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1"/>
    <p:sldMasterId id="2147483854" r:id="rId2"/>
  </p:sldMasterIdLst>
  <p:notesMasterIdLst>
    <p:notesMasterId r:id="rId60"/>
  </p:notesMasterIdLst>
  <p:handoutMasterIdLst>
    <p:handoutMasterId r:id="rId61"/>
  </p:handoutMasterIdLst>
  <p:sldIdLst>
    <p:sldId id="495" r:id="rId3"/>
    <p:sldId id="422" r:id="rId4"/>
    <p:sldId id="300" r:id="rId5"/>
    <p:sldId id="419" r:id="rId6"/>
    <p:sldId id="468" r:id="rId7"/>
    <p:sldId id="467" r:id="rId8"/>
    <p:sldId id="466" r:id="rId9"/>
    <p:sldId id="322" r:id="rId10"/>
    <p:sldId id="460" r:id="rId11"/>
    <p:sldId id="470" r:id="rId12"/>
    <p:sldId id="469" r:id="rId13"/>
    <p:sldId id="354" r:id="rId14"/>
    <p:sldId id="471" r:id="rId15"/>
    <p:sldId id="430" r:id="rId16"/>
    <p:sldId id="473" r:id="rId17"/>
    <p:sldId id="472" r:id="rId18"/>
    <p:sldId id="377" r:id="rId19"/>
    <p:sldId id="360" r:id="rId20"/>
    <p:sldId id="475" r:id="rId21"/>
    <p:sldId id="474" r:id="rId22"/>
    <p:sldId id="476" r:id="rId23"/>
    <p:sldId id="357" r:id="rId24"/>
    <p:sldId id="477" r:id="rId25"/>
    <p:sldId id="480" r:id="rId26"/>
    <p:sldId id="479" r:id="rId27"/>
    <p:sldId id="436" r:id="rId28"/>
    <p:sldId id="481" r:id="rId29"/>
    <p:sldId id="437" r:id="rId30"/>
    <p:sldId id="406" r:id="rId31"/>
    <p:sldId id="398" r:id="rId32"/>
    <p:sldId id="399" r:id="rId33"/>
    <p:sldId id="403" r:id="rId34"/>
    <p:sldId id="382" r:id="rId35"/>
    <p:sldId id="482" r:id="rId36"/>
    <p:sldId id="464" r:id="rId37"/>
    <p:sldId id="362" r:id="rId38"/>
    <p:sldId id="364" r:id="rId39"/>
    <p:sldId id="484" r:id="rId40"/>
    <p:sldId id="483" r:id="rId41"/>
    <p:sldId id="388" r:id="rId42"/>
    <p:sldId id="485" r:id="rId43"/>
    <p:sldId id="497" r:id="rId44"/>
    <p:sldId id="496" r:id="rId45"/>
    <p:sldId id="487" r:id="rId46"/>
    <p:sldId id="500" r:id="rId47"/>
    <p:sldId id="499" r:id="rId48"/>
    <p:sldId id="498" r:id="rId49"/>
    <p:sldId id="372" r:id="rId50"/>
    <p:sldId id="492" r:id="rId51"/>
    <p:sldId id="491" r:id="rId52"/>
    <p:sldId id="490" r:id="rId53"/>
    <p:sldId id="374" r:id="rId54"/>
    <p:sldId id="494" r:id="rId55"/>
    <p:sldId id="493" r:id="rId56"/>
    <p:sldId id="465" r:id="rId57"/>
    <p:sldId id="454" r:id="rId58"/>
    <p:sldId id="455" r:id="rId59"/>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71">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6699"/>
    <a:srgbClr val="3333CC"/>
    <a:srgbClr val="66FF33"/>
    <a:srgbClr val="FFFF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4660"/>
  </p:normalViewPr>
  <p:slideViewPr>
    <p:cSldViewPr>
      <p:cViewPr varScale="1">
        <p:scale>
          <a:sx n="67" d="100"/>
          <a:sy n="67" d="100"/>
        </p:scale>
        <p:origin x="872" y="52"/>
      </p:cViewPr>
      <p:guideLst>
        <p:guide orient="horz" pos="1071"/>
        <p:guide pos="295"/>
        <p:guide pos="393"/>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19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1"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BC6F550-6935-4132-BFBE-04FC936F6735}" type="slidenum">
              <a:rPr lang="en-GB" altLang="de-DE"/>
              <a:pPr/>
              <a:t>‹Nr.›</a:t>
            </a:fld>
            <a:endParaRPr lang="en-GB" altLang="de-DE"/>
          </a:p>
        </p:txBody>
      </p:sp>
    </p:spTree>
    <p:extLst>
      <p:ext uri="{BB962C8B-B14F-4D97-AF65-F5344CB8AC3E}">
        <p14:creationId xmlns:p14="http://schemas.microsoft.com/office/powerpoint/2010/main" val="2022546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defRPr>
            </a:lvl1pPr>
          </a:lstStyle>
          <a:p>
            <a:pPr>
              <a:defRPr/>
            </a:pPr>
            <a:endParaRPr lang="de-DE"/>
          </a:p>
        </p:txBody>
      </p:sp>
      <p:sp>
        <p:nvSpPr>
          <p:cNvPr id="7475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33D9D38-266A-4D01-AA3E-629D9AB0F25B}" type="slidenum">
              <a:rPr lang="de-DE" altLang="de-DE"/>
              <a:pPr/>
              <a:t>‹Nr.›</a:t>
            </a:fld>
            <a:endParaRPr lang="de-DE" altLang="de-DE"/>
          </a:p>
        </p:txBody>
      </p:sp>
    </p:spTree>
    <p:extLst>
      <p:ext uri="{BB962C8B-B14F-4D97-AF65-F5344CB8AC3E}">
        <p14:creationId xmlns:p14="http://schemas.microsoft.com/office/powerpoint/2010/main" val="4261833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33104EA-4DE5-40AD-A655-CA1BA7FD5E73}" type="slidenum">
              <a:rPr lang="de-DE" altLang="de-DE" sz="1300"/>
              <a:pPr eaLnBrk="1" hangingPunct="1">
                <a:spcBef>
                  <a:spcPct val="0"/>
                </a:spcBef>
              </a:pPr>
              <a:t>2</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480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E4138E-F00A-4A64-A3B2-2BDF8AE8F432}" type="slidenum">
              <a:rPr lang="de-DE" altLang="de-DE" sz="1300"/>
              <a:pPr eaLnBrk="1" hangingPunct="1">
                <a:spcBef>
                  <a:spcPct val="0"/>
                </a:spcBef>
              </a:pPr>
              <a:t>3</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40812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6CF5CDF-7C64-41DF-BB61-8E5B87BF9460}" type="slidenum">
              <a:rPr lang="de-DE" altLang="de-DE" sz="1300"/>
              <a:pPr eaLnBrk="1" hangingPunct="1">
                <a:spcBef>
                  <a:spcPct val="0"/>
                </a:spcBef>
              </a:pPr>
              <a:t>4</a:t>
            </a:fld>
            <a:endParaRPr lang="de-DE" altLang="de-DE" sz="1300"/>
          </a:p>
        </p:txBody>
      </p:sp>
      <p:sp>
        <p:nvSpPr>
          <p:cNvPr id="81923" name="Rectangle 2"/>
          <p:cNvSpPr>
            <a:spLocks noGrp="1" noRot="1" noChangeAspect="1" noChangeArrowheads="1" noTextEdit="1"/>
          </p:cNvSpPr>
          <p:nvPr>
            <p:ph type="sldImg"/>
          </p:nvPr>
        </p:nvSpPr>
        <p:spPr>
          <a:xfrm>
            <a:off x="141288" y="769938"/>
            <a:ext cx="6816725" cy="3833812"/>
          </a:xfrm>
          <a:ln w="12700" cap="flat"/>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16066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6CF5CDF-7C64-41DF-BB61-8E5B87BF9460}" type="slidenum">
              <a:rPr lang="de-DE" altLang="de-DE" sz="1300"/>
              <a:pPr eaLnBrk="1" hangingPunct="1">
                <a:spcBef>
                  <a:spcPct val="0"/>
                </a:spcBef>
              </a:pPr>
              <a:t>5</a:t>
            </a:fld>
            <a:endParaRPr lang="de-DE" altLang="de-DE" sz="1300"/>
          </a:p>
        </p:txBody>
      </p:sp>
      <p:sp>
        <p:nvSpPr>
          <p:cNvPr id="81923" name="Rectangle 2"/>
          <p:cNvSpPr>
            <a:spLocks noGrp="1" noRot="1" noChangeAspect="1" noChangeArrowheads="1" noTextEdit="1"/>
          </p:cNvSpPr>
          <p:nvPr>
            <p:ph type="sldImg"/>
          </p:nvPr>
        </p:nvSpPr>
        <p:spPr>
          <a:xfrm>
            <a:off x="141288" y="769938"/>
            <a:ext cx="6816725" cy="3833812"/>
          </a:xfrm>
          <a:ln w="12700" cap="flat"/>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16066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6CF5CDF-7C64-41DF-BB61-8E5B87BF9460}" type="slidenum">
              <a:rPr lang="de-DE" altLang="de-DE" sz="1300"/>
              <a:pPr eaLnBrk="1" hangingPunct="1">
                <a:spcBef>
                  <a:spcPct val="0"/>
                </a:spcBef>
              </a:pPr>
              <a:t>6</a:t>
            </a:fld>
            <a:endParaRPr lang="de-DE" altLang="de-DE" sz="1300"/>
          </a:p>
        </p:txBody>
      </p:sp>
      <p:sp>
        <p:nvSpPr>
          <p:cNvPr id="81923" name="Rectangle 2"/>
          <p:cNvSpPr>
            <a:spLocks noGrp="1" noRot="1" noChangeAspect="1" noChangeArrowheads="1" noTextEdit="1"/>
          </p:cNvSpPr>
          <p:nvPr>
            <p:ph type="sldImg"/>
          </p:nvPr>
        </p:nvSpPr>
        <p:spPr>
          <a:xfrm>
            <a:off x="141288" y="769938"/>
            <a:ext cx="6816725" cy="3833812"/>
          </a:xfrm>
          <a:ln w="12700" cap="flat"/>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16066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6CF5CDF-7C64-41DF-BB61-8E5B87BF9460}" type="slidenum">
              <a:rPr lang="de-DE" altLang="de-DE" sz="1300"/>
              <a:pPr eaLnBrk="1" hangingPunct="1">
                <a:spcBef>
                  <a:spcPct val="0"/>
                </a:spcBef>
              </a:pPr>
              <a:t>7</a:t>
            </a:fld>
            <a:endParaRPr lang="de-DE" altLang="de-DE" sz="1300"/>
          </a:p>
        </p:txBody>
      </p:sp>
      <p:sp>
        <p:nvSpPr>
          <p:cNvPr id="81923" name="Rectangle 2"/>
          <p:cNvSpPr>
            <a:spLocks noGrp="1" noRot="1" noChangeAspect="1" noChangeArrowheads="1" noTextEdit="1"/>
          </p:cNvSpPr>
          <p:nvPr>
            <p:ph type="sldImg"/>
          </p:nvPr>
        </p:nvSpPr>
        <p:spPr>
          <a:xfrm>
            <a:off x="141288" y="769938"/>
            <a:ext cx="6816725" cy="3833812"/>
          </a:xfrm>
          <a:ln w="12700" cap="flat"/>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16066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59106B4-16A7-42E6-B35B-C1CFCB57886E}" type="slidenum">
              <a:rPr lang="de-DE" altLang="de-DE" sz="1300"/>
              <a:pPr eaLnBrk="1" hangingPunct="1">
                <a:spcBef>
                  <a:spcPct val="0"/>
                </a:spcBef>
              </a:pPr>
              <a:t>8</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9802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310560-8799-4F38-9625-3005F85E0C40}" type="slidenum">
              <a:rPr lang="de-DE" altLang="de-DE" sz="1300"/>
              <a:pPr eaLnBrk="1" hangingPunct="1">
                <a:spcBef>
                  <a:spcPct val="0"/>
                </a:spcBef>
              </a:pPr>
              <a:t>9</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82492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310560-8799-4F38-9625-3005F85E0C40}" type="slidenum">
              <a:rPr lang="de-DE" altLang="de-DE" sz="1300"/>
              <a:pPr eaLnBrk="1" hangingPunct="1">
                <a:spcBef>
                  <a:spcPct val="0"/>
                </a:spcBef>
              </a:pPr>
              <a:t>10</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82492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310560-8799-4F38-9625-3005F85E0C40}" type="slidenum">
              <a:rPr lang="de-DE" altLang="de-DE" sz="1300"/>
              <a:pPr eaLnBrk="1" hangingPunct="1">
                <a:spcBef>
                  <a:spcPct val="0"/>
                </a:spcBef>
              </a:pPr>
              <a:t>11</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82492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613063-F6B3-4212-8700-F8DC18ADD491}" type="slidenum">
              <a:rPr lang="de-DE" altLang="de-DE" sz="1300"/>
              <a:pPr eaLnBrk="1" hangingPunct="1">
                <a:spcBef>
                  <a:spcPct val="0"/>
                </a:spcBef>
              </a:pPr>
              <a:t>12</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57393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095200-0CE7-4196-AC65-112539EA5F5C}" type="slidenum">
              <a:rPr lang="de-DE" altLang="de-DE" sz="1300"/>
              <a:pPr eaLnBrk="1" hangingPunct="1">
                <a:spcBef>
                  <a:spcPct val="0"/>
                </a:spcBef>
              </a:pPr>
              <a:t>14</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6409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095200-0CE7-4196-AC65-112539EA5F5C}" type="slidenum">
              <a:rPr lang="de-DE" altLang="de-DE" sz="1300"/>
              <a:pPr eaLnBrk="1" hangingPunct="1">
                <a:spcBef>
                  <a:spcPct val="0"/>
                </a:spcBef>
              </a:pPr>
              <a:t>15</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6409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F095200-0CE7-4196-AC65-112539EA5F5C}" type="slidenum">
              <a:rPr lang="de-DE" altLang="de-DE" sz="1300"/>
              <a:pPr eaLnBrk="1" hangingPunct="1">
                <a:spcBef>
                  <a:spcPct val="0"/>
                </a:spcBef>
              </a:pPr>
              <a:t>16</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6409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A42C8B4-542E-4B4F-8570-DE7BE8D0A1AC}" type="slidenum">
              <a:rPr lang="de-DE" altLang="de-DE" sz="1300"/>
              <a:pPr eaLnBrk="1" hangingPunct="1">
                <a:spcBef>
                  <a:spcPct val="0"/>
                </a:spcBef>
              </a:pPr>
              <a:t>17</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60501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DC44BF-C3DE-4637-A544-07A78C9899E4}" type="slidenum">
              <a:rPr lang="de-DE" altLang="de-DE" sz="1300"/>
              <a:pPr eaLnBrk="1" hangingPunct="1">
                <a:spcBef>
                  <a:spcPct val="0"/>
                </a:spcBef>
              </a:pPr>
              <a:t>18</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5041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DC44BF-C3DE-4637-A544-07A78C9899E4}" type="slidenum">
              <a:rPr lang="de-DE" altLang="de-DE" sz="1300"/>
              <a:pPr eaLnBrk="1" hangingPunct="1">
                <a:spcBef>
                  <a:spcPct val="0"/>
                </a:spcBef>
              </a:pPr>
              <a:t>19</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5041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DC44BF-C3DE-4637-A544-07A78C9899E4}" type="slidenum">
              <a:rPr lang="de-DE" altLang="de-DE" sz="1300"/>
              <a:pPr eaLnBrk="1" hangingPunct="1">
                <a:spcBef>
                  <a:spcPct val="0"/>
                </a:spcBef>
              </a:pPr>
              <a:t>20</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5041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5DC44BF-C3DE-4637-A544-07A78C9899E4}" type="slidenum">
              <a:rPr lang="de-DE" altLang="de-DE" sz="1300"/>
              <a:pPr eaLnBrk="1" hangingPunct="1">
                <a:spcBef>
                  <a:spcPct val="0"/>
                </a:spcBef>
              </a:pPr>
              <a:t>21</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5041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D46E085-FB18-4A4A-B9C1-0B869234BC6F}" type="slidenum">
              <a:rPr lang="de-DE" altLang="de-DE" sz="1300"/>
              <a:pPr eaLnBrk="1" hangingPunct="1">
                <a:spcBef>
                  <a:spcPct val="0"/>
                </a:spcBef>
              </a:pPr>
              <a:t>22</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0385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7365571-3294-4DC7-BD4E-6C58F2FD587C}" type="slidenum">
              <a:rPr lang="de-DE" altLang="de-DE" sz="1300"/>
              <a:pPr eaLnBrk="1" hangingPunct="1">
                <a:spcBef>
                  <a:spcPct val="0"/>
                </a:spcBef>
              </a:pPr>
              <a:t>23</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61085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7365571-3294-4DC7-BD4E-6C58F2FD587C}" type="slidenum">
              <a:rPr lang="de-DE" altLang="de-DE" sz="1300"/>
              <a:pPr eaLnBrk="1" hangingPunct="1">
                <a:spcBef>
                  <a:spcPct val="0"/>
                </a:spcBef>
              </a:pPr>
              <a:t>24</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61085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7365571-3294-4DC7-BD4E-6C58F2FD587C}" type="slidenum">
              <a:rPr lang="de-DE" altLang="de-DE" sz="1300"/>
              <a:pPr eaLnBrk="1" hangingPunct="1">
                <a:spcBef>
                  <a:spcPct val="0"/>
                </a:spcBef>
              </a:pPr>
              <a:t>25</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61085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12BF555-44BD-42B5-B101-9FE75E4DD7AC}" type="slidenum">
              <a:rPr lang="de-DE" altLang="de-DE" sz="1300"/>
              <a:pPr eaLnBrk="1" hangingPunct="1">
                <a:spcBef>
                  <a:spcPct val="0"/>
                </a:spcBef>
              </a:pPr>
              <a:t>26</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47054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12BF555-44BD-42B5-B101-9FE75E4DD7AC}" type="slidenum">
              <a:rPr lang="de-DE" altLang="de-DE" sz="1300"/>
              <a:pPr eaLnBrk="1" hangingPunct="1">
                <a:spcBef>
                  <a:spcPct val="0"/>
                </a:spcBef>
              </a:pPr>
              <a:t>27</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47054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C052BBE-2598-4DBA-9FC2-AAA26EED1650}" type="slidenum">
              <a:rPr lang="de-DE" altLang="de-DE" sz="1300"/>
              <a:pPr eaLnBrk="1" hangingPunct="1">
                <a:spcBef>
                  <a:spcPct val="0"/>
                </a:spcBef>
              </a:pPr>
              <a:t>28</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8822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2C3F486-5A0B-4153-AFF3-F02AE5EB1493}" type="slidenum">
              <a:rPr lang="de-DE" altLang="de-DE" sz="1300"/>
              <a:pPr eaLnBrk="1" hangingPunct="1">
                <a:spcBef>
                  <a:spcPct val="0"/>
                </a:spcBef>
              </a:pPr>
              <a:t>29</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4600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3967A8B-E79E-4F85-90FB-AA88EC96BB63}" type="slidenum">
              <a:rPr lang="de-DE" altLang="de-DE" sz="1300"/>
              <a:pPr eaLnBrk="1" hangingPunct="1">
                <a:spcBef>
                  <a:spcPct val="0"/>
                </a:spcBef>
              </a:pPr>
              <a:t>30</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8904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26EFC65-F7A9-4B6C-A619-3571FB2A878F}" type="slidenum">
              <a:rPr lang="de-DE" altLang="de-DE" sz="1300"/>
              <a:pPr eaLnBrk="1" hangingPunct="1">
                <a:spcBef>
                  <a:spcPct val="0"/>
                </a:spcBef>
              </a:pPr>
              <a:t>31</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46106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3D9D38-266A-4D01-AA3E-629D9AB0F25B}" type="slidenum">
              <a:rPr lang="de-DE" altLang="de-DE" smtClean="0"/>
              <a:pPr/>
              <a:t>32</a:t>
            </a:fld>
            <a:endParaRPr lang="de-DE" altLang="de-DE"/>
          </a:p>
        </p:txBody>
      </p:sp>
    </p:spTree>
    <p:extLst>
      <p:ext uri="{BB962C8B-B14F-4D97-AF65-F5344CB8AC3E}">
        <p14:creationId xmlns:p14="http://schemas.microsoft.com/office/powerpoint/2010/main" val="2925068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CB93D7-D6FF-46FA-801A-191C3395B73B}" type="slidenum">
              <a:rPr lang="de-DE" altLang="de-DE" sz="1300"/>
              <a:pPr eaLnBrk="1" hangingPunct="1">
                <a:spcBef>
                  <a:spcPct val="0"/>
                </a:spcBef>
              </a:pPr>
              <a:t>33</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91196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3CB93D7-D6FF-46FA-801A-191C3395B73B}" type="slidenum">
              <a:rPr lang="de-DE" altLang="de-DE" sz="1300"/>
              <a:pPr eaLnBrk="1" hangingPunct="1">
                <a:spcBef>
                  <a:spcPct val="0"/>
                </a:spcBef>
              </a:pPr>
              <a:t>34</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91196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8A1E937-D9B7-4737-992C-5D75E7754A0F}" type="slidenum">
              <a:rPr lang="de-DE" altLang="de-DE" sz="1300"/>
              <a:pPr eaLnBrk="1" hangingPunct="1">
                <a:spcBef>
                  <a:spcPct val="0"/>
                </a:spcBef>
              </a:pPr>
              <a:t>36</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3168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93A9EC-C972-4DC4-B532-DE03F6ACCA70}" type="slidenum">
              <a:rPr lang="de-DE" altLang="de-DE" sz="1300"/>
              <a:pPr eaLnBrk="1" hangingPunct="1">
                <a:spcBef>
                  <a:spcPct val="0"/>
                </a:spcBef>
              </a:pPr>
              <a:t>37</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183080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93A9EC-C972-4DC4-B532-DE03F6ACCA70}" type="slidenum">
              <a:rPr lang="de-DE" altLang="de-DE" sz="1300"/>
              <a:pPr eaLnBrk="1" hangingPunct="1">
                <a:spcBef>
                  <a:spcPct val="0"/>
                </a:spcBef>
              </a:pPr>
              <a:t>38</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18308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93A9EC-C972-4DC4-B532-DE03F6ACCA70}" type="slidenum">
              <a:rPr lang="de-DE" altLang="de-DE" sz="1300"/>
              <a:pPr eaLnBrk="1" hangingPunct="1">
                <a:spcBef>
                  <a:spcPct val="0"/>
                </a:spcBef>
              </a:pPr>
              <a:t>39</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18308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973CFAF-C8FD-406E-8A31-67638EC721B3}" type="slidenum">
              <a:rPr lang="de-DE" altLang="de-DE" sz="1300"/>
              <a:pPr eaLnBrk="1" hangingPunct="1">
                <a:spcBef>
                  <a:spcPct val="0"/>
                </a:spcBef>
              </a:pPr>
              <a:t>40</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5796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02FC45A-A1D3-4C16-B072-F00760300BDA}" type="slidenum">
              <a:rPr lang="de-DE" altLang="de-DE" sz="1300"/>
              <a:pPr eaLnBrk="1" hangingPunct="1">
                <a:spcBef>
                  <a:spcPct val="0"/>
                </a:spcBef>
              </a:pPr>
              <a:t>41</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72220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02FC45A-A1D3-4C16-B072-F00760300BDA}" type="slidenum">
              <a:rPr lang="de-DE" altLang="de-DE" sz="1300"/>
              <a:pPr eaLnBrk="1" hangingPunct="1">
                <a:spcBef>
                  <a:spcPct val="0"/>
                </a:spcBef>
              </a:pPr>
              <a:t>42</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72220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02FC45A-A1D3-4C16-B072-F00760300BDA}" type="slidenum">
              <a:rPr lang="de-DE" altLang="de-DE" sz="1300"/>
              <a:pPr eaLnBrk="1" hangingPunct="1">
                <a:spcBef>
                  <a:spcPct val="0"/>
                </a:spcBef>
              </a:pPr>
              <a:t>43</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72220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21E1477-1859-4067-8E04-325E06905ED1}" type="slidenum">
              <a:rPr lang="de-DE" altLang="de-DE" sz="1300"/>
              <a:pPr eaLnBrk="1" hangingPunct="1">
                <a:spcBef>
                  <a:spcPct val="0"/>
                </a:spcBef>
              </a:pPr>
              <a:t>44</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062001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21E1477-1859-4067-8E04-325E06905ED1}" type="slidenum">
              <a:rPr lang="de-DE" altLang="de-DE" sz="1300"/>
              <a:pPr eaLnBrk="1" hangingPunct="1">
                <a:spcBef>
                  <a:spcPct val="0"/>
                </a:spcBef>
              </a:pPr>
              <a:t>45</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06200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21E1477-1859-4067-8E04-325E06905ED1}" type="slidenum">
              <a:rPr lang="de-DE" altLang="de-DE" sz="1300"/>
              <a:pPr eaLnBrk="1" hangingPunct="1">
                <a:spcBef>
                  <a:spcPct val="0"/>
                </a:spcBef>
              </a:pPr>
              <a:t>46</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062001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21E1477-1859-4067-8E04-325E06905ED1}" type="slidenum">
              <a:rPr lang="de-DE" altLang="de-DE" sz="1300"/>
              <a:pPr eaLnBrk="1" hangingPunct="1">
                <a:spcBef>
                  <a:spcPct val="0"/>
                </a:spcBef>
              </a:pPr>
              <a:t>47</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062001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E15A01-BF0B-4000-BB03-987D0CF0E063}" type="slidenum">
              <a:rPr lang="de-DE" altLang="de-DE" sz="1300"/>
              <a:pPr eaLnBrk="1" hangingPunct="1">
                <a:spcBef>
                  <a:spcPct val="0"/>
                </a:spcBef>
              </a:pPr>
              <a:t>48</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1846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E15A01-BF0B-4000-BB03-987D0CF0E063}" type="slidenum">
              <a:rPr lang="de-DE" altLang="de-DE" sz="1300"/>
              <a:pPr eaLnBrk="1" hangingPunct="1">
                <a:spcBef>
                  <a:spcPct val="0"/>
                </a:spcBef>
              </a:pPr>
              <a:t>49</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18469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E15A01-BF0B-4000-BB03-987D0CF0E063}" type="slidenum">
              <a:rPr lang="de-DE" altLang="de-DE" sz="1300"/>
              <a:pPr eaLnBrk="1" hangingPunct="1">
                <a:spcBef>
                  <a:spcPct val="0"/>
                </a:spcBef>
              </a:pPr>
              <a:t>50</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18469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E15A01-BF0B-4000-BB03-987D0CF0E063}" type="slidenum">
              <a:rPr lang="de-DE" altLang="de-DE" sz="1300"/>
              <a:pPr eaLnBrk="1" hangingPunct="1">
                <a:spcBef>
                  <a:spcPct val="0"/>
                </a:spcBef>
              </a:pPr>
              <a:t>51</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18469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33E4C4-BDEB-47E8-BC0B-EA32C5225749}" type="slidenum">
              <a:rPr lang="de-DE" altLang="de-DE" sz="1300"/>
              <a:pPr eaLnBrk="1" hangingPunct="1">
                <a:spcBef>
                  <a:spcPct val="0"/>
                </a:spcBef>
              </a:pPr>
              <a:t>52</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4043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33E4C4-BDEB-47E8-BC0B-EA32C5225749}" type="slidenum">
              <a:rPr lang="de-DE" altLang="de-DE" sz="1300"/>
              <a:pPr eaLnBrk="1" hangingPunct="1">
                <a:spcBef>
                  <a:spcPct val="0"/>
                </a:spcBef>
              </a:pPr>
              <a:t>53</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40439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633E4C4-BDEB-47E8-BC0B-EA32C5225749}" type="slidenum">
              <a:rPr lang="de-DE" altLang="de-DE" sz="1300"/>
              <a:pPr eaLnBrk="1" hangingPunct="1">
                <a:spcBef>
                  <a:spcPct val="0"/>
                </a:spcBef>
              </a:pPr>
              <a:t>54</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40439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5F641CD-907F-430F-AB93-497D11BD3E9F}" type="slidenum">
              <a:rPr lang="de-DE" altLang="de-DE" sz="1300"/>
              <a:pPr eaLnBrk="1" hangingPunct="1">
                <a:spcBef>
                  <a:spcPct val="0"/>
                </a:spcBef>
              </a:pPr>
              <a:t>56</a:t>
            </a:fld>
            <a:endParaRPr lang="de-DE"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194903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2CC34C7-A579-4D2A-9818-583C4B1D6239}" type="slidenum">
              <a:rPr lang="de-DE" altLang="de-DE" sz="1300"/>
              <a:pPr eaLnBrk="1" hangingPunct="1">
                <a:spcBef>
                  <a:spcPct val="0"/>
                </a:spcBef>
              </a:pPr>
              <a:t>57</a:t>
            </a:fld>
            <a:endParaRPr lang="de-DE"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589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bwMode="gray"/>
        <p:txBody>
          <a:bodyPr/>
          <a:lstStyle>
            <a:lvl1pPr>
              <a:defRPr b="0"/>
            </a:lvl1pPr>
          </a:lstStyle>
          <a:p>
            <a:fld id="{73148D98-ADC7-43FB-B589-68EA1F061AD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397451F-8674-4F1D-8B75-44E5CF2E457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bwMode="gray"/>
        <p:txBody>
          <a:bodyPr/>
          <a:lstStyle>
            <a:lvl1pPr>
              <a:defRPr b="0"/>
            </a:lvl1pPr>
          </a:lstStyle>
          <a:p>
            <a:fld id="{EDB1B133-FB65-4BAE-94D3-081170EFFDB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bwMode="gray"/>
        <p:txBody>
          <a:bodyPr/>
          <a:lstStyle>
            <a:lvl1pPr>
              <a:defRPr b="0"/>
            </a:lvl1pPr>
          </a:lstStyle>
          <a:p>
            <a:fld id="{73148D98-ADC7-43FB-B589-68EA1F061AD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bwMode="gray"/>
        <p:txBody>
          <a:bodyPr/>
          <a:lstStyle>
            <a:lvl1pPr>
              <a:defRPr b="0"/>
            </a:lvl1pPr>
          </a:lstStyle>
          <a:p>
            <a:fld id="{73148D98-ADC7-43FB-B589-68EA1F061AD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bwMode="gray"/>
        <p:txBody>
          <a:bodyPr/>
          <a:lstStyle>
            <a:lvl1pPr>
              <a:defRPr b="0"/>
            </a:lvl1pPr>
          </a:lstStyle>
          <a:p>
            <a:fld id="{7ABDCDF1-A917-42F1-AC96-8EAA27C09A4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bwMode="gray"/>
        <p:txBody>
          <a:bodyPr/>
          <a:lstStyle>
            <a:lvl1pPr>
              <a:defRPr b="0"/>
            </a:lvl1pPr>
          </a:lstStyle>
          <a:p>
            <a:fld id="{FE659243-67D1-4579-8665-688DE368B0B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6731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906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b="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67711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08033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39364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894700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31996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230421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741563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89070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ru-RU">
                <a:solidFill>
                  <a:srgbClr val="333333"/>
                </a:solidFill>
              </a:rPr>
              <a:t>Тренинг 8 – Самоуважение и настроение</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40490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739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3148D98-ADC7-43FB-B589-68EA1F061AD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ru-RU">
                <a:solidFill>
                  <a:srgbClr val="333333"/>
                </a:solidFill>
              </a:rPr>
              <a:t>Тренинг 8 – Самоуважение и настроение</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60082583"/>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8 A – </a:t>
            </a:r>
            <a:r>
              <a:rPr lang="az-Cyrl-AZ" altLang="ko-KR" dirty="0"/>
              <a:t>Самоуважение и настроение</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625852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Как может проявляться депрессия?</a:t>
            </a:r>
            <a:endParaRPr lang="en-US" sz="3600" dirty="0">
              <a:solidFill>
                <a:srgbClr val="004992"/>
              </a:solidFill>
              <a:latin typeface="+mn-lt"/>
              <a:ea typeface="+mn-ea"/>
              <a:cs typeface="+mn-cs"/>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ea typeface="+mn-ea"/>
              </a:rPr>
              <a:t>???</a:t>
            </a:r>
          </a:p>
        </p:txBody>
      </p:sp>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7ABDCDF1-A917-42F1-AC96-8EAA27C09A41}"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 может проявляться депрессия?</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печаль, подавленность</a:t>
            </a:r>
          </a:p>
          <a:p>
            <a:pPr marL="457200" lvl="0" indent="-457200" defTabSz="914400" fontAlgn="base">
              <a:buFont typeface="+mj-lt"/>
              <a:buAutoNum type="arabicPeriod"/>
            </a:pPr>
            <a:r>
              <a:rPr lang="de-DE" altLang="de-DE" sz="2400" dirty="0">
                <a:solidFill>
                  <a:srgbClr val="333333"/>
                </a:solidFill>
              </a:rPr>
              <a:t>вялость</a:t>
            </a:r>
          </a:p>
          <a:p>
            <a:pPr marL="457200" lvl="0" indent="-457200" defTabSz="914400" fontAlgn="base">
              <a:buFont typeface="+mj-lt"/>
              <a:buAutoNum type="arabicPeriod"/>
            </a:pPr>
            <a:r>
              <a:rPr lang="ru-RU" altLang="de-DE" sz="2400" dirty="0">
                <a:solidFill>
                  <a:srgbClr val="333333"/>
                </a:solidFill>
              </a:rPr>
              <a:t>низкая самооценка, страх быть отвергнутым</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o</a:t>
            </a:r>
            <a:r>
              <a:rPr lang="ru-RU" altLang="de-DE" sz="2400" dirty="0">
                <a:solidFill>
                  <a:srgbClr val="333333"/>
                </a:solidFill>
              </a:rPr>
              <a:t>пасения</a:t>
            </a:r>
            <a:r>
              <a:rPr lang="de-DE" altLang="de-DE" sz="2400" dirty="0">
                <a:solidFill>
                  <a:srgbClr val="333333"/>
                </a:solidFill>
              </a:rPr>
              <a:t>/</a:t>
            </a:r>
            <a:r>
              <a:rPr lang="ru-RU" altLang="de-DE" sz="2400" dirty="0">
                <a:solidFill>
                  <a:srgbClr val="333333"/>
                </a:solidFill>
              </a:rPr>
              <a:t>страх (напр</a:t>
            </a:r>
            <a:r>
              <a:rPr lang="de-DE" altLang="de-DE" sz="2400" dirty="0">
                <a:solidFill>
                  <a:srgbClr val="333333"/>
                </a:solidFill>
              </a:rPr>
              <a:t>. </a:t>
            </a:r>
            <a:r>
              <a:rPr lang="ru-RU" altLang="de-DE" sz="2400" dirty="0">
                <a:solidFill>
                  <a:srgbClr val="333333"/>
                </a:solidFill>
              </a:rPr>
              <a:t>к будущему)</a:t>
            </a:r>
            <a:endParaRPr lang="de-DE" altLang="de-DE" sz="2400" b="1" dirty="0">
              <a:solidFill>
                <a:srgbClr val="333333"/>
              </a:solidFill>
            </a:endParaRPr>
          </a:p>
          <a:p>
            <a:pPr marL="457200" lvl="0" indent="-457200" defTabSz="914400" fontAlgn="base">
              <a:buFont typeface="+mj-lt"/>
              <a:buAutoNum type="arabicPeriod"/>
            </a:pPr>
            <a:r>
              <a:rPr lang="ru-RU" altLang="de-DE" sz="2400" dirty="0">
                <a:solidFill>
                  <a:srgbClr val="333333"/>
                </a:solidFill>
              </a:rPr>
              <a:t>бессонница, боли</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c</a:t>
            </a:r>
            <a:r>
              <a:rPr lang="ru-RU" altLang="de-DE" sz="2400" dirty="0">
                <a:solidFill>
                  <a:srgbClr val="333333"/>
                </a:solidFill>
              </a:rPr>
              <a:t>нижение производительности</a:t>
            </a:r>
            <a:r>
              <a:rPr lang="de-DE" altLang="de-DE" sz="2400" dirty="0">
                <a:solidFill>
                  <a:srgbClr val="333333"/>
                </a:solidFill>
              </a:rPr>
              <a:t> (</a:t>
            </a:r>
            <a:r>
              <a:rPr lang="ru-RU" altLang="de-DE" sz="2400" dirty="0">
                <a:solidFill>
                  <a:srgbClr val="333333"/>
                </a:solidFill>
              </a:rPr>
              <a:t>трудности при концентрации, ухудшение памяти</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Я просто таким родился…?</a:t>
            </a:r>
            <a:endParaRPr lang="de-DE" altLang="de-DE" sz="3600">
              <a:latin typeface="+mn-lt"/>
              <a:ea typeface="+mn-ea"/>
              <a:cs typeface="+mn-cs"/>
            </a:endParaRPr>
          </a:p>
        </p:txBody>
      </p:sp>
      <p:sp>
        <p:nvSpPr>
          <p:cNvPr id="22530" name="Rectangle 3"/>
          <p:cNvSpPr>
            <a:spLocks noGrp="1" noChangeArrowheads="1"/>
          </p:cNvSpPr>
          <p:nvPr>
            <p:ph idx="1"/>
          </p:nvPr>
        </p:nvSpPr>
        <p:spPr>
          <a:xfrm>
            <a:off x="408955" y="2204864"/>
            <a:ext cx="9144000" cy="4248000"/>
          </a:xfrm>
        </p:spPr>
        <p:txBody>
          <a:bodyPr lIns="92075" tIns="46038" rIns="92075" bIns="46038">
            <a:noAutofit/>
          </a:bodyPr>
          <a:lstStyle/>
          <a:p>
            <a:pPr eaLnBrk="1" hangingPunct="1"/>
            <a:r>
              <a:rPr lang="ru-RU" altLang="de-DE" sz="2400" dirty="0">
                <a:solidFill>
                  <a:srgbClr val="333333"/>
                </a:solidFill>
              </a:rPr>
              <a:t>В силах ли мы изменить или в состоянии ли мы контролировать, напр. когда радоваться и смеяться, а когда </a:t>
            </a:r>
            <a:r>
              <a:rPr lang="ru-RU" altLang="de-DE" sz="2400">
                <a:solidFill>
                  <a:srgbClr val="333333"/>
                </a:solidFill>
              </a:rPr>
              <a:t>нет?</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0397451F-8674-4F1D-8B75-44E5CF2E457E}"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Я просто таким родился…?</a:t>
            </a:r>
            <a:endParaRPr lang="de-DE" altLang="de-DE" sz="3600">
              <a:latin typeface="+mn-lt"/>
              <a:ea typeface="+mn-ea"/>
              <a:cs typeface="+mn-cs"/>
            </a:endParaRPr>
          </a:p>
        </p:txBody>
      </p:sp>
      <p:sp>
        <p:nvSpPr>
          <p:cNvPr id="22530" name="Rectangle 3"/>
          <p:cNvSpPr>
            <a:spLocks noGrp="1" noChangeArrowheads="1"/>
          </p:cNvSpPr>
          <p:nvPr>
            <p:ph idx="1"/>
          </p:nvPr>
        </p:nvSpPr>
        <p:spPr>
          <a:xfrm>
            <a:off x="408955" y="2204864"/>
            <a:ext cx="9144000" cy="4248000"/>
          </a:xfrm>
        </p:spPr>
        <p:txBody>
          <a:bodyPr lIns="92075" tIns="46038" rIns="92075" bIns="46038">
            <a:noAutofit/>
          </a:bodyPr>
          <a:lstStyle/>
          <a:p>
            <a:pPr eaLnBrk="1" hangingPunct="1"/>
            <a:r>
              <a:rPr lang="ru-RU" altLang="de-DE" sz="2400" dirty="0">
                <a:solidFill>
                  <a:srgbClr val="333333"/>
                </a:solidFill>
              </a:rPr>
              <a:t>В силах ли мы изменить или в состоянии ли мы контролировать, напр. когда радоваться и смеяться, а когда нет?</a:t>
            </a:r>
          </a:p>
          <a:p>
            <a:pPr marL="342900" indent="-342900" eaLnBrk="1" hangingPunct="1">
              <a:buClr>
                <a:srgbClr val="333333"/>
              </a:buClr>
              <a:buFont typeface="WingDings"/>
              <a:buChar char=""/>
            </a:pPr>
            <a:r>
              <a:rPr lang="de-DE" altLang="de-DE" sz="2400" dirty="0">
                <a:solidFill>
                  <a:srgbClr val="004992"/>
                </a:solidFill>
              </a:rPr>
              <a:t>Установка: </a:t>
            </a:r>
            <a:r>
              <a:rPr lang="ru-RU" altLang="de-DE" sz="2400" dirty="0">
                <a:solidFill>
                  <a:srgbClr val="333333"/>
                </a:solidFill>
              </a:rPr>
              <a:t>В нас есть отчасти склонность/предосположенность к депрессивным мыслям и низкой </a:t>
            </a:r>
            <a:r>
              <a:rPr lang="ru-RU" altLang="de-DE" sz="2400">
                <a:solidFill>
                  <a:srgbClr val="333333"/>
                </a:solidFill>
              </a:rPr>
              <a:t>самооценке</a:t>
            </a:r>
            <a:r>
              <a:rPr lang="de-DE" altLang="de-DE" sz="2400">
                <a:solidFill>
                  <a:srgbClr val="333333"/>
                </a:solidFill>
              </a:rPr>
              <a:t>.</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0397451F-8674-4F1D-8B75-44E5CF2E457E}" type="slidenum">
              <a:rPr lang="de-DE" altLang="de-DE" smtClean="0"/>
              <a:pPr/>
              <a:t>5</a:t>
            </a:fld>
            <a:endParaRPr lang="de-DE" altLang="de-DE"/>
          </a:p>
        </p:txBody>
      </p:sp>
    </p:spTree>
    <p:extLst>
      <p:ext uri="{BB962C8B-B14F-4D97-AF65-F5344CB8AC3E}">
        <p14:creationId xmlns:p14="http://schemas.microsoft.com/office/powerpoint/2010/main" val="654143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Я просто таким родился…?</a:t>
            </a:r>
            <a:endParaRPr lang="de-DE" altLang="de-DE" sz="3600">
              <a:latin typeface="+mn-lt"/>
              <a:ea typeface="+mn-ea"/>
              <a:cs typeface="+mn-cs"/>
            </a:endParaRPr>
          </a:p>
        </p:txBody>
      </p:sp>
      <p:sp>
        <p:nvSpPr>
          <p:cNvPr id="22530" name="Rectangle 3"/>
          <p:cNvSpPr>
            <a:spLocks noGrp="1" noChangeArrowheads="1"/>
          </p:cNvSpPr>
          <p:nvPr>
            <p:ph idx="1"/>
          </p:nvPr>
        </p:nvSpPr>
        <p:spPr>
          <a:xfrm>
            <a:off x="408955" y="2204864"/>
            <a:ext cx="9144000" cy="4248000"/>
          </a:xfrm>
        </p:spPr>
        <p:txBody>
          <a:bodyPr lIns="92075" tIns="46038" rIns="92075" bIns="46038">
            <a:noAutofit/>
          </a:bodyPr>
          <a:lstStyle/>
          <a:p>
            <a:pPr eaLnBrk="1" hangingPunct="1"/>
            <a:r>
              <a:rPr lang="ru-RU" altLang="de-DE" sz="2400" dirty="0">
                <a:solidFill>
                  <a:srgbClr val="333333"/>
                </a:solidFill>
              </a:rPr>
              <a:t>В силах ли мы изменить или в состоянии ли мы контролировать, напр. когда радоваться и смеяться, а когда нет?</a:t>
            </a:r>
          </a:p>
          <a:p>
            <a:pPr marL="342900" indent="-342900" eaLnBrk="1" hangingPunct="1">
              <a:buClr>
                <a:srgbClr val="333333"/>
              </a:buClr>
              <a:buFont typeface="WingDings"/>
              <a:buChar char=""/>
            </a:pPr>
            <a:r>
              <a:rPr lang="de-DE" altLang="de-DE" sz="2400" dirty="0">
                <a:solidFill>
                  <a:srgbClr val="004992"/>
                </a:solidFill>
              </a:rPr>
              <a:t>Установка: </a:t>
            </a:r>
            <a:r>
              <a:rPr lang="ru-RU" altLang="de-DE" sz="2400" dirty="0">
                <a:solidFill>
                  <a:srgbClr val="333333"/>
                </a:solidFill>
              </a:rPr>
              <a:t>В нас есть отчасти склонность/предосположенность к депрессивным мыслям и низкой самооценке</a:t>
            </a:r>
            <a:r>
              <a:rPr lang="de-DE" altLang="de-DE" sz="2400" dirty="0">
                <a:solidFill>
                  <a:srgbClr val="333333"/>
                </a:solidFill>
              </a:rPr>
              <a:t>.</a:t>
            </a:r>
            <a:endParaRPr lang="ru-RU" altLang="de-DE" sz="2400" dirty="0">
              <a:solidFill>
                <a:srgbClr val="333333"/>
              </a:solidFill>
            </a:endParaRPr>
          </a:p>
          <a:p>
            <a:pPr marL="342900" indent="-342900" eaLnBrk="1" hangingPunct="1">
              <a:buClr>
                <a:srgbClr val="000000"/>
              </a:buClr>
              <a:buFont typeface="WingDings"/>
              <a:buChar char=""/>
            </a:pPr>
            <a:r>
              <a:rPr lang="de-DE" altLang="de-DE" sz="2400" dirty="0">
                <a:solidFill>
                  <a:srgbClr val="004992"/>
                </a:solidFill>
              </a:rPr>
              <a:t>Oкружающая среда: </a:t>
            </a:r>
            <a:r>
              <a:rPr lang="ru-RU" altLang="de-DE" sz="2400" dirty="0">
                <a:solidFill>
                  <a:srgbClr val="333333"/>
                </a:solidFill>
              </a:rPr>
              <a:t>Строгое, без любви, воспитание и негативные жизненные события и обстоятельства могут формировать негативную </a:t>
            </a:r>
            <a:r>
              <a:rPr lang="ru-RU" altLang="de-DE" sz="2400">
                <a:solidFill>
                  <a:srgbClr val="333333"/>
                </a:solidFill>
              </a:rPr>
              <a:t>самооценку</a:t>
            </a:r>
            <a:r>
              <a:rPr lang="de-DE" altLang="de-DE" sz="2400">
                <a:solidFill>
                  <a:srgbClr val="333333"/>
                </a:solidFill>
              </a:rPr>
              <a:t>.</a:t>
            </a:r>
            <a:endParaRPr lang="de-DE" altLang="de-DE"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0397451F-8674-4F1D-8B75-44E5CF2E457E}" type="slidenum">
              <a:rPr lang="de-DE" altLang="de-DE" smtClean="0"/>
              <a:pPr/>
              <a:t>6</a:t>
            </a:fld>
            <a:endParaRPr lang="de-DE" altLang="de-DE"/>
          </a:p>
        </p:txBody>
      </p:sp>
    </p:spTree>
    <p:extLst>
      <p:ext uri="{BB962C8B-B14F-4D97-AF65-F5344CB8AC3E}">
        <p14:creationId xmlns:p14="http://schemas.microsoft.com/office/powerpoint/2010/main" val="390423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Я просто таким родился…?</a:t>
            </a:r>
            <a:endParaRPr lang="de-DE" altLang="de-DE" sz="3600">
              <a:latin typeface="+mn-lt"/>
              <a:ea typeface="+mn-ea"/>
              <a:cs typeface="+mn-cs"/>
            </a:endParaRPr>
          </a:p>
        </p:txBody>
      </p:sp>
      <p:sp>
        <p:nvSpPr>
          <p:cNvPr id="22530" name="Rectangle 3"/>
          <p:cNvSpPr>
            <a:spLocks noGrp="1" noChangeArrowheads="1"/>
          </p:cNvSpPr>
          <p:nvPr>
            <p:ph idx="1"/>
          </p:nvPr>
        </p:nvSpPr>
        <p:spPr>
          <a:xfrm>
            <a:off x="408955" y="2204864"/>
            <a:ext cx="9144000" cy="4248000"/>
          </a:xfrm>
        </p:spPr>
        <p:txBody>
          <a:bodyPr lIns="92075" tIns="46038" rIns="92075" bIns="46038">
            <a:noAutofit/>
          </a:bodyPr>
          <a:lstStyle/>
          <a:p>
            <a:pPr eaLnBrk="1" hangingPunct="1"/>
            <a:r>
              <a:rPr lang="ru-RU" altLang="de-DE" sz="2400" dirty="0">
                <a:solidFill>
                  <a:srgbClr val="333333"/>
                </a:solidFill>
              </a:rPr>
              <a:t>В силах ли мы изменить или в состоянии ли мы контролировать, напр. когда радоваться и смеяться, а когда нет?</a:t>
            </a:r>
          </a:p>
          <a:p>
            <a:pPr marL="342900" indent="-342900" eaLnBrk="1" hangingPunct="1">
              <a:buClr>
                <a:srgbClr val="333333"/>
              </a:buClr>
              <a:buFont typeface="WingDings"/>
              <a:buChar char=""/>
            </a:pPr>
            <a:r>
              <a:rPr lang="de-DE" altLang="de-DE" sz="2400" dirty="0">
                <a:solidFill>
                  <a:srgbClr val="004992"/>
                </a:solidFill>
              </a:rPr>
              <a:t>Установка: </a:t>
            </a:r>
            <a:r>
              <a:rPr lang="ru-RU" altLang="de-DE" sz="2400" dirty="0">
                <a:solidFill>
                  <a:srgbClr val="333333"/>
                </a:solidFill>
              </a:rPr>
              <a:t>В нас есть отчасти склонность/предосположенность к депрессивным мыслям и низкой самооценке</a:t>
            </a:r>
            <a:r>
              <a:rPr lang="de-DE" altLang="de-DE" sz="2400" dirty="0">
                <a:solidFill>
                  <a:srgbClr val="333333"/>
                </a:solidFill>
              </a:rPr>
              <a:t>.</a:t>
            </a:r>
            <a:endParaRPr lang="ru-RU" altLang="de-DE" sz="2400" dirty="0">
              <a:solidFill>
                <a:srgbClr val="333333"/>
              </a:solidFill>
            </a:endParaRPr>
          </a:p>
          <a:p>
            <a:pPr marL="342900" indent="-342900" eaLnBrk="1" hangingPunct="1">
              <a:buClr>
                <a:srgbClr val="000000"/>
              </a:buClr>
              <a:buFont typeface="WingDings"/>
              <a:buChar char=""/>
            </a:pPr>
            <a:r>
              <a:rPr lang="de-DE" altLang="de-DE" sz="2400" dirty="0">
                <a:solidFill>
                  <a:srgbClr val="004992"/>
                </a:solidFill>
              </a:rPr>
              <a:t>Oкружающая среда: </a:t>
            </a:r>
            <a:r>
              <a:rPr lang="ru-RU" altLang="de-DE" sz="2400" dirty="0">
                <a:solidFill>
                  <a:srgbClr val="333333"/>
                </a:solidFill>
              </a:rPr>
              <a:t>Строгое, без любви, воспитание и негативные жизненные события и обстоятельства могут формировать негативную самооценку</a:t>
            </a:r>
            <a:r>
              <a:rPr lang="de-DE" altLang="de-DE" sz="2400" dirty="0">
                <a:solidFill>
                  <a:srgbClr val="333333"/>
                </a:solidFill>
              </a:rPr>
              <a:t>.</a:t>
            </a:r>
          </a:p>
          <a:p>
            <a:pPr eaLnBrk="1" hangingPunct="1"/>
            <a:r>
              <a:rPr lang="de-DE" altLang="de-DE" sz="2400" dirty="0">
                <a:solidFill>
                  <a:srgbClr val="004992"/>
                </a:solidFill>
              </a:rPr>
              <a:t>Hо!</a:t>
            </a:r>
            <a:r>
              <a:rPr lang="de-DE" altLang="de-DE" sz="2400" b="1" dirty="0">
                <a:solidFill>
                  <a:srgbClr val="004992"/>
                </a:solidFill>
              </a:rPr>
              <a:t>:</a:t>
            </a:r>
            <a:r>
              <a:rPr lang="de-DE" altLang="de-DE" sz="2400" dirty="0">
                <a:solidFill>
                  <a:srgbClr val="004992"/>
                </a:solidFill>
              </a:rPr>
              <a:t> </a:t>
            </a:r>
            <a:r>
              <a:rPr lang="ru-RU" altLang="de-DE" sz="2400" dirty="0">
                <a:solidFill>
                  <a:srgbClr val="004992"/>
                </a:solidFill>
              </a:rPr>
              <a:t>Депрессивные модели мышления могут быть изменены</a:t>
            </a:r>
            <a:r>
              <a:rPr lang="de-DE" altLang="de-DE" sz="2400" dirty="0">
                <a:solidFill>
                  <a:srgbClr val="004992"/>
                </a:solidFill>
              </a:rPr>
              <a:t>; Депрессия - это не судьба!</a:t>
            </a: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0397451F-8674-4F1D-8B75-44E5CF2E457E}" type="slidenum">
              <a:rPr lang="de-DE" altLang="de-DE" smtClean="0"/>
              <a:pPr/>
              <a:t>7</a:t>
            </a:fld>
            <a:endParaRPr lang="de-DE" altLang="de-DE"/>
          </a:p>
        </p:txBody>
      </p:sp>
    </p:spTree>
    <p:extLst>
      <p:ext uri="{BB962C8B-B14F-4D97-AF65-F5344CB8AC3E}">
        <p14:creationId xmlns:p14="http://schemas.microsoft.com/office/powerpoint/2010/main" val="421144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a:solidFill>
                  <a:srgbClr val="333333"/>
                </a:solidFill>
              </a:rPr>
              <a:t>У многих людей с психическими заболеваниями проявляются искажения мышления, которое способствуют депрессии.</a:t>
            </a:r>
            <a:endParaRPr lang="de-DE" altLang="de-DE" sz="2400" dirty="0">
              <a:solidFill>
                <a:srgbClr val="333333"/>
              </a:solidFill>
            </a:endParaRPr>
          </a:p>
          <a:p>
            <a:pPr lvl="0" defTabSz="914400" fontAlgn="base"/>
            <a:r>
              <a:rPr lang="ru-RU" altLang="de-DE" sz="2400" dirty="0">
                <a:solidFill>
                  <a:srgbClr val="333333"/>
                </a:solidFill>
              </a:rPr>
              <a:t>Такие искажения мышления можгут быть изменены лишь при последовательном обучении и тренингов.</a:t>
            </a:r>
            <a:endParaRPr lang="en-US" sz="2400" dirty="0"/>
          </a:p>
        </p:txBody>
      </p:sp>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и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35877755"/>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Негативное влияние мании на настроение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1" u="sng" strike="noStrike" cap="none" normalizeH="0" baseline="0" dirty="0">
                          <a:ln>
                            <a:noFill/>
                          </a:ln>
                          <a:solidFill>
                            <a:srgbClr val="000000"/>
                          </a:solidFill>
                          <a:effectLst/>
                          <a:latin typeface="+mn-lt"/>
                          <a:ea typeface="+mn-ea"/>
                          <a:cs typeface="+mn-cs"/>
                        </a:rPr>
                        <a:t>Кратковременное</a:t>
                      </a:r>
                      <a:r>
                        <a:rPr kumimoji="0" lang="ru-RU" sz="2000" b="0" i="0" u="none" strike="noStrike" cap="none" normalizeH="0" baseline="0" dirty="0">
                          <a:ln>
                            <a:noFill/>
                          </a:ln>
                          <a:solidFill>
                            <a:srgbClr val="000000"/>
                          </a:solidFill>
                          <a:effectLst/>
                          <a:latin typeface="+mn-lt"/>
                          <a:ea typeface="+mn-ea"/>
                          <a:cs typeface="+mn-cs"/>
                        </a:rPr>
                        <a:t> позитивное влияние мании на настроение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и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55102996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Негативное влияние мании на настроение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1" u="sng" strike="noStrike" cap="none" normalizeH="0" baseline="0" dirty="0">
                          <a:ln>
                            <a:noFill/>
                          </a:ln>
                          <a:solidFill>
                            <a:srgbClr val="000000"/>
                          </a:solidFill>
                          <a:effectLst/>
                          <a:latin typeface="+mn-lt"/>
                          <a:ea typeface="+mn-ea"/>
                          <a:cs typeface="+mn-cs"/>
                        </a:rPr>
                        <a:t>Кратковременное</a:t>
                      </a:r>
                      <a:r>
                        <a:rPr kumimoji="0" lang="ru-RU" sz="2000" b="0" i="0" u="none" strike="noStrike" cap="none" normalizeH="0" baseline="0" dirty="0">
                          <a:ln>
                            <a:noFill/>
                          </a:ln>
                          <a:solidFill>
                            <a:srgbClr val="000000"/>
                          </a:solidFill>
                          <a:effectLst/>
                          <a:latin typeface="+mn-lt"/>
                          <a:ea typeface="+mn-ea"/>
                          <a:cs typeface="+mn-cs"/>
                        </a:rPr>
                        <a:t> позитивное влияние мании на настроение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испытывать опасность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 Слышать голоса,</a:t>
                      </a:r>
                      <a:r>
                        <a:rPr kumimoji="0" lang="en-US" sz="2000" b="0" i="0" u="none" strike="noStrike" cap="none" normalizeH="0" baseline="0" dirty="0">
                          <a:ln>
                            <a:noFill/>
                          </a:ln>
                          <a:solidFill>
                            <a:srgbClr val="333333"/>
                          </a:solidFill>
                          <a:effectLst/>
                          <a:latin typeface="+mn-lt"/>
                          <a:ea typeface="+mn-ea"/>
                          <a:cs typeface="+mn-cs"/>
                        </a:rPr>
                        <a:t> </a:t>
                      </a:r>
                      <a:r>
                        <a:rPr kumimoji="0" lang="ru-RU" sz="2000" b="0" i="0" u="none" strike="noStrike" cap="none" normalizeH="0" baseline="0" dirty="0">
                          <a:ln>
                            <a:noFill/>
                          </a:ln>
                          <a:solidFill>
                            <a:srgbClr val="333333"/>
                          </a:solidFill>
                          <a:effectLst/>
                          <a:latin typeface="+mn-lt"/>
                          <a:ea typeface="+mn-ea"/>
                          <a:cs typeface="+mn-cs"/>
                        </a:rPr>
                        <a:t>которые оскорбляют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После психоза: Позор, иногда, как фиаско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10</a:t>
            </a:fld>
            <a:endParaRPr lang="de-DE" altLang="de-DE"/>
          </a:p>
        </p:txBody>
      </p:sp>
    </p:spTree>
    <p:extLst>
      <p:ext uri="{BB962C8B-B14F-4D97-AF65-F5344CB8AC3E}">
        <p14:creationId xmlns:p14="http://schemas.microsoft.com/office/powerpoint/2010/main" val="368385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и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1900372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Негативное влияние мании на настроение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1" u="sng" strike="noStrike" cap="none" normalizeH="0" baseline="0" dirty="0">
                          <a:ln>
                            <a:noFill/>
                          </a:ln>
                          <a:solidFill>
                            <a:srgbClr val="000000"/>
                          </a:solidFill>
                          <a:effectLst/>
                          <a:latin typeface="+mn-lt"/>
                          <a:ea typeface="+mn-ea"/>
                          <a:cs typeface="+mn-cs"/>
                        </a:rPr>
                        <a:t>Кратковременное</a:t>
                      </a:r>
                      <a:r>
                        <a:rPr kumimoji="0" lang="ru-RU" sz="2000" b="0" i="0" u="none" strike="noStrike" cap="none" normalizeH="0" baseline="0" dirty="0">
                          <a:ln>
                            <a:noFill/>
                          </a:ln>
                          <a:solidFill>
                            <a:srgbClr val="000000"/>
                          </a:solidFill>
                          <a:effectLst/>
                          <a:latin typeface="+mn-lt"/>
                          <a:ea typeface="+mn-ea"/>
                          <a:cs typeface="+mn-cs"/>
                        </a:rPr>
                        <a:t> позитивное влияние мании на настроение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испытывать опасность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a:t>
                      </a:r>
                      <a:r>
                        <a:rPr kumimoji="0" lang="ru-RU" sz="2000" b="0" i="0" u="none" strike="noStrike" cap="none" normalizeH="0" baseline="0">
                          <a:ln>
                            <a:noFill/>
                          </a:ln>
                          <a:solidFill>
                            <a:srgbClr val="333333"/>
                          </a:solidFill>
                          <a:effectLst/>
                          <a:latin typeface="+mn-lt"/>
                          <a:ea typeface="+mn-ea"/>
                          <a:cs typeface="+mn-cs"/>
                        </a:rPr>
                        <a:t>: “кайф”, </a:t>
                      </a:r>
                      <a:r>
                        <a:rPr kumimoji="0" lang="ru-RU" sz="2000" b="0" i="0" u="none" strike="noStrike" cap="none" normalizeH="0" baseline="0" dirty="0">
                          <a:ln>
                            <a:noFill/>
                          </a:ln>
                          <a:solidFill>
                            <a:srgbClr val="333333"/>
                          </a:solidFill>
                          <a:effectLst/>
                          <a:latin typeface="+mn-lt"/>
                          <a:ea typeface="+mn-ea"/>
                          <a:cs typeface="+mn-cs"/>
                        </a:rPr>
                        <a:t>позитивное напряжение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 Слышать голоса,</a:t>
                      </a:r>
                      <a:r>
                        <a:rPr kumimoji="0" lang="en-US" sz="2000" b="0" i="0" u="none" strike="noStrike" cap="none" normalizeH="0" baseline="0" dirty="0">
                          <a:ln>
                            <a:noFill/>
                          </a:ln>
                          <a:solidFill>
                            <a:srgbClr val="333333"/>
                          </a:solidFill>
                          <a:effectLst/>
                          <a:latin typeface="+mn-lt"/>
                          <a:ea typeface="+mn-ea"/>
                          <a:cs typeface="+mn-cs"/>
                        </a:rPr>
                        <a:t> </a:t>
                      </a:r>
                      <a:r>
                        <a:rPr kumimoji="0" lang="ru-RU" sz="2000" b="0" i="0" u="none" strike="noStrike" cap="none" normalizeH="0" baseline="0" dirty="0">
                          <a:ln>
                            <a:noFill/>
                          </a:ln>
                          <a:solidFill>
                            <a:srgbClr val="333333"/>
                          </a:solidFill>
                          <a:effectLst/>
                          <a:latin typeface="+mn-lt"/>
                          <a:ea typeface="+mn-ea"/>
                          <a:cs typeface="+mn-cs"/>
                        </a:rPr>
                        <a:t>которые оскорбляют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Во время психоза: слышать голоса, которые льстят и хвалят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После психоза: Позор, иногда, как фиаско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При мании величия: Чувство власти, таланта, значимости (могущественных врагов) и предназначение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11</a:t>
            </a:fld>
            <a:endParaRPr lang="de-DE" altLang="de-DE"/>
          </a:p>
        </p:txBody>
      </p:sp>
    </p:spTree>
    <p:extLst>
      <p:ext uri="{BB962C8B-B14F-4D97-AF65-F5344CB8AC3E}">
        <p14:creationId xmlns:p14="http://schemas.microsoft.com/office/powerpoint/2010/main" val="4281081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Психоз и депрессия</a:t>
            </a:r>
            <a:br>
              <a:rPr lang="ru-RU" sz="3600">
                <a:solidFill>
                  <a:srgbClr val="004992"/>
                </a:solidFill>
                <a:latin typeface="+mn-lt"/>
                <a:ea typeface="+mn-ea"/>
                <a:cs typeface="+mn-cs"/>
              </a:rPr>
            </a:br>
            <a:r>
              <a:rPr lang="ru-RU">
                <a:solidFill>
                  <a:srgbClr val="004992"/>
                </a:solidFill>
                <a:latin typeface="+mn-lt"/>
                <a:ea typeface="+mn-ea"/>
                <a:cs typeface="+mn-cs"/>
              </a:rPr>
              <a:t>Влияние психоза на самооценку и настроение</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9145016" cy="4248000"/>
          </a:xfrm>
        </p:spPr>
        <p:txBody>
          <a:bodyPr/>
          <a:lstStyle/>
          <a:p>
            <a:pPr lvl="0" defTabSz="914400" fontAlgn="base">
              <a:lnSpc>
                <a:spcPct val="100000"/>
              </a:lnSpc>
              <a:spcBef>
                <a:spcPts val="1200"/>
              </a:spcBef>
            </a:pPr>
            <a:r>
              <a:rPr lang="ru-RU" altLang="de-DE" sz="2000" b="1" dirty="0">
                <a:solidFill>
                  <a:srgbClr val="333333"/>
                </a:solidFill>
              </a:rPr>
              <a:t>Кратковременный положительный эффект</a:t>
            </a:r>
            <a:r>
              <a:rPr lang="ru-RU" altLang="de-DE" sz="2000" dirty="0">
                <a:solidFill>
                  <a:srgbClr val="333333"/>
                </a:solidFill>
              </a:rPr>
              <a:t> психоза компенсируется как правило часто </a:t>
            </a:r>
            <a:r>
              <a:rPr lang="ru-RU" altLang="de-DE" sz="2000" b="1" dirty="0">
                <a:solidFill>
                  <a:srgbClr val="333333"/>
                </a:solidFill>
              </a:rPr>
              <a:t>долгосрочными негативными последствиями</a:t>
            </a:r>
            <a:r>
              <a:rPr lang="ru-RU" altLang="de-DE" sz="2000" dirty="0">
                <a:solidFill>
                  <a:srgbClr val="333333"/>
                </a:solidFill>
              </a:rPr>
              <a:t> на чувство собственного достоинства.</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333333"/>
                </a:solidFill>
              </a:rPr>
              <a:t>Примеры:</a:t>
            </a: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Долги: Если человек считает, например, что он богат или знаменит</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Одиночество: Если друзья отвернулись</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ru-RU" altLang="de-DE" sz="2000" dirty="0">
                <a:solidFill>
                  <a:srgbClr val="333333"/>
                </a:solidFill>
              </a:rPr>
              <a:t>Место работы: может угрожать потеря работы, напр. из-за неадекватного поведения</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333333"/>
                </a:solidFill>
              </a:rPr>
              <a:t>Намеренное прекращение употребления лекарства в целях пережить захватывающий мир, является крайне опасным - особенно при психозе часто перевешивает страх!</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0397451F-8674-4F1D-8B75-44E5CF2E457E}"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ru-RU" sz="3600" dirty="0">
                <a:solidFill>
                  <a:srgbClr val="333333"/>
                </a:solidFill>
                <a:latin typeface="Calibri Light"/>
              </a:rPr>
              <a:t>Что характеризует мышление людей с </a:t>
            </a:r>
            <a:r>
              <a:rPr lang="ru-RU" sz="3600" dirty="0">
                <a:solidFill>
                  <a:srgbClr val="004992"/>
                </a:solidFill>
                <a:latin typeface="Calibri Light"/>
              </a:rPr>
              <a:t>депрессией </a:t>
            </a:r>
            <a:r>
              <a:rPr lang="ru-RU" sz="3600" dirty="0">
                <a:solidFill>
                  <a:srgbClr val="333333"/>
                </a:solidFill>
                <a:latin typeface="Calibri Light"/>
              </a:rPr>
              <a:t>и низким </a:t>
            </a:r>
            <a:r>
              <a:rPr lang="ru-RU" sz="3600" dirty="0">
                <a:solidFill>
                  <a:srgbClr val="004992"/>
                </a:solidFill>
                <a:latin typeface="Calibri Light"/>
              </a:rPr>
              <a:t>чувством собственного достоинства</a:t>
            </a:r>
            <a:r>
              <a:rPr lang="ru-RU" sz="3600" dirty="0">
                <a:solidFill>
                  <a:srgbClr val="333333"/>
                </a:solidFill>
                <a:latin typeface="Calibri Light"/>
              </a:rPr>
              <a:t>?</a:t>
            </a:r>
            <a:endParaRPr lang="de-DE" sz="3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4" name="Slide Number Placeholder 3"/>
          <p:cNvSpPr>
            <a:spLocks noGrp="1"/>
          </p:cNvSpPr>
          <p:nvPr>
            <p:ph type="sldNum" sz="quarter" idx="12"/>
          </p:nvPr>
        </p:nvSpPr>
        <p:spPr/>
        <p:txBody>
          <a:bodyPr/>
          <a:lstStyle/>
          <a:p>
            <a:fld id="{0397451F-8674-4F1D-8B75-44E5CF2E457E}" type="slidenum">
              <a:rPr lang="de-DE" altLang="de-DE" smtClean="0"/>
              <a:pPr/>
              <a:t>13</a:t>
            </a:fld>
            <a:endParaRPr lang="de-DE" altLang="de-DE"/>
          </a:p>
        </p:txBody>
      </p:sp>
    </p:spTree>
    <p:extLst>
      <p:ext uri="{BB962C8B-B14F-4D97-AF65-F5344CB8AC3E}">
        <p14:creationId xmlns:p14="http://schemas.microsoft.com/office/powerpoint/2010/main" val="306811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1. Чрезмерное обобщение</a:t>
            </a:r>
            <a:br>
              <a:rPr lang="ru-RU" sz="3600">
                <a:solidFill>
                  <a:srgbClr val="004992"/>
                </a:solidFill>
                <a:latin typeface="+mn-lt"/>
                <a:ea typeface="+mn-ea"/>
                <a:cs typeface="+mn-cs"/>
              </a:rPr>
            </a:br>
            <a:r>
              <a:rPr lang="ru-RU">
                <a:solidFill>
                  <a:srgbClr val="004992"/>
                </a:solidFill>
                <a:latin typeface="+mn-lt"/>
                <a:ea typeface="+mn-ea"/>
                <a:cs typeface="+mn-cs"/>
              </a:rPr>
              <a:t>Правильная/логичная оценка ситуации? (реальность, а не сказка)</a:t>
            </a:r>
            <a:endParaRPr lang="en-US">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723977173"/>
              </p:ext>
            </p:extLst>
          </p:nvPr>
        </p:nvGraphicFramePr>
        <p:xfrm>
          <a:off x="408955" y="2204864"/>
          <a:ext cx="11376000" cy="35966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333333"/>
                          </a:solidFill>
                          <a:effectLst/>
                          <a:latin typeface="+mn-lt"/>
                          <a:ea typeface="+mn-ea"/>
                          <a:cs typeface="+mn-cs"/>
                        </a:rPr>
                        <a:t>Событие/ситуация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a:ln>
                            <a:noFill/>
                          </a:ln>
                          <a:solidFill>
                            <a:srgbClr val="333333"/>
                          </a:solidFill>
                          <a:effectLst/>
                          <a:latin typeface="+mn-lt"/>
                          <a:ea typeface="+mn-ea"/>
                          <a:cs typeface="+mn-cs"/>
                        </a:rPr>
                        <a:t>Чрезмерное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Конструктивное управление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Парень использовал иностранное слово неправильно и не понимает смысл книги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глупый!” </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Не сдал экзамен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неудачник!”</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При разговоре Вас критикуют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a:t>
                      </a:r>
                      <a:r>
                        <a:rPr kumimoji="0" lang="ru-RU" sz="1800" b="1" i="1" u="none" strike="noStrike" cap="none" normalizeH="0" baseline="0" dirty="0">
                          <a:ln>
                            <a:noFill/>
                          </a:ln>
                          <a:solidFill>
                            <a:srgbClr val="333333"/>
                          </a:solidFill>
                          <a:effectLst/>
                          <a:latin typeface="+mn-lt"/>
                          <a:ea typeface="+mn-ea"/>
                          <a:cs typeface="+mn-cs"/>
                        </a:rPr>
                        <a:t>ничего не </a:t>
                      </a:r>
                      <a:r>
                        <a:rPr kumimoji="0" lang="ru-RU" sz="1800" b="1" i="1" u="none" strike="noStrike" cap="none" normalizeH="0" baseline="0">
                          <a:ln>
                            <a:noFill/>
                          </a:ln>
                          <a:solidFill>
                            <a:srgbClr val="333333"/>
                          </a:solidFill>
                          <a:effectLst/>
                          <a:latin typeface="+mn-lt"/>
                          <a:ea typeface="+mn-ea"/>
                          <a:cs typeface="+mn-cs"/>
                        </a:rPr>
                        <a:t>стою!” </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7ABDCDF1-A917-42F1-AC96-8EAA27C09A41}"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1. Чрезмерное обобщение</a:t>
            </a:r>
            <a:br>
              <a:rPr lang="ru-RU" sz="3600">
                <a:solidFill>
                  <a:srgbClr val="004992"/>
                </a:solidFill>
                <a:latin typeface="+mn-lt"/>
                <a:ea typeface="+mn-ea"/>
                <a:cs typeface="+mn-cs"/>
              </a:rPr>
            </a:br>
            <a:r>
              <a:rPr lang="ru-RU">
                <a:solidFill>
                  <a:srgbClr val="004992"/>
                </a:solidFill>
                <a:latin typeface="+mn-lt"/>
                <a:ea typeface="+mn-ea"/>
                <a:cs typeface="+mn-cs"/>
              </a:rPr>
              <a:t>Правильная/логичная оценка ситуации? (реальность, а не сказка)</a:t>
            </a:r>
            <a:endParaRPr lang="en-US">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520221709"/>
              </p:ext>
            </p:extLst>
          </p:nvPr>
        </p:nvGraphicFramePr>
        <p:xfrm>
          <a:off x="408955" y="2204864"/>
          <a:ext cx="11376000" cy="35966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333333"/>
                          </a:solidFill>
                          <a:effectLst/>
                          <a:latin typeface="+mn-lt"/>
                          <a:ea typeface="+mn-ea"/>
                          <a:cs typeface="+mn-cs"/>
                        </a:rPr>
                        <a:t>Событие/ситуация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a:ln>
                            <a:noFill/>
                          </a:ln>
                          <a:solidFill>
                            <a:srgbClr val="333333"/>
                          </a:solidFill>
                          <a:effectLst/>
                          <a:latin typeface="+mn-lt"/>
                          <a:ea typeface="+mn-ea"/>
                          <a:cs typeface="+mn-cs"/>
                        </a:rPr>
                        <a:t>Чрезмерное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Конструктивное управление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Парень использовал иностранное слово неправильно и не понимает смысл книги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глупый!” </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“Другие </a:t>
                      </a:r>
                      <a:r>
                        <a:rPr kumimoji="0" lang="ru-RU" sz="1800" b="0" i="0" u="none" strike="noStrike" cap="none" normalizeH="0" baseline="0" dirty="0">
                          <a:ln>
                            <a:noFill/>
                          </a:ln>
                          <a:solidFill>
                            <a:srgbClr val="333333"/>
                          </a:solidFill>
                          <a:effectLst/>
                          <a:latin typeface="+mn-lt"/>
                          <a:ea typeface="+mn-ea"/>
                          <a:cs typeface="+mn-cs"/>
                        </a:rPr>
                        <a:t>тоже делают такие </a:t>
                      </a:r>
                      <a:r>
                        <a:rPr kumimoji="0" lang="ru-RU" sz="1800" b="0" i="0" u="none" strike="noStrike" cap="none" normalizeH="0" baseline="0">
                          <a:ln>
                            <a:noFill/>
                          </a:ln>
                          <a:solidFill>
                            <a:srgbClr val="333333"/>
                          </a:solidFill>
                          <a:effectLst/>
                          <a:latin typeface="+mn-lt"/>
                          <a:ea typeface="+mn-ea"/>
                          <a:cs typeface="+mn-cs"/>
                        </a:rPr>
                        <a:t>ошибки!”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“Эта </a:t>
                      </a:r>
                      <a:r>
                        <a:rPr kumimoji="0" lang="ru-RU" sz="1800" b="0" i="0" u="none" strike="noStrike" cap="none" normalizeH="0" baseline="0" dirty="0">
                          <a:ln>
                            <a:noFill/>
                          </a:ln>
                          <a:solidFill>
                            <a:srgbClr val="333333"/>
                          </a:solidFill>
                          <a:effectLst/>
                          <a:latin typeface="+mn-lt"/>
                          <a:ea typeface="+mn-ea"/>
                          <a:cs typeface="+mn-cs"/>
                        </a:rPr>
                        <a:t>книга меня совсем не </a:t>
                      </a:r>
                      <a:r>
                        <a:rPr kumimoji="0" lang="ru-RU" sz="1800" b="0" i="0" u="none" strike="noStrike" cap="none" normalizeH="0" baseline="0">
                          <a:ln>
                            <a:noFill/>
                          </a:ln>
                          <a:solidFill>
                            <a:srgbClr val="333333"/>
                          </a:solidFill>
                          <a:effectLst/>
                          <a:latin typeface="+mn-lt"/>
                          <a:ea typeface="+mn-ea"/>
                          <a:cs typeface="+mn-cs"/>
                        </a:rPr>
                        <a:t>заинтересовала.” </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Не сдал экзамен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неудачник!”</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“В </a:t>
                      </a:r>
                      <a:r>
                        <a:rPr kumimoji="0" lang="ru-RU" sz="1800" b="0" i="0" u="none" strike="noStrike" cap="none" normalizeH="0" baseline="0" dirty="0">
                          <a:ln>
                            <a:noFill/>
                          </a:ln>
                          <a:solidFill>
                            <a:srgbClr val="333333"/>
                          </a:solidFill>
                          <a:effectLst/>
                          <a:latin typeface="+mn-lt"/>
                          <a:ea typeface="+mn-ea"/>
                          <a:cs typeface="+mn-cs"/>
                        </a:rPr>
                        <a:t>следующий раз я лучше </a:t>
                      </a:r>
                      <a:r>
                        <a:rPr kumimoji="0" lang="ru-RU" sz="1800" b="0" i="0" u="none" strike="noStrike" cap="none" normalizeH="0" baseline="0">
                          <a:ln>
                            <a:noFill/>
                          </a:ln>
                          <a:solidFill>
                            <a:srgbClr val="333333"/>
                          </a:solidFill>
                          <a:effectLst/>
                          <a:latin typeface="+mn-lt"/>
                          <a:ea typeface="+mn-ea"/>
                          <a:cs typeface="+mn-cs"/>
                        </a:rPr>
                        <a:t>подготовлюсь.”</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При разговоре Вас критикуют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a:t>
                      </a:r>
                      <a:r>
                        <a:rPr kumimoji="0" lang="ru-RU" sz="1800" b="1" i="1" u="none" strike="noStrike" cap="none" normalizeH="0" baseline="0" dirty="0">
                          <a:ln>
                            <a:noFill/>
                          </a:ln>
                          <a:solidFill>
                            <a:srgbClr val="333333"/>
                          </a:solidFill>
                          <a:effectLst/>
                          <a:latin typeface="+mn-lt"/>
                          <a:ea typeface="+mn-ea"/>
                          <a:cs typeface="+mn-cs"/>
                        </a:rPr>
                        <a:t>ничего не </a:t>
                      </a:r>
                      <a:r>
                        <a:rPr kumimoji="0" lang="ru-RU" sz="1800" b="1" i="1" u="none" strike="noStrike" cap="none" normalizeH="0" baseline="0">
                          <a:ln>
                            <a:noFill/>
                          </a:ln>
                          <a:solidFill>
                            <a:srgbClr val="333333"/>
                          </a:solidFill>
                          <a:effectLst/>
                          <a:latin typeface="+mn-lt"/>
                          <a:ea typeface="+mn-ea"/>
                          <a:cs typeface="+mn-cs"/>
                        </a:rPr>
                        <a:t>стою!” </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“Может </a:t>
                      </a:r>
                      <a:r>
                        <a:rPr kumimoji="0" lang="ru-RU" sz="1800" b="0" i="0" u="none" strike="noStrike" cap="none" normalizeH="0" baseline="0" dirty="0">
                          <a:ln>
                            <a:noFill/>
                          </a:ln>
                          <a:solidFill>
                            <a:srgbClr val="333333"/>
                          </a:solidFill>
                          <a:effectLst/>
                          <a:latin typeface="+mn-lt"/>
                          <a:ea typeface="+mn-ea"/>
                          <a:cs typeface="+mn-cs"/>
                        </a:rPr>
                        <a:t>он прав, критикуя меня? Могу ли я что-то для себя из этого </a:t>
                      </a:r>
                      <a:r>
                        <a:rPr kumimoji="0" lang="ru-RU" sz="1800" b="0" i="0" u="none" strike="noStrike" cap="none" normalizeH="0" baseline="0">
                          <a:ln>
                            <a:noFill/>
                          </a:ln>
                          <a:solidFill>
                            <a:srgbClr val="333333"/>
                          </a:solidFill>
                          <a:effectLst/>
                          <a:latin typeface="+mn-lt"/>
                          <a:ea typeface="+mn-ea"/>
                          <a:cs typeface="+mn-cs"/>
                        </a:rPr>
                        <a:t>извлеч?”</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15</a:t>
            </a:fld>
            <a:endParaRPr lang="de-DE" altLang="de-DE"/>
          </a:p>
        </p:txBody>
      </p:sp>
    </p:spTree>
    <p:extLst>
      <p:ext uri="{BB962C8B-B14F-4D97-AF65-F5344CB8AC3E}">
        <p14:creationId xmlns:p14="http://schemas.microsoft.com/office/powerpoint/2010/main" val="3060121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64" name="Rectangle 22"/>
          <p:cNvSpPr>
            <a:spLocks noChangeArrowheads="1"/>
          </p:cNvSpPr>
          <p:nvPr/>
        </p:nvSpPr>
        <p:spPr bwMode="auto">
          <a:xfrm>
            <a:off x="408954" y="5949280"/>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b="0" dirty="0">
                <a:solidFill>
                  <a:srgbClr val="004992"/>
                </a:solidFill>
                <a:latin typeface="+mn-lt"/>
                <a:ea typeface="+mn-ea"/>
              </a:rPr>
              <a:t>Признайте свои ошибки!:</a:t>
            </a:r>
            <a:r>
              <a:rPr lang="de-DE" altLang="de-DE" sz="1800" b="0" dirty="0">
                <a:solidFill>
                  <a:srgbClr val="333333"/>
                </a:solidFill>
                <a:latin typeface="+mn-lt"/>
                <a:ea typeface="+mn-ea"/>
              </a:rPr>
              <a:t> Каждый </a:t>
            </a:r>
            <a:r>
              <a:rPr lang="ru-RU" altLang="de-DE" sz="1800" b="0" dirty="0">
                <a:solidFill>
                  <a:srgbClr val="333333"/>
                </a:solidFill>
                <a:latin typeface="+mn-lt"/>
                <a:ea typeface="+mn-ea"/>
              </a:rPr>
              <a:t>совершает</a:t>
            </a:r>
            <a:r>
              <a:rPr lang="de-DE" altLang="de-DE" sz="1800" b="0" dirty="0">
                <a:solidFill>
                  <a:srgbClr val="333333"/>
                </a:solidFill>
                <a:latin typeface="+mn-lt"/>
                <a:ea typeface="+mn-ea"/>
              </a:rPr>
              <a:t> ошибки. </a:t>
            </a:r>
            <a:r>
              <a:rPr lang="ru-RU" altLang="de-DE" sz="1800" b="0" dirty="0">
                <a:solidFill>
                  <a:srgbClr val="333333"/>
                </a:solidFill>
                <a:latin typeface="+mn-lt"/>
                <a:ea typeface="+mn-ea"/>
              </a:rPr>
              <a:t>Если Вы напр. запутались в предложении, то это не значит, что Вы не можете правильно выражаться</a:t>
            </a:r>
            <a:r>
              <a:rPr lang="de-DE" altLang="de-DE" sz="1800" b="0" dirty="0">
                <a:solidFill>
                  <a:srgbClr val="333333"/>
                </a:solidFill>
                <a:latin typeface="+mn-lt"/>
                <a:ea typeface="+mn-ea"/>
              </a:rPr>
              <a:t>; </a:t>
            </a:r>
            <a:r>
              <a:rPr lang="ru-RU" altLang="de-DE" sz="1800" b="0" dirty="0">
                <a:solidFill>
                  <a:srgbClr val="333333"/>
                </a:solidFill>
                <a:latin typeface="+mn-lt"/>
                <a:ea typeface="+mn-ea"/>
              </a:rPr>
              <a:t>если Вы сделали ошибку, это не значит, что Вы небрежны или глупы!</a:t>
            </a:r>
            <a:endParaRPr lang="en-US" altLang="de-DE" sz="1800" b="0" dirty="0">
              <a:solidFill>
                <a:srgbClr val="333333"/>
              </a:solidFill>
              <a:latin typeface="+mn-lt"/>
              <a:ea typeface="+mn-ea"/>
            </a:endParaRPr>
          </a:p>
        </p:txBody>
      </p:sp>
      <p:sp>
        <p:nvSpPr>
          <p:cNvPr id="5" name="Title 4"/>
          <p:cNvSpPr>
            <a:spLocks noGrp="1"/>
          </p:cNvSpPr>
          <p:nvPr>
            <p:ph type="title"/>
          </p:nvPr>
        </p:nvSpPr>
        <p:spPr/>
        <p:txBody>
          <a:bodyPr/>
          <a:lstStyle/>
          <a:p>
            <a:r>
              <a:rPr lang="ru-RU" sz="3600">
                <a:solidFill>
                  <a:srgbClr val="004992"/>
                </a:solidFill>
                <a:latin typeface="+mn-lt"/>
                <a:ea typeface="+mn-ea"/>
                <a:cs typeface="+mn-cs"/>
              </a:rPr>
              <a:t>1. Чрезмерное обобщение</a:t>
            </a:r>
            <a:br>
              <a:rPr lang="ru-RU" sz="3600">
                <a:solidFill>
                  <a:srgbClr val="004992"/>
                </a:solidFill>
                <a:latin typeface="+mn-lt"/>
                <a:ea typeface="+mn-ea"/>
                <a:cs typeface="+mn-cs"/>
              </a:rPr>
            </a:br>
            <a:r>
              <a:rPr lang="ru-RU">
                <a:solidFill>
                  <a:srgbClr val="004992"/>
                </a:solidFill>
                <a:latin typeface="+mn-lt"/>
                <a:ea typeface="+mn-ea"/>
                <a:cs typeface="+mn-cs"/>
              </a:rPr>
              <a:t>Правильная/логичная оценка ситуации? (реальность, а не сказка)</a:t>
            </a:r>
            <a:endParaRPr lang="en-US">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889194136"/>
              </p:ext>
            </p:extLst>
          </p:nvPr>
        </p:nvGraphicFramePr>
        <p:xfrm>
          <a:off x="408955" y="2204864"/>
          <a:ext cx="11376000" cy="35966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333333"/>
                          </a:solidFill>
                          <a:effectLst/>
                          <a:latin typeface="+mn-lt"/>
                          <a:ea typeface="+mn-ea"/>
                          <a:cs typeface="+mn-cs"/>
                        </a:rPr>
                        <a:t>Событие/ситуация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a:ln>
                            <a:noFill/>
                          </a:ln>
                          <a:solidFill>
                            <a:srgbClr val="333333"/>
                          </a:solidFill>
                          <a:effectLst/>
                          <a:latin typeface="+mn-lt"/>
                          <a:ea typeface="+mn-ea"/>
                          <a:cs typeface="+mn-cs"/>
                        </a:rPr>
                        <a:t>Чрезмерное обобщение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Конструктивное управление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Парень использовал иностранное слово неправильно и не понимает смысл книги</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глупый!” </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“Другие </a:t>
                      </a:r>
                      <a:r>
                        <a:rPr kumimoji="0" lang="ru-RU" sz="1800" b="0" i="0" u="none" strike="noStrike" cap="none" normalizeH="0" baseline="0" dirty="0">
                          <a:ln>
                            <a:noFill/>
                          </a:ln>
                          <a:solidFill>
                            <a:srgbClr val="333333"/>
                          </a:solidFill>
                          <a:effectLst/>
                          <a:latin typeface="+mn-lt"/>
                          <a:ea typeface="+mn-ea"/>
                          <a:cs typeface="+mn-cs"/>
                        </a:rPr>
                        <a:t>тоже делают такие </a:t>
                      </a:r>
                      <a:r>
                        <a:rPr kumimoji="0" lang="ru-RU" sz="1800" b="0" i="0" u="none" strike="noStrike" cap="none" normalizeH="0" baseline="0">
                          <a:ln>
                            <a:noFill/>
                          </a:ln>
                          <a:solidFill>
                            <a:srgbClr val="333333"/>
                          </a:solidFill>
                          <a:effectLst/>
                          <a:latin typeface="+mn-lt"/>
                          <a:ea typeface="+mn-ea"/>
                          <a:cs typeface="+mn-cs"/>
                        </a:rPr>
                        <a:t>ошибки!”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“Эта </a:t>
                      </a:r>
                      <a:r>
                        <a:rPr kumimoji="0" lang="ru-RU" sz="1800" b="0" i="0" u="none" strike="noStrike" cap="none" normalizeH="0" baseline="0" dirty="0">
                          <a:ln>
                            <a:noFill/>
                          </a:ln>
                          <a:solidFill>
                            <a:srgbClr val="333333"/>
                          </a:solidFill>
                          <a:effectLst/>
                          <a:latin typeface="+mn-lt"/>
                          <a:ea typeface="+mn-ea"/>
                          <a:cs typeface="+mn-cs"/>
                        </a:rPr>
                        <a:t>книга меня совсем не </a:t>
                      </a:r>
                      <a:r>
                        <a:rPr kumimoji="0" lang="ru-RU" sz="1800" b="0" i="0" u="none" strike="noStrike" cap="none" normalizeH="0" baseline="0">
                          <a:ln>
                            <a:noFill/>
                          </a:ln>
                          <a:solidFill>
                            <a:srgbClr val="333333"/>
                          </a:solidFill>
                          <a:effectLst/>
                          <a:latin typeface="+mn-lt"/>
                          <a:ea typeface="+mn-ea"/>
                          <a:cs typeface="+mn-cs"/>
                        </a:rPr>
                        <a:t>заинтересовала.” </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Не сдал экзамен</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неудачник!”</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“В </a:t>
                      </a:r>
                      <a:r>
                        <a:rPr kumimoji="0" lang="ru-RU" sz="1800" b="0" i="0" u="none" strike="noStrike" cap="none" normalizeH="0" baseline="0" dirty="0">
                          <a:ln>
                            <a:noFill/>
                          </a:ln>
                          <a:solidFill>
                            <a:srgbClr val="333333"/>
                          </a:solidFill>
                          <a:effectLst/>
                          <a:latin typeface="+mn-lt"/>
                          <a:ea typeface="+mn-ea"/>
                          <a:cs typeface="+mn-cs"/>
                        </a:rPr>
                        <a:t>следующий раз я лучше </a:t>
                      </a:r>
                      <a:r>
                        <a:rPr kumimoji="0" lang="ru-RU" sz="1800" b="0" i="0" u="none" strike="noStrike" cap="none" normalizeH="0" baseline="0">
                          <a:ln>
                            <a:noFill/>
                          </a:ln>
                          <a:solidFill>
                            <a:srgbClr val="333333"/>
                          </a:solidFill>
                          <a:effectLst/>
                          <a:latin typeface="+mn-lt"/>
                          <a:ea typeface="+mn-ea"/>
                          <a:cs typeface="+mn-cs"/>
                        </a:rPr>
                        <a:t>подготовлюсь.”</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При разговоре Вас критикуют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1" i="1" u="none" strike="noStrike" cap="none" normalizeH="0" baseline="0">
                          <a:ln>
                            <a:noFill/>
                          </a:ln>
                          <a:solidFill>
                            <a:srgbClr val="333333"/>
                          </a:solidFill>
                          <a:effectLst/>
                          <a:latin typeface="+mn-lt"/>
                          <a:ea typeface="+mn-ea"/>
                          <a:cs typeface="+mn-cs"/>
                        </a:rPr>
                        <a:t>“Я </a:t>
                      </a:r>
                      <a:r>
                        <a:rPr kumimoji="0" lang="ru-RU" sz="1800" b="1" i="1" u="none" strike="noStrike" cap="none" normalizeH="0" baseline="0" dirty="0">
                          <a:ln>
                            <a:noFill/>
                          </a:ln>
                          <a:solidFill>
                            <a:srgbClr val="333333"/>
                          </a:solidFill>
                          <a:effectLst/>
                          <a:latin typeface="+mn-lt"/>
                          <a:ea typeface="+mn-ea"/>
                          <a:cs typeface="+mn-cs"/>
                        </a:rPr>
                        <a:t>ничего не </a:t>
                      </a:r>
                      <a:r>
                        <a:rPr kumimoji="0" lang="ru-RU" sz="1800" b="1" i="1" u="none" strike="noStrike" cap="none" normalizeH="0" baseline="0">
                          <a:ln>
                            <a:noFill/>
                          </a:ln>
                          <a:solidFill>
                            <a:srgbClr val="333333"/>
                          </a:solidFill>
                          <a:effectLst/>
                          <a:latin typeface="+mn-lt"/>
                          <a:ea typeface="+mn-ea"/>
                          <a:cs typeface="+mn-cs"/>
                        </a:rPr>
                        <a:t>стою!” </a:t>
                      </a:r>
                      <a:endParaRPr kumimoji="0" lang="ru-RU" sz="18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1800" b="0" i="0" u="none" strike="noStrike" cap="none" normalizeH="0" baseline="0">
                          <a:ln>
                            <a:noFill/>
                          </a:ln>
                          <a:solidFill>
                            <a:srgbClr val="333333"/>
                          </a:solidFill>
                          <a:effectLst/>
                          <a:latin typeface="+mn-lt"/>
                          <a:ea typeface="+mn-ea"/>
                          <a:cs typeface="+mn-cs"/>
                        </a:rPr>
                        <a:t>“Может </a:t>
                      </a:r>
                      <a:r>
                        <a:rPr kumimoji="0" lang="ru-RU" sz="1800" b="0" i="0" u="none" strike="noStrike" cap="none" normalizeH="0" baseline="0" dirty="0">
                          <a:ln>
                            <a:noFill/>
                          </a:ln>
                          <a:solidFill>
                            <a:srgbClr val="333333"/>
                          </a:solidFill>
                          <a:effectLst/>
                          <a:latin typeface="+mn-lt"/>
                          <a:ea typeface="+mn-ea"/>
                          <a:cs typeface="+mn-cs"/>
                        </a:rPr>
                        <a:t>он прав, критикуя меня? Могу ли я что-то для себя из этого </a:t>
                      </a:r>
                      <a:r>
                        <a:rPr kumimoji="0" lang="ru-RU" sz="1800" b="0" i="0" u="none" strike="noStrike" cap="none" normalizeH="0" baseline="0">
                          <a:ln>
                            <a:noFill/>
                          </a:ln>
                          <a:solidFill>
                            <a:srgbClr val="333333"/>
                          </a:solidFill>
                          <a:effectLst/>
                          <a:latin typeface="+mn-lt"/>
                          <a:ea typeface="+mn-ea"/>
                          <a:cs typeface="+mn-cs"/>
                        </a:rPr>
                        <a:t>извлеч?”</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16</a:t>
            </a:fld>
            <a:endParaRPr lang="de-DE" altLang="de-DE"/>
          </a:p>
        </p:txBody>
      </p:sp>
    </p:spTree>
    <p:extLst>
      <p:ext uri="{BB962C8B-B14F-4D97-AF65-F5344CB8AC3E}">
        <p14:creationId xmlns:p14="http://schemas.microsoft.com/office/powerpoint/2010/main" val="3434224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sz="3600">
                <a:solidFill>
                  <a:srgbClr val="004992"/>
                </a:solidFill>
                <a:latin typeface="+mn-lt"/>
                <a:ea typeface="+mn-ea"/>
                <a:cs typeface="+mn-cs"/>
              </a:rPr>
              <a:t>Bместо этого:</a:t>
            </a:r>
            <a:br>
              <a:rPr lang="ru-RU" sz="3600">
                <a:solidFill>
                  <a:srgbClr val="004992"/>
                </a:solidFill>
                <a:latin typeface="+mn-lt"/>
                <a:ea typeface="+mn-ea"/>
                <a:cs typeface="+mn-cs"/>
              </a:rPr>
            </a:br>
            <a:r>
              <a:rPr lang="ru-RU">
                <a:solidFill>
                  <a:srgbClr val="004992"/>
                </a:solidFill>
                <a:latin typeface="+mn-lt"/>
                <a:ea typeface="+mn-ea"/>
                <a:cs typeface="+mn-cs"/>
              </a:rPr>
              <a:t>Один недостаток – не основание чтобы судить обо всем</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Каждое человеческое существо сложное - как мозаика, которая состоит из множества отдельных деталей</a:t>
            </a:r>
            <a:r>
              <a:rPr lang="de-DE" altLang="de-DE" sz="2400" dirty="0">
                <a:solidFill>
                  <a:srgbClr val="333333"/>
                </a:solidFill>
              </a:rPr>
              <a:t>. </a:t>
            </a:r>
            <a:r>
              <a:rPr lang="ru-RU" altLang="de-DE" sz="2400" dirty="0">
                <a:solidFill>
                  <a:srgbClr val="333333"/>
                </a:solidFill>
              </a:rPr>
              <a:t>У всех нас есть положительные и отрицательные стороны!</a:t>
            </a:r>
            <a:endParaRPr lang="de-DE" altLang="de-DE" sz="2400" dirty="0">
              <a:solidFill>
                <a:srgbClr val="333333"/>
              </a:solidFill>
            </a:endParaRPr>
          </a:p>
          <a:p>
            <a:pPr lvl="0" defTabSz="914400" fontAlgn="base"/>
            <a:r>
              <a:rPr lang="ru-RU" altLang="de-DE" sz="2400" dirty="0">
                <a:solidFill>
                  <a:srgbClr val="333333"/>
                </a:solidFill>
              </a:rPr>
              <a:t>Поэтому существует много различных способов, чтобы рассмотреть человеческие качества:</a:t>
            </a:r>
            <a:endParaRPr lang="de-DE" altLang="de-DE" sz="2400" dirty="0">
              <a:solidFill>
                <a:srgbClr val="333333"/>
              </a:solidFill>
            </a:endParaRPr>
          </a:p>
          <a:p>
            <a:pPr lvl="0" defTabSz="914400" fontAlgn="base"/>
            <a:r>
              <a:rPr lang="de-DE" altLang="de-DE" sz="2400" dirty="0">
                <a:solidFill>
                  <a:srgbClr val="004992"/>
                </a:solidFill>
              </a:rPr>
              <a:t>Что такое привлекательность?</a:t>
            </a:r>
            <a:r>
              <a:rPr lang="de-DE" altLang="de-DE" sz="2400" dirty="0">
                <a:solidFill>
                  <a:srgbClr val="333333"/>
                </a:solidFill>
              </a:rPr>
              <a:t> </a:t>
            </a:r>
            <a:r>
              <a:rPr lang="ru-RU" altLang="de-DE" sz="2400" dirty="0">
                <a:solidFill>
                  <a:srgbClr val="333333"/>
                </a:solidFill>
              </a:rPr>
              <a:t>Внутренняя или внешняя красота, безупречное тело</a:t>
            </a:r>
            <a:r>
              <a:rPr lang="de-DE" altLang="de-DE" sz="2400" dirty="0">
                <a:solidFill>
                  <a:srgbClr val="333333"/>
                </a:solidFill>
              </a:rPr>
              <a:t>?</a:t>
            </a:r>
          </a:p>
          <a:p>
            <a:pPr lvl="0" defTabSz="914400" fontAlgn="base"/>
            <a:r>
              <a:rPr lang="de-DE" altLang="de-DE" sz="2400" dirty="0">
                <a:solidFill>
                  <a:srgbClr val="004992"/>
                </a:solidFill>
              </a:rPr>
              <a:t>Что такое успех? </a:t>
            </a:r>
            <a:r>
              <a:rPr lang="ru-RU" altLang="de-DE" sz="2400" dirty="0">
                <a:solidFill>
                  <a:srgbClr val="333333"/>
                </a:solidFill>
              </a:rPr>
              <a:t>Карьера, много друзей, быть доволным самим</a:t>
            </a:r>
            <a:br>
              <a:rPr lang="en-US" altLang="de-DE" sz="2400" dirty="0">
                <a:solidFill>
                  <a:srgbClr val="333333"/>
                </a:solidFill>
              </a:rPr>
            </a:br>
            <a:r>
              <a:rPr lang="ru-RU" altLang="de-DE" sz="2400" dirty="0">
                <a:solidFill>
                  <a:srgbClr val="333333"/>
                </a:solidFill>
              </a:rPr>
              <a:t>собой и своей жизнью</a:t>
            </a:r>
            <a:r>
              <a:rPr lang="de-DE"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9" name="Slide Number Placeholder 8"/>
          <p:cNvSpPr>
            <a:spLocks noGrp="1"/>
          </p:cNvSpPr>
          <p:nvPr>
            <p:ph type="sldNum" sz="quarter" idx="12"/>
          </p:nvPr>
        </p:nvSpPr>
        <p:spPr/>
        <p:txBody>
          <a:bodyPr/>
          <a:lstStyle/>
          <a:p>
            <a:fld id="{0397451F-8674-4F1D-8B75-44E5CF2E457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2. Сужённое восприятие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Правильная/логичная оценка ситуации?</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920179311"/>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Ваш хороший друг не приходит на Ваш день рождения.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“Я ему безразличен”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Люди стоят в сторонке и смеются. На Вас падает взгляд.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“Они смеются надо 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2. Сужённое восприятие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Правильная/логичная оценка ситуации?</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79137571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Ваш хороший друг не приходит на Ваш день рождения.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“Я ему безразличен”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Классная вечеринка, другие друзья пришли и были в восторге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Люди стоят в сторонке и смеются. На Вас падает взгляд.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“Они смеются надо 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19</a:t>
            </a:fld>
            <a:endParaRPr lang="de-DE" altLang="de-DE"/>
          </a:p>
        </p:txBody>
      </p:sp>
    </p:spTree>
    <p:extLst>
      <p:ext uri="{BB962C8B-B14F-4D97-AF65-F5344CB8AC3E}">
        <p14:creationId xmlns:p14="http://schemas.microsoft.com/office/powerpoint/2010/main" val="2033242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2. Сужённое восприятие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Правильная/логичная оценка ситуации?</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141100732"/>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Ваш хороший друг не приходит на Ваш день рождения.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“Я ему безразличен”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Классная вечеринка, другие друзья пришли и были в восторге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Люди стоят в сторонке и смеются. На Вас падает взгляд.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“Они смеются надо 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Они случайно посмотрели на меня или перепутали меня с кем-то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20</a:t>
            </a:fld>
            <a:endParaRPr lang="de-DE" altLang="de-DE"/>
          </a:p>
        </p:txBody>
      </p:sp>
    </p:spTree>
    <p:extLst>
      <p:ext uri="{BB962C8B-B14F-4D97-AF65-F5344CB8AC3E}">
        <p14:creationId xmlns:p14="http://schemas.microsoft.com/office/powerpoint/2010/main" val="2711462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02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2. Сужённое восприятие</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Правильная/логичная оценка ситуации?</a:t>
            </a:r>
            <a:endParaRPr lang="de-DE" altLang="de-DE" dirty="0">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303395977"/>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Суженная оценка</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Ваш хороший друг не приходит на Ваш день рождения.</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“Я ему безразличен”</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Классная вечеринка, другие друзья пришли и были в восторге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Люди стоят в сторонке и смеются. На Вас падает взгляд.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“Они смеются надо мной!”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Они случайно посмотрели на меня или перепутали меня с кем-то</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ru-RU" altLang="de-DE" sz="2000" b="0">
                <a:solidFill>
                  <a:srgbClr val="004992"/>
                </a:solidFill>
                <a:latin typeface="+mn-lt"/>
                <a:ea typeface="+mn-ea"/>
              </a:rPr>
              <a:t>“Чтение мыслей”: </a:t>
            </a:r>
            <a:r>
              <a:rPr lang="ru-RU" altLang="de-DE" sz="2000" b="0" dirty="0">
                <a:solidFill>
                  <a:srgbClr val="333333"/>
                </a:solidFill>
                <a:latin typeface="+mn-lt"/>
                <a:ea typeface="+mn-ea"/>
              </a:rPr>
              <a:t>Не приписывайте много поведению других! Тем более, что для одной ситуации возможны различные варианты объяснения!</a:t>
            </a:r>
            <a:endParaRPr lang="en-US" altLang="de-DE" sz="2000" b="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21</a:t>
            </a:fld>
            <a:endParaRPr lang="de-DE" altLang="de-DE"/>
          </a:p>
        </p:txBody>
      </p:sp>
    </p:spTree>
    <p:extLst>
      <p:ext uri="{BB962C8B-B14F-4D97-AF65-F5344CB8AC3E}">
        <p14:creationId xmlns:p14="http://schemas.microsoft.com/office/powerpoint/2010/main" val="3142015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3. Не судите о других по себе (как я, так и все)</a:t>
            </a:r>
            <a:endParaRPr lang="de-DE" altLang="de-DE" sz="3600" dirty="0">
              <a:solidFill>
                <a:srgbClr val="004992"/>
              </a:solidFill>
              <a:latin typeface="+mn-lt"/>
              <a:ea typeface="+mn-ea"/>
              <a:cs typeface="+mn-cs"/>
            </a:endParaRPr>
          </a:p>
        </p:txBody>
      </p:sp>
      <p:sp>
        <p:nvSpPr>
          <p:cNvPr id="37891" name="Rectangle 3"/>
          <p:cNvSpPr>
            <a:spLocks noGrp="1" noChangeArrowheads="1"/>
          </p:cNvSpPr>
          <p:nvPr>
            <p:ph idx="1"/>
          </p:nvPr>
        </p:nvSpPr>
        <p:spPr/>
        <p:txBody>
          <a:bodyPr>
            <a:noAutofit/>
          </a:bodyPr>
          <a:lstStyle/>
          <a:p>
            <a:pPr eaLnBrk="1" hangingPunct="1"/>
            <a:r>
              <a:rPr lang="ru-RU" altLang="de-DE" sz="2400" dirty="0">
                <a:solidFill>
                  <a:srgbClr val="004992"/>
                </a:solidFill>
              </a:rPr>
              <a:t>Существует разница между моей самооценкой и как другие видят меня</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ru-RU" altLang="de-DE" sz="2400" dirty="0">
                <a:solidFill>
                  <a:srgbClr val="333333"/>
                </a:solidFill>
                <a:latin typeface="+mn-lt"/>
              </a:rPr>
              <a:t>Если я считаю себя страшным, неудачным, то это не значит, что и другие меня так-же воспринимают</a:t>
            </a:r>
            <a:r>
              <a:rPr lang="de-DE" altLang="de-DE" sz="2400" dirty="0">
                <a:solidFill>
                  <a:srgbClr val="333333"/>
                </a:solidFill>
                <a:latin typeface="+mn-lt"/>
              </a:rPr>
              <a:t>.</a:t>
            </a:r>
          </a:p>
          <a:p>
            <a:pPr marL="342900" lvl="1" indent="-342900" eaLnBrk="1" hangingPunct="1">
              <a:spcBef>
                <a:spcPts val="1999"/>
              </a:spcBef>
              <a:spcAft>
                <a:spcPts val="0"/>
              </a:spcAft>
              <a:buClr>
                <a:srgbClr val="333333"/>
              </a:buClr>
              <a:buFont typeface="WingDings"/>
              <a:buChar char=""/>
            </a:pPr>
            <a:r>
              <a:rPr lang="ru-RU" altLang="de-DE" sz="2400" dirty="0">
                <a:solidFill>
                  <a:srgbClr val="333333"/>
                </a:solidFill>
                <a:latin typeface="+mn-lt"/>
              </a:rPr>
              <a:t>У нас разные</a:t>
            </a:r>
            <a:r>
              <a:rPr lang="de-DE" altLang="de-DE" sz="2400" dirty="0">
                <a:solidFill>
                  <a:srgbClr val="333333"/>
                </a:solidFill>
                <a:latin typeface="+mn-lt"/>
              </a:rPr>
              <a:t> </a:t>
            </a:r>
            <a:r>
              <a:rPr lang="ru-RU" altLang="de-DE" sz="2400" dirty="0">
                <a:solidFill>
                  <a:srgbClr val="333333"/>
                </a:solidFill>
                <a:latin typeface="+mn-lt"/>
              </a:rPr>
              <a:t>вкусы/мнения/привычки! То,</a:t>
            </a:r>
            <a:r>
              <a:rPr lang="de-DE" altLang="de-DE" sz="2400" dirty="0">
                <a:solidFill>
                  <a:srgbClr val="333333"/>
                </a:solidFill>
                <a:latin typeface="+mn-lt"/>
              </a:rPr>
              <a:t> </a:t>
            </a:r>
            <a:r>
              <a:rPr lang="ru-RU" altLang="de-DE" sz="2400" dirty="0">
                <a:solidFill>
                  <a:srgbClr val="333333"/>
                </a:solidFill>
                <a:latin typeface="+mn-lt"/>
              </a:rPr>
              <a:t>что считаю разумным и привлекательным </a:t>
            </a:r>
            <a:r>
              <a:rPr lang="de-DE" altLang="de-DE" sz="2400" dirty="0">
                <a:solidFill>
                  <a:srgbClr val="333333"/>
                </a:solidFill>
                <a:latin typeface="+mn-lt"/>
              </a:rPr>
              <a:t>–</a:t>
            </a:r>
            <a:r>
              <a:rPr lang="ru-RU" altLang="de-DE" sz="2400" dirty="0">
                <a:solidFill>
                  <a:srgbClr val="333333"/>
                </a:solidFill>
                <a:latin typeface="+mn-lt"/>
              </a:rPr>
              <a:t> понимает не каждый</a:t>
            </a:r>
            <a:r>
              <a:rPr lang="de-DE" altLang="de-DE" sz="2400" dirty="0">
                <a:solidFill>
                  <a:srgbClr val="333333"/>
                </a:solidFill>
                <a:latin typeface="+mn-lt"/>
              </a:rPr>
              <a:t>!</a:t>
            </a:r>
          </a:p>
        </p:txBody>
      </p:sp>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0397451F-8674-4F1D-8B75-44E5CF2E457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4. Принятие негатива, отказ от позитива!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Правильная/логичная оценка ситуации?</a:t>
            </a:r>
            <a:endParaRPr lang="de-DE" altLang="de-DE">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56301875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похвалили!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пытается мне льстить, </a:t>
                      </a:r>
                      <a:r>
                        <a:rPr kumimoji="0" lang="ru-RU" sz="2000" b="1" i="1" u="none" strike="noStrike" cap="none" normalizeH="0" baseline="0">
                          <a:ln>
                            <a:noFill/>
                          </a:ln>
                          <a:solidFill>
                            <a:srgbClr val="333333"/>
                          </a:solidFill>
                          <a:effectLst/>
                          <a:latin typeface="+mn-lt"/>
                          <a:ea typeface="+mn-ea"/>
                          <a:cs typeface="+mn-cs"/>
                        </a:rPr>
                        <a:t>это нечестно”, “Это </a:t>
                      </a:r>
                      <a:r>
                        <a:rPr kumimoji="0" lang="ru-RU" sz="2000" b="1" i="1" u="none" strike="noStrike" cap="none" normalizeH="0" baseline="0" dirty="0">
                          <a:ln>
                            <a:noFill/>
                          </a:ln>
                          <a:solidFill>
                            <a:srgbClr val="333333"/>
                          </a:solidFill>
                          <a:effectLst/>
                          <a:latin typeface="+mn-lt"/>
                          <a:ea typeface="+mn-ea"/>
                          <a:cs typeface="+mn-cs"/>
                        </a:rPr>
                        <a:t>лишь на первый взгляд так </a:t>
                      </a:r>
                      <a:r>
                        <a:rPr kumimoji="0" lang="ru-RU" sz="2000" b="1" i="1" u="none" strike="noStrike" cap="none" normalizeH="0" baseline="0">
                          <a:ln>
                            <a:noFill/>
                          </a:ln>
                          <a:solidFill>
                            <a:srgbClr val="333333"/>
                          </a:solidFill>
                          <a:effectLst/>
                          <a:latin typeface="+mn-lt"/>
                          <a:ea typeface="+mn-ea"/>
                          <a:cs typeface="+mn-cs"/>
                        </a:rPr>
                        <a:t>выглядит.” </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критикуют!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видит меня насквозь, я - </a:t>
                      </a:r>
                      <a:r>
                        <a:rPr kumimoji="0" lang="ru-RU" sz="2000" b="1" i="1" u="none" strike="noStrike" cap="none" normalizeH="0" baseline="0">
                          <a:ln>
                            <a:noFill/>
                          </a:ln>
                          <a:solidFill>
                            <a:srgbClr val="333333"/>
                          </a:solidFill>
                          <a:effectLst/>
                          <a:latin typeface="+mn-lt"/>
                          <a:ea typeface="+mn-ea"/>
                          <a:cs typeface="+mn-cs"/>
                        </a:rPr>
                        <a:t>пустышка...” “Возможно </a:t>
                      </a:r>
                      <a:r>
                        <a:rPr kumimoji="0" lang="ru-RU" sz="2000" b="1" i="1" u="none" strike="noStrike" cap="none" normalizeH="0" baseline="0" dirty="0">
                          <a:ln>
                            <a:noFill/>
                          </a:ln>
                          <a:solidFill>
                            <a:srgbClr val="333333"/>
                          </a:solidFill>
                          <a:effectLst/>
                          <a:latin typeface="+mn-lt"/>
                          <a:ea typeface="+mn-ea"/>
                          <a:cs typeface="+mn-cs"/>
                        </a:rPr>
                        <a:t>у него сегодня плохой </a:t>
                      </a:r>
                      <a:r>
                        <a:rPr kumimoji="0" lang="ru-RU" sz="2000" b="1" i="1" u="none" strike="noStrike" cap="none" normalizeH="0" baseline="0">
                          <a:ln>
                            <a:noFill/>
                          </a:ln>
                          <a:solidFill>
                            <a:srgbClr val="333333"/>
                          </a:solidFill>
                          <a:effectLst/>
                          <a:latin typeface="+mn-lt"/>
                          <a:ea typeface="+mn-ea"/>
                          <a:cs typeface="+mn-cs"/>
                        </a:rPr>
                        <a:t>день.”; </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23</a:t>
            </a:fld>
            <a:endParaRPr lang="de-DE" altLang="de-DE"/>
          </a:p>
        </p:txBody>
      </p:sp>
    </p:spTree>
    <p:extLst>
      <p:ext uri="{BB962C8B-B14F-4D97-AF65-F5344CB8AC3E}">
        <p14:creationId xmlns:p14="http://schemas.microsoft.com/office/powerpoint/2010/main" val="3974292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4. Принятие негатива, отказ от позитива!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Правильная/логичная оценка ситуации?</a:t>
            </a:r>
            <a:endParaRPr lang="de-DE" altLang="de-DE">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7277943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похвалили!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пытается мне льстить, </a:t>
                      </a:r>
                      <a:r>
                        <a:rPr kumimoji="0" lang="ru-RU" sz="2000" b="1" i="1" u="none" strike="noStrike" cap="none" normalizeH="0" baseline="0">
                          <a:ln>
                            <a:noFill/>
                          </a:ln>
                          <a:solidFill>
                            <a:srgbClr val="333333"/>
                          </a:solidFill>
                          <a:effectLst/>
                          <a:latin typeface="+mn-lt"/>
                          <a:ea typeface="+mn-ea"/>
                          <a:cs typeface="+mn-cs"/>
                        </a:rPr>
                        <a:t>это нечестно”, “Это </a:t>
                      </a:r>
                      <a:r>
                        <a:rPr kumimoji="0" lang="ru-RU" sz="2000" b="1" i="1" u="none" strike="noStrike" cap="none" normalizeH="0" baseline="0" dirty="0">
                          <a:ln>
                            <a:noFill/>
                          </a:ln>
                          <a:solidFill>
                            <a:srgbClr val="333333"/>
                          </a:solidFill>
                          <a:effectLst/>
                          <a:latin typeface="+mn-lt"/>
                          <a:ea typeface="+mn-ea"/>
                          <a:cs typeface="+mn-cs"/>
                        </a:rPr>
                        <a:t>лишь на первый взгляд так </a:t>
                      </a:r>
                      <a:r>
                        <a:rPr kumimoji="0" lang="ru-RU" sz="2000" b="1" i="1" u="none" strike="noStrike" cap="none" normalizeH="0" baseline="0">
                          <a:ln>
                            <a:noFill/>
                          </a:ln>
                          <a:solidFill>
                            <a:srgbClr val="333333"/>
                          </a:solidFill>
                          <a:effectLst/>
                          <a:latin typeface="+mn-lt"/>
                          <a:ea typeface="+mn-ea"/>
                          <a:cs typeface="+mn-cs"/>
                        </a:rPr>
                        <a:t>выглядит.” </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“Приятно</a:t>
                      </a:r>
                      <a:r>
                        <a:rPr kumimoji="0" lang="ru-RU" sz="2000" b="0" i="0" u="none" strike="noStrike" cap="none" normalizeH="0" baseline="0" dirty="0">
                          <a:ln>
                            <a:noFill/>
                          </a:ln>
                          <a:solidFill>
                            <a:srgbClr val="333333"/>
                          </a:solidFill>
                          <a:effectLst/>
                          <a:latin typeface="+mn-lt"/>
                          <a:ea typeface="+mn-ea"/>
                          <a:cs typeface="+mn-cs"/>
                        </a:rPr>
                        <a:t>, что кто-то оценил мою </a:t>
                      </a:r>
                      <a:r>
                        <a:rPr kumimoji="0" lang="ru-RU" sz="2000" b="0" i="0" u="none" strike="noStrike" cap="none" normalizeH="0" baseline="0">
                          <a:ln>
                            <a:noFill/>
                          </a:ln>
                          <a:solidFill>
                            <a:srgbClr val="333333"/>
                          </a:solidFill>
                          <a:effectLst/>
                          <a:latin typeface="+mn-lt"/>
                          <a:ea typeface="+mn-ea"/>
                          <a:cs typeface="+mn-cs"/>
                        </a:rPr>
                        <a:t>работу!”</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критикуют!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видит меня насквозь, я - </a:t>
                      </a:r>
                      <a:r>
                        <a:rPr kumimoji="0" lang="ru-RU" sz="2000" b="1" i="1" u="none" strike="noStrike" cap="none" normalizeH="0" baseline="0">
                          <a:ln>
                            <a:noFill/>
                          </a:ln>
                          <a:solidFill>
                            <a:srgbClr val="333333"/>
                          </a:solidFill>
                          <a:effectLst/>
                          <a:latin typeface="+mn-lt"/>
                          <a:ea typeface="+mn-ea"/>
                          <a:cs typeface="+mn-cs"/>
                        </a:rPr>
                        <a:t>пустышка...” “Возможно </a:t>
                      </a:r>
                      <a:r>
                        <a:rPr kumimoji="0" lang="ru-RU" sz="2000" b="1" i="1" u="none" strike="noStrike" cap="none" normalizeH="0" baseline="0" dirty="0">
                          <a:ln>
                            <a:noFill/>
                          </a:ln>
                          <a:solidFill>
                            <a:srgbClr val="333333"/>
                          </a:solidFill>
                          <a:effectLst/>
                          <a:latin typeface="+mn-lt"/>
                          <a:ea typeface="+mn-ea"/>
                          <a:cs typeface="+mn-cs"/>
                        </a:rPr>
                        <a:t>у него сегодня плохой </a:t>
                      </a:r>
                      <a:r>
                        <a:rPr kumimoji="0" lang="ru-RU" sz="2000" b="1" i="1" u="none" strike="noStrike" cap="none" normalizeH="0" baseline="0">
                          <a:ln>
                            <a:noFill/>
                          </a:ln>
                          <a:solidFill>
                            <a:srgbClr val="333333"/>
                          </a:solidFill>
                          <a:effectLst/>
                          <a:latin typeface="+mn-lt"/>
                          <a:ea typeface="+mn-ea"/>
                          <a:cs typeface="+mn-cs"/>
                        </a:rPr>
                        <a:t>день.”; </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24</a:t>
            </a:fld>
            <a:endParaRPr lang="de-DE" altLang="de-DE"/>
          </a:p>
        </p:txBody>
      </p:sp>
    </p:spTree>
    <p:extLst>
      <p:ext uri="{BB962C8B-B14F-4D97-AF65-F5344CB8AC3E}">
        <p14:creationId xmlns:p14="http://schemas.microsoft.com/office/powerpoint/2010/main" val="791449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4. Принятие негатива, отказ от позитива!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Правильная/логичная оценка ситуации?</a:t>
            </a:r>
            <a:endParaRPr lang="de-DE" altLang="de-DE">
              <a:solidFill>
                <a:srgbClr val="004992"/>
              </a:solidFill>
              <a:latin typeface="+mn-lt"/>
              <a:ea typeface="+mn-ea"/>
              <a:cs typeface="+mn-cs"/>
            </a:endParaRP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5971862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похвалили!</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пытается мне льстить, </a:t>
                      </a:r>
                      <a:r>
                        <a:rPr kumimoji="0" lang="ru-RU" sz="2000" b="1" i="1" u="none" strike="noStrike" cap="none" normalizeH="0" baseline="0">
                          <a:ln>
                            <a:noFill/>
                          </a:ln>
                          <a:solidFill>
                            <a:srgbClr val="333333"/>
                          </a:solidFill>
                          <a:effectLst/>
                          <a:latin typeface="+mn-lt"/>
                          <a:ea typeface="+mn-ea"/>
                          <a:cs typeface="+mn-cs"/>
                        </a:rPr>
                        <a:t>это нечестно”, “Это </a:t>
                      </a:r>
                      <a:r>
                        <a:rPr kumimoji="0" lang="ru-RU" sz="2000" b="1" i="1" u="none" strike="noStrike" cap="none" normalizeH="0" baseline="0" dirty="0">
                          <a:ln>
                            <a:noFill/>
                          </a:ln>
                          <a:solidFill>
                            <a:srgbClr val="333333"/>
                          </a:solidFill>
                          <a:effectLst/>
                          <a:latin typeface="+mn-lt"/>
                          <a:ea typeface="+mn-ea"/>
                          <a:cs typeface="+mn-cs"/>
                        </a:rPr>
                        <a:t>лишь на первый взгляд так </a:t>
                      </a:r>
                      <a:r>
                        <a:rPr kumimoji="0" lang="ru-RU" sz="2000" b="1" i="1" u="none" strike="noStrike" cap="none" normalizeH="0" baseline="0">
                          <a:ln>
                            <a:noFill/>
                          </a:ln>
                          <a:solidFill>
                            <a:srgbClr val="333333"/>
                          </a:solidFill>
                          <a:effectLst/>
                          <a:latin typeface="+mn-lt"/>
                          <a:ea typeface="+mn-ea"/>
                          <a:cs typeface="+mn-cs"/>
                        </a:rPr>
                        <a:t>выглядит.” </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“Приятно</a:t>
                      </a:r>
                      <a:r>
                        <a:rPr kumimoji="0" lang="ru-RU" sz="2000" b="0" i="0" u="none" strike="noStrike" cap="none" normalizeH="0" baseline="0" dirty="0">
                          <a:ln>
                            <a:noFill/>
                          </a:ln>
                          <a:solidFill>
                            <a:srgbClr val="333333"/>
                          </a:solidFill>
                          <a:effectLst/>
                          <a:latin typeface="+mn-lt"/>
                          <a:ea typeface="+mn-ea"/>
                          <a:cs typeface="+mn-cs"/>
                        </a:rPr>
                        <a:t>, что кто-то оценил мою </a:t>
                      </a:r>
                      <a:r>
                        <a:rPr kumimoji="0" lang="ru-RU" sz="2000" b="0" i="0" u="none" strike="noStrike" cap="none" normalizeH="0" baseline="0">
                          <a:ln>
                            <a:noFill/>
                          </a:ln>
                          <a:solidFill>
                            <a:srgbClr val="333333"/>
                          </a:solidFill>
                          <a:effectLst/>
                          <a:latin typeface="+mn-lt"/>
                          <a:ea typeface="+mn-ea"/>
                          <a:cs typeface="+mn-cs"/>
                        </a:rPr>
                        <a:t>работу!”</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a:ln>
                            <a:noFill/>
                          </a:ln>
                          <a:solidFill>
                            <a:srgbClr val="333333"/>
                          </a:solidFill>
                          <a:effectLst/>
                          <a:latin typeface="+mn-lt"/>
                          <a:ea typeface="+mn-ea"/>
                          <a:cs typeface="+mn-cs"/>
                        </a:rPr>
                        <a:t>Вас критикуют!</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“Он </a:t>
                      </a:r>
                      <a:r>
                        <a:rPr kumimoji="0" lang="ru-RU" sz="2000" b="1" i="1" u="none" strike="noStrike" cap="none" normalizeH="0" baseline="0" dirty="0">
                          <a:ln>
                            <a:noFill/>
                          </a:ln>
                          <a:solidFill>
                            <a:srgbClr val="333333"/>
                          </a:solidFill>
                          <a:effectLst/>
                          <a:latin typeface="+mn-lt"/>
                          <a:ea typeface="+mn-ea"/>
                          <a:cs typeface="+mn-cs"/>
                        </a:rPr>
                        <a:t>видит меня насквозь, я - </a:t>
                      </a:r>
                      <a:r>
                        <a:rPr kumimoji="0" lang="ru-RU" sz="2000" b="1" i="1" u="none" strike="noStrike" cap="none" normalizeH="0" baseline="0">
                          <a:ln>
                            <a:noFill/>
                          </a:ln>
                          <a:solidFill>
                            <a:srgbClr val="333333"/>
                          </a:solidFill>
                          <a:effectLst/>
                          <a:latin typeface="+mn-lt"/>
                          <a:ea typeface="+mn-ea"/>
                          <a:cs typeface="+mn-cs"/>
                        </a:rPr>
                        <a:t>пустышка...” “Возможно </a:t>
                      </a:r>
                      <a:r>
                        <a:rPr kumimoji="0" lang="ru-RU" sz="2000" b="1" i="1" u="none" strike="noStrike" cap="none" normalizeH="0" baseline="0" dirty="0">
                          <a:ln>
                            <a:noFill/>
                          </a:ln>
                          <a:solidFill>
                            <a:srgbClr val="333333"/>
                          </a:solidFill>
                          <a:effectLst/>
                          <a:latin typeface="+mn-lt"/>
                          <a:ea typeface="+mn-ea"/>
                          <a:cs typeface="+mn-cs"/>
                        </a:rPr>
                        <a:t>у него сегодня плохой </a:t>
                      </a:r>
                      <a:r>
                        <a:rPr kumimoji="0" lang="ru-RU" sz="2000" b="1" i="1" u="none" strike="noStrike" cap="none" normalizeH="0" baseline="0">
                          <a:ln>
                            <a:noFill/>
                          </a:ln>
                          <a:solidFill>
                            <a:srgbClr val="333333"/>
                          </a:solidFill>
                          <a:effectLst/>
                          <a:latin typeface="+mn-lt"/>
                          <a:ea typeface="+mn-ea"/>
                          <a:cs typeface="+mn-cs"/>
                        </a:rPr>
                        <a:t>день.”; </a:t>
                      </a:r>
                      <a:endParaRPr kumimoji="0" lang="ru-RU"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“Могу </a:t>
                      </a:r>
                      <a:r>
                        <a:rPr kumimoji="0" lang="ru-RU" sz="2000" b="0" i="0" u="none" strike="noStrike" cap="none" normalizeH="0" baseline="0" dirty="0">
                          <a:ln>
                            <a:noFill/>
                          </a:ln>
                          <a:solidFill>
                            <a:srgbClr val="333333"/>
                          </a:solidFill>
                          <a:effectLst/>
                          <a:latin typeface="+mn-lt"/>
                          <a:ea typeface="+mn-ea"/>
                          <a:cs typeface="+mn-cs"/>
                        </a:rPr>
                        <a:t>ли я что-нибуть извлечь для себя из этой </a:t>
                      </a:r>
                      <a:r>
                        <a:rPr kumimoji="0" lang="ru-RU" sz="2000" b="0" i="0" u="none" strike="noStrike" cap="none" normalizeH="0" baseline="0">
                          <a:ln>
                            <a:noFill/>
                          </a:ln>
                          <a:solidFill>
                            <a:srgbClr val="333333"/>
                          </a:solidFill>
                          <a:effectLst/>
                          <a:latin typeface="+mn-lt"/>
                          <a:ea typeface="+mn-ea"/>
                          <a:cs typeface="+mn-cs"/>
                        </a:rPr>
                        <a:t>критики?”</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25</a:t>
            </a:fld>
            <a:endParaRPr lang="de-DE" altLang="de-DE"/>
          </a:p>
        </p:txBody>
      </p:sp>
    </p:spTree>
    <p:extLst>
      <p:ext uri="{BB962C8B-B14F-4D97-AF65-F5344CB8AC3E}">
        <p14:creationId xmlns:p14="http://schemas.microsoft.com/office/powerpoint/2010/main" val="2548393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ru-RU" sz="3600">
                <a:solidFill>
                  <a:srgbClr val="004992"/>
                </a:solidFill>
                <a:latin typeface="+mn-lt"/>
                <a:ea typeface="+mn-ea"/>
                <a:cs typeface="+mn-cs"/>
              </a:rPr>
              <a:t>5. “Всё или ничего”/Катастрофическое мышление/Черно-белая полоса</a:t>
            </a:r>
            <a:br>
              <a:rPr lang="ru-RU" sz="3600">
                <a:solidFill>
                  <a:srgbClr val="004992"/>
                </a:solidFill>
                <a:latin typeface="+mn-lt"/>
                <a:ea typeface="+mn-ea"/>
                <a:cs typeface="+mn-cs"/>
              </a:rPr>
            </a:br>
            <a:r>
              <a:rPr lang="ru-RU">
                <a:solidFill>
                  <a:srgbClr val="004992"/>
                </a:solidFill>
                <a:latin typeface="+mn-lt"/>
                <a:ea typeface="+mn-ea"/>
                <a:cs typeface="+mn-cs"/>
              </a:rPr>
              <a:t>Правильная/логичная оценка ситуации?</a:t>
            </a:r>
            <a:endParaRPr lang="en-US">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705283292"/>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находите непонятное пятно на Вашей коже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a:t>
                      </a:r>
                      <a:r>
                        <a:rPr kumimoji="0" lang="ru-RU" sz="2000" b="1" i="1" u="none" strike="noStrike" cap="none" normalizeH="0" baseline="0" dirty="0">
                          <a:ln>
                            <a:noFill/>
                          </a:ln>
                          <a:solidFill>
                            <a:srgbClr val="333333"/>
                          </a:solidFill>
                          <a:effectLst/>
                          <a:latin typeface="+mn-lt"/>
                          <a:ea typeface="+mn-ea"/>
                          <a:cs typeface="+mn-cs"/>
                        </a:rPr>
                        <a:t>смертельно </a:t>
                      </a:r>
                      <a:r>
                        <a:rPr kumimoji="0" lang="ru-RU" sz="2000" b="1" i="1" u="none" strike="noStrike" cap="none" normalizeH="0" baseline="0">
                          <a:ln>
                            <a:noFill/>
                          </a:ln>
                          <a:solidFill>
                            <a:srgbClr val="333333"/>
                          </a:solidFill>
                          <a:effectLst/>
                          <a:latin typeface="+mn-lt"/>
                          <a:ea typeface="+mn-ea"/>
                          <a:cs typeface="+mn-cs"/>
                        </a:rPr>
                        <a:t>болен.” </a:t>
                      </a:r>
                      <a:r>
                        <a:rPr kumimoji="0" lang="ru-RU" sz="2000" b="1" i="1" u="none" strike="noStrike" cap="none" normalizeH="0" baseline="0" dirty="0">
                          <a:ln>
                            <a:noFill/>
                          </a:ln>
                          <a:solidFill>
                            <a:srgbClr val="333333"/>
                          </a:solidFill>
                          <a:effectLst/>
                          <a:latin typeface="+mn-lt"/>
                          <a:ea typeface="+mn-ea"/>
                          <a:cs typeface="+mn-cs"/>
                        </a:rPr>
                        <a:t>Проконсультируйтесь у врача!</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ru-RU" sz="3600">
                <a:solidFill>
                  <a:srgbClr val="004992"/>
                </a:solidFill>
                <a:latin typeface="+mn-lt"/>
                <a:ea typeface="+mn-ea"/>
                <a:cs typeface="+mn-cs"/>
              </a:rPr>
              <a:t>5. “Всё или ничего”/Катастрофическое мышление/Черно-белая полоса</a:t>
            </a:r>
            <a:br>
              <a:rPr lang="ru-RU" sz="3600">
                <a:solidFill>
                  <a:srgbClr val="004992"/>
                </a:solidFill>
                <a:latin typeface="+mn-lt"/>
                <a:ea typeface="+mn-ea"/>
                <a:cs typeface="+mn-cs"/>
              </a:rPr>
            </a:br>
            <a:r>
              <a:rPr lang="ru-RU">
                <a:solidFill>
                  <a:srgbClr val="004992"/>
                </a:solidFill>
                <a:latin typeface="+mn-lt"/>
                <a:ea typeface="+mn-ea"/>
                <a:cs typeface="+mn-cs"/>
              </a:rPr>
              <a:t>Правильная/логичная оценка ситуации?</a:t>
            </a:r>
            <a:endParaRPr lang="en-US">
              <a:solidFill>
                <a:srgbClr val="004992"/>
              </a:solidFill>
              <a:latin typeface="+mn-lt"/>
              <a:ea typeface="+mn-ea"/>
              <a:cs typeface="+mn-cs"/>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560398893"/>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dirty="0">
                          <a:ln>
                            <a:noFill/>
                          </a:ln>
                          <a:solidFill>
                            <a:srgbClr val="000000"/>
                          </a:solidFill>
                          <a:effectLst/>
                          <a:latin typeface="+mn-lt"/>
                          <a:ea typeface="+mn-ea"/>
                          <a:cs typeface="+mn-cs"/>
                        </a:rPr>
                        <a:t>Оценка в состоянии депрессии</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Вы находите непонятное пятно на Вашей коже</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“Я </a:t>
                      </a:r>
                      <a:r>
                        <a:rPr kumimoji="0" lang="ru-RU" sz="2000" b="1" i="1" u="none" strike="noStrike" cap="none" normalizeH="0" baseline="0" dirty="0">
                          <a:ln>
                            <a:noFill/>
                          </a:ln>
                          <a:solidFill>
                            <a:srgbClr val="333333"/>
                          </a:solidFill>
                          <a:effectLst/>
                          <a:latin typeface="+mn-lt"/>
                          <a:ea typeface="+mn-ea"/>
                          <a:cs typeface="+mn-cs"/>
                        </a:rPr>
                        <a:t>смертельно </a:t>
                      </a:r>
                      <a:r>
                        <a:rPr kumimoji="0" lang="ru-RU" sz="2000" b="1" i="1" u="none" strike="noStrike" cap="none" normalizeH="0" baseline="0">
                          <a:ln>
                            <a:noFill/>
                          </a:ln>
                          <a:solidFill>
                            <a:srgbClr val="333333"/>
                          </a:solidFill>
                          <a:effectLst/>
                          <a:latin typeface="+mn-lt"/>
                          <a:ea typeface="+mn-ea"/>
                          <a:cs typeface="+mn-cs"/>
                        </a:rPr>
                        <a:t>болен.” </a:t>
                      </a:r>
                      <a:r>
                        <a:rPr kumimoji="0" lang="ru-RU" sz="2000" b="1" i="1" u="none" strike="noStrike" cap="none" normalizeH="0" baseline="0" dirty="0">
                          <a:ln>
                            <a:noFill/>
                          </a:ln>
                          <a:solidFill>
                            <a:srgbClr val="333333"/>
                          </a:solidFill>
                          <a:effectLst/>
                          <a:latin typeface="+mn-lt"/>
                          <a:ea typeface="+mn-ea"/>
                          <a:cs typeface="+mn-cs"/>
                        </a:rPr>
                        <a:t>Проконсультируйтесь у врача!</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Не делайте поспешных выводов.</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7ABDCDF1-A917-42F1-AC96-8EAA27C09A41}" type="slidenum">
              <a:rPr lang="de-DE" altLang="de-DE" smtClean="0"/>
              <a:pPr/>
              <a:t>27</a:t>
            </a:fld>
            <a:endParaRPr lang="de-DE" altLang="de-DE"/>
          </a:p>
        </p:txBody>
      </p:sp>
    </p:spTree>
    <p:extLst>
      <p:ext uri="{BB962C8B-B14F-4D97-AF65-F5344CB8AC3E}">
        <p14:creationId xmlns:p14="http://schemas.microsoft.com/office/powerpoint/2010/main" val="1883045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6. Борьба с негативными мыслями</a:t>
            </a:r>
            <a:br>
              <a:rPr lang="ru-RU" altLang="de-DE" sz="3600">
                <a:solidFill>
                  <a:srgbClr val="004992"/>
                </a:solidFill>
                <a:latin typeface="+mn-lt"/>
                <a:ea typeface="+mn-ea"/>
                <a:cs typeface="+mn-cs"/>
              </a:rPr>
            </a:br>
            <a:r>
              <a:rPr lang="ru-RU" altLang="de-DE">
                <a:solidFill>
                  <a:srgbClr val="004992"/>
                </a:solidFill>
                <a:latin typeface="+mn-lt"/>
                <a:ea typeface="+mn-ea"/>
                <a:cs typeface="+mn-cs"/>
              </a:rPr>
              <a:t>Правильная/логичная оценка ситуации?</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014832203"/>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mn-lt"/>
                          <a:ea typeface="+mn-ea"/>
                          <a:cs typeface="+mn-cs"/>
                        </a:rPr>
                        <a:t>C</a:t>
                      </a:r>
                      <a:r>
                        <a:rPr kumimoji="0" lang="az-Cyrl-AZ" sz="2000" b="0" i="0" u="none" strike="noStrike" cap="none" normalizeH="0" baseline="0" dirty="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dirty="0">
                          <a:ln>
                            <a:noFill/>
                          </a:ln>
                          <a:solidFill>
                            <a:srgbClr val="000000"/>
                          </a:solidFill>
                          <a:effectLst/>
                          <a:latin typeface="+mn-lt"/>
                          <a:ea typeface="+mn-ea"/>
                          <a:cs typeface="+mn-cs"/>
                        </a:rPr>
                        <a:t>Проблематичная оценка</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вас постоянные негативные мысли (напр. самообвинения “ты - полный ноль”, “неудачник”, “ты глуп”).</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“Мне </a:t>
                      </a:r>
                      <a:r>
                        <a:rPr kumimoji="0" lang="ru-RU" sz="2000" b="1" i="1" u="none" strike="noStrike" cap="none" normalizeH="0" baseline="0" dirty="0">
                          <a:ln>
                            <a:noFill/>
                          </a:ln>
                          <a:solidFill>
                            <a:srgbClr val="333333"/>
                          </a:solidFill>
                          <a:effectLst/>
                          <a:latin typeface="+mn-lt"/>
                          <a:ea typeface="+mn-ea"/>
                          <a:cs typeface="+mn-cs"/>
                        </a:rPr>
                        <a:t>нельзя думать </a:t>
                      </a:r>
                      <a:r>
                        <a:rPr kumimoji="0" lang="ru-RU" sz="2000" b="1" i="1" u="none" strike="noStrike" cap="none" normalizeH="0" baseline="0">
                          <a:ln>
                            <a:noFill/>
                          </a:ln>
                          <a:solidFill>
                            <a:srgbClr val="333333"/>
                          </a:solidFill>
                          <a:effectLst/>
                          <a:latin typeface="+mn-lt"/>
                          <a:ea typeface="+mn-ea"/>
                          <a:cs typeface="+mn-cs"/>
                        </a:rPr>
                        <a:t>об этом”... </a:t>
                      </a:r>
                      <a:r>
                        <a:rPr kumimoji="0" lang="ru-RU" sz="2000" b="1" i="1" u="none" strike="noStrike" cap="none" normalizeH="0" baseline="0" dirty="0">
                          <a:ln>
                            <a:noFill/>
                          </a:ln>
                          <a:solidFill>
                            <a:srgbClr val="333333"/>
                          </a:solidFill>
                          <a:effectLst/>
                          <a:latin typeface="+mn-lt"/>
                          <a:ea typeface="+mn-ea"/>
                          <a:cs typeface="+mn-cs"/>
                        </a:rPr>
                        <a:t>но это не </a:t>
                      </a:r>
                      <a:r>
                        <a:rPr kumimoji="0" lang="ru-RU" sz="2000" b="1" i="1" u="none" strike="noStrike" cap="none" normalizeH="0" baseline="0">
                          <a:ln>
                            <a:noFill/>
                          </a:ln>
                          <a:solidFill>
                            <a:srgbClr val="333333"/>
                          </a:solidFill>
                          <a:effectLst/>
                          <a:latin typeface="+mn-lt"/>
                          <a:ea typeface="+mn-ea"/>
                          <a:cs typeface="+mn-cs"/>
                        </a:rPr>
                        <a:t>удается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ru-RU" sz="2000" b="1" i="1" u="none" strike="noStrike" cap="none" normalizeH="0" baseline="0">
                          <a:ln>
                            <a:noFill/>
                          </a:ln>
                          <a:solidFill>
                            <a:srgbClr val="333333"/>
                          </a:solidFill>
                          <a:effectLst/>
                          <a:latin typeface="+mn-lt"/>
                          <a:ea typeface="+mn-ea"/>
                          <a:cs typeface="+mn-cs"/>
                        </a:rPr>
                        <a:t> </a:t>
                      </a:r>
                      <a:r>
                        <a:rPr kumimoji="0" lang="ru-RU" sz="2000" b="1" i="1" u="none" strike="noStrike" cap="none" normalizeH="0" baseline="0" dirty="0">
                          <a:ln>
                            <a:noFill/>
                          </a:ln>
                          <a:solidFill>
                            <a:srgbClr val="333333"/>
                          </a:solidFill>
                          <a:effectLst/>
                          <a:latin typeface="+mn-lt"/>
                          <a:ea typeface="+mn-ea"/>
                          <a:cs typeface="+mn-cs"/>
                        </a:rPr>
                        <a:t>см. следующее упражнение).</a:t>
                      </a:r>
                      <a:endParaRPr kumimoji="0" lang="en-US"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6. Борьба с негативными мыслями</a:t>
            </a:r>
            <a:br>
              <a:rPr lang="ru-RU" altLang="de-DE" sz="3600">
                <a:solidFill>
                  <a:srgbClr val="004992"/>
                </a:solidFill>
                <a:latin typeface="+mn-lt"/>
                <a:ea typeface="+mn-ea"/>
                <a:cs typeface="+mn-cs"/>
              </a:rPr>
            </a:br>
            <a:r>
              <a:rPr lang="ru-RU" altLang="de-DE">
                <a:solidFill>
                  <a:srgbClr val="004992"/>
                </a:solidFill>
                <a:latin typeface="+mn-lt"/>
                <a:ea typeface="+mn-ea"/>
                <a:cs typeface="+mn-cs"/>
              </a:rPr>
              <a:t>Правильная/логичная оценка ситуации?</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913148202"/>
              </p:ext>
            </p:extLst>
          </p:nvPr>
        </p:nvGraphicFramePr>
        <p:xfrm>
          <a:off x="408955" y="2636912"/>
          <a:ext cx="11376000" cy="2804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mn-lt"/>
                          <a:ea typeface="+mn-ea"/>
                          <a:cs typeface="+mn-cs"/>
                        </a:rPr>
                        <a:t>C</a:t>
                      </a:r>
                      <a:r>
                        <a:rPr kumimoji="0" lang="az-Cyrl-AZ" sz="2000" b="0" i="0" u="none" strike="noStrike" cap="none" normalizeH="0" baseline="0">
                          <a:ln>
                            <a:noFill/>
                          </a:ln>
                          <a:solidFill>
                            <a:srgbClr val="000000"/>
                          </a:solidFill>
                          <a:effectLst/>
                          <a:latin typeface="+mn-lt"/>
                          <a:ea typeface="+mn-ea"/>
                          <a:cs typeface="+mn-cs"/>
                        </a:rPr>
                        <a:t>обытие</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1" i="1" u="none" strike="noStrike" cap="none" normalizeH="0" baseline="0" dirty="0">
                          <a:ln>
                            <a:noFill/>
                          </a:ln>
                          <a:solidFill>
                            <a:srgbClr val="000000"/>
                          </a:solidFill>
                          <a:effectLst/>
                          <a:latin typeface="+mn-lt"/>
                          <a:ea typeface="+mn-ea"/>
                          <a:cs typeface="+mn-cs"/>
                        </a:rPr>
                        <a:t>Проблематичная оценка</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z-Cyrl-AZ" sz="2000" b="0" i="0" u="none" strike="noStrike" cap="none" normalizeH="0" baseline="0" dirty="0">
                          <a:ln>
                            <a:noFill/>
                          </a:ln>
                          <a:solidFill>
                            <a:srgbClr val="000000"/>
                          </a:solidFill>
                          <a:effectLst/>
                          <a:latin typeface="+mn-lt"/>
                          <a:ea typeface="+mn-ea"/>
                          <a:cs typeface="+mn-cs"/>
                        </a:rPr>
                        <a:t>Альтернативная оценка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a:ln>
                            <a:noFill/>
                          </a:ln>
                          <a:solidFill>
                            <a:srgbClr val="333333"/>
                          </a:solidFill>
                          <a:effectLst/>
                          <a:latin typeface="+mn-lt"/>
                          <a:ea typeface="+mn-ea"/>
                          <a:cs typeface="+mn-cs"/>
                        </a:rPr>
                        <a:t>У вас постоянные негативные мысли (напр. самообвинения “ты - полный ноль”, “неудачник”, “ты глуп”).</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1" i="1" u="none" strike="noStrike" cap="none" normalizeH="0" baseline="0">
                          <a:ln>
                            <a:noFill/>
                          </a:ln>
                          <a:solidFill>
                            <a:srgbClr val="333333"/>
                          </a:solidFill>
                          <a:effectLst/>
                          <a:latin typeface="+mn-lt"/>
                          <a:ea typeface="+mn-ea"/>
                          <a:cs typeface="+mn-cs"/>
                        </a:rPr>
                        <a:t>“Мне </a:t>
                      </a:r>
                      <a:r>
                        <a:rPr kumimoji="0" lang="ru-RU" sz="2000" b="1" i="1" u="none" strike="noStrike" cap="none" normalizeH="0" baseline="0" dirty="0">
                          <a:ln>
                            <a:noFill/>
                          </a:ln>
                          <a:solidFill>
                            <a:srgbClr val="333333"/>
                          </a:solidFill>
                          <a:effectLst/>
                          <a:latin typeface="+mn-lt"/>
                          <a:ea typeface="+mn-ea"/>
                          <a:cs typeface="+mn-cs"/>
                        </a:rPr>
                        <a:t>нельзя думать </a:t>
                      </a:r>
                      <a:r>
                        <a:rPr kumimoji="0" lang="ru-RU" sz="2000" b="1" i="1" u="none" strike="noStrike" cap="none" normalizeH="0" baseline="0">
                          <a:ln>
                            <a:noFill/>
                          </a:ln>
                          <a:solidFill>
                            <a:srgbClr val="333333"/>
                          </a:solidFill>
                          <a:effectLst/>
                          <a:latin typeface="+mn-lt"/>
                          <a:ea typeface="+mn-ea"/>
                          <a:cs typeface="+mn-cs"/>
                        </a:rPr>
                        <a:t>об этом”... </a:t>
                      </a:r>
                      <a:r>
                        <a:rPr kumimoji="0" lang="ru-RU" sz="2000" b="1" i="1" u="none" strike="noStrike" cap="none" normalizeH="0" baseline="0" dirty="0">
                          <a:ln>
                            <a:noFill/>
                          </a:ln>
                          <a:solidFill>
                            <a:srgbClr val="333333"/>
                          </a:solidFill>
                          <a:effectLst/>
                          <a:latin typeface="+mn-lt"/>
                          <a:ea typeface="+mn-ea"/>
                          <a:cs typeface="+mn-cs"/>
                        </a:rPr>
                        <a:t>но это не </a:t>
                      </a:r>
                      <a:r>
                        <a:rPr kumimoji="0" lang="ru-RU" sz="2000" b="1" i="1" u="none" strike="noStrike" cap="none" normalizeH="0" baseline="0">
                          <a:ln>
                            <a:noFill/>
                          </a:ln>
                          <a:solidFill>
                            <a:srgbClr val="333333"/>
                          </a:solidFill>
                          <a:effectLst/>
                          <a:latin typeface="+mn-lt"/>
                          <a:ea typeface="+mn-ea"/>
                          <a:cs typeface="+mn-cs"/>
                        </a:rPr>
                        <a:t>удается (</a:t>
                      </a:r>
                      <a:r>
                        <a:rPr kumimoji="0" lang="en-US" sz="2000" b="1" i="1"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ru-RU" sz="2000" b="1" i="1" u="none" strike="noStrike" cap="none" normalizeH="0" baseline="0">
                          <a:ln>
                            <a:noFill/>
                          </a:ln>
                          <a:solidFill>
                            <a:srgbClr val="333333"/>
                          </a:solidFill>
                          <a:effectLst/>
                          <a:latin typeface="+mn-lt"/>
                          <a:ea typeface="+mn-ea"/>
                          <a:cs typeface="+mn-cs"/>
                        </a:rPr>
                        <a:t> </a:t>
                      </a:r>
                      <a:r>
                        <a:rPr kumimoji="0" lang="ru-RU" sz="2000" b="1" i="1" u="none" strike="noStrike" cap="none" normalizeH="0" baseline="0" dirty="0">
                          <a:ln>
                            <a:noFill/>
                          </a:ln>
                          <a:solidFill>
                            <a:srgbClr val="333333"/>
                          </a:solidFill>
                          <a:effectLst/>
                          <a:latin typeface="+mn-lt"/>
                          <a:ea typeface="+mn-ea"/>
                          <a:cs typeface="+mn-cs"/>
                        </a:rPr>
                        <a:t>см. следующее упражнение).</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Спросите себя, обоснованы ли эти мысли? Какие аргументы доказывают обратное?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ru-RU" sz="2000" b="0" i="0" u="none" strike="noStrike" cap="none" normalizeH="0" baseline="0" dirty="0">
                          <a:ln>
                            <a:noFill/>
                          </a:ln>
                          <a:solidFill>
                            <a:srgbClr val="333333"/>
                          </a:solidFill>
                          <a:effectLst/>
                          <a:latin typeface="+mn-lt"/>
                          <a:ea typeface="+mn-ea"/>
                          <a:cs typeface="+mn-cs"/>
                        </a:rPr>
                        <a:t>Отвлеките себя какими-то другими приятными заданиями!</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7ABDCDF1-A917-42F1-AC96-8EAA27C09A41}"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6. Борьбa с негативными мыслями</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Упражнение</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ru-RU" sz="2400" dirty="0">
                <a:solidFill>
                  <a:srgbClr val="333333"/>
                </a:solidFill>
              </a:rPr>
              <a:t>Это практически невозможно подавить в себе негативные мысли. Если сознательно пытаться не думать о чем-то плохом, то плохие мысли еще больше усиливаются. </a:t>
            </a:r>
            <a:br>
              <a:rPr lang="ru-RU" sz="2400" dirty="0">
                <a:solidFill>
                  <a:srgbClr val="333333"/>
                </a:solidFill>
              </a:rPr>
            </a:br>
            <a:br>
              <a:rPr lang="ru-RU" sz="2400" dirty="0">
                <a:solidFill>
                  <a:srgbClr val="333333"/>
                </a:solidFill>
              </a:rPr>
            </a:br>
            <a:r>
              <a:rPr lang="ru-RU" sz="2400" dirty="0">
                <a:solidFill>
                  <a:srgbClr val="333333"/>
                </a:solidFill>
              </a:rPr>
              <a:t>Попробуйте! </a:t>
            </a:r>
            <a:br>
              <a:rPr lang="ru-RU" sz="2400" dirty="0">
                <a:solidFill>
                  <a:srgbClr val="333333"/>
                </a:solidFill>
              </a:rPr>
            </a:br>
            <a:r>
              <a:rPr lang="ru-RU" sz="2400" dirty="0">
                <a:solidFill>
                  <a:srgbClr val="004992"/>
                </a:solidFill>
              </a:rPr>
              <a:t>Постарайтесь одну минуту не думать о слоне!</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6. Борьбa с негативными мыслями</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Получатся? Нет!</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ru-RU" sz="2400" dirty="0">
                <a:solidFill>
                  <a:srgbClr val="333333"/>
                </a:solidFill>
              </a:rPr>
              <a:t>Большинство из вас, вероятно, либо думали о слоне и/или думали о чем-то связанным со слоном (напр. зоопарк, сафари, Африка)</a:t>
            </a:r>
            <a:r>
              <a:rPr lang="en-US" sz="2400" dirty="0">
                <a:solidFill>
                  <a:srgbClr val="333333"/>
                </a:solidFill>
              </a:rPr>
              <a:t>.</a:t>
            </a:r>
          </a:p>
          <a:p>
            <a:r>
              <a:rPr lang="ru-RU" sz="2400" dirty="0">
                <a:solidFill>
                  <a:srgbClr val="333333"/>
                </a:solidFill>
              </a:rPr>
              <a:t>Такой эффект усиливается при негативных мыслях, пытаясь их сдерживать или контролировать напр. при </a:t>
            </a:r>
            <a:r>
              <a:rPr lang="ru-RU" sz="2400">
                <a:solidFill>
                  <a:srgbClr val="333333"/>
                </a:solidFill>
              </a:rPr>
              <a:t>самообвинениях (“я - неудачник/неудачница” </a:t>
            </a:r>
            <a:r>
              <a:rPr lang="ru-RU" sz="2400" dirty="0">
                <a:solidFill>
                  <a:srgbClr val="333333"/>
                </a:solidFill>
              </a:rPr>
              <a:t>и т.д.) Такие мысли могут быть иногда настолько ярко выраженны, что они кажутся чужими!</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0397451F-8674-4F1D-8B75-44E5CF2E457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Bместо этого:</a:t>
            </a:r>
            <a:br>
              <a:rPr lang="ru-RU" altLang="de-DE" sz="3600">
                <a:solidFill>
                  <a:srgbClr val="004992"/>
                </a:solidFill>
                <a:latin typeface="+mn-lt"/>
                <a:ea typeface="+mn-ea"/>
                <a:cs typeface="+mn-cs"/>
              </a:rPr>
            </a:br>
            <a:r>
              <a:rPr lang="ru-RU" altLang="de-DE">
                <a:solidFill>
                  <a:srgbClr val="004992"/>
                </a:solidFill>
                <a:latin typeface="+mn-lt"/>
                <a:ea typeface="+mn-ea"/>
                <a:cs typeface="+mn-cs"/>
              </a:rPr>
              <a:t>Искать внутреннюю дистанцию…</a:t>
            </a:r>
            <a:endParaRPr lang="de-DE" altLang="de-DE">
              <a:solidFill>
                <a:srgbClr val="004992"/>
              </a:solidFill>
              <a:latin typeface="+mn-lt"/>
              <a:ea typeface="+mn-ea"/>
              <a:cs typeface="+mn-cs"/>
            </a:endParaRPr>
          </a:p>
        </p:txBody>
      </p:sp>
      <p:sp>
        <p:nvSpPr>
          <p:cNvPr id="48131" name="Rectangle 3"/>
          <p:cNvSpPr>
            <a:spLocks noGrp="1" noChangeArrowheads="1"/>
          </p:cNvSpPr>
          <p:nvPr>
            <p:ph idx="1"/>
          </p:nvPr>
        </p:nvSpPr>
        <p:spPr/>
        <p:txBody>
          <a:bodyPr>
            <a:noAutofit/>
          </a:bodyPr>
          <a:lstStyle/>
          <a:p>
            <a:pPr eaLnBrk="1" hangingPunct="1"/>
            <a:r>
              <a:rPr lang="ru-RU" altLang="de-DE" sz="2400" dirty="0">
                <a:solidFill>
                  <a:srgbClr val="333333"/>
                </a:solidFill>
              </a:rPr>
              <a:t>Если Вы страдаете от сильных негативных мыслей, не пытайтесь активно их подавлять </a:t>
            </a:r>
            <a:r>
              <a:rPr lang="de-DE" altLang="de-DE" sz="2400" dirty="0">
                <a:solidFill>
                  <a:srgbClr val="333333"/>
                </a:solidFill>
              </a:rPr>
              <a:t>(</a:t>
            </a:r>
            <a:r>
              <a:rPr lang="ru-RU" altLang="de-DE" sz="2400" dirty="0">
                <a:solidFill>
                  <a:srgbClr val="333333"/>
                </a:solidFill>
              </a:rPr>
              <a:t>это их только усиливает</a:t>
            </a:r>
            <a:r>
              <a:rPr lang="de-DE" altLang="de-DE" sz="2400" dirty="0">
                <a:solidFill>
                  <a:srgbClr val="333333"/>
                </a:solidFill>
              </a:rPr>
              <a:t>), </a:t>
            </a:r>
            <a:r>
              <a:rPr lang="ru-RU" altLang="de-DE" sz="2400" dirty="0">
                <a:solidFill>
                  <a:srgbClr val="333333"/>
                </a:solidFill>
              </a:rPr>
              <a:t>а попытайтесь спокойно пронаблюдать собственную внутреннюю реакцию без нападения и их подавления</a:t>
            </a:r>
            <a:r>
              <a:rPr lang="de-DE" altLang="de-DE" sz="2400" dirty="0">
                <a:solidFill>
                  <a:srgbClr val="333333"/>
                </a:solidFill>
              </a:rPr>
              <a:t>: </a:t>
            </a:r>
            <a:r>
              <a:rPr lang="ru-RU" altLang="de-DE" sz="2400" dirty="0">
                <a:solidFill>
                  <a:srgbClr val="333333"/>
                </a:solidFill>
              </a:rPr>
              <a:t>как посетитель зоопарка, глядя на опасного зверя с безопасного расстояния</a:t>
            </a:r>
            <a:r>
              <a:rPr lang="de-DE" altLang="de-DE" sz="2400" dirty="0">
                <a:solidFill>
                  <a:srgbClr val="333333"/>
                </a:solidFill>
              </a:rPr>
              <a:t>.</a:t>
            </a:r>
          </a:p>
          <a:p>
            <a:pPr eaLnBrk="1" hangingPunct="1"/>
            <a:r>
              <a:rPr lang="ru-RU" altLang="de-DE" sz="2400" dirty="0">
                <a:solidFill>
                  <a:srgbClr val="004992"/>
                </a:solidFill>
              </a:rPr>
              <a:t>Мысли успокоятся сами по себе</a:t>
            </a:r>
            <a:r>
              <a:rPr lang="de-DE" altLang="de-DE" sz="2400" dirty="0">
                <a:solidFill>
                  <a:srgbClr val="004992"/>
                </a:solidFill>
              </a:rPr>
              <a:t>.</a:t>
            </a: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5" name="Slide Number Placeholder 4"/>
          <p:cNvSpPr>
            <a:spLocks noGrp="1"/>
          </p:cNvSpPr>
          <p:nvPr>
            <p:ph type="sldNum" sz="quarter" idx="12"/>
          </p:nvPr>
        </p:nvSpPr>
        <p:spPr/>
        <p:txBody>
          <a:bodyPr/>
          <a:lstStyle/>
          <a:p>
            <a:fld id="{0397451F-8674-4F1D-8B75-44E5CF2E457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7. Другие аспекты мышления</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defRPr/>
            </a:pPr>
            <a:r>
              <a:rPr lang="ru-RU" altLang="de-DE" sz="2000" b="1" dirty="0">
                <a:solidFill>
                  <a:srgbClr val="004992"/>
                </a:solidFill>
              </a:rPr>
              <a:t>По сравнению с другими людьми:</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defRPr/>
            </a:pPr>
            <a:r>
              <a:rPr lang="ru-RU" altLang="de-DE" sz="2000" dirty="0">
                <a:solidFill>
                  <a:srgbClr val="333333"/>
                </a:solidFill>
                <a:latin typeface="+mn-lt"/>
              </a:rPr>
              <a:t>Не сравнивайте себя слишком много с другими людьми!</a:t>
            </a:r>
            <a:endParaRPr lang="de-DE" altLang="de-DE" sz="2000" dirty="0">
              <a:solidFill>
                <a:srgbClr val="333333"/>
              </a:solidFill>
              <a:latin typeface="+mn-lt"/>
            </a:endParaRPr>
          </a:p>
          <a:p>
            <a:pPr marL="342900" lvl="1" indent="-342900" defTabSz="914400">
              <a:lnSpc>
                <a:spcPct val="100000"/>
              </a:lnSpc>
              <a:spcBef>
                <a:spcPts val="1200"/>
              </a:spcBef>
              <a:spcAft>
                <a:spcPts val="0"/>
              </a:spcAft>
              <a:buClr>
                <a:srgbClr val="333333"/>
              </a:buClr>
              <a:buFont typeface="WingDings"/>
              <a:buChar char=""/>
              <a:defRPr/>
            </a:pPr>
            <a:r>
              <a:rPr lang="ru-RU" altLang="de-DE" sz="2000" dirty="0">
                <a:solidFill>
                  <a:srgbClr val="333333"/>
                </a:solidFill>
                <a:latin typeface="+mn-lt"/>
              </a:rPr>
              <a:t>Есть всегда те, которые выглядят лучше, более успешны и популярны. Но даже и у </a:t>
            </a:r>
            <a:r>
              <a:rPr lang="ru-RU" altLang="de-DE" sz="2000">
                <a:solidFill>
                  <a:srgbClr val="333333"/>
                </a:solidFill>
                <a:latin typeface="+mn-lt"/>
              </a:rPr>
              <a:t>этих “везунчиков” </a:t>
            </a:r>
            <a:r>
              <a:rPr lang="ru-RU" altLang="de-DE" sz="2000" dirty="0">
                <a:solidFill>
                  <a:srgbClr val="333333"/>
                </a:solidFill>
                <a:latin typeface="+mn-lt"/>
              </a:rPr>
              <a:t>есть свои слабые стороны.</a:t>
            </a:r>
            <a:endParaRPr lang="de-DE" altLang="de-DE" sz="2000" dirty="0">
              <a:solidFill>
                <a:srgbClr val="333333"/>
              </a:solidFill>
              <a:latin typeface="+mn-lt"/>
            </a:endParaRPr>
          </a:p>
        </p:txBody>
      </p:sp>
      <p:sp>
        <p:nvSpPr>
          <p:cNvPr id="9" name="Footer Placeholder 8"/>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10" name="Slide Number Placeholder 9"/>
          <p:cNvSpPr>
            <a:spLocks noGrp="1"/>
          </p:cNvSpPr>
          <p:nvPr>
            <p:ph type="sldNum" sz="quarter" idx="12"/>
          </p:nvPr>
        </p:nvSpPr>
        <p:spPr/>
        <p:txBody>
          <a:bodyPr/>
          <a:lstStyle/>
          <a:p>
            <a:fld id="{0397451F-8674-4F1D-8B75-44E5CF2E457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solidFill>
                  <a:srgbClr val="004992"/>
                </a:solidFill>
                <a:latin typeface="+mn-lt"/>
                <a:ea typeface="+mn-ea"/>
                <a:cs typeface="+mn-cs"/>
              </a:rPr>
              <a:t>7. Другие аспекты мышления</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defRPr/>
            </a:pPr>
            <a:r>
              <a:rPr lang="ru-RU" altLang="de-DE" sz="2000" b="1" dirty="0">
                <a:solidFill>
                  <a:srgbClr val="004992"/>
                </a:solidFill>
              </a:rPr>
              <a:t>По сравнению с другими людьми:</a:t>
            </a:r>
            <a:endParaRPr lang="de-DE" altLang="de-DE"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defRPr/>
            </a:pPr>
            <a:r>
              <a:rPr lang="ru-RU" altLang="de-DE" sz="2000" dirty="0">
                <a:solidFill>
                  <a:srgbClr val="333333"/>
                </a:solidFill>
                <a:latin typeface="+mn-lt"/>
              </a:rPr>
              <a:t>Не сравнивайте себя слишком много с другими людьми!</a:t>
            </a:r>
            <a:endParaRPr lang="de-DE" altLang="de-DE" sz="2000" dirty="0">
              <a:solidFill>
                <a:srgbClr val="333333"/>
              </a:solidFill>
              <a:latin typeface="+mn-lt"/>
            </a:endParaRPr>
          </a:p>
          <a:p>
            <a:pPr marL="342900" lvl="1" indent="-342900" defTabSz="914400">
              <a:lnSpc>
                <a:spcPct val="100000"/>
              </a:lnSpc>
              <a:spcBef>
                <a:spcPts val="1200"/>
              </a:spcBef>
              <a:spcAft>
                <a:spcPts val="0"/>
              </a:spcAft>
              <a:buClr>
                <a:srgbClr val="333333"/>
              </a:buClr>
              <a:buFont typeface="WingDings"/>
              <a:buChar char=""/>
              <a:defRPr/>
            </a:pPr>
            <a:r>
              <a:rPr lang="ru-RU" altLang="de-DE" sz="2000" dirty="0">
                <a:solidFill>
                  <a:srgbClr val="333333"/>
                </a:solidFill>
                <a:latin typeface="+mn-lt"/>
              </a:rPr>
              <a:t>Есть всегда те, которые выглядят лучше, более успешны и популярны. Но даже и у этих “везунчиков” есть свои слабые стороны.</a:t>
            </a:r>
            <a:endParaRPr lang="de-DE" altLang="de-DE" sz="2000" dirty="0">
              <a:solidFill>
                <a:srgbClr val="333333"/>
              </a:solidFill>
              <a:latin typeface="+mn-lt"/>
            </a:endParaRPr>
          </a:p>
          <a:p>
            <a:pPr lvl="0" defTabSz="914400">
              <a:lnSpc>
                <a:spcPct val="100000"/>
              </a:lnSpc>
              <a:spcBef>
                <a:spcPts val="1200"/>
              </a:spcBef>
              <a:defRPr/>
            </a:pPr>
            <a:r>
              <a:rPr lang="de-DE" altLang="de-DE" sz="2000" b="1" dirty="0"/>
              <a:t>Т</a:t>
            </a:r>
            <a:r>
              <a:rPr lang="de-DE" altLang="de-DE" sz="2000" b="1" dirty="0">
                <a:solidFill>
                  <a:srgbClr val="004992"/>
                </a:solidFill>
              </a:rPr>
              <a:t>ребования к себе:</a:t>
            </a:r>
          </a:p>
          <a:p>
            <a:pPr marL="342900" lvl="1" indent="-342900" defTabSz="914400">
              <a:lnSpc>
                <a:spcPct val="100000"/>
              </a:lnSpc>
              <a:spcBef>
                <a:spcPts val="1200"/>
              </a:spcBef>
              <a:spcAft>
                <a:spcPts val="0"/>
              </a:spcAft>
              <a:buClr>
                <a:srgbClr val="333333"/>
              </a:buClr>
              <a:buFont typeface="WingDings"/>
              <a:buChar char=""/>
              <a:defRPr/>
            </a:pPr>
            <a:r>
              <a:rPr lang="ru-RU" altLang="de-DE" sz="2000" dirty="0">
                <a:solidFill>
                  <a:srgbClr val="333333"/>
                </a:solidFill>
                <a:latin typeface="+mn-lt"/>
              </a:rPr>
              <a:t>Не будьте к себе </a:t>
            </a:r>
            <a:r>
              <a:rPr lang="ru-RU" altLang="de-DE" sz="2000" b="1" dirty="0">
                <a:solidFill>
                  <a:srgbClr val="333333"/>
                </a:solidFill>
                <a:latin typeface="+mn-lt"/>
              </a:rPr>
              <a:t>слишком</a:t>
            </a:r>
            <a:r>
              <a:rPr lang="ru-RU" altLang="de-DE" sz="2000" dirty="0">
                <a:solidFill>
                  <a:srgbClr val="333333"/>
                </a:solidFill>
                <a:latin typeface="+mn-lt"/>
              </a:rPr>
              <a:t> требовательны</a:t>
            </a:r>
            <a:endParaRPr lang="de-DE" altLang="de-DE" sz="2000" dirty="0">
              <a:solidFill>
                <a:srgbClr val="333333"/>
              </a:solidFill>
              <a:latin typeface="+mn-lt"/>
            </a:endParaRPr>
          </a:p>
          <a:p>
            <a:pPr marL="342900" lvl="3" indent="-342900" defTabSz="914400">
              <a:lnSpc>
                <a:spcPct val="100000"/>
              </a:lnSpc>
              <a:spcBef>
                <a:spcPts val="1200"/>
              </a:spcBef>
              <a:buClr>
                <a:schemeClr val="bg1"/>
              </a:buClr>
              <a:buFont typeface="WingDings"/>
              <a:buChar char=""/>
              <a:defRPr/>
            </a:pPr>
            <a:r>
              <a:rPr lang="de-DE" altLang="de-DE" sz="2000" dirty="0">
                <a:solidFill>
                  <a:srgbClr val="333333"/>
                </a:solidFill>
                <a:latin typeface="+mn-lt"/>
              </a:rPr>
              <a:t>“</a:t>
            </a:r>
            <a:r>
              <a:rPr lang="ru-RU" altLang="de-DE" sz="2000" dirty="0">
                <a:solidFill>
                  <a:srgbClr val="333333"/>
                </a:solidFill>
                <a:latin typeface="+mn-lt"/>
              </a:rPr>
              <a:t>Я всегда должна хорошо выглядеть”</a:t>
            </a:r>
            <a:endParaRPr lang="de-DE" altLang="ja-JP" sz="2000" dirty="0">
              <a:solidFill>
                <a:srgbClr val="333333"/>
              </a:solidFill>
              <a:latin typeface="+mn-lt"/>
            </a:endParaRPr>
          </a:p>
          <a:p>
            <a:pPr marL="342900" lvl="3" indent="-342900" defTabSz="914400">
              <a:lnSpc>
                <a:spcPct val="100000"/>
              </a:lnSpc>
              <a:spcBef>
                <a:spcPts val="1200"/>
              </a:spcBef>
              <a:buClr>
                <a:schemeClr val="bg1"/>
              </a:buClr>
              <a:buFont typeface="WingDings"/>
              <a:buChar char=""/>
              <a:defRPr/>
            </a:pPr>
            <a:r>
              <a:rPr lang="de-DE" altLang="de-DE" sz="2000" dirty="0">
                <a:solidFill>
                  <a:srgbClr val="333333"/>
                </a:solidFill>
                <a:latin typeface="+mn-lt"/>
              </a:rPr>
              <a:t>“</a:t>
            </a:r>
            <a:r>
              <a:rPr lang="ru-RU" altLang="de-DE" sz="2000" dirty="0">
                <a:solidFill>
                  <a:srgbClr val="333333"/>
                </a:solidFill>
                <a:latin typeface="+mn-lt"/>
              </a:rPr>
              <a:t>Я должна всегда действовать мудро”</a:t>
            </a:r>
            <a:endParaRPr lang="de-DE" altLang="ja-JP" sz="2000" dirty="0">
              <a:solidFill>
                <a:srgbClr val="333333"/>
              </a:solidFill>
              <a:latin typeface="+mn-lt"/>
            </a:endParaRPr>
          </a:p>
          <a:p>
            <a:pPr marL="342900" lvl="3" indent="-342900" defTabSz="914400">
              <a:lnSpc>
                <a:spcPct val="100000"/>
              </a:lnSpc>
              <a:spcBef>
                <a:spcPts val="1200"/>
              </a:spcBef>
              <a:buClr>
                <a:schemeClr val="bg1"/>
              </a:buClr>
              <a:buFont typeface="WingDings"/>
              <a:buChar char=""/>
              <a:defRPr/>
            </a:pPr>
            <a:r>
              <a:rPr lang="de-DE" altLang="de-DE" sz="2000" dirty="0">
                <a:solidFill>
                  <a:srgbClr val="333333"/>
                </a:solidFill>
                <a:latin typeface="+mn-lt"/>
              </a:rPr>
              <a:t>“</a:t>
            </a:r>
            <a:r>
              <a:rPr lang="ru-RU" altLang="de-DE" sz="2000" dirty="0">
                <a:solidFill>
                  <a:srgbClr val="333333"/>
                </a:solidFill>
                <a:latin typeface="+mn-lt"/>
              </a:rPr>
              <a:t>В обществе я всегда должна производить</a:t>
            </a:r>
            <a:r>
              <a:rPr lang="en-US" altLang="de-DE" sz="2000" dirty="0">
                <a:solidFill>
                  <a:srgbClr val="333333"/>
                </a:solidFill>
                <a:latin typeface="+mn-lt"/>
              </a:rPr>
              <a:t> </a:t>
            </a:r>
            <a:r>
              <a:rPr lang="ru-RU" altLang="de-DE" sz="2000" dirty="0">
                <a:solidFill>
                  <a:srgbClr val="333333"/>
                </a:solidFill>
                <a:latin typeface="+mn-lt"/>
              </a:rPr>
              <a:t>впечатление умного человека”</a:t>
            </a:r>
            <a:endParaRPr lang="de-DE" altLang="ja-JP" sz="2000" dirty="0">
              <a:solidFill>
                <a:srgbClr val="333333"/>
              </a:solidFill>
              <a:latin typeface="+mn-lt"/>
            </a:endParaRPr>
          </a:p>
          <a:p>
            <a:pPr marL="342900" lvl="3" indent="-342900" defTabSz="914400">
              <a:lnSpc>
                <a:spcPct val="100000"/>
              </a:lnSpc>
              <a:spcBef>
                <a:spcPts val="1200"/>
              </a:spcBef>
              <a:buClr>
                <a:schemeClr val="bg1"/>
              </a:buClr>
              <a:buFont typeface="WingDings"/>
              <a:buChar char=""/>
              <a:defRPr/>
            </a:pPr>
            <a:r>
              <a:rPr lang="de-DE" altLang="de-DE" sz="2000" dirty="0">
                <a:solidFill>
                  <a:srgbClr val="333333"/>
                </a:solidFill>
                <a:latin typeface="+mn-lt"/>
              </a:rPr>
              <a:t>“</a:t>
            </a:r>
            <a:r>
              <a:rPr lang="ru-RU" altLang="de-DE" sz="2000" dirty="0">
                <a:solidFill>
                  <a:srgbClr val="333333"/>
                </a:solidFill>
                <a:latin typeface="+mn-lt"/>
              </a:rPr>
              <a:t>Я должна делать свою работу всегда на отлично”</a:t>
            </a:r>
            <a:endParaRPr lang="en-US" sz="2000" dirty="0">
              <a:latin typeface="+mn-lt"/>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34</a:t>
            </a:fld>
            <a:endParaRPr lang="de-DE" altLang="de-DE"/>
          </a:p>
        </p:txBody>
      </p:sp>
    </p:spTree>
    <p:extLst>
      <p:ext uri="{BB962C8B-B14F-4D97-AF65-F5344CB8AC3E}">
        <p14:creationId xmlns:p14="http://schemas.microsoft.com/office/powerpoint/2010/main" val="2950067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ea typeface="+mn-ea"/>
              </a:rPr>
              <a:t>[</a:t>
            </a:r>
            <a:r>
              <a:rPr lang="az-Cyrl-AZ" altLang="ko-KR" b="0" i="1" spc="-5" dirty="0">
                <a:solidFill>
                  <a:srgbClr val="333333"/>
                </a:solidFill>
                <a:latin typeface="+mn-lt"/>
                <a:ea typeface="+mn-ea"/>
              </a:rPr>
              <a:t>для тренеров</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ru-RU" altLang="ko-KR" b="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b="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35</a:t>
            </a:fld>
            <a:endParaRPr lang="de-DE" altLang="de-DE"/>
          </a:p>
        </p:txBody>
      </p:sp>
    </p:spTree>
    <p:extLst>
      <p:ext uri="{BB962C8B-B14F-4D97-AF65-F5344CB8AC3E}">
        <p14:creationId xmlns:p14="http://schemas.microsoft.com/office/powerpoint/2010/main" val="3908644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Напомним о сильных чертах</a:t>
            </a:r>
            <a:endParaRPr lang="en-US" sz="3600">
              <a:latin typeface="+mn-lt"/>
              <a:ea typeface="+mn-ea"/>
              <a:cs typeface="+mn-cs"/>
            </a:endParaRPr>
          </a:p>
        </p:txBody>
      </p:sp>
      <p:sp>
        <p:nvSpPr>
          <p:cNvPr id="5222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Вместо того, чтобы зацикливаться лишь на наших недостатках,</a:t>
            </a:r>
            <a:br>
              <a:rPr lang="en-US" altLang="de-DE" sz="2400" dirty="0">
                <a:solidFill>
                  <a:srgbClr val="333333"/>
                </a:solidFill>
              </a:rPr>
            </a:br>
            <a:r>
              <a:rPr lang="ru-RU" altLang="de-DE" sz="2400" dirty="0">
                <a:solidFill>
                  <a:srgbClr val="333333"/>
                </a:solidFill>
              </a:rPr>
              <a:t>мы должны также отметить </a:t>
            </a:r>
            <a:r>
              <a:rPr lang="ru-RU" altLang="de-DE" sz="2400">
                <a:solidFill>
                  <a:srgbClr val="333333"/>
                </a:solidFill>
              </a:rPr>
              <a:t>нашу </a:t>
            </a:r>
            <a:r>
              <a:rPr lang="ru-RU" altLang="de-DE" sz="2400" i="1">
                <a:solidFill>
                  <a:srgbClr val="333333"/>
                </a:solidFill>
              </a:rPr>
              <a:t>“шоколадную” </a:t>
            </a:r>
            <a:r>
              <a:rPr lang="ru-RU" altLang="de-DE" sz="2400" dirty="0">
                <a:solidFill>
                  <a:srgbClr val="333333"/>
                </a:solidFill>
              </a:rPr>
              <a:t>сторону.</a:t>
            </a:r>
            <a:endParaRPr lang="de-DE" altLang="de-DE" sz="2400" dirty="0">
              <a:solidFill>
                <a:srgbClr val="333333"/>
              </a:solidFill>
            </a:endParaRPr>
          </a:p>
          <a:p>
            <a:pPr marL="342900" indent="-342900" eaLnBrk="1" hangingPunct="1">
              <a:buClr>
                <a:srgbClr val="333333"/>
              </a:buClr>
              <a:buFont typeface="WingDings"/>
              <a:buChar char=""/>
            </a:pPr>
            <a:r>
              <a:rPr lang="ru-RU" altLang="de-DE" sz="2400" dirty="0">
                <a:solidFill>
                  <a:srgbClr val="333333"/>
                </a:solidFill>
              </a:rPr>
              <a:t>У каждого человека есть способности, которые не у всех есть и которыми он может гордиться...</a:t>
            </a:r>
            <a:br>
              <a:rPr lang="de-DE" altLang="de-DE" sz="2400" dirty="0">
                <a:solidFill>
                  <a:srgbClr val="333333"/>
                </a:solidFill>
              </a:rPr>
            </a:br>
            <a:r>
              <a:rPr lang="ru-RU" altLang="de-DE" sz="2400" i="1" dirty="0">
                <a:solidFill>
                  <a:srgbClr val="004992"/>
                </a:solidFill>
              </a:rPr>
              <a:t>Они не обязательно должны быть мировыми рекордами или известными изобретениями!</a:t>
            </a:r>
            <a:endParaRPr lang="de-DE" altLang="de-DE" sz="2400" i="1"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Напомним о сильных чертах</a:t>
            </a:r>
            <a:endParaRPr lang="en-US" sz="3600">
              <a:latin typeface="+mn-lt"/>
              <a:ea typeface="+mn-ea"/>
              <a:cs typeface="+mn-cs"/>
            </a:endParaRPr>
          </a:p>
        </p:txBody>
      </p:sp>
      <p:sp>
        <p:nvSpPr>
          <p:cNvPr id="55298" name="Rectangle 2"/>
          <p:cNvSpPr>
            <a:spLocks noGrp="1" noChangeArrowheads="1"/>
          </p:cNvSpPr>
          <p:nvPr>
            <p:ph idx="1"/>
          </p:nvPr>
        </p:nvSpPr>
        <p:spPr/>
        <p:txBody>
          <a:bodyPr>
            <a:noAutofit/>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de-DE" altLang="de-DE" sz="2400" dirty="0" err="1">
                <a:solidFill>
                  <a:srgbClr val="004992"/>
                </a:solidFill>
              </a:rPr>
              <a:t>Обдумать</a:t>
            </a:r>
            <a:r>
              <a:rPr lang="de-DE" altLang="de-DE" sz="2400" dirty="0">
                <a:solidFill>
                  <a:srgbClr val="004992"/>
                </a:solidFill>
              </a:rPr>
              <a:t> </a:t>
            </a:r>
            <a:r>
              <a:rPr lang="de-DE" altLang="de-DE" sz="2400" dirty="0" err="1">
                <a:solidFill>
                  <a:srgbClr val="004992"/>
                </a:solidFill>
              </a:rPr>
              <a:t>собственные</a:t>
            </a:r>
            <a:r>
              <a:rPr lang="de-DE" altLang="de-DE" sz="2400" dirty="0">
                <a:solidFill>
                  <a:srgbClr val="004992"/>
                </a:solidFill>
              </a:rPr>
              <a:t> </a:t>
            </a:r>
            <a:r>
              <a:rPr lang="de-DE" altLang="de-DE" sz="2400" dirty="0" err="1">
                <a:solidFill>
                  <a:srgbClr val="004992"/>
                </a:solidFill>
              </a:rPr>
              <a:t>сильные</a:t>
            </a:r>
            <a:r>
              <a:rPr lang="de-DE" altLang="de-DE" sz="2400" dirty="0">
                <a:solidFill>
                  <a:srgbClr val="004992"/>
                </a:solidFill>
              </a:rPr>
              <a:t> </a:t>
            </a:r>
            <a:r>
              <a:rPr lang="de-DE" altLang="de-DE" sz="2400" dirty="0" err="1">
                <a:solidFill>
                  <a:srgbClr val="004992"/>
                </a:solidFill>
              </a:rPr>
              <a:t>стороны</a:t>
            </a:r>
            <a:r>
              <a:rPr lang="de-DE" altLang="de-DE" sz="2400" dirty="0">
                <a:solidFill>
                  <a:srgbClr val="004992"/>
                </a:solidFill>
              </a:rPr>
              <a:t>: </a:t>
            </a:r>
            <a:br>
              <a:rPr lang="de-DE" altLang="de-DE" sz="2400" dirty="0">
                <a:solidFill>
                  <a:srgbClr val="004992"/>
                </a:solidFill>
              </a:rPr>
            </a:br>
            <a:r>
              <a:rPr lang="ru-RU" altLang="de-DE" sz="2400" i="1" dirty="0">
                <a:solidFill>
                  <a:srgbClr val="333333"/>
                </a:solidFill>
              </a:rPr>
              <a:t>С чем я хорошо справляюсь</a:t>
            </a:r>
            <a:r>
              <a:rPr lang="de-DE" altLang="de-DE" sz="2400" i="1" dirty="0">
                <a:solidFill>
                  <a:srgbClr val="333333"/>
                </a:solidFill>
              </a:rPr>
              <a:t>? </a:t>
            </a:r>
            <a:r>
              <a:rPr lang="ru-RU" altLang="de-DE" sz="2400" i="1" dirty="0">
                <a:solidFill>
                  <a:srgbClr val="333333"/>
                </a:solidFill>
              </a:rPr>
              <a:t>Из-за каких моих качеств я уже</a:t>
            </a:r>
            <a:br>
              <a:rPr lang="en-US" altLang="de-DE" sz="2400" i="1" dirty="0">
                <a:solidFill>
                  <a:srgbClr val="333333"/>
                </a:solidFill>
              </a:rPr>
            </a:br>
            <a:r>
              <a:rPr lang="ru-RU" altLang="de-DE" sz="2400" i="1" dirty="0">
                <a:solidFill>
                  <a:srgbClr val="333333"/>
                </a:solidFill>
              </a:rPr>
              <a:t>получал комплименты</a:t>
            </a:r>
            <a:r>
              <a:rPr lang="de-DE" altLang="de-DE" sz="2400" i="1" dirty="0">
                <a:solidFill>
                  <a:srgbClr val="333333"/>
                </a:solidFill>
              </a:rPr>
              <a:t>?</a:t>
            </a:r>
            <a:br>
              <a:rPr lang="de-DE" altLang="de-DE" sz="2400" i="1" dirty="0">
                <a:solidFill>
                  <a:srgbClr val="333333"/>
                </a:solidFill>
              </a:rPr>
            </a:br>
            <a:r>
              <a:rPr lang="de-DE" altLang="de-DE" sz="1600" i="1" dirty="0" err="1">
                <a:solidFill>
                  <a:srgbClr val="333333"/>
                </a:solidFill>
              </a:rPr>
              <a:t>напр</a:t>
            </a:r>
            <a:r>
              <a:rPr lang="de-DE" altLang="de-DE" sz="1600" i="1" dirty="0">
                <a:solidFill>
                  <a:srgbClr val="333333"/>
                </a:solidFill>
              </a:rPr>
              <a:t>. я </a:t>
            </a:r>
            <a:r>
              <a:rPr lang="de-DE" altLang="de-DE" sz="1600" i="1" dirty="0" err="1">
                <a:solidFill>
                  <a:srgbClr val="333333"/>
                </a:solidFill>
              </a:rPr>
              <a:t>технически</a:t>
            </a:r>
            <a:r>
              <a:rPr lang="de-DE" altLang="de-DE" sz="1600" i="1" dirty="0">
                <a:solidFill>
                  <a:srgbClr val="333333"/>
                </a:solidFill>
              </a:rPr>
              <a:t> </a:t>
            </a:r>
            <a:r>
              <a:rPr lang="de-DE" altLang="de-DE" sz="1600" i="1" err="1">
                <a:solidFill>
                  <a:srgbClr val="333333"/>
                </a:solidFill>
              </a:rPr>
              <a:t>одарен</a:t>
            </a:r>
            <a:r>
              <a:rPr lang="de-DE" altLang="de-DE" sz="1600" i="1">
                <a:solidFill>
                  <a:srgbClr val="333333"/>
                </a:solidFill>
              </a:rPr>
              <a:t>…</a:t>
            </a:r>
            <a:endParaRPr lang="de-DE"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Напомним о сильных чертах</a:t>
            </a:r>
            <a:endParaRPr lang="en-US" sz="3600">
              <a:latin typeface="+mn-lt"/>
              <a:ea typeface="+mn-ea"/>
              <a:cs typeface="+mn-cs"/>
            </a:endParaRPr>
          </a:p>
        </p:txBody>
      </p:sp>
      <p:sp>
        <p:nvSpPr>
          <p:cNvPr id="55298" name="Rectangle 2"/>
          <p:cNvSpPr>
            <a:spLocks noGrp="1" noChangeArrowheads="1"/>
          </p:cNvSpPr>
          <p:nvPr>
            <p:ph idx="1"/>
          </p:nvPr>
        </p:nvSpPr>
        <p:spPr/>
        <p:txBody>
          <a:bodyPr>
            <a:noAutofit/>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de-DE" altLang="de-DE" sz="2400" dirty="0" err="1">
                <a:solidFill>
                  <a:srgbClr val="004992"/>
                </a:solidFill>
              </a:rPr>
              <a:t>Обдумать</a:t>
            </a:r>
            <a:r>
              <a:rPr lang="de-DE" altLang="de-DE" sz="2400" dirty="0">
                <a:solidFill>
                  <a:srgbClr val="004992"/>
                </a:solidFill>
              </a:rPr>
              <a:t> </a:t>
            </a:r>
            <a:r>
              <a:rPr lang="de-DE" altLang="de-DE" sz="2400" dirty="0" err="1">
                <a:solidFill>
                  <a:srgbClr val="004992"/>
                </a:solidFill>
              </a:rPr>
              <a:t>собственные</a:t>
            </a:r>
            <a:r>
              <a:rPr lang="de-DE" altLang="de-DE" sz="2400" dirty="0">
                <a:solidFill>
                  <a:srgbClr val="004992"/>
                </a:solidFill>
              </a:rPr>
              <a:t> </a:t>
            </a:r>
            <a:r>
              <a:rPr lang="de-DE" altLang="de-DE" sz="2400" dirty="0" err="1">
                <a:solidFill>
                  <a:srgbClr val="004992"/>
                </a:solidFill>
              </a:rPr>
              <a:t>сильные</a:t>
            </a:r>
            <a:r>
              <a:rPr lang="de-DE" altLang="de-DE" sz="2400" dirty="0">
                <a:solidFill>
                  <a:srgbClr val="004992"/>
                </a:solidFill>
              </a:rPr>
              <a:t> </a:t>
            </a:r>
            <a:r>
              <a:rPr lang="de-DE" altLang="de-DE" sz="2400" dirty="0" err="1">
                <a:solidFill>
                  <a:srgbClr val="004992"/>
                </a:solidFill>
              </a:rPr>
              <a:t>стороны</a:t>
            </a:r>
            <a:r>
              <a:rPr lang="de-DE" altLang="de-DE" sz="2400" dirty="0">
                <a:solidFill>
                  <a:srgbClr val="004992"/>
                </a:solidFill>
              </a:rPr>
              <a:t>: </a:t>
            </a:r>
            <a:br>
              <a:rPr lang="de-DE" altLang="de-DE" sz="2400" dirty="0">
                <a:solidFill>
                  <a:srgbClr val="004992"/>
                </a:solidFill>
              </a:rPr>
            </a:br>
            <a:r>
              <a:rPr lang="ru-RU" altLang="de-DE" sz="2400" i="1" dirty="0">
                <a:solidFill>
                  <a:srgbClr val="333333"/>
                </a:solidFill>
              </a:rPr>
              <a:t>С чем я хорошо справляюсь</a:t>
            </a:r>
            <a:r>
              <a:rPr lang="de-DE" altLang="de-DE" sz="2400" i="1" dirty="0">
                <a:solidFill>
                  <a:srgbClr val="333333"/>
                </a:solidFill>
              </a:rPr>
              <a:t>? </a:t>
            </a:r>
            <a:r>
              <a:rPr lang="ru-RU" altLang="de-DE" sz="2400" i="1" dirty="0">
                <a:solidFill>
                  <a:srgbClr val="333333"/>
                </a:solidFill>
              </a:rPr>
              <a:t>Из-за каких моих качеств я уже</a:t>
            </a:r>
            <a:br>
              <a:rPr lang="en-US" altLang="de-DE" sz="2400" i="1" dirty="0">
                <a:solidFill>
                  <a:srgbClr val="333333"/>
                </a:solidFill>
              </a:rPr>
            </a:br>
            <a:r>
              <a:rPr lang="ru-RU" altLang="de-DE" sz="2400" i="1" dirty="0">
                <a:solidFill>
                  <a:srgbClr val="333333"/>
                </a:solidFill>
              </a:rPr>
              <a:t>получал комплименты</a:t>
            </a:r>
            <a:r>
              <a:rPr lang="de-DE" altLang="de-DE" sz="2400" i="1" dirty="0">
                <a:solidFill>
                  <a:srgbClr val="333333"/>
                </a:solidFill>
              </a:rPr>
              <a:t>?</a:t>
            </a:r>
            <a:br>
              <a:rPr lang="de-DE" altLang="de-DE" sz="2400" i="1" dirty="0">
                <a:solidFill>
                  <a:srgbClr val="333333"/>
                </a:solidFill>
              </a:rPr>
            </a:br>
            <a:r>
              <a:rPr lang="de-DE" altLang="de-DE" sz="1600" i="1" dirty="0" err="1">
                <a:solidFill>
                  <a:srgbClr val="333333"/>
                </a:solidFill>
              </a:rPr>
              <a:t>напр</a:t>
            </a:r>
            <a:r>
              <a:rPr lang="de-DE" altLang="de-DE" sz="1600" i="1" dirty="0">
                <a:solidFill>
                  <a:srgbClr val="333333"/>
                </a:solidFill>
              </a:rPr>
              <a:t>. я </a:t>
            </a:r>
            <a:r>
              <a:rPr lang="de-DE" altLang="de-DE" sz="1600" i="1" dirty="0" err="1">
                <a:solidFill>
                  <a:srgbClr val="333333"/>
                </a:solidFill>
              </a:rPr>
              <a:t>технически</a:t>
            </a:r>
            <a:r>
              <a:rPr lang="de-DE" altLang="de-DE" sz="1600" i="1" dirty="0">
                <a:solidFill>
                  <a:srgbClr val="333333"/>
                </a:solidFill>
              </a:rPr>
              <a:t> </a:t>
            </a:r>
            <a:r>
              <a:rPr lang="de-DE" altLang="de-DE" sz="1600" i="1" dirty="0" err="1">
                <a:solidFill>
                  <a:srgbClr val="333333"/>
                </a:solidFill>
              </a:rPr>
              <a:t>одарен</a:t>
            </a:r>
            <a:r>
              <a:rPr lang="de-DE" altLang="de-DE" sz="1600" i="1" dirty="0">
                <a:solidFill>
                  <a:srgbClr val="333333"/>
                </a:solidFill>
              </a:rPr>
              <a:t>…</a:t>
            </a:r>
          </a:p>
          <a:p>
            <a:pPr marL="609600" indent="-609600" eaLnBrk="1" hangingPunct="1">
              <a:buClr>
                <a:srgbClr val="004992"/>
              </a:buClr>
              <a:buFont typeface="Wingdings" panose="05000000000000000000" pitchFamily="2" charset="2"/>
              <a:buAutoNum type="arabicPeriod" startAt="2"/>
            </a:pPr>
            <a:r>
              <a:rPr lang="de-DE" altLang="de-DE" sz="2400" dirty="0">
                <a:solidFill>
                  <a:srgbClr val="004992"/>
                </a:solidFill>
              </a:rPr>
              <a:t>Представление конкретных ситуаций: </a:t>
            </a:r>
            <a:br>
              <a:rPr lang="de-DE" altLang="de-DE" sz="2400" dirty="0">
                <a:solidFill>
                  <a:srgbClr val="333333"/>
                </a:solidFill>
              </a:rPr>
            </a:br>
            <a:r>
              <a:rPr lang="de-DE" altLang="de-DE" sz="2400" i="1" dirty="0">
                <a:solidFill>
                  <a:srgbClr val="333333"/>
                </a:solidFill>
              </a:rPr>
              <a:t>Когда и где? </a:t>
            </a:r>
            <a:r>
              <a:rPr lang="ru-RU" altLang="de-DE" sz="2400" i="1" dirty="0">
                <a:solidFill>
                  <a:srgbClr val="333333"/>
                </a:solidFill>
              </a:rPr>
              <a:t>Что конкретно я сделал или кто конкретно меня похвалил</a:t>
            </a:r>
            <a:r>
              <a:rPr lang="de-DE" altLang="de-DE" sz="2400" i="1" dirty="0">
                <a:solidFill>
                  <a:srgbClr val="333333"/>
                </a:solidFill>
              </a:rPr>
              <a:t>?</a:t>
            </a:r>
            <a:br>
              <a:rPr lang="de-DE" altLang="de-DE" sz="2400" i="1" dirty="0">
                <a:solidFill>
                  <a:srgbClr val="333333"/>
                </a:solidFill>
              </a:rPr>
            </a:br>
            <a:r>
              <a:rPr lang="ru-RU" altLang="de-DE" sz="1600" i="1" dirty="0">
                <a:solidFill>
                  <a:srgbClr val="333333"/>
                </a:solidFill>
              </a:rPr>
              <a:t>напр. на прошлой неделе я помогал подруге при переезде, я ей оказал большую </a:t>
            </a:r>
            <a:r>
              <a:rPr lang="ru-RU" altLang="de-DE" sz="1600" i="1">
                <a:solidFill>
                  <a:srgbClr val="333333"/>
                </a:solidFill>
              </a:rPr>
              <a:t>услугу</a:t>
            </a:r>
            <a:r>
              <a:rPr lang="de-DE" altLang="de-DE" sz="1600" i="1">
                <a:solidFill>
                  <a:srgbClr val="333333"/>
                </a:solidFill>
              </a:rPr>
              <a:t>…</a:t>
            </a:r>
            <a:endParaRPr lang="de-DE"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38</a:t>
            </a:fld>
            <a:endParaRPr lang="de-DE" altLang="de-DE"/>
          </a:p>
        </p:txBody>
      </p:sp>
    </p:spTree>
    <p:extLst>
      <p:ext uri="{BB962C8B-B14F-4D97-AF65-F5344CB8AC3E}">
        <p14:creationId xmlns:p14="http://schemas.microsoft.com/office/powerpoint/2010/main" val="752538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Напомним о сильных чертах</a:t>
            </a:r>
            <a:endParaRPr lang="en-US" sz="3600">
              <a:latin typeface="+mn-lt"/>
              <a:ea typeface="+mn-ea"/>
              <a:cs typeface="+mn-cs"/>
            </a:endParaRPr>
          </a:p>
        </p:txBody>
      </p:sp>
      <p:sp>
        <p:nvSpPr>
          <p:cNvPr id="55298" name="Rectangle 2"/>
          <p:cNvSpPr>
            <a:spLocks noGrp="1" noChangeArrowheads="1"/>
          </p:cNvSpPr>
          <p:nvPr>
            <p:ph idx="1"/>
          </p:nvPr>
        </p:nvSpPr>
        <p:spPr/>
        <p:txBody>
          <a:bodyPr>
            <a:noAutofit/>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de-DE" altLang="de-DE" sz="2400" dirty="0" err="1">
                <a:solidFill>
                  <a:srgbClr val="004992"/>
                </a:solidFill>
              </a:rPr>
              <a:t>Обдумать</a:t>
            </a:r>
            <a:r>
              <a:rPr lang="de-DE" altLang="de-DE" sz="2400" dirty="0">
                <a:solidFill>
                  <a:srgbClr val="004992"/>
                </a:solidFill>
              </a:rPr>
              <a:t> </a:t>
            </a:r>
            <a:r>
              <a:rPr lang="de-DE" altLang="de-DE" sz="2400" dirty="0" err="1">
                <a:solidFill>
                  <a:srgbClr val="004992"/>
                </a:solidFill>
              </a:rPr>
              <a:t>собственные</a:t>
            </a:r>
            <a:r>
              <a:rPr lang="de-DE" altLang="de-DE" sz="2400" dirty="0">
                <a:solidFill>
                  <a:srgbClr val="004992"/>
                </a:solidFill>
              </a:rPr>
              <a:t> </a:t>
            </a:r>
            <a:r>
              <a:rPr lang="de-DE" altLang="de-DE" sz="2400" dirty="0" err="1">
                <a:solidFill>
                  <a:srgbClr val="004992"/>
                </a:solidFill>
              </a:rPr>
              <a:t>сильные</a:t>
            </a:r>
            <a:r>
              <a:rPr lang="de-DE" altLang="de-DE" sz="2400" dirty="0">
                <a:solidFill>
                  <a:srgbClr val="004992"/>
                </a:solidFill>
              </a:rPr>
              <a:t> </a:t>
            </a:r>
            <a:r>
              <a:rPr lang="de-DE" altLang="de-DE" sz="2400" dirty="0" err="1">
                <a:solidFill>
                  <a:srgbClr val="004992"/>
                </a:solidFill>
              </a:rPr>
              <a:t>стороны</a:t>
            </a:r>
            <a:r>
              <a:rPr lang="de-DE" altLang="de-DE" sz="2400" dirty="0">
                <a:solidFill>
                  <a:srgbClr val="004992"/>
                </a:solidFill>
              </a:rPr>
              <a:t>: </a:t>
            </a:r>
            <a:br>
              <a:rPr lang="de-DE" altLang="de-DE" sz="2400" dirty="0">
                <a:solidFill>
                  <a:srgbClr val="004992"/>
                </a:solidFill>
              </a:rPr>
            </a:br>
            <a:r>
              <a:rPr lang="ru-RU" altLang="de-DE" sz="2400" i="1" dirty="0">
                <a:solidFill>
                  <a:srgbClr val="333333"/>
                </a:solidFill>
              </a:rPr>
              <a:t>С чем я хорошо справляюсь</a:t>
            </a:r>
            <a:r>
              <a:rPr lang="de-DE" altLang="de-DE" sz="2400" i="1" dirty="0">
                <a:solidFill>
                  <a:srgbClr val="333333"/>
                </a:solidFill>
              </a:rPr>
              <a:t>? </a:t>
            </a:r>
            <a:r>
              <a:rPr lang="ru-RU" altLang="de-DE" sz="2400" i="1" dirty="0">
                <a:solidFill>
                  <a:srgbClr val="333333"/>
                </a:solidFill>
              </a:rPr>
              <a:t>Из-за каких моих качеств я уже</a:t>
            </a:r>
            <a:br>
              <a:rPr lang="en-US" altLang="de-DE" sz="2400" i="1" dirty="0">
                <a:solidFill>
                  <a:srgbClr val="333333"/>
                </a:solidFill>
              </a:rPr>
            </a:br>
            <a:r>
              <a:rPr lang="ru-RU" altLang="de-DE" sz="2400" i="1" dirty="0">
                <a:solidFill>
                  <a:srgbClr val="333333"/>
                </a:solidFill>
              </a:rPr>
              <a:t>получал комплименты</a:t>
            </a:r>
            <a:r>
              <a:rPr lang="de-DE" altLang="de-DE" sz="2400" i="1" dirty="0">
                <a:solidFill>
                  <a:srgbClr val="333333"/>
                </a:solidFill>
              </a:rPr>
              <a:t>?</a:t>
            </a:r>
            <a:br>
              <a:rPr lang="de-DE" altLang="de-DE" sz="2400" i="1" dirty="0">
                <a:solidFill>
                  <a:srgbClr val="333333"/>
                </a:solidFill>
              </a:rPr>
            </a:br>
            <a:r>
              <a:rPr lang="de-DE" altLang="de-DE" sz="1600" i="1" dirty="0" err="1">
                <a:solidFill>
                  <a:srgbClr val="333333"/>
                </a:solidFill>
              </a:rPr>
              <a:t>напр</a:t>
            </a:r>
            <a:r>
              <a:rPr lang="de-DE" altLang="de-DE" sz="1600" i="1" dirty="0">
                <a:solidFill>
                  <a:srgbClr val="333333"/>
                </a:solidFill>
              </a:rPr>
              <a:t>. я </a:t>
            </a:r>
            <a:r>
              <a:rPr lang="de-DE" altLang="de-DE" sz="1600" i="1" dirty="0" err="1">
                <a:solidFill>
                  <a:srgbClr val="333333"/>
                </a:solidFill>
              </a:rPr>
              <a:t>технически</a:t>
            </a:r>
            <a:r>
              <a:rPr lang="de-DE" altLang="de-DE" sz="1600" i="1" dirty="0">
                <a:solidFill>
                  <a:srgbClr val="333333"/>
                </a:solidFill>
              </a:rPr>
              <a:t> </a:t>
            </a:r>
            <a:r>
              <a:rPr lang="de-DE" altLang="de-DE" sz="1600" i="1" dirty="0" err="1">
                <a:solidFill>
                  <a:srgbClr val="333333"/>
                </a:solidFill>
              </a:rPr>
              <a:t>одарен</a:t>
            </a:r>
            <a:r>
              <a:rPr lang="de-DE" altLang="de-DE" sz="1600" i="1" dirty="0">
                <a:solidFill>
                  <a:srgbClr val="333333"/>
                </a:solidFill>
              </a:rPr>
              <a:t>…</a:t>
            </a:r>
          </a:p>
          <a:p>
            <a:pPr marL="609600" indent="-609600" eaLnBrk="1" hangingPunct="1">
              <a:buClr>
                <a:srgbClr val="004992"/>
              </a:buClr>
              <a:buFont typeface="Wingdings" panose="05000000000000000000" pitchFamily="2" charset="2"/>
              <a:buAutoNum type="arabicPeriod" startAt="2"/>
            </a:pPr>
            <a:r>
              <a:rPr lang="de-DE" altLang="de-DE" sz="2400" dirty="0">
                <a:solidFill>
                  <a:srgbClr val="004992"/>
                </a:solidFill>
              </a:rPr>
              <a:t>Представление конкретных ситуаций: </a:t>
            </a:r>
            <a:br>
              <a:rPr lang="de-DE" altLang="de-DE" sz="2400" dirty="0">
                <a:solidFill>
                  <a:srgbClr val="333333"/>
                </a:solidFill>
              </a:rPr>
            </a:br>
            <a:r>
              <a:rPr lang="de-DE" altLang="de-DE" sz="2400" i="1" dirty="0">
                <a:solidFill>
                  <a:srgbClr val="333333"/>
                </a:solidFill>
              </a:rPr>
              <a:t>Когда и где? </a:t>
            </a:r>
            <a:r>
              <a:rPr lang="ru-RU" altLang="de-DE" sz="2400" i="1" dirty="0">
                <a:solidFill>
                  <a:srgbClr val="333333"/>
                </a:solidFill>
              </a:rPr>
              <a:t>Что конкретно я сделал или кто конкретно меня похвалил</a:t>
            </a:r>
            <a:r>
              <a:rPr lang="de-DE" altLang="de-DE" sz="2400" i="1" dirty="0">
                <a:solidFill>
                  <a:srgbClr val="333333"/>
                </a:solidFill>
              </a:rPr>
              <a:t>?</a:t>
            </a:r>
            <a:br>
              <a:rPr lang="de-DE" altLang="de-DE" sz="2400" i="1" dirty="0">
                <a:solidFill>
                  <a:srgbClr val="333333"/>
                </a:solidFill>
              </a:rPr>
            </a:br>
            <a:r>
              <a:rPr lang="ru-RU" altLang="de-DE" sz="1600" i="1" dirty="0">
                <a:solidFill>
                  <a:srgbClr val="333333"/>
                </a:solidFill>
              </a:rPr>
              <a:t>напр. на прошлой неделе я помогал подруге при переезде, я ей оказал большую услугу</a:t>
            </a:r>
            <a:r>
              <a:rPr lang="de-DE" altLang="de-DE" sz="1600" i="1" dirty="0">
                <a:solidFill>
                  <a:srgbClr val="333333"/>
                </a:solidFill>
              </a:rPr>
              <a:t>…</a:t>
            </a:r>
          </a:p>
          <a:p>
            <a:pPr marL="609600" indent="-609600" eaLnBrk="1" hangingPunct="1">
              <a:buClr>
                <a:srgbClr val="004992"/>
              </a:buClr>
              <a:buFont typeface="Wingdings" panose="05000000000000000000" pitchFamily="2" charset="2"/>
              <a:buAutoNum type="arabicPeriod" startAt="3"/>
            </a:pPr>
            <a:r>
              <a:rPr lang="de-DE" altLang="de-DE" sz="2400" dirty="0">
                <a:solidFill>
                  <a:srgbClr val="004992"/>
                </a:solidFill>
              </a:rPr>
              <a:t>Записывать!</a:t>
            </a:r>
            <a:br>
              <a:rPr lang="de-DE" altLang="de-DE" sz="2400" dirty="0">
                <a:solidFill>
                  <a:srgbClr val="004992"/>
                </a:solidFill>
              </a:rPr>
            </a:br>
            <a:r>
              <a:rPr lang="ru-RU" altLang="de-DE" sz="2400" i="1" dirty="0">
                <a:solidFill>
                  <a:srgbClr val="333333"/>
                </a:solidFill>
              </a:rPr>
              <a:t>Прочитывайте их регулярно и постоянно расширяйте</a:t>
            </a:r>
            <a:r>
              <a:rPr lang="de-DE" altLang="de-DE" sz="2400" i="1" dirty="0">
                <a:solidFill>
                  <a:srgbClr val="333333"/>
                </a:solidFill>
              </a:rPr>
              <a:t>. </a:t>
            </a:r>
            <a:r>
              <a:rPr lang="de-DE" altLang="de-DE" sz="2400" i="1" dirty="0" err="1">
                <a:solidFill>
                  <a:srgbClr val="333333"/>
                </a:solidFill>
              </a:rPr>
              <a:t>Прочитывайте</a:t>
            </a:r>
            <a:r>
              <a:rPr lang="de-DE" altLang="de-DE" sz="2400" i="1" dirty="0">
                <a:solidFill>
                  <a:srgbClr val="333333"/>
                </a:solidFill>
              </a:rPr>
              <a:t> в </a:t>
            </a:r>
            <a:r>
              <a:rPr lang="de-DE" altLang="de-DE" sz="2400" i="1" dirty="0" err="1">
                <a:solidFill>
                  <a:srgbClr val="333333"/>
                </a:solidFill>
              </a:rPr>
              <a:t>чрезвычайной</a:t>
            </a:r>
            <a:r>
              <a:rPr lang="de-DE" altLang="de-DE" sz="2400" i="1" dirty="0">
                <a:solidFill>
                  <a:srgbClr val="333333"/>
                </a:solidFill>
              </a:rPr>
              <a:t> </a:t>
            </a:r>
            <a:r>
              <a:rPr lang="de-DE" altLang="de-DE" sz="2400" i="1" dirty="0" err="1">
                <a:solidFill>
                  <a:srgbClr val="333333"/>
                </a:solidFill>
              </a:rPr>
              <a:t>ситуации</a:t>
            </a:r>
            <a:r>
              <a:rPr lang="de-DE" altLang="de-DE" sz="2400" i="1" dirty="0">
                <a:solidFill>
                  <a:srgbClr val="333333"/>
                </a:solidFill>
              </a:rPr>
              <a:t> (</a:t>
            </a:r>
            <a:r>
              <a:rPr lang="de-DE" altLang="de-DE" sz="2400" i="1" dirty="0" err="1">
                <a:solidFill>
                  <a:srgbClr val="333333"/>
                </a:solidFill>
              </a:rPr>
              <a:t>напр</a:t>
            </a:r>
            <a:r>
              <a:rPr lang="de-DE" altLang="de-DE" sz="2400" i="1" dirty="0">
                <a:solidFill>
                  <a:srgbClr val="333333"/>
                </a:solidFill>
              </a:rPr>
              <a:t>. </a:t>
            </a:r>
            <a:r>
              <a:rPr lang="de-DE" altLang="de-DE" sz="2400" i="1" dirty="0" err="1">
                <a:solidFill>
                  <a:srgbClr val="333333"/>
                </a:solidFill>
              </a:rPr>
              <a:t>когда</a:t>
            </a:r>
            <a:r>
              <a:rPr lang="de-DE" altLang="de-DE" sz="2400" i="1" dirty="0">
                <a:solidFill>
                  <a:srgbClr val="333333"/>
                </a:solidFill>
              </a:rPr>
              <a:t> </a:t>
            </a:r>
            <a:r>
              <a:rPr lang="de-DE" altLang="de-DE" sz="2400" i="1" dirty="0" err="1">
                <a:solidFill>
                  <a:srgbClr val="333333"/>
                </a:solidFill>
              </a:rPr>
              <a:t>Вам</a:t>
            </a:r>
            <a:r>
              <a:rPr lang="de-DE" altLang="de-DE" sz="2400" i="1" dirty="0">
                <a:solidFill>
                  <a:srgbClr val="333333"/>
                </a:solidFill>
              </a:rPr>
              <a:t> </a:t>
            </a:r>
            <a:r>
              <a:rPr lang="de-DE" altLang="de-DE" sz="2400" i="1" dirty="0" err="1">
                <a:solidFill>
                  <a:srgbClr val="333333"/>
                </a:solidFill>
              </a:rPr>
              <a:t>плохо</a:t>
            </a:r>
            <a:r>
              <a:rPr lang="de-DE" altLang="de-DE" sz="2400" i="1" dirty="0">
                <a:solidFill>
                  <a:srgbClr val="333333"/>
                </a:solidFill>
              </a:rPr>
              <a:t>).</a:t>
            </a:r>
            <a:br>
              <a:rPr lang="de-DE" altLang="de-DE" sz="2000" i="1" dirty="0">
                <a:solidFill>
                  <a:srgbClr val="333333"/>
                </a:solidFill>
              </a:rPr>
            </a:br>
            <a:r>
              <a:rPr lang="ru-RU" altLang="de-DE" sz="1600" i="1" dirty="0">
                <a:solidFill>
                  <a:srgbClr val="333333"/>
                </a:solidFill>
              </a:rPr>
              <a:t>напр. запишите, если дела идут хорошо или вы получаете комплименты.</a:t>
            </a:r>
            <a:r>
              <a:rPr lang="de-DE" altLang="de-DE" sz="1600" i="1" dirty="0">
                <a:solidFill>
                  <a:srgbClr val="333333"/>
                </a:solidFill>
              </a:rPr>
              <a: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6" name="Slide Number Placeholder 5"/>
          <p:cNvSpPr>
            <a:spLocks noGrp="1"/>
          </p:cNvSpPr>
          <p:nvPr>
            <p:ph type="sldNum" sz="quarter" idx="12"/>
          </p:nvPr>
        </p:nvSpPr>
        <p:spPr/>
        <p:txBody>
          <a:bodyPr/>
          <a:lstStyle/>
          <a:p>
            <a:fld id="{0397451F-8674-4F1D-8B75-44E5CF2E457E}" type="slidenum">
              <a:rPr lang="de-DE" altLang="de-DE" smtClean="0"/>
              <a:pPr/>
              <a:t>39</a:t>
            </a:fld>
            <a:endParaRPr lang="de-DE" altLang="de-DE"/>
          </a:p>
        </p:txBody>
      </p:sp>
    </p:spTree>
    <p:extLst>
      <p:ext uri="{BB962C8B-B14F-4D97-AF65-F5344CB8AC3E}">
        <p14:creationId xmlns:p14="http://schemas.microsoft.com/office/powerpoint/2010/main" val="2934843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Советы для улучшения настроения и чувства</a:t>
            </a:r>
            <a:br>
              <a:rPr lang="en-US" sz="3600" dirty="0">
                <a:solidFill>
                  <a:srgbClr val="004992"/>
                </a:solidFill>
                <a:latin typeface="+mn-lt"/>
                <a:ea typeface="+mn-ea"/>
                <a:cs typeface="+mn-cs"/>
              </a:rPr>
            </a:br>
            <a:r>
              <a:rPr lang="ru-RU" sz="3600" dirty="0">
                <a:solidFill>
                  <a:srgbClr val="004992"/>
                </a:solidFill>
                <a:latin typeface="+mn-lt"/>
                <a:ea typeface="+mn-ea"/>
                <a:cs typeface="+mn-cs"/>
              </a:rPr>
              <a:t>собственного достоинства 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Каждый вечер</a:t>
            </a:r>
            <a:r>
              <a:rPr lang="ru-RU" altLang="de-DE" sz="2400" dirty="0">
                <a:solidFill>
                  <a:srgbClr val="333333"/>
                </a:solidFill>
              </a:rPr>
              <a:t> записывайте 5 вещей, которые были удачными</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41</a:t>
            </a:fld>
            <a:endParaRPr lang="de-DE" altLang="de-DE"/>
          </a:p>
        </p:txBody>
      </p:sp>
    </p:spTree>
    <p:extLst>
      <p:ext uri="{BB962C8B-B14F-4D97-AF65-F5344CB8AC3E}">
        <p14:creationId xmlns:p14="http://schemas.microsoft.com/office/powerpoint/2010/main" val="17392174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Каждый вечер</a:t>
            </a:r>
            <a:r>
              <a:rPr lang="ru-RU" altLang="de-DE" sz="2400" dirty="0">
                <a:solidFill>
                  <a:srgbClr val="333333"/>
                </a:solidFill>
              </a:rPr>
              <a:t> записывайте 5 вещей, которые были удачными</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Каждый день перед зеркалом повторяйте следующее</a:t>
            </a:r>
            <a:r>
              <a:rPr lang="ru-RU" altLang="de-DE" sz="2400">
                <a:solidFill>
                  <a:srgbClr val="333333"/>
                </a:solidFill>
              </a:rPr>
              <a:t>: “Я себе нравлюсь” или “Ты мне нравишься”</a:t>
            </a:r>
            <a:r>
              <a:rPr lang="de-DE" altLang="de-DE" sz="2400" dirty="0">
                <a:solidFill>
                  <a:srgbClr val="333333"/>
                </a:solidFill>
              </a:rPr>
              <a:t>! (</a:t>
            </a:r>
            <a:r>
              <a:rPr lang="ru-RU" altLang="de-DE" sz="2400" dirty="0">
                <a:solidFill>
                  <a:srgbClr val="333333"/>
                </a:solidFill>
              </a:rPr>
              <a:t>По началу такое упражнение может Вам показаться слегка </a:t>
            </a:r>
            <a:r>
              <a:rPr lang="ru-RU" altLang="de-DE" sz="2400">
                <a:solidFill>
                  <a:srgbClr val="333333"/>
                </a:solidFill>
              </a:rPr>
              <a:t>странным</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42</a:t>
            </a:fld>
            <a:endParaRPr lang="de-DE" altLang="de-DE"/>
          </a:p>
        </p:txBody>
      </p:sp>
    </p:spTree>
    <p:extLst>
      <p:ext uri="{BB962C8B-B14F-4D97-AF65-F5344CB8AC3E}">
        <p14:creationId xmlns:p14="http://schemas.microsoft.com/office/powerpoint/2010/main" val="894841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ru-RU" altLang="de-DE" sz="2400" dirty="0">
                <a:solidFill>
                  <a:srgbClr val="004992"/>
                </a:solidFill>
              </a:rPr>
              <a:t>Каждый вечер</a:t>
            </a:r>
            <a:r>
              <a:rPr lang="ru-RU" altLang="de-DE" sz="2400" dirty="0">
                <a:solidFill>
                  <a:srgbClr val="333333"/>
                </a:solidFill>
              </a:rPr>
              <a:t> записывайте 5 вещей, которые были удачными</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Каждый день перед зеркалом повторяйте следующее</a:t>
            </a:r>
            <a:r>
              <a:rPr lang="ru-RU" altLang="de-DE" sz="2400">
                <a:solidFill>
                  <a:srgbClr val="333333"/>
                </a:solidFill>
              </a:rPr>
              <a:t>: “Я себе нравлюсь” или “Ты мне нравишься”</a:t>
            </a:r>
            <a:r>
              <a:rPr lang="de-DE" altLang="de-DE" sz="2400" dirty="0">
                <a:solidFill>
                  <a:srgbClr val="333333"/>
                </a:solidFill>
              </a:rPr>
              <a:t>! (</a:t>
            </a:r>
            <a:r>
              <a:rPr lang="ru-RU" altLang="de-DE" sz="2400" dirty="0">
                <a:solidFill>
                  <a:srgbClr val="333333"/>
                </a:solidFill>
              </a:rPr>
              <a:t>По началу такое упражнение может Вам показаться слегка странным</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Воспринимайте комплименты в свою сторону и постарайтесь их записывать, в трудную для Вас минуту Вы всегда их можете прочитать</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43</a:t>
            </a:fld>
            <a:endParaRPr lang="de-DE" altLang="de-DE"/>
          </a:p>
        </p:txBody>
      </p:sp>
    </p:spTree>
    <p:extLst>
      <p:ext uri="{BB962C8B-B14F-4D97-AF65-F5344CB8AC3E}">
        <p14:creationId xmlns:p14="http://schemas.microsoft.com/office/powerpoint/2010/main" val="2195797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dirty="0">
                <a:solidFill>
                  <a:srgbClr val="333333"/>
                </a:solidFill>
              </a:rPr>
              <a:t>Вспоминайте ситуации, когда Вам было очень хорошо, если это возможно со всеми чувствами обоняния (зрения, осязание, обоняние...). Напр. просмотрите свои фотоальбомы.</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44</a:t>
            </a:fld>
            <a:endParaRPr lang="de-DE" altLang="de-DE"/>
          </a:p>
        </p:txBody>
      </p:sp>
    </p:spTree>
    <p:extLst>
      <p:ext uri="{BB962C8B-B14F-4D97-AF65-F5344CB8AC3E}">
        <p14:creationId xmlns:p14="http://schemas.microsoft.com/office/powerpoint/2010/main" val="900955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 обоняние...). </a:t>
            </a:r>
            <a:r>
              <a:rPr lang="ru-RU" altLang="de-DE" sz="2400" dirty="0">
                <a:solidFill>
                  <a:srgbClr val="333333"/>
                </a:solidFill>
              </a:rPr>
              <a:t>Напр. просмотрите свои фотоальбомы.</a:t>
            </a:r>
          </a:p>
          <a:p>
            <a:pPr marL="342900" lvl="0" indent="-342900" defTabSz="914400" fontAlgn="base">
              <a:buClr>
                <a:srgbClr val="333333"/>
              </a:buClr>
              <a:buFont typeface="WingDings"/>
              <a:buChar char=""/>
            </a:pPr>
            <a:r>
              <a:rPr lang="ru-RU" altLang="de-DE" sz="2400" dirty="0">
                <a:solidFill>
                  <a:srgbClr val="333333"/>
                </a:solidFill>
              </a:rPr>
              <a:t>Делайте вещи, которые приносят Вам удовольствие и хорошее настроение - возможно, с Вашими близкими или друзьями (напр. пойти в кино, </a:t>
            </a:r>
            <a:r>
              <a:rPr lang="ru-RU" altLang="de-DE" sz="2400">
                <a:solidFill>
                  <a:srgbClr val="333333"/>
                </a:solidFill>
              </a:rPr>
              <a:t>кафе).</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45</a:t>
            </a:fld>
            <a:endParaRPr lang="de-DE" altLang="de-DE"/>
          </a:p>
        </p:txBody>
      </p:sp>
    </p:spTree>
    <p:extLst>
      <p:ext uri="{BB962C8B-B14F-4D97-AF65-F5344CB8AC3E}">
        <p14:creationId xmlns:p14="http://schemas.microsoft.com/office/powerpoint/2010/main" val="4107781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 обоняние...). </a:t>
            </a:r>
            <a:r>
              <a:rPr lang="ru-RU" altLang="de-DE" sz="2400" dirty="0">
                <a:solidFill>
                  <a:srgbClr val="333333"/>
                </a:solidFill>
              </a:rPr>
              <a:t>Напр. просмотрите свои фотоальбомы.</a:t>
            </a:r>
          </a:p>
          <a:p>
            <a:pPr marL="342900" lvl="0" indent="-342900" defTabSz="914400" fontAlgn="base">
              <a:buClr>
                <a:srgbClr val="333333"/>
              </a:buClr>
              <a:buFont typeface="WingDings"/>
              <a:buChar char=""/>
            </a:pPr>
            <a:r>
              <a:rPr lang="ru-RU" altLang="de-DE" sz="2400" dirty="0">
                <a:solidFill>
                  <a:srgbClr val="333333"/>
                </a:solidFill>
              </a:rPr>
              <a:t>Делайте вещи, которые приносят Вам удовольствие и хорошее настроение - возможно, с Вашими близкими или друзьями (напр. пойти в кино, кафе).</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Физическая активность (не менее 20 минут в день), - но никакого мучения , напр</a:t>
            </a:r>
            <a:r>
              <a:rPr lang="de-DE" altLang="de-DE" sz="2400" dirty="0">
                <a:solidFill>
                  <a:srgbClr val="333333"/>
                </a:solidFill>
              </a:rPr>
              <a:t>.</a:t>
            </a:r>
            <a:r>
              <a:rPr lang="ru-RU" altLang="de-DE" sz="2400" dirty="0">
                <a:solidFill>
                  <a:srgbClr val="333333"/>
                </a:solidFill>
              </a:rPr>
              <a:t> быстрая ходьба или </a:t>
            </a:r>
            <a:r>
              <a:rPr lang="ru-RU" altLang="de-DE" sz="2400">
                <a:solidFill>
                  <a:srgbClr val="333333"/>
                </a:solidFill>
              </a:rPr>
              <a:t>пробежка.</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46</a:t>
            </a:fld>
            <a:endParaRPr lang="de-DE" altLang="de-DE"/>
          </a:p>
        </p:txBody>
      </p:sp>
    </p:spTree>
    <p:extLst>
      <p:ext uri="{BB962C8B-B14F-4D97-AF65-F5344CB8AC3E}">
        <p14:creationId xmlns:p14="http://schemas.microsoft.com/office/powerpoint/2010/main" val="720853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dirty="0">
                <a:latin typeface="+mn-lt"/>
                <a:ea typeface="+mn-ea"/>
                <a:cs typeface="+mn-cs"/>
              </a:rPr>
              <a:t>Советы для улучшения настроения и чувства</a:t>
            </a:r>
            <a:br>
              <a:rPr lang="en-US" sz="3600" dirty="0">
                <a:latin typeface="+mn-lt"/>
                <a:ea typeface="+mn-ea"/>
                <a:cs typeface="+mn-cs"/>
              </a:rPr>
            </a:br>
            <a:r>
              <a:rPr lang="ru-RU" sz="3600" dirty="0">
                <a:latin typeface="+mn-lt"/>
                <a:ea typeface="+mn-ea"/>
                <a:cs typeface="+mn-cs"/>
              </a:rPr>
              <a:t>собственного достоинства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Вспоминайте ситуации, когда Вам было очень хорошо, если это возможно со всеми чувствами обоняния (зрения, осязание, обоняние...). </a:t>
            </a:r>
            <a:r>
              <a:rPr lang="ru-RU" altLang="de-DE" sz="2400" dirty="0">
                <a:solidFill>
                  <a:srgbClr val="333333"/>
                </a:solidFill>
              </a:rPr>
              <a:t>Напр. просмотрите свои фотоальбомы.</a:t>
            </a:r>
          </a:p>
          <a:p>
            <a:pPr marL="342900" lvl="0" indent="-342900" defTabSz="914400" fontAlgn="base">
              <a:buClr>
                <a:srgbClr val="333333"/>
              </a:buClr>
              <a:buFont typeface="WingDings"/>
              <a:buChar char=""/>
            </a:pPr>
            <a:r>
              <a:rPr lang="ru-RU" altLang="de-DE" sz="2400" dirty="0">
                <a:solidFill>
                  <a:srgbClr val="333333"/>
                </a:solidFill>
              </a:rPr>
              <a:t>Делайте вещи, которые приносят Вам удовольствие и хорошее настроение - возможно, с Вашими близкими или друзьями (напр. пойти в кино, кафе).</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Физическая активность (не менее 20 минут в день), - но никакого мучения , напр</a:t>
            </a:r>
            <a:r>
              <a:rPr lang="de-DE" altLang="de-DE" sz="2400" dirty="0">
                <a:solidFill>
                  <a:srgbClr val="333333"/>
                </a:solidFill>
              </a:rPr>
              <a:t>.</a:t>
            </a:r>
            <a:r>
              <a:rPr lang="ru-RU" altLang="de-DE" sz="2400" dirty="0">
                <a:solidFill>
                  <a:srgbClr val="333333"/>
                </a:solidFill>
              </a:rPr>
              <a:t> быстрая ходьба или пробежка.</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Слушайте Вашу любимую музыку.</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47</a:t>
            </a:fld>
            <a:endParaRPr lang="de-DE" altLang="de-DE"/>
          </a:p>
        </p:txBody>
      </p:sp>
    </p:spTree>
    <p:extLst>
      <p:ext uri="{BB962C8B-B14F-4D97-AF65-F5344CB8AC3E}">
        <p14:creationId xmlns:p14="http://schemas.microsoft.com/office/powerpoint/2010/main" val="830877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Депрессия - это не рок судьбы</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Депрессия - это не рок судьбы</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Обратите свое внимание на типичные искажения депрессивных мыслей,которые были представленны вам сегодня, и попытайтесь их </a:t>
            </a:r>
            <a:r>
              <a:rPr lang="ru-RU" altLang="de-DE" sz="2400">
                <a:solidFill>
                  <a:srgbClr val="333333"/>
                </a:solidFill>
              </a:rPr>
              <a:t>изменить.</a:t>
            </a:r>
            <a:endParaRPr lang="en-US" sz="2400" dirty="0"/>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49</a:t>
            </a:fld>
            <a:endParaRPr lang="de-DE" altLang="de-DE"/>
          </a:p>
        </p:txBody>
      </p:sp>
    </p:spTree>
    <p:extLst>
      <p:ext uri="{BB962C8B-B14F-4D97-AF65-F5344CB8AC3E}">
        <p14:creationId xmlns:p14="http://schemas.microsoft.com/office/powerpoint/2010/main" val="3491524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Депрессия - это не рок судьбы</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Обратите свое внимание на типичные искажения депрессивных мыслей,которые были представленны вам сегодня, и попытайтесь их изменить.</a:t>
            </a:r>
          </a:p>
          <a:p>
            <a:pPr marL="342900" lvl="0" indent="-342900" defTabSz="914400" fontAlgn="base">
              <a:buClr>
                <a:srgbClr val="333333"/>
              </a:buClr>
              <a:buFont typeface="WingDings"/>
              <a:buChar char=""/>
            </a:pPr>
            <a:r>
              <a:rPr lang="ru-RU" altLang="de-DE" sz="2400" dirty="0">
                <a:solidFill>
                  <a:srgbClr val="333333"/>
                </a:solidFill>
              </a:rPr>
              <a:t>Используйте по крайней мере некоторые из вышеупомянутых советов для того, чтобы поднять свою самооценку или стабилизировать </a:t>
            </a:r>
            <a:r>
              <a:rPr lang="ru-RU" altLang="de-DE" sz="2400">
                <a:solidFill>
                  <a:srgbClr val="333333"/>
                </a:solidFill>
              </a:rPr>
              <a:t>ее.</a:t>
            </a:r>
            <a:endParaRPr lang="en-US" sz="2400" dirty="0"/>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50</a:t>
            </a:fld>
            <a:endParaRPr lang="de-DE" altLang="de-DE"/>
          </a:p>
        </p:txBody>
      </p:sp>
    </p:spTree>
    <p:extLst>
      <p:ext uri="{BB962C8B-B14F-4D97-AF65-F5344CB8AC3E}">
        <p14:creationId xmlns:p14="http://schemas.microsoft.com/office/powerpoint/2010/main" val="2341775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Цели обучения:</a:t>
            </a:r>
          </a:p>
          <a:p>
            <a:pPr marL="342900" lvl="0" indent="-342900" defTabSz="914400" fontAlgn="base">
              <a:buClr>
                <a:srgbClr val="333333"/>
              </a:buClr>
              <a:buFont typeface="WingDings"/>
              <a:buChar char=""/>
            </a:pPr>
            <a:r>
              <a:rPr lang="ru-RU" altLang="de-DE" sz="2400" dirty="0">
                <a:solidFill>
                  <a:srgbClr val="333333"/>
                </a:solidFill>
              </a:rPr>
              <a:t>Депрессия - это не рок судьбы</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Обратите свое внимание на типичные искажения депрессивных мыслей,которые были представленны вам сегодня, и попытайтесь их изменить.</a:t>
            </a:r>
          </a:p>
          <a:p>
            <a:pPr marL="342900" lvl="0" indent="-342900" defTabSz="914400" fontAlgn="base">
              <a:buClr>
                <a:srgbClr val="333333"/>
              </a:buClr>
              <a:buFont typeface="WingDings"/>
              <a:buChar char=""/>
            </a:pPr>
            <a:r>
              <a:rPr lang="ru-RU" altLang="de-DE" sz="2400" dirty="0">
                <a:solidFill>
                  <a:srgbClr val="333333"/>
                </a:solidFill>
              </a:rPr>
              <a:t>Используйте по крайней мере некоторые из вышеупомянутых советов для того, чтобы поднять свою самооценку или стабилизировать ее.</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При ярко выраженных симптомах депрессии необходимо немедленно обратиться к психологу или врачу</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51</a:t>
            </a:fld>
            <a:endParaRPr lang="de-DE" altLang="de-DE"/>
          </a:p>
        </p:txBody>
      </p:sp>
    </p:spTree>
    <p:extLst>
      <p:ext uri="{BB962C8B-B14F-4D97-AF65-F5344CB8AC3E}">
        <p14:creationId xmlns:p14="http://schemas.microsoft.com/office/powerpoint/2010/main" val="15640774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a:t>
            </a:r>
            <a:r>
              <a:rPr lang="de-DE" altLang="de-DE" sz="2000" dirty="0">
                <a:solidFill>
                  <a:srgbClr val="333333"/>
                </a:solidFill>
              </a:rPr>
              <a:t>,</a:t>
            </a:r>
            <a:r>
              <a:rPr lang="ru-RU" altLang="de-DE" sz="2000" dirty="0">
                <a:solidFill>
                  <a:srgbClr val="333333"/>
                </a:solidFill>
              </a:rPr>
              <a:t> страдающие психозами</a:t>
            </a:r>
            <a:r>
              <a:rPr lang="de-DE" altLang="de-DE" sz="2000" dirty="0">
                <a:solidFill>
                  <a:srgbClr val="333333"/>
                </a:solidFill>
              </a:rPr>
              <a:t>,</a:t>
            </a:r>
            <a:r>
              <a:rPr lang="ru-RU" altLang="de-DE" sz="2000" dirty="0">
                <a:solidFill>
                  <a:srgbClr val="333333"/>
                </a:solidFill>
              </a:rPr>
              <a:t> имеют низкую самооценку, особенно после психоза </a:t>
            </a:r>
            <a:r>
              <a:rPr lang="de-DE" altLang="de-DE" sz="2000" dirty="0">
                <a:solidFill>
                  <a:srgbClr val="333333"/>
                </a:solidFill>
              </a:rPr>
              <a:t>(напр. </a:t>
            </a:r>
            <a:r>
              <a:rPr lang="ru-RU" altLang="de-DE" sz="2000" dirty="0">
                <a:solidFill>
                  <a:srgbClr val="333333"/>
                </a:solidFill>
              </a:rPr>
              <a:t>от стыда, страха, друзья могут отвернуться</a:t>
            </a:r>
            <a:r>
              <a:rPr lang="de-DE"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a:t>
            </a:r>
            <a:r>
              <a:rPr lang="de-DE" altLang="de-DE" sz="2000" dirty="0">
                <a:solidFill>
                  <a:srgbClr val="333333"/>
                </a:solidFill>
              </a:rPr>
              <a:t>,</a:t>
            </a:r>
            <a:r>
              <a:rPr lang="ru-RU" altLang="de-DE" sz="2000" dirty="0">
                <a:solidFill>
                  <a:srgbClr val="333333"/>
                </a:solidFill>
              </a:rPr>
              <a:t> страдающие психозами</a:t>
            </a:r>
            <a:r>
              <a:rPr lang="de-DE" altLang="de-DE" sz="2000" dirty="0">
                <a:solidFill>
                  <a:srgbClr val="333333"/>
                </a:solidFill>
              </a:rPr>
              <a:t>,</a:t>
            </a:r>
            <a:r>
              <a:rPr lang="ru-RU" altLang="de-DE" sz="2000" dirty="0">
                <a:solidFill>
                  <a:srgbClr val="333333"/>
                </a:solidFill>
              </a:rPr>
              <a:t> имеют низкую самооценку, особенно после психоза </a:t>
            </a:r>
            <a:r>
              <a:rPr lang="de-DE" altLang="de-DE" sz="2000" dirty="0">
                <a:solidFill>
                  <a:srgbClr val="333333"/>
                </a:solidFill>
              </a:rPr>
              <a:t>(напр. </a:t>
            </a:r>
            <a:r>
              <a:rPr lang="ru-RU" altLang="de-DE" sz="2000" dirty="0">
                <a:solidFill>
                  <a:srgbClr val="333333"/>
                </a:solidFill>
              </a:rPr>
              <a:t>от стыда, страха, друзья могут отвернуться</a:t>
            </a:r>
            <a:r>
              <a:rPr lang="de-DE" altLang="de-DE" sz="2000" dirty="0">
                <a:solidFill>
                  <a:srgbClr val="333333"/>
                </a:solidFill>
              </a:rPr>
              <a:t>).</a:t>
            </a:r>
          </a:p>
          <a:p>
            <a:pPr lvl="0" defTabSz="914400" fontAlgn="base">
              <a:lnSpc>
                <a:spcPct val="100000"/>
              </a:lnSpc>
              <a:spcBef>
                <a:spcPts val="1200"/>
              </a:spcBef>
            </a:pPr>
            <a:r>
              <a:rPr lang="ru-RU" altLang="de-DE" sz="2000" dirty="0">
                <a:solidFill>
                  <a:srgbClr val="333333"/>
                </a:solidFill>
              </a:rPr>
              <a:t>Острый психоз вызывает у многих людей кроме страха</a:t>
            </a:r>
            <a:r>
              <a:rPr lang="de-DE" altLang="de-DE" sz="2000" dirty="0">
                <a:solidFill>
                  <a:srgbClr val="333333"/>
                </a:solidFill>
              </a:rPr>
              <a:t> </a:t>
            </a:r>
            <a:r>
              <a:rPr lang="ru-RU" altLang="de-DE" sz="2000" dirty="0">
                <a:solidFill>
                  <a:srgbClr val="333333"/>
                </a:solidFill>
              </a:rPr>
              <a:t>и другие эмоции: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rPr>
              <a:t>Hапряжение </a:t>
            </a:r>
            <a:r>
              <a:rPr lang="de-DE" altLang="de-DE" sz="2000" i="1" dirty="0">
                <a:solidFill>
                  <a:srgbClr val="004992"/>
                </a:solidFill>
              </a:rPr>
              <a:t>(наконец, что-то происходит!)</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rPr>
              <a:t>Чувство назначения (напр. выполнить определенную миссию)</a:t>
            </a:r>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53</a:t>
            </a:fld>
            <a:endParaRPr lang="de-DE" altLang="de-DE"/>
          </a:p>
        </p:txBody>
      </p:sp>
    </p:spTree>
    <p:extLst>
      <p:ext uri="{BB962C8B-B14F-4D97-AF65-F5344CB8AC3E}">
        <p14:creationId xmlns:p14="http://schemas.microsoft.com/office/powerpoint/2010/main" val="9158045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Что общего это имеет с психозом?</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люди</a:t>
            </a:r>
            <a:r>
              <a:rPr lang="de-DE" altLang="de-DE" sz="2000" dirty="0">
                <a:solidFill>
                  <a:srgbClr val="333333"/>
                </a:solidFill>
              </a:rPr>
              <a:t>,</a:t>
            </a:r>
            <a:r>
              <a:rPr lang="ru-RU" altLang="de-DE" sz="2000" dirty="0">
                <a:solidFill>
                  <a:srgbClr val="333333"/>
                </a:solidFill>
              </a:rPr>
              <a:t> страдающие психозами</a:t>
            </a:r>
            <a:r>
              <a:rPr lang="de-DE" altLang="de-DE" sz="2000" dirty="0">
                <a:solidFill>
                  <a:srgbClr val="333333"/>
                </a:solidFill>
              </a:rPr>
              <a:t>,</a:t>
            </a:r>
            <a:r>
              <a:rPr lang="ru-RU" altLang="de-DE" sz="2000" dirty="0">
                <a:solidFill>
                  <a:srgbClr val="333333"/>
                </a:solidFill>
              </a:rPr>
              <a:t> имеют низкую самооценку, особенно после психоза </a:t>
            </a:r>
            <a:r>
              <a:rPr lang="de-DE" altLang="de-DE" sz="2000" dirty="0">
                <a:solidFill>
                  <a:srgbClr val="333333"/>
                </a:solidFill>
              </a:rPr>
              <a:t>(напр. </a:t>
            </a:r>
            <a:r>
              <a:rPr lang="ru-RU" altLang="de-DE" sz="2000" dirty="0">
                <a:solidFill>
                  <a:srgbClr val="333333"/>
                </a:solidFill>
              </a:rPr>
              <a:t>от стыда, страха, друзья могут отвернуться</a:t>
            </a:r>
            <a:r>
              <a:rPr lang="de-DE" altLang="de-DE" sz="2000" dirty="0">
                <a:solidFill>
                  <a:srgbClr val="333333"/>
                </a:solidFill>
              </a:rPr>
              <a:t>).</a:t>
            </a:r>
          </a:p>
          <a:p>
            <a:pPr lvl="0" defTabSz="914400" fontAlgn="base">
              <a:lnSpc>
                <a:spcPct val="100000"/>
              </a:lnSpc>
              <a:spcBef>
                <a:spcPts val="1200"/>
              </a:spcBef>
            </a:pPr>
            <a:r>
              <a:rPr lang="ru-RU" altLang="de-DE" sz="2000" dirty="0">
                <a:solidFill>
                  <a:srgbClr val="333333"/>
                </a:solidFill>
              </a:rPr>
              <a:t>Острый психоз вызывает у многих людей кроме страха</a:t>
            </a:r>
            <a:r>
              <a:rPr lang="de-DE" altLang="de-DE" sz="2000" dirty="0">
                <a:solidFill>
                  <a:srgbClr val="333333"/>
                </a:solidFill>
              </a:rPr>
              <a:t> </a:t>
            </a:r>
            <a:r>
              <a:rPr lang="ru-RU" altLang="de-DE" sz="2000" dirty="0">
                <a:solidFill>
                  <a:srgbClr val="333333"/>
                </a:solidFill>
              </a:rPr>
              <a:t>и другие эмоции:</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rPr>
              <a:t>Hапряжение </a:t>
            </a:r>
            <a:r>
              <a:rPr lang="de-DE" altLang="de-DE" sz="2000" i="1" dirty="0">
                <a:solidFill>
                  <a:srgbClr val="004992"/>
                </a:solidFill>
              </a:rPr>
              <a:t>(наконец, что-то происходит!)</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rPr>
              <a:t>Чувство назначения (напр. выполнить определенную миссию)</a:t>
            </a:r>
          </a:p>
          <a:p>
            <a:pPr lvl="0" defTabSz="914400" fontAlgn="base">
              <a:lnSpc>
                <a:spcPct val="100000"/>
              </a:lnSpc>
              <a:spcBef>
                <a:spcPts val="1200"/>
              </a:spcBef>
            </a:pPr>
            <a:r>
              <a:rPr lang="de-DE" altLang="de-DE" sz="2000" dirty="0">
                <a:solidFill>
                  <a:srgbClr val="004992"/>
                </a:solidFill>
              </a:rPr>
              <a:t>Пример: </a:t>
            </a:r>
            <a:r>
              <a:rPr lang="ru-RU" altLang="de-DE" sz="2000" dirty="0">
                <a:solidFill>
                  <a:srgbClr val="333333"/>
                </a:solidFill>
              </a:rPr>
              <a:t>Олег чувствует, что секретная служба за ним следит</a:t>
            </a:r>
            <a:r>
              <a:rPr lang="de-DE" altLang="de-DE" sz="2000" dirty="0">
                <a:solidFill>
                  <a:srgbClr val="333333"/>
                </a:solidFill>
              </a:rPr>
              <a:t>. </a:t>
            </a:r>
            <a:r>
              <a:rPr lang="ru-RU" altLang="de-DE" sz="2000" dirty="0">
                <a:solidFill>
                  <a:srgbClr val="333333"/>
                </a:solidFill>
              </a:rPr>
              <a:t>По дороге на работу один и тот же человек три дня подряд садится в одно и то же вагон метро, где и Олег.</a:t>
            </a:r>
            <a:endParaRPr lang="de-DE" altLang="de-DE" sz="2000" dirty="0">
              <a:solidFill>
                <a:srgbClr val="333333"/>
              </a:solidFill>
            </a:endParaRPr>
          </a:p>
          <a:p>
            <a:pPr lvl="0" defTabSz="914400" fontAlgn="base">
              <a:lnSpc>
                <a:spcPct val="100000"/>
              </a:lnSpc>
              <a:spcBef>
                <a:spcPts val="1200"/>
              </a:spcBef>
            </a:pPr>
            <a:r>
              <a:rPr lang="de-DE" altLang="de-DE" sz="2000" dirty="0">
                <a:solidFill>
                  <a:srgbClr val="004992"/>
                </a:solidFill>
              </a:rPr>
              <a:t>Oценка: </a:t>
            </a:r>
            <a:r>
              <a:rPr lang="de-DE" altLang="de-DE" sz="2000" dirty="0">
                <a:solidFill>
                  <a:srgbClr val="333333"/>
                </a:solidFill>
              </a:rPr>
              <a:t>Страх и опастность. </a:t>
            </a:r>
            <a:r>
              <a:rPr lang="ru-RU" altLang="de-DE" sz="2000" dirty="0">
                <a:solidFill>
                  <a:srgbClr val="333333"/>
                </a:solidFill>
              </a:rPr>
              <a:t>Но с другой стороны</a:t>
            </a:r>
            <a:r>
              <a:rPr lang="de-DE" altLang="de-DE" sz="2000">
                <a:solidFill>
                  <a:srgbClr val="333333"/>
                </a:solidFill>
              </a:rPr>
              <a:t>:</a:t>
            </a:r>
            <a:r>
              <a:rPr lang="ru-RU" altLang="de-DE" sz="2000">
                <a:solidFill>
                  <a:srgbClr val="333333"/>
                </a:solidFill>
              </a:rPr>
              <a:t> </a:t>
            </a:r>
            <a:r>
              <a:rPr lang="de-DE" altLang="de-DE" sz="2000">
                <a:solidFill>
                  <a:srgbClr val="333333"/>
                </a:solidFill>
              </a:rPr>
              <a:t>“</a:t>
            </a:r>
            <a:r>
              <a:rPr lang="ru-RU" altLang="de-DE" sz="2000">
                <a:solidFill>
                  <a:srgbClr val="333333"/>
                </a:solidFill>
              </a:rPr>
              <a:t>если </a:t>
            </a:r>
            <a:r>
              <a:rPr lang="ru-RU" altLang="de-DE" sz="2000" dirty="0">
                <a:solidFill>
                  <a:srgbClr val="333333"/>
                </a:solidFill>
              </a:rPr>
              <a:t>за мной следят, значит я, как Джеймс Бонд, с определенной </a:t>
            </a:r>
            <a:r>
              <a:rPr lang="ru-RU" altLang="de-DE" sz="2000">
                <a:solidFill>
                  <a:srgbClr val="333333"/>
                </a:solidFill>
              </a:rPr>
              <a:t>миссией</a:t>
            </a:r>
            <a:r>
              <a:rPr lang="de-DE" altLang="de-DE" sz="2000">
                <a:solidFill>
                  <a:srgbClr val="333333"/>
                </a:solidFill>
              </a:rPr>
              <a:t>.”</a:t>
            </a:r>
            <a:endParaRPr lang="de-DE" altLang="ja-JP" sz="2000" dirty="0">
              <a:solidFill>
                <a:srgbClr val="333333"/>
              </a:solidFill>
            </a:endParaRPr>
          </a:p>
          <a:p>
            <a:pPr lvl="0" defTabSz="914400" fontAlgn="base">
              <a:lnSpc>
                <a:spcPct val="100000"/>
              </a:lnSpc>
              <a:spcBef>
                <a:spcPts val="1200"/>
              </a:spcBef>
            </a:pPr>
            <a:r>
              <a:rPr lang="de-DE" altLang="de-DE" sz="2000" dirty="0">
                <a:solidFill>
                  <a:srgbClr val="004992"/>
                </a:solidFill>
              </a:rPr>
              <a:t>Ho: </a:t>
            </a:r>
            <a:r>
              <a:rPr lang="de-DE" altLang="de-DE" sz="2000" dirty="0">
                <a:solidFill>
                  <a:srgbClr val="333333"/>
                </a:solidFill>
              </a:rPr>
              <a:t>Все это просто случайность! </a:t>
            </a:r>
            <a:r>
              <a:rPr lang="ru-RU" altLang="de-DE" sz="2000" dirty="0">
                <a:solidFill>
                  <a:srgbClr val="333333"/>
                </a:solidFill>
              </a:rPr>
              <a:t>Этот мужчина, скорее всего, как и Олег каждый день ездит на том же метро на работу</a:t>
            </a:r>
            <a:r>
              <a:rPr lang="de-DE"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7" name="Slide Number Placeholder 6"/>
          <p:cNvSpPr>
            <a:spLocks noGrp="1"/>
          </p:cNvSpPr>
          <p:nvPr>
            <p:ph type="sldNum" sz="quarter" idx="12"/>
          </p:nvPr>
        </p:nvSpPr>
        <p:spPr/>
        <p:txBody>
          <a:bodyPr/>
          <a:lstStyle/>
          <a:p>
            <a:fld id="{0397451F-8674-4F1D-8B75-44E5CF2E457E}" type="slidenum">
              <a:rPr lang="de-DE" altLang="de-DE" smtClean="0"/>
              <a:pPr/>
              <a:t>54</a:t>
            </a:fld>
            <a:endParaRPr lang="de-DE" altLang="de-DE"/>
          </a:p>
        </p:txBody>
      </p:sp>
    </p:spTree>
    <p:extLst>
      <p:ext uri="{BB962C8B-B14F-4D97-AF65-F5344CB8AC3E}">
        <p14:creationId xmlns:p14="http://schemas.microsoft.com/office/powerpoint/2010/main" val="2963750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0397451F-8674-4F1D-8B75-44E5CF2E457E}" type="slidenum">
              <a:rPr lang="de-DE" altLang="de-DE" smtClean="0"/>
              <a:pPr/>
              <a:t>55</a:t>
            </a:fld>
            <a:endParaRPr lang="de-DE" altLang="de-DE"/>
          </a:p>
        </p:txBody>
      </p:sp>
    </p:spTree>
    <p:extLst>
      <p:ext uri="{BB962C8B-B14F-4D97-AF65-F5344CB8AC3E}">
        <p14:creationId xmlns:p14="http://schemas.microsoft.com/office/powerpoint/2010/main" val="18028100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683256705"/>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lonesome:cycler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It rained for weeks</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Dark clouds/dunkle Wolken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Littledan77</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Dispair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/Ich bin halt so geboren....</a:t>
                      </a:r>
                      <a:endParaRPr kumimoji="0" lang="de-DE" altLang="de-DE" sz="1000" b="0" i="0" u="none" strike="noStrike" cap="none" normalizeH="0" baseline="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http://viciarg.deviantart.com/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bare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C♥rm3n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yourewonderingandthinking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Brooding/Grübeln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Lady-bug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Kaleidoscope Mosaic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Bold&amp;Blond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Ride 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Tunnel/Tunnel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Felipe Morin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The Prison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Person in the eye/Person im Auge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Big thumbs Up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Thumbs up/Daumen hoch</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mn-lt"/>
                          <a:ea typeface="+mn-ea"/>
                          <a:cs typeface="+mn-cs"/>
                        </a:rPr>
                        <a:t>Complaints thumbs down-784494</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FE659243-67D1-4579-8665-688DE368B0B1}"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832774502"/>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LunaDiRimmel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 room.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Panic/Panik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Tarnishedrose</a:t>
                      </a:r>
                      <a:endParaRPr kumimoji="0" lang="en-GB"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 Coulrophobia VII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Fear of clowns/Angst vor Clown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exfordy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Park</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Elephant/Elefant</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furryscaly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Fierce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Leopard behind fence/ Leopard hinter Zaun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Oldmaison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Barbie@2</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Barbie/Barbie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c.a.muller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Jumping/Springen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GreyArea</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Smiley Face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ru-RU"/>
              <a:t>Тренинг 8 – Самоуважение и настроение</a:t>
            </a:r>
            <a:endParaRPr lang="de-DE"/>
          </a:p>
        </p:txBody>
      </p:sp>
      <p:sp>
        <p:nvSpPr>
          <p:cNvPr id="8" name="Slide Number Placeholder 7"/>
          <p:cNvSpPr>
            <a:spLocks noGrp="1"/>
          </p:cNvSpPr>
          <p:nvPr>
            <p:ph type="sldNum" sz="quarter" idx="12"/>
          </p:nvPr>
        </p:nvSpPr>
        <p:spPr/>
        <p:txBody>
          <a:bodyPr/>
          <a:lstStyle/>
          <a:p>
            <a:fld id="{FE659243-67D1-4579-8665-688DE368B0B1}" type="slidenum">
              <a:rPr lang="de-DE" altLang="de-DE" smtClean="0"/>
              <a:pPr/>
              <a:t>57</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4374</Words>
  <Application>Microsoft Office PowerPoint</Application>
  <PresentationFormat>Benutzerdefiniert</PresentationFormat>
  <Paragraphs>592</Paragraphs>
  <Slides>57</Slides>
  <Notes>57</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57</vt:i4>
      </vt:variant>
    </vt:vector>
  </HeadingPairs>
  <TitlesOfParts>
    <vt:vector size="65" baseType="lpstr">
      <vt:lpstr>Arial</vt:lpstr>
      <vt:lpstr>Calibri Light</vt:lpstr>
      <vt:lpstr>Symbol</vt:lpstr>
      <vt:lpstr>Times New Roman</vt:lpstr>
      <vt:lpstr>WingDings</vt:lpstr>
      <vt:lpstr>WingDings</vt:lpstr>
      <vt:lpstr>UKE_PPT-Vorlage_16zu9</vt:lpstr>
      <vt:lpstr>1_UKE_PPT-Vorlage_16zu9</vt:lpstr>
      <vt:lpstr>MKT 8 A – Самоуважение и настроение</vt:lpstr>
      <vt:lpstr>Как может проявляться депрессия?</vt:lpstr>
      <vt:lpstr>Как может проявляться депрессия?</vt:lpstr>
      <vt:lpstr>Я просто таким родился…?</vt:lpstr>
      <vt:lpstr>Я просто таким родился…?</vt:lpstr>
      <vt:lpstr>Я просто таким родился…?</vt:lpstr>
      <vt:lpstr>Я просто таким родился…?</vt:lpstr>
      <vt:lpstr>Какой в этом смысл?</vt:lpstr>
      <vt:lpstr>Психоз и депрессия Влияние психоза на самооценку и настроение</vt:lpstr>
      <vt:lpstr>Психоз и депрессия Влияние психоза на самооценку и настроение</vt:lpstr>
      <vt:lpstr>Психоз и депрессия Влияние психоза на самооценку и настроение</vt:lpstr>
      <vt:lpstr>Психоз и депрессия Влияние психоза на самооценку и настроение</vt:lpstr>
      <vt:lpstr>PowerPoint-Präsentation</vt:lpstr>
      <vt:lpstr>1. Чрезмерное обобщение Правильная/логичная оценка ситуации? (реальность, а не сказка)</vt:lpstr>
      <vt:lpstr>1. Чрезмерное обобщение Правильная/логичная оценка ситуации? (реальность, а не сказка)</vt:lpstr>
      <vt:lpstr>1. Чрезмерное обобщение Правильная/логичная оценка ситуации? (реальность, а не сказка)</vt:lpstr>
      <vt:lpstr>Bместо этого: Один недостаток – не основание чтобы судить обо всем</vt:lpstr>
      <vt:lpstr>2. Сужённое восприятие Правильная/логичная оценка ситуации?</vt:lpstr>
      <vt:lpstr>2. Сужённое восприятие Правильная/логичная оценка ситуации?</vt:lpstr>
      <vt:lpstr>2. Сужённое восприятие Правильная/логичная оценка ситуации?</vt:lpstr>
      <vt:lpstr>2. Сужённое восприятие Правильная/логичная оценка ситуации?</vt:lpstr>
      <vt:lpstr>3. Не судите о других по себе (как я, так и все)</vt:lpstr>
      <vt:lpstr>4. Принятие негатива, отказ от позитива! Правильная/логичная оценка ситуации?</vt:lpstr>
      <vt:lpstr>4. Принятие негатива, отказ от позитива! Правильная/логичная оценка ситуации?</vt:lpstr>
      <vt:lpstr>4. Принятие негатива, отказ от позитива! Правильная/логичная оценка ситуации?</vt:lpstr>
      <vt:lpstr>5. “Всё или ничего”/Катастрофическое мышление/Черно-белая полоса Правильная/логичная оценка ситуации?</vt:lpstr>
      <vt:lpstr>5. “Всё или ничего”/Катастрофическое мышление/Черно-белая полоса Правильная/логичная оценка ситуации?</vt:lpstr>
      <vt:lpstr>6. Борьба с негативными мыслями Правильная/логичная оценка ситуации?</vt:lpstr>
      <vt:lpstr>6. Борьба с негативными мыслями Правильная/логичная оценка ситуации?</vt:lpstr>
      <vt:lpstr>6. Борьбa с негативными мыслями Упражнение</vt:lpstr>
      <vt:lpstr>6. Борьбa с негативными мыслями Получатся? Нет!</vt:lpstr>
      <vt:lpstr>Bместо этого: Искать внутреннюю дистанцию…</vt:lpstr>
      <vt:lpstr>7. Другие аспекты мышления</vt:lpstr>
      <vt:lpstr>7. Другие аспекты мышления</vt:lpstr>
      <vt:lpstr>Факультативно: видеоклип</vt:lpstr>
      <vt:lpstr>Напомним о сильных чертах</vt:lpstr>
      <vt:lpstr>Напомним о сильных чертах</vt:lpstr>
      <vt:lpstr>Напомним о сильных чертах</vt:lpstr>
      <vt:lpstr>Напомним о сильных чертах</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vt:lpstr>
      <vt:lpstr>Советы для улучшения настроения и чувства собственного достоинства II</vt:lpstr>
      <vt:lpstr>Советы для улучшения настроения и чувства собственного достоинства II</vt:lpstr>
      <vt:lpstr>Советы для улучшения настроения и чувства собственного достоинства II</vt:lpstr>
      <vt:lpstr>Советы для улучшения настроения и чувства собственного достоинства II</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375</cp:revision>
  <dcterms:created xsi:type="dcterms:W3CDTF">2004-06-30T16:15:23Z</dcterms:created>
  <dcterms:modified xsi:type="dcterms:W3CDTF">2021-11-15T10:45:36Z</dcterms:modified>
</cp:coreProperties>
</file>