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8" r:id="rId1"/>
    <p:sldMasterId id="2147483681" r:id="rId2"/>
  </p:sldMasterIdLst>
  <p:notesMasterIdLst>
    <p:notesMasterId r:id="rId60"/>
  </p:notesMasterIdLst>
  <p:handoutMasterIdLst>
    <p:handoutMasterId r:id="rId61"/>
  </p:handoutMasterIdLst>
  <p:sldIdLst>
    <p:sldId id="512" r:id="rId3"/>
    <p:sldId id="313" r:id="rId4"/>
    <p:sldId id="300" r:id="rId5"/>
    <p:sldId id="401" r:id="rId6"/>
    <p:sldId id="443" r:id="rId7"/>
    <p:sldId id="481" r:id="rId8"/>
    <p:sldId id="322" r:id="rId9"/>
    <p:sldId id="482" r:id="rId10"/>
    <p:sldId id="485" r:id="rId11"/>
    <p:sldId id="484" r:id="rId12"/>
    <p:sldId id="430" r:id="rId13"/>
    <p:sldId id="486" r:id="rId14"/>
    <p:sldId id="383" r:id="rId15"/>
    <p:sldId id="489" r:id="rId16"/>
    <p:sldId id="488" r:id="rId17"/>
    <p:sldId id="487" r:id="rId18"/>
    <p:sldId id="413" r:id="rId19"/>
    <p:sldId id="435" r:id="rId20"/>
    <p:sldId id="492" r:id="rId21"/>
    <p:sldId id="491" r:id="rId22"/>
    <p:sldId id="490" r:id="rId23"/>
    <p:sldId id="357" r:id="rId24"/>
    <p:sldId id="493" r:id="rId25"/>
    <p:sldId id="496" r:id="rId26"/>
    <p:sldId id="495" r:id="rId27"/>
    <p:sldId id="409" r:id="rId28"/>
    <p:sldId id="497" r:id="rId29"/>
    <p:sldId id="462" r:id="rId30"/>
    <p:sldId id="420" r:id="rId31"/>
    <p:sldId id="421" r:id="rId32"/>
    <p:sldId id="417" r:id="rId33"/>
    <p:sldId id="419" r:id="rId34"/>
    <p:sldId id="442" r:id="rId35"/>
    <p:sldId id="498" r:id="rId36"/>
    <p:sldId id="499" r:id="rId37"/>
    <p:sldId id="434" r:id="rId38"/>
    <p:sldId id="500" r:id="rId39"/>
    <p:sldId id="514" r:id="rId40"/>
    <p:sldId id="513" r:id="rId41"/>
    <p:sldId id="312" r:id="rId42"/>
    <p:sldId id="440" r:id="rId43"/>
    <p:sldId id="503" r:id="rId44"/>
    <p:sldId id="502" r:id="rId45"/>
    <p:sldId id="437" r:id="rId46"/>
    <p:sldId id="506" r:id="rId47"/>
    <p:sldId id="505" r:id="rId48"/>
    <p:sldId id="504" r:id="rId49"/>
    <p:sldId id="444" r:id="rId50"/>
    <p:sldId id="509" r:id="rId51"/>
    <p:sldId id="508" r:id="rId52"/>
    <p:sldId id="507" r:id="rId53"/>
    <p:sldId id="408" r:id="rId54"/>
    <p:sldId id="511" r:id="rId55"/>
    <p:sldId id="510" r:id="rId56"/>
    <p:sldId id="480" r:id="rId57"/>
    <p:sldId id="422" r:id="rId58"/>
    <p:sldId id="426" r:id="rId59"/>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845">
          <p15:clr>
            <a:srgbClr val="A4A3A4"/>
          </p15:clr>
        </p15:guide>
        <p15:guide id="2" pos="480">
          <p15:clr>
            <a:srgbClr val="A4A3A4"/>
          </p15:clr>
        </p15:guide>
        <p15:guide id="3" pos="6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00"/>
    <a:srgbClr val="3333CC"/>
    <a:srgbClr val="66FF33"/>
    <a:srgbClr val="FFFF00"/>
    <a:srgbClr val="ADC0CB"/>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971" autoAdjust="0"/>
    <p:restoredTop sz="94660"/>
  </p:normalViewPr>
  <p:slideViewPr>
    <p:cSldViewPr>
      <p:cViewPr varScale="1">
        <p:scale>
          <a:sx n="67" d="100"/>
          <a:sy n="67" d="100"/>
        </p:scale>
        <p:origin x="872" y="104"/>
      </p:cViewPr>
      <p:guideLst>
        <p:guide orient="horz" pos="845"/>
        <p:guide pos="480"/>
        <p:guide pos="64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75" d="100"/>
        <a:sy n="75" d="100"/>
      </p:scale>
      <p:origin x="0" y="103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_rels/viewProps.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a:defRPr sz="1300">
                <a:latin typeface="Arial" charset="0"/>
                <a:ea typeface="ＭＳ Ｐゴシック" charset="0"/>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a:defRPr sz="1300">
                <a:latin typeface="Arial" charset="0"/>
                <a:ea typeface="ＭＳ Ｐゴシック" charset="0"/>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a:defRPr sz="1300">
                <a:latin typeface="Arial" charset="0"/>
                <a:ea typeface="ＭＳ Ｐゴシック" charset="0"/>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a:defRPr sz="1300"/>
            </a:lvl1pPr>
          </a:lstStyle>
          <a:p>
            <a:fld id="{1C970F9B-C8C9-444C-A82F-8D4163256AB7}" type="slidenum">
              <a:rPr lang="en-GB" altLang="de-DE"/>
              <a:pPr/>
              <a:t>‹Nr.›</a:t>
            </a:fld>
            <a:endParaRPr lang="en-GB" altLang="de-DE"/>
          </a:p>
        </p:txBody>
      </p:sp>
    </p:spTree>
    <p:extLst>
      <p:ext uri="{BB962C8B-B14F-4D97-AF65-F5344CB8AC3E}">
        <p14:creationId xmlns:p14="http://schemas.microsoft.com/office/powerpoint/2010/main" val="41139663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a:defRPr sz="1300">
                <a:latin typeface="Arial" charset="0"/>
                <a:ea typeface="ＭＳ Ｐゴシック"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a:defRPr sz="1300">
                <a:latin typeface="Arial" charset="0"/>
                <a:ea typeface="ＭＳ Ｐゴシック" charset="0"/>
                <a:cs typeface="+mn-cs"/>
              </a:defRPr>
            </a:lvl1pPr>
          </a:lstStyle>
          <a:p>
            <a:pPr>
              <a:defRPr/>
            </a:pPr>
            <a:endParaRPr lang="de-DE"/>
          </a:p>
        </p:txBody>
      </p:sp>
      <p:sp>
        <p:nvSpPr>
          <p:cNvPr id="6042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a:defRPr sz="1300">
                <a:latin typeface="Arial" charset="0"/>
                <a:ea typeface="ＭＳ Ｐゴシック"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a:defRPr sz="1300"/>
            </a:lvl1pPr>
          </a:lstStyle>
          <a:p>
            <a:fld id="{F64217DD-D97A-4B0F-929F-C15D81933A85}" type="slidenum">
              <a:rPr lang="de-DE" altLang="de-DE"/>
              <a:pPr/>
              <a:t>‹Nr.›</a:t>
            </a:fld>
            <a:endParaRPr lang="de-DE" altLang="de-DE"/>
          </a:p>
        </p:txBody>
      </p:sp>
    </p:spTree>
    <p:extLst>
      <p:ext uri="{BB962C8B-B14F-4D97-AF65-F5344CB8AC3E}">
        <p14:creationId xmlns:p14="http://schemas.microsoft.com/office/powerpoint/2010/main" val="6288033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01222AE-EA3D-4696-915C-73315C9D758D}" type="slidenum">
              <a:rPr lang="de-DE" altLang="de-DE" sz="1300"/>
              <a:pPr eaLnBrk="1" hangingPunct="1">
                <a:spcBef>
                  <a:spcPct val="0"/>
                </a:spcBef>
              </a:pPr>
              <a:t>2</a:t>
            </a:fld>
            <a:endParaRPr lang="de-DE"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3624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44430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39D39CF-54E9-4621-BD11-3F878BE441F1}" type="slidenum">
              <a:rPr lang="de-DE" altLang="de-DE" sz="1300"/>
              <a:pPr eaLnBrk="1" hangingPunct="1">
                <a:spcBef>
                  <a:spcPct val="0"/>
                </a:spcBef>
              </a:pPr>
              <a:t>3</a:t>
            </a:fld>
            <a:endParaRPr lang="de-DE"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3635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36001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AD8EE43-5ACF-44D9-9792-243A65260009}" type="slidenum">
              <a:rPr lang="de-DE" altLang="de-DE" sz="1300"/>
              <a:pPr eaLnBrk="1" hangingPunct="1">
                <a:spcBef>
                  <a:spcPct val="0"/>
                </a:spcBef>
              </a:pPr>
              <a:t>4</a:t>
            </a:fld>
            <a:endParaRPr lang="de-DE"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4423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54408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120E75B-BC8C-4DA9-BE0A-F99EC3DC5FAE}" type="slidenum">
              <a:rPr lang="de-DE" altLang="de-DE" sz="1300"/>
              <a:pPr eaLnBrk="1" hangingPunct="1">
                <a:spcBef>
                  <a:spcPct val="0"/>
                </a:spcBef>
              </a:pPr>
              <a:t>5</a:t>
            </a:fld>
            <a:endParaRPr lang="de-DE"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4464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24197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120E75B-BC8C-4DA9-BE0A-F99EC3DC5FAE}" type="slidenum">
              <a:rPr lang="de-DE" altLang="de-DE" sz="1300"/>
              <a:pPr eaLnBrk="1" hangingPunct="1">
                <a:spcBef>
                  <a:spcPct val="0"/>
                </a:spcBef>
              </a:pPr>
              <a:t>6</a:t>
            </a:fld>
            <a:endParaRPr lang="de-DE"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4464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241975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34A4596-491B-4E50-9EF7-A9CC21033A7B}" type="slidenum">
              <a:rPr lang="de-DE" altLang="de-DE" sz="1300"/>
              <a:pPr eaLnBrk="1" hangingPunct="1">
                <a:spcBef>
                  <a:spcPct val="0"/>
                </a:spcBef>
              </a:pPr>
              <a:t>7</a:t>
            </a:fld>
            <a:endParaRPr lang="de-DE"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3676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903542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C96437A-5387-4A22-A6C2-68ACC77EF5D6}" type="slidenum">
              <a:rPr lang="de-DE" altLang="de-DE" sz="1300"/>
              <a:pPr eaLnBrk="1" hangingPunct="1">
                <a:spcBef>
                  <a:spcPct val="0"/>
                </a:spcBef>
              </a:pPr>
              <a:t>8</a:t>
            </a:fld>
            <a:endParaRPr lang="de-DE"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5232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997171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C96437A-5387-4A22-A6C2-68ACC77EF5D6}" type="slidenum">
              <a:rPr lang="de-DE" altLang="de-DE" sz="1300"/>
              <a:pPr eaLnBrk="1" hangingPunct="1">
                <a:spcBef>
                  <a:spcPct val="0"/>
                </a:spcBef>
              </a:pPr>
              <a:t>9</a:t>
            </a:fld>
            <a:endParaRPr lang="de-DE"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5232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99717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C96437A-5387-4A22-A6C2-68ACC77EF5D6}" type="slidenum">
              <a:rPr lang="de-DE" altLang="de-DE" sz="1300"/>
              <a:pPr eaLnBrk="1" hangingPunct="1">
                <a:spcBef>
                  <a:spcPct val="0"/>
                </a:spcBef>
              </a:pPr>
              <a:t>10</a:t>
            </a:fld>
            <a:endParaRPr lang="de-DE"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5232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997171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8CE6206-6826-4E81-9A21-9AE82415EAA1}" type="slidenum">
              <a:rPr lang="de-DE" altLang="de-DE" sz="1300"/>
              <a:pPr eaLnBrk="1" hangingPunct="1">
                <a:spcBef>
                  <a:spcPct val="0"/>
                </a:spcBef>
              </a:pPr>
              <a:t>11</a:t>
            </a:fld>
            <a:endParaRPr lang="de-DE"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5171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7429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12</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711A4A4-B64A-4D47-B3D1-C9995CA31C4C}" type="slidenum">
              <a:rPr lang="de-DE" altLang="de-DE" sz="1300"/>
              <a:pPr eaLnBrk="1" hangingPunct="1">
                <a:spcBef>
                  <a:spcPct val="0"/>
                </a:spcBef>
              </a:pPr>
              <a:t>13</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3768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756956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711A4A4-B64A-4D47-B3D1-C9995CA31C4C}" type="slidenum">
              <a:rPr lang="de-DE" altLang="de-DE" sz="1300"/>
              <a:pPr eaLnBrk="1" hangingPunct="1">
                <a:spcBef>
                  <a:spcPct val="0"/>
                </a:spcBef>
              </a:pPr>
              <a:t>14</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3768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756956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711A4A4-B64A-4D47-B3D1-C9995CA31C4C}" type="slidenum">
              <a:rPr lang="de-DE" altLang="de-DE" sz="1300"/>
              <a:pPr eaLnBrk="1" hangingPunct="1">
                <a:spcBef>
                  <a:spcPct val="0"/>
                </a:spcBef>
              </a:pPr>
              <a:t>15</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3768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756956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711A4A4-B64A-4D47-B3D1-C9995CA31C4C}" type="slidenum">
              <a:rPr lang="de-DE" altLang="de-DE" sz="1300"/>
              <a:pPr eaLnBrk="1" hangingPunct="1">
                <a:spcBef>
                  <a:spcPct val="0"/>
                </a:spcBef>
              </a:pPr>
              <a:t>16</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3768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756956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DC5830E-93DB-4562-A9A7-8BDAC2AD918D}" type="slidenum">
              <a:rPr lang="de-DE" altLang="de-DE" sz="1300"/>
              <a:pPr eaLnBrk="1" hangingPunct="1">
                <a:spcBef>
                  <a:spcPct val="0"/>
                </a:spcBef>
              </a:pPr>
              <a:t>17</a:t>
            </a:fld>
            <a:endParaRPr lang="de-DE"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4720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458902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295D222-687B-4116-A7F9-F8B47D86FD6A}" type="slidenum">
              <a:rPr lang="de-DE" altLang="de-DE" sz="1300"/>
              <a:pPr eaLnBrk="1" hangingPunct="1">
                <a:spcBef>
                  <a:spcPct val="0"/>
                </a:spcBef>
              </a:pPr>
              <a:t>18</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5273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668440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295D222-687B-4116-A7F9-F8B47D86FD6A}" type="slidenum">
              <a:rPr lang="de-DE" altLang="de-DE" sz="1300"/>
              <a:pPr eaLnBrk="1" hangingPunct="1">
                <a:spcBef>
                  <a:spcPct val="0"/>
                </a:spcBef>
              </a:pPr>
              <a:t>19</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5273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668440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295D222-687B-4116-A7F9-F8B47D86FD6A}" type="slidenum">
              <a:rPr lang="de-DE" altLang="de-DE" sz="1300"/>
              <a:pPr eaLnBrk="1" hangingPunct="1">
                <a:spcBef>
                  <a:spcPct val="0"/>
                </a:spcBef>
              </a:pPr>
              <a:t>20</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5273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668440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295D222-687B-4116-A7F9-F8B47D86FD6A}" type="slidenum">
              <a:rPr lang="de-DE" altLang="de-DE" sz="1300"/>
              <a:pPr eaLnBrk="1" hangingPunct="1">
                <a:spcBef>
                  <a:spcPct val="0"/>
                </a:spcBef>
              </a:pPr>
              <a:t>21</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5273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668440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6D1E1E6-90C9-4202-B781-B520C9DEB35A}" type="slidenum">
              <a:rPr lang="de-DE" altLang="de-DE" sz="1300"/>
              <a:pPr eaLnBrk="1" hangingPunct="1">
                <a:spcBef>
                  <a:spcPct val="0"/>
                </a:spcBef>
              </a:pPr>
              <a:t>22</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3850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93766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A452B66-83B6-4736-B583-547EBAE34B04}" type="slidenum">
              <a:rPr lang="de-DE" altLang="de-DE" sz="1300"/>
              <a:pPr eaLnBrk="1" hangingPunct="1">
                <a:spcBef>
                  <a:spcPct val="0"/>
                </a:spcBef>
              </a:pPr>
              <a:t>23</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3880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579595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A452B66-83B6-4736-B583-547EBAE34B04}" type="slidenum">
              <a:rPr lang="de-DE" altLang="de-DE" sz="1300"/>
              <a:pPr eaLnBrk="1" hangingPunct="1">
                <a:spcBef>
                  <a:spcPct val="0"/>
                </a:spcBef>
              </a:pPr>
              <a:t>24</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3880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579595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A452B66-83B6-4736-B583-547EBAE34B04}" type="slidenum">
              <a:rPr lang="de-DE" altLang="de-DE" sz="1300"/>
              <a:pPr eaLnBrk="1" hangingPunct="1">
                <a:spcBef>
                  <a:spcPct val="0"/>
                </a:spcBef>
              </a:pPr>
              <a:t>25</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3880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579595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AB7D6B9-1FEB-4B55-BA56-1B6189EDA441}" type="slidenum">
              <a:rPr lang="de-DE" altLang="de-DE" sz="1300"/>
              <a:pPr eaLnBrk="1" hangingPunct="1">
                <a:spcBef>
                  <a:spcPct val="0"/>
                </a:spcBef>
              </a:pPr>
              <a:t>26</a:t>
            </a:fld>
            <a:endParaRPr lang="de-DE"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4628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415588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AB7D6B9-1FEB-4B55-BA56-1B6189EDA441}" type="slidenum">
              <a:rPr lang="de-DE" altLang="de-DE" sz="1300"/>
              <a:pPr eaLnBrk="1" hangingPunct="1">
                <a:spcBef>
                  <a:spcPct val="0"/>
                </a:spcBef>
              </a:pPr>
              <a:t>27</a:t>
            </a:fld>
            <a:endParaRPr lang="de-DE"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4628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415588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8CE1E97-4890-4C83-8A60-6EC9448F4C9D}" type="slidenum">
              <a:rPr lang="de-DE" altLang="de-DE" sz="1300"/>
              <a:pPr eaLnBrk="1" hangingPunct="1">
                <a:spcBef>
                  <a:spcPct val="0"/>
                </a:spcBef>
              </a:pPr>
              <a:t>28</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4894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10185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75755C3-F129-41EE-B307-A668B50BD04F}" type="slidenum">
              <a:rPr lang="de-DE" altLang="de-DE" sz="1300"/>
              <a:pPr eaLnBrk="1" hangingPunct="1">
                <a:spcBef>
                  <a:spcPct val="0"/>
                </a:spcBef>
              </a:pPr>
              <a:t>29</a:t>
            </a:fld>
            <a:endParaRPr lang="de-DE"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4894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10277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9A7FD0A-BC35-44FF-ADCD-B1871C4978C2}" type="slidenum">
              <a:rPr lang="de-DE" altLang="de-DE" sz="1300"/>
              <a:pPr eaLnBrk="1" hangingPunct="1">
                <a:spcBef>
                  <a:spcPct val="0"/>
                </a:spcBef>
              </a:pPr>
              <a:t>30</a:t>
            </a:fld>
            <a:endParaRPr lang="de-DE"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4915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377505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4DDC3DF-FC0B-466D-BE33-1D186483EEBD}" type="slidenum">
              <a:rPr lang="de-DE" altLang="de-DE" sz="1300"/>
              <a:pPr eaLnBrk="1" hangingPunct="1">
                <a:spcBef>
                  <a:spcPct val="0"/>
                </a:spcBef>
              </a:pPr>
              <a:t>31</a:t>
            </a:fld>
            <a:endParaRPr lang="de-DE"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4843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972697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4217DD-D97A-4B0F-929F-C15D81933A85}" type="slidenum">
              <a:rPr lang="de-DE" altLang="de-DE" smtClean="0"/>
              <a:pPr/>
              <a:t>32</a:t>
            </a:fld>
            <a:endParaRPr lang="de-DE" altLang="de-DE"/>
          </a:p>
        </p:txBody>
      </p:sp>
    </p:spTree>
    <p:extLst>
      <p:ext uri="{BB962C8B-B14F-4D97-AF65-F5344CB8AC3E}">
        <p14:creationId xmlns:p14="http://schemas.microsoft.com/office/powerpoint/2010/main" val="42412426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10AFD28-E611-45FE-9CCC-AEFA5A9289E0}" type="slidenum">
              <a:rPr lang="de-DE" altLang="de-DE" sz="1300"/>
              <a:pPr eaLnBrk="1" hangingPunct="1">
                <a:spcBef>
                  <a:spcPct val="0"/>
                </a:spcBef>
              </a:pPr>
              <a:t>33</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5089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3129813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10AFD28-E611-45FE-9CCC-AEFA5A9289E0}" type="slidenum">
              <a:rPr lang="de-DE" altLang="de-DE" sz="1300"/>
              <a:pPr eaLnBrk="1" hangingPunct="1">
                <a:spcBef>
                  <a:spcPct val="0"/>
                </a:spcBef>
              </a:pPr>
              <a:t>34</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5089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3129813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9153699-BC2A-43EE-833B-8491DE945925}" type="slidenum">
              <a:rPr lang="de-DE" altLang="de-DE" sz="1300"/>
              <a:pPr eaLnBrk="1" hangingPunct="1">
                <a:spcBef>
                  <a:spcPct val="0"/>
                </a:spcBef>
              </a:pPr>
              <a:t>36</a:t>
            </a:fld>
            <a:endParaRPr lang="de-DE"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5253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199399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C8FE615-0502-4A17-B7F3-D437260B3CDE}" type="slidenum">
              <a:rPr lang="de-DE" altLang="de-DE" sz="1300"/>
              <a:pPr eaLnBrk="1" hangingPunct="1">
                <a:spcBef>
                  <a:spcPct val="0"/>
                </a:spcBef>
              </a:pPr>
              <a:t>37</a:t>
            </a:fld>
            <a:endParaRPr lang="de-DE"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3973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285898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C8FE615-0502-4A17-B7F3-D437260B3CDE}" type="slidenum">
              <a:rPr lang="de-DE" altLang="de-DE" sz="1300"/>
              <a:pPr eaLnBrk="1" hangingPunct="1">
                <a:spcBef>
                  <a:spcPct val="0"/>
                </a:spcBef>
              </a:pPr>
              <a:t>38</a:t>
            </a:fld>
            <a:endParaRPr lang="de-DE"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3973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285898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C8FE615-0502-4A17-B7F3-D437260B3CDE}" type="slidenum">
              <a:rPr lang="de-DE" altLang="de-DE" sz="1300"/>
              <a:pPr eaLnBrk="1" hangingPunct="1">
                <a:spcBef>
                  <a:spcPct val="0"/>
                </a:spcBef>
              </a:pPr>
              <a:t>39</a:t>
            </a:fld>
            <a:endParaRPr lang="de-DE"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3973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285898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5C39FAA-33A5-498A-9207-B7DAE452BE31}" type="slidenum">
              <a:rPr lang="de-DE" altLang="de-DE" sz="1300"/>
              <a:pPr eaLnBrk="1" hangingPunct="1">
                <a:spcBef>
                  <a:spcPct val="0"/>
                </a:spcBef>
              </a:pPr>
              <a:t>40</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4003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017423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010C1D9-FD46-40C7-9611-4680BCA04838}" type="slidenum">
              <a:rPr lang="de-DE" altLang="de-DE" sz="1300"/>
              <a:pPr eaLnBrk="1" hangingPunct="1">
                <a:spcBef>
                  <a:spcPct val="0"/>
                </a:spcBef>
              </a:pPr>
              <a:t>41</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4024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667613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010C1D9-FD46-40C7-9611-4680BCA04838}" type="slidenum">
              <a:rPr lang="de-DE" altLang="de-DE" sz="1300"/>
              <a:pPr eaLnBrk="1" hangingPunct="1">
                <a:spcBef>
                  <a:spcPct val="0"/>
                </a:spcBef>
              </a:pPr>
              <a:t>42</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4024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667613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010C1D9-FD46-40C7-9611-4680BCA04838}" type="slidenum">
              <a:rPr lang="de-DE" altLang="de-DE" sz="1300"/>
              <a:pPr eaLnBrk="1" hangingPunct="1">
                <a:spcBef>
                  <a:spcPct val="0"/>
                </a:spcBef>
              </a:pPr>
              <a:t>43</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4024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667613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430D4E8-487A-41DC-AB7D-BF24598F252C}" type="slidenum">
              <a:rPr lang="de-DE" altLang="de-DE" sz="1300"/>
              <a:pPr eaLnBrk="1" hangingPunct="1">
                <a:spcBef>
                  <a:spcPct val="0"/>
                </a:spcBef>
              </a:pPr>
              <a:t>44</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4024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944052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430D4E8-487A-41DC-AB7D-BF24598F252C}" type="slidenum">
              <a:rPr lang="de-DE" altLang="de-DE" sz="1300"/>
              <a:pPr eaLnBrk="1" hangingPunct="1">
                <a:spcBef>
                  <a:spcPct val="0"/>
                </a:spcBef>
              </a:pPr>
              <a:t>45</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4024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944052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430D4E8-487A-41DC-AB7D-BF24598F252C}" type="slidenum">
              <a:rPr lang="de-DE" altLang="de-DE" sz="1300"/>
              <a:pPr eaLnBrk="1" hangingPunct="1">
                <a:spcBef>
                  <a:spcPct val="0"/>
                </a:spcBef>
              </a:pPr>
              <a:t>46</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4024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944052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430D4E8-487A-41DC-AB7D-BF24598F252C}" type="slidenum">
              <a:rPr lang="de-DE" altLang="de-DE" sz="1300"/>
              <a:pPr eaLnBrk="1" hangingPunct="1">
                <a:spcBef>
                  <a:spcPct val="0"/>
                </a:spcBef>
              </a:pPr>
              <a:t>47</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4024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944052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CC2C571-2631-4CE2-9B7B-38F061DFE971}" type="slidenum">
              <a:rPr lang="de-DE" altLang="de-DE" sz="1300"/>
              <a:pPr eaLnBrk="1" hangingPunct="1">
                <a:spcBef>
                  <a:spcPct val="0"/>
                </a:spcBef>
              </a:pPr>
              <a:t>48</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4106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22028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CC2C571-2631-4CE2-9B7B-38F061DFE971}" type="slidenum">
              <a:rPr lang="de-DE" altLang="de-DE" sz="1300"/>
              <a:pPr eaLnBrk="1" hangingPunct="1">
                <a:spcBef>
                  <a:spcPct val="0"/>
                </a:spcBef>
              </a:pPr>
              <a:t>49</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4106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22028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CC2C571-2631-4CE2-9B7B-38F061DFE971}" type="slidenum">
              <a:rPr lang="de-DE" altLang="de-DE" sz="1300"/>
              <a:pPr eaLnBrk="1" hangingPunct="1">
                <a:spcBef>
                  <a:spcPct val="0"/>
                </a:spcBef>
              </a:pPr>
              <a:t>50</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4106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22028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CC2C571-2631-4CE2-9B7B-38F061DFE971}" type="slidenum">
              <a:rPr lang="de-DE" altLang="de-DE" sz="1300"/>
              <a:pPr eaLnBrk="1" hangingPunct="1">
                <a:spcBef>
                  <a:spcPct val="0"/>
                </a:spcBef>
              </a:pPr>
              <a:t>51</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4106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22028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3E3102F-871F-43B5-A880-CBEC88E84415}" type="slidenum">
              <a:rPr lang="de-DE" altLang="de-DE" sz="1300"/>
              <a:pPr eaLnBrk="1" hangingPunct="1">
                <a:spcBef>
                  <a:spcPct val="0"/>
                </a:spcBef>
              </a:pPr>
              <a:t>52</a:t>
            </a:fld>
            <a:endParaRPr lang="de-DE"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4587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800518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3E3102F-871F-43B5-A880-CBEC88E84415}" type="slidenum">
              <a:rPr lang="de-DE" altLang="de-DE" sz="1300"/>
              <a:pPr eaLnBrk="1" hangingPunct="1">
                <a:spcBef>
                  <a:spcPct val="0"/>
                </a:spcBef>
              </a:pPr>
              <a:t>53</a:t>
            </a:fld>
            <a:endParaRPr lang="de-DE"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4587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800518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3E3102F-871F-43B5-A880-CBEC88E84415}" type="slidenum">
              <a:rPr lang="de-DE" altLang="de-DE" sz="1300"/>
              <a:pPr eaLnBrk="1" hangingPunct="1">
                <a:spcBef>
                  <a:spcPct val="0"/>
                </a:spcBef>
              </a:pPr>
              <a:t>54</a:t>
            </a:fld>
            <a:endParaRPr lang="de-DE"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4587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800518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B7C8FD2-07D4-4CC9-B48B-F38F22E3A7DF}" type="slidenum">
              <a:rPr lang="de-DE" altLang="de-DE" sz="1300"/>
              <a:pPr eaLnBrk="1" hangingPunct="1">
                <a:spcBef>
                  <a:spcPct val="0"/>
                </a:spcBef>
              </a:pPr>
              <a:t>56</a:t>
            </a:fld>
            <a:endParaRPr lang="de-DE"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4966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669039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5284FF3-E03F-41F6-B0A2-0B11E0C229C2}" type="slidenum">
              <a:rPr lang="de-DE" altLang="de-DE" sz="1300"/>
              <a:pPr eaLnBrk="1" hangingPunct="1">
                <a:spcBef>
                  <a:spcPct val="0"/>
                </a:spcBef>
              </a:pPr>
              <a:t>57</a:t>
            </a:fld>
            <a:endParaRPr lang="de-DE"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5068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05240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ko-KR" sz="1000" dirty="0">
                <a:latin typeface="+mj-l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ru-RU"/>
              <a:t>Тренинг 8 – Самоуважение и настроение</a:t>
            </a:r>
            <a:endParaRPr lang="de-DE"/>
          </a:p>
        </p:txBody>
      </p:sp>
      <p:sp>
        <p:nvSpPr>
          <p:cNvPr id="4" name="Slide Number Placeholder 3"/>
          <p:cNvSpPr>
            <a:spLocks noGrp="1"/>
          </p:cNvSpPr>
          <p:nvPr>
            <p:ph type="sldNum" sz="quarter" idx="12"/>
          </p:nvPr>
        </p:nvSpPr>
        <p:spPr bwMode="gray"/>
        <p:txBody>
          <a:bodyPr/>
          <a:lstStyle>
            <a:lvl1pPr>
              <a:defRPr b="0"/>
            </a:lvl1pPr>
          </a:lstStyle>
          <a:p>
            <a:fld id="{A8777267-779B-4376-B41A-41961E49F0C0}"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ru-RU"/>
              <a:t>Тренинг 8 – Самоуважение и настроение</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57B98617-3EA5-49D3-AC48-F3027FFC05C1}"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ru-RU"/>
              <a:t>Тренинг 8 – Самоуважение и настроение</a:t>
            </a:r>
            <a:endParaRPr lang="de-DE"/>
          </a:p>
        </p:txBody>
      </p:sp>
      <p:sp>
        <p:nvSpPr>
          <p:cNvPr id="7" name="Slide Number Placeholder 6"/>
          <p:cNvSpPr>
            <a:spLocks noGrp="1"/>
          </p:cNvSpPr>
          <p:nvPr>
            <p:ph type="sldNum" sz="quarter" idx="12"/>
          </p:nvPr>
        </p:nvSpPr>
        <p:spPr bwMode="gray"/>
        <p:txBody>
          <a:bodyPr/>
          <a:lstStyle>
            <a:lvl1pPr>
              <a:defRPr b="0"/>
            </a:lvl1pPr>
          </a:lstStyle>
          <a:p>
            <a:fld id="{B0B237D7-27F7-42FA-AB2F-59F2BE81172A}"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ru-RU"/>
              <a:t>Тренинг 8 – Самоуважение и настроение</a:t>
            </a:r>
            <a:endParaRPr lang="de-DE"/>
          </a:p>
        </p:txBody>
      </p:sp>
      <p:sp>
        <p:nvSpPr>
          <p:cNvPr id="7" name="Slide Number Placeholder 6"/>
          <p:cNvSpPr>
            <a:spLocks noGrp="1"/>
          </p:cNvSpPr>
          <p:nvPr>
            <p:ph type="sldNum" sz="quarter" idx="12"/>
          </p:nvPr>
        </p:nvSpPr>
        <p:spPr bwMode="gray"/>
        <p:txBody>
          <a:bodyPr/>
          <a:lstStyle>
            <a:lvl1pPr>
              <a:defRPr b="0"/>
            </a:lvl1pPr>
          </a:lstStyle>
          <a:p>
            <a:fld id="{A8777267-779B-4376-B41A-41961E49F0C0}"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ru-RU"/>
              <a:t>Тренинг 8 – Самоуважение и настроение</a:t>
            </a:r>
            <a:endParaRPr lang="de-DE"/>
          </a:p>
        </p:txBody>
      </p:sp>
      <p:sp>
        <p:nvSpPr>
          <p:cNvPr id="7" name="Slide Number Placeholder 6"/>
          <p:cNvSpPr>
            <a:spLocks noGrp="1"/>
          </p:cNvSpPr>
          <p:nvPr>
            <p:ph type="sldNum" sz="quarter" idx="12"/>
          </p:nvPr>
        </p:nvSpPr>
        <p:spPr bwMode="gray"/>
        <p:txBody>
          <a:bodyPr/>
          <a:lstStyle>
            <a:lvl1pPr>
              <a:defRPr b="0"/>
            </a:lvl1pPr>
          </a:lstStyle>
          <a:p>
            <a:fld id="{A8777267-779B-4376-B41A-41961E49F0C0}"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ru-RU"/>
              <a:t>Тренинг 8 – Самоуважение и настроение</a:t>
            </a:r>
            <a:endParaRPr lang="de-DE"/>
          </a:p>
        </p:txBody>
      </p:sp>
      <p:sp>
        <p:nvSpPr>
          <p:cNvPr id="5" name="Slide Number Placeholder 4"/>
          <p:cNvSpPr>
            <a:spLocks noGrp="1"/>
          </p:cNvSpPr>
          <p:nvPr>
            <p:ph type="sldNum" sz="quarter" idx="12"/>
          </p:nvPr>
        </p:nvSpPr>
        <p:spPr bwMode="gray"/>
        <p:txBody>
          <a:bodyPr/>
          <a:lstStyle>
            <a:lvl1pPr>
              <a:defRPr b="0"/>
            </a:lvl1pPr>
          </a:lstStyle>
          <a:p>
            <a:fld id="{A25C878A-E636-4C5D-B8FD-3EC6E7FF6D55}"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ru-RU"/>
              <a:t>Тренинг 8 – Самоуважение и настроение</a:t>
            </a:r>
            <a:endParaRPr lang="de-DE"/>
          </a:p>
        </p:txBody>
      </p:sp>
      <p:sp>
        <p:nvSpPr>
          <p:cNvPr id="4" name="Slide Number Placeholder 3"/>
          <p:cNvSpPr>
            <a:spLocks noGrp="1"/>
          </p:cNvSpPr>
          <p:nvPr>
            <p:ph type="sldNum" sz="quarter" idx="12"/>
          </p:nvPr>
        </p:nvSpPr>
        <p:spPr bwMode="gray"/>
        <p:txBody>
          <a:bodyPr/>
          <a:lstStyle>
            <a:lvl1pPr>
              <a:defRPr b="0"/>
            </a:lvl1pPr>
          </a:lstStyle>
          <a:p>
            <a:fld id="{D9AAEEAA-543C-46FF-9345-5A44A1670572}"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77502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57304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ru-RU" altLang="ko-KR" sz="1000" b="0" dirty="0">
                <a:solidFill>
                  <a:srgbClr val="333333"/>
                </a:solidFill>
                <a:latin typeface="Calibri Ligh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8672129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8408011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7047338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39965557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2879437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27107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4633372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238506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672594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1039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ru-RU"/>
              <a:t>Тренинг 8 – Самоуважение и настроение</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A8777267-779B-4376-B41A-41961E49F0C0}"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085123127"/>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7.jpeg"/></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MKT </a:t>
            </a:r>
            <a:r>
              <a:rPr lang="en-US" altLang="ja-JP">
                <a:latin typeface="Calibri Light"/>
              </a:rPr>
              <a:t>8 B </a:t>
            </a:r>
            <a:r>
              <a:rPr lang="en-US" altLang="ja-JP" dirty="0">
                <a:latin typeface="Calibri Light"/>
              </a:rPr>
              <a:t>– </a:t>
            </a:r>
            <a:r>
              <a:rPr lang="az-Cyrl-AZ" altLang="ko-KR" dirty="0"/>
              <a:t>Самоуважение и настроение</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Hipke &amp; Russu</a:t>
            </a:r>
            <a:r>
              <a:rPr lang="nl-NL" sz="1600" dirty="0">
                <a:solidFill>
                  <a:srgbClr val="004992"/>
                </a:solidFill>
              </a:rPr>
              <a:t> (11|21)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86359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4"/>
          <p:cNvSpPr txBox="1">
            <a:spLocks noChangeArrowheads="1"/>
          </p:cNvSpPr>
          <p:nvPr/>
        </p:nvSpPr>
        <p:spPr bwMode="auto">
          <a:xfrm>
            <a:off x="4560488" y="2420939"/>
            <a:ext cx="2976808"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ClrTx/>
              <a:buFontTx/>
              <a:buNone/>
            </a:pPr>
            <a:r>
              <a:rPr lang="de-DE" altLang="de-DE">
                <a:solidFill>
                  <a:srgbClr val="004992"/>
                </a:solidFill>
                <a:latin typeface="+mn-lt"/>
                <a:ea typeface="+mn-ea"/>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solidFill>
                  <a:srgbClr val="004992"/>
                </a:solidFill>
                <a:latin typeface="+mn-lt"/>
                <a:ea typeface="+mn-ea"/>
                <a:cs typeface="+mn-cs"/>
              </a:rPr>
              <a:t>Как может проявляться депрессия?</a:t>
            </a:r>
            <a:endParaRPr lang="en-US" sz="3600">
              <a:solidFill>
                <a:srgbClr val="004992"/>
              </a:solidFill>
              <a:latin typeface="+mn-lt"/>
              <a:ea typeface="+mn-ea"/>
              <a:cs typeface="+mn-cs"/>
            </a:endParaRPr>
          </a:p>
        </p:txBody>
      </p:sp>
      <p:pic>
        <p:nvPicPr>
          <p:cNvPr id="8" name="Picture 8">
            <a:extLst>
              <a:ext uri="{FF2B5EF4-FFF2-40B4-BE49-F238E27FC236}">
                <a16:creationId xmlns:a16="http://schemas.microsoft.com/office/drawing/2014/main" id="{97E7A7EA-D2A8-4EB6-8BD8-2C06F947BB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8370" y="2520944"/>
            <a:ext cx="5241172"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459">
            <a:extLst>
              <a:ext uri="{FF2B5EF4-FFF2-40B4-BE49-F238E27FC236}">
                <a16:creationId xmlns:a16="http://schemas.microsoft.com/office/drawing/2014/main" id="{836F050D-5D12-4B58-B822-F57ADE429C0D}"/>
              </a:ext>
            </a:extLst>
          </p:cNvPr>
          <p:cNvSpPr txBox="1">
            <a:spLocks noChangeArrowheads="1"/>
          </p:cNvSpPr>
          <p:nvPr/>
        </p:nvSpPr>
        <p:spPr bwMode="auto">
          <a:xfrm>
            <a:off x="3458369" y="2059279"/>
            <a:ext cx="52411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b="0">
                <a:solidFill>
                  <a:srgbClr val="004992"/>
                </a:solidFill>
                <a:latin typeface="+mn-lt"/>
                <a:ea typeface="+mn-ea"/>
              </a:rPr>
              <a:t>???</a:t>
            </a:r>
          </a:p>
        </p:txBody>
      </p:sp>
      <p:sp>
        <p:nvSpPr>
          <p:cNvPr id="10" name="Footer Placeholder 9"/>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11" name="Slide Number Placeholder 10"/>
          <p:cNvSpPr>
            <a:spLocks noGrp="1"/>
          </p:cNvSpPr>
          <p:nvPr>
            <p:ph type="sldNum" sz="quarter" idx="12"/>
          </p:nvPr>
        </p:nvSpPr>
        <p:spPr/>
        <p:txBody>
          <a:bodyPr/>
          <a:lstStyle/>
          <a:p>
            <a:fld id="{A25C878A-E636-4C5D-B8FD-3EC6E7FF6D55}"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 может проявляться депрессия?</a:t>
            </a:r>
            <a:endParaRPr lang="en-US" sz="3600">
              <a:latin typeface="+mn-lt"/>
              <a:ea typeface="+mn-ea"/>
              <a:cs typeface="+mn-cs"/>
            </a:endParaRPr>
          </a:p>
        </p:txBody>
      </p:sp>
      <p:sp>
        <p:nvSpPr>
          <p:cNvPr id="5" name="Content Placeholder 4"/>
          <p:cNvSpPr>
            <a:spLocks noGrp="1"/>
          </p:cNvSpPr>
          <p:nvPr>
            <p:ph idx="1"/>
          </p:nvPr>
        </p:nvSpPr>
        <p:spPr/>
        <p:txBody>
          <a:bodyPr/>
          <a:lstStyle/>
          <a:p>
            <a:pPr marL="457200" lvl="0" indent="-457200" defTabSz="914400" fontAlgn="base">
              <a:buFont typeface="+mj-lt"/>
              <a:buAutoNum type="arabicPeriod"/>
              <a:defRPr/>
            </a:pPr>
            <a:r>
              <a:rPr lang="ru-RU" sz="2400" dirty="0">
                <a:solidFill>
                  <a:srgbClr val="333333"/>
                </a:solidFill>
              </a:rPr>
              <a:t>печаль, подавленность</a:t>
            </a:r>
          </a:p>
          <a:p>
            <a:pPr marL="457200" lvl="0" indent="-457200" defTabSz="914400" fontAlgn="base">
              <a:buFont typeface="+mj-lt"/>
              <a:buAutoNum type="arabicPeriod"/>
              <a:defRPr/>
            </a:pPr>
            <a:r>
              <a:rPr lang="ru-RU" sz="2400" dirty="0">
                <a:solidFill>
                  <a:srgbClr val="333333"/>
                </a:solidFill>
              </a:rPr>
              <a:t>вялость</a:t>
            </a:r>
          </a:p>
          <a:p>
            <a:pPr marL="457200" lvl="0" indent="-457200" defTabSz="914400" fontAlgn="base">
              <a:buFont typeface="+mj-lt"/>
              <a:buAutoNum type="arabicPeriod"/>
              <a:defRPr/>
            </a:pPr>
            <a:r>
              <a:rPr lang="ru-RU" sz="2400" dirty="0">
                <a:solidFill>
                  <a:srgbClr val="333333"/>
                </a:solidFill>
              </a:rPr>
              <a:t>низкая самооценка,</a:t>
            </a:r>
            <a:r>
              <a:rPr lang="de-DE" sz="2400" dirty="0">
                <a:solidFill>
                  <a:srgbClr val="333333"/>
                </a:solidFill>
              </a:rPr>
              <a:t> </a:t>
            </a:r>
            <a:r>
              <a:rPr lang="ru-RU" sz="2400" dirty="0">
                <a:solidFill>
                  <a:srgbClr val="333333"/>
                </a:solidFill>
              </a:rPr>
              <a:t>страх быть отвергнутым</a:t>
            </a:r>
          </a:p>
          <a:p>
            <a:pPr marL="457200" lvl="0" indent="-457200" defTabSz="914400" fontAlgn="base">
              <a:buFont typeface="+mj-lt"/>
              <a:buAutoNum type="arabicPeriod"/>
              <a:defRPr/>
            </a:pPr>
            <a:r>
              <a:rPr lang="de-DE" sz="2400" dirty="0">
                <a:solidFill>
                  <a:srgbClr val="333333"/>
                </a:solidFill>
              </a:rPr>
              <a:t>o</a:t>
            </a:r>
            <a:r>
              <a:rPr lang="ru-RU" sz="2400" dirty="0">
                <a:solidFill>
                  <a:srgbClr val="333333"/>
                </a:solidFill>
              </a:rPr>
              <a:t>пасения/страх (напр., к будущему)</a:t>
            </a:r>
          </a:p>
          <a:p>
            <a:pPr marL="457200" lvl="0" indent="-457200" defTabSz="914400" fontAlgn="base">
              <a:buFont typeface="+mj-lt"/>
              <a:buAutoNum type="arabicPeriod"/>
              <a:defRPr/>
            </a:pPr>
            <a:r>
              <a:rPr lang="ru-RU" sz="2400" dirty="0">
                <a:solidFill>
                  <a:srgbClr val="333333"/>
                </a:solidFill>
              </a:rPr>
              <a:t>бессонница, боли</a:t>
            </a:r>
          </a:p>
          <a:p>
            <a:pPr marL="457200" lvl="0" indent="-457200" defTabSz="914400" fontAlgn="base">
              <a:buFont typeface="+mj-lt"/>
              <a:buAutoNum type="arabicPeriod"/>
              <a:defRPr/>
            </a:pPr>
            <a:r>
              <a:rPr lang="ru-RU" sz="2400" dirty="0">
                <a:solidFill>
                  <a:srgbClr val="333333"/>
                </a:solidFill>
              </a:rPr>
              <a:t>cнижение производительности (трудности при концентрации, ухудшение памяти)</a:t>
            </a:r>
          </a:p>
          <a:p>
            <a:pPr lvl="0" defTabSz="914400" fontAlgn="base">
              <a:defRPr/>
            </a:pPr>
            <a:r>
              <a:rPr 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9" name="Slide Number Placeholder 8"/>
          <p:cNvSpPr>
            <a:spLocks noGrp="1"/>
          </p:cNvSpPr>
          <p:nvPr>
            <p:ph type="sldNum" sz="quarter" idx="12"/>
          </p:nvPr>
        </p:nvSpPr>
        <p:spPr/>
        <p:txBody>
          <a:bodyPr/>
          <a:lstStyle/>
          <a:p>
            <a:fld id="{57B98617-3EA5-49D3-AC48-F3027FFC05C1}"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z-Cyrl-AZ" sz="3600">
                <a:solidFill>
                  <a:srgbClr val="004992"/>
                </a:solidFill>
                <a:latin typeface="+mn-lt"/>
                <a:ea typeface="+mn-ea"/>
                <a:cs typeface="+mn-cs"/>
              </a:rPr>
              <a:t>Каковы методы лечения депрессии?</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ru-RU" altLang="de-DE" sz="2400">
                <a:solidFill>
                  <a:srgbClr val="004992"/>
                </a:solidFill>
              </a:rPr>
              <a:t>???</a:t>
            </a:r>
            <a:endParaRPr lang="en-US" sz="2400" dirty="0"/>
          </a:p>
        </p:txBody>
      </p:sp>
      <p:sp>
        <p:nvSpPr>
          <p:cNvPr id="8" name="Footer Placeholder 7"/>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9" name="Slide Number Placeholder 8"/>
          <p:cNvSpPr>
            <a:spLocks noGrp="1"/>
          </p:cNvSpPr>
          <p:nvPr>
            <p:ph type="sldNum" sz="quarter" idx="12"/>
          </p:nvPr>
        </p:nvSpPr>
        <p:spPr/>
        <p:txBody>
          <a:bodyPr/>
          <a:lstStyle/>
          <a:p>
            <a:fld id="{57B98617-3EA5-49D3-AC48-F3027FFC05C1}"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Каковы методы лечения депрессии?</a:t>
            </a:r>
            <a:endParaRPr lang="de-DE" altLang="de-DE" sz="3600">
              <a:latin typeface="+mn-lt"/>
              <a:ea typeface="+mn-ea"/>
              <a:cs typeface="+mn-cs"/>
            </a:endParaRPr>
          </a:p>
        </p:txBody>
      </p:sp>
      <p:sp>
        <p:nvSpPr>
          <p:cNvPr id="7171" name="Rectangle 4"/>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ru-RU" sz="2400" dirty="0">
                <a:solidFill>
                  <a:srgbClr val="004992"/>
                </a:solidFill>
              </a:rPr>
              <a:t>Психотерапия</a:t>
            </a:r>
            <a:r>
              <a:rPr lang="de-DE" sz="2400" dirty="0">
                <a:solidFill>
                  <a:srgbClr val="004992"/>
                </a:solidFill>
              </a:rPr>
              <a:t>:</a:t>
            </a:r>
            <a:r>
              <a:rPr lang="de-DE" sz="2400" dirty="0">
                <a:solidFill>
                  <a:srgbClr val="333333"/>
                </a:solidFill>
              </a:rPr>
              <a:t> </a:t>
            </a:r>
            <a:r>
              <a:rPr lang="ru-RU" sz="2400" dirty="0">
                <a:solidFill>
                  <a:srgbClr val="333333"/>
                </a:solidFill>
              </a:rPr>
              <a:t>напр</a:t>
            </a:r>
            <a:r>
              <a:rPr lang="de-DE" sz="2400" dirty="0">
                <a:solidFill>
                  <a:srgbClr val="333333"/>
                </a:solidFill>
              </a:rPr>
              <a:t>.</a:t>
            </a:r>
            <a:r>
              <a:rPr lang="ru-RU" sz="2400" dirty="0">
                <a:solidFill>
                  <a:srgbClr val="333333"/>
                </a:solidFill>
              </a:rPr>
              <a:t>, Поведенческая терапия, т.е. раскрытие проблем и депрессивных предположений (напр</a:t>
            </a:r>
            <a:r>
              <a:rPr lang="ru-RU" sz="2400">
                <a:solidFill>
                  <a:srgbClr val="333333"/>
                </a:solidFill>
              </a:rPr>
              <a:t>., “Я </a:t>
            </a:r>
            <a:r>
              <a:rPr lang="ru-RU" sz="2400" dirty="0">
                <a:solidFill>
                  <a:srgbClr val="333333"/>
                </a:solidFill>
              </a:rPr>
              <a:t>ничто и ничего </a:t>
            </a:r>
            <a:r>
              <a:rPr lang="ru-RU" sz="2400">
                <a:solidFill>
                  <a:srgbClr val="333333"/>
                </a:solidFill>
              </a:rPr>
              <a:t>не могу”), </a:t>
            </a:r>
            <a:r>
              <a:rPr lang="ru-RU" sz="2400" dirty="0">
                <a:solidFill>
                  <a:srgbClr val="333333"/>
                </a:solidFill>
              </a:rPr>
              <a:t>которые в свою очередь вызывают еще больше депрессивных </a:t>
            </a:r>
            <a:r>
              <a:rPr lang="ru-RU" sz="2400">
                <a:solidFill>
                  <a:srgbClr val="333333"/>
                </a:solidFill>
              </a:rPr>
              <a:t>мыслей (“Никто </a:t>
            </a:r>
            <a:r>
              <a:rPr lang="ru-RU" sz="2400" dirty="0">
                <a:solidFill>
                  <a:srgbClr val="333333"/>
                </a:solidFill>
              </a:rPr>
              <a:t>меня </a:t>
            </a:r>
            <a:r>
              <a:rPr lang="ru-RU" sz="2400">
                <a:solidFill>
                  <a:srgbClr val="333333"/>
                </a:solidFill>
              </a:rPr>
              <a:t>не любит”)</a:t>
            </a:r>
            <a:r>
              <a:rPr lang="de-DE" sz="2400" dirty="0">
                <a:solidFill>
                  <a:srgbClr val="333333"/>
                </a:solidFill>
              </a:rPr>
              <a:t>;</a:t>
            </a:r>
            <a:r>
              <a:rPr lang="ru-RU" sz="2400" dirty="0">
                <a:solidFill>
                  <a:srgbClr val="333333"/>
                </a:solidFill>
              </a:rPr>
              <a:t> Обработка этих мыслей;</a:t>
            </a:r>
            <a:r>
              <a:rPr lang="ru-RU" altLang="ja-JP" sz="2400" dirty="0">
                <a:solidFill>
                  <a:srgbClr val="333333"/>
                </a:solidFill>
              </a:rPr>
              <a:t> Эффект </a:t>
            </a:r>
            <a:r>
              <a:rPr lang="ru-RU" altLang="ja-JP" sz="2400" b="1" dirty="0">
                <a:solidFill>
                  <a:srgbClr val="333333"/>
                </a:solidFill>
              </a:rPr>
              <a:t>длительный</a:t>
            </a:r>
            <a:r>
              <a:rPr lang="ru-RU" altLang="ja-JP" sz="2400" dirty="0">
                <a:solidFill>
                  <a:srgbClr val="333333"/>
                </a:solidFill>
              </a:rPr>
              <a:t>.</a:t>
            </a:r>
            <a:endParaRPr lang="de-DE" sz="2400" dirty="0">
              <a:solidFill>
                <a:srgbClr val="333333"/>
              </a:solidFill>
            </a:endParaRP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9" name="Slide Number Placeholder 8"/>
          <p:cNvSpPr>
            <a:spLocks noGrp="1"/>
          </p:cNvSpPr>
          <p:nvPr>
            <p:ph type="sldNum" sz="quarter" idx="12"/>
          </p:nvPr>
        </p:nvSpPr>
        <p:spPr/>
        <p:txBody>
          <a:bodyPr/>
          <a:lstStyle/>
          <a:p>
            <a:fld id="{57B98617-3EA5-49D3-AC48-F3027FFC05C1}"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Каковы методы лечения депрессии?</a:t>
            </a:r>
            <a:endParaRPr lang="de-DE" altLang="de-DE" sz="3600">
              <a:latin typeface="+mn-lt"/>
              <a:ea typeface="+mn-ea"/>
              <a:cs typeface="+mn-cs"/>
            </a:endParaRPr>
          </a:p>
        </p:txBody>
      </p:sp>
      <p:sp>
        <p:nvSpPr>
          <p:cNvPr id="7171" name="Rectangle 4"/>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ru-RU" sz="2400" dirty="0">
                <a:solidFill>
                  <a:srgbClr val="004992"/>
                </a:solidFill>
              </a:rPr>
              <a:t>Психотерапия</a:t>
            </a:r>
            <a:r>
              <a:rPr lang="de-DE" sz="2400" dirty="0">
                <a:solidFill>
                  <a:srgbClr val="004992"/>
                </a:solidFill>
              </a:rPr>
              <a:t>:</a:t>
            </a:r>
            <a:r>
              <a:rPr lang="de-DE" sz="2400" dirty="0">
                <a:solidFill>
                  <a:srgbClr val="333333"/>
                </a:solidFill>
              </a:rPr>
              <a:t> </a:t>
            </a:r>
            <a:r>
              <a:rPr lang="ru-RU" sz="2400" dirty="0">
                <a:solidFill>
                  <a:srgbClr val="333333"/>
                </a:solidFill>
              </a:rPr>
              <a:t>напр</a:t>
            </a:r>
            <a:r>
              <a:rPr lang="de-DE" sz="2400" dirty="0">
                <a:solidFill>
                  <a:srgbClr val="333333"/>
                </a:solidFill>
              </a:rPr>
              <a:t>.</a:t>
            </a:r>
            <a:r>
              <a:rPr lang="ru-RU" sz="2400" dirty="0">
                <a:solidFill>
                  <a:srgbClr val="333333"/>
                </a:solidFill>
              </a:rPr>
              <a:t>, Поведенческая терапия, т.е. раскрытие проблем и депрессивных предположений (напр</a:t>
            </a:r>
            <a:r>
              <a:rPr lang="ru-RU" sz="2400">
                <a:solidFill>
                  <a:srgbClr val="333333"/>
                </a:solidFill>
              </a:rPr>
              <a:t>., “Я </a:t>
            </a:r>
            <a:r>
              <a:rPr lang="ru-RU" sz="2400" dirty="0">
                <a:solidFill>
                  <a:srgbClr val="333333"/>
                </a:solidFill>
              </a:rPr>
              <a:t>ничто и ничего </a:t>
            </a:r>
            <a:r>
              <a:rPr lang="ru-RU" sz="2400">
                <a:solidFill>
                  <a:srgbClr val="333333"/>
                </a:solidFill>
              </a:rPr>
              <a:t>не могу”), </a:t>
            </a:r>
            <a:r>
              <a:rPr lang="ru-RU" sz="2400" dirty="0">
                <a:solidFill>
                  <a:srgbClr val="333333"/>
                </a:solidFill>
              </a:rPr>
              <a:t>которые в свою очередь вызывают еще больше депрессивных </a:t>
            </a:r>
            <a:r>
              <a:rPr lang="ru-RU" sz="2400">
                <a:solidFill>
                  <a:srgbClr val="333333"/>
                </a:solidFill>
              </a:rPr>
              <a:t>мыслей (“Никто </a:t>
            </a:r>
            <a:r>
              <a:rPr lang="ru-RU" sz="2400" dirty="0">
                <a:solidFill>
                  <a:srgbClr val="333333"/>
                </a:solidFill>
              </a:rPr>
              <a:t>меня </a:t>
            </a:r>
            <a:r>
              <a:rPr lang="ru-RU" sz="2400">
                <a:solidFill>
                  <a:srgbClr val="333333"/>
                </a:solidFill>
              </a:rPr>
              <a:t>не любит”)</a:t>
            </a:r>
            <a:r>
              <a:rPr lang="de-DE" sz="2400" dirty="0">
                <a:solidFill>
                  <a:srgbClr val="333333"/>
                </a:solidFill>
              </a:rPr>
              <a:t>;</a:t>
            </a:r>
            <a:r>
              <a:rPr lang="ru-RU" sz="2400" dirty="0">
                <a:solidFill>
                  <a:srgbClr val="333333"/>
                </a:solidFill>
              </a:rPr>
              <a:t> Обработка этих мыслей;</a:t>
            </a:r>
            <a:r>
              <a:rPr lang="ru-RU" altLang="ja-JP" sz="2400" dirty="0">
                <a:solidFill>
                  <a:srgbClr val="333333"/>
                </a:solidFill>
              </a:rPr>
              <a:t> Эффект </a:t>
            </a:r>
            <a:r>
              <a:rPr lang="ru-RU" altLang="ja-JP" sz="2400" b="1" dirty="0">
                <a:solidFill>
                  <a:srgbClr val="333333"/>
                </a:solidFill>
              </a:rPr>
              <a:t>длительный</a:t>
            </a:r>
            <a:r>
              <a:rPr lang="ru-RU" altLang="ja-JP" sz="2400" dirty="0">
                <a:solidFill>
                  <a:srgbClr val="333333"/>
                </a:solidFill>
              </a:rPr>
              <a:t>.</a:t>
            </a:r>
          </a:p>
          <a:p>
            <a:pPr marL="342900" indent="-342900" eaLnBrk="1" hangingPunct="1">
              <a:buClr>
                <a:srgbClr val="000000"/>
              </a:buClr>
              <a:buFont typeface="WingDings"/>
              <a:buChar char=""/>
              <a:defRPr/>
            </a:pPr>
            <a:r>
              <a:rPr lang="ru-RU" sz="2400" dirty="0">
                <a:solidFill>
                  <a:srgbClr val="004992"/>
                </a:solidFill>
              </a:rPr>
              <a:t>Медикаменты</a:t>
            </a:r>
            <a:r>
              <a:rPr lang="de-DE" sz="2400" dirty="0">
                <a:solidFill>
                  <a:srgbClr val="004992"/>
                </a:solidFill>
              </a:rPr>
              <a:t> (</a:t>
            </a:r>
            <a:r>
              <a:rPr lang="ru-RU" sz="2400" dirty="0">
                <a:solidFill>
                  <a:srgbClr val="004992"/>
                </a:solidFill>
              </a:rPr>
              <a:t>антидепрессанты</a:t>
            </a:r>
            <a:r>
              <a:rPr lang="de-DE" sz="2400" dirty="0">
                <a:solidFill>
                  <a:srgbClr val="004992"/>
                </a:solidFill>
              </a:rPr>
              <a:t>): </a:t>
            </a:r>
            <a:r>
              <a:rPr lang="ru-RU" sz="2400" dirty="0">
                <a:solidFill>
                  <a:srgbClr val="333333"/>
                </a:solidFill>
              </a:rPr>
              <a:t>в большинстве случаях при</a:t>
            </a:r>
            <a:br>
              <a:rPr lang="en-US" sz="2400" dirty="0">
                <a:solidFill>
                  <a:srgbClr val="333333"/>
                </a:solidFill>
              </a:rPr>
            </a:br>
            <a:r>
              <a:rPr lang="ru-RU" sz="2400" dirty="0">
                <a:solidFill>
                  <a:srgbClr val="333333"/>
                </a:solidFill>
              </a:rPr>
              <a:t>тяжелой депрессии или для поддержки психотерапии, но </a:t>
            </a:r>
            <a:br>
              <a:rPr lang="en-US" sz="2400" dirty="0">
                <a:solidFill>
                  <a:srgbClr val="333333"/>
                </a:solidFill>
              </a:rPr>
            </a:br>
            <a:r>
              <a:rPr lang="ru-RU" sz="2400" dirty="0">
                <a:solidFill>
                  <a:srgbClr val="333333"/>
                </a:solidFill>
              </a:rPr>
              <a:t>дает эффект только до</a:t>
            </a:r>
            <a:r>
              <a:rPr lang="en-US" sz="2400" dirty="0">
                <a:solidFill>
                  <a:srgbClr val="333333"/>
                </a:solidFill>
              </a:rPr>
              <a:t> </a:t>
            </a:r>
            <a:r>
              <a:rPr lang="ru-RU" sz="2400" dirty="0">
                <a:solidFill>
                  <a:srgbClr val="333333"/>
                </a:solidFill>
              </a:rPr>
              <a:t>тех пор, пока принимается лекарство.</a:t>
            </a:r>
            <a:endParaRPr lang="de-DE" sz="2400" dirty="0">
              <a:solidFill>
                <a:srgbClr val="333333"/>
              </a:solidFill>
            </a:endParaRP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7" name="Slide Number Placeholder 6"/>
          <p:cNvSpPr>
            <a:spLocks noGrp="1"/>
          </p:cNvSpPr>
          <p:nvPr>
            <p:ph type="sldNum" sz="quarter" idx="12"/>
          </p:nvPr>
        </p:nvSpPr>
        <p:spPr/>
        <p:txBody>
          <a:bodyPr/>
          <a:lstStyle/>
          <a:p>
            <a:fld id="{57B98617-3EA5-49D3-AC48-F3027FFC05C1}" type="slidenum">
              <a:rPr lang="de-DE" altLang="de-DE" smtClean="0"/>
              <a:pPr/>
              <a:t>6</a:t>
            </a:fld>
            <a:endParaRPr lang="de-DE" altLang="de-DE"/>
          </a:p>
        </p:txBody>
      </p:sp>
    </p:spTree>
    <p:extLst>
      <p:ext uri="{BB962C8B-B14F-4D97-AF65-F5344CB8AC3E}">
        <p14:creationId xmlns:p14="http://schemas.microsoft.com/office/powerpoint/2010/main" val="2975551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Какой в этом смысл?</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ru-RU" altLang="de-DE" sz="2400">
                <a:solidFill>
                  <a:srgbClr val="333333"/>
                </a:solidFill>
              </a:rPr>
              <a:t>У многих людей с психическими заболеваниями проявляются искажения мышления, которые </a:t>
            </a:r>
            <a:r>
              <a:rPr lang="ru-RU" altLang="de-DE" sz="2400">
                <a:solidFill>
                  <a:srgbClr val="004992"/>
                </a:solidFill>
              </a:rPr>
              <a:t>способствуют депрессии</a:t>
            </a:r>
            <a:r>
              <a:rPr lang="ru-RU" altLang="de-DE" sz="2400">
                <a:solidFill>
                  <a:srgbClr val="333333"/>
                </a:solidFill>
              </a:rPr>
              <a:t>.</a:t>
            </a:r>
          </a:p>
          <a:p>
            <a:pPr lvl="0" defTabSz="914400" fontAlgn="base"/>
            <a:r>
              <a:rPr lang="ru-RU" altLang="de-DE" sz="2400" dirty="0">
                <a:solidFill>
                  <a:srgbClr val="333333"/>
                </a:solidFill>
              </a:rPr>
              <a:t>Такие искажения мышления могут быть изменены при последовательном обучении и при помощи тренингов.</a:t>
            </a:r>
            <a:endParaRPr lang="en-US" sz="2400" dirty="0"/>
          </a:p>
        </p:txBody>
      </p:sp>
      <p:sp>
        <p:nvSpPr>
          <p:cNvPr id="7" name="Footer Placeholder 6"/>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8" name="Slide Number Placeholder 7"/>
          <p:cNvSpPr>
            <a:spLocks noGrp="1"/>
          </p:cNvSpPr>
          <p:nvPr>
            <p:ph type="sldNum" sz="quarter" idx="12"/>
          </p:nvPr>
        </p:nvSpPr>
        <p:spPr/>
        <p:txBody>
          <a:bodyPr/>
          <a:lstStyle/>
          <a:p>
            <a:fld id="{57B98617-3EA5-49D3-AC48-F3027FFC05C1}"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Психоз &amp; депрессия</a:t>
            </a:r>
            <a:br>
              <a:rPr lang="ru-RU" sz="3600">
                <a:solidFill>
                  <a:srgbClr val="004992"/>
                </a:solidFill>
                <a:latin typeface="+mn-lt"/>
                <a:ea typeface="+mn-ea"/>
                <a:cs typeface="+mn-cs"/>
              </a:rPr>
            </a:br>
            <a:r>
              <a:rPr lang="ru-RU">
                <a:solidFill>
                  <a:srgbClr val="004992"/>
                </a:solidFill>
                <a:latin typeface="+mn-lt"/>
                <a:ea typeface="+mn-ea"/>
                <a:cs typeface="+mn-cs"/>
              </a:rPr>
              <a:t>Влияние психоза на самооценку и настроение</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653203729"/>
              </p:ext>
            </p:extLst>
          </p:nvPr>
        </p:nvGraphicFramePr>
        <p:xfrm>
          <a:off x="408955" y="2708920"/>
          <a:ext cx="8686800" cy="371853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000000"/>
                          </a:solidFill>
                          <a:effectLst/>
                          <a:latin typeface="+mn-lt"/>
                          <a:ea typeface="+mn-ea"/>
                          <a:cs typeface="+mn-cs"/>
                        </a:rPr>
                        <a:t>Негативное влияние психоза на настроение </a:t>
                      </a:r>
                      <a:endParaRPr kumimoji="0" lang="fr-FR"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sng" strike="noStrike" cap="none" normalizeH="0" baseline="0" dirty="0">
                          <a:ln>
                            <a:noFill/>
                          </a:ln>
                          <a:solidFill>
                            <a:srgbClr val="000000"/>
                          </a:solidFill>
                          <a:effectLst/>
                          <a:latin typeface="+mn-lt"/>
                          <a:ea typeface="+mn-ea"/>
                          <a:cs typeface="+mn-cs"/>
                        </a:rPr>
                        <a:t>Кратковременное</a:t>
                      </a:r>
                      <a:r>
                        <a:rPr kumimoji="0" lang="ru-RU" sz="2000" b="0" i="0" u="none" strike="noStrike" cap="none" normalizeH="0" baseline="0" dirty="0">
                          <a:ln>
                            <a:noFill/>
                          </a:ln>
                          <a:solidFill>
                            <a:srgbClr val="000000"/>
                          </a:solidFill>
                          <a:effectLst/>
                          <a:latin typeface="+mn-lt"/>
                          <a:ea typeface="+mn-ea"/>
                          <a:cs typeface="+mn-cs"/>
                        </a:rPr>
                        <a:t> позитивное влияние психоза на настроение </a:t>
                      </a:r>
                      <a:endParaRPr kumimoji="0" lang="fr-FR"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8" name="Slide Number Placeholder 7"/>
          <p:cNvSpPr>
            <a:spLocks noGrp="1"/>
          </p:cNvSpPr>
          <p:nvPr>
            <p:ph type="sldNum" sz="quarter" idx="12"/>
          </p:nvPr>
        </p:nvSpPr>
        <p:spPr/>
        <p:txBody>
          <a:bodyPr/>
          <a:lstStyle/>
          <a:p>
            <a:fld id="{A25C878A-E636-4C5D-B8FD-3EC6E7FF6D55}" type="slidenum">
              <a:rPr lang="de-DE" altLang="de-DE" smtClean="0"/>
              <a:pPr/>
              <a:t>8</a:t>
            </a:fld>
            <a:endParaRPr lang="de-DE" altLang="de-DE"/>
          </a:p>
        </p:txBody>
      </p:sp>
    </p:spTree>
    <p:extLst>
      <p:ext uri="{BB962C8B-B14F-4D97-AF65-F5344CB8AC3E}">
        <p14:creationId xmlns:p14="http://schemas.microsoft.com/office/powerpoint/2010/main" val="594572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Психоз &amp; депрессия</a:t>
            </a:r>
            <a:br>
              <a:rPr lang="ru-RU" sz="3600">
                <a:solidFill>
                  <a:srgbClr val="004992"/>
                </a:solidFill>
                <a:latin typeface="+mn-lt"/>
                <a:ea typeface="+mn-ea"/>
                <a:cs typeface="+mn-cs"/>
              </a:rPr>
            </a:br>
            <a:r>
              <a:rPr lang="ru-RU">
                <a:solidFill>
                  <a:srgbClr val="004992"/>
                </a:solidFill>
                <a:latin typeface="+mn-lt"/>
                <a:ea typeface="+mn-ea"/>
                <a:cs typeface="+mn-cs"/>
              </a:rPr>
              <a:t>Влияние психоза на самооценку и настроение</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274446246"/>
              </p:ext>
            </p:extLst>
          </p:nvPr>
        </p:nvGraphicFramePr>
        <p:xfrm>
          <a:off x="408955" y="2708920"/>
          <a:ext cx="8686800" cy="371853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000000"/>
                          </a:solidFill>
                          <a:effectLst/>
                          <a:latin typeface="+mn-lt"/>
                          <a:ea typeface="+mn-ea"/>
                          <a:cs typeface="+mn-cs"/>
                        </a:rPr>
                        <a:t>Негативное влияние психоза на настроение </a:t>
                      </a:r>
                      <a:endParaRPr kumimoji="0" lang="fr-FR"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sng" strike="noStrike" cap="none" normalizeH="0" baseline="0" dirty="0">
                          <a:ln>
                            <a:noFill/>
                          </a:ln>
                          <a:solidFill>
                            <a:srgbClr val="000000"/>
                          </a:solidFill>
                          <a:effectLst/>
                          <a:latin typeface="+mn-lt"/>
                          <a:ea typeface="+mn-ea"/>
                          <a:cs typeface="+mn-cs"/>
                        </a:rPr>
                        <a:t>Кратковременное</a:t>
                      </a:r>
                      <a:r>
                        <a:rPr kumimoji="0" lang="ru-RU" sz="2000" b="0" i="0" u="none" strike="noStrike" cap="none" normalizeH="0" baseline="0" dirty="0">
                          <a:ln>
                            <a:noFill/>
                          </a:ln>
                          <a:solidFill>
                            <a:srgbClr val="000000"/>
                          </a:solidFill>
                          <a:effectLst/>
                          <a:latin typeface="+mn-lt"/>
                          <a:ea typeface="+mn-ea"/>
                          <a:cs typeface="+mn-cs"/>
                        </a:rPr>
                        <a:t> позитивное влияние психоза на настроение </a:t>
                      </a:r>
                      <a:endParaRPr kumimoji="0" lang="fr-FR"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Во время психоза:</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испытывать опасность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Во время психоза: слышать голоса, которые оскорбляют</a:t>
                      </a:r>
                      <a:endParaRPr kumimoji="0" lang="de-DE" sz="2000" b="0" i="0" u="none" strike="noStrike" cap="none" normalizeH="0" baseline="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После психоза: стыд, иногда человек стоит как </a:t>
                      </a:r>
                      <a:r>
                        <a:rPr kumimoji="0" lang="ru-RU" sz="2000" b="0" i="0" u="none" strike="noStrike" cap="none" normalizeH="0" baseline="0">
                          <a:ln>
                            <a:noFill/>
                          </a:ln>
                          <a:solidFill>
                            <a:srgbClr val="333333"/>
                          </a:solidFill>
                          <a:effectLst/>
                          <a:latin typeface="+mn-lt"/>
                          <a:ea typeface="+mn-ea"/>
                          <a:cs typeface="+mn-cs"/>
                        </a:rPr>
                        <a:t>перед “грудой осколков”</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8" name="Slide Number Placeholder 7"/>
          <p:cNvSpPr>
            <a:spLocks noGrp="1"/>
          </p:cNvSpPr>
          <p:nvPr>
            <p:ph type="sldNum" sz="quarter" idx="12"/>
          </p:nvPr>
        </p:nvSpPr>
        <p:spPr/>
        <p:txBody>
          <a:bodyPr/>
          <a:lstStyle/>
          <a:p>
            <a:fld id="{A25C878A-E636-4C5D-B8FD-3EC6E7FF6D55}" type="slidenum">
              <a:rPr lang="de-DE" altLang="de-DE" smtClean="0"/>
              <a:pPr/>
              <a:t>9</a:t>
            </a:fld>
            <a:endParaRPr lang="de-DE" altLang="de-DE"/>
          </a:p>
        </p:txBody>
      </p:sp>
    </p:spTree>
    <p:extLst>
      <p:ext uri="{BB962C8B-B14F-4D97-AF65-F5344CB8AC3E}">
        <p14:creationId xmlns:p14="http://schemas.microsoft.com/office/powerpoint/2010/main" val="1282588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Психоз &amp; депрессия</a:t>
            </a:r>
            <a:br>
              <a:rPr lang="ru-RU" sz="3600">
                <a:solidFill>
                  <a:srgbClr val="004992"/>
                </a:solidFill>
                <a:latin typeface="+mn-lt"/>
                <a:ea typeface="+mn-ea"/>
                <a:cs typeface="+mn-cs"/>
              </a:rPr>
            </a:br>
            <a:r>
              <a:rPr lang="ru-RU">
                <a:solidFill>
                  <a:srgbClr val="004992"/>
                </a:solidFill>
                <a:latin typeface="+mn-lt"/>
                <a:ea typeface="+mn-ea"/>
                <a:cs typeface="+mn-cs"/>
              </a:rPr>
              <a:t>Влияние психоза на самооценку и настроение</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249190498"/>
              </p:ext>
            </p:extLst>
          </p:nvPr>
        </p:nvGraphicFramePr>
        <p:xfrm>
          <a:off x="408955" y="2708920"/>
          <a:ext cx="8686800" cy="371853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000000"/>
                          </a:solidFill>
                          <a:effectLst/>
                          <a:latin typeface="+mn-lt"/>
                          <a:ea typeface="+mn-ea"/>
                          <a:cs typeface="+mn-cs"/>
                        </a:rPr>
                        <a:t>Негативное влияние психоза на настроение </a:t>
                      </a:r>
                      <a:endParaRPr kumimoji="0" lang="fr-FR"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sng" strike="noStrike" cap="none" normalizeH="0" baseline="0" dirty="0">
                          <a:ln>
                            <a:noFill/>
                          </a:ln>
                          <a:solidFill>
                            <a:srgbClr val="000000"/>
                          </a:solidFill>
                          <a:effectLst/>
                          <a:latin typeface="+mn-lt"/>
                          <a:ea typeface="+mn-ea"/>
                          <a:cs typeface="+mn-cs"/>
                        </a:rPr>
                        <a:t>Кратковременное</a:t>
                      </a:r>
                      <a:r>
                        <a:rPr kumimoji="0" lang="ru-RU" sz="2000" b="0" i="0" u="none" strike="noStrike" cap="none" normalizeH="0" baseline="0" dirty="0">
                          <a:ln>
                            <a:noFill/>
                          </a:ln>
                          <a:solidFill>
                            <a:srgbClr val="000000"/>
                          </a:solidFill>
                          <a:effectLst/>
                          <a:latin typeface="+mn-lt"/>
                          <a:ea typeface="+mn-ea"/>
                          <a:cs typeface="+mn-cs"/>
                        </a:rPr>
                        <a:t> позитивное влияние психоза на настроение </a:t>
                      </a:r>
                      <a:endParaRPr kumimoji="0" lang="fr-FR"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Во время психоза:</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испытывать опасность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Во время психоза</a:t>
                      </a:r>
                      <a:r>
                        <a:rPr kumimoji="0" lang="ru-RU" sz="2000" b="0" i="0" u="none" strike="noStrike" cap="none" normalizeH="0" baseline="0">
                          <a:ln>
                            <a:noFill/>
                          </a:ln>
                          <a:solidFill>
                            <a:srgbClr val="333333"/>
                          </a:solidFill>
                          <a:effectLst/>
                          <a:latin typeface="+mn-lt"/>
                          <a:ea typeface="+mn-ea"/>
                          <a:cs typeface="+mn-cs"/>
                        </a:rPr>
                        <a:t>: “кайф”, </a:t>
                      </a:r>
                      <a:r>
                        <a:rPr kumimoji="0" lang="ru-RU" sz="2000" b="0" i="0" u="none" strike="noStrike" cap="none" normalizeH="0" baseline="0" dirty="0">
                          <a:ln>
                            <a:noFill/>
                          </a:ln>
                          <a:solidFill>
                            <a:srgbClr val="333333"/>
                          </a:solidFill>
                          <a:effectLst/>
                          <a:latin typeface="+mn-lt"/>
                          <a:ea typeface="+mn-ea"/>
                          <a:cs typeface="+mn-cs"/>
                        </a:rPr>
                        <a:t>позитивное напряжение</a:t>
                      </a:r>
                      <a:r>
                        <a:rPr kumimoji="0" lang="ru-RU" sz="2000" b="0" i="0" u="none" strike="noStrike" cap="none" normalizeH="0" baseline="0">
                          <a:ln>
                            <a:noFill/>
                          </a:ln>
                          <a:solidFill>
                            <a:srgbClr val="333333"/>
                          </a:solidFill>
                          <a:effectLst/>
                          <a:latin typeface="+mn-lt"/>
                          <a:ea typeface="+mn-ea"/>
                          <a:cs typeface="+mn-cs"/>
                        </a:rPr>
                        <a:t>,</a:t>
                      </a:r>
                      <a:r>
                        <a:rPr kumimoji="0" lang="en-US" sz="2000" b="0" i="0" u="none" strike="noStrike" cap="none" normalizeH="0" baseline="0">
                          <a:ln>
                            <a:noFill/>
                          </a:ln>
                          <a:solidFill>
                            <a:srgbClr val="333333"/>
                          </a:solidFill>
                          <a:effectLst/>
                          <a:latin typeface="+mn-lt"/>
                          <a:ea typeface="+mn-ea"/>
                          <a:cs typeface="+mn-cs"/>
                        </a:rPr>
                        <a:t> </a:t>
                      </a:r>
                      <a:r>
                        <a:rPr kumimoji="0" lang="ru-RU" sz="2000" b="0" i="0" u="none" strike="noStrike" cap="none" normalizeH="0" baseline="0">
                          <a:ln>
                            <a:noFill/>
                          </a:ln>
                          <a:solidFill>
                            <a:srgbClr val="333333"/>
                          </a:solidFill>
                          <a:effectLst/>
                          <a:latin typeface="+mn-lt"/>
                          <a:ea typeface="+mn-ea"/>
                          <a:cs typeface="+mn-cs"/>
                        </a:rPr>
                        <a:t>“Наконец что-то происходит”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Во время психоза: слышать голоса, которые оскорбляют</a:t>
                      </a:r>
                      <a:endParaRPr kumimoji="0" lang="de-DE" sz="2000" b="0" i="0" u="none" strike="noStrike" cap="none" normalizeH="0" baseline="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Во время психоза: слышать голоса, которые льстят и хвалят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После психоза: стыд, иногда человек стоит как </a:t>
                      </a:r>
                      <a:r>
                        <a:rPr kumimoji="0" lang="ru-RU" sz="2000" b="0" i="0" u="none" strike="noStrike" cap="none" normalizeH="0" baseline="0">
                          <a:ln>
                            <a:noFill/>
                          </a:ln>
                          <a:solidFill>
                            <a:srgbClr val="333333"/>
                          </a:solidFill>
                          <a:effectLst/>
                          <a:latin typeface="+mn-lt"/>
                          <a:ea typeface="+mn-ea"/>
                          <a:cs typeface="+mn-cs"/>
                        </a:rPr>
                        <a:t>перед “грудой осколков”</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При мании величия: чувство власти, таланта, значимости (могущественных врагов) и предназначение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8" name="Slide Number Placeholder 7"/>
          <p:cNvSpPr>
            <a:spLocks noGrp="1"/>
          </p:cNvSpPr>
          <p:nvPr>
            <p:ph type="sldNum" sz="quarter" idx="12"/>
          </p:nvPr>
        </p:nvSpPr>
        <p:spPr/>
        <p:txBody>
          <a:bodyPr/>
          <a:lstStyle/>
          <a:p>
            <a:fld id="{A25C878A-E636-4C5D-B8FD-3EC6E7FF6D55}" type="slidenum">
              <a:rPr lang="de-DE" altLang="de-DE" smtClean="0"/>
              <a:pPr/>
              <a:t>10</a:t>
            </a:fld>
            <a:endParaRPr lang="de-DE" altLang="de-DE"/>
          </a:p>
        </p:txBody>
      </p:sp>
    </p:spTree>
    <p:extLst>
      <p:ext uri="{BB962C8B-B14F-4D97-AF65-F5344CB8AC3E}">
        <p14:creationId xmlns:p14="http://schemas.microsoft.com/office/powerpoint/2010/main" val="4088346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Психоз &amp; депрессия</a:t>
            </a:r>
            <a:br>
              <a:rPr lang="ru-RU" sz="3600">
                <a:solidFill>
                  <a:srgbClr val="004992"/>
                </a:solidFill>
                <a:latin typeface="+mn-lt"/>
                <a:ea typeface="+mn-ea"/>
                <a:cs typeface="+mn-cs"/>
              </a:rPr>
            </a:br>
            <a:r>
              <a:rPr lang="ru-RU">
                <a:solidFill>
                  <a:srgbClr val="004992"/>
                </a:solidFill>
                <a:latin typeface="+mn-lt"/>
                <a:ea typeface="+mn-ea"/>
                <a:cs typeface="+mn-cs"/>
              </a:rPr>
              <a:t>Влияние психоза на самооценку и настроение</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08955" y="2204864"/>
            <a:ext cx="9145016" cy="4248000"/>
          </a:xfrm>
        </p:spPr>
        <p:txBody>
          <a:bodyPr/>
          <a:lstStyle/>
          <a:p>
            <a:pPr lvl="0" defTabSz="914400" fontAlgn="base">
              <a:lnSpc>
                <a:spcPct val="100000"/>
              </a:lnSpc>
              <a:spcBef>
                <a:spcPts val="1200"/>
              </a:spcBef>
              <a:defRPr/>
            </a:pPr>
            <a:r>
              <a:rPr lang="ru-RU" altLang="de-DE" sz="2000" b="1" dirty="0">
                <a:solidFill>
                  <a:srgbClr val="333333"/>
                </a:solidFill>
              </a:rPr>
              <a:t>Кратковременный</a:t>
            </a:r>
            <a:r>
              <a:rPr lang="ru-RU" altLang="de-DE" sz="2000" dirty="0">
                <a:solidFill>
                  <a:srgbClr val="333333"/>
                </a:solidFill>
              </a:rPr>
              <a:t> </a:t>
            </a:r>
            <a:r>
              <a:rPr lang="ru-RU" altLang="de-DE" sz="2000" b="1" dirty="0">
                <a:solidFill>
                  <a:srgbClr val="333333"/>
                </a:solidFill>
              </a:rPr>
              <a:t>положительный эффект </a:t>
            </a:r>
            <a:r>
              <a:rPr lang="ru-RU" altLang="de-DE" sz="2000" dirty="0">
                <a:solidFill>
                  <a:srgbClr val="333333"/>
                </a:solidFill>
              </a:rPr>
              <a:t>психоза, как правило, часто приводит к </a:t>
            </a:r>
            <a:r>
              <a:rPr lang="ru-RU" altLang="de-DE" sz="2000" b="1" dirty="0">
                <a:solidFill>
                  <a:srgbClr val="333333"/>
                </a:solidFill>
              </a:rPr>
              <a:t>долгосрочным негативным последствиям, </a:t>
            </a:r>
            <a:r>
              <a:rPr lang="ru-RU" altLang="de-DE" sz="2000" dirty="0">
                <a:solidFill>
                  <a:srgbClr val="333333"/>
                </a:solidFill>
              </a:rPr>
              <a:t>которые выражаются в пониженном чувстве собственного достоинства.</a:t>
            </a:r>
          </a:p>
          <a:p>
            <a:pPr lvl="0" defTabSz="914400" fontAlgn="base">
              <a:lnSpc>
                <a:spcPct val="100000"/>
              </a:lnSpc>
              <a:spcBef>
                <a:spcPts val="1200"/>
              </a:spcBef>
              <a:defRPr/>
            </a:pPr>
            <a:r>
              <a:rPr lang="ru-RU" altLang="de-DE" sz="2000" dirty="0">
                <a:solidFill>
                  <a:srgbClr val="333333"/>
                </a:solidFill>
              </a:rPr>
              <a:t>Примеры</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ru-RU" altLang="de-DE" sz="2000" dirty="0">
                <a:solidFill>
                  <a:srgbClr val="333333"/>
                </a:solidFill>
              </a:rPr>
              <a:t>Долги: Если человек считает, например, что он богат или знаменит</a:t>
            </a:r>
          </a:p>
          <a:p>
            <a:pPr marL="342900" lvl="0" indent="-342900" defTabSz="914400" fontAlgn="base">
              <a:lnSpc>
                <a:spcPct val="100000"/>
              </a:lnSpc>
              <a:spcBef>
                <a:spcPts val="1200"/>
              </a:spcBef>
              <a:buClr>
                <a:srgbClr val="333333"/>
              </a:buClr>
              <a:buFont typeface="WingDings"/>
              <a:buChar char=""/>
              <a:defRPr/>
            </a:pPr>
            <a:r>
              <a:rPr lang="ru-RU" altLang="de-DE" sz="2000" dirty="0">
                <a:solidFill>
                  <a:srgbClr val="333333"/>
                </a:solidFill>
              </a:rPr>
              <a:t>Одиночество: Если друзья отвернулись</a:t>
            </a:r>
          </a:p>
          <a:p>
            <a:pPr marL="342900" lvl="0" indent="-342900" defTabSz="914400" fontAlgn="base">
              <a:lnSpc>
                <a:spcPct val="100000"/>
              </a:lnSpc>
              <a:spcBef>
                <a:spcPts val="1200"/>
              </a:spcBef>
              <a:buClr>
                <a:srgbClr val="333333"/>
              </a:buClr>
              <a:buFont typeface="WingDings"/>
              <a:buChar char=""/>
              <a:defRPr/>
            </a:pPr>
            <a:r>
              <a:rPr lang="ru-RU" altLang="de-DE" sz="2000" dirty="0">
                <a:solidFill>
                  <a:srgbClr val="333333"/>
                </a:solidFill>
              </a:rPr>
              <a:t>Место работы: Может угрожать потеря работы, например, из-за неадекватного поведения</a:t>
            </a:r>
            <a:endParaRPr lang="en-US" altLang="de-DE" sz="2000" dirty="0">
              <a:solidFill>
                <a:srgbClr val="333333"/>
              </a:solidFill>
            </a:endParaRPr>
          </a:p>
          <a:p>
            <a:pPr lvl="0" defTabSz="914400" fontAlgn="base">
              <a:lnSpc>
                <a:spcPct val="100000"/>
              </a:lnSpc>
              <a:spcBef>
                <a:spcPts val="1200"/>
              </a:spcBef>
              <a:defRPr/>
            </a:pPr>
            <a:r>
              <a:rPr lang="ru-RU" altLang="de-DE" sz="2000" dirty="0">
                <a:solidFill>
                  <a:srgbClr val="333333"/>
                </a:solidFill>
              </a:rPr>
              <a:t>Намеренное прекращение употребления лекарства в целях пережить захватывающии эмоции является крайне опасным - особенно при психозе часто перевешивает чувство страха!</a:t>
            </a:r>
            <a:endParaRPr lang="en-US" sz="20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11" name="Slide Number Placeholder 10"/>
          <p:cNvSpPr>
            <a:spLocks noGrp="1"/>
          </p:cNvSpPr>
          <p:nvPr>
            <p:ph type="sldNum" sz="quarter" idx="12"/>
          </p:nvPr>
        </p:nvSpPr>
        <p:spPr/>
        <p:txBody>
          <a:bodyPr/>
          <a:lstStyle/>
          <a:p>
            <a:fld id="{57B98617-3EA5-49D3-AC48-F3027FFC05C1}" type="slidenum">
              <a:rPr lang="de-DE" altLang="de-DE" smtClean="0"/>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015663"/>
          </a:xfrm>
          <a:prstGeom prst="rect">
            <a:avLst/>
          </a:prstGeom>
          <a:noFill/>
        </p:spPr>
        <p:txBody>
          <a:bodyPr wrap="square" rtlCol="0">
            <a:spAutoFit/>
          </a:bodyPr>
          <a:lstStyle/>
          <a:p>
            <a:pPr marL="182558"/>
            <a:r>
              <a:rPr lang="de-DE" dirty="0">
                <a:solidFill>
                  <a:schemeClr val="bg1"/>
                </a:solidFill>
                <a:latin typeface="+mn-lt"/>
                <a:ea typeface="+mn-ea"/>
              </a:rPr>
              <a:t>... viele wichtige Erinnerungen gehen ebenfalls verloren </a:t>
            </a:r>
            <a:br>
              <a:rPr lang="de-DE" dirty="0">
                <a:solidFill>
                  <a:schemeClr val="bg1"/>
                </a:solidFill>
                <a:latin typeface="+mn-lt"/>
                <a:ea typeface="+mn-ea"/>
              </a:rPr>
            </a:br>
            <a:r>
              <a:rPr lang="de-DE" dirty="0">
                <a:solidFill>
                  <a:schemeClr val="bg1"/>
                </a:solidFill>
                <a:latin typeface="+mn-lt"/>
                <a:ea typeface="+mn-ea"/>
              </a:rPr>
              <a:t>(Termine, Urlaubserinnerungen, Schulwissen ...).</a:t>
            </a:r>
            <a:endParaRPr lang="de-DE" b="1" dirty="0">
              <a:solidFill>
                <a:schemeClr val="bg1"/>
              </a:solidFill>
              <a:latin typeface="+mn-lt"/>
              <a:ea typeface="+mn-ea"/>
            </a:endParaRPr>
          </a:p>
          <a:p>
            <a:pPr algn="ctr"/>
            <a:endParaRPr lang="de-DE" sz="2400" dirty="0">
              <a:solidFill>
                <a:schemeClr val="bg1"/>
              </a:solidFill>
              <a:latin typeface="+mn-lt"/>
              <a:ea typeface="+mn-ea"/>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2" name="Textfeld 1"/>
          <p:cNvSpPr txBox="1"/>
          <p:nvPr/>
        </p:nvSpPr>
        <p:spPr bwMode="gray">
          <a:xfrm>
            <a:off x="8054" y="906432"/>
            <a:ext cx="6809613" cy="5951568"/>
          </a:xfrm>
          <a:prstGeom prst="rect">
            <a:avLst/>
          </a:prstGeom>
          <a:noFill/>
        </p:spPr>
        <p:txBody>
          <a:bodyPr wrap="square" lIns="0" tIns="0" rIns="0" bIns="0" rtlCol="0" anchor="ctr">
            <a:noAutofit/>
          </a:bodyPr>
          <a:lstStyle/>
          <a:p>
            <a:pPr marL="190500" lvl="0" algn="ctr" defTabSz="914377">
              <a:lnSpc>
                <a:spcPct val="90000"/>
              </a:lnSpc>
              <a:defRPr/>
            </a:pPr>
            <a:r>
              <a:rPr lang="ru-RU" sz="3600" dirty="0">
                <a:solidFill>
                  <a:srgbClr val="333333"/>
                </a:solidFill>
                <a:latin typeface="+mn-lt"/>
                <a:ea typeface="+mn-ea"/>
              </a:rPr>
              <a:t>Что характеризует мышление людей с </a:t>
            </a:r>
            <a:r>
              <a:rPr lang="ru-RU" sz="3600" dirty="0">
                <a:solidFill>
                  <a:srgbClr val="004992"/>
                </a:solidFill>
                <a:latin typeface="+mn-lt"/>
                <a:ea typeface="+mn-ea"/>
              </a:rPr>
              <a:t>депрессией </a:t>
            </a:r>
            <a:r>
              <a:rPr lang="ru-RU" sz="3600" dirty="0">
                <a:solidFill>
                  <a:srgbClr val="333333"/>
                </a:solidFill>
                <a:latin typeface="+mn-lt"/>
                <a:ea typeface="+mn-ea"/>
              </a:rPr>
              <a:t>и низким </a:t>
            </a:r>
            <a:r>
              <a:rPr lang="ru-RU" sz="3600" dirty="0">
                <a:solidFill>
                  <a:srgbClr val="004992"/>
                </a:solidFill>
                <a:latin typeface="+mn-lt"/>
                <a:ea typeface="+mn-ea"/>
              </a:rPr>
              <a:t>чувством собственного достоинства</a:t>
            </a:r>
            <a:r>
              <a:rPr lang="ru-RU" sz="3600" dirty="0">
                <a:solidFill>
                  <a:srgbClr val="333333"/>
                </a:solidFill>
                <a:latin typeface="+mn-lt"/>
                <a:ea typeface="+mn-ea"/>
              </a:rPr>
              <a:t>?</a:t>
            </a:r>
            <a:endParaRPr lang="de-DE" dirty="0" err="1">
              <a:solidFill>
                <a:srgbClr val="333333"/>
              </a:solidFill>
              <a:latin typeface="+mn-lt"/>
              <a:ea typeface="+mn-ea"/>
            </a:endParaRPr>
          </a:p>
        </p:txBody>
      </p:sp>
      <p:pic>
        <p:nvPicPr>
          <p:cNvPr id="11" name="Picture 5" descr="despair ">
            <a:extLst>
              <a:ext uri="{FF2B5EF4-FFF2-40B4-BE49-F238E27FC236}">
                <a16:creationId xmlns:a16="http://schemas.microsoft.com/office/drawing/2014/main" id="{BCED4017-665A-48BD-940C-00F6F69DD8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6617" y="850392"/>
            <a:ext cx="5178558" cy="6007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8" name="Slide Number Placeholder 7"/>
          <p:cNvSpPr>
            <a:spLocks noGrp="1"/>
          </p:cNvSpPr>
          <p:nvPr>
            <p:ph type="sldNum" sz="quarter" idx="12"/>
          </p:nvPr>
        </p:nvSpPr>
        <p:spPr/>
        <p:txBody>
          <a:bodyPr/>
          <a:lstStyle/>
          <a:p>
            <a:fld id="{57B98617-3EA5-49D3-AC48-F3027FFC05C1}" type="slidenum">
              <a:rPr lang="de-DE" altLang="de-DE" smtClean="0"/>
              <a:pPr/>
              <a:t>12</a:t>
            </a:fld>
            <a:endParaRPr lang="de-DE" altLang="de-DE"/>
          </a:p>
        </p:txBody>
      </p:sp>
    </p:spTree>
    <p:extLst>
      <p:ext uri="{BB962C8B-B14F-4D97-AF65-F5344CB8AC3E}">
        <p14:creationId xmlns:p14="http://schemas.microsoft.com/office/powerpoint/2010/main" val="14691346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solidFill>
                  <a:srgbClr val="004992"/>
                </a:solidFill>
                <a:latin typeface="+mn-lt"/>
                <a:ea typeface="+mn-ea"/>
                <a:cs typeface="+mn-cs"/>
              </a:rPr>
              <a:t>1. </a:t>
            </a:r>
            <a:r>
              <a:rPr lang="ru-RU" sz="3600" dirty="0">
                <a:solidFill>
                  <a:srgbClr val="004992"/>
                </a:solidFill>
                <a:latin typeface="+mn-lt"/>
                <a:ea typeface="+mn-ea"/>
                <a:cs typeface="+mn-cs"/>
              </a:rPr>
              <a:t>Чрезмерное обобщение</a:t>
            </a:r>
            <a:br>
              <a:rPr lang="ru-RU" sz="3600" dirty="0">
                <a:solidFill>
                  <a:srgbClr val="004992"/>
                </a:solidFill>
                <a:latin typeface="+mn-lt"/>
                <a:ea typeface="+mn-ea"/>
                <a:cs typeface="+mn-cs"/>
              </a:rPr>
            </a:br>
            <a:r>
              <a:rPr lang="ru-RU" dirty="0">
                <a:solidFill>
                  <a:srgbClr val="004992"/>
                </a:solidFill>
                <a:latin typeface="+mn-lt"/>
                <a:ea typeface="+mn-ea"/>
                <a:cs typeface="+mn-cs"/>
              </a:rPr>
              <a:t>Правильная/логичная оценка ситуации?</a:t>
            </a:r>
            <a:r>
              <a:rPr lang="en-US" dirty="0">
                <a:solidFill>
                  <a:srgbClr val="004992"/>
                </a:solidFill>
                <a:latin typeface="+mn-lt"/>
                <a:ea typeface="+mn-ea"/>
                <a:cs typeface="+mn-cs"/>
              </a:rPr>
              <a:t> </a:t>
            </a:r>
            <a:r>
              <a:rPr lang="ru-RU" dirty="0">
                <a:solidFill>
                  <a:srgbClr val="004992"/>
                </a:solidFill>
                <a:latin typeface="+mn-lt"/>
                <a:ea typeface="+mn-ea"/>
                <a:cs typeface="+mn-cs"/>
              </a:rPr>
              <a:t>(реальность, а не сказка)</a:t>
            </a:r>
            <a:endParaRPr lang="en-US" dirty="0">
              <a:solidFill>
                <a:srgbClr val="004992"/>
              </a:solidFill>
              <a:latin typeface="+mn-lt"/>
              <a:ea typeface="+mn-ea"/>
              <a:cs typeface="+mn-cs"/>
            </a:endParaRP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13488018"/>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dirty="0">
                          <a:ln>
                            <a:noFill/>
                          </a:ln>
                          <a:solidFill>
                            <a:srgbClr val="000000"/>
                          </a:solidFill>
                          <a:effectLst/>
                          <a:latin typeface="+mn-lt"/>
                          <a:ea typeface="+mn-ea"/>
                          <a:cs typeface="+mn-cs"/>
                        </a:rPr>
                        <a:t>Событие/Восприятие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1" i="1" u="none" strike="noStrike" cap="none" normalizeH="0" baseline="0" dirty="0">
                          <a:ln>
                            <a:noFill/>
                          </a:ln>
                          <a:solidFill>
                            <a:srgbClr val="000000"/>
                          </a:solidFill>
                          <a:effectLst/>
                          <a:latin typeface="+mn-lt"/>
                          <a:ea typeface="+mn-ea"/>
                          <a:cs typeface="+mn-cs"/>
                        </a:rPr>
                        <a:t>Преувеличенное обобщение</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dirty="0">
                          <a:ln>
                            <a:noFill/>
                          </a:ln>
                          <a:solidFill>
                            <a:srgbClr val="000000"/>
                          </a:solidFill>
                          <a:effectLst/>
                          <a:latin typeface="+mn-lt"/>
                          <a:ea typeface="+mn-ea"/>
                          <a:cs typeface="+mn-cs"/>
                        </a:rPr>
                        <a:t>Конструктивный подход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“У меня несколько лишних килограмм”, “У меня кривой нос”</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a:ln>
                            <a:noFill/>
                          </a:ln>
                          <a:solidFill>
                            <a:srgbClr val="333333"/>
                          </a:solidFill>
                          <a:effectLst/>
                          <a:latin typeface="+mn-lt"/>
                          <a:ea typeface="+mn-ea"/>
                          <a:cs typeface="+mn-cs"/>
                        </a:rPr>
                        <a:t>“Я урод”.</a:t>
                      </a:r>
                      <a:endParaRPr kumimoji="0" lang="ru-RU"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Собеседование прошло не так, как планировалось.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a:ln>
                            <a:noFill/>
                          </a:ln>
                          <a:solidFill>
                            <a:srgbClr val="333333"/>
                          </a:solidFill>
                          <a:effectLst/>
                          <a:latin typeface="+mn-lt"/>
                          <a:ea typeface="+mn-ea"/>
                          <a:cs typeface="+mn-cs"/>
                        </a:rPr>
                        <a:t>“Я </a:t>
                      </a:r>
                      <a:r>
                        <a:rPr kumimoji="0" lang="ru-RU" sz="2000" b="1" i="1" u="none" strike="noStrike" cap="none" normalizeH="0" baseline="0" dirty="0">
                          <a:ln>
                            <a:noFill/>
                          </a:ln>
                          <a:solidFill>
                            <a:srgbClr val="333333"/>
                          </a:solidFill>
                          <a:effectLst/>
                          <a:latin typeface="+mn-lt"/>
                          <a:ea typeface="+mn-ea"/>
                          <a:cs typeface="+mn-cs"/>
                        </a:rPr>
                        <a:t>никогда не найду работу </a:t>
                      </a:r>
                      <a:r>
                        <a:rPr kumimoji="0" lang="ru-RU" sz="2000" b="1" i="1" u="none" strike="noStrike" cap="none" normalizeH="0" baseline="0">
                          <a:ln>
                            <a:noFill/>
                          </a:ln>
                          <a:solidFill>
                            <a:srgbClr val="333333"/>
                          </a:solidFill>
                          <a:effectLst/>
                          <a:latin typeface="+mn-lt"/>
                          <a:ea typeface="+mn-ea"/>
                          <a:cs typeface="+mn-cs"/>
                        </a:rPr>
                        <a:t>снова.”</a:t>
                      </a:r>
                      <a:endParaRPr kumimoji="0" lang="ru-RU"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8" name="Footer Placeholder 7"/>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9" name="Slide Number Placeholder 8"/>
          <p:cNvSpPr>
            <a:spLocks noGrp="1"/>
          </p:cNvSpPr>
          <p:nvPr>
            <p:ph type="sldNum" sz="quarter" idx="12"/>
          </p:nvPr>
        </p:nvSpPr>
        <p:spPr/>
        <p:txBody>
          <a:bodyPr/>
          <a:lstStyle/>
          <a:p>
            <a:fld id="{A25C878A-E636-4C5D-B8FD-3EC6E7FF6D55}"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solidFill>
                  <a:srgbClr val="004992"/>
                </a:solidFill>
                <a:latin typeface="+mn-lt"/>
                <a:ea typeface="+mn-ea"/>
                <a:cs typeface="+mn-cs"/>
              </a:rPr>
              <a:t>1. </a:t>
            </a:r>
            <a:r>
              <a:rPr lang="ru-RU" sz="3600" dirty="0">
                <a:solidFill>
                  <a:srgbClr val="004992"/>
                </a:solidFill>
                <a:latin typeface="+mn-lt"/>
                <a:ea typeface="+mn-ea"/>
                <a:cs typeface="+mn-cs"/>
              </a:rPr>
              <a:t>Чрезмерное обобщение</a:t>
            </a:r>
            <a:br>
              <a:rPr lang="ru-RU" sz="3600" dirty="0">
                <a:solidFill>
                  <a:srgbClr val="004992"/>
                </a:solidFill>
                <a:latin typeface="+mn-lt"/>
                <a:ea typeface="+mn-ea"/>
                <a:cs typeface="+mn-cs"/>
              </a:rPr>
            </a:br>
            <a:r>
              <a:rPr lang="ru-RU" dirty="0">
                <a:solidFill>
                  <a:srgbClr val="004992"/>
                </a:solidFill>
                <a:latin typeface="+mn-lt"/>
                <a:ea typeface="+mn-ea"/>
                <a:cs typeface="+mn-cs"/>
              </a:rPr>
              <a:t>Правильная/логичная оценка ситуации?</a:t>
            </a:r>
            <a:r>
              <a:rPr lang="en-US" dirty="0">
                <a:solidFill>
                  <a:srgbClr val="004992"/>
                </a:solidFill>
                <a:latin typeface="+mn-lt"/>
                <a:ea typeface="+mn-ea"/>
                <a:cs typeface="+mn-cs"/>
              </a:rPr>
              <a:t> </a:t>
            </a:r>
            <a:r>
              <a:rPr lang="ru-RU" dirty="0">
                <a:solidFill>
                  <a:srgbClr val="004992"/>
                </a:solidFill>
                <a:latin typeface="+mn-lt"/>
                <a:ea typeface="+mn-ea"/>
                <a:cs typeface="+mn-cs"/>
              </a:rPr>
              <a:t>(реальность, а не сказка)</a:t>
            </a:r>
            <a:endParaRPr lang="en-US" dirty="0">
              <a:solidFill>
                <a:srgbClr val="004992"/>
              </a:solidFill>
              <a:latin typeface="+mn-lt"/>
              <a:ea typeface="+mn-ea"/>
              <a:cs typeface="+mn-cs"/>
            </a:endParaRP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1578778423"/>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dirty="0">
                          <a:ln>
                            <a:noFill/>
                          </a:ln>
                          <a:solidFill>
                            <a:srgbClr val="000000"/>
                          </a:solidFill>
                          <a:effectLst/>
                          <a:latin typeface="+mn-lt"/>
                          <a:ea typeface="+mn-ea"/>
                          <a:cs typeface="+mn-cs"/>
                        </a:rPr>
                        <a:t>Событие/Восприятие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1" i="1" u="none" strike="noStrike" cap="none" normalizeH="0" baseline="0" dirty="0">
                          <a:ln>
                            <a:noFill/>
                          </a:ln>
                          <a:solidFill>
                            <a:srgbClr val="000000"/>
                          </a:solidFill>
                          <a:effectLst/>
                          <a:latin typeface="+mn-lt"/>
                          <a:ea typeface="+mn-ea"/>
                          <a:cs typeface="+mn-cs"/>
                        </a:rPr>
                        <a:t>Преувеличенное обобщение</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dirty="0">
                          <a:ln>
                            <a:noFill/>
                          </a:ln>
                          <a:solidFill>
                            <a:srgbClr val="000000"/>
                          </a:solidFill>
                          <a:effectLst/>
                          <a:latin typeface="+mn-lt"/>
                          <a:ea typeface="+mn-ea"/>
                          <a:cs typeface="+mn-cs"/>
                        </a:rPr>
                        <a:t>Конструктивный подход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“У меня несколько лишних килограмм”, “У меня кривой нос”</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a:ln>
                            <a:noFill/>
                          </a:ln>
                          <a:solidFill>
                            <a:srgbClr val="333333"/>
                          </a:solidFill>
                          <a:effectLst/>
                          <a:latin typeface="+mn-lt"/>
                          <a:ea typeface="+mn-ea"/>
                          <a:cs typeface="+mn-cs"/>
                        </a:rPr>
                        <a:t>“Я урод”.</a:t>
                      </a:r>
                      <a:endParaRPr kumimoji="0" lang="ru-RU"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“Я </a:t>
                      </a:r>
                      <a:r>
                        <a:rPr kumimoji="0" lang="ru-RU" sz="2000" b="0" i="0" u="none" strike="noStrike" cap="none" normalizeH="0" baseline="0" dirty="0">
                          <a:ln>
                            <a:noFill/>
                          </a:ln>
                          <a:solidFill>
                            <a:srgbClr val="333333"/>
                          </a:solidFill>
                          <a:effectLst/>
                          <a:latin typeface="+mn-lt"/>
                          <a:ea typeface="+mn-ea"/>
                          <a:cs typeface="+mn-cs"/>
                        </a:rPr>
                        <a:t>не урод только потому, что у меня этот недостаток; зато мне нравятся </a:t>
                      </a:r>
                      <a:r>
                        <a:rPr kumimoji="0" lang="ru-RU" sz="2000" b="0" i="0" u="none" strike="noStrike" cap="none" normalizeH="0" baseline="0">
                          <a:ln>
                            <a:noFill/>
                          </a:ln>
                          <a:solidFill>
                            <a:srgbClr val="333333"/>
                          </a:solidFill>
                          <a:effectLst/>
                          <a:latin typeface="+mn-lt"/>
                          <a:ea typeface="+mn-ea"/>
                          <a:cs typeface="+mn-cs"/>
                        </a:rPr>
                        <a:t>мои глаза”.</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Собеседование прошло не так, как планировалось.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a:ln>
                            <a:noFill/>
                          </a:ln>
                          <a:solidFill>
                            <a:srgbClr val="333333"/>
                          </a:solidFill>
                          <a:effectLst/>
                          <a:latin typeface="+mn-lt"/>
                          <a:ea typeface="+mn-ea"/>
                          <a:cs typeface="+mn-cs"/>
                        </a:rPr>
                        <a:t>“Я </a:t>
                      </a:r>
                      <a:r>
                        <a:rPr kumimoji="0" lang="ru-RU" sz="2000" b="1" i="1" u="none" strike="noStrike" cap="none" normalizeH="0" baseline="0" dirty="0">
                          <a:ln>
                            <a:noFill/>
                          </a:ln>
                          <a:solidFill>
                            <a:srgbClr val="333333"/>
                          </a:solidFill>
                          <a:effectLst/>
                          <a:latin typeface="+mn-lt"/>
                          <a:ea typeface="+mn-ea"/>
                          <a:cs typeface="+mn-cs"/>
                        </a:rPr>
                        <a:t>никогда не найду работу </a:t>
                      </a:r>
                      <a:r>
                        <a:rPr kumimoji="0" lang="ru-RU" sz="2000" b="1" i="1" u="none" strike="noStrike" cap="none" normalizeH="0" baseline="0">
                          <a:ln>
                            <a:noFill/>
                          </a:ln>
                          <a:solidFill>
                            <a:srgbClr val="333333"/>
                          </a:solidFill>
                          <a:effectLst/>
                          <a:latin typeface="+mn-lt"/>
                          <a:ea typeface="+mn-ea"/>
                          <a:cs typeface="+mn-cs"/>
                        </a:rPr>
                        <a:t>снова.”</a:t>
                      </a:r>
                      <a:endParaRPr kumimoji="0" lang="ru-RU"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4" name="Slide Number Placeholder 3"/>
          <p:cNvSpPr>
            <a:spLocks noGrp="1"/>
          </p:cNvSpPr>
          <p:nvPr>
            <p:ph type="sldNum" sz="quarter" idx="12"/>
          </p:nvPr>
        </p:nvSpPr>
        <p:spPr/>
        <p:txBody>
          <a:bodyPr/>
          <a:lstStyle/>
          <a:p>
            <a:fld id="{A25C878A-E636-4C5D-B8FD-3EC6E7FF6D55}" type="slidenum">
              <a:rPr lang="de-DE" altLang="de-DE" smtClean="0"/>
              <a:pPr/>
              <a:t>14</a:t>
            </a:fld>
            <a:endParaRPr lang="de-DE" altLang="de-DE"/>
          </a:p>
        </p:txBody>
      </p:sp>
    </p:spTree>
    <p:extLst>
      <p:ext uri="{BB962C8B-B14F-4D97-AF65-F5344CB8AC3E}">
        <p14:creationId xmlns:p14="http://schemas.microsoft.com/office/powerpoint/2010/main" val="1898024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solidFill>
                  <a:srgbClr val="004992"/>
                </a:solidFill>
                <a:latin typeface="+mn-lt"/>
                <a:ea typeface="+mn-ea"/>
                <a:cs typeface="+mn-cs"/>
              </a:rPr>
              <a:t>1. </a:t>
            </a:r>
            <a:r>
              <a:rPr lang="ru-RU" sz="3600" dirty="0">
                <a:solidFill>
                  <a:srgbClr val="004992"/>
                </a:solidFill>
                <a:latin typeface="+mn-lt"/>
                <a:ea typeface="+mn-ea"/>
                <a:cs typeface="+mn-cs"/>
              </a:rPr>
              <a:t>Чрезмерное обобщение</a:t>
            </a:r>
            <a:br>
              <a:rPr lang="ru-RU" sz="3600" dirty="0">
                <a:solidFill>
                  <a:srgbClr val="004992"/>
                </a:solidFill>
                <a:latin typeface="+mn-lt"/>
                <a:ea typeface="+mn-ea"/>
                <a:cs typeface="+mn-cs"/>
              </a:rPr>
            </a:br>
            <a:r>
              <a:rPr lang="ru-RU" dirty="0">
                <a:solidFill>
                  <a:srgbClr val="004992"/>
                </a:solidFill>
                <a:latin typeface="+mn-lt"/>
                <a:ea typeface="+mn-ea"/>
                <a:cs typeface="+mn-cs"/>
              </a:rPr>
              <a:t>Правильная/логичная оценка ситуации?</a:t>
            </a:r>
            <a:r>
              <a:rPr lang="en-US" dirty="0">
                <a:solidFill>
                  <a:srgbClr val="004992"/>
                </a:solidFill>
                <a:latin typeface="+mn-lt"/>
                <a:ea typeface="+mn-ea"/>
                <a:cs typeface="+mn-cs"/>
              </a:rPr>
              <a:t> </a:t>
            </a:r>
            <a:r>
              <a:rPr lang="ru-RU" dirty="0">
                <a:solidFill>
                  <a:srgbClr val="004992"/>
                </a:solidFill>
                <a:latin typeface="+mn-lt"/>
                <a:ea typeface="+mn-ea"/>
                <a:cs typeface="+mn-cs"/>
              </a:rPr>
              <a:t>(реальность, а не сказка)</a:t>
            </a:r>
            <a:endParaRPr lang="en-US" dirty="0">
              <a:solidFill>
                <a:srgbClr val="004992"/>
              </a:solidFill>
              <a:latin typeface="+mn-lt"/>
              <a:ea typeface="+mn-ea"/>
              <a:cs typeface="+mn-cs"/>
            </a:endParaRP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1334123171"/>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000000"/>
                          </a:solidFill>
                          <a:effectLst/>
                          <a:latin typeface="+mn-lt"/>
                          <a:ea typeface="+mn-ea"/>
                          <a:cs typeface="+mn-cs"/>
                        </a:rPr>
                        <a:t>Событие/Восприятие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1" i="1" u="none" strike="noStrike" cap="none" normalizeH="0" baseline="0" dirty="0">
                          <a:ln>
                            <a:noFill/>
                          </a:ln>
                          <a:solidFill>
                            <a:srgbClr val="000000"/>
                          </a:solidFill>
                          <a:effectLst/>
                          <a:latin typeface="+mn-lt"/>
                          <a:ea typeface="+mn-ea"/>
                          <a:cs typeface="+mn-cs"/>
                        </a:rPr>
                        <a:t>Преувеличенное обобщение</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dirty="0">
                          <a:ln>
                            <a:noFill/>
                          </a:ln>
                          <a:solidFill>
                            <a:srgbClr val="000000"/>
                          </a:solidFill>
                          <a:effectLst/>
                          <a:latin typeface="+mn-lt"/>
                          <a:ea typeface="+mn-ea"/>
                          <a:cs typeface="+mn-cs"/>
                        </a:rPr>
                        <a:t>Конструктивный подход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“У меня несколько лишних килограмм”, “У меня кривой нос”</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a:ln>
                            <a:noFill/>
                          </a:ln>
                          <a:solidFill>
                            <a:srgbClr val="333333"/>
                          </a:solidFill>
                          <a:effectLst/>
                          <a:latin typeface="+mn-lt"/>
                          <a:ea typeface="+mn-ea"/>
                          <a:cs typeface="+mn-cs"/>
                        </a:rPr>
                        <a:t>“Я урод”.</a:t>
                      </a:r>
                      <a:endParaRPr kumimoji="0" lang="ru-RU"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“Я </a:t>
                      </a:r>
                      <a:r>
                        <a:rPr kumimoji="0" lang="ru-RU" sz="2000" b="0" i="0" u="none" strike="noStrike" cap="none" normalizeH="0" baseline="0" dirty="0">
                          <a:ln>
                            <a:noFill/>
                          </a:ln>
                          <a:solidFill>
                            <a:srgbClr val="333333"/>
                          </a:solidFill>
                          <a:effectLst/>
                          <a:latin typeface="+mn-lt"/>
                          <a:ea typeface="+mn-ea"/>
                          <a:cs typeface="+mn-cs"/>
                        </a:rPr>
                        <a:t>не урод только потому, что у меня этот недостаток; зато мне нравятся </a:t>
                      </a:r>
                      <a:r>
                        <a:rPr kumimoji="0" lang="ru-RU" sz="2000" b="0" i="0" u="none" strike="noStrike" cap="none" normalizeH="0" baseline="0">
                          <a:ln>
                            <a:noFill/>
                          </a:ln>
                          <a:solidFill>
                            <a:srgbClr val="333333"/>
                          </a:solidFill>
                          <a:effectLst/>
                          <a:latin typeface="+mn-lt"/>
                          <a:ea typeface="+mn-ea"/>
                          <a:cs typeface="+mn-cs"/>
                        </a:rPr>
                        <a:t>мои глаза”.</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Собеседование прошло не так, как планировалось.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a:ln>
                            <a:noFill/>
                          </a:ln>
                          <a:solidFill>
                            <a:srgbClr val="333333"/>
                          </a:solidFill>
                          <a:effectLst/>
                          <a:latin typeface="+mn-lt"/>
                          <a:ea typeface="+mn-ea"/>
                          <a:cs typeface="+mn-cs"/>
                        </a:rPr>
                        <a:t>“Я </a:t>
                      </a:r>
                      <a:r>
                        <a:rPr kumimoji="0" lang="ru-RU" sz="2000" b="1" i="1" u="none" strike="noStrike" cap="none" normalizeH="0" baseline="0" dirty="0">
                          <a:ln>
                            <a:noFill/>
                          </a:ln>
                          <a:solidFill>
                            <a:srgbClr val="333333"/>
                          </a:solidFill>
                          <a:effectLst/>
                          <a:latin typeface="+mn-lt"/>
                          <a:ea typeface="+mn-ea"/>
                          <a:cs typeface="+mn-cs"/>
                        </a:rPr>
                        <a:t>никогда не найду работу </a:t>
                      </a:r>
                      <a:r>
                        <a:rPr kumimoji="0" lang="ru-RU" sz="2000" b="1" i="1" u="none" strike="noStrike" cap="none" normalizeH="0" baseline="0">
                          <a:ln>
                            <a:noFill/>
                          </a:ln>
                          <a:solidFill>
                            <a:srgbClr val="333333"/>
                          </a:solidFill>
                          <a:effectLst/>
                          <a:latin typeface="+mn-lt"/>
                          <a:ea typeface="+mn-ea"/>
                          <a:cs typeface="+mn-cs"/>
                        </a:rPr>
                        <a:t>снова.”</a:t>
                      </a:r>
                      <a:endParaRPr kumimoji="0" lang="ru-RU"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“Один </a:t>
                      </a:r>
                      <a:r>
                        <a:rPr kumimoji="0" lang="ru-RU" sz="2000" b="0" i="0" u="none" strike="noStrike" cap="none" normalizeH="0" baseline="0" dirty="0">
                          <a:ln>
                            <a:noFill/>
                          </a:ln>
                          <a:solidFill>
                            <a:srgbClr val="333333"/>
                          </a:solidFill>
                          <a:effectLst/>
                          <a:latin typeface="+mn-lt"/>
                          <a:ea typeface="+mn-ea"/>
                          <a:cs typeface="+mn-cs"/>
                        </a:rPr>
                        <a:t>раз </a:t>
                      </a:r>
                      <a:r>
                        <a:rPr kumimoji="0" lang="ru-RU" sz="2000" b="0" i="0" u="none" strike="noStrike" cap="none" normalizeH="0" baseline="0">
                          <a:ln>
                            <a:noFill/>
                          </a:ln>
                          <a:solidFill>
                            <a:srgbClr val="333333"/>
                          </a:solidFill>
                          <a:effectLst/>
                          <a:latin typeface="+mn-lt"/>
                          <a:ea typeface="+mn-ea"/>
                          <a:cs typeface="+mn-cs"/>
                        </a:rPr>
                        <a:t>не считается”; “Я </a:t>
                      </a:r>
                      <a:r>
                        <a:rPr kumimoji="0" lang="ru-RU" sz="2000" b="0" i="0" u="none" strike="noStrike" cap="none" normalizeH="0" baseline="0" dirty="0">
                          <a:ln>
                            <a:noFill/>
                          </a:ln>
                          <a:solidFill>
                            <a:srgbClr val="333333"/>
                          </a:solidFill>
                          <a:effectLst/>
                          <a:latin typeface="+mn-lt"/>
                          <a:ea typeface="+mn-ea"/>
                          <a:cs typeface="+mn-cs"/>
                        </a:rPr>
                        <a:t>должен подумать о том, как я сделаю определенные вещи в следующий раз </a:t>
                      </a:r>
                      <a:r>
                        <a:rPr kumimoji="0" lang="ru-RU" sz="2000" b="0" i="0" u="none" strike="noStrike" cap="none" normalizeH="0" baseline="0">
                          <a:ln>
                            <a:noFill/>
                          </a:ln>
                          <a:solidFill>
                            <a:srgbClr val="333333"/>
                          </a:solidFill>
                          <a:effectLst/>
                          <a:latin typeface="+mn-lt"/>
                          <a:ea typeface="+mn-ea"/>
                          <a:cs typeface="+mn-cs"/>
                        </a:rPr>
                        <a:t>лучше.”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4" name="Slide Number Placeholder 3"/>
          <p:cNvSpPr>
            <a:spLocks noGrp="1"/>
          </p:cNvSpPr>
          <p:nvPr>
            <p:ph type="sldNum" sz="quarter" idx="12"/>
          </p:nvPr>
        </p:nvSpPr>
        <p:spPr/>
        <p:txBody>
          <a:bodyPr/>
          <a:lstStyle/>
          <a:p>
            <a:fld id="{A25C878A-E636-4C5D-B8FD-3EC6E7FF6D55}" type="slidenum">
              <a:rPr lang="de-DE" altLang="de-DE" smtClean="0"/>
              <a:pPr/>
              <a:t>15</a:t>
            </a:fld>
            <a:endParaRPr lang="de-DE" altLang="de-DE"/>
          </a:p>
        </p:txBody>
      </p:sp>
    </p:spTree>
    <p:extLst>
      <p:ext uri="{BB962C8B-B14F-4D97-AF65-F5344CB8AC3E}">
        <p14:creationId xmlns:p14="http://schemas.microsoft.com/office/powerpoint/2010/main" val="16089139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25" name="Rectangle 20"/>
          <p:cNvSpPr>
            <a:spLocks noChangeArrowheads="1"/>
          </p:cNvSpPr>
          <p:nvPr/>
        </p:nvSpPr>
        <p:spPr bwMode="auto">
          <a:xfrm>
            <a:off x="408954" y="5602014"/>
            <a:ext cx="11376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ru-RU" altLang="de-DE" sz="2000" b="0" dirty="0">
                <a:solidFill>
                  <a:srgbClr val="004992"/>
                </a:solidFill>
                <a:latin typeface="+mn-lt"/>
                <a:ea typeface="+mn-ea"/>
              </a:rPr>
              <a:t>Признавайте свои ошибки: </a:t>
            </a:r>
            <a:r>
              <a:rPr lang="ru-RU" altLang="de-DE" sz="2000" b="0" dirty="0">
                <a:solidFill>
                  <a:srgbClr val="333333"/>
                </a:solidFill>
                <a:latin typeface="+mn-lt"/>
                <a:ea typeface="+mn-ea"/>
              </a:rPr>
              <a:t>Каждый совершает ошибки. Если Вы, к примеру, запутались в предложении, то это не значит, что Вы не можете правильно выражать свои мысли; если Вы сделали ошибку, это не значит, что Вы небрежны или глупы!</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solidFill>
                  <a:srgbClr val="004992"/>
                </a:solidFill>
                <a:latin typeface="+mn-lt"/>
                <a:ea typeface="+mn-ea"/>
                <a:cs typeface="+mn-cs"/>
              </a:rPr>
              <a:t>1. </a:t>
            </a:r>
            <a:r>
              <a:rPr lang="ru-RU" sz="3600" dirty="0">
                <a:solidFill>
                  <a:srgbClr val="004992"/>
                </a:solidFill>
                <a:latin typeface="+mn-lt"/>
                <a:ea typeface="+mn-ea"/>
                <a:cs typeface="+mn-cs"/>
              </a:rPr>
              <a:t>Чрезмерное обобщение</a:t>
            </a:r>
            <a:br>
              <a:rPr lang="ru-RU" sz="3600" dirty="0">
                <a:solidFill>
                  <a:srgbClr val="004992"/>
                </a:solidFill>
                <a:latin typeface="+mn-lt"/>
                <a:ea typeface="+mn-ea"/>
                <a:cs typeface="+mn-cs"/>
              </a:rPr>
            </a:br>
            <a:r>
              <a:rPr lang="ru-RU" dirty="0">
                <a:solidFill>
                  <a:srgbClr val="004992"/>
                </a:solidFill>
                <a:latin typeface="+mn-lt"/>
                <a:ea typeface="+mn-ea"/>
                <a:cs typeface="+mn-cs"/>
              </a:rPr>
              <a:t>Правильная/логичная оценка ситуации?</a:t>
            </a:r>
            <a:r>
              <a:rPr lang="en-US" dirty="0">
                <a:solidFill>
                  <a:srgbClr val="004992"/>
                </a:solidFill>
                <a:latin typeface="+mn-lt"/>
                <a:ea typeface="+mn-ea"/>
                <a:cs typeface="+mn-cs"/>
              </a:rPr>
              <a:t> </a:t>
            </a:r>
            <a:r>
              <a:rPr lang="ru-RU" dirty="0">
                <a:solidFill>
                  <a:srgbClr val="004992"/>
                </a:solidFill>
                <a:latin typeface="+mn-lt"/>
                <a:ea typeface="+mn-ea"/>
                <a:cs typeface="+mn-cs"/>
              </a:rPr>
              <a:t>(реальность, а не сказка)</a:t>
            </a:r>
            <a:endParaRPr lang="en-US" dirty="0">
              <a:solidFill>
                <a:srgbClr val="004992"/>
              </a:solidFill>
              <a:latin typeface="+mn-lt"/>
              <a:ea typeface="+mn-ea"/>
              <a:cs typeface="+mn-cs"/>
            </a:endParaRP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263853942"/>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000000"/>
                          </a:solidFill>
                          <a:effectLst/>
                          <a:latin typeface="+mn-lt"/>
                          <a:ea typeface="+mn-ea"/>
                          <a:cs typeface="+mn-cs"/>
                        </a:rPr>
                        <a:t>Событие/Восприятие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1" i="1" u="none" strike="noStrike" cap="none" normalizeH="0" baseline="0" dirty="0">
                          <a:ln>
                            <a:noFill/>
                          </a:ln>
                          <a:solidFill>
                            <a:srgbClr val="000000"/>
                          </a:solidFill>
                          <a:effectLst/>
                          <a:latin typeface="+mn-lt"/>
                          <a:ea typeface="+mn-ea"/>
                          <a:cs typeface="+mn-cs"/>
                        </a:rPr>
                        <a:t>Преувеличенное обобщение</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dirty="0">
                          <a:ln>
                            <a:noFill/>
                          </a:ln>
                          <a:solidFill>
                            <a:srgbClr val="000000"/>
                          </a:solidFill>
                          <a:effectLst/>
                          <a:latin typeface="+mn-lt"/>
                          <a:ea typeface="+mn-ea"/>
                          <a:cs typeface="+mn-cs"/>
                        </a:rPr>
                        <a:t>Конструктивный подход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“У меня несколько лишних килограмм”, “У меня кривой нос”</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a:ln>
                            <a:noFill/>
                          </a:ln>
                          <a:solidFill>
                            <a:srgbClr val="333333"/>
                          </a:solidFill>
                          <a:effectLst/>
                          <a:latin typeface="+mn-lt"/>
                          <a:ea typeface="+mn-ea"/>
                          <a:cs typeface="+mn-cs"/>
                        </a:rPr>
                        <a:t>“Я урод”.</a:t>
                      </a:r>
                      <a:endParaRPr kumimoji="0" lang="ru-RU"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“Я </a:t>
                      </a:r>
                      <a:r>
                        <a:rPr kumimoji="0" lang="ru-RU" sz="2000" b="0" i="0" u="none" strike="noStrike" cap="none" normalizeH="0" baseline="0" dirty="0">
                          <a:ln>
                            <a:noFill/>
                          </a:ln>
                          <a:solidFill>
                            <a:srgbClr val="333333"/>
                          </a:solidFill>
                          <a:effectLst/>
                          <a:latin typeface="+mn-lt"/>
                          <a:ea typeface="+mn-ea"/>
                          <a:cs typeface="+mn-cs"/>
                        </a:rPr>
                        <a:t>не урод только потому, что у меня этот недостаток; зато мне нравятся </a:t>
                      </a:r>
                      <a:r>
                        <a:rPr kumimoji="0" lang="ru-RU" sz="2000" b="0" i="0" u="none" strike="noStrike" cap="none" normalizeH="0" baseline="0">
                          <a:ln>
                            <a:noFill/>
                          </a:ln>
                          <a:solidFill>
                            <a:srgbClr val="333333"/>
                          </a:solidFill>
                          <a:effectLst/>
                          <a:latin typeface="+mn-lt"/>
                          <a:ea typeface="+mn-ea"/>
                          <a:cs typeface="+mn-cs"/>
                        </a:rPr>
                        <a:t>мои глаза”.</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Собеседование прошло не так, как планировалось.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a:ln>
                            <a:noFill/>
                          </a:ln>
                          <a:solidFill>
                            <a:srgbClr val="333333"/>
                          </a:solidFill>
                          <a:effectLst/>
                          <a:latin typeface="+mn-lt"/>
                          <a:ea typeface="+mn-ea"/>
                          <a:cs typeface="+mn-cs"/>
                        </a:rPr>
                        <a:t>“Я </a:t>
                      </a:r>
                      <a:r>
                        <a:rPr kumimoji="0" lang="ru-RU" sz="2000" b="1" i="1" u="none" strike="noStrike" cap="none" normalizeH="0" baseline="0" dirty="0">
                          <a:ln>
                            <a:noFill/>
                          </a:ln>
                          <a:solidFill>
                            <a:srgbClr val="333333"/>
                          </a:solidFill>
                          <a:effectLst/>
                          <a:latin typeface="+mn-lt"/>
                          <a:ea typeface="+mn-ea"/>
                          <a:cs typeface="+mn-cs"/>
                        </a:rPr>
                        <a:t>никогда не найду работу </a:t>
                      </a:r>
                      <a:r>
                        <a:rPr kumimoji="0" lang="ru-RU" sz="2000" b="1" i="1" u="none" strike="noStrike" cap="none" normalizeH="0" baseline="0">
                          <a:ln>
                            <a:noFill/>
                          </a:ln>
                          <a:solidFill>
                            <a:srgbClr val="333333"/>
                          </a:solidFill>
                          <a:effectLst/>
                          <a:latin typeface="+mn-lt"/>
                          <a:ea typeface="+mn-ea"/>
                          <a:cs typeface="+mn-cs"/>
                        </a:rPr>
                        <a:t>снова.”</a:t>
                      </a:r>
                      <a:endParaRPr kumimoji="0" lang="ru-RU"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“Один </a:t>
                      </a:r>
                      <a:r>
                        <a:rPr kumimoji="0" lang="ru-RU" sz="2000" b="0" i="0" u="none" strike="noStrike" cap="none" normalizeH="0" baseline="0" dirty="0">
                          <a:ln>
                            <a:noFill/>
                          </a:ln>
                          <a:solidFill>
                            <a:srgbClr val="333333"/>
                          </a:solidFill>
                          <a:effectLst/>
                          <a:latin typeface="+mn-lt"/>
                          <a:ea typeface="+mn-ea"/>
                          <a:cs typeface="+mn-cs"/>
                        </a:rPr>
                        <a:t>раз </a:t>
                      </a:r>
                      <a:r>
                        <a:rPr kumimoji="0" lang="ru-RU" sz="2000" b="0" i="0" u="none" strike="noStrike" cap="none" normalizeH="0" baseline="0">
                          <a:ln>
                            <a:noFill/>
                          </a:ln>
                          <a:solidFill>
                            <a:srgbClr val="333333"/>
                          </a:solidFill>
                          <a:effectLst/>
                          <a:latin typeface="+mn-lt"/>
                          <a:ea typeface="+mn-ea"/>
                          <a:cs typeface="+mn-cs"/>
                        </a:rPr>
                        <a:t>не считается”; “Я </a:t>
                      </a:r>
                      <a:r>
                        <a:rPr kumimoji="0" lang="ru-RU" sz="2000" b="0" i="0" u="none" strike="noStrike" cap="none" normalizeH="0" baseline="0" dirty="0">
                          <a:ln>
                            <a:noFill/>
                          </a:ln>
                          <a:solidFill>
                            <a:srgbClr val="333333"/>
                          </a:solidFill>
                          <a:effectLst/>
                          <a:latin typeface="+mn-lt"/>
                          <a:ea typeface="+mn-ea"/>
                          <a:cs typeface="+mn-cs"/>
                        </a:rPr>
                        <a:t>должен подумать о том, как я сделаю определенные вещи в следующий раз </a:t>
                      </a:r>
                      <a:r>
                        <a:rPr kumimoji="0" lang="ru-RU" sz="2000" b="0" i="0" u="none" strike="noStrike" cap="none" normalizeH="0" baseline="0">
                          <a:ln>
                            <a:noFill/>
                          </a:ln>
                          <a:solidFill>
                            <a:srgbClr val="333333"/>
                          </a:solidFill>
                          <a:effectLst/>
                          <a:latin typeface="+mn-lt"/>
                          <a:ea typeface="+mn-ea"/>
                          <a:cs typeface="+mn-cs"/>
                        </a:rPr>
                        <a:t>лучше.”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4" name="Slide Number Placeholder 3"/>
          <p:cNvSpPr>
            <a:spLocks noGrp="1"/>
          </p:cNvSpPr>
          <p:nvPr>
            <p:ph type="sldNum" sz="quarter" idx="12"/>
          </p:nvPr>
        </p:nvSpPr>
        <p:spPr/>
        <p:txBody>
          <a:bodyPr/>
          <a:lstStyle/>
          <a:p>
            <a:fld id="{A25C878A-E636-4C5D-B8FD-3EC6E7FF6D55}" type="slidenum">
              <a:rPr lang="de-DE" altLang="de-DE" smtClean="0"/>
              <a:pPr/>
              <a:t>16</a:t>
            </a:fld>
            <a:endParaRPr lang="de-DE" altLang="de-DE"/>
          </a:p>
        </p:txBody>
      </p:sp>
    </p:spTree>
    <p:extLst>
      <p:ext uri="{BB962C8B-B14F-4D97-AF65-F5344CB8AC3E}">
        <p14:creationId xmlns:p14="http://schemas.microsoft.com/office/powerpoint/2010/main" val="16609290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Bместо этого:</a:t>
            </a:r>
            <a:br>
              <a:rPr lang="ru-RU" sz="3600">
                <a:solidFill>
                  <a:srgbClr val="004992"/>
                </a:solidFill>
                <a:latin typeface="+mn-lt"/>
                <a:ea typeface="+mn-ea"/>
                <a:cs typeface="+mn-cs"/>
              </a:rPr>
            </a:br>
            <a:r>
              <a:rPr lang="ru-RU">
                <a:solidFill>
                  <a:srgbClr val="004992"/>
                </a:solidFill>
                <a:latin typeface="+mn-lt"/>
                <a:ea typeface="+mn-ea"/>
                <a:cs typeface="+mn-cs"/>
              </a:rPr>
              <a:t>Один недостаток – не основание также судить обо всем</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dirty="0">
                <a:solidFill>
                  <a:srgbClr val="333333"/>
                </a:solidFill>
              </a:rPr>
              <a:t>Каждое человеческое существо сложное - как мозаика, которая состоит из множества отдельных деталей. У всех нас есть положительные и отрицательные стороны! Поэтому существует много различных способов рассмотреть человеческие качества:</a:t>
            </a:r>
          </a:p>
          <a:p>
            <a:pPr lvl="0" defTabSz="914400" fontAlgn="base"/>
            <a:r>
              <a:rPr lang="ru-RU" altLang="de-DE" sz="2400" dirty="0">
                <a:solidFill>
                  <a:srgbClr val="004992"/>
                </a:solidFill>
              </a:rPr>
              <a:t>Что значит удача</a:t>
            </a:r>
            <a:r>
              <a:rPr lang="de-DE" altLang="de-DE" sz="2400" dirty="0">
                <a:solidFill>
                  <a:srgbClr val="004992"/>
                </a:solidFill>
              </a:rPr>
              <a:t>?</a:t>
            </a:r>
            <a:r>
              <a:rPr lang="ru-RU" altLang="de-DE" sz="2400" dirty="0">
                <a:solidFill>
                  <a:srgbClr val="004992"/>
                </a:solidFill>
              </a:rPr>
              <a:t> </a:t>
            </a:r>
            <a:r>
              <a:rPr lang="ru-RU" altLang="de-DE" sz="2400" dirty="0">
                <a:solidFill>
                  <a:srgbClr val="333333"/>
                </a:solidFill>
              </a:rPr>
              <a:t>Богатство, друзья, здоровье, успех в карьере, удовлетворение?</a:t>
            </a:r>
            <a:endParaRPr lang="de-DE" altLang="de-DE" sz="2400" dirty="0">
              <a:solidFill>
                <a:srgbClr val="333333"/>
              </a:solidFill>
            </a:endParaRPr>
          </a:p>
          <a:p>
            <a:pPr lvl="0" defTabSz="914400" fontAlgn="base"/>
            <a:r>
              <a:rPr lang="ru-RU" altLang="de-DE" sz="2400" dirty="0">
                <a:solidFill>
                  <a:srgbClr val="004992"/>
                </a:solidFill>
              </a:rPr>
              <a:t>Что значит интеллект</a:t>
            </a:r>
            <a:r>
              <a:rPr lang="de-DE" altLang="de-DE" sz="2400" dirty="0">
                <a:solidFill>
                  <a:srgbClr val="004992"/>
                </a:solidFill>
              </a:rPr>
              <a:t>? </a:t>
            </a:r>
            <a:r>
              <a:rPr lang="ru-RU" altLang="de-DE" sz="2400" dirty="0">
                <a:solidFill>
                  <a:srgbClr val="004992"/>
                </a:solidFill>
              </a:rPr>
              <a:t>О</a:t>
            </a:r>
            <a:r>
              <a:rPr lang="ru-RU" altLang="de-DE" sz="2400" dirty="0">
                <a:solidFill>
                  <a:srgbClr val="333333"/>
                </a:solidFill>
              </a:rPr>
              <a:t>тличная успеваемость в школе, учебе, социальная эмпатия?</a:t>
            </a:r>
            <a:endParaRPr lang="en-US" sz="2400" dirty="0"/>
          </a:p>
        </p:txBody>
      </p:sp>
      <p:pic>
        <p:nvPicPr>
          <p:cNvPr id="8" name="Picture 7"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11" name="Slide Number Placeholder 10"/>
          <p:cNvSpPr>
            <a:spLocks noGrp="1"/>
          </p:cNvSpPr>
          <p:nvPr>
            <p:ph type="sldNum" sz="quarter" idx="12"/>
          </p:nvPr>
        </p:nvSpPr>
        <p:spPr/>
        <p:txBody>
          <a:bodyPr/>
          <a:lstStyle/>
          <a:p>
            <a:fld id="{57B98617-3EA5-49D3-AC48-F3027FFC05C1}"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9" name="Rectangle 3"/>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2. Суженное восприятие (Видеть всё в</a:t>
            </a:r>
            <a:br>
              <a:rPr lang="en-US" sz="3600" dirty="0">
                <a:solidFill>
                  <a:srgbClr val="004992"/>
                </a:solidFill>
                <a:latin typeface="+mn-lt"/>
                <a:ea typeface="+mn-ea"/>
                <a:cs typeface="+mn-cs"/>
              </a:rPr>
            </a:br>
            <a:r>
              <a:rPr lang="ru-RU" sz="3600" dirty="0">
                <a:solidFill>
                  <a:srgbClr val="004992"/>
                </a:solidFill>
                <a:latin typeface="+mn-lt"/>
                <a:ea typeface="+mn-ea"/>
                <a:cs typeface="+mn-cs"/>
              </a:rPr>
              <a:t>чёрномсвете)</a:t>
            </a:r>
            <a:br>
              <a:rPr lang="ru-RU" sz="3600" dirty="0">
                <a:solidFill>
                  <a:srgbClr val="004992"/>
                </a:solidFill>
                <a:latin typeface="+mn-lt"/>
                <a:ea typeface="+mn-ea"/>
                <a:cs typeface="+mn-cs"/>
              </a:rPr>
            </a:br>
            <a:r>
              <a:rPr lang="ru-RU" dirty="0">
                <a:solidFill>
                  <a:srgbClr val="004992"/>
                </a:solidFill>
                <a:latin typeface="+mn-lt"/>
                <a:ea typeface="+mn-ea"/>
                <a:cs typeface="+mn-cs"/>
              </a:rPr>
              <a:t>Какова была бы правильная/логичная оценка ситуации?</a:t>
            </a:r>
            <a:endParaRPr lang="de-DE" dirty="0">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2052911418"/>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000000"/>
                          </a:solidFill>
                          <a:effectLst/>
                          <a:latin typeface="+mn-lt"/>
                          <a:ea typeface="+mn-ea"/>
                          <a:cs typeface="+mn-cs"/>
                        </a:rPr>
                        <a:t>Событие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000000"/>
                          </a:solidFill>
                          <a:effectLst/>
                          <a:latin typeface="+mn-lt"/>
                          <a:ea typeface="+mn-ea"/>
                          <a:cs typeface="+mn-cs"/>
                        </a:rPr>
                        <a:t>Суженная оценка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000000"/>
                          </a:solidFill>
                          <a:effectLst/>
                          <a:latin typeface="+mn-lt"/>
                          <a:ea typeface="+mn-ea"/>
                          <a:cs typeface="+mn-cs"/>
                        </a:rPr>
                        <a:t>Альтернативная оценка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Вы запутались в разговоре с группой.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a:ln>
                            <a:noFill/>
                          </a:ln>
                          <a:solidFill>
                            <a:srgbClr val="333333"/>
                          </a:solidFill>
                          <a:effectLst/>
                          <a:latin typeface="+mn-lt"/>
                          <a:ea typeface="+mn-ea"/>
                          <a:cs typeface="+mn-cs"/>
                        </a:rPr>
                        <a:t>“Я не могу выразить свои мысли”</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Вы приготовили десерт, который не получился.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“Это опять должно было случиться со смной!”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7" name="Slide Number Placeholder 6"/>
          <p:cNvSpPr>
            <a:spLocks noGrp="1"/>
          </p:cNvSpPr>
          <p:nvPr>
            <p:ph type="sldNum" sz="quarter" idx="12"/>
          </p:nvPr>
        </p:nvSpPr>
        <p:spPr/>
        <p:txBody>
          <a:bodyPr/>
          <a:lstStyle/>
          <a:p>
            <a:fld id="{A25C878A-E636-4C5D-B8FD-3EC6E7FF6D55}"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9" name="Rectangle 3"/>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2. Суженное восприятие (Видеть всё в</a:t>
            </a:r>
            <a:br>
              <a:rPr lang="en-US" sz="3600" dirty="0">
                <a:solidFill>
                  <a:srgbClr val="004992"/>
                </a:solidFill>
                <a:latin typeface="+mn-lt"/>
                <a:ea typeface="+mn-ea"/>
                <a:cs typeface="+mn-cs"/>
              </a:rPr>
            </a:br>
            <a:r>
              <a:rPr lang="ru-RU" sz="3600" dirty="0">
                <a:solidFill>
                  <a:srgbClr val="004992"/>
                </a:solidFill>
                <a:latin typeface="+mn-lt"/>
                <a:ea typeface="+mn-ea"/>
                <a:cs typeface="+mn-cs"/>
              </a:rPr>
              <a:t>чёрномсвете)</a:t>
            </a:r>
            <a:br>
              <a:rPr lang="ru-RU" sz="3600" dirty="0">
                <a:solidFill>
                  <a:srgbClr val="004992"/>
                </a:solidFill>
                <a:latin typeface="+mn-lt"/>
                <a:ea typeface="+mn-ea"/>
                <a:cs typeface="+mn-cs"/>
              </a:rPr>
            </a:br>
            <a:r>
              <a:rPr lang="ru-RU" dirty="0">
                <a:solidFill>
                  <a:srgbClr val="004992"/>
                </a:solidFill>
                <a:latin typeface="+mn-lt"/>
                <a:ea typeface="+mn-ea"/>
                <a:cs typeface="+mn-cs"/>
              </a:rPr>
              <a:t>Какова была бы правильная/логичная оценка ситуации?</a:t>
            </a:r>
            <a:endParaRPr lang="de-DE" dirty="0">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1958620975"/>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000000"/>
                          </a:solidFill>
                          <a:effectLst/>
                          <a:latin typeface="+mn-lt"/>
                          <a:ea typeface="+mn-ea"/>
                          <a:cs typeface="+mn-cs"/>
                        </a:rPr>
                        <a:t>Событие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000000"/>
                          </a:solidFill>
                          <a:effectLst/>
                          <a:latin typeface="+mn-lt"/>
                          <a:ea typeface="+mn-ea"/>
                          <a:cs typeface="+mn-cs"/>
                        </a:rPr>
                        <a:t>Суженная оценка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000000"/>
                          </a:solidFill>
                          <a:effectLst/>
                          <a:latin typeface="+mn-lt"/>
                          <a:ea typeface="+mn-ea"/>
                          <a:cs typeface="+mn-cs"/>
                        </a:rPr>
                        <a:t>Альтернативная оценка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Вы запутались в разговоре с группой.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a:ln>
                            <a:noFill/>
                          </a:ln>
                          <a:solidFill>
                            <a:srgbClr val="333333"/>
                          </a:solidFill>
                          <a:effectLst/>
                          <a:latin typeface="+mn-lt"/>
                          <a:ea typeface="+mn-ea"/>
                          <a:cs typeface="+mn-cs"/>
                        </a:rPr>
                        <a:t>“Я не могу выразить свои мысли”</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“С другими тоже такое случается, но а в остальном мой вклад был хорош.”</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Вы приготовили десерт, который не получился.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“Это опять должно было случиться со смной!”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3" name="Slide Number Placeholder 2"/>
          <p:cNvSpPr>
            <a:spLocks noGrp="1"/>
          </p:cNvSpPr>
          <p:nvPr>
            <p:ph type="sldNum" sz="quarter" idx="12"/>
          </p:nvPr>
        </p:nvSpPr>
        <p:spPr/>
        <p:txBody>
          <a:bodyPr/>
          <a:lstStyle/>
          <a:p>
            <a:fld id="{A25C878A-E636-4C5D-B8FD-3EC6E7FF6D55}" type="slidenum">
              <a:rPr lang="de-DE" altLang="de-DE" smtClean="0"/>
              <a:pPr/>
              <a:t>19</a:t>
            </a:fld>
            <a:endParaRPr lang="de-DE" altLang="de-DE"/>
          </a:p>
        </p:txBody>
      </p:sp>
    </p:spTree>
    <p:extLst>
      <p:ext uri="{BB962C8B-B14F-4D97-AF65-F5344CB8AC3E}">
        <p14:creationId xmlns:p14="http://schemas.microsoft.com/office/powerpoint/2010/main" val="28878154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9" name="Rectangle 3"/>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2. Суженное восприятие (Видеть всё в</a:t>
            </a:r>
            <a:br>
              <a:rPr lang="en-US" sz="3600" dirty="0">
                <a:solidFill>
                  <a:srgbClr val="004992"/>
                </a:solidFill>
                <a:latin typeface="+mn-lt"/>
                <a:ea typeface="+mn-ea"/>
                <a:cs typeface="+mn-cs"/>
              </a:rPr>
            </a:br>
            <a:r>
              <a:rPr lang="ru-RU" sz="3600" dirty="0">
                <a:solidFill>
                  <a:srgbClr val="004992"/>
                </a:solidFill>
                <a:latin typeface="+mn-lt"/>
                <a:ea typeface="+mn-ea"/>
                <a:cs typeface="+mn-cs"/>
              </a:rPr>
              <a:t>чёрномсвете)</a:t>
            </a:r>
            <a:br>
              <a:rPr lang="ru-RU" sz="3600" dirty="0">
                <a:solidFill>
                  <a:srgbClr val="004992"/>
                </a:solidFill>
                <a:latin typeface="+mn-lt"/>
                <a:ea typeface="+mn-ea"/>
                <a:cs typeface="+mn-cs"/>
              </a:rPr>
            </a:br>
            <a:r>
              <a:rPr lang="ru-RU" dirty="0">
                <a:solidFill>
                  <a:srgbClr val="004992"/>
                </a:solidFill>
                <a:latin typeface="+mn-lt"/>
                <a:ea typeface="+mn-ea"/>
                <a:cs typeface="+mn-cs"/>
              </a:rPr>
              <a:t>Какова была бы правильная/логичная оценка ситуации?</a:t>
            </a:r>
            <a:endParaRPr lang="de-DE" dirty="0">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227862532"/>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000000"/>
                          </a:solidFill>
                          <a:effectLst/>
                          <a:latin typeface="+mn-lt"/>
                          <a:ea typeface="+mn-ea"/>
                          <a:cs typeface="+mn-cs"/>
                        </a:rPr>
                        <a:t>Событие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000000"/>
                          </a:solidFill>
                          <a:effectLst/>
                          <a:latin typeface="+mn-lt"/>
                          <a:ea typeface="+mn-ea"/>
                          <a:cs typeface="+mn-cs"/>
                        </a:rPr>
                        <a:t>Суженная оценка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000000"/>
                          </a:solidFill>
                          <a:effectLst/>
                          <a:latin typeface="+mn-lt"/>
                          <a:ea typeface="+mn-ea"/>
                          <a:cs typeface="+mn-cs"/>
                        </a:rPr>
                        <a:t>Альтернативная оценка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Вы запутались в разговоре с группой.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a:ln>
                            <a:noFill/>
                          </a:ln>
                          <a:solidFill>
                            <a:srgbClr val="333333"/>
                          </a:solidFill>
                          <a:effectLst/>
                          <a:latin typeface="+mn-lt"/>
                          <a:ea typeface="+mn-ea"/>
                          <a:cs typeface="+mn-cs"/>
                        </a:rPr>
                        <a:t>“Я не могу выразить свои мысли”</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“С другими тоже такое случается, но а в остальном мой вклад был хорош.”</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Вы приготовили десерт, который не получился.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“Это опять должно было случиться со смной!”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Другие блюда получились хорошо, вели приятные разговоры за столом</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3" name="Slide Number Placeholder 2"/>
          <p:cNvSpPr>
            <a:spLocks noGrp="1"/>
          </p:cNvSpPr>
          <p:nvPr>
            <p:ph type="sldNum" sz="quarter" idx="12"/>
          </p:nvPr>
        </p:nvSpPr>
        <p:spPr/>
        <p:txBody>
          <a:bodyPr/>
          <a:lstStyle/>
          <a:p>
            <a:fld id="{A25C878A-E636-4C5D-B8FD-3EC6E7FF6D55}" type="slidenum">
              <a:rPr lang="de-DE" altLang="de-DE" smtClean="0"/>
              <a:pPr/>
              <a:t>20</a:t>
            </a:fld>
            <a:endParaRPr lang="de-DE" altLang="de-DE"/>
          </a:p>
        </p:txBody>
      </p:sp>
    </p:spTree>
    <p:extLst>
      <p:ext uri="{BB962C8B-B14F-4D97-AF65-F5344CB8AC3E}">
        <p14:creationId xmlns:p14="http://schemas.microsoft.com/office/powerpoint/2010/main" val="18369436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9" name="Rectangle 3"/>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2. Суженное восприятие (Видеть всё в</a:t>
            </a:r>
            <a:br>
              <a:rPr lang="en-US" sz="3600" dirty="0">
                <a:solidFill>
                  <a:srgbClr val="004992"/>
                </a:solidFill>
                <a:latin typeface="+mn-lt"/>
                <a:ea typeface="+mn-ea"/>
                <a:cs typeface="+mn-cs"/>
              </a:rPr>
            </a:br>
            <a:r>
              <a:rPr lang="ru-RU" sz="3600" dirty="0">
                <a:solidFill>
                  <a:srgbClr val="004992"/>
                </a:solidFill>
                <a:latin typeface="+mn-lt"/>
                <a:ea typeface="+mn-ea"/>
                <a:cs typeface="+mn-cs"/>
              </a:rPr>
              <a:t>чёрномсвете)</a:t>
            </a:r>
            <a:br>
              <a:rPr lang="ru-RU" sz="3600" dirty="0">
                <a:solidFill>
                  <a:srgbClr val="004992"/>
                </a:solidFill>
                <a:latin typeface="+mn-lt"/>
                <a:ea typeface="+mn-ea"/>
                <a:cs typeface="+mn-cs"/>
              </a:rPr>
            </a:br>
            <a:r>
              <a:rPr lang="ru-RU" dirty="0">
                <a:solidFill>
                  <a:srgbClr val="004992"/>
                </a:solidFill>
                <a:latin typeface="+mn-lt"/>
                <a:ea typeface="+mn-ea"/>
                <a:cs typeface="+mn-cs"/>
              </a:rPr>
              <a:t>Какова была бы правильная/логичная оценка ситуации?</a:t>
            </a:r>
            <a:endParaRPr lang="de-DE" dirty="0">
              <a:solidFill>
                <a:srgbClr val="004992"/>
              </a:solidFill>
              <a:latin typeface="+mn-lt"/>
              <a:ea typeface="+mn-ea"/>
              <a:cs typeface="+mn-cs"/>
            </a:endParaRPr>
          </a:p>
        </p:txBody>
      </p:sp>
      <p:sp>
        <p:nvSpPr>
          <p:cNvPr id="22551" name="Rectangle 24"/>
          <p:cNvSpPr>
            <a:spLocks noChangeArrowheads="1"/>
          </p:cNvSpPr>
          <p:nvPr/>
        </p:nvSpPr>
        <p:spPr bwMode="auto">
          <a:xfrm>
            <a:off x="408954" y="5517232"/>
            <a:ext cx="11376000"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105000"/>
              </a:lnSpc>
              <a:spcBef>
                <a:spcPts val="1999"/>
              </a:spcBef>
              <a:spcAft>
                <a:spcPts val="0"/>
              </a:spcAft>
              <a:buNone/>
            </a:pPr>
            <a:r>
              <a:rPr lang="ru-RU" altLang="ja-JP" sz="2000" b="0">
                <a:solidFill>
                  <a:srgbClr val="004992"/>
                </a:solidFill>
                <a:latin typeface="+mn-lt"/>
                <a:ea typeface="+mn-ea"/>
              </a:rPr>
              <a:t>“Чтение мыслей”</a:t>
            </a:r>
            <a:r>
              <a:rPr lang="ru-RU" altLang="ja-JP" sz="2000" b="0">
                <a:solidFill>
                  <a:srgbClr val="333333"/>
                </a:solidFill>
                <a:latin typeface="+mn-lt"/>
                <a:ea typeface="+mn-ea"/>
              </a:rPr>
              <a:t>:</a:t>
            </a:r>
            <a:r>
              <a:rPr lang="ru-RU" altLang="ja-JP" sz="2000" b="0">
                <a:solidFill>
                  <a:srgbClr val="004992"/>
                </a:solidFill>
                <a:latin typeface="+mn-lt"/>
                <a:ea typeface="+mn-ea"/>
              </a:rPr>
              <a:t> </a:t>
            </a:r>
            <a:r>
              <a:rPr lang="ru-RU" altLang="ja-JP" sz="2000" b="0" dirty="0">
                <a:solidFill>
                  <a:srgbClr val="333333"/>
                </a:solidFill>
                <a:latin typeface="+mn-lt"/>
                <a:ea typeface="+mn-ea"/>
              </a:rPr>
              <a:t>Не приписывайте множество своих интерпритаций поведения другим! Тем более, что для одной ситуации возможны различные варианты объяснения!</a:t>
            </a:r>
            <a:endParaRPr lang="de-DE" altLang="de-DE" sz="2000" b="0" dirty="0">
              <a:solidFill>
                <a:srgbClr val="333333"/>
              </a:solidFill>
              <a:latin typeface="+mn-lt"/>
              <a:ea typeface="+mn-ea"/>
            </a:endParaRP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3696483358"/>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000000"/>
                          </a:solidFill>
                          <a:effectLst/>
                          <a:latin typeface="+mn-lt"/>
                          <a:ea typeface="+mn-ea"/>
                          <a:cs typeface="+mn-cs"/>
                        </a:rPr>
                        <a:t>Событие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000000"/>
                          </a:solidFill>
                          <a:effectLst/>
                          <a:latin typeface="+mn-lt"/>
                          <a:ea typeface="+mn-ea"/>
                          <a:cs typeface="+mn-cs"/>
                        </a:rPr>
                        <a:t>Суженная оценка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000000"/>
                          </a:solidFill>
                          <a:effectLst/>
                          <a:latin typeface="+mn-lt"/>
                          <a:ea typeface="+mn-ea"/>
                          <a:cs typeface="+mn-cs"/>
                        </a:rPr>
                        <a:t>Альтернативная оценка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Вы запутались в разговоре с группой.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a:ln>
                            <a:noFill/>
                          </a:ln>
                          <a:solidFill>
                            <a:srgbClr val="333333"/>
                          </a:solidFill>
                          <a:effectLst/>
                          <a:latin typeface="+mn-lt"/>
                          <a:ea typeface="+mn-ea"/>
                          <a:cs typeface="+mn-cs"/>
                        </a:rPr>
                        <a:t>“Я не могу выразить свои мысли”</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“С другими тоже такое случается, но а в остальном мой вклад был хорош.”</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Вы приготовили десерт, который не получился.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“Это опять должно было случиться со смной!”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Другие блюда получились хорошо, вели приятные разговоры за столом</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3" name="Slide Number Placeholder 2"/>
          <p:cNvSpPr>
            <a:spLocks noGrp="1"/>
          </p:cNvSpPr>
          <p:nvPr>
            <p:ph type="sldNum" sz="quarter" idx="12"/>
          </p:nvPr>
        </p:nvSpPr>
        <p:spPr/>
        <p:txBody>
          <a:bodyPr/>
          <a:lstStyle/>
          <a:p>
            <a:fld id="{A25C878A-E636-4C5D-B8FD-3EC6E7FF6D55}" type="slidenum">
              <a:rPr lang="de-DE" altLang="de-DE" smtClean="0"/>
              <a:pPr/>
              <a:t>21</a:t>
            </a:fld>
            <a:endParaRPr lang="de-DE" altLang="de-DE"/>
          </a:p>
        </p:txBody>
      </p:sp>
    </p:spTree>
    <p:extLst>
      <p:ext uri="{BB962C8B-B14F-4D97-AF65-F5344CB8AC3E}">
        <p14:creationId xmlns:p14="http://schemas.microsoft.com/office/powerpoint/2010/main" val="10449885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12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3. Не судите о других по себе</a:t>
            </a:r>
            <a:endParaRPr lang="de-DE" sz="3600">
              <a:latin typeface="+mn-lt"/>
              <a:ea typeface="+mn-ea"/>
              <a:cs typeface="+mn-cs"/>
            </a:endParaRPr>
          </a:p>
        </p:txBody>
      </p:sp>
      <p:sp>
        <p:nvSpPr>
          <p:cNvPr id="23555" name="Rectangle 3"/>
          <p:cNvSpPr>
            <a:spLocks noGrp="1" noChangeArrowheads="1"/>
          </p:cNvSpPr>
          <p:nvPr>
            <p:ph idx="1"/>
          </p:nvPr>
        </p:nvSpPr>
        <p:spPr/>
        <p:txBody>
          <a:bodyPr>
            <a:noAutofit/>
          </a:bodyPr>
          <a:lstStyle/>
          <a:p>
            <a:pPr eaLnBrk="1" hangingPunct="1">
              <a:tabLst>
                <a:tab pos="719138" algn="l"/>
              </a:tabLst>
              <a:defRPr/>
            </a:pPr>
            <a:r>
              <a:rPr lang="ru-RU" sz="2400" dirty="0">
                <a:solidFill>
                  <a:srgbClr val="004992"/>
                </a:solidFill>
              </a:rPr>
              <a:t>Существует разница между моей самооценкой и как другие видят меня!</a:t>
            </a:r>
          </a:p>
          <a:p>
            <a:pPr marL="342900" lvl="1" indent="-342900" eaLnBrk="1" hangingPunct="1">
              <a:spcBef>
                <a:spcPts val="1999"/>
              </a:spcBef>
              <a:spcAft>
                <a:spcPts val="0"/>
              </a:spcAft>
              <a:buClr>
                <a:srgbClr val="333333"/>
              </a:buClr>
              <a:buFont typeface="WingDings"/>
              <a:buChar char=""/>
              <a:defRPr/>
            </a:pPr>
            <a:r>
              <a:rPr lang="ru-RU" sz="2400" dirty="0">
                <a:solidFill>
                  <a:srgbClr val="333333"/>
                </a:solidFill>
                <a:latin typeface="+mn-lt"/>
              </a:rPr>
              <a:t>Если я считаю себя страшным и неудачником, то это далеко еще не означает, что и другие воспринимают меня так-же.</a:t>
            </a:r>
          </a:p>
          <a:p>
            <a:pPr marL="342900" lvl="1" indent="-342900" eaLnBrk="1" hangingPunct="1">
              <a:spcBef>
                <a:spcPts val="1999"/>
              </a:spcBef>
              <a:spcAft>
                <a:spcPts val="0"/>
              </a:spcAft>
              <a:buClr>
                <a:srgbClr val="333333"/>
              </a:buClr>
              <a:buFont typeface="WingDings"/>
              <a:buChar char=""/>
              <a:defRPr/>
            </a:pPr>
            <a:r>
              <a:rPr lang="ru-RU" sz="2400" dirty="0">
                <a:solidFill>
                  <a:srgbClr val="333333"/>
                </a:solidFill>
                <a:latin typeface="+mn-lt"/>
              </a:rPr>
              <a:t>Существуют разные вкусы/мнения/привычки! То, что человек считает разумным и привлекательным – разделяет не каждый!</a:t>
            </a:r>
            <a:endParaRPr lang="de-DE" sz="2400" dirty="0">
              <a:solidFill>
                <a:srgbClr val="333333"/>
              </a:solidFill>
              <a:latin typeface="+mn-lt"/>
            </a:endParaRPr>
          </a:p>
        </p:txBody>
      </p:sp>
      <p:sp>
        <p:nvSpPr>
          <p:cNvPr id="6" name="Footer Placeholder 5"/>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7" name="Slide Number Placeholder 6"/>
          <p:cNvSpPr>
            <a:spLocks noGrp="1"/>
          </p:cNvSpPr>
          <p:nvPr>
            <p:ph type="sldNum" sz="quarter" idx="12"/>
          </p:nvPr>
        </p:nvSpPr>
        <p:spPr/>
        <p:txBody>
          <a:bodyPr/>
          <a:lstStyle/>
          <a:p>
            <a:fld id="{57B98617-3EA5-49D3-AC48-F3027FFC05C1}"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z="3600" dirty="0">
                <a:solidFill>
                  <a:srgbClr val="004992"/>
                </a:solidFill>
                <a:latin typeface="+mn-lt"/>
                <a:ea typeface="+mn-ea"/>
                <a:cs typeface="+mn-cs"/>
              </a:rPr>
              <a:t>4. Отказ от положительной &amp; принятие отрицательной ответной реацкии!</a:t>
            </a:r>
            <a:br>
              <a:rPr lang="ru-RU" sz="3600" dirty="0">
                <a:solidFill>
                  <a:srgbClr val="004992"/>
                </a:solidFill>
                <a:latin typeface="+mn-lt"/>
                <a:ea typeface="+mn-ea"/>
                <a:cs typeface="+mn-cs"/>
              </a:rPr>
            </a:br>
            <a:r>
              <a:rPr lang="ru-RU" dirty="0">
                <a:solidFill>
                  <a:srgbClr val="004992"/>
                </a:solidFill>
                <a:latin typeface="+mn-lt"/>
                <a:ea typeface="+mn-ea"/>
                <a:cs typeface="+mn-cs"/>
              </a:rPr>
              <a:t>Какова была бы правильная/логичная оценка ситуации?</a:t>
            </a:r>
            <a:endParaRPr lang="en-US" dirty="0">
              <a:solidFill>
                <a:srgbClr val="004992"/>
              </a:solidFill>
              <a:latin typeface="+mn-lt"/>
              <a:ea typeface="+mn-ea"/>
              <a:cs typeface="+mn-cs"/>
            </a:endParaRPr>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674314356"/>
              </p:ext>
            </p:extLst>
          </p:nvPr>
        </p:nvGraphicFramePr>
        <p:xfrm>
          <a:off x="411480" y="2612383"/>
          <a:ext cx="11375136" cy="384048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az-Cyrl-AZ" sz="2000" b="0" i="0" u="none" strike="noStrike" cap="none" normalizeH="0" baseline="0" dirty="0">
                          <a:ln>
                            <a:noFill/>
                          </a:ln>
                          <a:solidFill>
                            <a:srgbClr val="000000"/>
                          </a:solidFill>
                          <a:effectLst/>
                          <a:latin typeface="+mn-lt"/>
                          <a:ea typeface="+mn-ea"/>
                          <a:cs typeface="+mn-cs"/>
                        </a:rPr>
                        <a:t>Событие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1" i="1" u="none" strike="noStrike" cap="none" normalizeH="0" baseline="0" dirty="0">
                          <a:ln>
                            <a:noFill/>
                          </a:ln>
                          <a:solidFill>
                            <a:srgbClr val="000000"/>
                          </a:solidFill>
                          <a:effectLst/>
                          <a:latin typeface="+mn-lt"/>
                          <a:ea typeface="+mn-ea"/>
                          <a:cs typeface="+mn-cs"/>
                        </a:rPr>
                        <a:t>Оценка в состоянии депрессии</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000000"/>
                          </a:solidFill>
                          <a:effectLst/>
                          <a:latin typeface="+mn-lt"/>
                          <a:ea typeface="+mn-ea"/>
                          <a:cs typeface="+mn-cs"/>
                        </a:rPr>
                        <a:t>Альтернативная оценка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Вас похвалили!</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a:ln>
                            <a:noFill/>
                          </a:ln>
                          <a:solidFill>
                            <a:srgbClr val="333333"/>
                          </a:solidFill>
                          <a:effectLst/>
                          <a:latin typeface="+mn-lt"/>
                          <a:ea typeface="+mn-ea"/>
                          <a:cs typeface="+mn-cs"/>
                        </a:rPr>
                        <a:t>“Он </a:t>
                      </a:r>
                      <a:r>
                        <a:rPr kumimoji="0" lang="ru-RU" sz="2000" b="1" i="1" u="none" strike="noStrike" cap="none" normalizeH="0" baseline="0" dirty="0">
                          <a:ln>
                            <a:noFill/>
                          </a:ln>
                          <a:solidFill>
                            <a:srgbClr val="333333"/>
                          </a:solidFill>
                          <a:effectLst/>
                          <a:latin typeface="+mn-lt"/>
                          <a:ea typeface="+mn-ea"/>
                          <a:cs typeface="+mn-cs"/>
                        </a:rPr>
                        <a:t>мне просто пытается льстить, </a:t>
                      </a:r>
                      <a:r>
                        <a:rPr kumimoji="0" lang="ru-RU" sz="2000" b="1" i="1" u="none" strike="noStrike" cap="none" normalizeH="0" baseline="0">
                          <a:ln>
                            <a:noFill/>
                          </a:ln>
                          <a:solidFill>
                            <a:srgbClr val="333333"/>
                          </a:solidFill>
                          <a:effectLst/>
                          <a:latin typeface="+mn-lt"/>
                          <a:ea typeface="+mn-ea"/>
                          <a:cs typeface="+mn-cs"/>
                        </a:rPr>
                        <a:t>это нечестно”; “Это </a:t>
                      </a:r>
                      <a:r>
                        <a:rPr kumimoji="0" lang="ru-RU" sz="2000" b="1" i="1" u="none" strike="noStrike" cap="none" normalizeH="0" baseline="0" dirty="0">
                          <a:ln>
                            <a:noFill/>
                          </a:ln>
                          <a:solidFill>
                            <a:srgbClr val="333333"/>
                          </a:solidFill>
                          <a:effectLst/>
                          <a:latin typeface="+mn-lt"/>
                          <a:ea typeface="+mn-ea"/>
                          <a:cs typeface="+mn-cs"/>
                        </a:rPr>
                        <a:t>он только так </a:t>
                      </a:r>
                      <a:r>
                        <a:rPr kumimoji="0" lang="ru-RU" sz="2000" b="1" i="1" u="none" strike="noStrike" cap="none" normalizeH="0" baseline="0">
                          <a:ln>
                            <a:noFill/>
                          </a:ln>
                          <a:solidFill>
                            <a:srgbClr val="333333"/>
                          </a:solidFill>
                          <a:effectLst/>
                          <a:latin typeface="+mn-lt"/>
                          <a:ea typeface="+mn-ea"/>
                          <a:cs typeface="+mn-cs"/>
                        </a:rPr>
                        <a:t>думает.”;</a:t>
                      </a:r>
                      <a:endParaRPr kumimoji="0" 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Вас критиковали!</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a:ln>
                            <a:noFill/>
                          </a:ln>
                          <a:solidFill>
                            <a:srgbClr val="333333"/>
                          </a:solidFill>
                          <a:effectLst/>
                          <a:latin typeface="+mn-lt"/>
                          <a:ea typeface="+mn-ea"/>
                          <a:cs typeface="+mn-cs"/>
                        </a:rPr>
                        <a:t>“Он </a:t>
                      </a:r>
                      <a:r>
                        <a:rPr kumimoji="0" lang="ru-RU" sz="2000" b="1" i="1" u="none" strike="noStrike" cap="none" normalizeH="0" baseline="0" dirty="0">
                          <a:ln>
                            <a:noFill/>
                          </a:ln>
                          <a:solidFill>
                            <a:srgbClr val="333333"/>
                          </a:solidFill>
                          <a:effectLst/>
                          <a:latin typeface="+mn-lt"/>
                          <a:ea typeface="+mn-ea"/>
                          <a:cs typeface="+mn-cs"/>
                        </a:rPr>
                        <a:t>видит меня насквозь, я - </a:t>
                      </a:r>
                      <a:r>
                        <a:rPr kumimoji="0" lang="ru-RU" sz="2000" b="1" i="1" u="none" strike="noStrike" cap="none" normalizeH="0" baseline="0">
                          <a:ln>
                            <a:noFill/>
                          </a:ln>
                          <a:solidFill>
                            <a:srgbClr val="333333"/>
                          </a:solidFill>
                          <a:effectLst/>
                          <a:latin typeface="+mn-lt"/>
                          <a:ea typeface="+mn-ea"/>
                          <a:cs typeface="+mn-cs"/>
                        </a:rPr>
                        <a:t>ничто...”</a:t>
                      </a:r>
                      <a:endParaRPr kumimoji="0" 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3" name="Slide Number Placeholder 2"/>
          <p:cNvSpPr>
            <a:spLocks noGrp="1"/>
          </p:cNvSpPr>
          <p:nvPr>
            <p:ph type="sldNum" sz="quarter" idx="12"/>
          </p:nvPr>
        </p:nvSpPr>
        <p:spPr/>
        <p:txBody>
          <a:bodyPr/>
          <a:lstStyle/>
          <a:p>
            <a:fld id="{A25C878A-E636-4C5D-B8FD-3EC6E7FF6D55}" type="slidenum">
              <a:rPr lang="de-DE" altLang="de-DE" smtClean="0"/>
              <a:pPr/>
              <a:t>23</a:t>
            </a:fld>
            <a:endParaRPr lang="de-DE" altLang="de-DE"/>
          </a:p>
        </p:txBody>
      </p:sp>
    </p:spTree>
    <p:extLst>
      <p:ext uri="{BB962C8B-B14F-4D97-AF65-F5344CB8AC3E}">
        <p14:creationId xmlns:p14="http://schemas.microsoft.com/office/powerpoint/2010/main" val="31339616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z="3600" dirty="0">
                <a:solidFill>
                  <a:srgbClr val="004992"/>
                </a:solidFill>
                <a:latin typeface="+mn-lt"/>
                <a:ea typeface="+mn-ea"/>
                <a:cs typeface="+mn-cs"/>
              </a:rPr>
              <a:t>4. Отказ от положительной &amp; принятие отрицательной ответной реацкии!</a:t>
            </a:r>
            <a:br>
              <a:rPr lang="ru-RU" sz="3600" dirty="0">
                <a:solidFill>
                  <a:srgbClr val="004992"/>
                </a:solidFill>
                <a:latin typeface="+mn-lt"/>
                <a:ea typeface="+mn-ea"/>
                <a:cs typeface="+mn-cs"/>
              </a:rPr>
            </a:br>
            <a:r>
              <a:rPr lang="ru-RU" dirty="0">
                <a:solidFill>
                  <a:srgbClr val="004992"/>
                </a:solidFill>
                <a:latin typeface="+mn-lt"/>
                <a:ea typeface="+mn-ea"/>
                <a:cs typeface="+mn-cs"/>
              </a:rPr>
              <a:t>Какова была бы правильная/логичная оценка ситуации?</a:t>
            </a:r>
            <a:endParaRPr lang="en-US" dirty="0">
              <a:solidFill>
                <a:srgbClr val="004992"/>
              </a:solidFill>
              <a:latin typeface="+mn-lt"/>
              <a:ea typeface="+mn-ea"/>
              <a:cs typeface="+mn-cs"/>
            </a:endParaRPr>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556816407"/>
              </p:ext>
            </p:extLst>
          </p:nvPr>
        </p:nvGraphicFramePr>
        <p:xfrm>
          <a:off x="411480" y="2612383"/>
          <a:ext cx="11375136" cy="384048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az-Cyrl-AZ" sz="2000" b="0" i="0" u="none" strike="noStrike" cap="none" normalizeH="0" baseline="0" dirty="0">
                          <a:ln>
                            <a:noFill/>
                          </a:ln>
                          <a:solidFill>
                            <a:srgbClr val="000000"/>
                          </a:solidFill>
                          <a:effectLst/>
                          <a:latin typeface="+mn-lt"/>
                          <a:ea typeface="+mn-ea"/>
                          <a:cs typeface="+mn-cs"/>
                        </a:rPr>
                        <a:t>Событие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1" i="1" u="none" strike="noStrike" cap="none" normalizeH="0" baseline="0" dirty="0">
                          <a:ln>
                            <a:noFill/>
                          </a:ln>
                          <a:solidFill>
                            <a:srgbClr val="000000"/>
                          </a:solidFill>
                          <a:effectLst/>
                          <a:latin typeface="+mn-lt"/>
                          <a:ea typeface="+mn-ea"/>
                          <a:cs typeface="+mn-cs"/>
                        </a:rPr>
                        <a:t>Оценка в состоянии депрессии</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000000"/>
                          </a:solidFill>
                          <a:effectLst/>
                          <a:latin typeface="+mn-lt"/>
                          <a:ea typeface="+mn-ea"/>
                          <a:cs typeface="+mn-cs"/>
                        </a:rPr>
                        <a:t>Альтернативная оценка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Вас похвалили!</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a:ln>
                            <a:noFill/>
                          </a:ln>
                          <a:solidFill>
                            <a:srgbClr val="333333"/>
                          </a:solidFill>
                          <a:effectLst/>
                          <a:latin typeface="+mn-lt"/>
                          <a:ea typeface="+mn-ea"/>
                          <a:cs typeface="+mn-cs"/>
                        </a:rPr>
                        <a:t>“Он </a:t>
                      </a:r>
                      <a:r>
                        <a:rPr kumimoji="0" lang="ru-RU" sz="2000" b="1" i="1" u="none" strike="noStrike" cap="none" normalizeH="0" baseline="0" dirty="0">
                          <a:ln>
                            <a:noFill/>
                          </a:ln>
                          <a:solidFill>
                            <a:srgbClr val="333333"/>
                          </a:solidFill>
                          <a:effectLst/>
                          <a:latin typeface="+mn-lt"/>
                          <a:ea typeface="+mn-ea"/>
                          <a:cs typeface="+mn-cs"/>
                        </a:rPr>
                        <a:t>мне просто пытается льстить, </a:t>
                      </a:r>
                      <a:r>
                        <a:rPr kumimoji="0" lang="ru-RU" sz="2000" b="1" i="1" u="none" strike="noStrike" cap="none" normalizeH="0" baseline="0">
                          <a:ln>
                            <a:noFill/>
                          </a:ln>
                          <a:solidFill>
                            <a:srgbClr val="333333"/>
                          </a:solidFill>
                          <a:effectLst/>
                          <a:latin typeface="+mn-lt"/>
                          <a:ea typeface="+mn-ea"/>
                          <a:cs typeface="+mn-cs"/>
                        </a:rPr>
                        <a:t>это нечестно”; “Это </a:t>
                      </a:r>
                      <a:r>
                        <a:rPr kumimoji="0" lang="ru-RU" sz="2000" b="1" i="1" u="none" strike="noStrike" cap="none" normalizeH="0" baseline="0" dirty="0">
                          <a:ln>
                            <a:noFill/>
                          </a:ln>
                          <a:solidFill>
                            <a:srgbClr val="333333"/>
                          </a:solidFill>
                          <a:effectLst/>
                          <a:latin typeface="+mn-lt"/>
                          <a:ea typeface="+mn-ea"/>
                          <a:cs typeface="+mn-cs"/>
                        </a:rPr>
                        <a:t>он только так </a:t>
                      </a:r>
                      <a:r>
                        <a:rPr kumimoji="0" lang="ru-RU" sz="2000" b="1" i="1" u="none" strike="noStrike" cap="none" normalizeH="0" baseline="0">
                          <a:ln>
                            <a:noFill/>
                          </a:ln>
                          <a:solidFill>
                            <a:srgbClr val="333333"/>
                          </a:solidFill>
                          <a:effectLst/>
                          <a:latin typeface="+mn-lt"/>
                          <a:ea typeface="+mn-ea"/>
                          <a:cs typeface="+mn-cs"/>
                        </a:rPr>
                        <a:t>думает.”;</a:t>
                      </a:r>
                      <a:endParaRPr kumimoji="0" 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“Здорово</a:t>
                      </a:r>
                      <a:r>
                        <a:rPr kumimoji="0" lang="ru-RU" sz="2000" b="0" i="0" u="none" strike="noStrike" cap="none" normalizeH="0" baseline="0" dirty="0">
                          <a:ln>
                            <a:noFill/>
                          </a:ln>
                          <a:solidFill>
                            <a:srgbClr val="333333"/>
                          </a:solidFill>
                          <a:effectLst/>
                          <a:latin typeface="+mn-lt"/>
                          <a:ea typeface="+mn-ea"/>
                          <a:cs typeface="+mn-cs"/>
                        </a:rPr>
                        <a:t>, что кто-то признает мои </a:t>
                      </a:r>
                      <a:r>
                        <a:rPr kumimoji="0" lang="ru-RU" sz="2000" b="0" i="0" u="none" strike="noStrike" cap="none" normalizeH="0" baseline="0">
                          <a:ln>
                            <a:noFill/>
                          </a:ln>
                          <a:solidFill>
                            <a:srgbClr val="333333"/>
                          </a:solidFill>
                          <a:effectLst/>
                          <a:latin typeface="+mn-lt"/>
                          <a:ea typeface="+mn-ea"/>
                          <a:cs typeface="+mn-cs"/>
                        </a:rPr>
                        <a:t>достижения!”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Вас критиковали!</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a:ln>
                            <a:noFill/>
                          </a:ln>
                          <a:solidFill>
                            <a:srgbClr val="333333"/>
                          </a:solidFill>
                          <a:effectLst/>
                          <a:latin typeface="+mn-lt"/>
                          <a:ea typeface="+mn-ea"/>
                          <a:cs typeface="+mn-cs"/>
                        </a:rPr>
                        <a:t>“Он </a:t>
                      </a:r>
                      <a:r>
                        <a:rPr kumimoji="0" lang="ru-RU" sz="2000" b="1" i="1" u="none" strike="noStrike" cap="none" normalizeH="0" baseline="0" dirty="0">
                          <a:ln>
                            <a:noFill/>
                          </a:ln>
                          <a:solidFill>
                            <a:srgbClr val="333333"/>
                          </a:solidFill>
                          <a:effectLst/>
                          <a:latin typeface="+mn-lt"/>
                          <a:ea typeface="+mn-ea"/>
                          <a:cs typeface="+mn-cs"/>
                        </a:rPr>
                        <a:t>видит меня насквозь, я - </a:t>
                      </a:r>
                      <a:r>
                        <a:rPr kumimoji="0" lang="ru-RU" sz="2000" b="1" i="1" u="none" strike="noStrike" cap="none" normalizeH="0" baseline="0">
                          <a:ln>
                            <a:noFill/>
                          </a:ln>
                          <a:solidFill>
                            <a:srgbClr val="333333"/>
                          </a:solidFill>
                          <a:effectLst/>
                          <a:latin typeface="+mn-lt"/>
                          <a:ea typeface="+mn-ea"/>
                          <a:cs typeface="+mn-cs"/>
                        </a:rPr>
                        <a:t>ничто...”</a:t>
                      </a:r>
                      <a:endParaRPr kumimoji="0" 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3" name="Slide Number Placeholder 2"/>
          <p:cNvSpPr>
            <a:spLocks noGrp="1"/>
          </p:cNvSpPr>
          <p:nvPr>
            <p:ph type="sldNum" sz="quarter" idx="12"/>
          </p:nvPr>
        </p:nvSpPr>
        <p:spPr/>
        <p:txBody>
          <a:bodyPr/>
          <a:lstStyle/>
          <a:p>
            <a:fld id="{A25C878A-E636-4C5D-B8FD-3EC6E7FF6D55}" type="slidenum">
              <a:rPr lang="de-DE" altLang="de-DE" smtClean="0"/>
              <a:pPr/>
              <a:t>24</a:t>
            </a:fld>
            <a:endParaRPr lang="de-DE" altLang="de-DE"/>
          </a:p>
        </p:txBody>
      </p:sp>
    </p:spTree>
    <p:extLst>
      <p:ext uri="{BB962C8B-B14F-4D97-AF65-F5344CB8AC3E}">
        <p14:creationId xmlns:p14="http://schemas.microsoft.com/office/powerpoint/2010/main" val="22450585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z="3600" dirty="0">
                <a:solidFill>
                  <a:srgbClr val="004992"/>
                </a:solidFill>
                <a:latin typeface="+mn-lt"/>
                <a:ea typeface="+mn-ea"/>
                <a:cs typeface="+mn-cs"/>
              </a:rPr>
              <a:t>4. Отказ от положительной &amp; принятие отрицательной ответной реацкии!</a:t>
            </a:r>
            <a:br>
              <a:rPr lang="ru-RU" sz="3600" dirty="0">
                <a:solidFill>
                  <a:srgbClr val="004992"/>
                </a:solidFill>
                <a:latin typeface="+mn-lt"/>
                <a:ea typeface="+mn-ea"/>
                <a:cs typeface="+mn-cs"/>
              </a:rPr>
            </a:br>
            <a:r>
              <a:rPr lang="ru-RU" dirty="0">
                <a:solidFill>
                  <a:srgbClr val="004992"/>
                </a:solidFill>
                <a:latin typeface="+mn-lt"/>
                <a:ea typeface="+mn-ea"/>
                <a:cs typeface="+mn-cs"/>
              </a:rPr>
              <a:t>Какова была бы правильная/логичная оценка ситуации?</a:t>
            </a:r>
            <a:endParaRPr lang="en-US" dirty="0">
              <a:solidFill>
                <a:srgbClr val="004992"/>
              </a:solidFill>
              <a:latin typeface="+mn-lt"/>
              <a:ea typeface="+mn-ea"/>
              <a:cs typeface="+mn-cs"/>
            </a:endParaRPr>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127225533"/>
              </p:ext>
            </p:extLst>
          </p:nvPr>
        </p:nvGraphicFramePr>
        <p:xfrm>
          <a:off x="411480" y="2612383"/>
          <a:ext cx="11375136" cy="384048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az-Cyrl-AZ" sz="2000" b="0" i="0" u="none" strike="noStrike" cap="none" normalizeH="0" baseline="0" dirty="0">
                          <a:ln>
                            <a:noFill/>
                          </a:ln>
                          <a:solidFill>
                            <a:srgbClr val="000000"/>
                          </a:solidFill>
                          <a:effectLst/>
                          <a:latin typeface="+mn-lt"/>
                          <a:ea typeface="+mn-ea"/>
                          <a:cs typeface="+mn-cs"/>
                        </a:rPr>
                        <a:t>Событие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1" i="1" u="none" strike="noStrike" cap="none" normalizeH="0" baseline="0" dirty="0">
                          <a:ln>
                            <a:noFill/>
                          </a:ln>
                          <a:solidFill>
                            <a:srgbClr val="000000"/>
                          </a:solidFill>
                          <a:effectLst/>
                          <a:latin typeface="+mn-lt"/>
                          <a:ea typeface="+mn-ea"/>
                          <a:cs typeface="+mn-cs"/>
                        </a:rPr>
                        <a:t>Оценка в состоянии депрессии</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000000"/>
                          </a:solidFill>
                          <a:effectLst/>
                          <a:latin typeface="+mn-lt"/>
                          <a:ea typeface="+mn-ea"/>
                          <a:cs typeface="+mn-cs"/>
                        </a:rPr>
                        <a:t>Альтернативная оценка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Вас похвалили!</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a:ln>
                            <a:noFill/>
                          </a:ln>
                          <a:solidFill>
                            <a:srgbClr val="333333"/>
                          </a:solidFill>
                          <a:effectLst/>
                          <a:latin typeface="+mn-lt"/>
                          <a:ea typeface="+mn-ea"/>
                          <a:cs typeface="+mn-cs"/>
                        </a:rPr>
                        <a:t>“Он </a:t>
                      </a:r>
                      <a:r>
                        <a:rPr kumimoji="0" lang="ru-RU" sz="2000" b="1" i="1" u="none" strike="noStrike" cap="none" normalizeH="0" baseline="0" dirty="0">
                          <a:ln>
                            <a:noFill/>
                          </a:ln>
                          <a:solidFill>
                            <a:srgbClr val="333333"/>
                          </a:solidFill>
                          <a:effectLst/>
                          <a:latin typeface="+mn-lt"/>
                          <a:ea typeface="+mn-ea"/>
                          <a:cs typeface="+mn-cs"/>
                        </a:rPr>
                        <a:t>мне просто пытается льстить, </a:t>
                      </a:r>
                      <a:r>
                        <a:rPr kumimoji="0" lang="ru-RU" sz="2000" b="1" i="1" u="none" strike="noStrike" cap="none" normalizeH="0" baseline="0">
                          <a:ln>
                            <a:noFill/>
                          </a:ln>
                          <a:solidFill>
                            <a:srgbClr val="333333"/>
                          </a:solidFill>
                          <a:effectLst/>
                          <a:latin typeface="+mn-lt"/>
                          <a:ea typeface="+mn-ea"/>
                          <a:cs typeface="+mn-cs"/>
                        </a:rPr>
                        <a:t>это нечестно”; “Это </a:t>
                      </a:r>
                      <a:r>
                        <a:rPr kumimoji="0" lang="ru-RU" sz="2000" b="1" i="1" u="none" strike="noStrike" cap="none" normalizeH="0" baseline="0" dirty="0">
                          <a:ln>
                            <a:noFill/>
                          </a:ln>
                          <a:solidFill>
                            <a:srgbClr val="333333"/>
                          </a:solidFill>
                          <a:effectLst/>
                          <a:latin typeface="+mn-lt"/>
                          <a:ea typeface="+mn-ea"/>
                          <a:cs typeface="+mn-cs"/>
                        </a:rPr>
                        <a:t>он только так </a:t>
                      </a:r>
                      <a:r>
                        <a:rPr kumimoji="0" lang="ru-RU" sz="2000" b="1" i="1" u="none" strike="noStrike" cap="none" normalizeH="0" baseline="0">
                          <a:ln>
                            <a:noFill/>
                          </a:ln>
                          <a:solidFill>
                            <a:srgbClr val="333333"/>
                          </a:solidFill>
                          <a:effectLst/>
                          <a:latin typeface="+mn-lt"/>
                          <a:ea typeface="+mn-ea"/>
                          <a:cs typeface="+mn-cs"/>
                        </a:rPr>
                        <a:t>думает.”;</a:t>
                      </a:r>
                      <a:endParaRPr kumimoji="0" 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“Здорово</a:t>
                      </a:r>
                      <a:r>
                        <a:rPr kumimoji="0" lang="ru-RU" sz="2000" b="0" i="0" u="none" strike="noStrike" cap="none" normalizeH="0" baseline="0" dirty="0">
                          <a:ln>
                            <a:noFill/>
                          </a:ln>
                          <a:solidFill>
                            <a:srgbClr val="333333"/>
                          </a:solidFill>
                          <a:effectLst/>
                          <a:latin typeface="+mn-lt"/>
                          <a:ea typeface="+mn-ea"/>
                          <a:cs typeface="+mn-cs"/>
                        </a:rPr>
                        <a:t>, что кто-то признает мои </a:t>
                      </a:r>
                      <a:r>
                        <a:rPr kumimoji="0" lang="ru-RU" sz="2000" b="0" i="0" u="none" strike="noStrike" cap="none" normalizeH="0" baseline="0">
                          <a:ln>
                            <a:noFill/>
                          </a:ln>
                          <a:solidFill>
                            <a:srgbClr val="333333"/>
                          </a:solidFill>
                          <a:effectLst/>
                          <a:latin typeface="+mn-lt"/>
                          <a:ea typeface="+mn-ea"/>
                          <a:cs typeface="+mn-cs"/>
                        </a:rPr>
                        <a:t>достижения!”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Вас критиковали!</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a:ln>
                            <a:noFill/>
                          </a:ln>
                          <a:solidFill>
                            <a:srgbClr val="333333"/>
                          </a:solidFill>
                          <a:effectLst/>
                          <a:latin typeface="+mn-lt"/>
                          <a:ea typeface="+mn-ea"/>
                          <a:cs typeface="+mn-cs"/>
                        </a:rPr>
                        <a:t>“Он </a:t>
                      </a:r>
                      <a:r>
                        <a:rPr kumimoji="0" lang="ru-RU" sz="2000" b="1" i="1" u="none" strike="noStrike" cap="none" normalizeH="0" baseline="0" dirty="0">
                          <a:ln>
                            <a:noFill/>
                          </a:ln>
                          <a:solidFill>
                            <a:srgbClr val="333333"/>
                          </a:solidFill>
                          <a:effectLst/>
                          <a:latin typeface="+mn-lt"/>
                          <a:ea typeface="+mn-ea"/>
                          <a:cs typeface="+mn-cs"/>
                        </a:rPr>
                        <a:t>видит меня насквозь, я - </a:t>
                      </a:r>
                      <a:r>
                        <a:rPr kumimoji="0" lang="ru-RU" sz="2000" b="1" i="1" u="none" strike="noStrike" cap="none" normalizeH="0" baseline="0">
                          <a:ln>
                            <a:noFill/>
                          </a:ln>
                          <a:solidFill>
                            <a:srgbClr val="333333"/>
                          </a:solidFill>
                          <a:effectLst/>
                          <a:latin typeface="+mn-lt"/>
                          <a:ea typeface="+mn-ea"/>
                          <a:cs typeface="+mn-cs"/>
                        </a:rPr>
                        <a:t>ничто...”</a:t>
                      </a:r>
                      <a:endParaRPr kumimoji="0" 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“Он </a:t>
                      </a:r>
                      <a:r>
                        <a:rPr kumimoji="0" lang="ru-RU" sz="2000" b="0" i="0" u="none" strike="noStrike" cap="none" normalizeH="0" baseline="0" dirty="0">
                          <a:ln>
                            <a:noFill/>
                          </a:ln>
                          <a:solidFill>
                            <a:srgbClr val="333333"/>
                          </a:solidFill>
                          <a:effectLst/>
                          <a:latin typeface="+mn-lt"/>
                          <a:ea typeface="+mn-ea"/>
                          <a:cs typeface="+mn-cs"/>
                        </a:rPr>
                        <a:t>хочет моего </a:t>
                      </a:r>
                      <a:r>
                        <a:rPr kumimoji="0" lang="ru-RU" sz="2000" b="0" i="0" u="none" strike="noStrike" cap="none" normalizeH="0" baseline="0">
                          <a:ln>
                            <a:noFill/>
                          </a:ln>
                          <a:solidFill>
                            <a:srgbClr val="333333"/>
                          </a:solidFill>
                          <a:effectLst/>
                          <a:latin typeface="+mn-lt"/>
                          <a:ea typeface="+mn-ea"/>
                          <a:cs typeface="+mn-cs"/>
                        </a:rPr>
                        <a:t>провала?”; “У </a:t>
                      </a:r>
                      <a:r>
                        <a:rPr kumimoji="0" lang="ru-RU" sz="2000" b="0" i="0" u="none" strike="noStrike" cap="none" normalizeH="0" baseline="0" dirty="0">
                          <a:ln>
                            <a:noFill/>
                          </a:ln>
                          <a:solidFill>
                            <a:srgbClr val="333333"/>
                          </a:solidFill>
                          <a:effectLst/>
                          <a:latin typeface="+mn-lt"/>
                          <a:ea typeface="+mn-ea"/>
                          <a:cs typeface="+mn-cs"/>
                        </a:rPr>
                        <a:t>него плохой </a:t>
                      </a:r>
                      <a:r>
                        <a:rPr kumimoji="0" lang="ru-RU" sz="2000" b="0" i="0" u="none" strike="noStrike" cap="none" normalizeH="0" baseline="0">
                          <a:ln>
                            <a:noFill/>
                          </a:ln>
                          <a:solidFill>
                            <a:srgbClr val="333333"/>
                          </a:solidFill>
                          <a:effectLst/>
                          <a:latin typeface="+mn-lt"/>
                          <a:ea typeface="+mn-ea"/>
                          <a:cs typeface="+mn-cs"/>
                        </a:rPr>
                        <a:t>день!”;</a:t>
                      </a:r>
                      <a:r>
                        <a:rPr kumimoji="0" lang="en-US" sz="2000" b="0" i="0" u="none" strike="noStrike" cap="none" normalizeH="0" baseline="0">
                          <a:ln>
                            <a:noFill/>
                          </a:ln>
                          <a:solidFill>
                            <a:srgbClr val="333333"/>
                          </a:solidFill>
                          <a:effectLst/>
                          <a:latin typeface="+mn-lt"/>
                          <a:ea typeface="+mn-ea"/>
                          <a:cs typeface="+mn-cs"/>
                        </a:rPr>
                        <a:t> </a:t>
                      </a:r>
                      <a:r>
                        <a:rPr kumimoji="0" lang="ru-RU" sz="2000" b="0" i="0" u="none" strike="noStrike" cap="none" normalizeH="0" baseline="0">
                          <a:ln>
                            <a:noFill/>
                          </a:ln>
                          <a:solidFill>
                            <a:srgbClr val="333333"/>
                          </a:solidFill>
                          <a:effectLst/>
                          <a:latin typeface="+mn-lt"/>
                          <a:ea typeface="+mn-ea"/>
                          <a:cs typeface="+mn-cs"/>
                        </a:rPr>
                        <a:t>“Могу </a:t>
                      </a:r>
                      <a:r>
                        <a:rPr kumimoji="0" lang="ru-RU" sz="2000" b="0" i="0" u="none" strike="noStrike" cap="none" normalizeH="0" baseline="0" dirty="0">
                          <a:ln>
                            <a:noFill/>
                          </a:ln>
                          <a:solidFill>
                            <a:srgbClr val="333333"/>
                          </a:solidFill>
                          <a:effectLst/>
                          <a:latin typeface="+mn-lt"/>
                          <a:ea typeface="+mn-ea"/>
                          <a:cs typeface="+mn-cs"/>
                        </a:rPr>
                        <a:t>ли я извлечь для себя урок из </a:t>
                      </a:r>
                      <a:r>
                        <a:rPr kumimoji="0" lang="ru-RU" sz="2000" b="0" i="0" u="none" strike="noStrike" cap="none" normalizeH="0" baseline="0">
                          <a:ln>
                            <a:noFill/>
                          </a:ln>
                          <a:solidFill>
                            <a:srgbClr val="333333"/>
                          </a:solidFill>
                          <a:effectLst/>
                          <a:latin typeface="+mn-lt"/>
                          <a:ea typeface="+mn-ea"/>
                          <a:cs typeface="+mn-cs"/>
                        </a:rPr>
                        <a:t>критики?”</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3" name="Slide Number Placeholder 2"/>
          <p:cNvSpPr>
            <a:spLocks noGrp="1"/>
          </p:cNvSpPr>
          <p:nvPr>
            <p:ph type="sldNum" sz="quarter" idx="12"/>
          </p:nvPr>
        </p:nvSpPr>
        <p:spPr/>
        <p:txBody>
          <a:bodyPr/>
          <a:lstStyle/>
          <a:p>
            <a:fld id="{A25C878A-E636-4C5D-B8FD-3EC6E7FF6D55}" type="slidenum">
              <a:rPr lang="de-DE" altLang="de-DE" smtClean="0"/>
              <a:pPr/>
              <a:t>25</a:t>
            </a:fld>
            <a:endParaRPr lang="de-DE" altLang="de-DE"/>
          </a:p>
        </p:txBody>
      </p:sp>
    </p:spTree>
    <p:extLst>
      <p:ext uri="{BB962C8B-B14F-4D97-AF65-F5344CB8AC3E}">
        <p14:creationId xmlns:p14="http://schemas.microsoft.com/office/powerpoint/2010/main" val="26954022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z="3600" dirty="0">
                <a:solidFill>
                  <a:srgbClr val="004992"/>
                </a:solidFill>
                <a:latin typeface="+mn-lt"/>
                <a:ea typeface="+mn-ea"/>
                <a:cs typeface="+mn-cs"/>
              </a:rPr>
              <a:t>5</a:t>
            </a:r>
            <a:r>
              <a:rPr lang="ru-RU" sz="3600">
                <a:solidFill>
                  <a:srgbClr val="004992"/>
                </a:solidFill>
                <a:latin typeface="+mn-lt"/>
                <a:ea typeface="+mn-ea"/>
                <a:cs typeface="+mn-cs"/>
              </a:rPr>
              <a:t>. “Всё или ничего”/</a:t>
            </a:r>
            <a:r>
              <a:rPr lang="ru-RU" sz="3600" dirty="0">
                <a:solidFill>
                  <a:srgbClr val="004992"/>
                </a:solidFill>
                <a:latin typeface="+mn-lt"/>
                <a:ea typeface="+mn-ea"/>
                <a:cs typeface="+mn-cs"/>
              </a:rPr>
              <a:t>катастрофическое мышление/черно-белое мышление</a:t>
            </a:r>
            <a:br>
              <a:rPr lang="ru-RU" sz="3600" dirty="0">
                <a:solidFill>
                  <a:srgbClr val="004992"/>
                </a:solidFill>
                <a:latin typeface="+mn-lt"/>
                <a:ea typeface="+mn-ea"/>
                <a:cs typeface="+mn-cs"/>
              </a:rPr>
            </a:br>
            <a:r>
              <a:rPr lang="ru-RU" dirty="0">
                <a:solidFill>
                  <a:srgbClr val="004992"/>
                </a:solidFill>
                <a:latin typeface="+mn-lt"/>
                <a:ea typeface="+mn-ea"/>
                <a:cs typeface="+mn-cs"/>
              </a:rPr>
              <a:t>Какова была бы правильная/логичная оценка ситуации?</a:t>
            </a:r>
            <a:endParaRPr lang="en-US" dirty="0">
              <a:solidFill>
                <a:srgbClr val="004992"/>
              </a:solidFill>
              <a:latin typeface="+mn-lt"/>
              <a:ea typeface="+mn-ea"/>
              <a:cs typeface="+mn-cs"/>
            </a:endParaRPr>
          </a:p>
        </p:txBody>
      </p:sp>
      <p:graphicFrame>
        <p:nvGraphicFramePr>
          <p:cNvPr id="8"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3313866415"/>
              </p:ext>
            </p:extLst>
          </p:nvPr>
        </p:nvGraphicFramePr>
        <p:xfrm>
          <a:off x="408955" y="2615184"/>
          <a:ext cx="11376000" cy="17830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az-Cyrl-AZ" sz="2000" b="0" i="0" u="none" strike="noStrike" cap="none" normalizeH="0" baseline="0" dirty="0">
                          <a:ln>
                            <a:noFill/>
                          </a:ln>
                          <a:solidFill>
                            <a:srgbClr val="000000"/>
                          </a:solidFill>
                          <a:effectLst/>
                          <a:latin typeface="+mn-lt"/>
                          <a:ea typeface="+mn-ea"/>
                          <a:cs typeface="+mn-cs"/>
                        </a:rPr>
                        <a:t>Событие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1" i="1" u="none" strike="noStrike" cap="none" normalizeH="0" baseline="0" dirty="0">
                          <a:ln>
                            <a:noFill/>
                          </a:ln>
                          <a:solidFill>
                            <a:srgbClr val="000000"/>
                          </a:solidFill>
                          <a:effectLst/>
                          <a:latin typeface="+mn-lt"/>
                          <a:ea typeface="+mn-ea"/>
                          <a:cs typeface="+mn-cs"/>
                        </a:rPr>
                        <a:t>Оценка в состоянии депрессии</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000000"/>
                          </a:solidFill>
                          <a:effectLst/>
                          <a:latin typeface="+mn-lt"/>
                          <a:ea typeface="+mn-ea"/>
                          <a:cs typeface="+mn-cs"/>
                        </a:rPr>
                        <a:t>Альтернативная оценка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Ваш босс не поздоровался с Вами.</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1" i="1" u="none" strike="noStrike" cap="none" normalizeH="0" baseline="0">
                          <a:ln>
                            <a:noFill/>
                          </a:ln>
                          <a:solidFill>
                            <a:srgbClr val="333333"/>
                          </a:solidFill>
                          <a:effectLst/>
                          <a:latin typeface="+mn-lt"/>
                          <a:ea typeface="+mn-ea"/>
                          <a:cs typeface="+mn-cs"/>
                        </a:rPr>
                        <a:t>“Меня уволят!”</a:t>
                      </a:r>
                      <a:endParaRPr kumimoji="0" lang="ru-RU"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11" name="Slide Number Placeholder 10"/>
          <p:cNvSpPr>
            <a:spLocks noGrp="1"/>
          </p:cNvSpPr>
          <p:nvPr>
            <p:ph type="sldNum" sz="quarter" idx="12"/>
          </p:nvPr>
        </p:nvSpPr>
        <p:spPr/>
        <p:txBody>
          <a:bodyPr/>
          <a:lstStyle/>
          <a:p>
            <a:fld id="{A25C878A-E636-4C5D-B8FD-3EC6E7FF6D55}"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z="3600" dirty="0">
                <a:solidFill>
                  <a:srgbClr val="004992"/>
                </a:solidFill>
                <a:latin typeface="+mn-lt"/>
                <a:ea typeface="+mn-ea"/>
                <a:cs typeface="+mn-cs"/>
              </a:rPr>
              <a:t>5</a:t>
            </a:r>
            <a:r>
              <a:rPr lang="ru-RU" sz="3600">
                <a:solidFill>
                  <a:srgbClr val="004992"/>
                </a:solidFill>
                <a:latin typeface="+mn-lt"/>
                <a:ea typeface="+mn-ea"/>
                <a:cs typeface="+mn-cs"/>
              </a:rPr>
              <a:t>. “Всё или ничего”/</a:t>
            </a:r>
            <a:r>
              <a:rPr lang="ru-RU" sz="3600" dirty="0">
                <a:solidFill>
                  <a:srgbClr val="004992"/>
                </a:solidFill>
                <a:latin typeface="+mn-lt"/>
                <a:ea typeface="+mn-ea"/>
                <a:cs typeface="+mn-cs"/>
              </a:rPr>
              <a:t>катастрофическое мышление/черно-белое мышление</a:t>
            </a:r>
            <a:br>
              <a:rPr lang="ru-RU" sz="3600" dirty="0">
                <a:solidFill>
                  <a:srgbClr val="004992"/>
                </a:solidFill>
                <a:latin typeface="+mn-lt"/>
                <a:ea typeface="+mn-ea"/>
                <a:cs typeface="+mn-cs"/>
              </a:rPr>
            </a:br>
            <a:r>
              <a:rPr lang="ru-RU" dirty="0">
                <a:solidFill>
                  <a:srgbClr val="004992"/>
                </a:solidFill>
                <a:latin typeface="+mn-lt"/>
                <a:ea typeface="+mn-ea"/>
                <a:cs typeface="+mn-cs"/>
              </a:rPr>
              <a:t>Какова была бы правильная/логичная оценка ситуации?</a:t>
            </a:r>
            <a:endParaRPr lang="en-US" dirty="0">
              <a:solidFill>
                <a:srgbClr val="004992"/>
              </a:solidFill>
              <a:latin typeface="+mn-lt"/>
              <a:ea typeface="+mn-ea"/>
              <a:cs typeface="+mn-cs"/>
            </a:endParaRPr>
          </a:p>
        </p:txBody>
      </p:sp>
      <p:graphicFrame>
        <p:nvGraphicFramePr>
          <p:cNvPr id="8"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3211612135"/>
              </p:ext>
            </p:extLst>
          </p:nvPr>
        </p:nvGraphicFramePr>
        <p:xfrm>
          <a:off x="408955" y="2615184"/>
          <a:ext cx="11376000" cy="17830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az-Cyrl-AZ" sz="2000" b="0" i="0" u="none" strike="noStrike" cap="none" normalizeH="0" baseline="0" dirty="0">
                          <a:ln>
                            <a:noFill/>
                          </a:ln>
                          <a:solidFill>
                            <a:srgbClr val="000000"/>
                          </a:solidFill>
                          <a:effectLst/>
                          <a:latin typeface="+mn-lt"/>
                          <a:ea typeface="+mn-ea"/>
                          <a:cs typeface="+mn-cs"/>
                        </a:rPr>
                        <a:t>Событие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1" i="1" u="none" strike="noStrike" cap="none" normalizeH="0" baseline="0" dirty="0">
                          <a:ln>
                            <a:noFill/>
                          </a:ln>
                          <a:solidFill>
                            <a:srgbClr val="000000"/>
                          </a:solidFill>
                          <a:effectLst/>
                          <a:latin typeface="+mn-lt"/>
                          <a:ea typeface="+mn-ea"/>
                          <a:cs typeface="+mn-cs"/>
                        </a:rPr>
                        <a:t>Оценка в состоянии депрессии</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000000"/>
                          </a:solidFill>
                          <a:effectLst/>
                          <a:latin typeface="+mn-lt"/>
                          <a:ea typeface="+mn-ea"/>
                          <a:cs typeface="+mn-cs"/>
                        </a:rPr>
                        <a:t>Альтернативная оценка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Ваш босс не поздоровался с Вами.</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1" i="1" u="none" strike="noStrike" cap="none" normalizeH="0" baseline="0">
                          <a:ln>
                            <a:noFill/>
                          </a:ln>
                          <a:solidFill>
                            <a:srgbClr val="333333"/>
                          </a:solidFill>
                          <a:effectLst/>
                          <a:latin typeface="+mn-lt"/>
                          <a:ea typeface="+mn-ea"/>
                          <a:cs typeface="+mn-cs"/>
                        </a:rPr>
                        <a:t>“Меня уволят!”</a:t>
                      </a:r>
                      <a:endParaRPr kumimoji="0" lang="ru-RU"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“Он </a:t>
                      </a:r>
                      <a:r>
                        <a:rPr kumimoji="0" lang="ru-RU" sz="2000" b="0" i="0" u="none" strike="noStrike" cap="none" normalizeH="0" baseline="0" dirty="0">
                          <a:ln>
                            <a:noFill/>
                          </a:ln>
                          <a:solidFill>
                            <a:srgbClr val="333333"/>
                          </a:solidFill>
                          <a:effectLst/>
                          <a:latin typeface="+mn-lt"/>
                          <a:ea typeface="+mn-ea"/>
                          <a:cs typeface="+mn-cs"/>
                        </a:rPr>
                        <a:t>вообще видел меня или у него, возможно, просто плохой </a:t>
                      </a:r>
                      <a:r>
                        <a:rPr kumimoji="0" lang="ru-RU" sz="2000" b="0" i="0" u="none" strike="noStrike" cap="none" normalizeH="0" baseline="0">
                          <a:ln>
                            <a:noFill/>
                          </a:ln>
                          <a:solidFill>
                            <a:srgbClr val="333333"/>
                          </a:solidFill>
                          <a:effectLst/>
                          <a:latin typeface="+mn-lt"/>
                          <a:ea typeface="+mn-ea"/>
                          <a:cs typeface="+mn-cs"/>
                        </a:rPr>
                        <a:t>день?”</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3" name="Slide Number Placeholder 2"/>
          <p:cNvSpPr>
            <a:spLocks noGrp="1"/>
          </p:cNvSpPr>
          <p:nvPr>
            <p:ph type="sldNum" sz="quarter" idx="12"/>
          </p:nvPr>
        </p:nvSpPr>
        <p:spPr/>
        <p:txBody>
          <a:bodyPr/>
          <a:lstStyle/>
          <a:p>
            <a:fld id="{A25C878A-E636-4C5D-B8FD-3EC6E7FF6D55}" type="slidenum">
              <a:rPr lang="de-DE" altLang="de-DE" smtClean="0"/>
              <a:pPr/>
              <a:t>27</a:t>
            </a:fld>
            <a:endParaRPr lang="de-DE" altLang="de-DE"/>
          </a:p>
        </p:txBody>
      </p:sp>
    </p:spTree>
    <p:extLst>
      <p:ext uri="{BB962C8B-B14F-4D97-AF65-F5344CB8AC3E}">
        <p14:creationId xmlns:p14="http://schemas.microsoft.com/office/powerpoint/2010/main" val="14608013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6. Подавление негативных мыслей</a:t>
            </a:r>
            <a:br>
              <a:rPr lang="ru-RU" sz="3600">
                <a:solidFill>
                  <a:srgbClr val="004992"/>
                </a:solidFill>
                <a:latin typeface="+mn-lt"/>
                <a:ea typeface="+mn-ea"/>
                <a:cs typeface="+mn-cs"/>
              </a:rPr>
            </a:br>
            <a:r>
              <a:rPr lang="ru-RU">
                <a:solidFill>
                  <a:srgbClr val="004992"/>
                </a:solidFill>
                <a:latin typeface="+mn-lt"/>
                <a:ea typeface="+mn-ea"/>
                <a:cs typeface="+mn-cs"/>
              </a:rPr>
              <a:t>Какова была бы правильная/логичная оценка ситуации?</a:t>
            </a:r>
            <a:endParaRPr lang="en-US">
              <a:solidFill>
                <a:srgbClr val="004992"/>
              </a:solidFill>
              <a:latin typeface="+mn-lt"/>
              <a:ea typeface="+mn-ea"/>
              <a:cs typeface="+mn-cs"/>
            </a:endParaRPr>
          </a:p>
        </p:txBody>
      </p:sp>
      <p:graphicFrame>
        <p:nvGraphicFramePr>
          <p:cNvPr id="8"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576898188"/>
              </p:ext>
            </p:extLst>
          </p:nvPr>
        </p:nvGraphicFramePr>
        <p:xfrm>
          <a:off x="408955" y="2204864"/>
          <a:ext cx="11376000" cy="233172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az-Cyrl-AZ" sz="2000" b="0" i="0" u="none" strike="noStrike" cap="none" normalizeH="0" baseline="0" dirty="0">
                          <a:ln>
                            <a:noFill/>
                          </a:ln>
                          <a:solidFill>
                            <a:srgbClr val="000000"/>
                          </a:solidFill>
                          <a:effectLst/>
                          <a:latin typeface="+mn-lt"/>
                          <a:ea typeface="+mn-ea"/>
                          <a:cs typeface="+mn-cs"/>
                        </a:rPr>
                        <a:t>Событие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1" i="1" u="none" strike="noStrike" cap="none" normalizeH="0" baseline="0" dirty="0">
                          <a:ln>
                            <a:noFill/>
                          </a:ln>
                          <a:solidFill>
                            <a:srgbClr val="000000"/>
                          </a:solidFill>
                          <a:effectLst/>
                          <a:latin typeface="+mn-lt"/>
                          <a:ea typeface="+mn-ea"/>
                          <a:cs typeface="+mn-cs"/>
                        </a:rPr>
                        <a:t>Оценка в состоянии депрессии</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000000"/>
                          </a:solidFill>
                          <a:effectLst/>
                          <a:latin typeface="+mn-lt"/>
                          <a:ea typeface="+mn-ea"/>
                          <a:cs typeface="+mn-cs"/>
                        </a:rPr>
                        <a:t>Альтернативная оценка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У вас повторяющиеся негативные мысли (напр., самообвинения как “ничтожество”, “бомж”, “вот это ты уродливый”).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a:ln>
                            <a:noFill/>
                          </a:ln>
                          <a:solidFill>
                            <a:srgbClr val="333333"/>
                          </a:solidFill>
                          <a:effectLst/>
                          <a:latin typeface="+mn-lt"/>
                          <a:ea typeface="+mn-ea"/>
                          <a:cs typeface="+mn-cs"/>
                        </a:rPr>
                        <a:t>“Мне </a:t>
                      </a:r>
                      <a:r>
                        <a:rPr kumimoji="0" lang="ru-RU" sz="2000" b="1" i="1" u="none" strike="noStrike" cap="none" normalizeH="0" baseline="0" dirty="0">
                          <a:ln>
                            <a:noFill/>
                          </a:ln>
                          <a:solidFill>
                            <a:srgbClr val="333333"/>
                          </a:solidFill>
                          <a:effectLst/>
                          <a:latin typeface="+mn-lt"/>
                          <a:ea typeface="+mn-ea"/>
                          <a:cs typeface="+mn-cs"/>
                        </a:rPr>
                        <a:t>нельзя думать об этих </a:t>
                      </a:r>
                      <a:r>
                        <a:rPr kumimoji="0" lang="ru-RU" sz="2000" b="1" i="1" u="none" strike="noStrike" cap="none" normalizeH="0" baseline="0">
                          <a:ln>
                            <a:noFill/>
                          </a:ln>
                          <a:solidFill>
                            <a:srgbClr val="333333"/>
                          </a:solidFill>
                          <a:effectLst/>
                          <a:latin typeface="+mn-lt"/>
                          <a:ea typeface="+mn-ea"/>
                          <a:cs typeface="+mn-cs"/>
                        </a:rPr>
                        <a:t>негативных мыслях”...</a:t>
                      </a:r>
                      <a:r>
                        <a:rPr kumimoji="0" lang="ru-RU" sz="2000" b="1" i="1" u="none" strike="noStrike" cap="none" normalizeH="0" baseline="0" dirty="0">
                          <a:ln>
                            <a:noFill/>
                          </a:ln>
                          <a:solidFill>
                            <a:srgbClr val="333333"/>
                          </a:solidFill>
                          <a:effectLst/>
                          <a:latin typeface="+mn-lt"/>
                          <a:ea typeface="+mn-ea"/>
                          <a:cs typeface="+mn-cs"/>
                        </a:rPr>
                        <a:t>но это не </a:t>
                      </a:r>
                      <a:r>
                        <a:rPr kumimoji="0" lang="ru-RU" sz="2000" b="1" i="1" u="none" strike="noStrike" cap="none" normalizeH="0" baseline="0">
                          <a:ln>
                            <a:noFill/>
                          </a:ln>
                          <a:solidFill>
                            <a:srgbClr val="333333"/>
                          </a:solidFill>
                          <a:effectLst/>
                          <a:latin typeface="+mn-lt"/>
                          <a:ea typeface="+mn-ea"/>
                          <a:cs typeface="+mn-cs"/>
                        </a:rPr>
                        <a:t>получается</a:t>
                      </a:r>
                      <a:r>
                        <a:rPr kumimoji="0" lang="en-US" sz="2000" b="1" i="1" u="none" strike="noStrike" cap="none" normalizeH="0" baseline="0">
                          <a:ln>
                            <a:noFill/>
                          </a:ln>
                          <a:solidFill>
                            <a:srgbClr val="333333"/>
                          </a:solidFill>
                          <a:effectLst/>
                          <a:latin typeface="+mn-lt"/>
                          <a:ea typeface="+mn-ea"/>
                          <a:cs typeface="+mn-cs"/>
                        </a:rPr>
                        <a:t> </a:t>
                      </a:r>
                      <a:r>
                        <a:rPr kumimoji="0" lang="ru-RU" sz="2000" b="1" i="1" u="none" strike="noStrike" cap="none" normalizeH="0" baseline="0">
                          <a:ln>
                            <a:noFill/>
                          </a:ln>
                          <a:solidFill>
                            <a:srgbClr val="333333"/>
                          </a:solidFill>
                          <a:effectLst/>
                          <a:latin typeface="+mn-lt"/>
                          <a:ea typeface="+mn-ea"/>
                          <a:cs typeface="+mn-cs"/>
                        </a:rPr>
                        <a:t>(</a:t>
                      </a:r>
                      <a:r>
                        <a:rPr kumimoji="0" lang="en-US" sz="2000" b="1" i="1" u="none" strike="noStrike" cap="none" normalizeH="0" baseline="0">
                          <a:ln>
                            <a:noFill/>
                          </a:ln>
                          <a:solidFill>
                            <a:srgbClr val="333333"/>
                          </a:solidFill>
                          <a:effectLst/>
                          <a:latin typeface="Times New Roman"/>
                          <a:ea typeface="+mn-ea"/>
                          <a:cs typeface="+mn-cs"/>
                          <a:sym typeface="Wingdings" panose="05000000000000000000" pitchFamily="2" charset="2"/>
                        </a:rPr>
                        <a:t>→</a:t>
                      </a:r>
                      <a:r>
                        <a:rPr kumimoji="0" lang="ru-RU" sz="2000" b="1" i="1" u="none" strike="noStrike" cap="none" normalizeH="0" baseline="0">
                          <a:ln>
                            <a:noFill/>
                          </a:ln>
                          <a:solidFill>
                            <a:srgbClr val="333333"/>
                          </a:solidFill>
                          <a:effectLst/>
                          <a:latin typeface="+mn-lt"/>
                          <a:ea typeface="+mn-ea"/>
                          <a:cs typeface="+mn-cs"/>
                        </a:rPr>
                        <a:t> </a:t>
                      </a:r>
                      <a:r>
                        <a:rPr kumimoji="0" lang="ru-RU" sz="2000" b="1" i="1" u="none" strike="noStrike" cap="none" normalizeH="0" baseline="0" dirty="0">
                          <a:ln>
                            <a:noFill/>
                          </a:ln>
                          <a:solidFill>
                            <a:srgbClr val="333333"/>
                          </a:solidFill>
                          <a:effectLst/>
                          <a:latin typeface="+mn-lt"/>
                          <a:ea typeface="+mn-ea"/>
                          <a:cs typeface="+mn-cs"/>
                        </a:rPr>
                        <a:t>см. следующее упражнение).</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11" name="Slide Number Placeholder 10"/>
          <p:cNvSpPr>
            <a:spLocks noGrp="1"/>
          </p:cNvSpPr>
          <p:nvPr>
            <p:ph type="sldNum" sz="quarter" idx="12"/>
          </p:nvPr>
        </p:nvSpPr>
        <p:spPr/>
        <p:txBody>
          <a:bodyPr/>
          <a:lstStyle/>
          <a:p>
            <a:fld id="{A25C878A-E636-4C5D-B8FD-3EC6E7FF6D55}"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6. Подавление негативных мыслей</a:t>
            </a:r>
            <a:br>
              <a:rPr lang="ru-RU" sz="3600">
                <a:solidFill>
                  <a:srgbClr val="004992"/>
                </a:solidFill>
                <a:latin typeface="+mn-lt"/>
                <a:ea typeface="+mn-ea"/>
                <a:cs typeface="+mn-cs"/>
              </a:rPr>
            </a:br>
            <a:r>
              <a:rPr lang="ru-RU">
                <a:solidFill>
                  <a:srgbClr val="004992"/>
                </a:solidFill>
                <a:latin typeface="+mn-lt"/>
                <a:ea typeface="+mn-ea"/>
                <a:cs typeface="+mn-cs"/>
              </a:rPr>
              <a:t>Какова была бы правильная/логичная оценка ситуации?</a:t>
            </a:r>
            <a:endParaRPr lang="en-US">
              <a:solidFill>
                <a:srgbClr val="004992"/>
              </a:solidFill>
              <a:latin typeface="+mn-lt"/>
              <a:ea typeface="+mn-ea"/>
              <a:cs typeface="+mn-cs"/>
            </a:endParaRP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30944914"/>
              </p:ext>
            </p:extLst>
          </p:nvPr>
        </p:nvGraphicFramePr>
        <p:xfrm>
          <a:off x="408955" y="2204864"/>
          <a:ext cx="11376000" cy="30632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000000"/>
                          </a:solidFill>
                          <a:effectLst/>
                          <a:latin typeface="+mn-lt"/>
                          <a:ea typeface="+mn-ea"/>
                          <a:cs typeface="+mn-cs"/>
                        </a:rPr>
                        <a:t>Событие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1" i="1" u="none" strike="noStrike" cap="none" normalizeH="0" baseline="0" dirty="0">
                          <a:ln>
                            <a:noFill/>
                          </a:ln>
                          <a:solidFill>
                            <a:srgbClr val="000000"/>
                          </a:solidFill>
                          <a:effectLst/>
                          <a:latin typeface="+mn-lt"/>
                          <a:ea typeface="+mn-ea"/>
                          <a:cs typeface="+mn-cs"/>
                        </a:rPr>
                        <a:t>Оценка в состоянии депрессии</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000000"/>
                          </a:solidFill>
                          <a:effectLst/>
                          <a:latin typeface="+mn-lt"/>
                          <a:ea typeface="+mn-ea"/>
                          <a:cs typeface="+mn-cs"/>
                        </a:rPr>
                        <a:t>Альтернативная оценка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У вас повторяющиеся негативные мысли (напр., самообвинения как “ничтожество”, “бомж”, “вот это ты уродливый”).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1" i="1" u="none" strike="noStrike" cap="none" normalizeH="0" baseline="0">
                          <a:ln>
                            <a:noFill/>
                          </a:ln>
                          <a:solidFill>
                            <a:srgbClr val="333333"/>
                          </a:solidFill>
                          <a:effectLst/>
                          <a:latin typeface="+mn-lt"/>
                          <a:ea typeface="+mn-ea"/>
                          <a:cs typeface="+mn-cs"/>
                        </a:rPr>
                        <a:t>“Мне </a:t>
                      </a:r>
                      <a:r>
                        <a:rPr kumimoji="0" lang="ru-RU" sz="2000" b="1" i="1" u="none" strike="noStrike" cap="none" normalizeH="0" baseline="0" dirty="0">
                          <a:ln>
                            <a:noFill/>
                          </a:ln>
                          <a:solidFill>
                            <a:srgbClr val="333333"/>
                          </a:solidFill>
                          <a:effectLst/>
                          <a:latin typeface="+mn-lt"/>
                          <a:ea typeface="+mn-ea"/>
                          <a:cs typeface="+mn-cs"/>
                        </a:rPr>
                        <a:t>нельзя думать об этих </a:t>
                      </a:r>
                      <a:r>
                        <a:rPr kumimoji="0" lang="ru-RU" sz="2000" b="1" i="1" u="none" strike="noStrike" cap="none" normalizeH="0" baseline="0">
                          <a:ln>
                            <a:noFill/>
                          </a:ln>
                          <a:solidFill>
                            <a:srgbClr val="333333"/>
                          </a:solidFill>
                          <a:effectLst/>
                          <a:latin typeface="+mn-lt"/>
                          <a:ea typeface="+mn-ea"/>
                          <a:cs typeface="+mn-cs"/>
                        </a:rPr>
                        <a:t>негативных мыслях”...</a:t>
                      </a:r>
                      <a:r>
                        <a:rPr kumimoji="0" lang="ru-RU" sz="2000" b="1" i="1" u="none" strike="noStrike" cap="none" normalizeH="0" baseline="0" dirty="0">
                          <a:ln>
                            <a:noFill/>
                          </a:ln>
                          <a:solidFill>
                            <a:srgbClr val="333333"/>
                          </a:solidFill>
                          <a:effectLst/>
                          <a:latin typeface="+mn-lt"/>
                          <a:ea typeface="+mn-ea"/>
                          <a:cs typeface="+mn-cs"/>
                        </a:rPr>
                        <a:t>но это не </a:t>
                      </a:r>
                      <a:r>
                        <a:rPr kumimoji="0" lang="ru-RU" sz="2000" b="1" i="1" u="none" strike="noStrike" cap="none" normalizeH="0" baseline="0">
                          <a:ln>
                            <a:noFill/>
                          </a:ln>
                          <a:solidFill>
                            <a:srgbClr val="333333"/>
                          </a:solidFill>
                          <a:effectLst/>
                          <a:latin typeface="+mn-lt"/>
                          <a:ea typeface="+mn-ea"/>
                          <a:cs typeface="+mn-cs"/>
                        </a:rPr>
                        <a:t>получается (</a:t>
                      </a:r>
                      <a:r>
                        <a:rPr kumimoji="0" lang="en-US" sz="2000" b="1" i="1" u="none" strike="noStrike" cap="none" normalizeH="0" baseline="0">
                          <a:ln>
                            <a:noFill/>
                          </a:ln>
                          <a:solidFill>
                            <a:srgbClr val="333333"/>
                          </a:solidFill>
                          <a:effectLst/>
                          <a:latin typeface="Times New Roman"/>
                          <a:ea typeface="+mn-ea"/>
                          <a:cs typeface="+mn-cs"/>
                          <a:sym typeface="Wingdings" panose="05000000000000000000" pitchFamily="2" charset="2"/>
                        </a:rPr>
                        <a:t>→</a:t>
                      </a:r>
                      <a:r>
                        <a:rPr kumimoji="0" lang="ru-RU" sz="2000" b="1" i="1" u="none" strike="noStrike" cap="none" normalizeH="0" baseline="0">
                          <a:ln>
                            <a:noFill/>
                          </a:ln>
                          <a:solidFill>
                            <a:srgbClr val="333333"/>
                          </a:solidFill>
                          <a:effectLst/>
                          <a:latin typeface="+mn-lt"/>
                          <a:ea typeface="+mn-ea"/>
                          <a:cs typeface="+mn-cs"/>
                        </a:rPr>
                        <a:t> </a:t>
                      </a:r>
                      <a:r>
                        <a:rPr kumimoji="0" lang="ru-RU" sz="2000" b="1" i="1" u="none" strike="noStrike" cap="none" normalizeH="0" baseline="0" dirty="0">
                          <a:ln>
                            <a:noFill/>
                          </a:ln>
                          <a:solidFill>
                            <a:srgbClr val="333333"/>
                          </a:solidFill>
                          <a:effectLst/>
                          <a:latin typeface="+mn-lt"/>
                          <a:ea typeface="+mn-ea"/>
                          <a:cs typeface="+mn-cs"/>
                        </a:rPr>
                        <a:t>см. следующее упражнение).</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Спросите себя, обоснованы ли эти мысли? Какие аргументы доказывают обратное? </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Займите себя какими-то другими приятными заданиями!</a:t>
                      </a:r>
                      <a:endParaRPr kumimoji="0" lang="fr-F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8" name="Footer Placeholder 7"/>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9" name="Slide Number Placeholder 8"/>
          <p:cNvSpPr>
            <a:spLocks noGrp="1"/>
          </p:cNvSpPr>
          <p:nvPr>
            <p:ph type="sldNum" sz="quarter" idx="12"/>
          </p:nvPr>
        </p:nvSpPr>
        <p:spPr/>
        <p:txBody>
          <a:bodyPr/>
          <a:lstStyle/>
          <a:p>
            <a:fld id="{A25C878A-E636-4C5D-B8FD-3EC6E7FF6D55}"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dirty="0">
                <a:solidFill>
                  <a:srgbClr val="004992"/>
                </a:solidFill>
                <a:latin typeface="+mn-lt"/>
                <a:ea typeface="+mn-ea"/>
                <a:cs typeface="+mn-cs"/>
              </a:rPr>
              <a:t>6. Подавление негативных мыслей</a:t>
            </a:r>
            <a:br>
              <a:rPr lang="ru-RU" altLang="de-DE" sz="3600" dirty="0">
                <a:solidFill>
                  <a:srgbClr val="004992"/>
                </a:solidFill>
                <a:latin typeface="+mn-lt"/>
                <a:ea typeface="+mn-ea"/>
                <a:cs typeface="+mn-cs"/>
              </a:rPr>
            </a:br>
            <a:r>
              <a:rPr lang="ru-RU" altLang="de-DE" dirty="0">
                <a:solidFill>
                  <a:srgbClr val="004992"/>
                </a:solidFill>
                <a:latin typeface="+mn-lt"/>
                <a:ea typeface="+mn-ea"/>
                <a:cs typeface="+mn-cs"/>
              </a:rPr>
              <a:t>Упражнение</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ru-RU" sz="2400" dirty="0">
                <a:solidFill>
                  <a:srgbClr val="333333"/>
                </a:solidFill>
              </a:rPr>
              <a:t>Это практически невозможно подавить в себе негативные мысли. </a:t>
            </a:r>
            <a:br>
              <a:rPr lang="ru-RU" sz="2400" dirty="0">
                <a:solidFill>
                  <a:srgbClr val="333333"/>
                </a:solidFill>
              </a:rPr>
            </a:br>
            <a:r>
              <a:rPr lang="ru-RU" sz="2400" dirty="0">
                <a:solidFill>
                  <a:srgbClr val="333333"/>
                </a:solidFill>
              </a:rPr>
              <a:t>Если сознательно пытаться не думать о чем-то плохом, то плохие мысли еще больше усиливаются. </a:t>
            </a:r>
          </a:p>
          <a:p>
            <a:r>
              <a:rPr lang="ru-RU" sz="2400" dirty="0">
                <a:solidFill>
                  <a:srgbClr val="333333"/>
                </a:solidFill>
              </a:rPr>
              <a:t>Попробуйте! </a:t>
            </a:r>
            <a:br>
              <a:rPr lang="ru-RU" sz="2400" dirty="0">
                <a:solidFill>
                  <a:srgbClr val="333333"/>
                </a:solidFill>
              </a:rPr>
            </a:br>
            <a:r>
              <a:rPr lang="ru-RU" sz="2400" dirty="0">
                <a:solidFill>
                  <a:srgbClr val="004992"/>
                </a:solidFill>
              </a:rPr>
              <a:t>Постарайтесь одну минуту не думать о белом медведе!</a:t>
            </a:r>
            <a:endParaRPr lang="en-US" sz="2400" dirty="0">
              <a:solidFill>
                <a:srgbClr val="004992"/>
              </a:solidFill>
            </a:endParaRPr>
          </a:p>
        </p:txBody>
      </p:sp>
      <p:sp>
        <p:nvSpPr>
          <p:cNvPr id="7" name="Footer Placeholder 6"/>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8" name="Slide Number Placeholder 7"/>
          <p:cNvSpPr>
            <a:spLocks noGrp="1"/>
          </p:cNvSpPr>
          <p:nvPr>
            <p:ph type="sldNum" sz="quarter" idx="12"/>
          </p:nvPr>
        </p:nvSpPr>
        <p:spPr/>
        <p:txBody>
          <a:bodyPr/>
          <a:lstStyle/>
          <a:p>
            <a:fld id="{57B98617-3EA5-49D3-AC48-F3027FFC05C1}"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dirty="0">
                <a:solidFill>
                  <a:srgbClr val="004992"/>
                </a:solidFill>
                <a:latin typeface="+mn-lt"/>
                <a:ea typeface="+mn-ea"/>
                <a:cs typeface="+mn-cs"/>
              </a:rPr>
              <a:t>6. Подавление негативных мыслей</a:t>
            </a:r>
            <a:br>
              <a:rPr lang="ru-RU" altLang="de-DE" sz="3600" dirty="0">
                <a:solidFill>
                  <a:srgbClr val="004992"/>
                </a:solidFill>
                <a:latin typeface="+mn-lt"/>
                <a:ea typeface="+mn-ea"/>
                <a:cs typeface="+mn-cs"/>
              </a:rPr>
            </a:br>
            <a:r>
              <a:rPr lang="ru-RU" altLang="de-DE" dirty="0">
                <a:solidFill>
                  <a:srgbClr val="004992"/>
                </a:solidFill>
                <a:latin typeface="+mn-lt"/>
                <a:ea typeface="+mn-ea"/>
                <a:cs typeface="+mn-cs"/>
              </a:rPr>
              <a:t>Получается? Нет!</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ru-RU" sz="2400" dirty="0">
                <a:solidFill>
                  <a:srgbClr val="333333"/>
                </a:solidFill>
              </a:rPr>
              <a:t>Большинство из вас, вероятно, либо думали о белом медведе и/или о чем-то, что связанно с белым медведем (напр., зоопарк, снег, Арктика и т.д.).</a:t>
            </a:r>
            <a:endParaRPr lang="en-US" sz="2400" dirty="0">
              <a:solidFill>
                <a:srgbClr val="333333"/>
              </a:solidFill>
            </a:endParaRPr>
          </a:p>
          <a:p>
            <a:r>
              <a:rPr lang="ru-RU" sz="2400" dirty="0">
                <a:solidFill>
                  <a:srgbClr val="333333"/>
                </a:solidFill>
              </a:rPr>
              <a:t>Такой эффект усиливается, если пытаться активно подавить или контролировать негативные мысли, например при </a:t>
            </a:r>
            <a:r>
              <a:rPr lang="ru-RU" sz="2400">
                <a:solidFill>
                  <a:srgbClr val="333333"/>
                </a:solidFill>
              </a:rPr>
              <a:t>самообвинениях (“я - неудачник” </a:t>
            </a:r>
            <a:r>
              <a:rPr lang="ru-RU" sz="2400" dirty="0">
                <a:solidFill>
                  <a:srgbClr val="333333"/>
                </a:solidFill>
              </a:rPr>
              <a:t>и т.д.). Такие мысли могут быть иногда настолько ярко выраженны, что они могут казаться чужими!</a:t>
            </a:r>
            <a:endParaRPr lang="en-US" sz="2400" dirty="0">
              <a:solidFill>
                <a:srgbClr val="333333"/>
              </a:solidFill>
            </a:endParaRPr>
          </a:p>
        </p:txBody>
      </p:sp>
      <p:pic>
        <p:nvPicPr>
          <p:cNvPr id="7" name="Picture 5" descr="Polar Bear - Itshears - flickr - ccc_bearbeitbar">
            <a:extLst>
              <a:ext uri="{FF2B5EF4-FFF2-40B4-BE49-F238E27FC236}">
                <a16:creationId xmlns:a16="http://schemas.microsoft.com/office/drawing/2014/main" id="{FCCDD657-37AE-4BE5-A6DE-54E816AFD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1015" y="4754880"/>
            <a:ext cx="2804160"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10" name="Slide Number Placeholder 9"/>
          <p:cNvSpPr>
            <a:spLocks noGrp="1"/>
          </p:cNvSpPr>
          <p:nvPr>
            <p:ph type="sldNum" sz="quarter" idx="12"/>
          </p:nvPr>
        </p:nvSpPr>
        <p:spPr/>
        <p:txBody>
          <a:bodyPr/>
          <a:lstStyle/>
          <a:p>
            <a:fld id="{57B98617-3EA5-49D3-AC48-F3027FFC05C1}"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Bместо этого:</a:t>
            </a:r>
            <a:br>
              <a:rPr lang="ru-RU" altLang="de-DE" sz="3600">
                <a:solidFill>
                  <a:srgbClr val="004992"/>
                </a:solidFill>
                <a:latin typeface="+mn-lt"/>
                <a:ea typeface="+mn-ea"/>
                <a:cs typeface="+mn-cs"/>
              </a:rPr>
            </a:br>
            <a:r>
              <a:rPr lang="ru-RU" altLang="de-DE">
                <a:solidFill>
                  <a:srgbClr val="004992"/>
                </a:solidFill>
                <a:latin typeface="+mn-lt"/>
                <a:ea typeface="+mn-ea"/>
                <a:cs typeface="+mn-cs"/>
              </a:rPr>
              <a:t>Искать внутреннюю дистанцию…</a:t>
            </a:r>
            <a:endParaRPr lang="de-DE" altLang="de-DE">
              <a:solidFill>
                <a:srgbClr val="004992"/>
              </a:solidFill>
              <a:latin typeface="+mn-lt"/>
              <a:ea typeface="+mn-ea"/>
              <a:cs typeface="+mn-cs"/>
            </a:endParaRPr>
          </a:p>
        </p:txBody>
      </p:sp>
      <p:sp>
        <p:nvSpPr>
          <p:cNvPr id="33795" name="Rectangle 3"/>
          <p:cNvSpPr>
            <a:spLocks noGrp="1" noChangeArrowheads="1"/>
          </p:cNvSpPr>
          <p:nvPr>
            <p:ph idx="1"/>
          </p:nvPr>
        </p:nvSpPr>
        <p:spPr/>
        <p:txBody>
          <a:bodyPr>
            <a:noAutofit/>
          </a:bodyPr>
          <a:lstStyle/>
          <a:p>
            <a:pPr eaLnBrk="1" hangingPunct="1"/>
            <a:r>
              <a:rPr lang="ru-RU" altLang="de-DE" sz="2400" dirty="0">
                <a:solidFill>
                  <a:srgbClr val="333333"/>
                </a:solidFill>
              </a:rPr>
              <a:t>Если Вы страдаете сильными негативными мыслями, не пытайтесь активно их подавлять (это их только усиливает), а попытайтесь спокойно пронаблюдать собственную внутреннюю реакцию без нападения и их подавления: Как при грозе, которую человек наблюдает в безопасности из окна.</a:t>
            </a:r>
            <a:endParaRPr lang="de-DE" altLang="de-DE" sz="2400" dirty="0">
              <a:solidFill>
                <a:srgbClr val="333333"/>
              </a:solidFill>
            </a:endParaRPr>
          </a:p>
          <a:p>
            <a:pPr eaLnBrk="1" hangingPunct="1"/>
            <a:r>
              <a:rPr lang="ru-RU" altLang="de-DE" sz="2400" dirty="0">
                <a:solidFill>
                  <a:srgbClr val="004992"/>
                </a:solidFill>
              </a:rPr>
              <a:t>Мысли успокоются сами по себе, как уходящие тучи.</a:t>
            </a:r>
            <a:endParaRPr lang="de-DE" altLang="de-DE" sz="2400" dirty="0">
              <a:solidFill>
                <a:srgbClr val="004992"/>
              </a:solidFill>
            </a:endParaRPr>
          </a:p>
        </p:txBody>
      </p:sp>
      <p:pic>
        <p:nvPicPr>
          <p:cNvPr id="9" name="Picture 5" descr="sorm through a dirty window - Brenda Anderson - flickr - cc_bearbeitba_3r">
            <a:extLst>
              <a:ext uri="{FF2B5EF4-FFF2-40B4-BE49-F238E27FC236}">
                <a16:creationId xmlns:a16="http://schemas.microsoft.com/office/drawing/2014/main" id="{6219FAA4-DB72-4A25-9DF2-A8760F4DC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4923" y="4114800"/>
            <a:ext cx="241025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7" name="Slide Number Placeholder 6"/>
          <p:cNvSpPr>
            <a:spLocks noGrp="1"/>
          </p:cNvSpPr>
          <p:nvPr>
            <p:ph type="sldNum" sz="quarter" idx="12"/>
          </p:nvPr>
        </p:nvSpPr>
        <p:spPr/>
        <p:txBody>
          <a:bodyPr/>
          <a:lstStyle/>
          <a:p>
            <a:fld id="{57B98617-3EA5-49D3-AC48-F3027FFC05C1}"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7. Другие аспекты мышления</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defRPr/>
            </a:pPr>
            <a:r>
              <a:rPr lang="ru-RU" sz="2000" b="1" dirty="0">
                <a:solidFill>
                  <a:srgbClr val="004992"/>
                </a:solidFill>
              </a:rPr>
              <a:t>Сравнение с другими людьми:</a:t>
            </a:r>
            <a:endParaRPr lang="de-DE"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defRPr/>
            </a:pPr>
            <a:r>
              <a:rPr lang="ru-RU" sz="2000" dirty="0">
                <a:solidFill>
                  <a:srgbClr val="333333"/>
                </a:solidFill>
                <a:latin typeface="+mn-lt"/>
              </a:rPr>
              <a:t>Не сравнивайте себя слишком с другими людьми!</a:t>
            </a:r>
          </a:p>
          <a:p>
            <a:pPr marL="342900" lvl="1" indent="-342900" defTabSz="914400">
              <a:lnSpc>
                <a:spcPct val="100000"/>
              </a:lnSpc>
              <a:spcBef>
                <a:spcPts val="1200"/>
              </a:spcBef>
              <a:spcAft>
                <a:spcPts val="0"/>
              </a:spcAft>
              <a:buClr>
                <a:srgbClr val="333333"/>
              </a:buClr>
              <a:buFont typeface="WingDings"/>
              <a:buChar char=""/>
              <a:defRPr/>
            </a:pPr>
            <a:r>
              <a:rPr lang="ru-RU" sz="2000" dirty="0">
                <a:solidFill>
                  <a:srgbClr val="333333"/>
                </a:solidFill>
                <a:latin typeface="+mn-lt"/>
              </a:rPr>
              <a:t>Есть всегда те, которые выглядят лучше, более успешны и популярны. Но даже и у </a:t>
            </a:r>
            <a:r>
              <a:rPr lang="ru-RU" sz="2000">
                <a:solidFill>
                  <a:srgbClr val="333333"/>
                </a:solidFill>
                <a:latin typeface="+mn-lt"/>
              </a:rPr>
              <a:t>этих “везунчиков” </a:t>
            </a:r>
            <a:r>
              <a:rPr lang="ru-RU" sz="2000" dirty="0">
                <a:solidFill>
                  <a:srgbClr val="333333"/>
                </a:solidFill>
                <a:latin typeface="+mn-lt"/>
              </a:rPr>
              <a:t>есть свои слабые стороны.</a:t>
            </a:r>
          </a:p>
        </p:txBody>
      </p:sp>
      <p:sp>
        <p:nvSpPr>
          <p:cNvPr id="11" name="Footer Placeholder 10"/>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12" name="Slide Number Placeholder 11"/>
          <p:cNvSpPr>
            <a:spLocks noGrp="1"/>
          </p:cNvSpPr>
          <p:nvPr>
            <p:ph type="sldNum" sz="quarter" idx="12"/>
          </p:nvPr>
        </p:nvSpPr>
        <p:spPr/>
        <p:txBody>
          <a:bodyPr/>
          <a:lstStyle/>
          <a:p>
            <a:fld id="{57B98617-3EA5-49D3-AC48-F3027FFC05C1}"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7. Другие аспекты мышления</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defRPr/>
            </a:pPr>
            <a:r>
              <a:rPr lang="ru-RU" sz="2000" b="1" dirty="0">
                <a:solidFill>
                  <a:srgbClr val="004992"/>
                </a:solidFill>
              </a:rPr>
              <a:t>Сравнение с другими людьми:</a:t>
            </a:r>
            <a:endParaRPr lang="de-DE"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defRPr/>
            </a:pPr>
            <a:r>
              <a:rPr lang="ru-RU" sz="2000" dirty="0">
                <a:solidFill>
                  <a:srgbClr val="333333"/>
                </a:solidFill>
                <a:latin typeface="+mn-lt"/>
              </a:rPr>
              <a:t>Не сравнивайте себя слишком с другими людьми!</a:t>
            </a:r>
          </a:p>
          <a:p>
            <a:pPr marL="342900" lvl="1" indent="-342900" defTabSz="914400">
              <a:lnSpc>
                <a:spcPct val="100000"/>
              </a:lnSpc>
              <a:spcBef>
                <a:spcPts val="1200"/>
              </a:spcBef>
              <a:spcAft>
                <a:spcPts val="0"/>
              </a:spcAft>
              <a:buClr>
                <a:srgbClr val="333333"/>
              </a:buClr>
              <a:buFont typeface="WingDings"/>
              <a:buChar char=""/>
              <a:defRPr/>
            </a:pPr>
            <a:r>
              <a:rPr lang="ru-RU" sz="2000" dirty="0">
                <a:solidFill>
                  <a:srgbClr val="333333"/>
                </a:solidFill>
                <a:latin typeface="+mn-lt"/>
              </a:rPr>
              <a:t>Есть всегда те, которые выглядят лучше, более успешны и популярны. Но даже и у этих “везунчиков” есть свои слабые стороны.</a:t>
            </a:r>
          </a:p>
          <a:p>
            <a:pPr lvl="0" defTabSz="914400">
              <a:lnSpc>
                <a:spcPct val="100000"/>
              </a:lnSpc>
              <a:spcBef>
                <a:spcPts val="1200"/>
              </a:spcBef>
              <a:defRPr/>
            </a:pPr>
            <a:r>
              <a:rPr lang="ru-RU" sz="2000" b="1" dirty="0">
                <a:solidFill>
                  <a:srgbClr val="004992"/>
                </a:solidFill>
              </a:rPr>
              <a:t>Абсолютные претензии:</a:t>
            </a:r>
          </a:p>
          <a:p>
            <a:pPr marL="342900" lvl="0" indent="-342900" defTabSz="914400">
              <a:lnSpc>
                <a:spcPct val="100000"/>
              </a:lnSpc>
              <a:spcBef>
                <a:spcPts val="1200"/>
              </a:spcBef>
              <a:buClr>
                <a:srgbClr val="333333"/>
              </a:buClr>
              <a:buFont typeface="WingDings"/>
              <a:buChar char=""/>
              <a:defRPr/>
            </a:pPr>
            <a:r>
              <a:rPr lang="ru-RU" sz="2000" dirty="0">
                <a:solidFill>
                  <a:srgbClr val="333333"/>
                </a:solidFill>
              </a:rPr>
              <a:t>Не будьте к себе </a:t>
            </a:r>
            <a:r>
              <a:rPr lang="ru-RU" sz="2000" b="1" dirty="0">
                <a:solidFill>
                  <a:srgbClr val="333333"/>
                </a:solidFill>
              </a:rPr>
              <a:t>слишком</a:t>
            </a:r>
            <a:r>
              <a:rPr lang="ru-RU" sz="2000" dirty="0">
                <a:solidFill>
                  <a:srgbClr val="333333"/>
                </a:solidFill>
              </a:rPr>
              <a:t> требовательны</a:t>
            </a:r>
          </a:p>
          <a:p>
            <a:pPr marL="342900" lvl="3" indent="-342900" defTabSz="914400">
              <a:lnSpc>
                <a:spcPct val="100000"/>
              </a:lnSpc>
              <a:spcBef>
                <a:spcPts val="1200"/>
              </a:spcBef>
              <a:buClr>
                <a:schemeClr val="bg1"/>
              </a:buClr>
              <a:buFont typeface="WingDings"/>
              <a:buChar char=""/>
              <a:defRPr/>
            </a:pPr>
            <a:r>
              <a:rPr lang="ru-RU" sz="2000" dirty="0">
                <a:solidFill>
                  <a:srgbClr val="333333"/>
                </a:solidFill>
                <a:latin typeface="+mn-lt"/>
              </a:rPr>
              <a:t>“Я всегда должна хорошо выглядеть”</a:t>
            </a:r>
          </a:p>
          <a:p>
            <a:pPr marL="342900" lvl="3" indent="-342900" defTabSz="914400">
              <a:lnSpc>
                <a:spcPct val="100000"/>
              </a:lnSpc>
              <a:spcBef>
                <a:spcPts val="1200"/>
              </a:spcBef>
              <a:buClr>
                <a:schemeClr val="bg1"/>
              </a:buClr>
              <a:buFont typeface="WingDings"/>
              <a:buChar char=""/>
              <a:defRPr/>
            </a:pPr>
            <a:r>
              <a:rPr lang="ru-RU" sz="2000" dirty="0">
                <a:solidFill>
                  <a:srgbClr val="333333"/>
                </a:solidFill>
                <a:latin typeface="+mn-lt"/>
              </a:rPr>
              <a:t>“Я должна всегда действовать мудро”</a:t>
            </a:r>
          </a:p>
          <a:p>
            <a:pPr marL="342900" lvl="3" indent="-342900" defTabSz="914400">
              <a:lnSpc>
                <a:spcPct val="100000"/>
              </a:lnSpc>
              <a:spcBef>
                <a:spcPts val="1200"/>
              </a:spcBef>
              <a:buClr>
                <a:schemeClr val="bg1"/>
              </a:buClr>
              <a:buFont typeface="WingDings"/>
              <a:buChar char=""/>
              <a:defRPr/>
            </a:pPr>
            <a:r>
              <a:rPr lang="ru-RU" sz="2000" dirty="0">
                <a:solidFill>
                  <a:srgbClr val="333333"/>
                </a:solidFill>
                <a:latin typeface="+mn-lt"/>
              </a:rPr>
              <a:t>“В обществе я всегда должна производить впечатление умного человека”</a:t>
            </a:r>
          </a:p>
          <a:p>
            <a:pPr marL="342900" lvl="3" indent="-342900" defTabSz="914400">
              <a:lnSpc>
                <a:spcPct val="100000"/>
              </a:lnSpc>
              <a:spcBef>
                <a:spcPts val="1200"/>
              </a:spcBef>
              <a:buClr>
                <a:schemeClr val="bg1"/>
              </a:buClr>
              <a:buFont typeface="WingDings"/>
              <a:buChar char=""/>
              <a:defRPr/>
            </a:pPr>
            <a:r>
              <a:rPr lang="ru-RU" sz="2000" dirty="0">
                <a:solidFill>
                  <a:srgbClr val="333333"/>
                </a:solidFill>
                <a:latin typeface="+mn-lt"/>
              </a:rPr>
              <a:t>“Я должна выполнять свою работу всегда на отлично”</a:t>
            </a:r>
            <a:endParaRPr lang="en-US" sz="2000" dirty="0">
              <a:latin typeface="+mn-lt"/>
            </a:endParaRPr>
          </a:p>
        </p:txBody>
      </p:sp>
      <p:pic>
        <p:nvPicPr>
          <p:cNvPr id="8" name="Picture 8" descr="goodbye dandelion">
            <a:extLst>
              <a:ext uri="{FF2B5EF4-FFF2-40B4-BE49-F238E27FC236}">
                <a16:creationId xmlns:a16="http://schemas.microsoft.com/office/drawing/2014/main" id="{9DBA6EB9-79B0-4957-BD74-E54C035BB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834" y="4114798"/>
            <a:ext cx="1978341" cy="2743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4" name="Slide Number Placeholder 3"/>
          <p:cNvSpPr>
            <a:spLocks noGrp="1"/>
          </p:cNvSpPr>
          <p:nvPr>
            <p:ph type="sldNum" sz="quarter" idx="12"/>
          </p:nvPr>
        </p:nvSpPr>
        <p:spPr/>
        <p:txBody>
          <a:bodyPr/>
          <a:lstStyle/>
          <a:p>
            <a:fld id="{57B98617-3EA5-49D3-AC48-F3027FFC05C1}" type="slidenum">
              <a:rPr lang="de-DE" altLang="de-DE" smtClean="0"/>
              <a:pPr/>
              <a:t>34</a:t>
            </a:fld>
            <a:endParaRPr lang="de-DE" altLang="de-DE"/>
          </a:p>
        </p:txBody>
      </p:sp>
    </p:spTree>
    <p:extLst>
      <p:ext uri="{BB962C8B-B14F-4D97-AF65-F5344CB8AC3E}">
        <p14:creationId xmlns:p14="http://schemas.microsoft.com/office/powerpoint/2010/main" val="28638027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z-Cyrl-AZ" altLang="ko-KR" sz="3600" spc="-5" dirty="0">
                <a:latin typeface="+mn-lt"/>
                <a:ea typeface="+mn-ea"/>
                <a:cs typeface="+mn-cs"/>
              </a:rPr>
              <a:t>Факультативно: видеоклип</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ru-RU" altLang="ko-KR" sz="2400" dirty="0">
                <a:solidFill>
                  <a:srgbClr val="004992"/>
                </a:solidFill>
              </a:rPr>
              <a:t>видеоклипы к сегодняшний теме доступны на веб-сайте</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ru-RU" altLang="ko-KR" sz="2400" dirty="0">
                <a:solidFill>
                  <a:srgbClr val="333333"/>
                </a:solidFill>
              </a:rPr>
              <a:t>После видео, Вы можете обсудить, как это связано с сегодняшней темой</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i="1" spc="-5" dirty="0">
                <a:solidFill>
                  <a:srgbClr val="333333"/>
                </a:solidFill>
                <a:latin typeface="+mn-lt"/>
                <a:ea typeface="+mn-ea"/>
              </a:rPr>
              <a:t>[</a:t>
            </a:r>
            <a:r>
              <a:rPr lang="az-Cyrl-AZ" altLang="ko-KR" b="0" i="1" spc="-5" dirty="0">
                <a:solidFill>
                  <a:srgbClr val="333333"/>
                </a:solidFill>
                <a:latin typeface="+mn-lt"/>
                <a:ea typeface="+mn-ea"/>
              </a:rPr>
              <a:t>для тренеров</a:t>
            </a:r>
            <a:r>
              <a:rPr lang="en-US" altLang="ko-KR" b="0" i="1" spc="-5" dirty="0">
                <a:solidFill>
                  <a:srgbClr val="333333"/>
                </a:solidFill>
                <a:latin typeface="+mn-lt"/>
                <a:ea typeface="+mn-ea"/>
              </a:rPr>
              <a:t>:</a:t>
            </a:r>
            <a:endParaRPr b="0" dirty="0">
              <a:solidFill>
                <a:srgbClr val="333333"/>
              </a:solidFill>
              <a:latin typeface="+mn-lt"/>
              <a:ea typeface="+mn-ea"/>
            </a:endParaRPr>
          </a:p>
          <a:p>
            <a:pPr marL="12700" marR="5080" defTabSz="914400" eaLnBrk="0" fontAlgn="base" hangingPunct="0">
              <a:spcBef>
                <a:spcPts val="800"/>
              </a:spcBef>
              <a:spcAft>
                <a:spcPct val="0"/>
              </a:spcAft>
            </a:pPr>
            <a:r>
              <a:rPr lang="ru-RU" altLang="ko-KR" b="0" dirty="0">
                <a:solidFill>
                  <a:srgbClr val="333333"/>
                </a:solidFill>
                <a:latin typeface="+mn-lt"/>
                <a:ea typeface="+mn-ea"/>
              </a:rPr>
              <a:t>содержание некоторых видеоклипов может не подходить для некоторых участников групп, а также из-за их принадлежности к различным культурам. ожалуйста, предварительно внимательно просмотрите видео перед его показом</a:t>
            </a:r>
            <a:r>
              <a:rPr lang="de-DE" b="0"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4" name="Slide Number Placeholder 3"/>
          <p:cNvSpPr>
            <a:spLocks noGrp="1"/>
          </p:cNvSpPr>
          <p:nvPr>
            <p:ph type="sldNum" sz="quarter" idx="12"/>
          </p:nvPr>
        </p:nvSpPr>
        <p:spPr/>
        <p:txBody>
          <a:bodyPr/>
          <a:lstStyle/>
          <a:p>
            <a:fld id="{57B98617-3EA5-49D3-AC48-F3027FFC05C1}" type="slidenum">
              <a:rPr lang="de-DE" altLang="de-DE" smtClean="0"/>
              <a:pPr/>
              <a:t>35</a:t>
            </a:fld>
            <a:endParaRPr lang="de-DE" altLang="de-DE"/>
          </a:p>
        </p:txBody>
      </p:sp>
    </p:spTree>
    <p:extLst>
      <p:ext uri="{BB962C8B-B14F-4D97-AF65-F5344CB8AC3E}">
        <p14:creationId xmlns:p14="http://schemas.microsoft.com/office/powerpoint/2010/main" val="4558591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dirty="0">
                <a:latin typeface="+mn-lt"/>
                <a:ea typeface="+mn-ea"/>
                <a:cs typeface="+mn-cs"/>
              </a:rPr>
              <a:t>Напомним о сильных сторонах</a:t>
            </a:r>
            <a:endParaRPr lang="en-US" sz="3600" dirty="0">
              <a:latin typeface="+mn-lt"/>
              <a:ea typeface="+mn-ea"/>
              <a:cs typeface="+mn-cs"/>
            </a:endParaRPr>
          </a:p>
        </p:txBody>
      </p:sp>
      <p:sp>
        <p:nvSpPr>
          <p:cNvPr id="36868" name="Rectangle 7"/>
          <p:cNvSpPr>
            <a:spLocks noGrp="1" noChangeArrowheads="1"/>
          </p:cNvSpPr>
          <p:nvPr>
            <p:ph idx="1"/>
          </p:nvPr>
        </p:nvSpPr>
        <p:spPr/>
        <p:txBody>
          <a:bodyPr>
            <a:noAutofit/>
          </a:bodyPr>
          <a:lstStyle/>
          <a:p>
            <a:pPr marL="342900" indent="-342900" eaLnBrk="1" hangingPunct="1">
              <a:lnSpc>
                <a:spcPct val="100000"/>
              </a:lnSpc>
              <a:spcBef>
                <a:spcPts val="1200"/>
              </a:spcBef>
              <a:buClr>
                <a:srgbClr val="333333"/>
              </a:buClr>
              <a:buFont typeface="WingDings"/>
              <a:buChar char=""/>
              <a:defRPr/>
            </a:pPr>
            <a:r>
              <a:rPr lang="ru-RU" sz="2400" dirty="0">
                <a:solidFill>
                  <a:srgbClr val="333333"/>
                </a:solidFill>
              </a:rPr>
              <a:t>Вместо того, чтобы зацикливаться лишь на недостатках, </a:t>
            </a:r>
            <a:br>
              <a:rPr lang="en-US" sz="2400" dirty="0">
                <a:solidFill>
                  <a:srgbClr val="333333"/>
                </a:solidFill>
              </a:rPr>
            </a:br>
            <a:r>
              <a:rPr lang="ru-RU" sz="2400" dirty="0">
                <a:solidFill>
                  <a:srgbClr val="333333"/>
                </a:solidFill>
              </a:rPr>
              <a:t>мы должны также отметить нашу </a:t>
            </a:r>
            <a:r>
              <a:rPr lang="ru-RU" sz="2400" i="1" dirty="0">
                <a:solidFill>
                  <a:srgbClr val="333333"/>
                </a:solidFill>
              </a:rPr>
              <a:t>“шоколадную” </a:t>
            </a:r>
            <a:r>
              <a:rPr lang="ru-RU" sz="2400" dirty="0">
                <a:solidFill>
                  <a:srgbClr val="333333"/>
                </a:solidFill>
              </a:rPr>
              <a:t>сторону.</a:t>
            </a:r>
          </a:p>
          <a:p>
            <a:pPr marL="342900" indent="-342900" eaLnBrk="1" hangingPunct="1">
              <a:lnSpc>
                <a:spcPct val="100000"/>
              </a:lnSpc>
              <a:spcBef>
                <a:spcPts val="1200"/>
              </a:spcBef>
              <a:buClr>
                <a:srgbClr val="000000"/>
              </a:buClr>
              <a:buFont typeface="WingDings"/>
              <a:buChar char=""/>
              <a:defRPr/>
            </a:pPr>
            <a:r>
              <a:rPr lang="ru-RU" sz="2400" dirty="0">
                <a:solidFill>
                  <a:srgbClr val="333333"/>
                </a:solidFill>
              </a:rPr>
              <a:t>Каждый человек обладает способностями, которые есть не у всех и которыми он может гордиться...</a:t>
            </a:r>
            <a:br>
              <a:rPr lang="de-DE" sz="2400" dirty="0">
                <a:solidFill>
                  <a:srgbClr val="333333"/>
                </a:solidFill>
              </a:rPr>
            </a:br>
            <a:r>
              <a:rPr lang="ru-RU" sz="2400" i="1" dirty="0">
                <a:solidFill>
                  <a:srgbClr val="004992"/>
                </a:solidFill>
              </a:rPr>
              <a:t>Они не обязательно должны быть мировыми рекордами или известными изобретениями!</a:t>
            </a:r>
          </a:p>
        </p:txBody>
      </p:sp>
      <p:sp>
        <p:nvSpPr>
          <p:cNvPr id="9" name="Footer Placeholder 8"/>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10" name="Slide Number Placeholder 9"/>
          <p:cNvSpPr>
            <a:spLocks noGrp="1"/>
          </p:cNvSpPr>
          <p:nvPr>
            <p:ph type="sldNum" sz="quarter" idx="12"/>
          </p:nvPr>
        </p:nvSpPr>
        <p:spPr/>
        <p:txBody>
          <a:bodyPr/>
          <a:lstStyle/>
          <a:p>
            <a:fld id="{57B98617-3EA5-49D3-AC48-F3027FFC05C1}" type="slidenum">
              <a:rPr lang="de-DE" altLang="de-DE" smtClean="0"/>
              <a:pPr/>
              <a:t>36</a:t>
            </a:fld>
            <a:endParaRPr lang="de-DE" altLang="de-DE"/>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solidFill>
                  <a:srgbClr val="004992"/>
                </a:solidFill>
                <a:latin typeface="+mn-lt"/>
                <a:ea typeface="+mn-ea"/>
                <a:cs typeface="+mn-cs"/>
              </a:rPr>
              <a:t>Напомним о сильных сторонах</a:t>
            </a:r>
            <a:endParaRPr lang="en-US" sz="3600">
              <a:solidFill>
                <a:srgbClr val="004992"/>
              </a:solidFill>
              <a:latin typeface="+mn-lt"/>
              <a:ea typeface="+mn-ea"/>
              <a:cs typeface="+mn-cs"/>
            </a:endParaRPr>
          </a:p>
        </p:txBody>
      </p:sp>
      <p:sp>
        <p:nvSpPr>
          <p:cNvPr id="40962" name="Rectangle 2"/>
          <p:cNvSpPr>
            <a:spLocks noGrp="1" noChangeArrowheads="1"/>
          </p:cNvSpPr>
          <p:nvPr>
            <p:ph idx="1"/>
          </p:nvPr>
        </p:nvSpPr>
        <p:spPr/>
        <p:txBody>
          <a:bodyPr>
            <a:noAutofit/>
          </a:bodyPr>
          <a:lstStyle/>
          <a:p>
            <a:pPr marL="457200" indent="-457200" eaLnBrk="1" hangingPunct="1">
              <a:lnSpc>
                <a:spcPct val="100000"/>
              </a:lnSpc>
              <a:spcBef>
                <a:spcPts val="1200"/>
              </a:spcBef>
              <a:buFont typeface="+mj-lt"/>
              <a:buAutoNum type="arabicPeriod"/>
            </a:pPr>
            <a:r>
              <a:rPr lang="ru-RU" altLang="de-DE" sz="2400" dirty="0">
                <a:solidFill>
                  <a:srgbClr val="004992"/>
                </a:solidFill>
              </a:rPr>
              <a:t>Обдумать собственные сильные стороны: </a:t>
            </a:r>
            <a:br>
              <a:rPr lang="de-DE" altLang="de-DE" sz="2400" dirty="0">
                <a:solidFill>
                  <a:srgbClr val="004992"/>
                </a:solidFill>
              </a:rPr>
            </a:br>
            <a:r>
              <a:rPr lang="ru-RU" altLang="de-DE" sz="2400" i="1" dirty="0">
                <a:solidFill>
                  <a:srgbClr val="333333"/>
                </a:solidFill>
              </a:rPr>
              <a:t>С чем я хорошо справляюсь? Из-за каких моих качеств я</a:t>
            </a:r>
            <a:br>
              <a:rPr lang="en-US" altLang="de-DE" sz="2400" i="1" dirty="0">
                <a:solidFill>
                  <a:srgbClr val="333333"/>
                </a:solidFill>
              </a:rPr>
            </a:br>
            <a:r>
              <a:rPr lang="ru-RU" altLang="de-DE" sz="2400" i="1" dirty="0">
                <a:solidFill>
                  <a:srgbClr val="333333"/>
                </a:solidFill>
              </a:rPr>
              <a:t>уже получал комплименты?</a:t>
            </a:r>
            <a:br>
              <a:rPr lang="ru-RU" altLang="de-DE" sz="2400" i="1" dirty="0">
                <a:solidFill>
                  <a:srgbClr val="333333"/>
                </a:solidFill>
              </a:rPr>
            </a:br>
            <a:r>
              <a:rPr lang="ru-RU" altLang="de-DE" sz="1600" i="1" dirty="0">
                <a:solidFill>
                  <a:srgbClr val="333333"/>
                </a:solidFill>
              </a:rPr>
              <a:t>Напр., я очень терпелив</a:t>
            </a:r>
            <a:r>
              <a:rPr lang="de-DE" altLang="de-DE" sz="1600" i="1" dirty="0">
                <a:solidFill>
                  <a:srgbClr val="333333"/>
                </a:solidFill>
              </a:rPr>
              <a:t>…</a:t>
            </a:r>
            <a:endParaRPr lang="en-US" altLang="de-DE" sz="2400" dirty="0">
              <a:solidFill>
                <a:srgbClr val="333333"/>
              </a:solidFill>
            </a:endParaRPr>
          </a:p>
        </p:txBody>
      </p:sp>
      <p:sp>
        <p:nvSpPr>
          <p:cNvPr id="9" name="Footer Placeholder 8"/>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10" name="Slide Number Placeholder 9"/>
          <p:cNvSpPr>
            <a:spLocks noGrp="1"/>
          </p:cNvSpPr>
          <p:nvPr>
            <p:ph type="sldNum" sz="quarter" idx="12"/>
          </p:nvPr>
        </p:nvSpPr>
        <p:spPr/>
        <p:txBody>
          <a:bodyPr/>
          <a:lstStyle/>
          <a:p>
            <a:fld id="{57B98617-3EA5-49D3-AC48-F3027FFC05C1}" type="slidenum">
              <a:rPr lang="de-DE" altLang="de-DE" smtClean="0"/>
              <a:pPr/>
              <a:t>37</a:t>
            </a:fld>
            <a:endParaRPr lang="de-DE" altLang="de-DE"/>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2357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solidFill>
                  <a:srgbClr val="004992"/>
                </a:solidFill>
                <a:latin typeface="+mn-lt"/>
                <a:ea typeface="+mn-ea"/>
                <a:cs typeface="+mn-cs"/>
              </a:rPr>
              <a:t>Напомним о сильных сторонах</a:t>
            </a:r>
            <a:endParaRPr lang="en-US" sz="3600">
              <a:solidFill>
                <a:srgbClr val="004992"/>
              </a:solidFill>
              <a:latin typeface="+mn-lt"/>
              <a:ea typeface="+mn-ea"/>
              <a:cs typeface="+mn-cs"/>
            </a:endParaRPr>
          </a:p>
        </p:txBody>
      </p:sp>
      <p:sp>
        <p:nvSpPr>
          <p:cNvPr id="40962" name="Rectangle 2"/>
          <p:cNvSpPr>
            <a:spLocks noGrp="1" noChangeArrowheads="1"/>
          </p:cNvSpPr>
          <p:nvPr>
            <p:ph idx="1"/>
          </p:nvPr>
        </p:nvSpPr>
        <p:spPr/>
        <p:txBody>
          <a:bodyPr>
            <a:noAutofit/>
          </a:bodyPr>
          <a:lstStyle/>
          <a:p>
            <a:pPr marL="457200" indent="-457200" eaLnBrk="1" hangingPunct="1">
              <a:lnSpc>
                <a:spcPct val="100000"/>
              </a:lnSpc>
              <a:spcBef>
                <a:spcPts val="1200"/>
              </a:spcBef>
              <a:buFont typeface="+mj-lt"/>
              <a:buAutoNum type="arabicPeriod"/>
            </a:pPr>
            <a:r>
              <a:rPr lang="ru-RU" altLang="de-DE" sz="2400" dirty="0">
                <a:solidFill>
                  <a:srgbClr val="004992"/>
                </a:solidFill>
              </a:rPr>
              <a:t>Обдумать собственные сильные стороны: </a:t>
            </a:r>
            <a:br>
              <a:rPr lang="de-DE" altLang="de-DE" sz="2400" dirty="0">
                <a:solidFill>
                  <a:srgbClr val="004992"/>
                </a:solidFill>
              </a:rPr>
            </a:br>
            <a:r>
              <a:rPr lang="ru-RU" altLang="de-DE" sz="2400" i="1" dirty="0">
                <a:solidFill>
                  <a:srgbClr val="333333"/>
                </a:solidFill>
              </a:rPr>
              <a:t>С чем я хорошо справляюсь? Из-за каких моих качеств я</a:t>
            </a:r>
            <a:br>
              <a:rPr lang="en-US" altLang="de-DE" sz="2400" i="1" dirty="0">
                <a:solidFill>
                  <a:srgbClr val="333333"/>
                </a:solidFill>
              </a:rPr>
            </a:br>
            <a:r>
              <a:rPr lang="ru-RU" altLang="de-DE" sz="2400" i="1" dirty="0">
                <a:solidFill>
                  <a:srgbClr val="333333"/>
                </a:solidFill>
              </a:rPr>
              <a:t>уже получал комплименты?</a:t>
            </a:r>
            <a:br>
              <a:rPr lang="ru-RU" altLang="de-DE" sz="2400" i="1" dirty="0">
                <a:solidFill>
                  <a:srgbClr val="333333"/>
                </a:solidFill>
              </a:rPr>
            </a:br>
            <a:r>
              <a:rPr lang="ru-RU" altLang="de-DE" sz="1600" i="1" dirty="0">
                <a:solidFill>
                  <a:srgbClr val="333333"/>
                </a:solidFill>
              </a:rPr>
              <a:t>Напр., я очень терпелив</a:t>
            </a:r>
            <a:r>
              <a:rPr lang="de-DE" altLang="de-DE" sz="1600" i="1" dirty="0">
                <a:solidFill>
                  <a:srgbClr val="333333"/>
                </a:solidFill>
              </a:rPr>
              <a:t>…</a:t>
            </a:r>
            <a:endParaRPr lang="de-DE" altLang="de-DE" sz="2400" i="1" dirty="0">
              <a:solidFill>
                <a:srgbClr val="333333"/>
              </a:solidFill>
            </a:endParaRPr>
          </a:p>
          <a:p>
            <a:pPr marL="457200" indent="-457200" eaLnBrk="1" hangingPunct="1">
              <a:lnSpc>
                <a:spcPct val="100000"/>
              </a:lnSpc>
              <a:spcBef>
                <a:spcPts val="1200"/>
              </a:spcBef>
              <a:buFont typeface="+mj-lt"/>
              <a:buAutoNum type="arabicPeriod"/>
            </a:pPr>
            <a:r>
              <a:rPr lang="ru-RU" altLang="de-DE" sz="2400" dirty="0">
                <a:solidFill>
                  <a:srgbClr val="004992"/>
                </a:solidFill>
              </a:rPr>
              <a:t>Представление конкретных ситуаций: </a:t>
            </a:r>
            <a:br>
              <a:rPr lang="de-DE" altLang="de-DE" sz="2400" dirty="0">
                <a:solidFill>
                  <a:srgbClr val="333333"/>
                </a:solidFill>
              </a:rPr>
            </a:br>
            <a:r>
              <a:rPr lang="ru-RU" altLang="de-DE" sz="2400" i="1" dirty="0">
                <a:solidFill>
                  <a:srgbClr val="333333"/>
                </a:solidFill>
              </a:rPr>
              <a:t>Когда и где? Что конкретно я сделал или кто конкретно меня похвалил?</a:t>
            </a:r>
            <a:br>
              <a:rPr lang="de-DE" altLang="de-DE" sz="2400" i="1" dirty="0">
                <a:solidFill>
                  <a:srgbClr val="333333"/>
                </a:solidFill>
              </a:rPr>
            </a:br>
            <a:r>
              <a:rPr lang="ru-RU" altLang="de-DE" sz="1600" i="1" dirty="0">
                <a:solidFill>
                  <a:srgbClr val="333333"/>
                </a:solidFill>
              </a:rPr>
              <a:t>Напр., я недавно помог своей племяннице с заданием по математике и потом она получила хорошую </a:t>
            </a:r>
            <a:r>
              <a:rPr lang="ru-RU" altLang="de-DE" sz="1600" i="1">
                <a:solidFill>
                  <a:srgbClr val="333333"/>
                </a:solidFill>
              </a:rPr>
              <a:t>оценку.</a:t>
            </a:r>
            <a:endParaRPr lang="en-US" altLang="de-DE" sz="2400" dirty="0">
              <a:solidFill>
                <a:srgbClr val="333333"/>
              </a:solidFill>
            </a:endParaRPr>
          </a:p>
        </p:txBody>
      </p:sp>
      <p:sp>
        <p:nvSpPr>
          <p:cNvPr id="9" name="Footer Placeholder 8"/>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10" name="Slide Number Placeholder 9"/>
          <p:cNvSpPr>
            <a:spLocks noGrp="1"/>
          </p:cNvSpPr>
          <p:nvPr>
            <p:ph type="sldNum" sz="quarter" idx="12"/>
          </p:nvPr>
        </p:nvSpPr>
        <p:spPr/>
        <p:txBody>
          <a:bodyPr/>
          <a:lstStyle/>
          <a:p>
            <a:fld id="{57B98617-3EA5-49D3-AC48-F3027FFC05C1}" type="slidenum">
              <a:rPr lang="de-DE" altLang="de-DE" smtClean="0"/>
              <a:pPr/>
              <a:t>38</a:t>
            </a:fld>
            <a:endParaRPr lang="de-DE" altLang="de-DE"/>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85613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solidFill>
                  <a:srgbClr val="004992"/>
                </a:solidFill>
                <a:latin typeface="+mn-lt"/>
                <a:ea typeface="+mn-ea"/>
                <a:cs typeface="+mn-cs"/>
              </a:rPr>
              <a:t>Напомним о сильных сторонах</a:t>
            </a:r>
            <a:endParaRPr lang="en-US" sz="3600">
              <a:solidFill>
                <a:srgbClr val="004992"/>
              </a:solidFill>
              <a:latin typeface="+mn-lt"/>
              <a:ea typeface="+mn-ea"/>
              <a:cs typeface="+mn-cs"/>
            </a:endParaRPr>
          </a:p>
        </p:txBody>
      </p:sp>
      <p:sp>
        <p:nvSpPr>
          <p:cNvPr id="40962" name="Rectangle 2"/>
          <p:cNvSpPr>
            <a:spLocks noGrp="1" noChangeArrowheads="1"/>
          </p:cNvSpPr>
          <p:nvPr>
            <p:ph idx="1"/>
          </p:nvPr>
        </p:nvSpPr>
        <p:spPr/>
        <p:txBody>
          <a:bodyPr>
            <a:noAutofit/>
          </a:bodyPr>
          <a:lstStyle/>
          <a:p>
            <a:pPr marL="457200" indent="-457200" eaLnBrk="1" hangingPunct="1">
              <a:lnSpc>
                <a:spcPct val="100000"/>
              </a:lnSpc>
              <a:spcBef>
                <a:spcPts val="1200"/>
              </a:spcBef>
              <a:buFont typeface="+mj-lt"/>
              <a:buAutoNum type="arabicPeriod"/>
            </a:pPr>
            <a:r>
              <a:rPr lang="ru-RU" altLang="de-DE" sz="2400" dirty="0">
                <a:solidFill>
                  <a:srgbClr val="004992"/>
                </a:solidFill>
              </a:rPr>
              <a:t>Обдумать собственные сильные стороны: </a:t>
            </a:r>
            <a:br>
              <a:rPr lang="de-DE" altLang="de-DE" sz="2400" dirty="0">
                <a:solidFill>
                  <a:srgbClr val="004992"/>
                </a:solidFill>
              </a:rPr>
            </a:br>
            <a:r>
              <a:rPr lang="ru-RU" altLang="de-DE" sz="2400" i="1" dirty="0">
                <a:solidFill>
                  <a:srgbClr val="333333"/>
                </a:solidFill>
              </a:rPr>
              <a:t>С чем я хорошо справляюсь? Из-за каких моих качеств я</a:t>
            </a:r>
            <a:br>
              <a:rPr lang="en-US" altLang="de-DE" sz="2400" i="1" dirty="0">
                <a:solidFill>
                  <a:srgbClr val="333333"/>
                </a:solidFill>
              </a:rPr>
            </a:br>
            <a:r>
              <a:rPr lang="ru-RU" altLang="de-DE" sz="2400" i="1" dirty="0">
                <a:solidFill>
                  <a:srgbClr val="333333"/>
                </a:solidFill>
              </a:rPr>
              <a:t>уже получал комплименты?</a:t>
            </a:r>
            <a:br>
              <a:rPr lang="ru-RU" altLang="de-DE" sz="2400" i="1" dirty="0">
                <a:solidFill>
                  <a:srgbClr val="333333"/>
                </a:solidFill>
              </a:rPr>
            </a:br>
            <a:r>
              <a:rPr lang="ru-RU" altLang="de-DE" sz="1600" i="1" dirty="0">
                <a:solidFill>
                  <a:srgbClr val="333333"/>
                </a:solidFill>
              </a:rPr>
              <a:t>Напр., я очень терпелив</a:t>
            </a:r>
            <a:r>
              <a:rPr lang="de-DE" altLang="de-DE" sz="1600" i="1" dirty="0">
                <a:solidFill>
                  <a:srgbClr val="333333"/>
                </a:solidFill>
              </a:rPr>
              <a:t>…</a:t>
            </a:r>
            <a:endParaRPr lang="de-DE" altLang="de-DE" sz="2400" i="1" dirty="0">
              <a:solidFill>
                <a:srgbClr val="333333"/>
              </a:solidFill>
            </a:endParaRPr>
          </a:p>
          <a:p>
            <a:pPr marL="457200" indent="-457200" eaLnBrk="1" hangingPunct="1">
              <a:lnSpc>
                <a:spcPct val="100000"/>
              </a:lnSpc>
              <a:spcBef>
                <a:spcPts val="1200"/>
              </a:spcBef>
              <a:buFont typeface="+mj-lt"/>
              <a:buAutoNum type="arabicPeriod"/>
            </a:pPr>
            <a:r>
              <a:rPr lang="ru-RU" altLang="de-DE" sz="2400" dirty="0">
                <a:solidFill>
                  <a:srgbClr val="004992"/>
                </a:solidFill>
              </a:rPr>
              <a:t>Представление конкретных ситуаций: </a:t>
            </a:r>
            <a:br>
              <a:rPr lang="de-DE" altLang="de-DE" sz="2400" dirty="0">
                <a:solidFill>
                  <a:srgbClr val="333333"/>
                </a:solidFill>
              </a:rPr>
            </a:br>
            <a:r>
              <a:rPr lang="ru-RU" altLang="de-DE" sz="2400" i="1" dirty="0">
                <a:solidFill>
                  <a:srgbClr val="333333"/>
                </a:solidFill>
              </a:rPr>
              <a:t>Когда и где? Что конкретно я сделал или кто конкретно меня похвалил?</a:t>
            </a:r>
            <a:br>
              <a:rPr lang="de-DE" altLang="de-DE" sz="2400" i="1" dirty="0">
                <a:solidFill>
                  <a:srgbClr val="333333"/>
                </a:solidFill>
              </a:rPr>
            </a:br>
            <a:r>
              <a:rPr lang="ru-RU" altLang="de-DE" sz="1600" i="1" dirty="0">
                <a:solidFill>
                  <a:srgbClr val="333333"/>
                </a:solidFill>
              </a:rPr>
              <a:t>Напр., я недавно помог своей племяннице с заданием по математике и потом она получила хорошую оценку.</a:t>
            </a:r>
          </a:p>
          <a:p>
            <a:pPr marL="457200" indent="-457200" eaLnBrk="1" hangingPunct="1">
              <a:lnSpc>
                <a:spcPct val="100000"/>
              </a:lnSpc>
              <a:spcBef>
                <a:spcPts val="1200"/>
              </a:spcBef>
              <a:buFont typeface="+mj-lt"/>
              <a:buAutoNum type="arabicPeriod"/>
            </a:pPr>
            <a:r>
              <a:rPr lang="ru-RU" altLang="de-DE" sz="2400" dirty="0">
                <a:solidFill>
                  <a:srgbClr val="004992"/>
                </a:solidFill>
              </a:rPr>
              <a:t>Записывать!</a:t>
            </a:r>
            <a:br>
              <a:rPr lang="de-DE" altLang="de-DE" sz="2400" dirty="0">
                <a:solidFill>
                  <a:srgbClr val="004992"/>
                </a:solidFill>
              </a:rPr>
            </a:br>
            <a:r>
              <a:rPr lang="ru-RU" altLang="de-DE" sz="2400" i="1" dirty="0">
                <a:solidFill>
                  <a:srgbClr val="333333"/>
                </a:solidFill>
              </a:rPr>
              <a:t>Прочитывайте их регулярно и постоянно расширяйте список. Прочитывайте в кризисных ситуациях (напр., когда Вы чувствуете себя никем).</a:t>
            </a:r>
            <a:r>
              <a:rPr lang="ru-RU" altLang="de-DE" sz="1600" i="1" dirty="0">
                <a:solidFill>
                  <a:srgbClr val="333333"/>
                </a:solidFill>
              </a:rPr>
              <a:t>Запишите, когда что-то хорошо прошло или если Вы за что</a:t>
            </a:r>
            <a:r>
              <a:rPr lang="de-DE" altLang="de-DE" sz="1600" i="1" dirty="0">
                <a:solidFill>
                  <a:srgbClr val="333333"/>
                </a:solidFill>
              </a:rPr>
              <a:t>-</a:t>
            </a:r>
            <a:r>
              <a:rPr lang="ru-RU" altLang="de-DE" sz="1600" i="1" dirty="0">
                <a:solidFill>
                  <a:srgbClr val="333333"/>
                </a:solidFill>
              </a:rPr>
              <a:t>то Напр., запишите, когда что-то хорошо прошло или если Вы за что-то получили комплимент...</a:t>
            </a:r>
            <a:endParaRPr lang="en-US" altLang="de-DE" sz="2400" dirty="0">
              <a:solidFill>
                <a:srgbClr val="333333"/>
              </a:solidFill>
            </a:endParaRPr>
          </a:p>
        </p:txBody>
      </p:sp>
      <p:sp>
        <p:nvSpPr>
          <p:cNvPr id="9" name="Footer Placeholder 8"/>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10" name="Slide Number Placeholder 9"/>
          <p:cNvSpPr>
            <a:spLocks noGrp="1"/>
          </p:cNvSpPr>
          <p:nvPr>
            <p:ph type="sldNum" sz="quarter" idx="12"/>
          </p:nvPr>
        </p:nvSpPr>
        <p:spPr/>
        <p:txBody>
          <a:bodyPr/>
          <a:lstStyle/>
          <a:p>
            <a:fld id="{57B98617-3EA5-49D3-AC48-F3027FFC05C1}" type="slidenum">
              <a:rPr lang="de-DE" altLang="de-DE" smtClean="0"/>
              <a:pPr/>
              <a:t>39</a:t>
            </a:fld>
            <a:endParaRPr lang="de-DE" altLang="de-DE"/>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02371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Советы для улучшения настроения и чувства</a:t>
            </a:r>
            <a:br>
              <a:rPr lang="en-US" sz="3600" dirty="0">
                <a:latin typeface="+mn-lt"/>
                <a:ea typeface="+mn-ea"/>
                <a:cs typeface="+mn-cs"/>
              </a:rPr>
            </a:br>
            <a:r>
              <a:rPr lang="ru-RU" sz="3600" dirty="0">
                <a:latin typeface="+mn-lt"/>
                <a:ea typeface="+mn-ea"/>
                <a:cs typeface="+mn-cs"/>
              </a:rPr>
              <a:t>собственного достоинства 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a:t>
            </a: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9" name="Slide Number Placeholder 8"/>
          <p:cNvSpPr>
            <a:spLocks noGrp="1"/>
          </p:cNvSpPr>
          <p:nvPr>
            <p:ph type="sldNum" sz="quarter" idx="12"/>
          </p:nvPr>
        </p:nvSpPr>
        <p:spPr/>
        <p:txBody>
          <a:bodyPr/>
          <a:lstStyle/>
          <a:p>
            <a:fld id="{57B98617-3EA5-49D3-AC48-F3027FFC05C1}"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Советы для улучшения настроения и чувства</a:t>
            </a:r>
            <a:br>
              <a:rPr lang="en-US" sz="3600" dirty="0">
                <a:latin typeface="+mn-lt"/>
                <a:ea typeface="+mn-ea"/>
                <a:cs typeface="+mn-cs"/>
              </a:rPr>
            </a:br>
            <a:r>
              <a:rPr lang="ru-RU" sz="3600" dirty="0">
                <a:latin typeface="+mn-lt"/>
                <a:ea typeface="+mn-ea"/>
                <a:cs typeface="+mn-cs"/>
              </a:rPr>
              <a:t>собственного достоинства 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ru-RU" altLang="de-DE" sz="2400" dirty="0">
                <a:solidFill>
                  <a:srgbClr val="004992"/>
                </a:solidFill>
              </a:rPr>
              <a:t>Каждый вечер </a:t>
            </a:r>
            <a:r>
              <a:rPr lang="ru-RU" altLang="de-DE" sz="2400" dirty="0">
                <a:solidFill>
                  <a:srgbClr val="333333"/>
                </a:solidFill>
              </a:rPr>
              <a:t>записывайте несколько вещей (5), которые прошли удачно.</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11" name="Slide Number Placeholder 10"/>
          <p:cNvSpPr>
            <a:spLocks noGrp="1"/>
          </p:cNvSpPr>
          <p:nvPr>
            <p:ph type="sldNum" sz="quarter" idx="12"/>
          </p:nvPr>
        </p:nvSpPr>
        <p:spPr/>
        <p:txBody>
          <a:bodyPr/>
          <a:lstStyle/>
          <a:p>
            <a:fld id="{57B98617-3EA5-49D3-AC48-F3027FFC05C1}"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Советы для улучшения настроения и чувства</a:t>
            </a:r>
            <a:br>
              <a:rPr lang="en-US" sz="3600" dirty="0">
                <a:latin typeface="+mn-lt"/>
                <a:ea typeface="+mn-ea"/>
                <a:cs typeface="+mn-cs"/>
              </a:rPr>
            </a:br>
            <a:r>
              <a:rPr lang="ru-RU" sz="3600" dirty="0">
                <a:latin typeface="+mn-lt"/>
                <a:ea typeface="+mn-ea"/>
                <a:cs typeface="+mn-cs"/>
              </a:rPr>
              <a:t>собственного достоинства 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ru-RU" altLang="de-DE" sz="2400" dirty="0">
                <a:solidFill>
                  <a:srgbClr val="004992"/>
                </a:solidFill>
              </a:rPr>
              <a:t>Каждый вечер </a:t>
            </a:r>
            <a:r>
              <a:rPr lang="ru-RU" altLang="de-DE" sz="2400" dirty="0">
                <a:solidFill>
                  <a:srgbClr val="333333"/>
                </a:solidFill>
              </a:rPr>
              <a:t>записывайте несколько вещей (5), которые прошли удачно.</a:t>
            </a:r>
          </a:p>
          <a:p>
            <a:pPr marL="342900" lvl="0" indent="-342900" defTabSz="914400" fontAlgn="base">
              <a:buClr>
                <a:srgbClr val="333333"/>
              </a:buClr>
              <a:buFont typeface="WingDings"/>
              <a:buChar char=""/>
            </a:pPr>
            <a:r>
              <a:rPr lang="ru-RU" altLang="de-DE" sz="2400" dirty="0">
                <a:solidFill>
                  <a:srgbClr val="333333"/>
                </a:solidFill>
              </a:rPr>
              <a:t>Каждый день перед зеркалом повторяйте следующее</a:t>
            </a:r>
            <a:r>
              <a:rPr lang="ru-RU" altLang="de-DE" sz="2400">
                <a:solidFill>
                  <a:srgbClr val="333333"/>
                </a:solidFill>
              </a:rPr>
              <a:t>: “Я себе нравлюсь” или “Ты мне нравишься”! </a:t>
            </a:r>
            <a:r>
              <a:rPr lang="de-DE" altLang="de-DE" sz="2400" dirty="0">
                <a:solidFill>
                  <a:srgbClr val="333333"/>
                </a:solidFill>
              </a:rPr>
              <a:t>(</a:t>
            </a:r>
            <a:r>
              <a:rPr lang="ru-RU" altLang="de-DE" sz="2400" dirty="0">
                <a:solidFill>
                  <a:srgbClr val="333333"/>
                </a:solidFill>
              </a:rPr>
              <a:t>По началу такое упражнение может Вам показаться слегка странным</a:t>
            </a:r>
            <a:r>
              <a:rPr lang="ru-RU" altLang="de-DE" sz="2400">
                <a:solidFill>
                  <a:srgbClr val="333333"/>
                </a:solidFill>
              </a:rPr>
              <a:t>!</a:t>
            </a:r>
            <a:r>
              <a:rPr lang="de-DE"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11" name="Slide Number Placeholder 10"/>
          <p:cNvSpPr>
            <a:spLocks noGrp="1"/>
          </p:cNvSpPr>
          <p:nvPr>
            <p:ph type="sldNum" sz="quarter" idx="12"/>
          </p:nvPr>
        </p:nvSpPr>
        <p:spPr/>
        <p:txBody>
          <a:bodyPr/>
          <a:lstStyle/>
          <a:p>
            <a:fld id="{57B98617-3EA5-49D3-AC48-F3027FFC05C1}" type="slidenum">
              <a:rPr lang="de-DE" altLang="de-DE" smtClean="0"/>
              <a:pPr/>
              <a:t>42</a:t>
            </a:fld>
            <a:endParaRPr lang="de-DE" altLang="de-DE"/>
          </a:p>
        </p:txBody>
      </p:sp>
    </p:spTree>
    <p:extLst>
      <p:ext uri="{BB962C8B-B14F-4D97-AF65-F5344CB8AC3E}">
        <p14:creationId xmlns:p14="http://schemas.microsoft.com/office/powerpoint/2010/main" val="2606806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Советы для улучшения настроения и чувства</a:t>
            </a:r>
            <a:br>
              <a:rPr lang="en-US" sz="3600" dirty="0">
                <a:latin typeface="+mn-lt"/>
                <a:ea typeface="+mn-ea"/>
                <a:cs typeface="+mn-cs"/>
              </a:rPr>
            </a:br>
            <a:r>
              <a:rPr lang="ru-RU" sz="3600" dirty="0">
                <a:latin typeface="+mn-lt"/>
                <a:ea typeface="+mn-ea"/>
                <a:cs typeface="+mn-cs"/>
              </a:rPr>
              <a:t>собственного достоинства 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ru-RU" altLang="de-DE" sz="2400" dirty="0">
                <a:solidFill>
                  <a:srgbClr val="004992"/>
                </a:solidFill>
              </a:rPr>
              <a:t>Каждый вечер </a:t>
            </a:r>
            <a:r>
              <a:rPr lang="ru-RU" altLang="de-DE" sz="2400" dirty="0">
                <a:solidFill>
                  <a:srgbClr val="333333"/>
                </a:solidFill>
              </a:rPr>
              <a:t>записывайте несколько вещей (5), которые прошли удачно.</a:t>
            </a:r>
          </a:p>
          <a:p>
            <a:pPr marL="342900" lvl="0" indent="-342900" defTabSz="914400" fontAlgn="base">
              <a:buClr>
                <a:srgbClr val="333333"/>
              </a:buClr>
              <a:buFont typeface="WingDings"/>
              <a:buChar char=""/>
            </a:pPr>
            <a:r>
              <a:rPr lang="ru-RU" altLang="de-DE" sz="2400" dirty="0">
                <a:solidFill>
                  <a:srgbClr val="333333"/>
                </a:solidFill>
              </a:rPr>
              <a:t>Каждый день перед зеркалом повторяйте следующее</a:t>
            </a:r>
            <a:r>
              <a:rPr lang="ru-RU" altLang="de-DE" sz="2400">
                <a:solidFill>
                  <a:srgbClr val="333333"/>
                </a:solidFill>
              </a:rPr>
              <a:t>: “Я себе нравлюсь” или “Ты мне нравишься”! </a:t>
            </a:r>
            <a:r>
              <a:rPr lang="de-DE" altLang="de-DE" sz="2400" dirty="0">
                <a:solidFill>
                  <a:srgbClr val="333333"/>
                </a:solidFill>
              </a:rPr>
              <a:t>(</a:t>
            </a:r>
            <a:r>
              <a:rPr lang="ru-RU" altLang="de-DE" sz="2400" dirty="0">
                <a:solidFill>
                  <a:srgbClr val="333333"/>
                </a:solidFill>
              </a:rPr>
              <a:t>По началу такое упражнение может Вам показаться слегка странным!</a:t>
            </a:r>
            <a:r>
              <a:rPr lang="de-DE" altLang="de-DE" sz="2400" dirty="0">
                <a:solidFill>
                  <a:srgbClr val="333333"/>
                </a:solidFill>
              </a:rPr>
              <a:t>)</a:t>
            </a:r>
            <a:endParaRPr lang="ru-RU"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Воспринимайте комплименты в свою сторону и постарайтесь, после этого, их записать. В трудную для Вас минуту Вы всегда можете их прочитать!</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11" name="Slide Number Placeholder 10"/>
          <p:cNvSpPr>
            <a:spLocks noGrp="1"/>
          </p:cNvSpPr>
          <p:nvPr>
            <p:ph type="sldNum" sz="quarter" idx="12"/>
          </p:nvPr>
        </p:nvSpPr>
        <p:spPr/>
        <p:txBody>
          <a:bodyPr/>
          <a:lstStyle/>
          <a:p>
            <a:fld id="{57B98617-3EA5-49D3-AC48-F3027FFC05C1}" type="slidenum">
              <a:rPr lang="de-DE" altLang="de-DE" smtClean="0"/>
              <a:pPr/>
              <a:t>43</a:t>
            </a:fld>
            <a:endParaRPr lang="de-DE" altLang="de-DE"/>
          </a:p>
        </p:txBody>
      </p:sp>
    </p:spTree>
    <p:extLst>
      <p:ext uri="{BB962C8B-B14F-4D97-AF65-F5344CB8AC3E}">
        <p14:creationId xmlns:p14="http://schemas.microsoft.com/office/powerpoint/2010/main" val="10952215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Советы для улучшения настроения и чувства</a:t>
            </a:r>
            <a:br>
              <a:rPr lang="en-US" sz="3600" dirty="0">
                <a:latin typeface="+mn-lt"/>
                <a:ea typeface="+mn-ea"/>
                <a:cs typeface="+mn-cs"/>
              </a:rPr>
            </a:br>
            <a:r>
              <a:rPr lang="ru-RU" sz="3600" dirty="0">
                <a:latin typeface="+mn-lt"/>
                <a:ea typeface="+mn-ea"/>
                <a:cs typeface="+mn-cs"/>
              </a:rPr>
              <a:t>собственного достоинства 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Вспоминайте ситуации, когда Вам было очень хорошо, если это возможно со всеми чувствами обоняния (зрения, осязание...)</a:t>
            </a:r>
            <a:r>
              <a:rPr lang="de-DE" altLang="de-DE" sz="2400" dirty="0">
                <a:solidFill>
                  <a:srgbClr val="333333"/>
                </a:solidFill>
              </a:rPr>
              <a:t>;</a:t>
            </a:r>
            <a:r>
              <a:rPr lang="ru-RU" altLang="de-DE" sz="2400" dirty="0">
                <a:solidFill>
                  <a:srgbClr val="333333"/>
                </a:solidFill>
              </a:rPr>
              <a:t> Напр., просмотрите свои </a:t>
            </a:r>
            <a:r>
              <a:rPr lang="ru-RU" altLang="de-DE" sz="2400">
                <a:solidFill>
                  <a:srgbClr val="333333"/>
                </a:solidFill>
              </a:rPr>
              <a:t>фотоальбомы.</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11" name="Slide Number Placeholder 10"/>
          <p:cNvSpPr>
            <a:spLocks noGrp="1"/>
          </p:cNvSpPr>
          <p:nvPr>
            <p:ph type="sldNum" sz="quarter" idx="12"/>
          </p:nvPr>
        </p:nvSpPr>
        <p:spPr/>
        <p:txBody>
          <a:bodyPr/>
          <a:lstStyle/>
          <a:p>
            <a:fld id="{57B98617-3EA5-49D3-AC48-F3027FFC05C1}"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Советы для улучшения настроения и чувства</a:t>
            </a:r>
            <a:br>
              <a:rPr lang="en-US" sz="3600" dirty="0">
                <a:latin typeface="+mn-lt"/>
                <a:ea typeface="+mn-ea"/>
                <a:cs typeface="+mn-cs"/>
              </a:rPr>
            </a:br>
            <a:r>
              <a:rPr lang="ru-RU" sz="3600" dirty="0">
                <a:latin typeface="+mn-lt"/>
                <a:ea typeface="+mn-ea"/>
                <a:cs typeface="+mn-cs"/>
              </a:rPr>
              <a:t>собственного достоинства 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Вспоминайте ситуации, когда Вам было очень хорошо, если это возможно со всеми чувствами обоняния (зрения, осязание...)</a:t>
            </a:r>
            <a:r>
              <a:rPr lang="de-DE" altLang="de-DE" sz="2400" dirty="0">
                <a:solidFill>
                  <a:srgbClr val="333333"/>
                </a:solidFill>
              </a:rPr>
              <a:t>;</a:t>
            </a:r>
            <a:r>
              <a:rPr lang="ru-RU" altLang="de-DE" sz="2400" dirty="0">
                <a:solidFill>
                  <a:srgbClr val="333333"/>
                </a:solidFill>
              </a:rPr>
              <a:t> Напр., просмотрите свои фотоальбомы.</a:t>
            </a:r>
          </a:p>
          <a:p>
            <a:pPr marL="342900" lvl="0" indent="-342900" defTabSz="914400" fontAlgn="base">
              <a:buClr>
                <a:srgbClr val="333333"/>
              </a:buClr>
              <a:buFont typeface="WingDings"/>
              <a:buChar char=""/>
            </a:pPr>
            <a:r>
              <a:rPr lang="ru-RU" altLang="de-DE" sz="2400" dirty="0">
                <a:solidFill>
                  <a:srgbClr val="333333"/>
                </a:solidFill>
              </a:rPr>
              <a:t>Делайте вещи, которые приносят Вам удовольствие и хорошее настроение</a:t>
            </a:r>
            <a:r>
              <a:rPr lang="de-DE" altLang="de-DE" sz="2400" dirty="0">
                <a:solidFill>
                  <a:srgbClr val="333333"/>
                </a:solidFill>
              </a:rPr>
              <a:t>, </a:t>
            </a:r>
            <a:r>
              <a:rPr lang="ru-RU" altLang="de-DE" sz="2400" dirty="0">
                <a:solidFill>
                  <a:srgbClr val="333333"/>
                </a:solidFill>
              </a:rPr>
              <a:t>возможно, с Вашими близкими или друзьями (напр.</a:t>
            </a:r>
            <a:r>
              <a:rPr lang="de-DE" altLang="de-DE" sz="2400" dirty="0">
                <a:solidFill>
                  <a:srgbClr val="333333"/>
                </a:solidFill>
              </a:rPr>
              <a:t>,</a:t>
            </a:r>
            <a:r>
              <a:rPr lang="ru-RU" altLang="de-DE" sz="2400" dirty="0">
                <a:solidFill>
                  <a:srgbClr val="333333"/>
                </a:solidFill>
              </a:rPr>
              <a:t> пойти в кино, </a:t>
            </a:r>
            <a:r>
              <a:rPr lang="ru-RU" altLang="de-DE" sz="2400">
                <a:solidFill>
                  <a:srgbClr val="333333"/>
                </a:solidFill>
              </a:rPr>
              <a:t>кафе).</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11" name="Slide Number Placeholder 10"/>
          <p:cNvSpPr>
            <a:spLocks noGrp="1"/>
          </p:cNvSpPr>
          <p:nvPr>
            <p:ph type="sldNum" sz="quarter" idx="12"/>
          </p:nvPr>
        </p:nvSpPr>
        <p:spPr/>
        <p:txBody>
          <a:bodyPr/>
          <a:lstStyle/>
          <a:p>
            <a:fld id="{57B98617-3EA5-49D3-AC48-F3027FFC05C1}" type="slidenum">
              <a:rPr lang="de-DE" altLang="de-DE" smtClean="0"/>
              <a:pPr/>
              <a:t>45</a:t>
            </a:fld>
            <a:endParaRPr lang="de-DE" altLang="de-DE"/>
          </a:p>
        </p:txBody>
      </p:sp>
    </p:spTree>
    <p:extLst>
      <p:ext uri="{BB962C8B-B14F-4D97-AF65-F5344CB8AC3E}">
        <p14:creationId xmlns:p14="http://schemas.microsoft.com/office/powerpoint/2010/main" val="37436446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Советы для улучшения настроения и чувства</a:t>
            </a:r>
            <a:br>
              <a:rPr lang="en-US" sz="3600" dirty="0">
                <a:latin typeface="+mn-lt"/>
                <a:ea typeface="+mn-ea"/>
                <a:cs typeface="+mn-cs"/>
              </a:rPr>
            </a:br>
            <a:r>
              <a:rPr lang="ru-RU" sz="3600" dirty="0">
                <a:latin typeface="+mn-lt"/>
                <a:ea typeface="+mn-ea"/>
                <a:cs typeface="+mn-cs"/>
              </a:rPr>
              <a:t>собственного достоинства 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Вспоминайте ситуации, когда Вам было очень хорошо, если это возможно со всеми чувствами обоняния (зрения, осязание...)</a:t>
            </a:r>
            <a:r>
              <a:rPr lang="de-DE" altLang="de-DE" sz="2400" dirty="0">
                <a:solidFill>
                  <a:srgbClr val="333333"/>
                </a:solidFill>
              </a:rPr>
              <a:t>;</a:t>
            </a:r>
            <a:r>
              <a:rPr lang="ru-RU" altLang="de-DE" sz="2400" dirty="0">
                <a:solidFill>
                  <a:srgbClr val="333333"/>
                </a:solidFill>
              </a:rPr>
              <a:t> Напр., просмотрите свои фотоальбомы.</a:t>
            </a:r>
          </a:p>
          <a:p>
            <a:pPr marL="342900" lvl="0" indent="-342900" defTabSz="914400" fontAlgn="base">
              <a:buClr>
                <a:srgbClr val="333333"/>
              </a:buClr>
              <a:buFont typeface="WingDings"/>
              <a:buChar char=""/>
            </a:pPr>
            <a:r>
              <a:rPr lang="ru-RU" altLang="de-DE" sz="2400" dirty="0">
                <a:solidFill>
                  <a:srgbClr val="333333"/>
                </a:solidFill>
              </a:rPr>
              <a:t>Делайте вещи, которые приносят Вам удовольствие и хорошее настроение</a:t>
            </a:r>
            <a:r>
              <a:rPr lang="de-DE" altLang="de-DE" sz="2400" dirty="0">
                <a:solidFill>
                  <a:srgbClr val="333333"/>
                </a:solidFill>
              </a:rPr>
              <a:t>, </a:t>
            </a:r>
            <a:r>
              <a:rPr lang="ru-RU" altLang="de-DE" sz="2400" dirty="0">
                <a:solidFill>
                  <a:srgbClr val="333333"/>
                </a:solidFill>
              </a:rPr>
              <a:t>возможно, с Вашими близкими или друзьями (напр.</a:t>
            </a:r>
            <a:r>
              <a:rPr lang="de-DE" altLang="de-DE" sz="2400" dirty="0">
                <a:solidFill>
                  <a:srgbClr val="333333"/>
                </a:solidFill>
              </a:rPr>
              <a:t>,</a:t>
            </a:r>
            <a:r>
              <a:rPr lang="ru-RU" altLang="de-DE" sz="2400" dirty="0">
                <a:solidFill>
                  <a:srgbClr val="333333"/>
                </a:solidFill>
              </a:rPr>
              <a:t> пойти в кино, кафе).</a:t>
            </a:r>
          </a:p>
          <a:p>
            <a:pPr marL="342900" lvl="0" indent="-342900" defTabSz="914400" fontAlgn="base">
              <a:buClr>
                <a:srgbClr val="333333"/>
              </a:buClr>
              <a:buFont typeface="WingDings"/>
              <a:buChar char=""/>
            </a:pPr>
            <a:r>
              <a:rPr lang="ru-RU" altLang="de-DE" sz="2400" dirty="0">
                <a:solidFill>
                  <a:srgbClr val="333333"/>
                </a:solidFill>
              </a:rPr>
              <a:t>Физическая активность (не менее 20 минут в день), но никакой перегрузки</a:t>
            </a:r>
            <a:r>
              <a:rPr lang="de-DE" altLang="de-DE" sz="2400" dirty="0">
                <a:solidFill>
                  <a:srgbClr val="333333"/>
                </a:solidFill>
              </a:rPr>
              <a:t>;</a:t>
            </a:r>
            <a:r>
              <a:rPr lang="ru-RU" altLang="de-DE" sz="2400" dirty="0">
                <a:solidFill>
                  <a:srgbClr val="333333"/>
                </a:solidFill>
              </a:rPr>
              <a:t> напр.</a:t>
            </a:r>
            <a:r>
              <a:rPr lang="de-DE" altLang="de-DE" sz="2400" dirty="0">
                <a:solidFill>
                  <a:srgbClr val="333333"/>
                </a:solidFill>
              </a:rPr>
              <a:t>,</a:t>
            </a:r>
            <a:r>
              <a:rPr lang="ru-RU" altLang="de-DE" sz="2400" dirty="0">
                <a:solidFill>
                  <a:srgbClr val="333333"/>
                </a:solidFill>
              </a:rPr>
              <a:t> быстрая ходьба или </a:t>
            </a:r>
            <a:r>
              <a:rPr lang="ru-RU" altLang="de-DE" sz="2400">
                <a:solidFill>
                  <a:srgbClr val="333333"/>
                </a:solidFill>
              </a:rPr>
              <a:t>пробежка.</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11" name="Slide Number Placeholder 10"/>
          <p:cNvSpPr>
            <a:spLocks noGrp="1"/>
          </p:cNvSpPr>
          <p:nvPr>
            <p:ph type="sldNum" sz="quarter" idx="12"/>
          </p:nvPr>
        </p:nvSpPr>
        <p:spPr/>
        <p:txBody>
          <a:bodyPr/>
          <a:lstStyle/>
          <a:p>
            <a:fld id="{57B98617-3EA5-49D3-AC48-F3027FFC05C1}" type="slidenum">
              <a:rPr lang="de-DE" altLang="de-DE" smtClean="0"/>
              <a:pPr/>
              <a:t>46</a:t>
            </a:fld>
            <a:endParaRPr lang="de-DE" altLang="de-DE"/>
          </a:p>
        </p:txBody>
      </p:sp>
    </p:spTree>
    <p:extLst>
      <p:ext uri="{BB962C8B-B14F-4D97-AF65-F5344CB8AC3E}">
        <p14:creationId xmlns:p14="http://schemas.microsoft.com/office/powerpoint/2010/main" val="17594534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Советы для улучшения настроения и чувства</a:t>
            </a:r>
            <a:br>
              <a:rPr lang="en-US" sz="3600" dirty="0">
                <a:latin typeface="+mn-lt"/>
                <a:ea typeface="+mn-ea"/>
                <a:cs typeface="+mn-cs"/>
              </a:rPr>
            </a:br>
            <a:r>
              <a:rPr lang="ru-RU" sz="3600" dirty="0">
                <a:latin typeface="+mn-lt"/>
                <a:ea typeface="+mn-ea"/>
                <a:cs typeface="+mn-cs"/>
              </a:rPr>
              <a:t>собственного достоинства 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Вспоминайте ситуации, когда Вам было очень хорошо, если это возможно со всеми чувствами обоняния (зрения, осязание...)</a:t>
            </a:r>
            <a:r>
              <a:rPr lang="de-DE" altLang="de-DE" sz="2400" dirty="0">
                <a:solidFill>
                  <a:srgbClr val="333333"/>
                </a:solidFill>
              </a:rPr>
              <a:t>;</a:t>
            </a:r>
            <a:r>
              <a:rPr lang="ru-RU" altLang="de-DE" sz="2400" dirty="0">
                <a:solidFill>
                  <a:srgbClr val="333333"/>
                </a:solidFill>
              </a:rPr>
              <a:t> Напр., просмотрите свои фотоальбомы.</a:t>
            </a:r>
          </a:p>
          <a:p>
            <a:pPr marL="342900" lvl="0" indent="-342900" defTabSz="914400" fontAlgn="base">
              <a:buClr>
                <a:srgbClr val="333333"/>
              </a:buClr>
              <a:buFont typeface="WingDings"/>
              <a:buChar char=""/>
            </a:pPr>
            <a:r>
              <a:rPr lang="ru-RU" altLang="de-DE" sz="2400" dirty="0">
                <a:solidFill>
                  <a:srgbClr val="333333"/>
                </a:solidFill>
              </a:rPr>
              <a:t>Делайте вещи, которые приносят Вам удовольствие и хорошее настроение</a:t>
            </a:r>
            <a:r>
              <a:rPr lang="de-DE" altLang="de-DE" sz="2400" dirty="0">
                <a:solidFill>
                  <a:srgbClr val="333333"/>
                </a:solidFill>
              </a:rPr>
              <a:t>, </a:t>
            </a:r>
            <a:r>
              <a:rPr lang="ru-RU" altLang="de-DE" sz="2400" dirty="0">
                <a:solidFill>
                  <a:srgbClr val="333333"/>
                </a:solidFill>
              </a:rPr>
              <a:t>возможно, с Вашими близкими или друзьями (напр.</a:t>
            </a:r>
            <a:r>
              <a:rPr lang="de-DE" altLang="de-DE" sz="2400" dirty="0">
                <a:solidFill>
                  <a:srgbClr val="333333"/>
                </a:solidFill>
              </a:rPr>
              <a:t>,</a:t>
            </a:r>
            <a:r>
              <a:rPr lang="ru-RU" altLang="de-DE" sz="2400" dirty="0">
                <a:solidFill>
                  <a:srgbClr val="333333"/>
                </a:solidFill>
              </a:rPr>
              <a:t> пойти в кино, кафе).</a:t>
            </a:r>
          </a:p>
          <a:p>
            <a:pPr marL="342900" lvl="0" indent="-342900" defTabSz="914400" fontAlgn="base">
              <a:buClr>
                <a:srgbClr val="333333"/>
              </a:buClr>
              <a:buFont typeface="WingDings"/>
              <a:buChar char=""/>
            </a:pPr>
            <a:r>
              <a:rPr lang="ru-RU" altLang="de-DE" sz="2400" dirty="0">
                <a:solidFill>
                  <a:srgbClr val="333333"/>
                </a:solidFill>
              </a:rPr>
              <a:t>Физическая активность (не менее 20 минут в день), но никакой перегрузки</a:t>
            </a:r>
            <a:r>
              <a:rPr lang="de-DE" altLang="de-DE" sz="2400" dirty="0">
                <a:solidFill>
                  <a:srgbClr val="333333"/>
                </a:solidFill>
              </a:rPr>
              <a:t>;</a:t>
            </a:r>
            <a:r>
              <a:rPr lang="ru-RU" altLang="de-DE" sz="2400" dirty="0">
                <a:solidFill>
                  <a:srgbClr val="333333"/>
                </a:solidFill>
              </a:rPr>
              <a:t> напр.</a:t>
            </a:r>
            <a:r>
              <a:rPr lang="de-DE" altLang="de-DE" sz="2400" dirty="0">
                <a:solidFill>
                  <a:srgbClr val="333333"/>
                </a:solidFill>
              </a:rPr>
              <a:t>,</a:t>
            </a:r>
            <a:r>
              <a:rPr lang="ru-RU" altLang="de-DE" sz="2400" dirty="0">
                <a:solidFill>
                  <a:srgbClr val="333333"/>
                </a:solidFill>
              </a:rPr>
              <a:t> быстрая ходьба или пробежка.</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Слушайте Вашу любимую музыку.</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11" name="Slide Number Placeholder 10"/>
          <p:cNvSpPr>
            <a:spLocks noGrp="1"/>
          </p:cNvSpPr>
          <p:nvPr>
            <p:ph type="sldNum" sz="quarter" idx="12"/>
          </p:nvPr>
        </p:nvSpPr>
        <p:spPr/>
        <p:txBody>
          <a:bodyPr/>
          <a:lstStyle/>
          <a:p>
            <a:fld id="{57B98617-3EA5-49D3-AC48-F3027FFC05C1}" type="slidenum">
              <a:rPr lang="de-DE" altLang="de-DE" smtClean="0"/>
              <a:pPr/>
              <a:t>47</a:t>
            </a:fld>
            <a:endParaRPr lang="de-DE" altLang="de-DE"/>
          </a:p>
        </p:txBody>
      </p:sp>
    </p:spTree>
    <p:extLst>
      <p:ext uri="{BB962C8B-B14F-4D97-AF65-F5344CB8AC3E}">
        <p14:creationId xmlns:p14="http://schemas.microsoft.com/office/powerpoint/2010/main" val="6251963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b="1" dirty="0">
                <a:solidFill>
                  <a:srgbClr val="333333"/>
                </a:solidFill>
              </a:rPr>
              <a:t>Цели обучения</a:t>
            </a:r>
            <a:r>
              <a:rPr lang="de-DE" altLang="de-DE" sz="2400" b="1" dirty="0">
                <a:solidFill>
                  <a:srgbClr val="333333"/>
                </a:solidFill>
              </a:rPr>
              <a:t>:</a:t>
            </a:r>
          </a:p>
          <a:p>
            <a:pPr marL="342900" lvl="0" indent="-342900" defTabSz="914400" fontAlgn="base">
              <a:buClr>
                <a:srgbClr val="333333"/>
              </a:buClr>
              <a:buFont typeface="WingDings"/>
              <a:buChar char=""/>
              <a:defRPr/>
            </a:pPr>
            <a:r>
              <a:rPr lang="ru-RU" sz="2400" dirty="0">
                <a:solidFill>
                  <a:srgbClr val="333333"/>
                </a:solidFill>
              </a:rPr>
              <a:t>Депрессия - это не рок судьбы.</a:t>
            </a:r>
            <a:endParaRPr lang="en-US" sz="2400" dirty="0"/>
          </a:p>
        </p:txBody>
      </p:sp>
      <p:sp>
        <p:nvSpPr>
          <p:cNvPr id="8" name="Footer Placeholder 7"/>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9" name="Slide Number Placeholder 8"/>
          <p:cNvSpPr>
            <a:spLocks noGrp="1"/>
          </p:cNvSpPr>
          <p:nvPr>
            <p:ph type="sldNum" sz="quarter" idx="12"/>
          </p:nvPr>
        </p:nvSpPr>
        <p:spPr/>
        <p:txBody>
          <a:bodyPr/>
          <a:lstStyle/>
          <a:p>
            <a:fld id="{57B98617-3EA5-49D3-AC48-F3027FFC05C1}"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b="1" dirty="0">
                <a:solidFill>
                  <a:srgbClr val="333333"/>
                </a:solidFill>
              </a:rPr>
              <a:t>Цели обучения</a:t>
            </a:r>
            <a:r>
              <a:rPr lang="de-DE" altLang="de-DE" sz="2400" b="1" dirty="0">
                <a:solidFill>
                  <a:srgbClr val="333333"/>
                </a:solidFill>
              </a:rPr>
              <a:t>:</a:t>
            </a:r>
          </a:p>
          <a:p>
            <a:pPr marL="342900" lvl="0" indent="-342900" defTabSz="914400" fontAlgn="base">
              <a:buClr>
                <a:srgbClr val="333333"/>
              </a:buClr>
              <a:buFont typeface="WingDings"/>
              <a:buChar char=""/>
              <a:defRPr/>
            </a:pPr>
            <a:r>
              <a:rPr lang="ru-RU" sz="2400" dirty="0">
                <a:solidFill>
                  <a:srgbClr val="333333"/>
                </a:solidFill>
              </a:rPr>
              <a:t>Депрессия - это не рок судьбы.</a:t>
            </a:r>
          </a:p>
          <a:p>
            <a:pPr marL="342900" lvl="0" indent="-342900" defTabSz="914400" fontAlgn="base">
              <a:buClr>
                <a:srgbClr val="333333"/>
              </a:buClr>
              <a:buFont typeface="WingDings"/>
              <a:buChar char=""/>
              <a:defRPr/>
            </a:pPr>
            <a:r>
              <a:rPr lang="ru-RU" sz="2400" dirty="0">
                <a:solidFill>
                  <a:srgbClr val="333333"/>
                </a:solidFill>
              </a:rPr>
              <a:t>Обратите свое внимание на типичные искажения депрессивных мыслей, которые были представленны Вам сегодня и попытайтесь их </a:t>
            </a:r>
            <a:r>
              <a:rPr lang="ru-RU" sz="2400">
                <a:solidFill>
                  <a:srgbClr val="333333"/>
                </a:solidFill>
              </a:rPr>
              <a:t>изменить.</a:t>
            </a:r>
            <a:endParaRPr lang="en-US" sz="2400" dirty="0"/>
          </a:p>
        </p:txBody>
      </p:sp>
      <p:sp>
        <p:nvSpPr>
          <p:cNvPr id="8" name="Footer Placeholder 7"/>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9" name="Slide Number Placeholder 8"/>
          <p:cNvSpPr>
            <a:spLocks noGrp="1"/>
          </p:cNvSpPr>
          <p:nvPr>
            <p:ph type="sldNum" sz="quarter" idx="12"/>
          </p:nvPr>
        </p:nvSpPr>
        <p:spPr/>
        <p:txBody>
          <a:bodyPr/>
          <a:lstStyle/>
          <a:p>
            <a:fld id="{57B98617-3EA5-49D3-AC48-F3027FFC05C1}" type="slidenum">
              <a:rPr lang="de-DE" altLang="de-DE" smtClean="0"/>
              <a:pPr/>
              <a:t>49</a:t>
            </a:fld>
            <a:endParaRPr lang="de-DE" altLang="de-DE"/>
          </a:p>
        </p:txBody>
      </p:sp>
    </p:spTree>
    <p:extLst>
      <p:ext uri="{BB962C8B-B14F-4D97-AF65-F5344CB8AC3E}">
        <p14:creationId xmlns:p14="http://schemas.microsoft.com/office/powerpoint/2010/main" val="38465558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b="1" dirty="0">
                <a:solidFill>
                  <a:srgbClr val="333333"/>
                </a:solidFill>
              </a:rPr>
              <a:t>Цели обучения</a:t>
            </a:r>
            <a:r>
              <a:rPr lang="de-DE" altLang="de-DE" sz="2400" b="1" dirty="0">
                <a:solidFill>
                  <a:srgbClr val="333333"/>
                </a:solidFill>
              </a:rPr>
              <a:t>:</a:t>
            </a:r>
          </a:p>
          <a:p>
            <a:pPr marL="342900" lvl="0" indent="-342900" defTabSz="914400" fontAlgn="base">
              <a:buClr>
                <a:srgbClr val="333333"/>
              </a:buClr>
              <a:buFont typeface="WingDings"/>
              <a:buChar char=""/>
              <a:defRPr/>
            </a:pPr>
            <a:r>
              <a:rPr lang="ru-RU" sz="2400" dirty="0">
                <a:solidFill>
                  <a:srgbClr val="333333"/>
                </a:solidFill>
              </a:rPr>
              <a:t>Депрессия - это не рок судьбы.</a:t>
            </a:r>
          </a:p>
          <a:p>
            <a:pPr marL="342900" lvl="0" indent="-342900" defTabSz="914400" fontAlgn="base">
              <a:buClr>
                <a:srgbClr val="333333"/>
              </a:buClr>
              <a:buFont typeface="WingDings"/>
              <a:buChar char=""/>
              <a:defRPr/>
            </a:pPr>
            <a:r>
              <a:rPr lang="ru-RU" sz="2400" dirty="0">
                <a:solidFill>
                  <a:srgbClr val="333333"/>
                </a:solidFill>
              </a:rPr>
              <a:t>Обратите свое внимание на типичные искажения депрессивных мыслей, которые были представленны Вам сегодня и попытайтесь их изменить.</a:t>
            </a:r>
          </a:p>
          <a:p>
            <a:pPr marL="342900" lvl="0" indent="-342900" defTabSz="914400" fontAlgn="base">
              <a:buClr>
                <a:srgbClr val="333333"/>
              </a:buClr>
              <a:buFont typeface="WingDings"/>
              <a:buChar char=""/>
              <a:defRPr/>
            </a:pPr>
            <a:r>
              <a:rPr lang="ru-RU" sz="2400" dirty="0">
                <a:solidFill>
                  <a:srgbClr val="333333"/>
                </a:solidFill>
              </a:rPr>
              <a:t>Используйте</a:t>
            </a:r>
            <a:r>
              <a:rPr lang="de-DE" sz="2400" dirty="0">
                <a:solidFill>
                  <a:srgbClr val="333333"/>
                </a:solidFill>
              </a:rPr>
              <a:t>,</a:t>
            </a:r>
            <a:r>
              <a:rPr lang="ru-RU" sz="2400" dirty="0">
                <a:solidFill>
                  <a:srgbClr val="333333"/>
                </a:solidFill>
              </a:rPr>
              <a:t> по крайней мере</a:t>
            </a:r>
            <a:r>
              <a:rPr lang="de-DE" sz="2400" dirty="0">
                <a:solidFill>
                  <a:srgbClr val="333333"/>
                </a:solidFill>
              </a:rPr>
              <a:t>, </a:t>
            </a:r>
            <a:r>
              <a:rPr lang="ru-RU" sz="2400" dirty="0">
                <a:solidFill>
                  <a:srgbClr val="333333"/>
                </a:solidFill>
              </a:rPr>
              <a:t>некоторые из вышеупомянутых советов для того, чтобы поднять свою самооценку или стабилизировать </a:t>
            </a:r>
            <a:r>
              <a:rPr lang="ru-RU" sz="2400">
                <a:solidFill>
                  <a:srgbClr val="333333"/>
                </a:solidFill>
              </a:rPr>
              <a:t>ее.</a:t>
            </a:r>
            <a:endParaRPr lang="en-US" sz="2400" dirty="0"/>
          </a:p>
        </p:txBody>
      </p:sp>
      <p:sp>
        <p:nvSpPr>
          <p:cNvPr id="8" name="Footer Placeholder 7"/>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9" name="Slide Number Placeholder 8"/>
          <p:cNvSpPr>
            <a:spLocks noGrp="1"/>
          </p:cNvSpPr>
          <p:nvPr>
            <p:ph type="sldNum" sz="quarter" idx="12"/>
          </p:nvPr>
        </p:nvSpPr>
        <p:spPr/>
        <p:txBody>
          <a:bodyPr/>
          <a:lstStyle/>
          <a:p>
            <a:fld id="{57B98617-3EA5-49D3-AC48-F3027FFC05C1}" type="slidenum">
              <a:rPr lang="de-DE" altLang="de-DE" smtClean="0"/>
              <a:pPr/>
              <a:t>50</a:t>
            </a:fld>
            <a:endParaRPr lang="de-DE" altLang="de-DE"/>
          </a:p>
        </p:txBody>
      </p:sp>
    </p:spTree>
    <p:extLst>
      <p:ext uri="{BB962C8B-B14F-4D97-AF65-F5344CB8AC3E}">
        <p14:creationId xmlns:p14="http://schemas.microsoft.com/office/powerpoint/2010/main" val="12824407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b="1" dirty="0">
                <a:solidFill>
                  <a:srgbClr val="333333"/>
                </a:solidFill>
              </a:rPr>
              <a:t>Цели обучения</a:t>
            </a:r>
            <a:r>
              <a:rPr lang="de-DE" altLang="de-DE" sz="2400" b="1" dirty="0">
                <a:solidFill>
                  <a:srgbClr val="333333"/>
                </a:solidFill>
              </a:rPr>
              <a:t>:</a:t>
            </a:r>
          </a:p>
          <a:p>
            <a:pPr marL="342900" lvl="0" indent="-342900" defTabSz="914400" fontAlgn="base">
              <a:buClr>
                <a:srgbClr val="333333"/>
              </a:buClr>
              <a:buFont typeface="WingDings"/>
              <a:buChar char=""/>
              <a:defRPr/>
            </a:pPr>
            <a:r>
              <a:rPr lang="ru-RU" sz="2400" dirty="0">
                <a:solidFill>
                  <a:srgbClr val="333333"/>
                </a:solidFill>
              </a:rPr>
              <a:t>Депрессия - это не рок судьбы.</a:t>
            </a:r>
          </a:p>
          <a:p>
            <a:pPr marL="342900" lvl="0" indent="-342900" defTabSz="914400" fontAlgn="base">
              <a:buClr>
                <a:srgbClr val="333333"/>
              </a:buClr>
              <a:buFont typeface="WingDings"/>
              <a:buChar char=""/>
              <a:defRPr/>
            </a:pPr>
            <a:r>
              <a:rPr lang="ru-RU" sz="2400" dirty="0">
                <a:solidFill>
                  <a:srgbClr val="333333"/>
                </a:solidFill>
              </a:rPr>
              <a:t>Обратите свое внимание на типичные искажения депрессивных мыслей, которые были представленны Вам сегодня и попытайтесь их изменить.</a:t>
            </a:r>
          </a:p>
          <a:p>
            <a:pPr marL="342900" lvl="0" indent="-342900" defTabSz="914400" fontAlgn="base">
              <a:buClr>
                <a:srgbClr val="333333"/>
              </a:buClr>
              <a:buFont typeface="WingDings"/>
              <a:buChar char=""/>
              <a:defRPr/>
            </a:pPr>
            <a:r>
              <a:rPr lang="ru-RU" sz="2400" dirty="0">
                <a:solidFill>
                  <a:srgbClr val="333333"/>
                </a:solidFill>
              </a:rPr>
              <a:t>Используйте</a:t>
            </a:r>
            <a:r>
              <a:rPr lang="de-DE" sz="2400" dirty="0">
                <a:solidFill>
                  <a:srgbClr val="333333"/>
                </a:solidFill>
              </a:rPr>
              <a:t>,</a:t>
            </a:r>
            <a:r>
              <a:rPr lang="ru-RU" sz="2400" dirty="0">
                <a:solidFill>
                  <a:srgbClr val="333333"/>
                </a:solidFill>
              </a:rPr>
              <a:t> по крайней мере</a:t>
            </a:r>
            <a:r>
              <a:rPr lang="de-DE" sz="2400" dirty="0">
                <a:solidFill>
                  <a:srgbClr val="333333"/>
                </a:solidFill>
              </a:rPr>
              <a:t>, </a:t>
            </a:r>
            <a:r>
              <a:rPr lang="ru-RU" sz="2400" dirty="0">
                <a:solidFill>
                  <a:srgbClr val="333333"/>
                </a:solidFill>
              </a:rPr>
              <a:t>некоторые из вышеупомянутых советов для того, чтобы поднять свою самооценку или стабилизировать ее.</a:t>
            </a:r>
          </a:p>
          <a:p>
            <a:pPr marL="342900" lvl="0" indent="-342900" defTabSz="914400" fontAlgn="base">
              <a:buClr>
                <a:srgbClr val="333333"/>
              </a:buClr>
              <a:buFont typeface="WingDings"/>
              <a:buChar char=""/>
              <a:defRPr/>
            </a:pPr>
            <a:r>
              <a:rPr lang="ru-RU" sz="2400" dirty="0">
                <a:solidFill>
                  <a:srgbClr val="333333"/>
                </a:solidFill>
              </a:rPr>
              <a:t>При ярко выраженных симптомах депрессии необходимо немедленно обратиться к психологу или врачу.</a:t>
            </a:r>
            <a:endParaRPr lang="en-US" sz="2400" dirty="0"/>
          </a:p>
        </p:txBody>
      </p:sp>
      <p:sp>
        <p:nvSpPr>
          <p:cNvPr id="8" name="Footer Placeholder 7"/>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9" name="Slide Number Placeholder 8"/>
          <p:cNvSpPr>
            <a:spLocks noGrp="1"/>
          </p:cNvSpPr>
          <p:nvPr>
            <p:ph type="sldNum" sz="quarter" idx="12"/>
          </p:nvPr>
        </p:nvSpPr>
        <p:spPr/>
        <p:txBody>
          <a:bodyPr/>
          <a:lstStyle/>
          <a:p>
            <a:fld id="{57B98617-3EA5-49D3-AC48-F3027FFC05C1}" type="slidenum">
              <a:rPr lang="de-DE" altLang="de-DE" smtClean="0"/>
              <a:pPr/>
              <a:t>51</a:t>
            </a:fld>
            <a:endParaRPr lang="de-DE" altLang="de-DE"/>
          </a:p>
        </p:txBody>
      </p:sp>
    </p:spTree>
    <p:extLst>
      <p:ext uri="{BB962C8B-B14F-4D97-AF65-F5344CB8AC3E}">
        <p14:creationId xmlns:p14="http://schemas.microsoft.com/office/powerpoint/2010/main" val="14511757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dirty="0">
                <a:solidFill>
                  <a:srgbClr val="333333"/>
                </a:solidFill>
              </a:rPr>
              <a:t>Многие </a:t>
            </a:r>
            <a:r>
              <a:rPr lang="de-DE" altLang="de-DE" dirty="0">
                <a:solidFill>
                  <a:srgbClr val="333333"/>
                </a:solidFill>
              </a:rPr>
              <a:t>(</a:t>
            </a:r>
            <a:r>
              <a:rPr lang="ru-RU" altLang="de-DE" dirty="0">
                <a:solidFill>
                  <a:srgbClr val="333333"/>
                </a:solidFill>
              </a:rPr>
              <a:t>но не все!</a:t>
            </a:r>
            <a:r>
              <a:rPr lang="de-DE" altLang="de-DE" dirty="0">
                <a:solidFill>
                  <a:srgbClr val="333333"/>
                </a:solidFill>
              </a:rPr>
              <a:t>)</a:t>
            </a:r>
            <a:r>
              <a:rPr lang="ru-RU" altLang="de-DE" dirty="0">
                <a:solidFill>
                  <a:srgbClr val="333333"/>
                </a:solidFill>
              </a:rPr>
              <a:t> люди, страдающие психозом, имеют низкую самооценку, особенно после психоза (напр., от стыда, страха, друзья могут отвернуться).</a:t>
            </a:r>
            <a:endParaRPr lang="en-US" altLang="de-DE" dirty="0">
              <a:solidFill>
                <a:srgbClr val="333333"/>
              </a:solidFill>
            </a:endParaRPr>
          </a:p>
        </p:txBody>
      </p:sp>
      <p:sp>
        <p:nvSpPr>
          <p:cNvPr id="8" name="Footer Placeholder 7"/>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9" name="Slide Number Placeholder 8"/>
          <p:cNvSpPr>
            <a:spLocks noGrp="1"/>
          </p:cNvSpPr>
          <p:nvPr>
            <p:ph type="sldNum" sz="quarter" idx="12"/>
          </p:nvPr>
        </p:nvSpPr>
        <p:spPr/>
        <p:txBody>
          <a:bodyPr/>
          <a:lstStyle/>
          <a:p>
            <a:fld id="{57B98617-3EA5-49D3-AC48-F3027FFC05C1}"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dirty="0">
                <a:solidFill>
                  <a:srgbClr val="333333"/>
                </a:solidFill>
              </a:rPr>
              <a:t>Многие </a:t>
            </a:r>
            <a:r>
              <a:rPr lang="de-DE" altLang="de-DE" dirty="0">
                <a:solidFill>
                  <a:srgbClr val="333333"/>
                </a:solidFill>
              </a:rPr>
              <a:t>(</a:t>
            </a:r>
            <a:r>
              <a:rPr lang="ru-RU" altLang="de-DE" dirty="0">
                <a:solidFill>
                  <a:srgbClr val="333333"/>
                </a:solidFill>
              </a:rPr>
              <a:t>но не все!</a:t>
            </a:r>
            <a:r>
              <a:rPr lang="de-DE" altLang="de-DE" dirty="0">
                <a:solidFill>
                  <a:srgbClr val="333333"/>
                </a:solidFill>
              </a:rPr>
              <a:t>)</a:t>
            </a:r>
            <a:r>
              <a:rPr lang="ru-RU" altLang="de-DE" dirty="0">
                <a:solidFill>
                  <a:srgbClr val="333333"/>
                </a:solidFill>
              </a:rPr>
              <a:t> люди, страдающие психозом, имеют низкую самооценку, особенно после психоза (напр., от стыда, страха, друзья могут отвернуться).</a:t>
            </a:r>
            <a:endParaRPr lang="en-US" altLang="de-DE" dirty="0">
              <a:solidFill>
                <a:srgbClr val="333333"/>
              </a:solidFill>
            </a:endParaRPr>
          </a:p>
          <a:p>
            <a:pPr lvl="0" defTabSz="914400" fontAlgn="base">
              <a:lnSpc>
                <a:spcPct val="100000"/>
              </a:lnSpc>
              <a:spcBef>
                <a:spcPts val="1200"/>
              </a:spcBef>
            </a:pPr>
            <a:r>
              <a:rPr lang="ru-RU" altLang="de-DE" dirty="0">
                <a:solidFill>
                  <a:srgbClr val="333333"/>
                </a:solidFill>
              </a:rPr>
              <a:t>Острый психоз вызывает у многих людей кроме страха и другие эмоции:</a:t>
            </a:r>
          </a:p>
          <a:p>
            <a:pPr marL="285750" lvl="0" indent="-285750" defTabSz="914400" fontAlgn="base">
              <a:lnSpc>
                <a:spcPct val="100000"/>
              </a:lnSpc>
              <a:spcBef>
                <a:spcPts val="1200"/>
              </a:spcBef>
              <a:buClr>
                <a:srgbClr val="333333"/>
              </a:buClr>
              <a:buFont typeface="WingDings"/>
              <a:buChar char=""/>
            </a:pPr>
            <a:r>
              <a:rPr lang="ru-RU" altLang="de-DE" dirty="0">
                <a:solidFill>
                  <a:srgbClr val="004992"/>
                </a:solidFill>
              </a:rPr>
              <a:t>Hапряжение (</a:t>
            </a:r>
            <a:r>
              <a:rPr lang="ru-RU" altLang="de-DE" i="1" dirty="0">
                <a:solidFill>
                  <a:srgbClr val="004992"/>
                </a:solidFill>
              </a:rPr>
              <a:t>наконец, что-то происходит!)</a:t>
            </a:r>
          </a:p>
          <a:p>
            <a:pPr marL="285750" lvl="0" indent="-285750" defTabSz="914400" fontAlgn="base">
              <a:lnSpc>
                <a:spcPct val="100000"/>
              </a:lnSpc>
              <a:spcBef>
                <a:spcPts val="1200"/>
              </a:spcBef>
              <a:buClr>
                <a:srgbClr val="333333"/>
              </a:buClr>
              <a:buFont typeface="WingDings"/>
              <a:buChar char=""/>
            </a:pPr>
            <a:r>
              <a:rPr lang="ru-RU" altLang="de-DE" dirty="0">
                <a:solidFill>
                  <a:srgbClr val="004992"/>
                </a:solidFill>
              </a:rPr>
              <a:t>Чувство назначения (</a:t>
            </a:r>
            <a:r>
              <a:rPr lang="ru-RU" altLang="de-DE" i="1" dirty="0">
                <a:solidFill>
                  <a:srgbClr val="004992"/>
                </a:solidFill>
              </a:rPr>
              <a:t>напр., выполнить определенную миссию</a:t>
            </a:r>
            <a:r>
              <a:rPr lang="ru-RU" altLang="de-DE" dirty="0">
                <a:solidFill>
                  <a:srgbClr val="004992"/>
                </a:solidFill>
              </a:rPr>
              <a:t>)</a:t>
            </a:r>
          </a:p>
        </p:txBody>
      </p:sp>
      <p:sp>
        <p:nvSpPr>
          <p:cNvPr id="8" name="Footer Placeholder 7"/>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9" name="Slide Number Placeholder 8"/>
          <p:cNvSpPr>
            <a:spLocks noGrp="1"/>
          </p:cNvSpPr>
          <p:nvPr>
            <p:ph type="sldNum" sz="quarter" idx="12"/>
          </p:nvPr>
        </p:nvSpPr>
        <p:spPr/>
        <p:txBody>
          <a:bodyPr/>
          <a:lstStyle/>
          <a:p>
            <a:fld id="{57B98617-3EA5-49D3-AC48-F3027FFC05C1}" type="slidenum">
              <a:rPr lang="de-DE" altLang="de-DE" smtClean="0"/>
              <a:pPr/>
              <a:t>53</a:t>
            </a:fld>
            <a:endParaRPr lang="de-DE" altLang="de-DE"/>
          </a:p>
        </p:txBody>
      </p:sp>
    </p:spTree>
    <p:extLst>
      <p:ext uri="{BB962C8B-B14F-4D97-AF65-F5344CB8AC3E}">
        <p14:creationId xmlns:p14="http://schemas.microsoft.com/office/powerpoint/2010/main" val="39329475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dirty="0">
                <a:solidFill>
                  <a:srgbClr val="333333"/>
                </a:solidFill>
              </a:rPr>
              <a:t>Многие </a:t>
            </a:r>
            <a:r>
              <a:rPr lang="de-DE" altLang="de-DE" dirty="0">
                <a:solidFill>
                  <a:srgbClr val="333333"/>
                </a:solidFill>
              </a:rPr>
              <a:t>(</a:t>
            </a:r>
            <a:r>
              <a:rPr lang="ru-RU" altLang="de-DE" dirty="0">
                <a:solidFill>
                  <a:srgbClr val="333333"/>
                </a:solidFill>
              </a:rPr>
              <a:t>но не все!</a:t>
            </a:r>
            <a:r>
              <a:rPr lang="de-DE" altLang="de-DE" dirty="0">
                <a:solidFill>
                  <a:srgbClr val="333333"/>
                </a:solidFill>
              </a:rPr>
              <a:t>)</a:t>
            </a:r>
            <a:r>
              <a:rPr lang="ru-RU" altLang="de-DE" dirty="0">
                <a:solidFill>
                  <a:srgbClr val="333333"/>
                </a:solidFill>
              </a:rPr>
              <a:t> люди, страдающие психозом, имеют низкую самооценку, особенно после психоза (напр., от стыда, страха, друзья могут отвернуться).</a:t>
            </a:r>
            <a:endParaRPr lang="en-US" altLang="de-DE" dirty="0">
              <a:solidFill>
                <a:srgbClr val="333333"/>
              </a:solidFill>
            </a:endParaRPr>
          </a:p>
          <a:p>
            <a:pPr lvl="0" defTabSz="914400" fontAlgn="base">
              <a:lnSpc>
                <a:spcPct val="100000"/>
              </a:lnSpc>
              <a:spcBef>
                <a:spcPts val="1200"/>
              </a:spcBef>
            </a:pPr>
            <a:r>
              <a:rPr lang="ru-RU" altLang="de-DE" dirty="0">
                <a:solidFill>
                  <a:srgbClr val="333333"/>
                </a:solidFill>
              </a:rPr>
              <a:t>Острый психоз вызывает у многих людей кроме страха и другие эмоции:</a:t>
            </a:r>
          </a:p>
          <a:p>
            <a:pPr marL="285750" lvl="0" indent="-285750" defTabSz="914400" fontAlgn="base">
              <a:lnSpc>
                <a:spcPct val="100000"/>
              </a:lnSpc>
              <a:spcBef>
                <a:spcPts val="1200"/>
              </a:spcBef>
              <a:buClr>
                <a:srgbClr val="333333"/>
              </a:buClr>
              <a:buFont typeface="WingDings"/>
              <a:buChar char=""/>
            </a:pPr>
            <a:r>
              <a:rPr lang="ru-RU" altLang="de-DE" dirty="0">
                <a:solidFill>
                  <a:srgbClr val="004992"/>
                </a:solidFill>
              </a:rPr>
              <a:t>Hапряжение (</a:t>
            </a:r>
            <a:r>
              <a:rPr lang="ru-RU" altLang="de-DE" i="1" dirty="0">
                <a:solidFill>
                  <a:srgbClr val="004992"/>
                </a:solidFill>
              </a:rPr>
              <a:t>наконец, что-то происходит!)</a:t>
            </a:r>
          </a:p>
          <a:p>
            <a:pPr marL="285750" lvl="0" indent="-285750" defTabSz="914400" fontAlgn="base">
              <a:lnSpc>
                <a:spcPct val="100000"/>
              </a:lnSpc>
              <a:spcBef>
                <a:spcPts val="1200"/>
              </a:spcBef>
              <a:buClr>
                <a:srgbClr val="333333"/>
              </a:buClr>
              <a:buFont typeface="WingDings"/>
              <a:buChar char=""/>
            </a:pPr>
            <a:r>
              <a:rPr lang="ru-RU" altLang="de-DE" dirty="0">
                <a:solidFill>
                  <a:srgbClr val="004992"/>
                </a:solidFill>
              </a:rPr>
              <a:t>Чувство назначения (</a:t>
            </a:r>
            <a:r>
              <a:rPr lang="ru-RU" altLang="de-DE" i="1" dirty="0">
                <a:solidFill>
                  <a:srgbClr val="004992"/>
                </a:solidFill>
              </a:rPr>
              <a:t>напр., выполнить определенную миссию</a:t>
            </a:r>
            <a:r>
              <a:rPr lang="ru-RU" altLang="de-DE" dirty="0">
                <a:solidFill>
                  <a:srgbClr val="004992"/>
                </a:solidFill>
              </a:rPr>
              <a:t>)</a:t>
            </a:r>
          </a:p>
          <a:p>
            <a:pPr lvl="0" defTabSz="914400" fontAlgn="base">
              <a:lnSpc>
                <a:spcPct val="100000"/>
              </a:lnSpc>
              <a:spcBef>
                <a:spcPts val="1200"/>
              </a:spcBef>
            </a:pPr>
            <a:r>
              <a:rPr lang="ru-RU" altLang="de-DE" dirty="0">
                <a:solidFill>
                  <a:srgbClr val="004992"/>
                </a:solidFill>
              </a:rPr>
              <a:t>Пример</a:t>
            </a:r>
            <a:r>
              <a:rPr lang="de-DE" altLang="de-DE" dirty="0">
                <a:solidFill>
                  <a:srgbClr val="004992"/>
                </a:solidFill>
              </a:rPr>
              <a:t> (</a:t>
            </a:r>
            <a:r>
              <a:rPr lang="ru-RU" altLang="de-DE" dirty="0">
                <a:solidFill>
                  <a:srgbClr val="004992"/>
                </a:solidFill>
              </a:rPr>
              <a:t>снято в </a:t>
            </a:r>
            <a:r>
              <a:rPr lang="ru-RU" altLang="de-DE">
                <a:solidFill>
                  <a:srgbClr val="004992"/>
                </a:solidFill>
              </a:rPr>
              <a:t>фильме</a:t>
            </a:r>
            <a:r>
              <a:rPr lang="de-DE" altLang="de-DE">
                <a:solidFill>
                  <a:srgbClr val="004992"/>
                </a:solidFill>
              </a:rPr>
              <a:t> “</a:t>
            </a:r>
            <a:r>
              <a:rPr lang="ru-RU" altLang="de-DE">
                <a:solidFill>
                  <a:srgbClr val="004992"/>
                </a:solidFill>
              </a:rPr>
              <a:t>23”</a:t>
            </a:r>
            <a:r>
              <a:rPr lang="de-DE" altLang="ja-JP">
                <a:solidFill>
                  <a:srgbClr val="004992"/>
                </a:solidFill>
              </a:rPr>
              <a:t>): </a:t>
            </a:r>
            <a:r>
              <a:rPr lang="ru-RU" altLang="ja-JP" dirty="0">
                <a:solidFill>
                  <a:srgbClr val="333333"/>
                </a:solidFill>
              </a:rPr>
              <a:t>Компьютерный хакер Карл Кох считал, что он в настоящее время преследуется тайным обществом иллюминатов. Одно </a:t>
            </a:r>
            <a:r>
              <a:rPr lang="ru-RU" altLang="ja-JP">
                <a:solidFill>
                  <a:srgbClr val="333333"/>
                </a:solidFill>
              </a:rPr>
              <a:t>из </a:t>
            </a:r>
            <a:r>
              <a:rPr lang="de-DE" altLang="de-DE">
                <a:solidFill>
                  <a:srgbClr val="333333"/>
                </a:solidFill>
              </a:rPr>
              <a:t>“</a:t>
            </a:r>
            <a:r>
              <a:rPr lang="ru-RU" altLang="ja-JP">
                <a:solidFill>
                  <a:srgbClr val="333333"/>
                </a:solidFill>
              </a:rPr>
              <a:t>доказательств</a:t>
            </a:r>
            <a:r>
              <a:rPr lang="de-DE" altLang="de-DE">
                <a:solidFill>
                  <a:srgbClr val="333333"/>
                </a:solidFill>
              </a:rPr>
              <a:t>”</a:t>
            </a:r>
            <a:r>
              <a:rPr lang="ru-RU" altLang="ja-JP">
                <a:solidFill>
                  <a:srgbClr val="333333"/>
                </a:solidFill>
              </a:rPr>
              <a:t>: </a:t>
            </a:r>
            <a:r>
              <a:rPr lang="ru-RU" altLang="ja-JP" dirty="0">
                <a:solidFill>
                  <a:srgbClr val="333333"/>
                </a:solidFill>
              </a:rPr>
              <a:t>Число 23 - для него количество иллюминатов - часто ему встречается.</a:t>
            </a:r>
          </a:p>
          <a:p>
            <a:pPr lvl="0" defTabSz="914400" fontAlgn="base">
              <a:lnSpc>
                <a:spcPct val="100000"/>
              </a:lnSpc>
              <a:spcBef>
                <a:spcPts val="1200"/>
              </a:spcBef>
            </a:pPr>
            <a:r>
              <a:rPr lang="ru-RU" altLang="de-DE" dirty="0">
                <a:solidFill>
                  <a:srgbClr val="004992"/>
                </a:solidFill>
              </a:rPr>
              <a:t>Оценка</a:t>
            </a:r>
            <a:r>
              <a:rPr lang="de-DE" altLang="de-DE" dirty="0">
                <a:solidFill>
                  <a:srgbClr val="004992"/>
                </a:solidFill>
              </a:rPr>
              <a:t>: </a:t>
            </a:r>
            <a:r>
              <a:rPr lang="ru-RU" altLang="de-DE" dirty="0">
                <a:solidFill>
                  <a:srgbClr val="333333"/>
                </a:solidFill>
              </a:rPr>
              <a:t>Страх и угроза, но и также чувство предназначения и призвания побороть предполагаемый всемирный заговор иллюминатов.</a:t>
            </a:r>
            <a:endParaRPr lang="de-DE" altLang="de-DE" dirty="0">
              <a:solidFill>
                <a:srgbClr val="333333"/>
              </a:solidFill>
            </a:endParaRPr>
          </a:p>
          <a:p>
            <a:pPr lvl="0" defTabSz="914400" fontAlgn="base">
              <a:lnSpc>
                <a:spcPct val="100000"/>
              </a:lnSpc>
              <a:spcBef>
                <a:spcPts val="1200"/>
              </a:spcBef>
            </a:pPr>
            <a:r>
              <a:rPr lang="ru-RU" altLang="de-DE" dirty="0">
                <a:solidFill>
                  <a:srgbClr val="004992"/>
                </a:solidFill>
              </a:rPr>
              <a:t>Но</a:t>
            </a:r>
            <a:r>
              <a:rPr lang="de-DE" altLang="de-DE" dirty="0">
                <a:solidFill>
                  <a:srgbClr val="004992"/>
                </a:solidFill>
              </a:rPr>
              <a:t>: </a:t>
            </a:r>
            <a:r>
              <a:rPr lang="ru-RU" altLang="de-DE" dirty="0">
                <a:solidFill>
                  <a:srgbClr val="333333"/>
                </a:solidFill>
              </a:rPr>
              <a:t>Карл все больше и больше запутывается в идеях заговора</a:t>
            </a:r>
            <a:r>
              <a:rPr lang="de-DE" altLang="de-DE" dirty="0">
                <a:solidFill>
                  <a:srgbClr val="333333"/>
                </a:solidFill>
              </a:rPr>
              <a:t>.</a:t>
            </a:r>
            <a:r>
              <a:rPr lang="ru-RU" altLang="de-DE" dirty="0">
                <a:solidFill>
                  <a:srgbClr val="333333"/>
                </a:solidFill>
              </a:rPr>
              <a:t> Из</a:t>
            </a:r>
            <a:r>
              <a:rPr lang="de-DE" altLang="de-DE" dirty="0">
                <a:solidFill>
                  <a:srgbClr val="333333"/>
                </a:solidFill>
              </a:rPr>
              <a:t>-</a:t>
            </a:r>
            <a:r>
              <a:rPr lang="ru-RU" altLang="de-DE" dirty="0">
                <a:solidFill>
                  <a:srgbClr val="333333"/>
                </a:solidFill>
              </a:rPr>
              <a:t>за его зауженного восприятия реальности он не в состоянии распознать, что число 23 не проявляется чаще чем другие цифры и не имеет особого значения.</a:t>
            </a:r>
            <a:endParaRPr lang="en-US" dirty="0">
              <a:solidFill>
                <a:srgbClr val="333333"/>
              </a:solidFill>
            </a:endParaRPr>
          </a:p>
        </p:txBody>
      </p:sp>
      <p:sp>
        <p:nvSpPr>
          <p:cNvPr id="8" name="Footer Placeholder 7"/>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9" name="Slide Number Placeholder 8"/>
          <p:cNvSpPr>
            <a:spLocks noGrp="1"/>
          </p:cNvSpPr>
          <p:nvPr>
            <p:ph type="sldNum" sz="quarter" idx="12"/>
          </p:nvPr>
        </p:nvSpPr>
        <p:spPr/>
        <p:txBody>
          <a:bodyPr/>
          <a:lstStyle/>
          <a:p>
            <a:fld id="{57B98617-3EA5-49D3-AC48-F3027FFC05C1}" type="slidenum">
              <a:rPr lang="de-DE" altLang="de-DE" smtClean="0"/>
              <a:pPr/>
              <a:t>54</a:t>
            </a:fld>
            <a:endParaRPr lang="de-DE" altLang="de-DE"/>
          </a:p>
        </p:txBody>
      </p:sp>
    </p:spTree>
    <p:extLst>
      <p:ext uri="{BB962C8B-B14F-4D97-AF65-F5344CB8AC3E}">
        <p14:creationId xmlns:p14="http://schemas.microsoft.com/office/powerpoint/2010/main" val="3667222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z-Cyrl-AZ" altLang="ko-KR" sz="3600" dirty="0">
                <a:latin typeface="+mn-lt"/>
                <a:ea typeface="+mn-ea"/>
                <a:cs typeface="+mn-cs"/>
              </a:rPr>
              <a:t>Спасибо за Ваше внимание!</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z-Cyrl-AZ" altLang="ko-KR" i="1" dirty="0">
                <a:solidFill>
                  <a:srgbClr val="004992"/>
                </a:solidFill>
              </a:rPr>
              <a:t>для тренеров</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ru-RU" altLang="ko-KR" dirty="0">
                <a:solidFill>
                  <a:srgbClr val="004992"/>
                </a:solidFill>
              </a:rPr>
              <a:t>Раздайте, пожалуйста, рабочие листы. Представьте наше приложение COGITO (скачать </a:t>
            </a:r>
            <a:r>
              <a:rPr lang="ru-RU" altLang="ko-KR">
                <a:solidFill>
                  <a:srgbClr val="004992"/>
                </a:solidFill>
              </a:rPr>
              <a:t>бесплатно).</a:t>
            </a:r>
            <a:endParaRPr lang="en-US" altLang="ko-KR" dirty="0">
              <a:solidFill>
                <a:srgbClr val="004992"/>
              </a:solidFill>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ea typeface="+mn-ea"/>
              </a:rPr>
              <a:t>www.uke.de/mct_app</a:t>
            </a:r>
            <a:endParaRPr lang="de-DE" b="0"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15" name="Footer Placeholder 14"/>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16" name="Slide Number Placeholder 15"/>
          <p:cNvSpPr>
            <a:spLocks noGrp="1"/>
          </p:cNvSpPr>
          <p:nvPr>
            <p:ph type="sldNum" sz="quarter" idx="12"/>
          </p:nvPr>
        </p:nvSpPr>
        <p:spPr/>
        <p:txBody>
          <a:bodyPr/>
          <a:lstStyle/>
          <a:p>
            <a:fld id="{57B98617-3EA5-49D3-AC48-F3027FFC05C1}" type="slidenum">
              <a:rPr lang="de-DE" altLang="de-DE" smtClean="0"/>
              <a:pPr/>
              <a:t>55</a:t>
            </a:fld>
            <a:endParaRPr lang="de-DE" altLang="de-DE"/>
          </a:p>
        </p:txBody>
      </p:sp>
    </p:spTree>
    <p:extLst>
      <p:ext uri="{BB962C8B-B14F-4D97-AF65-F5344CB8AC3E}">
        <p14:creationId xmlns:p14="http://schemas.microsoft.com/office/powerpoint/2010/main" val="37453306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920096154"/>
              </p:ext>
            </p:extLst>
          </p:nvPr>
        </p:nvGraphicFramePr>
        <p:xfrm>
          <a:off x="408954" y="2011680"/>
          <a:ext cx="11375999" cy="4297666"/>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lonesome:cycler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Tell me when, I'll meet you there, by the trees</a:t>
                      </a:r>
                      <a:endParaRPr kumimoji="0" lang="de-DE" altLang="de-DE" sz="1000" b="0" i="0" u="none" strike="noStrike" cap="none" normalizeH="0" baseline="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Dark clouds/dunkle Wolken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Saschapohflepp</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Freud’s couch, genuine article</a:t>
                      </a:r>
                      <a:endParaRPr kumimoji="0" lang="de-DE" altLang="de-DE" sz="1000" b="0" i="0" u="none" strike="noStrike" cap="none" normalizeH="0" baseline="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Freud´s couch/Freud`s Sofa</a:t>
                      </a:r>
                      <a:endParaRPr kumimoji="0" lang="en-US" altLang="de-DE" sz="1000" b="0" i="0" u="none" strike="noStrike" cap="none" normalizeH="0" baseline="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http://viciarg.deviantart.com/</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bare</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PP (only for use in MCT/ausschließlich für die Verwendung im MKT)</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Psychosis &amp; Depression/Psychose &amp; Depression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mn-lt"/>
                          <a:ea typeface="+mn-ea"/>
                          <a:cs typeface="+mn-cs"/>
                        </a:rPr>
                        <a:t>a c h a 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mn-lt"/>
                          <a:ea typeface="+mn-ea"/>
                          <a:cs typeface="+mn-cs"/>
                        </a:rPr>
                        <a:t>despair….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Desperate man/verzweifelter Mann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Lady-bug</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Kaleidoscope Mosaic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Mosaik</a:t>
                      </a:r>
                      <a:endParaRPr kumimoji="0" lang="de-DE" altLang="de-DE" sz="1000" b="0" i="0" u="none" strike="noStrike" cap="none" normalizeH="0" baseline="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Matteo_dudek</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Tunnel of nothing</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Tunnel/Tunnel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studio 520</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Austin says thumbs up!</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Thumbs up/Daumen hoch</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studio 520</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Austin says thumbs down!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Thumbs down/Daumen runter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 Keigan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Sadness</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mn-lt"/>
                          <a:ea typeface="+mn-ea"/>
                          <a:cs typeface="+mn-cs"/>
                        </a:rPr>
                        <a:t>Catastrophic thinking/Katastrophendenken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8" name="Footer Placeholder 7"/>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9" name="Slide Number Placeholder 8"/>
          <p:cNvSpPr>
            <a:spLocks noGrp="1"/>
          </p:cNvSpPr>
          <p:nvPr>
            <p:ph type="sldNum" sz="quarter" idx="12"/>
          </p:nvPr>
        </p:nvSpPr>
        <p:spPr/>
        <p:txBody>
          <a:bodyPr/>
          <a:lstStyle/>
          <a:p>
            <a:fld id="{D9AAEEAA-543C-46FF-9345-5A44A1670572}" type="slidenum">
              <a:rPr lang="de-DE" altLang="de-DE" smtClean="0"/>
              <a:pPr/>
              <a:t>56</a:t>
            </a:fld>
            <a:endParaRPr lang="de-DE" altLang="de-DE"/>
          </a:p>
        </p:txBody>
      </p:sp>
      <p:sp>
        <p:nvSpPr>
          <p:cNvPr id="11"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836034025"/>
              </p:ext>
            </p:extLst>
          </p:nvPr>
        </p:nvGraphicFramePr>
        <p:xfrm>
          <a:off x="408954" y="2011680"/>
          <a:ext cx="11375999" cy="3261334"/>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Tarnishedrose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 Coulrophobia VII ::</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Fear of clowns/Angst vor Clown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Itshears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Polar Bear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Polar bear/Eisbär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Brenda Anderson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storm through a dirty window</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Window with thunderclouds/Fenster mit Gewitterwolken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*Saffy*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Goodbye Dandelion. Sorry for delays i'm a bit overwhelmed.</a:t>
                      </a:r>
                      <a:endParaRPr kumimoji="0" lang="de-DE" sz="1000" b="0" i="1"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Barbie doll/ Barbiepuppe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c.a.muller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JUMPING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Jumping/Springen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GreyArea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Smiley Face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Smiley</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8" name="Footer Placeholder 7"/>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9" name="Slide Number Placeholder 8"/>
          <p:cNvSpPr>
            <a:spLocks noGrp="1"/>
          </p:cNvSpPr>
          <p:nvPr>
            <p:ph type="sldNum" sz="quarter" idx="12"/>
          </p:nvPr>
        </p:nvSpPr>
        <p:spPr/>
        <p:txBody>
          <a:bodyPr/>
          <a:lstStyle/>
          <a:p>
            <a:fld id="{D9AAEEAA-543C-46FF-9345-5A44A1670572}" type="slidenum">
              <a:rPr lang="de-DE" altLang="de-DE" smtClean="0"/>
              <a:pPr/>
              <a:t>57</a:t>
            </a:fld>
            <a:endParaRPr lang="de-DE" altLang="de-DE"/>
          </a:p>
        </p:txBody>
      </p:sp>
      <p:sp>
        <p:nvSpPr>
          <p:cNvPr id="11"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4531</Words>
  <Application>Microsoft Office PowerPoint</Application>
  <PresentationFormat>Benutzerdefiniert</PresentationFormat>
  <Paragraphs>578</Paragraphs>
  <Slides>57</Slides>
  <Notes>57</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57</vt:i4>
      </vt:variant>
    </vt:vector>
  </HeadingPairs>
  <TitlesOfParts>
    <vt:vector size="65" baseType="lpstr">
      <vt:lpstr>Arial</vt:lpstr>
      <vt:lpstr>Calibri Light</vt:lpstr>
      <vt:lpstr>Symbol</vt:lpstr>
      <vt:lpstr>Times New Roman</vt:lpstr>
      <vt:lpstr>WingDings</vt:lpstr>
      <vt:lpstr>WingDings</vt:lpstr>
      <vt:lpstr>UKE_PPT-Vorlage_16zu9</vt:lpstr>
      <vt:lpstr>1_UKE_PPT-Vorlage_16zu9</vt:lpstr>
      <vt:lpstr>MKT 8 B – Самоуважение и настроение</vt:lpstr>
      <vt:lpstr>Как может проявляться депрессия?</vt:lpstr>
      <vt:lpstr>Как может проявляться депрессия?</vt:lpstr>
      <vt:lpstr>Каковы методы лечения депрессии?</vt:lpstr>
      <vt:lpstr>Каковы методы лечения депрессии?</vt:lpstr>
      <vt:lpstr>Каковы методы лечения депрессии?</vt:lpstr>
      <vt:lpstr>Какой в этом смысл?</vt:lpstr>
      <vt:lpstr>Психоз &amp; депрессия Влияние психоза на самооценку и настроение</vt:lpstr>
      <vt:lpstr>Психоз &amp; депрессия Влияние психоза на самооценку и настроение</vt:lpstr>
      <vt:lpstr>Психоз &amp; депрессия Влияние психоза на самооценку и настроение</vt:lpstr>
      <vt:lpstr>Психоз &amp; депрессия Влияние психоза на самооценку и настроение</vt:lpstr>
      <vt:lpstr>PowerPoint-Präsentation</vt:lpstr>
      <vt:lpstr>1. Чрезмерное обобщение Правильная/логичная оценка ситуации? (реальность, а не сказка)</vt:lpstr>
      <vt:lpstr>1. Чрезмерное обобщение Правильная/логичная оценка ситуации? (реальность, а не сказка)</vt:lpstr>
      <vt:lpstr>1. Чрезмерное обобщение Правильная/логичная оценка ситуации? (реальность, а не сказка)</vt:lpstr>
      <vt:lpstr>1. Чрезмерное обобщение Правильная/логичная оценка ситуации? (реальность, а не сказка)</vt:lpstr>
      <vt:lpstr>Bместо этого: Один недостаток – не основание также судить обо всем</vt:lpstr>
      <vt:lpstr>2. Суженное восприятие (Видеть всё в чёрномсвете) Какова была бы правильная/логичная оценка ситуации?</vt:lpstr>
      <vt:lpstr>2. Суженное восприятие (Видеть всё в чёрномсвете) Какова была бы правильная/логичная оценка ситуации?</vt:lpstr>
      <vt:lpstr>2. Суженное восприятие (Видеть всё в чёрномсвете) Какова была бы правильная/логичная оценка ситуации?</vt:lpstr>
      <vt:lpstr>2. Суженное восприятие (Видеть всё в чёрномсвете) Какова была бы правильная/логичная оценка ситуации?</vt:lpstr>
      <vt:lpstr>3. Не судите о других по себе</vt:lpstr>
      <vt:lpstr>4. Отказ от положительной &amp; принятие отрицательной ответной реацкии! Какова была бы правильная/логичная оценка ситуации?</vt:lpstr>
      <vt:lpstr>4. Отказ от положительной &amp; принятие отрицательной ответной реацкии! Какова была бы правильная/логичная оценка ситуации?</vt:lpstr>
      <vt:lpstr>4. Отказ от положительной &amp; принятие отрицательной ответной реацкии! Какова была бы правильная/логичная оценка ситуации?</vt:lpstr>
      <vt:lpstr>5. “Всё или ничего”/катастрофическое мышление/черно-белое мышление Какова была бы правильная/логичная оценка ситуации?</vt:lpstr>
      <vt:lpstr>5. “Всё или ничего”/катастрофическое мышление/черно-белое мышление Какова была бы правильная/логичная оценка ситуации?</vt:lpstr>
      <vt:lpstr>6. Подавление негативных мыслей Какова была бы правильная/логичная оценка ситуации?</vt:lpstr>
      <vt:lpstr>6. Подавление негативных мыслей Какова была бы правильная/логичная оценка ситуации?</vt:lpstr>
      <vt:lpstr>6. Подавление негативных мыслей Упражнение</vt:lpstr>
      <vt:lpstr>6. Подавление негативных мыслей Получается? Нет!</vt:lpstr>
      <vt:lpstr>Bместо этого: Искать внутреннюю дистанцию…</vt:lpstr>
      <vt:lpstr>7. Другие аспекты мышления</vt:lpstr>
      <vt:lpstr>7. Другие аспекты мышления</vt:lpstr>
      <vt:lpstr>Факультативно: видеоклип</vt:lpstr>
      <vt:lpstr>Напомним о сильных сторонах</vt:lpstr>
      <vt:lpstr>Напомним о сильных сторонах</vt:lpstr>
      <vt:lpstr>Напомним о сильных сторонах</vt:lpstr>
      <vt:lpstr>Напомним о сильных сторонах</vt:lpstr>
      <vt:lpstr>Советы для улучшения настроения и чувства собственного достоинства I</vt:lpstr>
      <vt:lpstr>Советы для улучшения настроения и чувства собственного достоинства I</vt:lpstr>
      <vt:lpstr>Советы для улучшения настроения и чувства собственного достоинства I</vt:lpstr>
      <vt:lpstr>Советы для улучшения настроения и чувства собственного достоинства I</vt:lpstr>
      <vt:lpstr>Советы для улучшения настроения и чувства собственного достоинства II</vt:lpstr>
      <vt:lpstr>Советы для улучшения настроения и чувства собственного достоинства II</vt:lpstr>
      <vt:lpstr>Советы для улучшения настроения и чувства собственного достоинства II</vt:lpstr>
      <vt:lpstr>Советы для улучшения настроения и чувства собственного достоинства II</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Что общего это имеет с психозом?</vt:lpstr>
      <vt:lpstr>Что общего это имеет с психозом?</vt:lpstr>
      <vt:lpstr>Что общего это имеет с психозом?</vt:lpstr>
      <vt:lpstr>Спасибо за Ваше внимание!</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318</cp:revision>
  <dcterms:created xsi:type="dcterms:W3CDTF">2004-06-30T16:15:23Z</dcterms:created>
  <dcterms:modified xsi:type="dcterms:W3CDTF">2021-11-13T17:26:59Z</dcterms:modified>
</cp:coreProperties>
</file>