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6"/>
  </p:notesMasterIdLst>
  <p:handoutMasterIdLst>
    <p:handoutMasterId r:id="rId67"/>
  </p:handoutMasterIdLst>
  <p:sldIdLst>
    <p:sldId id="561" r:id="rId3"/>
    <p:sldId id="462" r:id="rId4"/>
    <p:sldId id="519" r:id="rId5"/>
    <p:sldId id="528" r:id="rId6"/>
    <p:sldId id="536" r:id="rId7"/>
    <p:sldId id="535" r:id="rId8"/>
    <p:sldId id="534" r:id="rId9"/>
    <p:sldId id="533" r:id="rId10"/>
    <p:sldId id="467" r:id="rId11"/>
    <p:sldId id="376" r:id="rId12"/>
    <p:sldId id="375" r:id="rId13"/>
    <p:sldId id="374" r:id="rId14"/>
    <p:sldId id="338" r:id="rId15"/>
    <p:sldId id="357" r:id="rId16"/>
    <p:sldId id="339" r:id="rId17"/>
    <p:sldId id="361" r:id="rId18"/>
    <p:sldId id="358" r:id="rId19"/>
    <p:sldId id="520" r:id="rId20"/>
    <p:sldId id="538" r:id="rId21"/>
    <p:sldId id="537" r:id="rId22"/>
    <p:sldId id="437" r:id="rId23"/>
    <p:sldId id="438" r:id="rId24"/>
    <p:sldId id="469" r:id="rId25"/>
    <p:sldId id="309" r:id="rId26"/>
    <p:sldId id="455" r:id="rId27"/>
    <p:sldId id="544" r:id="rId28"/>
    <p:sldId id="543" r:id="rId29"/>
    <p:sldId id="542" r:id="rId30"/>
    <p:sldId id="541" r:id="rId31"/>
    <p:sldId id="540" r:id="rId32"/>
    <p:sldId id="539" r:id="rId33"/>
    <p:sldId id="316" r:id="rId34"/>
    <p:sldId id="390" r:id="rId35"/>
    <p:sldId id="545" r:id="rId36"/>
    <p:sldId id="548" r:id="rId37"/>
    <p:sldId id="547" r:id="rId38"/>
    <p:sldId id="279" r:id="rId39"/>
    <p:sldId id="471" r:id="rId40"/>
    <p:sldId id="522" r:id="rId41"/>
    <p:sldId id="549" r:id="rId42"/>
    <p:sldId id="550" r:id="rId43"/>
    <p:sldId id="553" r:id="rId44"/>
    <p:sldId id="552" r:id="rId45"/>
    <p:sldId id="554" r:id="rId46"/>
    <p:sldId id="555" r:id="rId47"/>
    <p:sldId id="313" r:id="rId48"/>
    <p:sldId id="496" r:id="rId49"/>
    <p:sldId id="523" r:id="rId50"/>
    <p:sldId id="557" r:id="rId51"/>
    <p:sldId id="556" r:id="rId52"/>
    <p:sldId id="485" r:id="rId53"/>
    <p:sldId id="526" r:id="rId54"/>
    <p:sldId id="482" r:id="rId55"/>
    <p:sldId id="558" r:id="rId56"/>
    <p:sldId id="524" r:id="rId57"/>
    <p:sldId id="559" r:id="rId58"/>
    <p:sldId id="493" r:id="rId59"/>
    <p:sldId id="560" r:id="rId60"/>
    <p:sldId id="317" r:id="rId61"/>
    <p:sldId id="435" r:id="rId62"/>
    <p:sldId id="436" r:id="rId63"/>
    <p:sldId id="532" r:id="rId64"/>
    <p:sldId id="494" r:id="rId65"/>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99"/>
    <a:srgbClr val="FFFFFF"/>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97" autoAdjust="0"/>
    <p:restoredTop sz="85613" autoAdjust="0"/>
  </p:normalViewPr>
  <p:slideViewPr>
    <p:cSldViewPr>
      <p:cViewPr varScale="1">
        <p:scale>
          <a:sx n="67" d="100"/>
          <a:sy n="67" d="100"/>
        </p:scale>
        <p:origin x="872"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az-Cyrl-AZ" sz="2400" dirty="0">
              <a:latin typeface="+mj-lt"/>
              <a:ea typeface="Verdana" pitchFamily="34" charset="0"/>
              <a:cs typeface="Verdana" pitchFamily="34" charset="0"/>
            </a:rPr>
            <a:t>болезнь</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az-Cyrl-AZ" sz="2400" dirty="0">
              <a:latin typeface="+mj-lt"/>
              <a:ea typeface="Verdana" pitchFamily="34" charset="0"/>
              <a:cs typeface="Verdana" pitchFamily="34" charset="0"/>
            </a:rPr>
            <a:t>предрассудки</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az-Cyrl-AZ" sz="2400" dirty="0">
              <a:latin typeface="+mj-lt"/>
              <a:ea typeface="Verdana" pitchFamily="34" charset="0"/>
              <a:cs typeface="Verdana" pitchFamily="34" charset="0"/>
            </a:rPr>
            <a:t> самооценка понижается</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91068" custRadScaleInc="15447">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X="125315"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9063" custRadScaleInc="-12886">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24B25D0C-1BD9-4640-9192-866645E2C3D5}" type="presOf" srcId="{EFA2980D-718B-4FC8-9FF6-15C1C35CF177}" destId="{8816A1BD-E3E1-4456-9298-4B3407C622F7}"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5E1E3C46-0DCA-4C51-950F-C111A6DC39EE}" type="presOf" srcId="{CB5245DE-ECC5-49E9-94DC-262E3BD83AA5}" destId="{D559A818-7D53-4BBD-8633-917FB032314D}" srcOrd="0" destOrd="0" presId="urn:microsoft.com/office/officeart/2005/8/layout/cycle1"/>
    <dgm:cxn modelId="{6CD2A646-F552-498B-882C-B4D2F065B2B8}" type="presOf" srcId="{6459B721-636D-4D51-9601-6B4E5788A266}" destId="{818239DA-8F7F-4917-8EB0-77B4EE5EAA94}"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0E21BB50-8D6A-4C2B-8844-5EC3F71601D6}" type="presOf" srcId="{3F4E915D-4700-4542-A7C1-CEF728AB432D}" destId="{0332A1E0-1C13-4723-960F-9019466D281A}" srcOrd="0" destOrd="0" presId="urn:microsoft.com/office/officeart/2005/8/layout/cycle1"/>
    <dgm:cxn modelId="{23BC9D87-57F7-4A41-AFA4-9760210F8F73}" type="presOf" srcId="{B390256F-280B-40CB-BD31-09509749AC6C}" destId="{95978D0C-A8C9-4FB8-8DFC-2906FAA59983}" srcOrd="0" destOrd="0" presId="urn:microsoft.com/office/officeart/2005/8/layout/cycle1"/>
    <dgm:cxn modelId="{77198DAE-587A-4C13-93AF-0140ABCEF820}" type="presOf" srcId="{90182C8E-0A3D-411B-A654-821F546FC078}" destId="{AC268F96-0D5D-4B9A-A307-62DE90494B18}" srcOrd="0" destOrd="0" presId="urn:microsoft.com/office/officeart/2005/8/layout/cycle1"/>
    <dgm:cxn modelId="{EE36CAB5-EAF0-4137-8484-E7C2AE90872B}" type="presOf" srcId="{11E49AD0-DCE6-49A3-A921-184F5EB9A5C6}" destId="{79E1ED89-3D58-4688-A48D-428AB1CD95FE}"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092B82EC-9EE1-4DEF-818D-055A755B7063}" type="presParOf" srcId="{8816A1BD-E3E1-4456-9298-4B3407C622F7}" destId="{682C883B-3E72-41CB-97EB-93B061717596}" srcOrd="0" destOrd="0" presId="urn:microsoft.com/office/officeart/2005/8/layout/cycle1"/>
    <dgm:cxn modelId="{0A052A9D-6D2C-494F-B5DB-5AE84376BB87}" type="presParOf" srcId="{8816A1BD-E3E1-4456-9298-4B3407C622F7}" destId="{79E1ED89-3D58-4688-A48D-428AB1CD95FE}" srcOrd="1" destOrd="0" presId="urn:microsoft.com/office/officeart/2005/8/layout/cycle1"/>
    <dgm:cxn modelId="{C34319B9-EDDF-4370-A94D-8977F1E17F36}" type="presParOf" srcId="{8816A1BD-E3E1-4456-9298-4B3407C622F7}" destId="{0332A1E0-1C13-4723-960F-9019466D281A}" srcOrd="2" destOrd="0" presId="urn:microsoft.com/office/officeart/2005/8/layout/cycle1"/>
    <dgm:cxn modelId="{2DEB7250-97BD-4589-B824-8FEF92E80891}" type="presParOf" srcId="{8816A1BD-E3E1-4456-9298-4B3407C622F7}" destId="{788C7A12-E6C7-4DB4-9A7F-209CA41AE316}" srcOrd="3" destOrd="0" presId="urn:microsoft.com/office/officeart/2005/8/layout/cycle1"/>
    <dgm:cxn modelId="{0F142067-C8B7-4D3C-BA2E-2C83510BC9FD}" type="presParOf" srcId="{8816A1BD-E3E1-4456-9298-4B3407C622F7}" destId="{95978D0C-A8C9-4FB8-8DFC-2906FAA59983}" srcOrd="4" destOrd="0" presId="urn:microsoft.com/office/officeart/2005/8/layout/cycle1"/>
    <dgm:cxn modelId="{25F8D19B-EF13-461F-82EE-11E674389533}" type="presParOf" srcId="{8816A1BD-E3E1-4456-9298-4B3407C622F7}" destId="{818239DA-8F7F-4917-8EB0-77B4EE5EAA94}" srcOrd="5" destOrd="0" presId="urn:microsoft.com/office/officeart/2005/8/layout/cycle1"/>
    <dgm:cxn modelId="{0B70D876-61DE-4735-9358-F745B20E1D4B}" type="presParOf" srcId="{8816A1BD-E3E1-4456-9298-4B3407C622F7}" destId="{F48D0065-C1C5-41DE-80DC-9649E256CF0F}" srcOrd="6" destOrd="0" presId="urn:microsoft.com/office/officeart/2005/8/layout/cycle1"/>
    <dgm:cxn modelId="{BCB1DA45-BC10-4DD0-9B2C-3484BF5AB0C8}" type="presParOf" srcId="{8816A1BD-E3E1-4456-9298-4B3407C622F7}" destId="{D559A818-7D53-4BBD-8633-917FB032314D}" srcOrd="7" destOrd="0" presId="urn:microsoft.com/office/officeart/2005/8/layout/cycle1"/>
    <dgm:cxn modelId="{891BBB98-6B10-43B1-807C-B82328C37EF5}"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47" y="823074"/>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z-Cyrl-AZ" sz="2400" kern="1200" dirty="0">
              <a:latin typeface="+mj-lt"/>
              <a:ea typeface="Verdana" pitchFamily="34" charset="0"/>
              <a:cs typeface="Verdana" pitchFamily="34" charset="0"/>
            </a:rPr>
            <a:t>болезнь</a:t>
          </a:r>
          <a:endParaRPr lang="en-US" sz="2400" kern="1200" dirty="0">
            <a:latin typeface="+mj-lt"/>
            <a:ea typeface="Verdana" pitchFamily="34" charset="0"/>
            <a:cs typeface="Verdana" pitchFamily="34" charset="0"/>
          </a:endParaRPr>
        </a:p>
      </dsp:txBody>
      <dsp:txXfrm>
        <a:off x="4351347" y="823074"/>
        <a:ext cx="1920845" cy="1097275"/>
      </dsp:txXfrm>
    </dsp:sp>
    <dsp:sp modelId="{0332A1E0-1C13-4723-960F-9019466D281A}">
      <dsp:nvSpPr>
        <dsp:cNvPr id="0" name=""/>
        <dsp:cNvSpPr/>
      </dsp:nvSpPr>
      <dsp:spPr>
        <a:xfrm>
          <a:off x="2130418" y="153532"/>
          <a:ext cx="3621046" cy="3621046"/>
        </a:xfrm>
        <a:prstGeom prst="circularArrow">
          <a:avLst>
            <a:gd name="adj1" fmla="val 8252"/>
            <a:gd name="adj2" fmla="val 576412"/>
            <a:gd name="adj3" fmla="val 1986948"/>
            <a:gd name="adj4" fmla="val 2149893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112979" y="2795841"/>
          <a:ext cx="1920247"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z-Cyrl-AZ" sz="2400" kern="1200" dirty="0">
              <a:latin typeface="+mj-lt"/>
              <a:ea typeface="Verdana" pitchFamily="34" charset="0"/>
              <a:cs typeface="Verdana" pitchFamily="34" charset="0"/>
            </a:rPr>
            <a:t>предрассудки</a:t>
          </a:r>
          <a:endParaRPr lang="en-US" sz="2400" kern="1200" dirty="0">
            <a:latin typeface="+mj-lt"/>
            <a:ea typeface="Verdana" pitchFamily="34" charset="0"/>
            <a:cs typeface="Verdana" pitchFamily="34" charset="0"/>
          </a:endParaRPr>
        </a:p>
      </dsp:txBody>
      <dsp:txXfrm>
        <a:off x="3112979" y="2795841"/>
        <a:ext cx="1920247" cy="1097275"/>
      </dsp:txXfrm>
    </dsp:sp>
    <dsp:sp modelId="{818239DA-8F7F-4917-8EB0-77B4EE5EAA94}">
      <dsp:nvSpPr>
        <dsp:cNvPr id="0" name=""/>
        <dsp:cNvSpPr/>
      </dsp:nvSpPr>
      <dsp:spPr>
        <a:xfrm>
          <a:off x="2278184" y="40399"/>
          <a:ext cx="3621046" cy="3621046"/>
        </a:xfrm>
        <a:prstGeom prst="circularArrow">
          <a:avLst>
            <a:gd name="adj1" fmla="val 8252"/>
            <a:gd name="adj2" fmla="val 576412"/>
            <a:gd name="adj3" fmla="val 10229548"/>
            <a:gd name="adj4" fmla="val 7860884"/>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0" y="751069"/>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z-Cyrl-AZ" sz="2400" kern="1200" dirty="0">
              <a:latin typeface="+mj-lt"/>
              <a:ea typeface="Verdana" pitchFamily="34" charset="0"/>
              <a:cs typeface="Verdana" pitchFamily="34" charset="0"/>
            </a:rPr>
            <a:t> самооценка понижается</a:t>
          </a:r>
          <a:endParaRPr lang="en-US" sz="2400" kern="1200" dirty="0">
            <a:latin typeface="+mj-lt"/>
            <a:ea typeface="Verdana" pitchFamily="34" charset="0"/>
            <a:cs typeface="Verdana" pitchFamily="34" charset="0"/>
          </a:endParaRPr>
        </a:p>
      </dsp:txBody>
      <dsp:txXfrm>
        <a:off x="1760030" y="751069"/>
        <a:ext cx="1953024" cy="1097275"/>
      </dsp:txXfrm>
    </dsp:sp>
    <dsp:sp modelId="{AC268F96-0D5D-4B9A-A307-62DE90494B18}">
      <dsp:nvSpPr>
        <dsp:cNvPr id="0" name=""/>
        <dsp:cNvSpPr/>
      </dsp:nvSpPr>
      <dsp:spPr>
        <a:xfrm>
          <a:off x="2159597" y="196988"/>
          <a:ext cx="3621046" cy="3621046"/>
        </a:xfrm>
        <a:prstGeom prst="circularArrow">
          <a:avLst>
            <a:gd name="adj1" fmla="val 8252"/>
            <a:gd name="adj2" fmla="val 576412"/>
            <a:gd name="adj3" fmla="val 17855041"/>
            <a:gd name="adj4" fmla="val 14260667"/>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3131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987820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987820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987820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987820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987820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2991493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1610563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3249478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3885693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4067029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2942385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1617344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3956546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460579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2142700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2261853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11986058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733113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7331132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7331132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20587787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23371580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3173191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1380802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204343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19146147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14551478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20767413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0767413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16368510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8603925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8047258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26284683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906389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51</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23842216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36641596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36641596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59</a:t>
            </a:fld>
            <a:endParaRPr lang="de-DE"/>
          </a:p>
        </p:txBody>
      </p:sp>
    </p:spTree>
    <p:extLst>
      <p:ext uri="{BB962C8B-B14F-4D97-AF65-F5344CB8AC3E}">
        <p14:creationId xmlns:p14="http://schemas.microsoft.com/office/powerpoint/2010/main" val="14624167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8763954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61</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63</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10 – Работа над предубеждениями (Стигма)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10 – Работа над предубеждениями (Стигма)</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10 – Работа над предубеждениями (Стигма)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10 – Работа над предубеждениями (Стигма)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10 – Работа над предубеждениями (Стигма)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10 – Работа над предубеждениями (Стигма)</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10 – Работа над предубеждениями (Стигма)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531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499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02909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40202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48924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205486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66208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66334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28068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654719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62061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629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10 – Работа над предубеждениями (Стигма)</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5672596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10 II – </a:t>
            </a:r>
            <a:r>
              <a:rPr lang="az-Cyrl-AZ" altLang="ko-KR" dirty="0"/>
              <a:t>Работа над предубеждениями (Стигма)</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2856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общего имеют эти люди?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Уэ́йн Гре́тцки (родился 26 января, 1961)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Майкл Джо́рдан (родился 17 февраля, 1963)</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Тайгер Вудс (родился 30 декабря, 1975)</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Майк Тайсон (родился 30 июня, 1966)</a:t>
            </a:r>
          </a:p>
          <a:p>
            <a:pPr lvl="0" defTabSz="914400" fontAlgn="base">
              <a:lnSpc>
                <a:spcPct val="100000"/>
              </a:lnSpc>
              <a:spcBef>
                <a:spcPts val="1200"/>
              </a:spcBef>
              <a:defRPr/>
            </a:pPr>
            <a:r>
              <a:rPr lang="de-DE" sz="2000" dirty="0">
                <a:solidFill>
                  <a:srgbClr val="004992"/>
                </a:solidFill>
              </a:rPr>
              <a:t>???</a:t>
            </a:r>
            <a:endParaRPr lang="en-US" sz="2000" dirty="0"/>
          </a:p>
        </p:txBody>
      </p:sp>
      <p:sp>
        <p:nvSpPr>
          <p:cNvPr id="4" name="Footer Placeholder 3"/>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общего имеют эти люди?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Уэ́йн Гре́тцки (родился 26 января, 1961)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Майкл Джо́рдан (родился 17 февраля, 1963)</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Тайгер Вудс (родился 30 декабря, 1975)</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Майк Тайсон (родился 30 июня, 1966)</a:t>
            </a:r>
          </a:p>
          <a:p>
            <a:pPr lvl="0" defTabSz="914400" fontAlgn="base">
              <a:lnSpc>
                <a:spcPct val="100000"/>
              </a:lnSpc>
              <a:spcBef>
                <a:spcPts val="1200"/>
              </a:spcBef>
              <a:defRPr/>
            </a:pPr>
            <a:r>
              <a:rPr lang="ru-RU" sz="2000" dirty="0">
                <a:solidFill>
                  <a:srgbClr val="004992"/>
                </a:solidFill>
              </a:rPr>
              <a:t>Мужчины, Северная Америка, известные спортсмены,</a:t>
            </a:r>
            <a:br>
              <a:rPr lang="en-US" sz="2000" dirty="0">
                <a:solidFill>
                  <a:srgbClr val="004992"/>
                </a:solidFill>
              </a:rPr>
            </a:br>
            <a:r>
              <a:rPr lang="ru-RU" sz="2000" dirty="0">
                <a:solidFill>
                  <a:srgbClr val="004992"/>
                </a:solidFill>
              </a:rPr>
              <a:t>по-прежнему живы ...</a:t>
            </a:r>
            <a:endParaRPr lang="en-US" sz="20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82865838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общего имеют эти люди?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Фёдор Достоевский (1821-1881)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Эрнест Хемингуэй</a:t>
            </a:r>
            <a:r>
              <a:rPr lang="de-DE" sz="2000" dirty="0">
                <a:solidFill>
                  <a:srgbClr val="333333"/>
                </a:solidFill>
              </a:rPr>
              <a:t> </a:t>
            </a:r>
            <a:r>
              <a:rPr lang="ru-RU"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Фридрих Гёльдерлин (1770-1843)</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Ча́рльз Ди́ккенс (1812-1870)</a:t>
            </a:r>
          </a:p>
          <a:p>
            <a:pPr lvl="0" defTabSz="914400" fontAlgn="base">
              <a:lnSpc>
                <a:spcPct val="100000"/>
              </a:lnSpc>
              <a:spcBef>
                <a:spcPts val="1200"/>
              </a:spcBef>
              <a:defRPr/>
            </a:pPr>
            <a:r>
              <a:rPr lang="en-US" sz="2000" dirty="0">
                <a:solidFill>
                  <a:srgbClr val="004992"/>
                </a:solidFill>
              </a:rPr>
              <a:t>???</a:t>
            </a:r>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73014799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общего имеют эти люди?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Фёдор Достоевский (1821-1881)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Эрнест Хемингуэй</a:t>
            </a:r>
            <a:r>
              <a:rPr lang="de-DE" sz="2000" dirty="0">
                <a:solidFill>
                  <a:srgbClr val="333333"/>
                </a:solidFill>
              </a:rPr>
              <a:t> </a:t>
            </a:r>
            <a:r>
              <a:rPr lang="ru-RU"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Фридрих Гёльдерлин (1770-1843)</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Ча́рльз Ди́ккенс (1812-1870)</a:t>
            </a:r>
          </a:p>
          <a:p>
            <a:pPr lvl="0" defTabSz="914400" fontAlgn="base">
              <a:lnSpc>
                <a:spcPct val="100000"/>
              </a:lnSpc>
              <a:spcBef>
                <a:spcPts val="1200"/>
              </a:spcBef>
              <a:defRPr/>
            </a:pPr>
            <a:r>
              <a:rPr lang="ru-RU" sz="2000" dirty="0">
                <a:solidFill>
                  <a:srgbClr val="004992"/>
                </a:solidFill>
              </a:rPr>
              <a:t>Мужчины, уже нет в живых, а прежде всего ...</a:t>
            </a:r>
            <a:endParaRPr lang="en-US" sz="2000" dirty="0">
              <a:solidFill>
                <a:srgbClr val="004992"/>
              </a:solidFill>
            </a:endParaRPr>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121930415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общего имеют эти люди?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Фёдор Достоевский (1821-1881)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Эрнест Хемингуэй</a:t>
            </a:r>
            <a:r>
              <a:rPr lang="de-DE" sz="2000" dirty="0">
                <a:solidFill>
                  <a:srgbClr val="333333"/>
                </a:solidFill>
              </a:rPr>
              <a:t> </a:t>
            </a:r>
            <a:r>
              <a:rPr lang="ru-RU"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Фридрих Гёльдерлин (1770-1843)</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Ча́рльз Ди́ккенс (1812-1870)</a:t>
            </a:r>
          </a:p>
          <a:p>
            <a:pPr lvl="0" defTabSz="914400" fontAlgn="base">
              <a:lnSpc>
                <a:spcPct val="100000"/>
              </a:lnSpc>
              <a:spcBef>
                <a:spcPts val="1200"/>
              </a:spcBef>
              <a:defRPr/>
            </a:pPr>
            <a:r>
              <a:rPr lang="ru-RU" sz="2000" dirty="0">
                <a:solidFill>
                  <a:srgbClr val="004992"/>
                </a:solidFill>
              </a:rPr>
              <a:t>Мужчины, уже нет в живых, а прежде всего ...</a:t>
            </a:r>
            <a:endParaRPr lang="en-US" sz="2000" dirty="0">
              <a:solidFill>
                <a:srgbClr val="004992"/>
              </a:solidFill>
            </a:endParaRPr>
          </a:p>
          <a:p>
            <a:pPr lvl="0" defTabSz="914400" fontAlgn="base">
              <a:lnSpc>
                <a:spcPct val="100000"/>
              </a:lnSpc>
              <a:spcBef>
                <a:spcPts val="1200"/>
              </a:spcBef>
              <a:defRPr/>
            </a:pPr>
            <a:r>
              <a:rPr lang="ru-RU" sz="2000" dirty="0">
                <a:solidFill>
                  <a:srgbClr val="004992"/>
                </a:solidFill>
              </a:rPr>
              <a:t>известные писатели</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72970160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общего имеют эти люди?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Фёдор Достоевский (1821-1881)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Эрнест Хемингуэй</a:t>
            </a:r>
            <a:r>
              <a:rPr lang="de-DE" sz="2000" dirty="0">
                <a:solidFill>
                  <a:srgbClr val="333333"/>
                </a:solidFill>
              </a:rPr>
              <a:t> </a:t>
            </a:r>
            <a:r>
              <a:rPr lang="ru-RU"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Фридрих Гёльдерлин (1770-1843)</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Ча́рльз Ди́ккенс (1812-1870)</a:t>
            </a:r>
          </a:p>
          <a:p>
            <a:pPr lvl="0" defTabSz="914400" fontAlgn="base">
              <a:lnSpc>
                <a:spcPct val="100000"/>
              </a:lnSpc>
              <a:spcBef>
                <a:spcPts val="1200"/>
              </a:spcBef>
              <a:defRPr/>
            </a:pPr>
            <a:r>
              <a:rPr lang="ru-RU" sz="2000" dirty="0">
                <a:solidFill>
                  <a:srgbClr val="004992"/>
                </a:solidFill>
              </a:rPr>
              <a:t>Мужчины, уже нет в живых, а прежде всего ...</a:t>
            </a:r>
            <a:endParaRPr lang="en-US" sz="2000" dirty="0">
              <a:solidFill>
                <a:srgbClr val="004992"/>
              </a:solidFill>
            </a:endParaRPr>
          </a:p>
          <a:p>
            <a:pPr lvl="0" defTabSz="914400" fontAlgn="base">
              <a:lnSpc>
                <a:spcPct val="100000"/>
              </a:lnSpc>
              <a:spcBef>
                <a:spcPts val="1200"/>
              </a:spcBef>
              <a:defRPr/>
            </a:pPr>
            <a:r>
              <a:rPr lang="ru-RU" sz="2000" dirty="0">
                <a:solidFill>
                  <a:srgbClr val="004992"/>
                </a:solidFill>
              </a:rPr>
              <a:t>известные писатели</a:t>
            </a:r>
            <a:r>
              <a:rPr lang="de-DE" sz="2000" dirty="0">
                <a:solidFill>
                  <a:srgbClr val="004992"/>
                </a:solidFill>
              </a:rPr>
              <a:t>!</a:t>
            </a:r>
          </a:p>
          <a:p>
            <a:pPr lvl="0" defTabSz="914400" fontAlgn="base">
              <a:lnSpc>
                <a:spcPct val="100000"/>
              </a:lnSpc>
              <a:spcBef>
                <a:spcPts val="1200"/>
              </a:spcBef>
              <a:defRPr/>
            </a:pPr>
            <a:r>
              <a:rPr lang="ru-RU" sz="2000" dirty="0">
                <a:solidFill>
                  <a:srgbClr val="004992"/>
                </a:solidFill>
              </a:rPr>
              <a:t>Что-то еще</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57834560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общего имеют эти люди?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Фёдор Достоевский (1821-1881)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Эрнест Хемингуэй</a:t>
            </a:r>
            <a:r>
              <a:rPr lang="de-DE" sz="2000" dirty="0">
                <a:solidFill>
                  <a:srgbClr val="333333"/>
                </a:solidFill>
              </a:rPr>
              <a:t> </a:t>
            </a:r>
            <a:r>
              <a:rPr lang="ru-RU"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Фридрих Гёльдерлин (1770-1843)</a:t>
            </a:r>
          </a:p>
          <a:p>
            <a:pPr marL="342900" lvl="0" indent="-342900" defTabSz="914400" fontAlgn="base">
              <a:lnSpc>
                <a:spcPct val="100000"/>
              </a:lnSpc>
              <a:spcBef>
                <a:spcPts val="1200"/>
              </a:spcBef>
              <a:buClr>
                <a:srgbClr val="333333"/>
              </a:buClr>
              <a:buFont typeface="WingDings"/>
              <a:buChar char=""/>
              <a:defRPr/>
            </a:pPr>
            <a:r>
              <a:rPr lang="ru-RU" sz="2000" dirty="0">
                <a:solidFill>
                  <a:srgbClr val="333333"/>
                </a:solidFill>
              </a:rPr>
              <a:t>Ча́рльз Ди́ккенс (1812-1870)</a:t>
            </a:r>
          </a:p>
          <a:p>
            <a:pPr lvl="0" defTabSz="914400" fontAlgn="base">
              <a:lnSpc>
                <a:spcPct val="100000"/>
              </a:lnSpc>
              <a:spcBef>
                <a:spcPts val="1200"/>
              </a:spcBef>
              <a:defRPr/>
            </a:pPr>
            <a:r>
              <a:rPr lang="ru-RU" sz="2000" dirty="0">
                <a:solidFill>
                  <a:srgbClr val="004992"/>
                </a:solidFill>
              </a:rPr>
              <a:t>Мужчины, уже нет в живых, а прежде всего ...</a:t>
            </a:r>
            <a:endParaRPr lang="en-US" sz="2000" dirty="0">
              <a:solidFill>
                <a:srgbClr val="004992"/>
              </a:solidFill>
            </a:endParaRPr>
          </a:p>
          <a:p>
            <a:pPr lvl="0" defTabSz="914400" fontAlgn="base">
              <a:lnSpc>
                <a:spcPct val="100000"/>
              </a:lnSpc>
              <a:spcBef>
                <a:spcPts val="1200"/>
              </a:spcBef>
              <a:defRPr/>
            </a:pPr>
            <a:r>
              <a:rPr lang="ru-RU" sz="2000" dirty="0">
                <a:solidFill>
                  <a:srgbClr val="004992"/>
                </a:solidFill>
              </a:rPr>
              <a:t>известные писатели</a:t>
            </a:r>
            <a:r>
              <a:rPr lang="de-DE" sz="2000" dirty="0">
                <a:solidFill>
                  <a:srgbClr val="004992"/>
                </a:solidFill>
              </a:rPr>
              <a:t>!</a:t>
            </a:r>
          </a:p>
          <a:p>
            <a:pPr lvl="0" defTabSz="914400" fontAlgn="base">
              <a:lnSpc>
                <a:spcPct val="100000"/>
              </a:lnSpc>
              <a:spcBef>
                <a:spcPts val="1200"/>
              </a:spcBef>
              <a:defRPr/>
            </a:pPr>
            <a:r>
              <a:rPr lang="ru-RU" sz="2000" dirty="0">
                <a:solidFill>
                  <a:srgbClr val="004992"/>
                </a:solidFill>
              </a:rPr>
              <a:t>Что-то еще</a:t>
            </a:r>
            <a:r>
              <a:rPr lang="de-DE" sz="2000" dirty="0">
                <a:solidFill>
                  <a:srgbClr val="004992"/>
                </a:solidFill>
              </a:rPr>
              <a:t>?</a:t>
            </a:r>
          </a:p>
          <a:p>
            <a:pPr lvl="0" defTabSz="914400" fontAlgn="base">
              <a:lnSpc>
                <a:spcPct val="100000"/>
              </a:lnSpc>
              <a:spcBef>
                <a:spcPts val="1200"/>
              </a:spcBef>
              <a:buClr>
                <a:srgbClr val="006699"/>
              </a:buClr>
              <a:defRPr/>
            </a:pPr>
            <a:r>
              <a:rPr lang="ru-RU" sz="2000" dirty="0">
                <a:solidFill>
                  <a:srgbClr val="004992"/>
                </a:solidFill>
              </a:rPr>
              <a:t>Все эти писатели имели диагнозпсихического</a:t>
            </a:r>
            <a:br>
              <a:rPr lang="en-US" sz="2000" dirty="0">
                <a:solidFill>
                  <a:srgbClr val="004992"/>
                </a:solidFill>
              </a:rPr>
            </a:br>
            <a:r>
              <a:rPr lang="ru-RU" sz="2000" dirty="0">
                <a:solidFill>
                  <a:srgbClr val="004992"/>
                </a:solidFill>
              </a:rPr>
              <a:t>расстройства, у двух из них были симптомы психоза.</a:t>
            </a:r>
            <a:endParaRPr lang="en-US" sz="2000" dirty="0">
              <a:solidFill>
                <a:srgbClr val="004992"/>
              </a:solidFill>
            </a:endParaRPr>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72584046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Знаменитый= Идеальный?</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3334554119"/>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097280">
                <a:tc>
                  <a:txBody>
                    <a:bodyPr/>
                    <a:lstStyle/>
                    <a:p>
                      <a:pPr marL="342900" indent="-342900">
                        <a:spcBef>
                          <a:spcPts val="0"/>
                        </a:spcBef>
                        <a:buFont typeface="Arial" pitchFamily="34" charset="0"/>
                        <a:buNone/>
                      </a:pPr>
                      <a:r>
                        <a:rPr lang="az-Cyrl-AZ" sz="1600" b="0" dirty="0">
                          <a:solidFill>
                            <a:srgbClr val="333333"/>
                          </a:solidFill>
                          <a:latin typeface="+mn-lt"/>
                          <a:ea typeface="+mn-ea"/>
                          <a:cs typeface="+mn-cs"/>
                        </a:rPr>
                        <a:t>Фёдор</a:t>
                      </a:r>
                    </a:p>
                    <a:p>
                      <a:pPr marL="342900" indent="-342900">
                        <a:spcBef>
                          <a:spcPts val="0"/>
                        </a:spcBef>
                        <a:buFont typeface="Arial" pitchFamily="34" charset="0"/>
                        <a:buNone/>
                      </a:pPr>
                      <a:r>
                        <a:rPr lang="az-Cyrl-AZ" sz="1600" b="0" dirty="0">
                          <a:solidFill>
                            <a:srgbClr val="333333"/>
                          </a:solidFill>
                          <a:latin typeface="+mn-lt"/>
                          <a:ea typeface="+mn-ea"/>
                          <a:cs typeface="+mn-cs"/>
                        </a:rPr>
                        <a:t>Достоевский </a:t>
                      </a:r>
                    </a:p>
                    <a:p>
                      <a:pPr marL="342900" indent="-342900">
                        <a:spcBef>
                          <a:spcPts val="0"/>
                        </a:spcBef>
                        <a:buFont typeface="Arial" pitchFamily="34" charset="0"/>
                        <a:buNone/>
                      </a:pPr>
                      <a:r>
                        <a:rPr lang="az-Cyrl-AZ" sz="1600" b="0" dirty="0">
                          <a:solidFill>
                            <a:srgbClr val="333333"/>
                          </a:solidFill>
                          <a:latin typeface="+mn-lt"/>
                          <a:ea typeface="+mn-ea"/>
                          <a:cs typeface="+mn-cs"/>
                        </a:rPr>
                        <a:t>(1821-1881)</a:t>
                      </a:r>
                      <a:endParaRPr lang="de-DE" sz="16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0"/>
                        </a:spcBef>
                        <a:buFontTx/>
                        <a:buNone/>
                      </a:pPr>
                      <a:r>
                        <a:rPr lang="ru-RU" sz="1600" b="0" baseline="0" dirty="0">
                          <a:solidFill>
                            <a:srgbClr val="333333"/>
                          </a:solidFill>
                          <a:latin typeface="+mn-lt"/>
                          <a:ea typeface="+mn-ea"/>
                          <a:cs typeface="+mn-cs"/>
                        </a:rPr>
                        <a:t>Федор Достоевский является одним из наиболее важных и изветных русских писателей, а также считается одним из самых выдающихся психологов в мировой литературе. Достоевский страдал эпилепсией и был временно пристрастен к азартным играм. К концу своей жизни Достоевский был материально обеспечен и всемирно признан за его труды. </a:t>
                      </a:r>
                      <a:endParaRPr lang="es-ES" sz="1600" b="0"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342900" indent="-342900">
                        <a:spcBef>
                          <a:spcPts val="0"/>
                        </a:spcBef>
                        <a:buFont typeface="Arial" pitchFamily="34" charset="0"/>
                        <a:buNone/>
                      </a:pPr>
                      <a:r>
                        <a:rPr lang="az-Cyrl-AZ" sz="1600" b="0">
                          <a:solidFill>
                            <a:srgbClr val="333333"/>
                          </a:solidFill>
                          <a:latin typeface="+mn-lt"/>
                          <a:ea typeface="+mn-ea"/>
                          <a:cs typeface="+mn-cs"/>
                        </a:rPr>
                        <a:t>Эрнест</a:t>
                      </a:r>
                    </a:p>
                    <a:p>
                      <a:pPr marL="342900" indent="-342900">
                        <a:spcBef>
                          <a:spcPts val="0"/>
                        </a:spcBef>
                        <a:buFont typeface="Arial" pitchFamily="34" charset="0"/>
                        <a:buNone/>
                      </a:pPr>
                      <a:r>
                        <a:rPr lang="az-Cyrl-AZ" sz="1600" b="0">
                          <a:solidFill>
                            <a:srgbClr val="333333"/>
                          </a:solidFill>
                          <a:latin typeface="+mn-lt"/>
                          <a:ea typeface="+mn-ea"/>
                          <a:cs typeface="+mn-cs"/>
                        </a:rPr>
                        <a:t>Хемингуэй</a:t>
                      </a:r>
                    </a:p>
                    <a:p>
                      <a:pPr marL="342900" indent="-342900">
                        <a:spcBef>
                          <a:spcPts val="0"/>
                        </a:spcBef>
                        <a:buFont typeface="Arial" pitchFamily="34" charset="0"/>
                        <a:buNone/>
                      </a:pPr>
                      <a:r>
                        <a:rPr lang="az-Cyrl-AZ" sz="1600" b="0">
                          <a:solidFill>
                            <a:srgbClr val="333333"/>
                          </a:solidFill>
                          <a:latin typeface="+mn-lt"/>
                          <a:ea typeface="+mn-ea"/>
                          <a:cs typeface="+mn-cs"/>
                        </a:rPr>
                        <a:t>(1899-1961)</a:t>
                      </a:r>
                      <a:endParaRPr lang="de-DE" sz="16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lang="ru-RU" sz="1600" dirty="0">
                          <a:solidFill>
                            <a:srgbClr val="333333"/>
                          </a:solidFill>
                          <a:latin typeface="+mn-lt"/>
                          <a:ea typeface="+mn-ea"/>
                          <a:cs typeface="+mn-cs"/>
                        </a:rPr>
                        <a:t>Хемингуэй рассматривается как один из самых успешных американских писателей 20-го века. В 1954 году он был удостоен Нобелевской премии в области литературы. На</a:t>
                      </a:r>
                      <a:r>
                        <a:rPr lang="en-US" sz="1600" baseline="0" dirty="0">
                          <a:solidFill>
                            <a:srgbClr val="333333"/>
                          </a:solidFill>
                          <a:latin typeface="+mn-lt"/>
                          <a:ea typeface="+mn-ea"/>
                          <a:cs typeface="+mn-cs"/>
                        </a:rPr>
                        <a:t> </a:t>
                      </a:r>
                      <a:r>
                        <a:rPr lang="ru-RU" sz="1600" dirty="0">
                          <a:solidFill>
                            <a:srgbClr val="333333"/>
                          </a:solidFill>
                          <a:latin typeface="+mn-lt"/>
                          <a:ea typeface="+mn-ea"/>
                          <a:cs typeface="+mn-cs"/>
                        </a:rPr>
                        <a:t>протяжение своей жизни, переодами, он страдал депрессей и чрезмерным употреблением алкоголя. Также, в истории о биографии Хемингуэя, не исключен диагноз биполярного расстройства.</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spcBef>
                          <a:spcPts val="0"/>
                        </a:spcBef>
                        <a:buFont typeface="Arial" pitchFamily="34" charset="0"/>
                        <a:buNone/>
                      </a:pPr>
                      <a:r>
                        <a:rPr lang="az-Cyrl-AZ" sz="1600" b="0">
                          <a:solidFill>
                            <a:srgbClr val="333333"/>
                          </a:solidFill>
                          <a:latin typeface="+mn-lt"/>
                          <a:ea typeface="+mn-ea"/>
                          <a:cs typeface="+mn-cs"/>
                        </a:rPr>
                        <a:t>Фридрих</a:t>
                      </a:r>
                    </a:p>
                    <a:p>
                      <a:pPr marL="342900" indent="-342900">
                        <a:spcBef>
                          <a:spcPts val="0"/>
                        </a:spcBef>
                        <a:buFont typeface="Arial" pitchFamily="34" charset="0"/>
                        <a:buNone/>
                      </a:pPr>
                      <a:r>
                        <a:rPr lang="az-Cyrl-AZ" sz="1600" b="0">
                          <a:solidFill>
                            <a:srgbClr val="333333"/>
                          </a:solidFill>
                          <a:latin typeface="+mn-lt"/>
                          <a:ea typeface="+mn-ea"/>
                          <a:cs typeface="+mn-cs"/>
                        </a:rPr>
                        <a:t>Гёльдерлин</a:t>
                      </a:r>
                    </a:p>
                    <a:p>
                      <a:pPr marL="342900" indent="-342900">
                        <a:spcBef>
                          <a:spcPts val="0"/>
                        </a:spcBef>
                        <a:buFont typeface="Arial" pitchFamily="34" charset="0"/>
                        <a:buNone/>
                      </a:pPr>
                      <a:r>
                        <a:rPr lang="az-Cyrl-AZ" sz="1600" b="0">
                          <a:solidFill>
                            <a:srgbClr val="333333"/>
                          </a:solidFill>
                          <a:latin typeface="+mn-lt"/>
                          <a:ea typeface="+mn-ea"/>
                          <a:cs typeface="+mn-cs"/>
                        </a:rPr>
                        <a:t>(1770-1843) </a:t>
                      </a:r>
                      <a:endParaRPr lang="de-DE" sz="16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1600" b="0" i="0" u="none" strike="noStrike" cap="none" normalizeH="0" baseline="0" dirty="0">
                          <a:ln>
                            <a:noFill/>
                          </a:ln>
                          <a:solidFill>
                            <a:srgbClr val="333333"/>
                          </a:solidFill>
                          <a:effectLst/>
                          <a:latin typeface="+mn-lt"/>
                          <a:ea typeface="+mn-ea"/>
                          <a:cs typeface="+mn-cs"/>
                        </a:rPr>
                        <a:t>Гёльдерлин сформировал образ </a:t>
                      </a:r>
                      <a:r>
                        <a:rPr kumimoji="0" lang="de-DE" sz="1600" b="0" i="0" u="none" strike="noStrike" cap="none" normalizeH="0" baseline="0" dirty="0">
                          <a:ln>
                            <a:noFill/>
                          </a:ln>
                          <a:solidFill>
                            <a:srgbClr val="333333"/>
                          </a:solidFill>
                          <a:effectLst/>
                          <a:latin typeface="+mn-lt"/>
                          <a:ea typeface="+mn-ea"/>
                          <a:cs typeface="+mn-cs"/>
                        </a:rPr>
                        <a:t>„</a:t>
                      </a:r>
                      <a:r>
                        <a:rPr kumimoji="0" lang="ru-RU" sz="1600" b="0" i="0" u="none" strike="noStrike" cap="none" normalizeH="0" baseline="0" dirty="0">
                          <a:ln>
                            <a:noFill/>
                          </a:ln>
                          <a:solidFill>
                            <a:srgbClr val="333333"/>
                          </a:solidFill>
                          <a:effectLst/>
                          <a:latin typeface="+mn-lt"/>
                          <a:ea typeface="+mn-ea"/>
                          <a:cs typeface="+mn-cs"/>
                        </a:rPr>
                        <a:t>гения и безумия</a:t>
                      </a:r>
                      <a:r>
                        <a:rPr kumimoji="0" lang="de-DE" sz="1600" b="0" i="0" u="none" strike="noStrike" cap="none" normalizeH="0" baseline="0" dirty="0">
                          <a:ln>
                            <a:noFill/>
                          </a:ln>
                          <a:solidFill>
                            <a:srgbClr val="333333"/>
                          </a:solidFill>
                          <a:effectLst/>
                          <a:latin typeface="+mn-lt"/>
                          <a:ea typeface="+mn-ea"/>
                          <a:cs typeface="+mn-cs"/>
                        </a:rPr>
                        <a:t>“</a:t>
                      </a:r>
                      <a:r>
                        <a:rPr kumimoji="0" lang="ru-RU" sz="1600" b="0" i="0" u="none" strike="noStrike" cap="none" normalizeH="0" baseline="0" dirty="0">
                          <a:ln>
                            <a:noFill/>
                          </a:ln>
                          <a:solidFill>
                            <a:srgbClr val="333333"/>
                          </a:solidFill>
                          <a:effectLst/>
                          <a:latin typeface="+mn-lt"/>
                          <a:ea typeface="+mn-ea"/>
                          <a:cs typeface="+mn-cs"/>
                        </a:rPr>
                        <a:t>. Он, как Гете и Шиллер, был одним из самых значительных немецких поэтов романтизма. Сегодня Гельдерлину, скорее всего, поставили диагноз шизофрении/психоза.</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Arial" pitchFamily="34" charset="0"/>
                        <a:buNone/>
                        <a:tabLst/>
                        <a:defRPr/>
                      </a:pPr>
                      <a:r>
                        <a:rPr lang="vi-VN" sz="1600" b="0">
                          <a:solidFill>
                            <a:srgbClr val="333333"/>
                          </a:solidFill>
                          <a:latin typeface="+mn-lt"/>
                          <a:ea typeface="+mn-ea"/>
                          <a:cs typeface="+mn-cs"/>
                        </a:rPr>
                        <a:t>Ча́рльз Ди́ккенс (1812-1870)</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1600" b="0" i="0" u="none" strike="noStrike" cap="none" normalizeH="0" baseline="0" dirty="0">
                          <a:ln>
                            <a:noFill/>
                          </a:ln>
                          <a:solidFill>
                            <a:srgbClr val="333333"/>
                          </a:solidFill>
                          <a:effectLst/>
                          <a:latin typeface="+mn-lt"/>
                          <a:ea typeface="+mn-ea"/>
                          <a:cs typeface="+mn-cs"/>
                        </a:rPr>
                        <a:t>Диккенс считается одним из самых читаемых английских писателей. Его самые известные работы это, к примеру, </a:t>
                      </a:r>
                      <a:r>
                        <a:rPr kumimoji="0" lang="de-DE" sz="1600" b="0" i="0" u="none" strike="noStrike" cap="none" normalizeH="0" baseline="0" dirty="0">
                          <a:ln>
                            <a:noFill/>
                          </a:ln>
                          <a:solidFill>
                            <a:srgbClr val="333333"/>
                          </a:solidFill>
                          <a:effectLst/>
                          <a:latin typeface="+mn-lt"/>
                          <a:ea typeface="+mn-ea"/>
                          <a:cs typeface="+mn-cs"/>
                        </a:rPr>
                        <a:t>„</a:t>
                      </a:r>
                      <a:r>
                        <a:rPr kumimoji="0" lang="ru-RU" sz="1600" b="0" i="0" u="none" strike="noStrike" cap="none" normalizeH="0" baseline="0" dirty="0">
                          <a:ln>
                            <a:noFill/>
                          </a:ln>
                          <a:solidFill>
                            <a:srgbClr val="333333"/>
                          </a:solidFill>
                          <a:effectLst/>
                          <a:latin typeface="+mn-lt"/>
                          <a:ea typeface="+mn-ea"/>
                          <a:cs typeface="+mn-cs"/>
                        </a:rPr>
                        <a:t>Оливер Твист</a:t>
                      </a:r>
                      <a:r>
                        <a:rPr kumimoji="0" lang="de-DE" sz="1600" b="0" i="0" u="none" strike="noStrike" cap="none" normalizeH="0" baseline="0" dirty="0">
                          <a:ln>
                            <a:noFill/>
                          </a:ln>
                          <a:solidFill>
                            <a:srgbClr val="333333"/>
                          </a:solidFill>
                          <a:effectLst/>
                          <a:latin typeface="+mn-lt"/>
                          <a:ea typeface="+mn-ea"/>
                          <a:cs typeface="+mn-cs"/>
                        </a:rPr>
                        <a:t>“</a:t>
                      </a:r>
                      <a:r>
                        <a:rPr kumimoji="0" lang="ru-RU" sz="1600" b="0" i="0" u="none" strike="noStrike" cap="none" normalizeH="0" baseline="0" dirty="0">
                          <a:ln>
                            <a:noFill/>
                          </a:ln>
                          <a:solidFill>
                            <a:srgbClr val="333333"/>
                          </a:solidFill>
                          <a:effectLst/>
                          <a:latin typeface="+mn-lt"/>
                          <a:ea typeface="+mn-ea"/>
                          <a:cs typeface="+mn-cs"/>
                        </a:rPr>
                        <a:t> и </a:t>
                      </a:r>
                      <a:r>
                        <a:rPr kumimoji="0" lang="de-DE" sz="1600" b="0" i="0" u="none" strike="noStrike" cap="none" normalizeH="0" baseline="0" dirty="0">
                          <a:ln>
                            <a:noFill/>
                          </a:ln>
                          <a:solidFill>
                            <a:srgbClr val="333333"/>
                          </a:solidFill>
                          <a:effectLst/>
                          <a:latin typeface="+mn-lt"/>
                          <a:ea typeface="+mn-ea"/>
                          <a:cs typeface="+mn-cs"/>
                        </a:rPr>
                        <a:t>„</a:t>
                      </a:r>
                      <a:r>
                        <a:rPr kumimoji="0" lang="ru-RU" sz="1600" b="0" i="0" u="none" strike="noStrike" cap="none" normalizeH="0" baseline="0" dirty="0">
                          <a:ln>
                            <a:noFill/>
                          </a:ln>
                          <a:solidFill>
                            <a:srgbClr val="333333"/>
                          </a:solidFill>
                          <a:effectLst/>
                          <a:latin typeface="+mn-lt"/>
                          <a:ea typeface="+mn-ea"/>
                          <a:cs typeface="+mn-cs"/>
                        </a:rPr>
                        <a:t>Рождественский гимн</a:t>
                      </a:r>
                      <a:r>
                        <a:rPr kumimoji="0" lang="de-DE" sz="1600" b="0" i="0" u="none" strike="noStrike" cap="none" normalizeH="0" baseline="0" dirty="0">
                          <a:ln>
                            <a:noFill/>
                          </a:ln>
                          <a:solidFill>
                            <a:srgbClr val="333333"/>
                          </a:solidFill>
                          <a:effectLst/>
                          <a:latin typeface="+mn-lt"/>
                          <a:ea typeface="+mn-ea"/>
                          <a:cs typeface="+mn-cs"/>
                        </a:rPr>
                        <a:t>“</a:t>
                      </a:r>
                      <a:r>
                        <a:rPr kumimoji="0" lang="ru-RU" sz="1600" b="0" i="0" u="none" strike="noStrike" cap="none" normalizeH="0" baseline="0" dirty="0">
                          <a:ln>
                            <a:noFill/>
                          </a:ln>
                          <a:solidFill>
                            <a:srgbClr val="333333"/>
                          </a:solidFill>
                          <a:effectLst/>
                          <a:latin typeface="+mn-lt"/>
                          <a:ea typeface="+mn-ea"/>
                          <a:cs typeface="+mn-cs"/>
                        </a:rPr>
                        <a:t>. Он страдал маниакально-депрессивными эпизодами и, сегодня ему бы вероятно, пославили диагноз биполярного расстройства.</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Какая из этих картин была написана художником с симптомами психоза?</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Какая из этих картин получила самую высокую цену на аукционе?</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4"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Какая из этих картин получила самую высокую цену на аукционе?</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az-Cyrl-AZ" sz="1800">
                <a:solidFill>
                  <a:srgbClr val="004992"/>
                </a:solidFill>
                <a:latin typeface="+mn-lt"/>
                <a:ea typeface="+mn-ea"/>
                <a:cs typeface="+mn-cs"/>
              </a:rPr>
              <a:t>примерно €10.000</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az-Cyrl-AZ" sz="1800">
                <a:solidFill>
                  <a:srgbClr val="004992"/>
                </a:solidFill>
                <a:latin typeface="+mn-lt"/>
                <a:ea typeface="+mn-ea"/>
                <a:cs typeface="+mn-cs"/>
              </a:rPr>
              <a:t>€0</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az-Cyrl-AZ" sz="1800">
                <a:solidFill>
                  <a:srgbClr val="004992"/>
                </a:solidFill>
                <a:latin typeface="+mn-lt"/>
                <a:ea typeface="+mn-ea"/>
                <a:cs typeface="+mn-cs"/>
              </a:rPr>
              <a:t>Почти €100 мил.</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a:latin typeface="+mn-lt"/>
                <a:ea typeface="+mn-ea"/>
                <a:cs typeface="+mn-cs"/>
              </a:rPr>
              <a:t>Э́двард Мунк</a:t>
            </a:r>
            <a:endParaRPr lang="de-DE" sz="3600" dirty="0">
              <a:latin typeface="+mn-lt"/>
              <a:ea typeface="+mn-ea"/>
              <a:cs typeface="+mn-cs"/>
            </a:endParaRPr>
          </a:p>
        </p:txBody>
      </p:sp>
      <p:sp>
        <p:nvSpPr>
          <p:cNvPr id="3" name="Inhaltsplatzhalter 2"/>
          <p:cNvSpPr>
            <a:spLocks noGrp="1"/>
          </p:cNvSpPr>
          <p:nvPr>
            <p:ph idx="1"/>
          </p:nvPr>
        </p:nvSpPr>
        <p:spPr>
          <a:xfrm>
            <a:off x="408955" y="2204864"/>
            <a:ext cx="7498080" cy="4248000"/>
          </a:xfrm>
        </p:spPr>
        <p:txBody>
          <a:bodyPr>
            <a:noAutofit/>
          </a:bodyPr>
          <a:lstStyle/>
          <a:p>
            <a:pPr marL="342900" indent="-342900">
              <a:lnSpc>
                <a:spcPct val="100000"/>
              </a:lnSpc>
              <a:spcBef>
                <a:spcPts val="1200"/>
              </a:spcBef>
              <a:buClr>
                <a:srgbClr val="333333"/>
              </a:buClr>
              <a:buFont typeface="WingDings"/>
              <a:buChar char=""/>
            </a:pPr>
            <a:r>
              <a:rPr lang="ru-RU" sz="2400" dirty="0">
                <a:solidFill>
                  <a:srgbClr val="333333"/>
                </a:solidFill>
              </a:rPr>
              <a:t>Неизвестный покупатель был готов заплатить около 100 млн. евро за картину </a:t>
            </a:r>
            <a:r>
              <a:rPr lang="de-DE" sz="2400" dirty="0">
                <a:solidFill>
                  <a:srgbClr val="333333"/>
                </a:solidFill>
              </a:rPr>
              <a:t>„</a:t>
            </a:r>
            <a:r>
              <a:rPr lang="ru-RU" sz="2400" dirty="0">
                <a:solidFill>
                  <a:srgbClr val="333333"/>
                </a:solidFill>
              </a:rPr>
              <a:t>Крик</a:t>
            </a:r>
            <a:r>
              <a:rPr lang="de-DE" sz="2400" dirty="0">
                <a:solidFill>
                  <a:srgbClr val="333333"/>
                </a:solidFill>
              </a:rPr>
              <a:t>“</a:t>
            </a:r>
            <a:r>
              <a:rPr lang="ru-RU" sz="2400" dirty="0">
                <a:solidFill>
                  <a:srgbClr val="333333"/>
                </a:solidFill>
              </a:rPr>
              <a:t>. Это делает картину </a:t>
            </a:r>
            <a:r>
              <a:rPr lang="vi-VN" sz="2400" dirty="0">
                <a:solidFill>
                  <a:srgbClr val="333333"/>
                </a:solidFill>
              </a:rPr>
              <a:t>Э́двард</a:t>
            </a:r>
            <a:r>
              <a:rPr lang="ru-RU" sz="2400" dirty="0">
                <a:solidFill>
                  <a:srgbClr val="333333"/>
                </a:solidFill>
              </a:rPr>
              <a:t>а</a:t>
            </a:r>
            <a:r>
              <a:rPr lang="vi-VN" sz="2400" dirty="0">
                <a:solidFill>
                  <a:srgbClr val="333333"/>
                </a:solidFill>
              </a:rPr>
              <a:t> Мунк</a:t>
            </a:r>
            <a:r>
              <a:rPr lang="ru-RU" sz="2400" dirty="0">
                <a:solidFill>
                  <a:srgbClr val="333333"/>
                </a:solidFill>
              </a:rPr>
              <a:t>а одной из самых дорогих в мире.</a:t>
            </a:r>
          </a:p>
          <a:p>
            <a:pPr marL="342900" indent="-342900">
              <a:lnSpc>
                <a:spcPct val="100000"/>
              </a:lnSpc>
              <a:spcBef>
                <a:spcPts val="1200"/>
              </a:spcBef>
              <a:buClr>
                <a:srgbClr val="333333"/>
              </a:buClr>
              <a:buFont typeface="WingDings"/>
              <a:buChar char=""/>
            </a:pPr>
            <a:r>
              <a:rPr lang="ru-RU" sz="2400" dirty="0">
                <a:solidFill>
                  <a:srgbClr val="333333"/>
                </a:solidFill>
              </a:rPr>
              <a:t>Художник</a:t>
            </a:r>
            <a:r>
              <a:rPr lang="de-DE" sz="2400" dirty="0">
                <a:solidFill>
                  <a:srgbClr val="333333"/>
                </a:solidFill>
              </a:rPr>
              <a:t> </a:t>
            </a:r>
            <a:r>
              <a:rPr lang="ru-RU" sz="2400" dirty="0">
                <a:solidFill>
                  <a:srgbClr val="333333"/>
                </a:solidFill>
              </a:rPr>
              <a:t>страдал, вероятно, биполярным расстройством</a:t>
            </a:r>
            <a:r>
              <a:rPr lang="en-US" sz="2400" dirty="0">
                <a:solidFill>
                  <a:srgbClr val="333333"/>
                </a:solidFill>
              </a:rPr>
              <a:t>:</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ru-RU" sz="2400" dirty="0">
                <a:solidFill>
                  <a:srgbClr val="333333"/>
                </a:solidFill>
                <a:latin typeface="+mn-lt"/>
              </a:rPr>
              <a:t>У него наблюдались симптомы мании, бреда и депрессии.</a:t>
            </a:r>
          </a:p>
          <a:p>
            <a:pPr marL="774827" lvl="3" indent="-342900">
              <a:lnSpc>
                <a:spcPct val="100000"/>
              </a:lnSpc>
              <a:spcBef>
                <a:spcPts val="1200"/>
              </a:spcBef>
              <a:buClr>
                <a:srgbClr val="333333"/>
              </a:buClr>
              <a:buFont typeface="WingDings"/>
              <a:buChar char=""/>
            </a:pPr>
            <a:r>
              <a:rPr lang="ru-RU" sz="2400" dirty="0">
                <a:solidFill>
                  <a:srgbClr val="333333"/>
                </a:solidFill>
                <a:latin typeface="+mn-lt"/>
              </a:rPr>
              <a:t>По причине его симптомов, Мунк проходил лечение в психиатрической больнице на протяжении более 8 месяцев</a:t>
            </a:r>
            <a:r>
              <a:rPr lang="de-DE" sz="2400" dirty="0">
                <a:solidFill>
                  <a:srgbClr val="333333"/>
                </a:solidFill>
                <a:latin typeface="+mn-lt"/>
              </a:rPr>
              <a:t>.</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Штеффен Моритц</a:t>
            </a:r>
            <a:endParaRPr lang="de-DE" sz="3600" dirty="0">
              <a:latin typeface="+mn-lt"/>
              <a:ea typeface="+mn-ea"/>
              <a:cs typeface="+mn-cs"/>
            </a:endParaRPr>
          </a:p>
        </p:txBody>
      </p:sp>
      <p:sp>
        <p:nvSpPr>
          <p:cNvPr id="37890" name="Inhaltsplatzhalter 2"/>
          <p:cNvSpPr>
            <a:spLocks noGrp="1"/>
          </p:cNvSpPr>
          <p:nvPr>
            <p:ph idx="1"/>
          </p:nvPr>
        </p:nvSpPr>
        <p:spPr>
          <a:xfrm>
            <a:off x="408955" y="2204864"/>
            <a:ext cx="7680960" cy="4248000"/>
          </a:xfrm>
        </p:spPr>
        <p:txBody>
          <a:bodyPr>
            <a:noAutofit/>
          </a:bodyPr>
          <a:lstStyle/>
          <a:p>
            <a:pPr marL="342900" indent="-342900">
              <a:lnSpc>
                <a:spcPct val="100000"/>
              </a:lnSpc>
              <a:spcBef>
                <a:spcPts val="1200"/>
              </a:spcBef>
              <a:buClr>
                <a:srgbClr val="333333"/>
              </a:buClr>
              <a:buFont typeface="WingDings"/>
              <a:buChar char=""/>
            </a:pPr>
            <a:r>
              <a:rPr lang="ru-RU" sz="2400" dirty="0">
                <a:solidFill>
                  <a:srgbClr val="333333"/>
                </a:solidFill>
              </a:rPr>
              <a:t>Картина имеет только эмоциональное значение для художника.</a:t>
            </a:r>
          </a:p>
          <a:p>
            <a:pPr marL="342900" indent="-342900">
              <a:lnSpc>
                <a:spcPct val="100000"/>
              </a:lnSpc>
              <a:spcBef>
                <a:spcPts val="1200"/>
              </a:spcBef>
              <a:buClr>
                <a:srgbClr val="333333"/>
              </a:buClr>
              <a:buFont typeface="WingDings"/>
              <a:buChar char=""/>
            </a:pPr>
            <a:r>
              <a:rPr lang="ru-RU" sz="2400" dirty="0">
                <a:solidFill>
                  <a:srgbClr val="333333"/>
                </a:solidFill>
              </a:rPr>
              <a:t>Картина была написана профессором доктором Штеффеном Моритц в возрасте 16 лет</a:t>
            </a:r>
            <a:r>
              <a:rPr lang="en-US" sz="2400" dirty="0">
                <a:solidFill>
                  <a:srgbClr val="333333"/>
                </a:solidFill>
              </a:rPr>
              <a:t>:</a:t>
            </a:r>
          </a:p>
          <a:p>
            <a:pPr marL="774827" lvl="3" indent="-342900">
              <a:lnSpc>
                <a:spcPct val="100000"/>
              </a:lnSpc>
              <a:spcBef>
                <a:spcPts val="1200"/>
              </a:spcBef>
              <a:buClr>
                <a:srgbClr val="333333"/>
              </a:buClr>
              <a:buFont typeface="WingDings"/>
              <a:buChar char=""/>
            </a:pPr>
            <a:r>
              <a:rPr lang="ru-RU" sz="2400" dirty="0">
                <a:solidFill>
                  <a:srgbClr val="333333"/>
                </a:solidFill>
                <a:latin typeface="+mn-lt"/>
              </a:rPr>
              <a:t>Он психолог и руководитель исследовательской группы </a:t>
            </a:r>
            <a:r>
              <a:rPr lang="de-DE" sz="2400" dirty="0">
                <a:solidFill>
                  <a:srgbClr val="333333"/>
                </a:solidFill>
                <a:latin typeface="+mn-lt"/>
              </a:rPr>
              <a:t>„</a:t>
            </a:r>
            <a:r>
              <a:rPr lang="ru-RU" sz="2400" dirty="0">
                <a:solidFill>
                  <a:srgbClr val="333333"/>
                </a:solidFill>
                <a:latin typeface="+mn-lt"/>
              </a:rPr>
              <a:t>Клиническая нейропсихология</a:t>
            </a:r>
            <a:r>
              <a:rPr lang="de-DE" sz="2400" dirty="0">
                <a:solidFill>
                  <a:srgbClr val="333333"/>
                </a:solidFill>
                <a:latin typeface="+mn-lt"/>
              </a:rPr>
              <a:t>“</a:t>
            </a:r>
            <a:r>
              <a:rPr lang="ru-RU" sz="2400" dirty="0">
                <a:solidFill>
                  <a:srgbClr val="333333"/>
                </a:solidFill>
                <a:latin typeface="+mn-lt"/>
              </a:rPr>
              <a:t> в отделение психиатрии в университетской клинике Гамбург Эппендорф.</a:t>
            </a:r>
          </a:p>
          <a:p>
            <a:pPr marL="774827" lvl="3" indent="-342900">
              <a:lnSpc>
                <a:spcPct val="100000"/>
              </a:lnSpc>
              <a:spcBef>
                <a:spcPts val="1200"/>
              </a:spcBef>
              <a:buClr>
                <a:srgbClr val="333333"/>
              </a:buClr>
              <a:buFont typeface="WingDings"/>
              <a:buChar char=""/>
            </a:pPr>
            <a:r>
              <a:rPr lang="ru-RU" sz="2400" dirty="0">
                <a:solidFill>
                  <a:srgbClr val="333333"/>
                </a:solidFill>
                <a:latin typeface="+mn-lt"/>
              </a:rPr>
              <a:t>Штеффен Мориц никогда не проходил психиатрическое лечение.</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a:latin typeface="+mn-lt"/>
                <a:ea typeface="+mn-ea"/>
                <a:cs typeface="+mn-cs"/>
              </a:rPr>
              <a:t>Ви́ллем Ван Гог</a:t>
            </a:r>
            <a:endParaRPr lang="de-DE" sz="3600" dirty="0">
              <a:latin typeface="+mn-lt"/>
              <a:ea typeface="+mn-ea"/>
              <a:cs typeface="+mn-cs"/>
            </a:endParaRPr>
          </a:p>
        </p:txBody>
      </p:sp>
      <p:sp>
        <p:nvSpPr>
          <p:cNvPr id="38914" name="Inhaltsplatzhalter 2"/>
          <p:cNvSpPr>
            <a:spLocks noGrp="1"/>
          </p:cNvSpPr>
          <p:nvPr>
            <p:ph idx="1"/>
          </p:nvPr>
        </p:nvSpPr>
        <p:spPr>
          <a:xfrm>
            <a:off x="408955" y="2204864"/>
            <a:ext cx="7452360" cy="4248000"/>
          </a:xfrm>
        </p:spPr>
        <p:txBody>
          <a:bodyPr>
            <a:noAutofit/>
          </a:bodyPr>
          <a:lstStyle/>
          <a:p>
            <a:pPr marL="342900" indent="-342900">
              <a:lnSpc>
                <a:spcPct val="100000"/>
              </a:lnSpc>
              <a:spcBef>
                <a:spcPts val="1200"/>
              </a:spcBef>
              <a:buClr>
                <a:srgbClr val="333333"/>
              </a:buClr>
              <a:buFont typeface="WingDings"/>
              <a:buChar char=""/>
            </a:pPr>
            <a:r>
              <a:rPr lang="ru-RU" sz="2400" dirty="0">
                <a:solidFill>
                  <a:srgbClr val="333333"/>
                </a:solidFill>
              </a:rPr>
              <a:t>Картина </a:t>
            </a:r>
            <a:r>
              <a:rPr lang="de-DE" sz="2400" dirty="0">
                <a:solidFill>
                  <a:srgbClr val="333333"/>
                </a:solidFill>
              </a:rPr>
              <a:t>„</a:t>
            </a:r>
            <a:r>
              <a:rPr lang="ru-RU" sz="2400" dirty="0">
                <a:solidFill>
                  <a:srgbClr val="333333"/>
                </a:solidFill>
              </a:rPr>
              <a:t>Парк больницы Святого Павла</a:t>
            </a:r>
            <a:r>
              <a:rPr lang="de-DE" sz="2400" dirty="0">
                <a:solidFill>
                  <a:srgbClr val="333333"/>
                </a:solidFill>
              </a:rPr>
              <a:t>“</a:t>
            </a:r>
            <a:r>
              <a:rPr lang="ru-RU" sz="2400" dirty="0">
                <a:solidFill>
                  <a:srgbClr val="333333"/>
                </a:solidFill>
              </a:rPr>
              <a:t> стоит около 25 млн. Евро.</a:t>
            </a:r>
          </a:p>
          <a:p>
            <a:pPr marL="342900" indent="-342900">
              <a:lnSpc>
                <a:spcPct val="100000"/>
              </a:lnSpc>
              <a:spcBef>
                <a:spcPts val="1200"/>
              </a:spcBef>
              <a:buClr>
                <a:srgbClr val="333333"/>
              </a:buClr>
              <a:buFont typeface="WingDings"/>
              <a:buChar char=""/>
            </a:pPr>
            <a:r>
              <a:rPr lang="ru-RU" sz="2400" dirty="0">
                <a:solidFill>
                  <a:srgbClr val="333333"/>
                </a:solidFill>
              </a:rPr>
              <a:t>Ван Гог нарисовал ее в 1889 году будучи на лечение в психиатрической больнице Святого Павла во Франции</a:t>
            </a:r>
            <a:r>
              <a:rPr lang="en-US" sz="2400" dirty="0">
                <a:solidFill>
                  <a:srgbClr val="333333"/>
                </a:solidFill>
              </a:rPr>
              <a:t>:</a:t>
            </a:r>
          </a:p>
          <a:p>
            <a:pPr marL="774827" lvl="3" indent="-342900">
              <a:lnSpc>
                <a:spcPct val="100000"/>
              </a:lnSpc>
              <a:spcBef>
                <a:spcPts val="1200"/>
              </a:spcBef>
              <a:buClr>
                <a:srgbClr val="333333"/>
              </a:buClr>
              <a:buFont typeface="WingDings"/>
              <a:buChar char=""/>
            </a:pPr>
            <a:r>
              <a:rPr lang="ru-RU" sz="2400" dirty="0">
                <a:solidFill>
                  <a:srgbClr val="333333"/>
                </a:solidFill>
                <a:latin typeface="+mn-lt"/>
              </a:rPr>
              <a:t>Ван Гог страдал тяжелыми перепадами настроения, самоагрессией, тревожными симтомами, бредом и галлюцинациями.</a:t>
            </a:r>
          </a:p>
          <a:p>
            <a:pPr marL="774827" lvl="3" indent="-342900">
              <a:lnSpc>
                <a:spcPct val="100000"/>
              </a:lnSpc>
              <a:spcBef>
                <a:spcPts val="1200"/>
              </a:spcBef>
              <a:buClr>
                <a:srgbClr val="333333"/>
              </a:buClr>
              <a:buFont typeface="WingDings"/>
              <a:buChar char=""/>
            </a:pPr>
            <a:r>
              <a:rPr lang="ru-RU" sz="2400" dirty="0">
                <a:solidFill>
                  <a:srgbClr val="333333"/>
                </a:solidFill>
                <a:latin typeface="+mn-lt"/>
              </a:rPr>
              <a:t>Методами современной диагностики сегодня ему бы, вероятно, был бы поставлен диагноз психоза или биполярного расстройства.</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Ринго Старр (Барабанщик из Beatles)</a:t>
            </a:r>
            <a:endParaRPr lang="de-DE" sz="3600" dirty="0">
              <a:latin typeface="+mn-lt"/>
              <a:ea typeface="+mn-ea"/>
              <a:cs typeface="+mn-cs"/>
            </a:endParaRPr>
          </a:p>
        </p:txBody>
      </p:sp>
      <p:sp>
        <p:nvSpPr>
          <p:cNvPr id="39938" name="Inhaltsplatzhalter 2"/>
          <p:cNvSpPr>
            <a:spLocks noGrp="1"/>
          </p:cNvSpPr>
          <p:nvPr>
            <p:ph idx="1"/>
          </p:nvPr>
        </p:nvSpPr>
        <p:spPr>
          <a:xfrm>
            <a:off x="408955" y="2204864"/>
            <a:ext cx="5852160" cy="4248000"/>
          </a:xfrm>
        </p:spPr>
        <p:txBody>
          <a:bodyPr>
            <a:noAutofit/>
          </a:bodyPr>
          <a:lstStyle/>
          <a:p>
            <a:pPr marL="342900" indent="-342900">
              <a:lnSpc>
                <a:spcPct val="100000"/>
              </a:lnSpc>
              <a:spcBef>
                <a:spcPts val="1200"/>
              </a:spcBef>
              <a:buClr>
                <a:srgbClr val="333333"/>
              </a:buClr>
              <a:buFont typeface="WingDings"/>
              <a:buChar char=""/>
            </a:pPr>
            <a:r>
              <a:rPr lang="ru-RU" sz="2400" dirty="0">
                <a:solidFill>
                  <a:srgbClr val="333333"/>
                </a:solidFill>
              </a:rPr>
              <a:t>Ринго Старр</a:t>
            </a:r>
            <a:r>
              <a:rPr lang="en-US" sz="2400" dirty="0">
                <a:solidFill>
                  <a:srgbClr val="333333"/>
                </a:solidFill>
              </a:rPr>
              <a:t>, </a:t>
            </a:r>
            <a:r>
              <a:rPr lang="ru-RU" sz="2400" dirty="0">
                <a:solidFill>
                  <a:srgbClr val="333333"/>
                </a:solidFill>
              </a:rPr>
              <a:t>который стал известным барабанщиком группы </a:t>
            </a:r>
            <a:r>
              <a:rPr lang="en-US" sz="2400" dirty="0">
                <a:solidFill>
                  <a:srgbClr val="333333"/>
                </a:solidFill>
              </a:rPr>
              <a:t>Beatles, </a:t>
            </a:r>
            <a:r>
              <a:rPr lang="ru-RU" sz="2400" dirty="0">
                <a:solidFill>
                  <a:srgbClr val="333333"/>
                </a:solidFill>
              </a:rPr>
              <a:t>также увлекался живописью с </a:t>
            </a:r>
            <a:r>
              <a:rPr lang="en-US" sz="2400" dirty="0">
                <a:solidFill>
                  <a:srgbClr val="333333"/>
                </a:solidFill>
              </a:rPr>
              <a:t>2005:</a:t>
            </a:r>
            <a:endParaRPr lang="de-DE" sz="2400" dirty="0">
              <a:solidFill>
                <a:srgbClr val="333333"/>
              </a:solidFill>
            </a:endParaRPr>
          </a:p>
          <a:p>
            <a:pPr marL="342900" lvl="1" indent="-342900">
              <a:lnSpc>
                <a:spcPct val="100000"/>
              </a:lnSpc>
              <a:spcBef>
                <a:spcPts val="1200"/>
              </a:spcBef>
              <a:buClr>
                <a:srgbClr val="333333"/>
              </a:buClr>
              <a:buFont typeface="WingDings"/>
              <a:buChar char=""/>
            </a:pPr>
            <a:r>
              <a:rPr lang="ru-RU" sz="2400" dirty="0">
                <a:solidFill>
                  <a:srgbClr val="333333"/>
                </a:solidFill>
                <a:latin typeface="+mn-lt"/>
              </a:rPr>
              <a:t>Картина </a:t>
            </a:r>
            <a:r>
              <a:rPr lang="de-DE" sz="2400" dirty="0">
                <a:solidFill>
                  <a:srgbClr val="333333"/>
                </a:solidFill>
                <a:latin typeface="+mn-lt"/>
              </a:rPr>
              <a:t>„</a:t>
            </a:r>
            <a:r>
              <a:rPr lang="ru-RU" sz="2400" dirty="0">
                <a:solidFill>
                  <a:srgbClr val="333333"/>
                </a:solidFill>
                <a:latin typeface="+mn-lt"/>
              </a:rPr>
              <a:t>Тимберланд</a:t>
            </a:r>
            <a:r>
              <a:rPr lang="de-DE" sz="2400" dirty="0">
                <a:solidFill>
                  <a:srgbClr val="333333"/>
                </a:solidFill>
                <a:latin typeface="+mn-lt"/>
              </a:rPr>
              <a:t>“</a:t>
            </a:r>
            <a:r>
              <a:rPr lang="ru-RU" sz="2400" dirty="0">
                <a:solidFill>
                  <a:srgbClr val="333333"/>
                </a:solidFill>
                <a:latin typeface="+mn-lt"/>
              </a:rPr>
              <a:t> была завершена в 2013 году.</a:t>
            </a:r>
          </a:p>
          <a:p>
            <a:pPr marL="342900" lvl="1" indent="-342900">
              <a:lnSpc>
                <a:spcPct val="100000"/>
              </a:lnSpc>
              <a:spcBef>
                <a:spcPts val="1200"/>
              </a:spcBef>
              <a:buClr>
                <a:srgbClr val="333333"/>
              </a:buClr>
              <a:buFont typeface="WingDings"/>
              <a:buChar char=""/>
            </a:pPr>
            <a:r>
              <a:rPr lang="ru-RU" sz="2400" dirty="0">
                <a:solidFill>
                  <a:srgbClr val="333333"/>
                </a:solidFill>
                <a:latin typeface="+mn-lt"/>
              </a:rPr>
              <a:t>Его картины продаются за тысячи долларов</a:t>
            </a:r>
            <a:r>
              <a:rPr lang="de-DE" sz="2400" dirty="0">
                <a:solidFill>
                  <a:srgbClr val="333333"/>
                </a:solidFill>
                <a:latin typeface="+mn-lt"/>
              </a:rPr>
              <a:t>.</a:t>
            </a:r>
            <a:endParaRPr lang="ru-RU" sz="2400" dirty="0">
              <a:solidFill>
                <a:srgbClr val="333333"/>
              </a:solidFill>
              <a:latin typeface="+mn-lt"/>
            </a:endParaRPr>
          </a:p>
          <a:p>
            <a:pPr marL="342900" lvl="1" indent="-342900">
              <a:lnSpc>
                <a:spcPct val="100000"/>
              </a:lnSpc>
              <a:spcBef>
                <a:spcPts val="1200"/>
              </a:spcBef>
              <a:buClr>
                <a:srgbClr val="333333"/>
              </a:buClr>
              <a:buFont typeface="WingDings"/>
              <a:buChar char=""/>
            </a:pPr>
            <a:r>
              <a:rPr lang="ru-RU" sz="2400" dirty="0">
                <a:solidFill>
                  <a:srgbClr val="333333"/>
                </a:solidFill>
                <a:latin typeface="+mn-lt"/>
              </a:rPr>
              <a:t>Насколько нам известно, Ринго Старр никогда не страдал психическим расстройством.</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Первый вывод</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ru-RU" sz="2400" dirty="0">
                <a:solidFill>
                  <a:srgbClr val="333333"/>
                </a:solidFill>
              </a:rPr>
              <a:t>Иметь диагноз психического заболевания это не означает, что вы не в состоянии сделать значимые и ценные вещи.</a:t>
            </a:r>
          </a:p>
          <a:p>
            <a:pPr marL="342900" indent="-342900">
              <a:lnSpc>
                <a:spcPct val="100000"/>
              </a:lnSpc>
              <a:spcBef>
                <a:spcPts val="1200"/>
              </a:spcBef>
              <a:buClr>
                <a:srgbClr val="333333"/>
              </a:buClr>
              <a:buFont typeface="WingDings"/>
              <a:buChar char=""/>
            </a:pPr>
            <a:r>
              <a:rPr lang="ru-RU" sz="2400" dirty="0">
                <a:solidFill>
                  <a:srgbClr val="333333"/>
                </a:solidFill>
              </a:rPr>
              <a:t>Психическое заболевание может как и вдохновить, так и подавить творчество</a:t>
            </a:r>
            <a:r>
              <a:rPr lang="en-US" sz="2400" dirty="0">
                <a:solidFill>
                  <a:srgbClr val="333333"/>
                </a:solidFill>
              </a:rPr>
              <a:t>.</a:t>
            </a:r>
          </a:p>
          <a:p>
            <a:pPr marL="342900" indent="-342900">
              <a:lnSpc>
                <a:spcPct val="100000"/>
              </a:lnSpc>
              <a:spcBef>
                <a:spcPts val="1200"/>
              </a:spcBef>
              <a:buClr>
                <a:srgbClr val="333333"/>
              </a:buClr>
              <a:buFont typeface="WingDings"/>
              <a:buChar char=""/>
            </a:pPr>
            <a:r>
              <a:rPr lang="ru-RU" sz="2400" dirty="0">
                <a:solidFill>
                  <a:srgbClr val="333333"/>
                </a:solidFill>
              </a:rPr>
              <a:t>Такой гений, как например Ван Гог, чье творчество не было признано при</a:t>
            </a:r>
            <a:r>
              <a:rPr lang="de-DE" sz="2400" dirty="0">
                <a:solidFill>
                  <a:srgbClr val="333333"/>
                </a:solidFill>
              </a:rPr>
              <a:t> </a:t>
            </a:r>
            <a:r>
              <a:rPr lang="ru-RU" sz="2400" dirty="0">
                <a:solidFill>
                  <a:srgbClr val="333333"/>
                </a:solidFill>
              </a:rPr>
              <a:t>его жизни, возможно, страдал психическими расстройствами.</a:t>
            </a:r>
          </a:p>
          <a:p>
            <a:pPr marL="342900" indent="-342900">
              <a:lnSpc>
                <a:spcPct val="100000"/>
              </a:lnSpc>
              <a:spcBef>
                <a:spcPts val="1200"/>
              </a:spcBef>
              <a:buClr>
                <a:srgbClr val="333333"/>
              </a:buClr>
              <a:buFont typeface="WingDings"/>
              <a:buChar char=""/>
            </a:pPr>
            <a:r>
              <a:rPr lang="ru-RU" sz="2400" dirty="0">
                <a:solidFill>
                  <a:srgbClr val="333333"/>
                </a:solidFill>
              </a:rPr>
              <a:t>Некоторые психически больные художники могут жить только лишь благодоря их творчеству (как Эдвард Мунк).</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Первый вывод</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ru-RU" sz="2400" dirty="0">
                <a:solidFill>
                  <a:srgbClr val="333333"/>
                </a:solidFill>
                <a:latin typeface="+mn-lt"/>
              </a:rPr>
              <a:t>Невозможно определить по живописи страдает ли художник психическим заболеванием или нет.</a:t>
            </a:r>
          </a:p>
          <a:p>
            <a:pPr marL="342900" lvl="1" indent="-342900">
              <a:spcBef>
                <a:spcPts val="1999"/>
              </a:spcBef>
              <a:spcAft>
                <a:spcPts val="0"/>
              </a:spcAft>
              <a:buClr>
                <a:srgbClr val="333333"/>
              </a:buClr>
              <a:buFont typeface="WingDings"/>
              <a:buChar char=""/>
              <a:tabLst>
                <a:tab pos="84138" algn="l"/>
              </a:tabLst>
              <a:defRPr/>
            </a:pPr>
            <a:r>
              <a:rPr lang="ru-RU" sz="2400" dirty="0">
                <a:solidFill>
                  <a:srgbClr val="333333"/>
                </a:solidFill>
                <a:latin typeface="+mn-lt"/>
              </a:rPr>
              <a:t>То же самое можно сказать и о внешнем виде человека: Вы не можете сказать, беря во внимание только его внешний вид, имеет ли он психические проблемы.</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1829982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Первый вывод</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ru-RU" sz="2400" dirty="0">
                <a:solidFill>
                  <a:srgbClr val="333333"/>
                </a:solidFill>
                <a:latin typeface="+mn-lt"/>
              </a:rPr>
              <a:t>Невозможно определить по живописи страдает ли художник психическим заболеванием или нет.</a:t>
            </a:r>
          </a:p>
          <a:p>
            <a:pPr marL="342900" lvl="1" indent="-342900">
              <a:spcBef>
                <a:spcPts val="1999"/>
              </a:spcBef>
              <a:spcAft>
                <a:spcPts val="0"/>
              </a:spcAft>
              <a:buClr>
                <a:srgbClr val="333333"/>
              </a:buClr>
              <a:buFont typeface="WingDings"/>
              <a:buChar char=""/>
              <a:tabLst>
                <a:tab pos="84138" algn="l"/>
              </a:tabLst>
              <a:defRPr/>
            </a:pPr>
            <a:r>
              <a:rPr lang="ru-RU" sz="2400" dirty="0">
                <a:solidFill>
                  <a:srgbClr val="333333"/>
                </a:solidFill>
                <a:latin typeface="+mn-lt"/>
              </a:rPr>
              <a:t>То же самое можно сказать и о внешнем виде человека: Вы не можете сказать, беря во внимание только его внешний вид, имеет ли он психические проблемы.</a:t>
            </a:r>
          </a:p>
          <a:p>
            <a:pPr marL="342900" lvl="1" indent="-342900">
              <a:spcBef>
                <a:spcPts val="1999"/>
              </a:spcBef>
              <a:spcAft>
                <a:spcPts val="0"/>
              </a:spcAft>
              <a:buClr>
                <a:srgbClr val="000000"/>
              </a:buClr>
              <a:buFont typeface="WingDings"/>
              <a:buChar char=""/>
              <a:tabLst>
                <a:tab pos="84138" algn="l"/>
              </a:tabLst>
              <a:defRPr/>
            </a:pPr>
            <a:r>
              <a:rPr lang="ru-RU" sz="2400" dirty="0">
                <a:solidFill>
                  <a:srgbClr val="004992"/>
                </a:solidFill>
                <a:latin typeface="+mn-lt"/>
              </a:rPr>
              <a:t>Задумайтесь</a:t>
            </a:r>
            <a:r>
              <a:rPr lang="de-DE" sz="2400" dirty="0">
                <a:solidFill>
                  <a:srgbClr val="004992"/>
                </a:solidFill>
                <a:latin typeface="+mn-lt"/>
              </a:rPr>
              <a:t>: </a:t>
            </a:r>
            <a:br>
              <a:rPr lang="de-DE" sz="2400" dirty="0">
                <a:solidFill>
                  <a:srgbClr val="333333"/>
                </a:solidFill>
                <a:latin typeface="+mn-lt"/>
              </a:rPr>
            </a:br>
            <a:r>
              <a:rPr lang="ru-RU" sz="2400" dirty="0">
                <a:solidFill>
                  <a:srgbClr val="333333"/>
                </a:solidFill>
                <a:latin typeface="+mn-lt"/>
              </a:rPr>
              <a:t>Многие из величайших произведений искусства были созданы людьми с психическими заболеваниями. </a:t>
            </a:r>
            <a:r>
              <a:rPr lang="ru-RU" sz="2400" dirty="0">
                <a:solidFill>
                  <a:srgbClr val="004992"/>
                </a:solidFill>
                <a:latin typeface="+mn-lt"/>
              </a:rPr>
              <a:t>Повлияло ли это на значимость их искусства?</a:t>
            </a:r>
            <a:endParaRPr lang="de-DE" sz="2400"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979244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Первый вывод</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ru-RU" sz="2400" dirty="0">
                <a:solidFill>
                  <a:srgbClr val="333333"/>
                </a:solidFill>
                <a:latin typeface="+mn-lt"/>
              </a:rPr>
              <a:t>Невозможно определить по живописи страдает ли художник психическим заболеванием или нет.</a:t>
            </a:r>
          </a:p>
          <a:p>
            <a:pPr marL="342900" lvl="1" indent="-342900">
              <a:spcBef>
                <a:spcPts val="1999"/>
              </a:spcBef>
              <a:spcAft>
                <a:spcPts val="0"/>
              </a:spcAft>
              <a:buClr>
                <a:srgbClr val="333333"/>
              </a:buClr>
              <a:buFont typeface="WingDings"/>
              <a:buChar char=""/>
              <a:tabLst>
                <a:tab pos="84138" algn="l"/>
              </a:tabLst>
              <a:defRPr/>
            </a:pPr>
            <a:r>
              <a:rPr lang="ru-RU" sz="2400" dirty="0">
                <a:solidFill>
                  <a:srgbClr val="333333"/>
                </a:solidFill>
                <a:latin typeface="+mn-lt"/>
              </a:rPr>
              <a:t>То же самое можно сказать и о внешнем виде человека: Вы не можете сказать, беря во внимание только его внешний вид, имеет ли он психические проблемы.</a:t>
            </a:r>
          </a:p>
          <a:p>
            <a:pPr marL="342900" lvl="1" indent="-342900">
              <a:spcBef>
                <a:spcPts val="1999"/>
              </a:spcBef>
              <a:spcAft>
                <a:spcPts val="0"/>
              </a:spcAft>
              <a:buClr>
                <a:srgbClr val="000000"/>
              </a:buClr>
              <a:buFont typeface="WingDings"/>
              <a:buChar char=""/>
              <a:tabLst>
                <a:tab pos="84138" algn="l"/>
              </a:tabLst>
              <a:defRPr/>
            </a:pPr>
            <a:r>
              <a:rPr lang="ru-RU" sz="2400" dirty="0">
                <a:solidFill>
                  <a:srgbClr val="004992"/>
                </a:solidFill>
                <a:latin typeface="+mn-lt"/>
              </a:rPr>
              <a:t>Задумайтесь</a:t>
            </a:r>
            <a:r>
              <a:rPr lang="de-DE" sz="2400" dirty="0">
                <a:solidFill>
                  <a:srgbClr val="004992"/>
                </a:solidFill>
                <a:latin typeface="+mn-lt"/>
              </a:rPr>
              <a:t>: </a:t>
            </a:r>
            <a:br>
              <a:rPr lang="de-DE" sz="2400" dirty="0">
                <a:solidFill>
                  <a:srgbClr val="333333"/>
                </a:solidFill>
                <a:latin typeface="+mn-lt"/>
              </a:rPr>
            </a:br>
            <a:r>
              <a:rPr lang="ru-RU" sz="2400" dirty="0">
                <a:solidFill>
                  <a:srgbClr val="333333"/>
                </a:solidFill>
                <a:latin typeface="+mn-lt"/>
              </a:rPr>
              <a:t>Многие из величайших произведений искусства были созданы людьми с психическими заболеваниями. </a:t>
            </a:r>
            <a:r>
              <a:rPr lang="ru-RU" sz="2400" dirty="0">
                <a:solidFill>
                  <a:srgbClr val="004992"/>
                </a:solidFill>
                <a:latin typeface="+mn-lt"/>
              </a:rPr>
              <a:t>Повлияло ли это на значимость их искусства?</a:t>
            </a:r>
            <a:endParaRPr lang="de-DE" sz="2400" dirty="0">
              <a:solidFill>
                <a:srgbClr val="004992"/>
              </a:solidFill>
              <a:latin typeface="+mn-lt"/>
            </a:endParaRPr>
          </a:p>
          <a:p>
            <a:pPr lvl="1" algn="ctr">
              <a:spcBef>
                <a:spcPts val="1999"/>
              </a:spcBef>
              <a:spcAft>
                <a:spcPts val="0"/>
              </a:spcAft>
              <a:tabLst>
                <a:tab pos="84138" algn="l"/>
              </a:tabLst>
              <a:defRPr/>
            </a:pPr>
            <a:r>
              <a:rPr lang="ru-RU" sz="2400" b="1" u="sng" dirty="0">
                <a:solidFill>
                  <a:srgbClr val="004992"/>
                </a:solidFill>
                <a:latin typeface="+mn-lt"/>
              </a:rPr>
              <a:t>Никак нет</a:t>
            </a:r>
            <a:r>
              <a:rPr lang="de-DE" sz="2400" b="1" u="sng" dirty="0">
                <a:solidFill>
                  <a:srgbClr val="004992"/>
                </a:solidFill>
                <a:latin typeface="+mn-lt"/>
              </a:rPr>
              <a:t>!</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2807572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Иметь проблемы психического характера это </a:t>
            </a:r>
            <a:r>
              <a:rPr lang="de-DE" sz="3600" dirty="0">
                <a:latin typeface="+mn-lt"/>
                <a:ea typeface="+mn-ea"/>
                <a:cs typeface="+mn-cs"/>
              </a:rPr>
              <a:t>„</a:t>
            </a:r>
            <a:r>
              <a:rPr lang="ru-RU" sz="3600" dirty="0">
                <a:latin typeface="+mn-lt"/>
                <a:ea typeface="+mn-ea"/>
                <a:cs typeface="+mn-cs"/>
              </a:rPr>
              <a:t>нормально</a:t>
            </a:r>
            <a:r>
              <a:rPr lang="de-DE" sz="3600" dirty="0">
                <a:latin typeface="+mn-lt"/>
                <a:ea typeface="+mn-ea"/>
                <a:cs typeface="+mn-cs"/>
              </a:rPr>
              <a:t>“</a:t>
            </a:r>
            <a:r>
              <a:rPr lang="ru-RU" sz="3600" dirty="0">
                <a:latin typeface="+mn-lt"/>
                <a:ea typeface="+mn-ea"/>
                <a:cs typeface="+mn-cs"/>
              </a:rPr>
              <a:t>?</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ru-RU" sz="2400">
                <a:solidFill>
                  <a:srgbClr val="004992"/>
                </a:solidFill>
              </a:rPr>
              <a:t>Сколько людей психически больны</a:t>
            </a:r>
            <a:r>
              <a:rPr lang="en-US" sz="2400" dirty="0">
                <a:solidFill>
                  <a:srgbClr val="004992"/>
                </a:solidFill>
              </a:rPr>
              <a:t>?</a:t>
            </a:r>
            <a:endParaRPr lang="de-DE" sz="2400" kern="0" dirty="0">
              <a:solidFill>
                <a:srgbClr val="004992"/>
              </a:solidFill>
            </a:endParaRPr>
          </a:p>
          <a:p>
            <a:pPr lvl="0" defTabSz="914400" eaLnBrk="0" fontAlgn="base" hangingPunct="0">
              <a:buClr>
                <a:srgbClr val="006699"/>
              </a:buClr>
              <a:tabLst>
                <a:tab pos="84138" algn="l"/>
              </a:tabLst>
              <a:defRPr/>
            </a:pPr>
            <a:r>
              <a:rPr lang="ru-RU" sz="2400" dirty="0">
                <a:solidFill>
                  <a:srgbClr val="333333"/>
                </a:solidFill>
              </a:rPr>
              <a:t>Как вы думаете</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Иметь проблемы психического характера это </a:t>
            </a:r>
            <a:r>
              <a:rPr lang="de-DE" sz="3600" dirty="0">
                <a:latin typeface="+mn-lt"/>
                <a:ea typeface="+mn-ea"/>
                <a:cs typeface="+mn-cs"/>
              </a:rPr>
              <a:t>„</a:t>
            </a:r>
            <a:r>
              <a:rPr lang="ru-RU" sz="3600" dirty="0">
                <a:latin typeface="+mn-lt"/>
                <a:ea typeface="+mn-ea"/>
                <a:cs typeface="+mn-cs"/>
              </a:rPr>
              <a:t>нормально</a:t>
            </a:r>
            <a:r>
              <a:rPr lang="de-DE" sz="3600" dirty="0">
                <a:latin typeface="+mn-lt"/>
                <a:ea typeface="+mn-ea"/>
                <a:cs typeface="+mn-cs"/>
              </a:rPr>
              <a:t>“?</a:t>
            </a: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ru-RU" sz="2400" dirty="0">
                <a:solidFill>
                  <a:srgbClr val="004992"/>
                </a:solidFill>
              </a:rPr>
              <a:t>Сколько людей психически больны </a:t>
            </a:r>
            <a:r>
              <a:rPr lang="en-US" sz="2400" dirty="0">
                <a:solidFill>
                  <a:srgbClr val="004992"/>
                </a:solidFill>
              </a:rPr>
              <a:t>(</a:t>
            </a:r>
            <a:r>
              <a:rPr lang="ru-RU" sz="2400" dirty="0">
                <a:solidFill>
                  <a:srgbClr val="004992"/>
                </a:solidFill>
              </a:rPr>
              <a:t>статистика</a:t>
            </a:r>
            <a:r>
              <a:rPr lang="en-US" sz="2400" dirty="0">
                <a:solidFill>
                  <a:srgbClr val="004992"/>
                </a:solidFill>
              </a:rPr>
              <a:t> </a:t>
            </a:r>
            <a:r>
              <a:rPr lang="ru-RU" sz="2400" dirty="0">
                <a:solidFill>
                  <a:srgbClr val="004992"/>
                </a:solidFill>
              </a:rPr>
              <a:t>Германии</a:t>
            </a:r>
            <a:r>
              <a:rPr lang="en-US" sz="2400" dirty="0">
                <a:solidFill>
                  <a:srgbClr val="004992"/>
                </a:solidFill>
              </a:rPr>
              <a:t>)</a:t>
            </a:r>
          </a:p>
          <a:p>
            <a:pPr lvl="0" defTabSz="914400" eaLnBrk="0" fontAlgn="base" hangingPunct="0">
              <a:buClr>
                <a:srgbClr val="006699"/>
              </a:buClr>
              <a:tabLst>
                <a:tab pos="84138" algn="l"/>
              </a:tabLst>
            </a:pPr>
            <a:endParaRPr lang="en-US" sz="2400" dirty="0">
              <a:solidFill>
                <a:srgbClr val="004992"/>
              </a:solidFill>
            </a:endParaRPr>
          </a:p>
          <a:p>
            <a:pPr lvl="0" defTabSz="914400" eaLnBrk="0" fontAlgn="base" hangingPunct="0">
              <a:buClr>
                <a:srgbClr val="006699"/>
              </a:buClr>
              <a:tabLst>
                <a:tab pos="84138" algn="l"/>
              </a:tabLst>
            </a:pPr>
            <a:endParaRPr lang="en-US" sz="2400" dirty="0">
              <a:solidFill>
                <a:srgbClr val="004992"/>
              </a:solidFill>
            </a:endParaRPr>
          </a:p>
          <a:p>
            <a:pPr lvl="0" defTabSz="914400" eaLnBrk="0" fontAlgn="base" hangingPunct="0">
              <a:buClr>
                <a:srgbClr val="006699"/>
              </a:buClr>
              <a:tabLst>
                <a:tab pos="84138" algn="l"/>
              </a:tabLst>
            </a:pPr>
            <a:endParaRPr lang="de-DE" sz="2400" dirty="0">
              <a:solidFill>
                <a:srgbClr val="004992"/>
              </a:solidFill>
            </a:endParaRPr>
          </a:p>
          <a:p>
            <a:pPr lvl="0" defTabSz="914400" eaLnBrk="0" fontAlgn="base" hangingPunct="0">
              <a:buClr>
                <a:srgbClr val="006699"/>
              </a:buClr>
              <a:tabLst>
                <a:tab pos="84138" algn="l"/>
              </a:tabLst>
            </a:pPr>
            <a:r>
              <a:rPr lang="en-US" sz="2400" dirty="0">
                <a:solidFill>
                  <a:srgbClr val="004992"/>
                </a:solidFill>
              </a:rPr>
              <a:t>I</a:t>
            </a:r>
            <a:r>
              <a:rPr lang="en-US" sz="2400" dirty="0">
                <a:solidFill>
                  <a:srgbClr val="333333"/>
                </a:solidFill>
              </a:rPr>
              <a:t>f you consider people who suffer from individual</a:t>
            </a:r>
          </a:p>
          <a:p>
            <a:pPr lvl="0" defTabSz="914400" eaLnBrk="0" fontAlgn="base" hangingPunct="0">
              <a:buClr>
                <a:srgbClr val="006699"/>
              </a:buClr>
              <a:tabLst>
                <a:tab pos="84138" algn="l"/>
              </a:tabLst>
            </a:pPr>
            <a:r>
              <a:rPr lang="ru-RU" sz="2400" dirty="0">
                <a:solidFill>
                  <a:srgbClr val="333333"/>
                </a:solidFill>
              </a:rPr>
              <a:t>Цифры гораздо выше, если рассматривать отдельные симптомы психических расстройств без полной клинической картины.</a:t>
            </a:r>
            <a:endParaRPr lang="en-US" sz="2400" dirty="0"/>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10" name="Inhaltsplatzhalter 3"/>
          <p:cNvGraphicFramePr>
            <a:graphicFrameLocks/>
          </p:cNvGraphicFramePr>
          <p:nvPr>
            <p:extLst>
              <p:ext uri="{D42A27DB-BD31-4B8C-83A1-F6EECF244321}">
                <p14:modId xmlns:p14="http://schemas.microsoft.com/office/powerpoint/2010/main" val="2490910456"/>
              </p:ext>
            </p:extLst>
          </p:nvPr>
        </p:nvGraphicFramePr>
        <p:xfrm>
          <a:off x="408955" y="2743200"/>
          <a:ext cx="11376000" cy="248716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ru-RU" sz="1800" b="0">
                          <a:solidFill>
                            <a:srgbClr val="333333"/>
                          </a:solidFill>
                          <a:latin typeface="+mn-lt"/>
                          <a:ea typeface="+mn-ea"/>
                          <a:cs typeface="+mn-cs"/>
                        </a:rPr>
                        <a:t>Доля людей, страдающих психическими расстройствами в течение последнего года</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27.7%</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ru-RU" sz="1800" b="0">
                          <a:solidFill>
                            <a:srgbClr val="333333"/>
                          </a:solidFill>
                          <a:latin typeface="+mn-lt"/>
                          <a:ea typeface="+mn-ea"/>
                          <a:cs typeface="+mn-cs"/>
                        </a:rPr>
                        <a:t>Тревожные расстройства (наиболее распространенное психическое расстройство, напр., социальная фобия)</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15.3%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az-Cyrl-AZ" sz="1800" b="0">
                          <a:solidFill>
                            <a:srgbClr val="333333"/>
                          </a:solidFill>
                          <a:latin typeface="+mn-lt"/>
                          <a:ea typeface="+mn-ea"/>
                          <a:cs typeface="+mn-cs"/>
                        </a:rPr>
                        <a:t>Аффективные расстройства (напр., депрессия)</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9.3%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ru-RU" sz="1800" b="0">
                          <a:solidFill>
                            <a:srgbClr val="333333"/>
                          </a:solidFill>
                          <a:latin typeface="+mn-lt"/>
                          <a:ea typeface="+mn-ea"/>
                          <a:cs typeface="+mn-cs"/>
                        </a:rPr>
                        <a:t>Психоз (все формы психоза, напр., шизофрения)</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2.6%</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ru-RU" sz="1800" b="0">
                          <a:solidFill>
                            <a:srgbClr val="333333"/>
                          </a:solidFill>
                          <a:latin typeface="+mn-lt"/>
                          <a:ea typeface="+mn-ea"/>
                          <a:cs typeface="+mn-cs"/>
                        </a:rPr>
                        <a:t>Процент подгруппы, в которой было поставлено одновременно несколько диагнозов психического расстройства в этот период времени</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Иметь проблемы психического характера это </a:t>
            </a:r>
            <a:r>
              <a:rPr lang="de-DE" sz="3600" dirty="0">
                <a:latin typeface="+mn-lt"/>
                <a:ea typeface="+mn-ea"/>
                <a:cs typeface="+mn-cs"/>
              </a:rPr>
              <a:t>„</a:t>
            </a:r>
            <a:r>
              <a:rPr lang="ru-RU" sz="3600" dirty="0">
                <a:latin typeface="+mn-lt"/>
                <a:ea typeface="+mn-ea"/>
                <a:cs typeface="+mn-cs"/>
              </a:rPr>
              <a:t>нормально</a:t>
            </a:r>
            <a:r>
              <a:rPr lang="de-DE" sz="36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1358617828"/>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ru-RU" sz="1800" b="0">
                          <a:solidFill>
                            <a:srgbClr val="333333"/>
                          </a:solidFill>
                          <a:latin typeface="+mn-lt"/>
                          <a:ea typeface="+mn-ea"/>
                          <a:cs typeface="+mn-cs"/>
                        </a:rPr>
                        <a:t>Доля людей, страдающих психическими расстройствами в течение последнего года</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20%</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ru-RU" sz="1800" b="0">
                          <a:solidFill>
                            <a:srgbClr val="333333"/>
                          </a:solidFill>
                          <a:latin typeface="+mn-lt"/>
                          <a:ea typeface="+mn-ea"/>
                          <a:cs typeface="+mn-cs"/>
                        </a:rPr>
                        <a:t>Депрессия (наиболее распространенное психическое расстройство)</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8%</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az-Cyrl-AZ" sz="1800" b="0">
                          <a:solidFill>
                            <a:srgbClr val="333333"/>
                          </a:solidFill>
                          <a:latin typeface="+mn-lt"/>
                          <a:ea typeface="+mn-ea"/>
                          <a:cs typeface="+mn-cs"/>
                        </a:rPr>
                        <a:t>психоз / шизофрения</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ru-RU" sz="2400" dirty="0">
                <a:solidFill>
                  <a:srgbClr val="004992"/>
                </a:solidFill>
              </a:rPr>
              <a:t>Сколько людей психически больны в Канаде</a:t>
            </a:r>
            <a:r>
              <a:rPr lang="en-US" sz="2400" dirty="0">
                <a:solidFill>
                  <a:srgbClr val="004992"/>
                </a:solidFill>
              </a:rPr>
              <a:t>?</a:t>
            </a:r>
          </a:p>
          <a:p>
            <a:pPr lvl="0" defTabSz="914400" eaLnBrk="0" fontAlgn="base" hangingPunct="0">
              <a:buClr>
                <a:srgbClr val="006699"/>
              </a:buClr>
              <a:tabLst>
                <a:tab pos="84138" algn="l"/>
              </a:tabLst>
            </a:pPr>
            <a:endParaRPr lang="en-US" sz="2400" dirty="0">
              <a:solidFill>
                <a:srgbClr val="004992"/>
              </a:solidFill>
            </a:endParaRPr>
          </a:p>
          <a:p>
            <a:pPr lvl="0" defTabSz="914400" eaLnBrk="0" fontAlgn="base" hangingPunct="0">
              <a:buClr>
                <a:srgbClr val="006699"/>
              </a:buClr>
              <a:tabLst>
                <a:tab pos="84138" algn="l"/>
              </a:tabLst>
            </a:pPr>
            <a:endParaRPr lang="de-DE" sz="2400" dirty="0">
              <a:solidFill>
                <a:srgbClr val="004992"/>
              </a:solidFill>
            </a:endParaRPr>
          </a:p>
          <a:p>
            <a:pPr lvl="0" defTabSz="914400" eaLnBrk="0" fontAlgn="base" hangingPunct="0">
              <a:buClr>
                <a:srgbClr val="006699"/>
              </a:buClr>
              <a:tabLst>
                <a:tab pos="84138" algn="l"/>
              </a:tabLst>
            </a:pPr>
            <a:r>
              <a:rPr lang="ru-RU" sz="2400" dirty="0">
                <a:solidFill>
                  <a:srgbClr val="333333"/>
                </a:solidFill>
              </a:rPr>
              <a:t>Если брать во внимание людей, у которых проявляются отдельные симптомы психических расстройств, но при этом не выполняются все диагностические критерии заболевания, то эти цифры гораздо выше.</a:t>
            </a:r>
            <a:endParaRPr lang="en-US" sz="2400" dirty="0">
              <a:solidFill>
                <a:srgbClr val="333333"/>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ru-RU" sz="2400">
                <a:solidFill>
                  <a:srgbClr val="333333"/>
                </a:solidFill>
              </a:rPr>
              <a:t>Симптомы психоза (напр., бред) долго считались редкими и рассматриваются как признак серьезного психического заболевания.</a:t>
            </a:r>
          </a:p>
          <a:p>
            <a:pPr marL="342900" lvl="0" indent="-342900" defTabSz="914400" eaLnBrk="0" fontAlgn="base" hangingPunct="0">
              <a:buClr>
                <a:srgbClr val="333333"/>
              </a:buClr>
              <a:buFont typeface="WingDings"/>
              <a:buChar char=""/>
              <a:tabLst>
                <a:tab pos="84138" algn="l"/>
              </a:tabLst>
            </a:pPr>
            <a:r>
              <a:rPr lang="ru-RU" sz="2400" dirty="0">
                <a:solidFill>
                  <a:srgbClr val="333333"/>
                </a:solidFill>
              </a:rPr>
              <a:t>Теперь мы знаем, что (слабо выраженная) фаза психоза в популяции широко распространена. В отличие от людей с диагнозом психоза, эти фазы обычно не приводят к тем же проблемам в повседневной жизни.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ru-RU" sz="2400">
                <a:solidFill>
                  <a:srgbClr val="333333"/>
                </a:solidFill>
              </a:rPr>
              <a:t>Как вы думаете? </a:t>
            </a:r>
            <a:r>
              <a:rPr lang="ru-RU" sz="2400" dirty="0">
                <a:solidFill>
                  <a:srgbClr val="333333"/>
                </a:solidFill>
              </a:rPr>
              <a:t>Как часто проявляются следующие симптомы/состояние в общей популяции?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25</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3855573341"/>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dirty="0">
                          <a:ln>
                            <a:noFill/>
                          </a:ln>
                          <a:solidFill>
                            <a:srgbClr val="000000"/>
                          </a:solidFill>
                          <a:effectLst/>
                          <a:latin typeface="+mn-lt"/>
                          <a:ea typeface="+mn-ea"/>
                          <a:cs typeface="+mn-cs"/>
                        </a:rPr>
                        <a:t>Утвердительные ответы в общей популяции</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az-Cyrl-AZ" sz="1800" b="0" i="0" u="none" strike="noStrike" cap="none" normalizeH="0" baseline="0" dirty="0">
                          <a:ln>
                            <a:noFill/>
                          </a:ln>
                          <a:solidFill>
                            <a:srgbClr val="000000"/>
                          </a:solidFill>
                          <a:effectLst/>
                          <a:latin typeface="+mn-lt"/>
                          <a:ea typeface="+mn-ea"/>
                          <a:cs typeface="+mn-cs"/>
                        </a:rPr>
                        <a:t>Ответ </a:t>
                      </a:r>
                      <a:r>
                        <a:rPr kumimoji="0" lang="de-DE" sz="1800" b="0" i="0" u="none" strike="noStrike" cap="none" normalizeH="0" baseline="0" dirty="0">
                          <a:ln>
                            <a:noFill/>
                          </a:ln>
                          <a:solidFill>
                            <a:srgbClr val="000000"/>
                          </a:solidFill>
                          <a:effectLst/>
                          <a:latin typeface="+mn-lt"/>
                          <a:ea typeface="+mn-ea"/>
                          <a:cs typeface="+mn-cs"/>
                        </a:rPr>
                        <a:t>„</a:t>
                      </a:r>
                      <a:r>
                        <a:rPr kumimoji="0" lang="az-Cyrl-AZ" sz="1800" b="0" i="0" u="none" strike="noStrike" cap="none" normalizeH="0" baseline="0" dirty="0">
                          <a:ln>
                            <a:noFill/>
                          </a:ln>
                          <a:solidFill>
                            <a:srgbClr val="000000"/>
                          </a:solidFill>
                          <a:effectLst/>
                          <a:latin typeface="+mn-lt"/>
                          <a:ea typeface="+mn-ea"/>
                          <a:cs typeface="+mn-cs"/>
                        </a:rPr>
                        <a:t>да</a:t>
                      </a:r>
                      <a:r>
                        <a:rPr kumimoji="0" lang="de-DE" sz="1800" b="0" i="0" u="none" strike="noStrike" cap="none" normalizeH="0" baseline="0" dirty="0">
                          <a:ln>
                            <a:noFill/>
                          </a:ln>
                          <a:solidFill>
                            <a:srgbClr val="000000"/>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думали, что люди могут общаться телепатически?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когда-нибудь было чувство, что другие люди могут читать ваши мысли?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Казались ли вам когда-нибудь вещи вокруг вас нереальными, как будто это часть эксперимента?</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вещи в журналах или на телевидении были адресованны именно вам?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вас преследуют?</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слышали голоса, когда никого не было рядом?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az-Cyrl-AZ" altLang="en-US" sz="1000">
                <a:solidFill>
                  <a:schemeClr val="tx1"/>
                </a:solidFill>
                <a:latin typeface="+mn-lt"/>
                <a:ea typeface="+mn-ea"/>
                <a:cs typeface="+mn-cs"/>
              </a:rPr>
              <a:t>* Источники: </a:t>
            </a:r>
            <a:r>
              <a:rPr lang="fr-FR" altLang="en-US" sz="1000">
                <a:solidFill>
                  <a:schemeClr val="tx1"/>
                </a:solidFill>
                <a:latin typeface="+mn-lt"/>
                <a:ea typeface="+mn-ea"/>
                <a:cs typeface="+mn-cs"/>
              </a:rPr>
              <a:t>Emmanuelle R. Peters (Instrument: PDI), Steffen Moritz (Instrument: KSF)</a:t>
            </a:r>
            <a:endParaRPr lang="de-DE" altLang="en-US" sz="1000" dirty="0">
              <a:solidFill>
                <a:schemeClr val="tx1"/>
              </a:solidFill>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ru-RU" sz="2400">
                <a:solidFill>
                  <a:srgbClr val="333333"/>
                </a:solidFill>
              </a:rPr>
              <a:t>Как вы думаете? </a:t>
            </a:r>
            <a:r>
              <a:rPr lang="ru-RU" sz="2400" dirty="0">
                <a:solidFill>
                  <a:srgbClr val="333333"/>
                </a:solidFill>
              </a:rPr>
              <a:t>Как часто проявляются следующие симптомы/состояние в общей популяции?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26</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3118171133"/>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dirty="0">
                          <a:ln>
                            <a:noFill/>
                          </a:ln>
                          <a:solidFill>
                            <a:srgbClr val="000000"/>
                          </a:solidFill>
                          <a:effectLst/>
                          <a:latin typeface="+mn-lt"/>
                          <a:ea typeface="+mn-ea"/>
                          <a:cs typeface="+mn-cs"/>
                        </a:rPr>
                        <a:t>Утвердительные ответы в общей популяции</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az-Cyrl-AZ" sz="1800" b="0" i="0" u="none" strike="noStrike" cap="none" normalizeH="0" baseline="0" dirty="0">
                          <a:ln>
                            <a:noFill/>
                          </a:ln>
                          <a:solidFill>
                            <a:srgbClr val="000000"/>
                          </a:solidFill>
                          <a:effectLst/>
                          <a:latin typeface="+mn-lt"/>
                          <a:ea typeface="+mn-ea"/>
                          <a:cs typeface="+mn-cs"/>
                        </a:rPr>
                        <a:t>Ответ </a:t>
                      </a:r>
                      <a:r>
                        <a:rPr kumimoji="0" lang="de-DE" sz="1800" b="0" i="0" u="none" strike="noStrike" cap="none" normalizeH="0" baseline="0" dirty="0">
                          <a:ln>
                            <a:noFill/>
                          </a:ln>
                          <a:solidFill>
                            <a:srgbClr val="000000"/>
                          </a:solidFill>
                          <a:effectLst/>
                          <a:latin typeface="+mn-lt"/>
                          <a:ea typeface="+mn-ea"/>
                          <a:cs typeface="+mn-cs"/>
                        </a:rPr>
                        <a:t>„</a:t>
                      </a:r>
                      <a:r>
                        <a:rPr kumimoji="0" lang="az-Cyrl-AZ" sz="1800" b="0" i="0" u="none" strike="noStrike" cap="none" normalizeH="0" baseline="0" dirty="0">
                          <a:ln>
                            <a:noFill/>
                          </a:ln>
                          <a:solidFill>
                            <a:srgbClr val="000000"/>
                          </a:solidFill>
                          <a:effectLst/>
                          <a:latin typeface="+mn-lt"/>
                          <a:ea typeface="+mn-ea"/>
                          <a:cs typeface="+mn-cs"/>
                        </a:rPr>
                        <a:t>да</a:t>
                      </a:r>
                      <a:r>
                        <a:rPr kumimoji="0" lang="de-DE" sz="1800" b="0" i="0" u="none" strike="noStrike" cap="none" normalizeH="0" baseline="0" dirty="0">
                          <a:ln>
                            <a:noFill/>
                          </a:ln>
                          <a:solidFill>
                            <a:srgbClr val="000000"/>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думали, что люди могут общаться телепатически?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когда-нибудь было чувство, что другие люди могут читать ваши мысли?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Казались ли вам когда-нибудь вещи вокруг вас нереальными, как будто это часть эксперимента?</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вещи в журналах или на телевидении были адресованны именно вам?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вас преследуют?</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слышали голоса, когда никого не было рядом?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az-Cyrl-AZ" altLang="en-US" sz="1000">
                <a:solidFill>
                  <a:schemeClr val="tx1"/>
                </a:solidFill>
                <a:latin typeface="+mn-lt"/>
                <a:ea typeface="+mn-ea"/>
                <a:cs typeface="+mn-cs"/>
              </a:rPr>
              <a:t>* Источники: </a:t>
            </a:r>
            <a:r>
              <a:rPr lang="fr-FR" altLang="en-US" sz="1000">
                <a:solidFill>
                  <a:schemeClr val="tx1"/>
                </a:solidFill>
                <a:latin typeface="+mn-lt"/>
                <a:ea typeface="+mn-ea"/>
                <a:cs typeface="+mn-cs"/>
              </a:rPr>
              <a:t>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72339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ru-RU" sz="2400">
                <a:solidFill>
                  <a:srgbClr val="333333"/>
                </a:solidFill>
              </a:rPr>
              <a:t>Как вы думаете? </a:t>
            </a:r>
            <a:r>
              <a:rPr lang="ru-RU" sz="2400" dirty="0">
                <a:solidFill>
                  <a:srgbClr val="333333"/>
                </a:solidFill>
              </a:rPr>
              <a:t>Как часто проявляются следующие симптомы/состояние в общей популяции?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27</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1427726107"/>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dirty="0">
                          <a:ln>
                            <a:noFill/>
                          </a:ln>
                          <a:solidFill>
                            <a:srgbClr val="000000"/>
                          </a:solidFill>
                          <a:effectLst/>
                          <a:latin typeface="+mn-lt"/>
                          <a:ea typeface="+mn-ea"/>
                          <a:cs typeface="+mn-cs"/>
                        </a:rPr>
                        <a:t>Утвердительные ответы в общей популяции</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az-Cyrl-AZ" sz="1800" b="0" i="0" u="none" strike="noStrike" cap="none" normalizeH="0" baseline="0" dirty="0">
                          <a:ln>
                            <a:noFill/>
                          </a:ln>
                          <a:solidFill>
                            <a:srgbClr val="000000"/>
                          </a:solidFill>
                          <a:effectLst/>
                          <a:latin typeface="+mn-lt"/>
                          <a:ea typeface="+mn-ea"/>
                          <a:cs typeface="+mn-cs"/>
                        </a:rPr>
                        <a:t>Ответ </a:t>
                      </a:r>
                      <a:r>
                        <a:rPr kumimoji="0" lang="de-DE" sz="1800" b="0" i="0" u="none" strike="noStrike" cap="none" normalizeH="0" baseline="0" dirty="0">
                          <a:ln>
                            <a:noFill/>
                          </a:ln>
                          <a:solidFill>
                            <a:srgbClr val="000000"/>
                          </a:solidFill>
                          <a:effectLst/>
                          <a:latin typeface="+mn-lt"/>
                          <a:ea typeface="+mn-ea"/>
                          <a:cs typeface="+mn-cs"/>
                        </a:rPr>
                        <a:t>„</a:t>
                      </a:r>
                      <a:r>
                        <a:rPr kumimoji="0" lang="az-Cyrl-AZ" sz="1800" b="0" i="0" u="none" strike="noStrike" cap="none" normalizeH="0" baseline="0" dirty="0">
                          <a:ln>
                            <a:noFill/>
                          </a:ln>
                          <a:solidFill>
                            <a:srgbClr val="000000"/>
                          </a:solidFill>
                          <a:effectLst/>
                          <a:latin typeface="+mn-lt"/>
                          <a:ea typeface="+mn-ea"/>
                          <a:cs typeface="+mn-cs"/>
                        </a:rPr>
                        <a:t>да</a:t>
                      </a:r>
                      <a:r>
                        <a:rPr kumimoji="0" lang="de-DE" sz="1800" b="0" i="0" u="none" strike="noStrike" cap="none" normalizeH="0" baseline="0" dirty="0">
                          <a:ln>
                            <a:noFill/>
                          </a:ln>
                          <a:solidFill>
                            <a:srgbClr val="000000"/>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думали, что люди могут общаться телепатически?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когда-нибудь было чувство, что другие люди могут читать ваши мысли?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Казались ли вам когда-нибудь вещи вокруг вас нереальными, как будто это часть эксперимента?</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вещи в журналах или на телевидении были адресованны именно вам?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вас преследуют?</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слышали голоса, когда никого не было рядом?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az-Cyrl-AZ" altLang="en-US" sz="1000">
                <a:solidFill>
                  <a:schemeClr val="tx1"/>
                </a:solidFill>
                <a:latin typeface="+mn-lt"/>
                <a:ea typeface="+mn-ea"/>
                <a:cs typeface="+mn-cs"/>
              </a:rPr>
              <a:t>* Источники: </a:t>
            </a:r>
            <a:r>
              <a:rPr lang="fr-FR" altLang="en-US" sz="1000">
                <a:solidFill>
                  <a:schemeClr val="tx1"/>
                </a:solidFill>
                <a:latin typeface="+mn-lt"/>
                <a:ea typeface="+mn-ea"/>
                <a:cs typeface="+mn-cs"/>
              </a:rPr>
              <a:t>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544575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ru-RU" sz="2400">
                <a:solidFill>
                  <a:srgbClr val="333333"/>
                </a:solidFill>
              </a:rPr>
              <a:t>Как вы думаете? </a:t>
            </a:r>
            <a:r>
              <a:rPr lang="ru-RU" sz="2400" dirty="0">
                <a:solidFill>
                  <a:srgbClr val="333333"/>
                </a:solidFill>
              </a:rPr>
              <a:t>Как часто проявляются следующие симптомы/состояние в общей популяции?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28</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977865284"/>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dirty="0">
                          <a:ln>
                            <a:noFill/>
                          </a:ln>
                          <a:solidFill>
                            <a:srgbClr val="000000"/>
                          </a:solidFill>
                          <a:effectLst/>
                          <a:latin typeface="+mn-lt"/>
                          <a:ea typeface="+mn-ea"/>
                          <a:cs typeface="+mn-cs"/>
                        </a:rPr>
                        <a:t>Утвердительные ответы в общей популяции</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az-Cyrl-AZ" sz="1800" b="0" i="0" u="none" strike="noStrike" cap="none" normalizeH="0" baseline="0" dirty="0">
                          <a:ln>
                            <a:noFill/>
                          </a:ln>
                          <a:solidFill>
                            <a:srgbClr val="000000"/>
                          </a:solidFill>
                          <a:effectLst/>
                          <a:latin typeface="+mn-lt"/>
                          <a:ea typeface="+mn-ea"/>
                          <a:cs typeface="+mn-cs"/>
                        </a:rPr>
                        <a:t>Ответ </a:t>
                      </a:r>
                      <a:r>
                        <a:rPr kumimoji="0" lang="de-DE" sz="1800" b="0" i="0" u="none" strike="noStrike" cap="none" normalizeH="0" baseline="0" dirty="0">
                          <a:ln>
                            <a:noFill/>
                          </a:ln>
                          <a:solidFill>
                            <a:srgbClr val="000000"/>
                          </a:solidFill>
                          <a:effectLst/>
                          <a:latin typeface="+mn-lt"/>
                          <a:ea typeface="+mn-ea"/>
                          <a:cs typeface="+mn-cs"/>
                        </a:rPr>
                        <a:t>„</a:t>
                      </a:r>
                      <a:r>
                        <a:rPr kumimoji="0" lang="az-Cyrl-AZ" sz="1800" b="0" i="0" u="none" strike="noStrike" cap="none" normalizeH="0" baseline="0" dirty="0">
                          <a:ln>
                            <a:noFill/>
                          </a:ln>
                          <a:solidFill>
                            <a:srgbClr val="000000"/>
                          </a:solidFill>
                          <a:effectLst/>
                          <a:latin typeface="+mn-lt"/>
                          <a:ea typeface="+mn-ea"/>
                          <a:cs typeface="+mn-cs"/>
                        </a:rPr>
                        <a:t>да</a:t>
                      </a:r>
                      <a:r>
                        <a:rPr kumimoji="0" lang="de-DE" sz="1800" b="0" i="0" u="none" strike="noStrike" cap="none" normalizeH="0" baseline="0" dirty="0">
                          <a:ln>
                            <a:noFill/>
                          </a:ln>
                          <a:solidFill>
                            <a:srgbClr val="000000"/>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думали, что люди могут общаться телепатически?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когда-нибудь было чувство, что другие люди могут читать ваши мысли?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Казались ли вам когда-нибудь вещи вокруг вас нереальными, как будто это часть эксперимента?</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вещи в журналах или на телевидении были адресованны именно вам?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вас преследуют?</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слышали голоса, когда никого не было рядом?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az-Cyrl-AZ" altLang="en-US" sz="1000">
                <a:solidFill>
                  <a:schemeClr val="tx1"/>
                </a:solidFill>
                <a:latin typeface="+mn-lt"/>
                <a:ea typeface="+mn-ea"/>
                <a:cs typeface="+mn-cs"/>
              </a:rPr>
              <a:t>* Источники: </a:t>
            </a:r>
            <a:r>
              <a:rPr lang="fr-FR" altLang="en-US" sz="1000">
                <a:solidFill>
                  <a:schemeClr val="tx1"/>
                </a:solidFill>
                <a:latin typeface="+mn-lt"/>
                <a:ea typeface="+mn-ea"/>
                <a:cs typeface="+mn-cs"/>
              </a:rPr>
              <a:t>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25013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ru-RU" sz="2400">
                <a:solidFill>
                  <a:srgbClr val="333333"/>
                </a:solidFill>
              </a:rPr>
              <a:t>Как вы думаете? </a:t>
            </a:r>
            <a:r>
              <a:rPr lang="ru-RU" sz="2400" dirty="0">
                <a:solidFill>
                  <a:srgbClr val="333333"/>
                </a:solidFill>
              </a:rPr>
              <a:t>Как часто проявляются следующие симптомы/состояние в общей популяции?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29</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3603768546"/>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dirty="0">
                          <a:ln>
                            <a:noFill/>
                          </a:ln>
                          <a:solidFill>
                            <a:srgbClr val="000000"/>
                          </a:solidFill>
                          <a:effectLst/>
                          <a:latin typeface="+mn-lt"/>
                          <a:ea typeface="+mn-ea"/>
                          <a:cs typeface="+mn-cs"/>
                        </a:rPr>
                        <a:t>Утвердительные ответы в общей популяции</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az-Cyrl-AZ" sz="1800" b="0" i="0" u="none" strike="noStrike" cap="none" normalizeH="0" baseline="0" dirty="0">
                          <a:ln>
                            <a:noFill/>
                          </a:ln>
                          <a:solidFill>
                            <a:srgbClr val="000000"/>
                          </a:solidFill>
                          <a:effectLst/>
                          <a:latin typeface="+mn-lt"/>
                          <a:ea typeface="+mn-ea"/>
                          <a:cs typeface="+mn-cs"/>
                        </a:rPr>
                        <a:t>Ответ </a:t>
                      </a:r>
                      <a:r>
                        <a:rPr kumimoji="0" lang="de-DE" sz="1800" b="0" i="0" u="none" strike="noStrike" cap="none" normalizeH="0" baseline="0" dirty="0">
                          <a:ln>
                            <a:noFill/>
                          </a:ln>
                          <a:solidFill>
                            <a:srgbClr val="000000"/>
                          </a:solidFill>
                          <a:effectLst/>
                          <a:latin typeface="+mn-lt"/>
                          <a:ea typeface="+mn-ea"/>
                          <a:cs typeface="+mn-cs"/>
                        </a:rPr>
                        <a:t>„</a:t>
                      </a:r>
                      <a:r>
                        <a:rPr kumimoji="0" lang="az-Cyrl-AZ" sz="1800" b="0" i="0" u="none" strike="noStrike" cap="none" normalizeH="0" baseline="0" dirty="0">
                          <a:ln>
                            <a:noFill/>
                          </a:ln>
                          <a:solidFill>
                            <a:srgbClr val="000000"/>
                          </a:solidFill>
                          <a:effectLst/>
                          <a:latin typeface="+mn-lt"/>
                          <a:ea typeface="+mn-ea"/>
                          <a:cs typeface="+mn-cs"/>
                        </a:rPr>
                        <a:t>да</a:t>
                      </a:r>
                      <a:r>
                        <a:rPr kumimoji="0" lang="de-DE" sz="1800" b="0" i="0" u="none" strike="noStrike" cap="none" normalizeH="0" baseline="0" dirty="0">
                          <a:ln>
                            <a:noFill/>
                          </a:ln>
                          <a:solidFill>
                            <a:srgbClr val="000000"/>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думали, что люди могут общаться телепатически?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когда-нибудь было чувство, что другие люди могут читать ваши мысли?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Казались ли вам когда-нибудь вещи вокруг вас нереальными, как будто это часть эксперимента?</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вещи в журналах или на телевидении были адресованны именно вам?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вас преследуют?</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слышали голоса, когда никого не было рядом?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az-Cyrl-AZ" altLang="en-US" sz="1000">
                <a:solidFill>
                  <a:schemeClr val="tx1"/>
                </a:solidFill>
                <a:latin typeface="+mn-lt"/>
                <a:ea typeface="+mn-ea"/>
                <a:cs typeface="+mn-cs"/>
              </a:rPr>
              <a:t>* Источники: </a:t>
            </a:r>
            <a:r>
              <a:rPr lang="fr-FR" altLang="en-US" sz="1000">
                <a:solidFill>
                  <a:schemeClr val="tx1"/>
                </a:solidFill>
                <a:latin typeface="+mn-lt"/>
                <a:ea typeface="+mn-ea"/>
                <a:cs typeface="+mn-cs"/>
              </a:rPr>
              <a:t>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923215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ru-RU" sz="2400">
                <a:solidFill>
                  <a:srgbClr val="333333"/>
                </a:solidFill>
              </a:rPr>
              <a:t>Как вы думаете? </a:t>
            </a:r>
            <a:r>
              <a:rPr lang="ru-RU" sz="2400" dirty="0">
                <a:solidFill>
                  <a:srgbClr val="333333"/>
                </a:solidFill>
              </a:rPr>
              <a:t>Как часто проявляются следующие симптомы/состояние в общей популяции?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30</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3956263623"/>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dirty="0">
                          <a:ln>
                            <a:noFill/>
                          </a:ln>
                          <a:solidFill>
                            <a:srgbClr val="000000"/>
                          </a:solidFill>
                          <a:effectLst/>
                          <a:latin typeface="+mn-lt"/>
                          <a:ea typeface="+mn-ea"/>
                          <a:cs typeface="+mn-cs"/>
                        </a:rPr>
                        <a:t>Утвердительные ответы в общей популяции</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az-Cyrl-AZ" sz="1800" b="0" i="0" u="none" strike="noStrike" cap="none" normalizeH="0" baseline="0" dirty="0">
                          <a:ln>
                            <a:noFill/>
                          </a:ln>
                          <a:solidFill>
                            <a:srgbClr val="000000"/>
                          </a:solidFill>
                          <a:effectLst/>
                          <a:latin typeface="+mn-lt"/>
                          <a:ea typeface="+mn-ea"/>
                          <a:cs typeface="+mn-cs"/>
                        </a:rPr>
                        <a:t>Ответ </a:t>
                      </a:r>
                      <a:r>
                        <a:rPr kumimoji="0" lang="de-DE" sz="1800" b="0" i="0" u="none" strike="noStrike" cap="none" normalizeH="0" baseline="0" dirty="0">
                          <a:ln>
                            <a:noFill/>
                          </a:ln>
                          <a:solidFill>
                            <a:srgbClr val="000000"/>
                          </a:solidFill>
                          <a:effectLst/>
                          <a:latin typeface="+mn-lt"/>
                          <a:ea typeface="+mn-ea"/>
                          <a:cs typeface="+mn-cs"/>
                        </a:rPr>
                        <a:t>„</a:t>
                      </a:r>
                      <a:r>
                        <a:rPr kumimoji="0" lang="az-Cyrl-AZ" sz="1800" b="0" i="0" u="none" strike="noStrike" cap="none" normalizeH="0" baseline="0" dirty="0">
                          <a:ln>
                            <a:noFill/>
                          </a:ln>
                          <a:solidFill>
                            <a:srgbClr val="000000"/>
                          </a:solidFill>
                          <a:effectLst/>
                          <a:latin typeface="+mn-lt"/>
                          <a:ea typeface="+mn-ea"/>
                          <a:cs typeface="+mn-cs"/>
                        </a:rPr>
                        <a:t>да</a:t>
                      </a:r>
                      <a:r>
                        <a:rPr kumimoji="0" lang="de-DE" sz="1800" b="0" i="0" u="none" strike="noStrike" cap="none" normalizeH="0" baseline="0" dirty="0">
                          <a:ln>
                            <a:noFill/>
                          </a:ln>
                          <a:solidFill>
                            <a:srgbClr val="000000"/>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думали, что люди могут общаться телепатически?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когда-нибудь было чувство, что другие люди могут читать ваши мысли?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Казались ли вам когда-нибудь вещи вокруг вас нереальными, как будто это часть эксперимента?</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вещи в журналах или на телевидении были адресованны именно вам?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вас преследуют?</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слышали голоса, когда никого не было рядом?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az-Cyrl-AZ" altLang="en-US" sz="1000">
                <a:solidFill>
                  <a:schemeClr val="tx1"/>
                </a:solidFill>
                <a:latin typeface="+mn-lt"/>
                <a:ea typeface="+mn-ea"/>
                <a:cs typeface="+mn-cs"/>
              </a:rPr>
              <a:t>* Источники: </a:t>
            </a:r>
            <a:r>
              <a:rPr lang="fr-FR" altLang="en-US" sz="1000">
                <a:solidFill>
                  <a:schemeClr val="tx1"/>
                </a:solidFill>
                <a:latin typeface="+mn-lt"/>
                <a:ea typeface="+mn-ea"/>
                <a:cs typeface="+mn-cs"/>
              </a:rPr>
              <a:t>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286487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Некоторые убеждения не так уж и редки...</a:t>
            </a:r>
            <a:br>
              <a:rPr lang="ru-RU" sz="3600">
                <a:latin typeface="+mn-lt"/>
                <a:ea typeface="+mn-ea"/>
                <a:cs typeface="+mn-cs"/>
              </a:rPr>
            </a:br>
            <a:r>
              <a:rPr lang="ru-RU" sz="3600">
                <a:latin typeface="+mn-lt"/>
                <a:ea typeface="+mn-ea"/>
                <a:cs typeface="+mn-cs"/>
              </a:rPr>
              <a:t>Частота фазы психоза в популяции</a:t>
            </a:r>
            <a:endParaRPr lang="en-US" sz="360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ru-RU" sz="2400">
                <a:solidFill>
                  <a:srgbClr val="333333"/>
                </a:solidFill>
              </a:rPr>
              <a:t>Как вы думаете? </a:t>
            </a:r>
            <a:r>
              <a:rPr lang="ru-RU" sz="2400" dirty="0">
                <a:solidFill>
                  <a:srgbClr val="333333"/>
                </a:solidFill>
              </a:rPr>
              <a:t>Как часто проявляются следующие симптомы/состояние в общей популяции?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31</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571713921"/>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dirty="0">
                          <a:ln>
                            <a:noFill/>
                          </a:ln>
                          <a:solidFill>
                            <a:srgbClr val="000000"/>
                          </a:solidFill>
                          <a:effectLst/>
                          <a:latin typeface="+mn-lt"/>
                          <a:ea typeface="+mn-ea"/>
                          <a:cs typeface="+mn-cs"/>
                        </a:rPr>
                        <a:t>Утвердительные ответы в общей популяции</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az-Cyrl-AZ" sz="1800" b="0" i="0" u="none" strike="noStrike" cap="none" normalizeH="0" baseline="0" dirty="0">
                          <a:ln>
                            <a:noFill/>
                          </a:ln>
                          <a:solidFill>
                            <a:srgbClr val="000000"/>
                          </a:solidFill>
                          <a:effectLst/>
                          <a:latin typeface="+mn-lt"/>
                          <a:ea typeface="+mn-ea"/>
                          <a:cs typeface="+mn-cs"/>
                        </a:rPr>
                        <a:t>Ответ </a:t>
                      </a:r>
                      <a:r>
                        <a:rPr kumimoji="0" lang="de-DE" sz="1800" b="0" i="0" u="none" strike="noStrike" cap="none" normalizeH="0" baseline="0" dirty="0">
                          <a:ln>
                            <a:noFill/>
                          </a:ln>
                          <a:solidFill>
                            <a:srgbClr val="000000"/>
                          </a:solidFill>
                          <a:effectLst/>
                          <a:latin typeface="+mn-lt"/>
                          <a:ea typeface="+mn-ea"/>
                          <a:cs typeface="+mn-cs"/>
                        </a:rPr>
                        <a:t>„</a:t>
                      </a:r>
                      <a:r>
                        <a:rPr kumimoji="0" lang="az-Cyrl-AZ" sz="1800" b="0" i="0" u="none" strike="noStrike" cap="none" normalizeH="0" baseline="0" dirty="0">
                          <a:ln>
                            <a:noFill/>
                          </a:ln>
                          <a:solidFill>
                            <a:srgbClr val="000000"/>
                          </a:solidFill>
                          <a:effectLst/>
                          <a:latin typeface="+mn-lt"/>
                          <a:ea typeface="+mn-ea"/>
                          <a:cs typeface="+mn-cs"/>
                        </a:rPr>
                        <a:t>да</a:t>
                      </a:r>
                      <a:r>
                        <a:rPr kumimoji="0" lang="de-DE" sz="1800" b="0" i="0" u="none" strike="noStrike" cap="none" normalizeH="0" baseline="0" dirty="0">
                          <a:ln>
                            <a:noFill/>
                          </a:ln>
                          <a:solidFill>
                            <a:srgbClr val="000000"/>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думали, что люди могут общаться телепатически?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когда-нибудь было чувство, что другие люди могут читать ваши мысли?</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Казались ли вам когда-нибудь вещи вокруг вас нереальными, как будто это часть эксперимента?</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вещи в журналах или на телевидении были адресованны именно вам?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ru-RU" sz="1800" b="0" i="0" u="none" strike="noStrike" cap="none" normalizeH="0" baseline="0">
                          <a:ln>
                            <a:noFill/>
                          </a:ln>
                          <a:solidFill>
                            <a:srgbClr val="333333"/>
                          </a:solidFill>
                          <a:effectLst/>
                          <a:latin typeface="+mn-lt"/>
                          <a:ea typeface="+mn-ea"/>
                          <a:cs typeface="+mn-cs"/>
                        </a:rPr>
                        <a:t>У вас было когда-нибудь такое чувство, что вас преследуют?</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ru-RU" sz="1800" b="0" i="0" u="none" strike="noStrike" cap="none" normalizeH="0" baseline="0">
                          <a:ln>
                            <a:noFill/>
                          </a:ln>
                          <a:solidFill>
                            <a:srgbClr val="333333"/>
                          </a:solidFill>
                          <a:effectLst/>
                          <a:latin typeface="+mn-lt"/>
                          <a:ea typeface="+mn-ea"/>
                          <a:cs typeface="+mn-cs"/>
                        </a:rPr>
                        <a:t>Вы когда-нибудь слышали голоса, когда никого не было рядом?</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az-Cyrl-AZ" altLang="en-US" sz="1000">
                <a:solidFill>
                  <a:schemeClr val="tx1"/>
                </a:solidFill>
                <a:latin typeface="+mn-lt"/>
                <a:ea typeface="+mn-ea"/>
                <a:cs typeface="+mn-cs"/>
              </a:rPr>
              <a:t>* Источники: </a:t>
            </a:r>
            <a:r>
              <a:rPr lang="fr-FR" altLang="en-US" sz="1000">
                <a:solidFill>
                  <a:schemeClr val="tx1"/>
                </a:solidFill>
                <a:latin typeface="+mn-lt"/>
                <a:ea typeface="+mn-ea"/>
                <a:cs typeface="+mn-cs"/>
              </a:rPr>
              <a:t>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625798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Помните…</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ru-RU" sz="2400" dirty="0">
                <a:solidFill>
                  <a:srgbClr val="333333"/>
                </a:solidFill>
              </a:rPr>
              <a:t>Никто из нас </a:t>
            </a:r>
            <a:r>
              <a:rPr lang="ru-RU" sz="2400" b="1" i="1" dirty="0">
                <a:solidFill>
                  <a:srgbClr val="333333"/>
                </a:solidFill>
              </a:rPr>
              <a:t>не застрахован </a:t>
            </a:r>
            <a:r>
              <a:rPr lang="ru-RU" sz="2400" dirty="0">
                <a:solidFill>
                  <a:srgbClr val="333333"/>
                </a:solidFill>
              </a:rPr>
              <a:t>от психических кризисов!</a:t>
            </a:r>
            <a:br>
              <a:rPr lang="en-US" sz="2400" dirty="0">
                <a:solidFill>
                  <a:srgbClr val="333333"/>
                </a:solidFill>
              </a:rPr>
            </a:br>
            <a:r>
              <a:rPr lang="ru-RU" sz="2400" dirty="0">
                <a:solidFill>
                  <a:srgbClr val="333333"/>
                </a:solidFill>
              </a:rPr>
              <a:t>За последний год более чем каждого 4-го коснулось психическое заболевание.</a:t>
            </a:r>
          </a:p>
          <a:p>
            <a:pPr>
              <a:defRPr/>
            </a:pPr>
            <a:r>
              <a:rPr lang="ru-RU" sz="2400" dirty="0">
                <a:solidFill>
                  <a:srgbClr val="333333"/>
                </a:solidFill>
              </a:rPr>
              <a:t>Психическое заболевание должно рассматриваться как выражение определенной степени </a:t>
            </a:r>
            <a:r>
              <a:rPr lang="ru-RU" sz="2400" i="1" dirty="0">
                <a:solidFill>
                  <a:srgbClr val="004992"/>
                </a:solidFill>
              </a:rPr>
              <a:t>чувствительности</a:t>
            </a:r>
            <a:r>
              <a:rPr lang="ru-RU" sz="2400" dirty="0">
                <a:solidFill>
                  <a:srgbClr val="004992"/>
                </a:solidFill>
              </a:rPr>
              <a:t>,</a:t>
            </a:r>
            <a:r>
              <a:rPr lang="ru-RU" sz="2400" dirty="0">
                <a:solidFill>
                  <a:srgbClr val="333333"/>
                </a:solidFill>
              </a:rPr>
              <a:t> а не как </a:t>
            </a:r>
            <a:r>
              <a:rPr lang="ru-RU" sz="2400" i="1" dirty="0">
                <a:solidFill>
                  <a:srgbClr val="004992"/>
                </a:solidFill>
              </a:rPr>
              <a:t>слабая сторона человека</a:t>
            </a:r>
            <a:r>
              <a:rPr lang="ru-RU" sz="2400" dirty="0">
                <a:solidFill>
                  <a:srgbClr val="004992"/>
                </a:solidFill>
              </a:rPr>
              <a:t>...</a:t>
            </a:r>
          </a:p>
          <a:p>
            <a:pPr>
              <a:defRPr/>
            </a:pPr>
            <a:r>
              <a:rPr lang="ru-RU" sz="2400" dirty="0">
                <a:solidFill>
                  <a:srgbClr val="004992"/>
                </a:solidFill>
              </a:rPr>
              <a:t>Наследственный фактор</a:t>
            </a:r>
            <a:r>
              <a:rPr lang="en-US" sz="2400" dirty="0">
                <a:solidFill>
                  <a:srgbClr val="004992"/>
                </a:solidFill>
              </a:rPr>
              <a:t>: </a:t>
            </a:r>
            <a:r>
              <a:rPr lang="ru-RU" sz="2400" dirty="0">
                <a:solidFill>
                  <a:srgbClr val="333333"/>
                </a:solidFill>
              </a:rPr>
              <a:t>Гены играют свою роль в заболеваниях.</a:t>
            </a:r>
            <a:endParaRPr lang="de-DE" sz="2400" dirty="0">
              <a:solidFill>
                <a:srgbClr val="333333"/>
              </a:solidFill>
            </a:endParaRPr>
          </a:p>
          <a:p>
            <a:pPr>
              <a:defRPr/>
            </a:pPr>
            <a:r>
              <a:rPr lang="ru-RU" sz="2400" dirty="0">
                <a:solidFill>
                  <a:srgbClr val="004992"/>
                </a:solidFill>
              </a:rPr>
              <a:t>Среда</a:t>
            </a:r>
            <a:r>
              <a:rPr lang="en-US" sz="2400" dirty="0">
                <a:solidFill>
                  <a:srgbClr val="004992"/>
                </a:solidFill>
              </a:rPr>
              <a:t>: </a:t>
            </a:r>
            <a:r>
              <a:rPr lang="ru-RU" sz="2400" dirty="0">
                <a:solidFill>
                  <a:srgbClr val="333333"/>
                </a:solidFill>
              </a:rPr>
              <a:t>Травматические переживания</a:t>
            </a:r>
            <a:r>
              <a:rPr lang="de-DE" sz="2400" dirty="0">
                <a:solidFill>
                  <a:srgbClr val="333333"/>
                </a:solidFill>
              </a:rPr>
              <a:t>/</a:t>
            </a:r>
            <a:r>
              <a:rPr lang="ru-RU" sz="2400" dirty="0">
                <a:solidFill>
                  <a:srgbClr val="333333"/>
                </a:solidFill>
              </a:rPr>
              <a:t>опыт также могут негативно повлияти на наше психическое здоровье и повысить вероятность развития психического заболевания у людей с или без генетической предрасположенности</a:t>
            </a:r>
            <a:r>
              <a:rPr lang="en-US" sz="2400" dirty="0">
                <a:solidFill>
                  <a:srgbClr val="333333"/>
                </a:solidFill>
              </a:rPr>
              <a:t>.</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такое стигма и что самостигматизация?</a:t>
            </a:r>
            <a:endParaRPr lang="de-DE" sz="3600" dirty="0">
              <a:latin typeface="+mn-lt"/>
              <a:ea typeface="+mn-ea"/>
              <a:cs typeface="+mn-cs"/>
            </a:endParaRPr>
          </a:p>
        </p:txBody>
      </p:sp>
      <p:sp>
        <p:nvSpPr>
          <p:cNvPr id="72706" name="Inhaltsplatzhalter 3"/>
          <p:cNvSpPr>
            <a:spLocks noGrp="1"/>
          </p:cNvSpPr>
          <p:nvPr>
            <p:ph idx="1"/>
          </p:nvPr>
        </p:nvSpPr>
        <p:spPr/>
        <p:txBody>
          <a:bodyPr>
            <a:noAutofit/>
          </a:bodyPr>
          <a:lstStyle/>
          <a:p>
            <a:pPr>
              <a:buFont typeface="Wingdings" pitchFamily="2" charset="2"/>
              <a:buNone/>
            </a:pPr>
            <a:r>
              <a:rPr lang="de-DE" sz="240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такое стигма и что самостигматизация?</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ru-RU" sz="2000" b="1" dirty="0">
                <a:solidFill>
                  <a:srgbClr val="004992"/>
                </a:solidFill>
              </a:rPr>
              <a:t>Стигма</a:t>
            </a:r>
            <a:r>
              <a:rPr lang="en-US" sz="2000" b="1" dirty="0">
                <a:solidFill>
                  <a:srgbClr val="004992"/>
                </a:solidFill>
              </a:rPr>
              <a:t> = </a:t>
            </a:r>
            <a:r>
              <a:rPr lang="ru-RU" sz="2000" b="1" dirty="0">
                <a:solidFill>
                  <a:srgbClr val="004992"/>
                </a:solidFill>
              </a:rPr>
              <a:t>слово от др.-греч.: «клеймо, пятно, отметина».</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5755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такое стигма и что самостигматизация?</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ru-RU" sz="2000" b="1" dirty="0">
                <a:solidFill>
                  <a:srgbClr val="004992"/>
                </a:solidFill>
              </a:rPr>
              <a:t>Стигма</a:t>
            </a:r>
            <a:r>
              <a:rPr lang="en-US" sz="2000" b="1" dirty="0">
                <a:solidFill>
                  <a:srgbClr val="004992"/>
                </a:solidFill>
              </a:rPr>
              <a:t> = </a:t>
            </a:r>
            <a:r>
              <a:rPr lang="ru-RU" sz="2000" b="1" dirty="0">
                <a:solidFill>
                  <a:srgbClr val="004992"/>
                </a:solidFill>
              </a:rPr>
              <a:t>слово от др.-греч.: «клеймо, пятно, отметина».</a:t>
            </a:r>
          </a:p>
          <a:p>
            <a:pPr marL="342900" indent="-342900">
              <a:lnSpc>
                <a:spcPct val="100000"/>
              </a:lnSpc>
              <a:spcBef>
                <a:spcPts val="1200"/>
              </a:spcBef>
              <a:buClr>
                <a:srgbClr val="333333"/>
              </a:buClr>
              <a:buFont typeface="WingDings"/>
              <a:buChar char=""/>
            </a:pPr>
            <a:r>
              <a:rPr lang="ru-RU" sz="2000" b="1" dirty="0">
                <a:solidFill>
                  <a:srgbClr val="004992"/>
                </a:solidFill>
              </a:rPr>
              <a:t>Стигматизация </a:t>
            </a:r>
            <a:r>
              <a:rPr lang="ru-RU" sz="2000" dirty="0">
                <a:solidFill>
                  <a:srgbClr val="004992"/>
                </a:solidFill>
              </a:rPr>
              <a:t>возникает, когда людей или групп объединяют негативные атрибуты.</a:t>
            </a:r>
            <a:endParaRPr lang="ru-RU"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6344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такое стигма и что самостигматизация?</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ru-RU" sz="2000" b="1" dirty="0">
                <a:solidFill>
                  <a:srgbClr val="004992"/>
                </a:solidFill>
              </a:rPr>
              <a:t>Стигма</a:t>
            </a:r>
            <a:r>
              <a:rPr lang="en-US" sz="2000" b="1" dirty="0">
                <a:solidFill>
                  <a:srgbClr val="004992"/>
                </a:solidFill>
              </a:rPr>
              <a:t> = </a:t>
            </a:r>
            <a:r>
              <a:rPr lang="ru-RU" sz="2000" b="1" dirty="0">
                <a:solidFill>
                  <a:srgbClr val="004992"/>
                </a:solidFill>
              </a:rPr>
              <a:t>слово от др.-греч.: «клеймо, пятно, отметина».</a:t>
            </a:r>
          </a:p>
          <a:p>
            <a:pPr marL="342900" indent="-342900">
              <a:lnSpc>
                <a:spcPct val="100000"/>
              </a:lnSpc>
              <a:spcBef>
                <a:spcPts val="1200"/>
              </a:spcBef>
              <a:buClr>
                <a:srgbClr val="333333"/>
              </a:buClr>
              <a:buFont typeface="WingDings"/>
              <a:buChar char=""/>
            </a:pPr>
            <a:r>
              <a:rPr lang="ru-RU" sz="2000" b="1" dirty="0">
                <a:solidFill>
                  <a:srgbClr val="004992"/>
                </a:solidFill>
              </a:rPr>
              <a:t>Стигматизация </a:t>
            </a:r>
            <a:r>
              <a:rPr lang="ru-RU" sz="2000" dirty="0">
                <a:solidFill>
                  <a:srgbClr val="004992"/>
                </a:solidFill>
              </a:rPr>
              <a:t>возникает, когда людей или групп объединяют негативные атрибуты.</a:t>
            </a:r>
            <a:endParaRPr lang="ru-RU" sz="2000" dirty="0">
              <a:solidFill>
                <a:srgbClr val="333333"/>
              </a:solidFill>
            </a:endParaRPr>
          </a:p>
          <a:p>
            <a:pPr marL="342900" indent="-342900">
              <a:lnSpc>
                <a:spcPct val="100000"/>
              </a:lnSpc>
              <a:spcBef>
                <a:spcPts val="1200"/>
              </a:spcBef>
              <a:buClr>
                <a:srgbClr val="333333"/>
              </a:buClr>
              <a:buFont typeface="WingDings"/>
              <a:buChar char=""/>
            </a:pPr>
            <a:r>
              <a:rPr lang="ru-RU" sz="2000" dirty="0">
                <a:solidFill>
                  <a:srgbClr val="333333"/>
                </a:solidFill>
              </a:rPr>
              <a:t>Это происходит обычно из-за отсутствия критической оценки с действительностью.</a:t>
            </a:r>
          </a:p>
          <a:p>
            <a:pPr marL="342900" indent="-342900">
              <a:lnSpc>
                <a:spcPct val="100000"/>
              </a:lnSpc>
              <a:spcBef>
                <a:spcPts val="1200"/>
              </a:spcBef>
              <a:buClr>
                <a:srgbClr val="333333"/>
              </a:buClr>
              <a:buFont typeface="WingDings"/>
              <a:buChar char=""/>
            </a:pPr>
            <a:r>
              <a:rPr lang="ru-RU" sz="2000" dirty="0">
                <a:solidFill>
                  <a:srgbClr val="333333"/>
                </a:solidFill>
              </a:rPr>
              <a:t>Стигма может понизить самооценку человека и/или отдалить его от общества.</a:t>
            </a:r>
          </a:p>
          <a:p>
            <a:pPr marL="342900" indent="-342900">
              <a:lnSpc>
                <a:spcPct val="100000"/>
              </a:lnSpc>
              <a:spcBef>
                <a:spcPts val="1200"/>
              </a:spcBef>
              <a:buClr>
                <a:srgbClr val="333333"/>
              </a:buClr>
              <a:buFont typeface="WingDings"/>
              <a:buChar char=""/>
            </a:pPr>
            <a:r>
              <a:rPr lang="ru-RU" sz="2000" dirty="0">
                <a:solidFill>
                  <a:srgbClr val="333333"/>
                </a:solidFill>
              </a:rPr>
              <a:t>Стигма может каснуться групп людей с некоторыми заболеваниями (напр., ВИЧ), людей с ограниченными возможностями (напр., инвалидов) или с психическими заболеваниями (напр., психоз).</a:t>
            </a:r>
          </a:p>
          <a:p>
            <a:pPr marL="342900" indent="-342900">
              <a:lnSpc>
                <a:spcPct val="100000"/>
              </a:lnSpc>
              <a:spcBef>
                <a:spcPts val="1200"/>
              </a:spcBef>
              <a:buClr>
                <a:srgbClr val="333333"/>
              </a:buClr>
              <a:buFont typeface="WingDings"/>
              <a:buChar char=""/>
            </a:pPr>
            <a:r>
              <a:rPr lang="de-DE" sz="2000" dirty="0">
                <a:solidFill>
                  <a:srgbClr val="333333"/>
                </a:solidFill>
              </a:rPr>
              <a:t>„</a:t>
            </a:r>
            <a:r>
              <a:rPr lang="ru-RU" sz="2000" dirty="0">
                <a:solidFill>
                  <a:srgbClr val="333333"/>
                </a:solidFill>
              </a:rPr>
              <a:t>Самостигматизация</a:t>
            </a:r>
            <a:r>
              <a:rPr lang="de-DE" sz="2000" dirty="0">
                <a:solidFill>
                  <a:srgbClr val="333333"/>
                </a:solidFill>
              </a:rPr>
              <a:t>“</a:t>
            </a:r>
            <a:r>
              <a:rPr lang="ru-RU" sz="2000" dirty="0">
                <a:solidFill>
                  <a:srgbClr val="333333"/>
                </a:solidFill>
              </a:rPr>
              <a:t> определяется как совокупность реакций, которые человек (напр., с психическим заболеванием) усвоил обществом, интернализировал и испытыл на себе извне настолько сильно, что он чувствует себя в каком-то отношении </a:t>
            </a:r>
            <a:r>
              <a:rPr lang="de-DE" sz="2000" dirty="0">
                <a:solidFill>
                  <a:srgbClr val="333333"/>
                </a:solidFill>
              </a:rPr>
              <a:t>„</a:t>
            </a:r>
            <a:r>
              <a:rPr lang="ru-RU" sz="2000" dirty="0">
                <a:solidFill>
                  <a:srgbClr val="333333"/>
                </a:solidFill>
              </a:rPr>
              <a:t>хуже</a:t>
            </a:r>
            <a:r>
              <a:rPr lang="de-DE" sz="2000" dirty="0">
                <a:solidFill>
                  <a:srgbClr val="333333"/>
                </a:solidFill>
              </a:rPr>
              <a:t>“</a:t>
            </a:r>
            <a:r>
              <a:rPr lang="ru-RU" sz="2000" dirty="0">
                <a:solidFill>
                  <a:srgbClr val="333333"/>
                </a:solidFill>
              </a:rPr>
              <a:t> других.</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4683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Стигма по отношению к людям, страдающих психозом</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Какие предубеждения вы слышали от других людей о тех, кто страдает психозом?</a:t>
            </a:r>
          </a:p>
          <a:p>
            <a:pPr marL="342900" indent="-342900">
              <a:buClr>
                <a:srgbClr val="333333"/>
              </a:buClr>
              <a:buFont typeface="WingDings"/>
              <a:buChar char=""/>
            </a:pPr>
            <a:r>
              <a:rPr lang="ru-RU" sz="2400" dirty="0">
                <a:solidFill>
                  <a:srgbClr val="333333"/>
                </a:solidFill>
              </a:rPr>
              <a:t>Какие предубеждения у вас относительно людей, которые страдают </a:t>
            </a:r>
            <a:r>
              <a:rPr lang="ru-RU" sz="2400">
                <a:solidFill>
                  <a:srgbClr val="333333"/>
                </a:solidFill>
              </a:rPr>
              <a:t>психозом?</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Стигма по отношению к людям, страдающих психозом</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lnSpc>
                <a:spcPct val="100000"/>
              </a:lnSpc>
              <a:spcBef>
                <a:spcPts val="1200"/>
              </a:spcBef>
              <a:defRPr/>
            </a:pPr>
            <a:r>
              <a:rPr lang="ru-RU" sz="2000" dirty="0">
                <a:solidFill>
                  <a:srgbClr val="004992"/>
                </a:solidFill>
              </a:rPr>
              <a:t>Распространенные, но ложные предположения о людях, которые страдают психозом:</a:t>
            </a:r>
          </a:p>
          <a:p>
            <a:pPr>
              <a:lnSpc>
                <a:spcPct val="100000"/>
              </a:lnSpc>
              <a:spcBef>
                <a:spcPts val="1200"/>
              </a:spcBef>
              <a:defRPr/>
            </a:pPr>
            <a:r>
              <a:rPr lang="ru-RU" sz="2000" dirty="0">
                <a:solidFill>
                  <a:srgbClr val="333333"/>
                </a:solidFill>
              </a:rPr>
              <a:t>Они</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ru-RU" sz="2000" dirty="0">
                <a:solidFill>
                  <a:srgbClr val="333333"/>
                </a:solidFill>
              </a:rPr>
              <a:t>опасны и непредсказуемы</a:t>
            </a:r>
          </a:p>
          <a:p>
            <a:pPr marL="342900" indent="-342900">
              <a:lnSpc>
                <a:spcPct val="100000"/>
              </a:lnSpc>
              <a:spcBef>
                <a:spcPts val="1200"/>
              </a:spcBef>
              <a:buClr>
                <a:srgbClr val="333333"/>
              </a:buClr>
              <a:buFont typeface="WingDings"/>
              <a:buChar char=""/>
              <a:defRPr/>
            </a:pPr>
            <a:r>
              <a:rPr lang="ru-RU" sz="2000" dirty="0">
                <a:solidFill>
                  <a:srgbClr val="333333"/>
                </a:solidFill>
              </a:rPr>
              <a:t>это расстройство личности, связанное с её расщеплением </a:t>
            </a:r>
            <a:r>
              <a:rPr lang="de-DE" sz="2000" dirty="0">
                <a:solidFill>
                  <a:srgbClr val="333333"/>
                </a:solidFill>
              </a:rPr>
              <a:t>(</a:t>
            </a:r>
            <a:r>
              <a:rPr lang="ru-RU" sz="2000" dirty="0">
                <a:solidFill>
                  <a:srgbClr val="333333"/>
                </a:solidFill>
              </a:rPr>
              <a:t>при психозе</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ru-RU" sz="2000" dirty="0">
                <a:solidFill>
                  <a:srgbClr val="333333"/>
                </a:solidFill>
              </a:rPr>
              <a:t>без интеллекта</a:t>
            </a:r>
          </a:p>
          <a:p>
            <a:pPr marL="342900" indent="-342900">
              <a:lnSpc>
                <a:spcPct val="100000"/>
              </a:lnSpc>
              <a:spcBef>
                <a:spcPts val="1200"/>
              </a:spcBef>
              <a:buClr>
                <a:srgbClr val="333333"/>
              </a:buClr>
              <a:buFont typeface="WingDings"/>
              <a:buChar char=""/>
              <a:defRPr/>
            </a:pPr>
            <a:r>
              <a:rPr lang="ru-RU" sz="2000" dirty="0">
                <a:solidFill>
                  <a:srgbClr val="333333"/>
                </a:solidFill>
              </a:rPr>
              <a:t>прибывают в этом состояние постоянно</a:t>
            </a:r>
            <a:endParaRPr lang="en-US" sz="2000" dirty="0">
              <a:solidFill>
                <a:srgbClr val="333333"/>
              </a:solidFill>
            </a:endParaRPr>
          </a:p>
          <a:p>
            <a:pPr>
              <a:lnSpc>
                <a:spcPct val="100000"/>
              </a:lnSpc>
              <a:spcBef>
                <a:spcPts val="1200"/>
              </a:spcBef>
              <a:buClr>
                <a:srgbClr val="333333"/>
              </a:buClr>
              <a:defRPr/>
            </a:pPr>
            <a:endParaRPr lang="en-US" sz="2000" dirty="0">
              <a:solidFill>
                <a:srgbClr val="333333"/>
              </a:solidFill>
            </a:endParaRPr>
          </a:p>
          <a:p>
            <a:pPr>
              <a:lnSpc>
                <a:spcPct val="100000"/>
              </a:lnSpc>
              <a:spcBef>
                <a:spcPts val="1200"/>
              </a:spcBef>
              <a:buClr>
                <a:srgbClr val="333333"/>
              </a:buClr>
              <a:defRPr/>
            </a:pPr>
            <a:endParaRPr lang="en-US" sz="2000" dirty="0">
              <a:solidFill>
                <a:srgbClr val="333333"/>
              </a:solidFill>
            </a:endParaRPr>
          </a:p>
          <a:p>
            <a:pPr>
              <a:lnSpc>
                <a:spcPct val="100000"/>
              </a:lnSpc>
              <a:spcBef>
                <a:spcPts val="1200"/>
              </a:spcBef>
              <a:buClr>
                <a:srgbClr val="333333"/>
              </a:buClr>
              <a:defRPr/>
            </a:pPr>
            <a:endParaRPr lang="ru-RU" sz="2000" dirty="0">
              <a:solidFill>
                <a:srgbClr val="333333"/>
              </a:solidFill>
            </a:endParaRPr>
          </a:p>
          <a:p>
            <a:pPr algn="ctr" eaLnBrk="1" fontAlgn="auto" hangingPunct="1">
              <a:lnSpc>
                <a:spcPct val="100000"/>
              </a:lnSpc>
              <a:spcBef>
                <a:spcPts val="0"/>
              </a:spcBef>
              <a:defRPr/>
            </a:pPr>
            <a:r>
              <a:rPr lang="ru-RU" sz="2000" dirty="0">
                <a:solidFill>
                  <a:srgbClr val="004992"/>
                </a:solidFill>
              </a:rPr>
              <a:t>Обоснованно? Нет</a:t>
            </a:r>
            <a:r>
              <a:rPr 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Стигма по отношению к людям, страдающих психозом</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ru-RU" sz="2000" dirty="0">
                <a:solidFill>
                  <a:srgbClr val="004992"/>
                </a:solidFill>
              </a:rPr>
              <a:t>Обоснованно? Нет!</a:t>
            </a:r>
            <a:endParaRPr lang="de-DE" sz="2000" dirty="0">
              <a:solidFill>
                <a:srgbClr val="004992"/>
              </a:solidFill>
            </a:endParaRPr>
          </a:p>
          <a:p>
            <a:pPr lvl="0">
              <a:lnSpc>
                <a:spcPct val="100000"/>
              </a:lnSpc>
              <a:spcBef>
                <a:spcPts val="1200"/>
              </a:spcBef>
              <a:defRPr/>
            </a:pPr>
            <a:r>
              <a:rPr lang="ru-RU" sz="2000" dirty="0">
                <a:solidFill>
                  <a:srgbClr val="004992"/>
                </a:solidFill>
              </a:rPr>
              <a:t>опасны и непредсказуемы?</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441589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Стигма по отношению к людям, страдающих психозом</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ru-RU" sz="2000" dirty="0">
                <a:solidFill>
                  <a:srgbClr val="004992"/>
                </a:solidFill>
              </a:rPr>
              <a:t>Обоснованно? Нет!</a:t>
            </a:r>
            <a:endParaRPr lang="de-DE" sz="2000" dirty="0">
              <a:solidFill>
                <a:srgbClr val="004992"/>
              </a:solidFill>
            </a:endParaRPr>
          </a:p>
          <a:p>
            <a:pPr lvl="0">
              <a:lnSpc>
                <a:spcPct val="100000"/>
              </a:lnSpc>
              <a:spcBef>
                <a:spcPts val="1200"/>
              </a:spcBef>
              <a:defRPr/>
            </a:pPr>
            <a:r>
              <a:rPr lang="ru-RU" sz="2000" dirty="0">
                <a:solidFill>
                  <a:srgbClr val="004992"/>
                </a:solidFill>
              </a:rPr>
              <a:t>опасны и непредсказуемы?</a:t>
            </a:r>
            <a:endParaRPr lang="de-DE" sz="2000" dirty="0">
              <a:solidFill>
                <a:srgbClr val="004992"/>
              </a:solidFill>
            </a:endParaRPr>
          </a:p>
          <a:p>
            <a:pPr>
              <a:lnSpc>
                <a:spcPct val="100000"/>
              </a:lnSpc>
              <a:spcBef>
                <a:spcPts val="1200"/>
              </a:spcBef>
              <a:defRPr/>
            </a:pPr>
            <a:r>
              <a:rPr lang="ru-RU" sz="2000" dirty="0">
                <a:solidFill>
                  <a:srgbClr val="333333"/>
                </a:solidFill>
              </a:rPr>
              <a:t>Люди с психозом, скорее, являются жертвами жестокого обращения и насилия, чем самими преступниками.</a:t>
            </a:r>
          </a:p>
          <a:p>
            <a:pPr>
              <a:lnSpc>
                <a:spcPct val="100000"/>
              </a:lnSpc>
              <a:spcBef>
                <a:spcPts val="1200"/>
              </a:spcBef>
              <a:defRPr/>
            </a:pPr>
            <a:r>
              <a:rPr lang="ru-RU" sz="2000" u="sng" dirty="0">
                <a:solidFill>
                  <a:srgbClr val="333333"/>
                </a:solidFill>
              </a:rPr>
              <a:t>Однако</a:t>
            </a:r>
            <a:r>
              <a:rPr lang="de-DE" sz="2000" dirty="0">
                <a:solidFill>
                  <a:srgbClr val="333333"/>
                </a:solidFill>
              </a:rPr>
              <a:t>: </a:t>
            </a:r>
            <a:r>
              <a:rPr lang="ru-RU" sz="2000" dirty="0">
                <a:solidFill>
                  <a:srgbClr val="333333"/>
                </a:solidFill>
              </a:rPr>
              <a:t>Если они преступники</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a:solidFill>
                  <a:srgbClr val="333333"/>
                </a:solidFill>
              </a:rPr>
              <a:t>...</a:t>
            </a:r>
            <a:r>
              <a:rPr lang="ru-RU" sz="2000" dirty="0">
                <a:solidFill>
                  <a:srgbClr val="333333"/>
                </a:solidFill>
              </a:rPr>
              <a:t> газеты отдали ли бы больше предпочтения сообщать об этом, потому что это улучшает их заголовок: тип преступления может осуществлятся менее понятным и более своеобразным путем (напр., психически больной человек напал на немецких политиков Лафонтен и Шойбле).</a:t>
            </a:r>
          </a:p>
          <a:p>
            <a:pPr marL="342900" indent="-342900">
              <a:lnSpc>
                <a:spcPct val="100000"/>
              </a:lnSpc>
              <a:spcBef>
                <a:spcPts val="1200"/>
              </a:spcBef>
              <a:buClr>
                <a:srgbClr val="333333"/>
              </a:buClr>
              <a:buFont typeface="WingDings"/>
              <a:buChar char=""/>
              <a:defRPr/>
            </a:pPr>
            <a:r>
              <a:rPr lang="ru-RU" sz="2000" dirty="0">
                <a:solidFill>
                  <a:srgbClr val="333333"/>
                </a:solidFill>
              </a:rPr>
              <a:t>Стратегия юристов для оправдания актов преступления на основе психического заболевания (правда или нет) иногда усиливает это впечатление.</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1299628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Стигма по отношению к людям, страдающих психозом</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ru-RU" sz="2000" dirty="0">
                <a:solidFill>
                  <a:srgbClr val="004992"/>
                </a:solidFill>
              </a:rPr>
              <a:t>Обоснованно? Нет!</a:t>
            </a:r>
          </a:p>
          <a:p>
            <a:pPr marL="342900" indent="-342900" eaLnBrk="1" fontAlgn="auto" hangingPunct="1">
              <a:lnSpc>
                <a:spcPct val="100000"/>
              </a:lnSpc>
              <a:spcBef>
                <a:spcPts val="1200"/>
              </a:spcBef>
              <a:buClr>
                <a:srgbClr val="000000"/>
              </a:buClr>
              <a:buFont typeface="WingDings"/>
              <a:buChar char=""/>
              <a:defRPr/>
            </a:pPr>
            <a:r>
              <a:rPr lang="ru-RU" sz="2000" dirty="0">
                <a:solidFill>
                  <a:srgbClr val="004992"/>
                </a:solidFill>
              </a:rPr>
              <a:t>Расстройство Личностное Множественное: </a:t>
            </a:r>
            <a:r>
              <a:rPr lang="ru-RU" sz="2000" dirty="0">
                <a:solidFill>
                  <a:srgbClr val="333333"/>
                </a:solidFill>
              </a:rPr>
              <a:t>Прежде всего, это спорный вопрос о том, существует ли расщепление личности. Во-вторых, этот симптом не относится к симптомам шизофрении или </a:t>
            </a:r>
            <a:r>
              <a:rPr lang="ru-RU" sz="2000">
                <a:solidFill>
                  <a:srgbClr val="333333"/>
                </a:solidFill>
              </a:rPr>
              <a:t>психоза.</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2991206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Стигма по отношению к людям, страдающих психозом</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ru-RU" sz="2000" dirty="0">
                <a:solidFill>
                  <a:srgbClr val="004992"/>
                </a:solidFill>
              </a:rPr>
              <a:t>Обоснованно? Нет!</a:t>
            </a:r>
          </a:p>
          <a:p>
            <a:pPr marL="342900" indent="-342900" eaLnBrk="1" fontAlgn="auto" hangingPunct="1">
              <a:lnSpc>
                <a:spcPct val="100000"/>
              </a:lnSpc>
              <a:spcBef>
                <a:spcPts val="1200"/>
              </a:spcBef>
              <a:buClr>
                <a:srgbClr val="000000"/>
              </a:buClr>
              <a:buFont typeface="WingDings"/>
              <a:buChar char=""/>
              <a:defRPr/>
            </a:pPr>
            <a:r>
              <a:rPr lang="ru-RU" sz="2000" dirty="0">
                <a:solidFill>
                  <a:srgbClr val="004992"/>
                </a:solidFill>
              </a:rPr>
              <a:t>Расстройство Личностное Множественное: </a:t>
            </a:r>
            <a:r>
              <a:rPr lang="ru-RU" sz="2000" dirty="0">
                <a:solidFill>
                  <a:srgbClr val="333333"/>
                </a:solidFill>
              </a:rPr>
              <a:t>Прежде всего, это спорный вопрос о том, существует ли расщепление личности. Во-вторых, этот симптом не относится к симптомам шизофрении или психоза.</a:t>
            </a:r>
          </a:p>
          <a:p>
            <a:pPr marL="342900" indent="-342900" eaLnBrk="1" fontAlgn="auto" hangingPunct="1">
              <a:lnSpc>
                <a:spcPct val="100000"/>
              </a:lnSpc>
              <a:spcBef>
                <a:spcPts val="1200"/>
              </a:spcBef>
              <a:buClr>
                <a:srgbClr val="000000"/>
              </a:buClr>
              <a:buFont typeface="WingDings"/>
              <a:buChar char=""/>
              <a:defRPr/>
            </a:pPr>
            <a:r>
              <a:rPr lang="ru-RU" sz="2000" dirty="0">
                <a:solidFill>
                  <a:srgbClr val="004992"/>
                </a:solidFill>
              </a:rPr>
              <a:t>Без интеллекта: </a:t>
            </a:r>
            <a:r>
              <a:rPr lang="ru-RU" sz="2000" dirty="0">
                <a:solidFill>
                  <a:srgbClr val="333333"/>
                </a:solidFill>
              </a:rPr>
              <a:t>Развитие психических расстройств не имеет отношения к интеллекту. Так же, как в общей популяции, многие люди, которые страдают психозом, имеют уровень интеллекта выше </a:t>
            </a:r>
            <a:r>
              <a:rPr lang="ru-RU" sz="2000">
                <a:solidFill>
                  <a:srgbClr val="333333"/>
                </a:solidFill>
              </a:rPr>
              <a:t>среднего.</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3431187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Стигма по отношению к людям, страдающих психозом</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ru-RU" sz="2000" dirty="0">
                <a:solidFill>
                  <a:srgbClr val="004992"/>
                </a:solidFill>
              </a:rPr>
              <a:t>Обоснованно? Нет!</a:t>
            </a:r>
          </a:p>
          <a:p>
            <a:pPr marL="342900" indent="-342900" eaLnBrk="1" fontAlgn="auto" hangingPunct="1">
              <a:lnSpc>
                <a:spcPct val="100000"/>
              </a:lnSpc>
              <a:spcBef>
                <a:spcPts val="1200"/>
              </a:spcBef>
              <a:buClr>
                <a:srgbClr val="000000"/>
              </a:buClr>
              <a:buFont typeface="WingDings"/>
              <a:buChar char=""/>
              <a:defRPr/>
            </a:pPr>
            <a:r>
              <a:rPr lang="ru-RU" sz="2000" dirty="0">
                <a:solidFill>
                  <a:srgbClr val="004992"/>
                </a:solidFill>
              </a:rPr>
              <a:t>Расстройство Личностное Множественное: </a:t>
            </a:r>
            <a:r>
              <a:rPr lang="ru-RU" sz="2000" dirty="0">
                <a:solidFill>
                  <a:srgbClr val="333333"/>
                </a:solidFill>
              </a:rPr>
              <a:t>Прежде всего, это спорный вопрос о том, существует ли расщепление личности. Во-вторых, этот симптом не относится к симптомам шизофрении или психоза.</a:t>
            </a:r>
          </a:p>
          <a:p>
            <a:pPr marL="342900" indent="-342900" eaLnBrk="1" fontAlgn="auto" hangingPunct="1">
              <a:lnSpc>
                <a:spcPct val="100000"/>
              </a:lnSpc>
              <a:spcBef>
                <a:spcPts val="1200"/>
              </a:spcBef>
              <a:buClr>
                <a:srgbClr val="000000"/>
              </a:buClr>
              <a:buFont typeface="WingDings"/>
              <a:buChar char=""/>
              <a:defRPr/>
            </a:pPr>
            <a:r>
              <a:rPr lang="ru-RU" sz="2000" dirty="0">
                <a:solidFill>
                  <a:srgbClr val="004992"/>
                </a:solidFill>
              </a:rPr>
              <a:t>Без интеллекта: </a:t>
            </a:r>
            <a:r>
              <a:rPr lang="ru-RU" sz="2000" dirty="0">
                <a:solidFill>
                  <a:srgbClr val="333333"/>
                </a:solidFill>
              </a:rPr>
              <a:t>Развитие психических расстройств не имеет отношения к интеллекту. Так же, как в общей популяции, многие люди, которые страдают психозом, имеют уровень интеллекта выше среднего.</a:t>
            </a:r>
          </a:p>
          <a:p>
            <a:pPr marL="342900" indent="-342900">
              <a:lnSpc>
                <a:spcPct val="100000"/>
              </a:lnSpc>
              <a:spcBef>
                <a:spcPts val="1200"/>
              </a:spcBef>
              <a:buClr>
                <a:srgbClr val="000000"/>
              </a:buClr>
              <a:buFont typeface="WingDings"/>
              <a:buChar char=""/>
              <a:defRPr/>
            </a:pPr>
            <a:r>
              <a:rPr lang="ru-RU" sz="2000" dirty="0">
                <a:solidFill>
                  <a:srgbClr val="004992"/>
                </a:solidFill>
              </a:rPr>
              <a:t>Прибывают в этом состояние постоянно</a:t>
            </a:r>
            <a:r>
              <a:rPr lang="de-DE" sz="2000" dirty="0">
                <a:solidFill>
                  <a:srgbClr val="004992"/>
                </a:solidFill>
              </a:rPr>
              <a:t>: </a:t>
            </a:r>
            <a:r>
              <a:rPr lang="ru-RU" sz="2000" dirty="0">
                <a:solidFill>
                  <a:srgbClr val="333333"/>
                </a:solidFill>
              </a:rPr>
              <a:t>При правильном лечении многие пациенты могут вести продуктивную и полноценную жизнь.</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1866272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Зачем мы это делаем?</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ru-RU" sz="2400" dirty="0">
                <a:solidFill>
                  <a:srgbClr val="333333"/>
                </a:solidFill>
              </a:rPr>
              <a:t>Многие люди с диагнозом </a:t>
            </a:r>
            <a:r>
              <a:rPr lang="de-DE" sz="2400" dirty="0">
                <a:solidFill>
                  <a:srgbClr val="333333"/>
                </a:solidFill>
              </a:rPr>
              <a:t>„</a:t>
            </a:r>
            <a:r>
              <a:rPr lang="ru-RU" sz="2400" dirty="0">
                <a:solidFill>
                  <a:srgbClr val="333333"/>
                </a:solidFill>
              </a:rPr>
              <a:t>шизофрения</a:t>
            </a:r>
            <a:r>
              <a:rPr lang="de-DE" sz="2400" dirty="0">
                <a:solidFill>
                  <a:srgbClr val="333333"/>
                </a:solidFill>
              </a:rPr>
              <a:t>“</a:t>
            </a:r>
            <a:r>
              <a:rPr lang="ru-RU" sz="2400" dirty="0">
                <a:solidFill>
                  <a:srgbClr val="333333"/>
                </a:solidFill>
              </a:rPr>
              <a:t> или </a:t>
            </a:r>
            <a:r>
              <a:rPr lang="de-DE" sz="2400" dirty="0">
                <a:solidFill>
                  <a:srgbClr val="333333"/>
                </a:solidFill>
              </a:rPr>
              <a:t>„</a:t>
            </a:r>
            <a:r>
              <a:rPr lang="ru-RU" sz="2400" dirty="0">
                <a:solidFill>
                  <a:srgbClr val="333333"/>
                </a:solidFill>
              </a:rPr>
              <a:t>психоз</a:t>
            </a:r>
            <a:r>
              <a:rPr lang="de-DE" sz="2400" dirty="0">
                <a:solidFill>
                  <a:srgbClr val="333333"/>
                </a:solidFill>
              </a:rPr>
              <a:t>“</a:t>
            </a:r>
            <a:r>
              <a:rPr lang="ru-RU" sz="2400" dirty="0">
                <a:solidFill>
                  <a:srgbClr val="333333"/>
                </a:solidFill>
              </a:rPr>
              <a:t> </a:t>
            </a:r>
            <a:r>
              <a:rPr lang="en-US" sz="2400" dirty="0">
                <a:solidFill>
                  <a:srgbClr val="333333"/>
                </a:solidFill>
              </a:rPr>
              <a:t>(</a:t>
            </a:r>
            <a:r>
              <a:rPr lang="ru-RU" sz="2400" dirty="0">
                <a:solidFill>
                  <a:srgbClr val="333333"/>
                </a:solidFill>
              </a:rPr>
              <a:t>но не все</a:t>
            </a:r>
            <a:r>
              <a:rPr lang="en-US" sz="2400" dirty="0">
                <a:solidFill>
                  <a:srgbClr val="333333"/>
                </a:solidFill>
              </a:rPr>
              <a:t>!) </a:t>
            </a:r>
            <a:r>
              <a:rPr lang="ru-RU" sz="2400" dirty="0">
                <a:solidFill>
                  <a:srgbClr val="333333"/>
                </a:solidFill>
              </a:rPr>
              <a:t>могут подвергаться дискриминации, если их диагноз вызывает неверные предположения или ассоциации.</a:t>
            </a:r>
            <a:endParaRPr lang="de-DE" sz="2400" dirty="0">
              <a:solidFill>
                <a:srgbClr val="333333"/>
              </a:solidFill>
            </a:endParaRPr>
          </a:p>
          <a:p>
            <a:pPr lvl="0" defTabSz="914400" fontAlgn="base">
              <a:defRPr/>
            </a:pPr>
            <a:r>
              <a:rPr lang="ru-RU" sz="2400" dirty="0">
                <a:solidFill>
                  <a:srgbClr val="333333"/>
                </a:solidFill>
              </a:rPr>
              <a:t>Для того, чтобы уменьшить уровень стигмы, должны быть выявлены и исправлены общие стереотипы о людях с шизофренией или психозом.</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4262100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Зачем мы это делаем?</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ru-RU" sz="2400" dirty="0">
                <a:solidFill>
                  <a:srgbClr val="333333"/>
                </a:solidFill>
              </a:rPr>
              <a:t>Многие люди с диагнозом </a:t>
            </a:r>
            <a:r>
              <a:rPr lang="de-DE" sz="2400" dirty="0">
                <a:solidFill>
                  <a:srgbClr val="333333"/>
                </a:solidFill>
              </a:rPr>
              <a:t>„</a:t>
            </a:r>
            <a:r>
              <a:rPr lang="ru-RU" sz="2400" dirty="0">
                <a:solidFill>
                  <a:srgbClr val="333333"/>
                </a:solidFill>
              </a:rPr>
              <a:t>шизофрения</a:t>
            </a:r>
            <a:r>
              <a:rPr lang="de-DE" sz="2400" dirty="0">
                <a:solidFill>
                  <a:srgbClr val="333333"/>
                </a:solidFill>
              </a:rPr>
              <a:t>“</a:t>
            </a:r>
            <a:r>
              <a:rPr lang="ru-RU" sz="2400" dirty="0">
                <a:solidFill>
                  <a:srgbClr val="333333"/>
                </a:solidFill>
              </a:rPr>
              <a:t> или </a:t>
            </a:r>
            <a:r>
              <a:rPr lang="de-DE" sz="2400" dirty="0">
                <a:solidFill>
                  <a:srgbClr val="333333"/>
                </a:solidFill>
              </a:rPr>
              <a:t>„</a:t>
            </a:r>
            <a:r>
              <a:rPr lang="ru-RU" sz="2400" dirty="0">
                <a:solidFill>
                  <a:srgbClr val="333333"/>
                </a:solidFill>
              </a:rPr>
              <a:t>психоз</a:t>
            </a:r>
            <a:r>
              <a:rPr lang="de-DE" sz="2400" dirty="0">
                <a:solidFill>
                  <a:srgbClr val="333333"/>
                </a:solidFill>
              </a:rPr>
              <a:t>“</a:t>
            </a:r>
            <a:r>
              <a:rPr lang="ru-RU" sz="2400" dirty="0">
                <a:solidFill>
                  <a:srgbClr val="333333"/>
                </a:solidFill>
              </a:rPr>
              <a:t> </a:t>
            </a:r>
            <a:r>
              <a:rPr lang="en-US" sz="2400" dirty="0">
                <a:solidFill>
                  <a:srgbClr val="333333"/>
                </a:solidFill>
              </a:rPr>
              <a:t>(</a:t>
            </a:r>
            <a:r>
              <a:rPr lang="ru-RU" sz="2400" dirty="0">
                <a:solidFill>
                  <a:srgbClr val="333333"/>
                </a:solidFill>
              </a:rPr>
              <a:t>но не все</a:t>
            </a:r>
            <a:r>
              <a:rPr lang="en-US" sz="2400" dirty="0">
                <a:solidFill>
                  <a:srgbClr val="333333"/>
                </a:solidFill>
              </a:rPr>
              <a:t>!) </a:t>
            </a:r>
            <a:r>
              <a:rPr lang="ru-RU" sz="2400" dirty="0">
                <a:solidFill>
                  <a:srgbClr val="333333"/>
                </a:solidFill>
              </a:rPr>
              <a:t>могут подвергаться дискриминации, если их диагноз вызывает неверные предположения или ассоциации.</a:t>
            </a:r>
            <a:endParaRPr lang="de-DE" sz="2400" dirty="0">
              <a:solidFill>
                <a:srgbClr val="333333"/>
              </a:solidFill>
            </a:endParaRPr>
          </a:p>
          <a:p>
            <a:pPr lvl="0" defTabSz="914400" fontAlgn="base">
              <a:defRPr/>
            </a:pPr>
            <a:r>
              <a:rPr lang="ru-RU" sz="2400" dirty="0">
                <a:solidFill>
                  <a:srgbClr val="333333"/>
                </a:solidFill>
              </a:rPr>
              <a:t>Для того, чтобы уменьшить уровень стигмы, должны быть выявлены и исправлены общие стереотипы о людях с шизофренией или психозом.</a:t>
            </a:r>
          </a:p>
          <a:p>
            <a:pPr lvl="0" defTabSz="914400" fontAlgn="base">
              <a:defRPr/>
            </a:pPr>
            <a:r>
              <a:rPr lang="ru-RU" sz="2400" u="sng" dirty="0">
                <a:solidFill>
                  <a:srgbClr val="004992"/>
                </a:solidFill>
              </a:rPr>
              <a:t>Важно</a:t>
            </a:r>
            <a:r>
              <a:rPr lang="de-DE" sz="2400" i="1" dirty="0">
                <a:solidFill>
                  <a:srgbClr val="004992"/>
                </a:solidFill>
              </a:rPr>
              <a:t>: </a:t>
            </a:r>
            <a:r>
              <a:rPr lang="ru-RU" sz="2400" dirty="0">
                <a:solidFill>
                  <a:srgbClr val="333333"/>
                </a:solidFill>
              </a:rPr>
              <a:t>Если вы внимательно присмотритесь, каждый человек обладает качествами, которые делают его уникальным. Многие предрассудки или стереотипы основаны на одном аспекте личности человека. Эти предрассудки</a:t>
            </a:r>
            <a:r>
              <a:rPr lang="de-DE" sz="2400" dirty="0">
                <a:solidFill>
                  <a:srgbClr val="333333"/>
                </a:solidFill>
              </a:rPr>
              <a:t>/</a:t>
            </a:r>
            <a:r>
              <a:rPr lang="ru-RU" sz="2400" dirty="0">
                <a:solidFill>
                  <a:srgbClr val="333333"/>
                </a:solidFill>
              </a:rPr>
              <a:t>стереотипы могут привести к неправельному отношению к людям, которые вовсе не заслуживают негативного отношения к себе. </a:t>
            </a:r>
            <a:r>
              <a:rPr lang="ru-RU" sz="2400" u="sng" dirty="0">
                <a:solidFill>
                  <a:srgbClr val="333333"/>
                </a:solidFill>
              </a:rPr>
              <a:t>Психическое заболевание это только один аспект личности человека.</a:t>
            </a:r>
            <a:endParaRPr lang="en-US" sz="2400" dirty="0"/>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3631675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нам следует делать?</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ru-RU" sz="2400">
                <a:solidFill>
                  <a:srgbClr val="333333"/>
                </a:solidFill>
              </a:rPr>
              <a:t>Изучите &amp; правильно расскажите о своем опыте болезни!</a:t>
            </a:r>
            <a:endParaRPr lang="de-DE" sz="2400" dirty="0">
              <a:solidFill>
                <a:srgbClr val="333333"/>
              </a:solidFill>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257508454"/>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pPr marL="342900" indent="-342900">
              <a:buClr>
                <a:srgbClr val="333333"/>
              </a:buClr>
              <a:buFont typeface="WingDings"/>
              <a:buChar char=""/>
              <a:defRPr/>
            </a:pPr>
            <a:r>
              <a:rPr lang="ru-RU" sz="2400">
                <a:solidFill>
                  <a:srgbClr val="333333"/>
                </a:solidFill>
              </a:rPr>
              <a:t>Для </a:t>
            </a:r>
            <a:r>
              <a:rPr lang="ru-RU" sz="2400" dirty="0">
                <a:solidFill>
                  <a:srgbClr val="333333"/>
                </a:solidFill>
              </a:rPr>
              <a:t>вас может быть важно, поговорить о вашей болезни с человеком, которому вы доверяете, потому что ...</a:t>
            </a:r>
          </a:p>
          <a:p>
            <a:pPr marL="342900" indent="-342900">
              <a:buClr>
                <a:srgbClr val="333333"/>
              </a:buClr>
              <a:buFont typeface="WingDings"/>
              <a:buChar char=""/>
              <a:defRPr/>
            </a:pPr>
            <a:r>
              <a:rPr lang="ru-RU" sz="2400" dirty="0">
                <a:solidFill>
                  <a:srgbClr val="333333"/>
                </a:solidFill>
              </a:rPr>
              <a:t>часто другие люди могут обнаружить ранние, существенные признаки развивающегося психотического эпизода раньше, чем сами пациенты.</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ru-RU" sz="2400" dirty="0">
                <a:solidFill>
                  <a:srgbClr val="004992"/>
                </a:solidFill>
              </a:rPr>
              <a:t>Рекомендация: Расскажите о ваших симптомах, не говоря о диагнозе.</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spTree>
    <p:extLst>
      <p:ext uri="{BB962C8B-B14F-4D97-AF65-F5344CB8AC3E}">
        <p14:creationId xmlns:p14="http://schemas.microsoft.com/office/powerpoint/2010/main" val="5472615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ru-RU" sz="2400" dirty="0">
                <a:solidFill>
                  <a:srgbClr val="004992"/>
                </a:solidFill>
              </a:rPr>
              <a:t>Рекомендация: Расскажите о ваших симптомах, не говоря о диагнозе.</a:t>
            </a:r>
            <a:endParaRPr lang="de-DE" sz="2400" dirty="0">
              <a:solidFill>
                <a:srgbClr val="004992"/>
              </a:solidFill>
            </a:endParaRPr>
          </a:p>
          <a:p>
            <a:pPr marL="342900" indent="-342900">
              <a:buClr>
                <a:srgbClr val="333333"/>
              </a:buClr>
              <a:buFont typeface="WingDings"/>
              <a:buChar char=""/>
              <a:defRPr/>
            </a:pPr>
            <a:r>
              <a:rPr lang="ru-RU" sz="2400" dirty="0">
                <a:solidFill>
                  <a:srgbClr val="333333"/>
                </a:solidFill>
              </a:rPr>
              <a:t>Особенно, если вы неочень хорошо знаете человека, рекомендуется описать свои симптомы, а не произносить (неоднозначное) название (шизофрения, </a:t>
            </a:r>
            <a:r>
              <a:rPr lang="ru-RU" sz="2400">
                <a:solidFill>
                  <a:srgbClr val="333333"/>
                </a:solidFill>
              </a:rPr>
              <a:t>психоз).</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30355545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ru-RU" sz="2400" dirty="0">
                <a:solidFill>
                  <a:srgbClr val="004992"/>
                </a:solidFill>
              </a:rPr>
              <a:t>Рекомендация: Расскажите о ваших симптомах, не говоря о диагнозе.</a:t>
            </a:r>
            <a:endParaRPr lang="de-DE" sz="2400" dirty="0">
              <a:solidFill>
                <a:srgbClr val="004992"/>
              </a:solidFill>
            </a:endParaRPr>
          </a:p>
          <a:p>
            <a:pPr marL="342900" indent="-342900">
              <a:buClr>
                <a:srgbClr val="333333"/>
              </a:buClr>
              <a:buFont typeface="WingDings"/>
              <a:buChar char=""/>
              <a:defRPr/>
            </a:pPr>
            <a:r>
              <a:rPr lang="ru-RU" sz="2400" dirty="0">
                <a:solidFill>
                  <a:srgbClr val="333333"/>
                </a:solidFill>
              </a:rPr>
              <a:t>Особенно, если вы неочень хорошо знаете человека, рекомендуется описать свои симптомы, а не произносить (неоднозначное) название (шизофрения, психоз).</a:t>
            </a:r>
          </a:p>
          <a:p>
            <a:pPr marL="342900" indent="-342900">
              <a:buClr>
                <a:srgbClr val="333333"/>
              </a:buClr>
              <a:buFont typeface="WingDings"/>
              <a:buChar char=""/>
              <a:defRPr/>
            </a:pPr>
            <a:r>
              <a:rPr lang="ru-RU" sz="2400" dirty="0">
                <a:solidFill>
                  <a:srgbClr val="333333"/>
                </a:solidFill>
              </a:rPr>
              <a:t>Чтобы быть в состоянии правильно объяснить вашу болезнь другим, вы должны сами стать в этом экспертом!</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3785162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ru-RU" sz="2000" dirty="0">
                <a:solidFill>
                  <a:srgbClr val="004992"/>
                </a:solidFill>
              </a:rPr>
              <a:t>Основные симптомы психоза и шизофрении:</a:t>
            </a:r>
          </a:p>
          <a:p>
            <a:pPr lvl="0" defTabSz="914400" eaLnBrk="0" fontAlgn="base" hangingPunct="0">
              <a:lnSpc>
                <a:spcPct val="100000"/>
              </a:lnSpc>
              <a:spcBef>
                <a:spcPts val="1200"/>
              </a:spcBef>
              <a:buClr>
                <a:srgbClr val="006699"/>
              </a:buClr>
              <a:tabLst>
                <a:tab pos="84138" algn="l"/>
              </a:tabLst>
            </a:pPr>
            <a:r>
              <a:rPr lang="en-US" sz="2000" kern="0" dirty="0">
                <a:solidFill>
                  <a:srgbClr val="333333"/>
                </a:solidFill>
              </a:rPr>
              <a:t>???</a:t>
            </a:r>
            <a:endParaRPr lang="ru-RU"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ru-RU" sz="2000" dirty="0">
                <a:solidFill>
                  <a:srgbClr val="004992"/>
                </a:solidFill>
              </a:rPr>
              <a:t>Основные симптомы психоза и шизофрении:</a:t>
            </a:r>
          </a:p>
          <a:p>
            <a:pPr marL="342900" indent="-342900">
              <a:lnSpc>
                <a:spcPct val="100000"/>
              </a:lnSpc>
              <a:spcBef>
                <a:spcPts val="1200"/>
              </a:spcBef>
              <a:buClr>
                <a:srgbClr val="333333"/>
              </a:buClr>
              <a:buFont typeface="WingDings"/>
              <a:buChar char=""/>
            </a:pPr>
            <a:r>
              <a:rPr lang="ru-RU" sz="2000" dirty="0">
                <a:solidFill>
                  <a:srgbClr val="333333"/>
                </a:solidFill>
              </a:rPr>
              <a:t>Галлюцинации</a:t>
            </a:r>
          </a:p>
          <a:p>
            <a:pPr marL="342900" indent="-342900">
              <a:lnSpc>
                <a:spcPct val="100000"/>
              </a:lnSpc>
              <a:spcBef>
                <a:spcPts val="1200"/>
              </a:spcBef>
              <a:buClr>
                <a:srgbClr val="333333"/>
              </a:buClr>
              <a:buFont typeface="WingDings"/>
              <a:buChar char=""/>
            </a:pPr>
            <a:r>
              <a:rPr lang="ru-RU" sz="2000" dirty="0">
                <a:solidFill>
                  <a:srgbClr val="333333"/>
                </a:solidFill>
              </a:rPr>
              <a:t>Бред</a:t>
            </a:r>
          </a:p>
          <a:p>
            <a:pPr marL="342900" indent="-342900">
              <a:lnSpc>
                <a:spcPct val="100000"/>
              </a:lnSpc>
              <a:spcBef>
                <a:spcPts val="1200"/>
              </a:spcBef>
              <a:buClr>
                <a:srgbClr val="333333"/>
              </a:buClr>
              <a:buFont typeface="WingDings"/>
              <a:buChar char=""/>
            </a:pPr>
            <a:r>
              <a:rPr lang="ru-RU" sz="2000" dirty="0">
                <a:solidFill>
                  <a:srgbClr val="333333"/>
                </a:solidFill>
              </a:rPr>
              <a:t>Другие (неспецифические) симптомы, такие как депрессия (это также может произойти при других расстройствах)</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5905713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ru-RU" sz="2000" dirty="0">
                <a:solidFill>
                  <a:srgbClr val="004992"/>
                </a:solidFill>
              </a:rPr>
              <a:t>Основные симптомы психоза и шизофрении:</a:t>
            </a:r>
          </a:p>
          <a:p>
            <a:pPr marL="342900" indent="-342900">
              <a:lnSpc>
                <a:spcPct val="100000"/>
              </a:lnSpc>
              <a:spcBef>
                <a:spcPts val="1200"/>
              </a:spcBef>
              <a:buClr>
                <a:srgbClr val="333333"/>
              </a:buClr>
              <a:buFont typeface="WingDings"/>
              <a:buChar char=""/>
            </a:pPr>
            <a:r>
              <a:rPr lang="ru-RU" sz="2000" b="1" dirty="0">
                <a:solidFill>
                  <a:srgbClr val="333333"/>
                </a:solidFill>
              </a:rPr>
              <a:t>Галлюцинации</a:t>
            </a:r>
            <a:r>
              <a:rPr lang="de-DE" sz="2000" b="1" dirty="0">
                <a:solidFill>
                  <a:srgbClr val="333333"/>
                </a:solidFill>
              </a:rPr>
              <a:t>: </a:t>
            </a:r>
            <a:r>
              <a:rPr lang="ru-RU" sz="2000" dirty="0">
                <a:solidFill>
                  <a:srgbClr val="333333"/>
                </a:solidFill>
              </a:rPr>
              <a:t>услышать, увидеть, почувствовать, попробовать вещи, которых не существует (напр., слышать голоса)</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ru-RU" sz="2000" dirty="0">
                <a:solidFill>
                  <a:srgbClr val="004992"/>
                </a:solidFill>
              </a:rPr>
              <a:t>Основные симптомы психоза и шизофрении:</a:t>
            </a:r>
          </a:p>
          <a:p>
            <a:pPr marL="342900" indent="-342900">
              <a:lnSpc>
                <a:spcPct val="100000"/>
              </a:lnSpc>
              <a:spcBef>
                <a:spcPts val="1200"/>
              </a:spcBef>
              <a:buClr>
                <a:srgbClr val="333333"/>
              </a:buClr>
              <a:buFont typeface="WingDings"/>
              <a:buChar char=""/>
            </a:pPr>
            <a:r>
              <a:rPr lang="ru-RU" sz="2000" b="1" dirty="0">
                <a:solidFill>
                  <a:srgbClr val="333333"/>
                </a:solidFill>
              </a:rPr>
              <a:t>Галлюцинации</a:t>
            </a:r>
            <a:r>
              <a:rPr lang="de-DE" sz="2000" b="1" dirty="0">
                <a:solidFill>
                  <a:srgbClr val="333333"/>
                </a:solidFill>
              </a:rPr>
              <a:t>: </a:t>
            </a:r>
            <a:r>
              <a:rPr lang="ru-RU" sz="2000" dirty="0">
                <a:solidFill>
                  <a:srgbClr val="333333"/>
                </a:solidFill>
              </a:rPr>
              <a:t>услышать, увидеть, почувствовать, попробовать вещи, которых не существует (напр., слышать голоса)</a:t>
            </a:r>
            <a:endParaRPr lang="en-US" sz="2000" dirty="0">
              <a:solidFill>
                <a:srgbClr val="333333"/>
              </a:solidFill>
            </a:endParaRPr>
          </a:p>
          <a:p>
            <a:pPr>
              <a:lnSpc>
                <a:spcPct val="100000"/>
              </a:lnSpc>
              <a:spcBef>
                <a:spcPts val="1200"/>
              </a:spcBef>
            </a:pPr>
            <a:r>
              <a:rPr lang="ru-RU" sz="2000" dirty="0">
                <a:solidFill>
                  <a:srgbClr val="333333"/>
                </a:solidFill>
              </a:rPr>
              <a:t>Премер</a:t>
            </a:r>
            <a:r>
              <a:rPr lang="de-DE" sz="2000" dirty="0">
                <a:solidFill>
                  <a:srgbClr val="333333"/>
                </a:solidFill>
              </a:rPr>
              <a:t>:</a:t>
            </a:r>
          </a:p>
          <a:p>
            <a:pPr>
              <a:lnSpc>
                <a:spcPct val="100000"/>
              </a:lnSpc>
              <a:spcBef>
                <a:spcPts val="1200"/>
              </a:spcBef>
            </a:pPr>
            <a:r>
              <a:rPr lang="ru-RU" sz="2000" i="1" dirty="0">
                <a:solidFill>
                  <a:srgbClr val="333333"/>
                </a:solidFill>
              </a:rPr>
              <a:t>“Примерно 15% населения испытывали галлюцинации, не будучи психически больным. Как я могу вам это описать? Это сравнимо с мышлением запоминающейся мелодии, но сильнее, так что вы думаете, что это реально. Или, это похоже на случай, котгда вы услышали звонок в дверь, когда с нетерпением ждете кого-то в гости, но никто на самом деле не звонил</a:t>
            </a:r>
            <a:r>
              <a:rPr lang="de-DE" sz="2000" i="1" dirty="0">
                <a:solidFill>
                  <a:srgbClr val="333333"/>
                </a:solidFill>
              </a:rPr>
              <a:t>.“</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2350677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ru-RU" sz="2000" dirty="0">
                <a:solidFill>
                  <a:srgbClr val="004992"/>
                </a:solidFill>
              </a:rPr>
              <a:t>Основные симптомы психоза и шизофрении:</a:t>
            </a:r>
          </a:p>
          <a:p>
            <a:pPr marL="342900" lvl="0" indent="-342900">
              <a:lnSpc>
                <a:spcPct val="100000"/>
              </a:lnSpc>
              <a:spcBef>
                <a:spcPts val="1200"/>
              </a:spcBef>
              <a:buClr>
                <a:srgbClr val="333333"/>
              </a:buClr>
              <a:buFont typeface="WingDings"/>
              <a:buChar char=""/>
            </a:pPr>
            <a:r>
              <a:rPr lang="ru-RU" sz="2000" b="1" dirty="0">
                <a:solidFill>
                  <a:srgbClr val="333333"/>
                </a:solidFill>
              </a:rPr>
              <a:t>Бред</a:t>
            </a:r>
            <a:r>
              <a:rPr lang="en-US" sz="2000" b="1" dirty="0">
                <a:solidFill>
                  <a:srgbClr val="333333"/>
                </a:solidFill>
              </a:rPr>
              <a:t>: </a:t>
            </a:r>
            <a:r>
              <a:rPr lang="ru-RU" sz="2000" dirty="0">
                <a:solidFill>
                  <a:srgbClr val="333333"/>
                </a:solidFill>
              </a:rPr>
              <a:t>Убедиться в том, что что-то не так (напр., вы должны быть выбраны для того, чтобы спасти мир или вас преследуют спецслужбы)</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3097649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ru-RU" sz="2000" dirty="0">
                <a:solidFill>
                  <a:srgbClr val="004992"/>
                </a:solidFill>
              </a:rPr>
              <a:t>Основные симптомы психоза и шизофрении:</a:t>
            </a:r>
          </a:p>
          <a:p>
            <a:pPr marL="342900" lvl="0" indent="-342900">
              <a:lnSpc>
                <a:spcPct val="100000"/>
              </a:lnSpc>
              <a:spcBef>
                <a:spcPts val="1200"/>
              </a:spcBef>
              <a:buClr>
                <a:srgbClr val="333333"/>
              </a:buClr>
              <a:buFont typeface="WingDings"/>
              <a:buChar char=""/>
            </a:pPr>
            <a:r>
              <a:rPr lang="ru-RU" sz="2000" b="1" dirty="0">
                <a:solidFill>
                  <a:srgbClr val="333333"/>
                </a:solidFill>
              </a:rPr>
              <a:t>Бред</a:t>
            </a:r>
            <a:r>
              <a:rPr lang="en-US" sz="2000" b="1" dirty="0">
                <a:solidFill>
                  <a:srgbClr val="333333"/>
                </a:solidFill>
              </a:rPr>
              <a:t>: </a:t>
            </a:r>
            <a:r>
              <a:rPr lang="ru-RU" sz="2000" dirty="0">
                <a:solidFill>
                  <a:srgbClr val="333333"/>
                </a:solidFill>
              </a:rPr>
              <a:t>Убедиться в том, что что-то не так (напр., вы должны быть выбраны для того, чтобы спасти мир или вас преследуют спецслужбы)</a:t>
            </a:r>
            <a:endParaRPr lang="en-US" sz="2000" dirty="0">
              <a:solidFill>
                <a:srgbClr val="333333"/>
              </a:solidFill>
            </a:endParaRPr>
          </a:p>
          <a:p>
            <a:pPr lvl="0">
              <a:lnSpc>
                <a:spcPct val="100000"/>
              </a:lnSpc>
              <a:spcBef>
                <a:spcPts val="1200"/>
              </a:spcBef>
            </a:pPr>
            <a:r>
              <a:rPr lang="ru-RU" sz="2000" dirty="0">
                <a:solidFill>
                  <a:srgbClr val="333333"/>
                </a:solidFill>
              </a:rPr>
              <a:t>Пример</a:t>
            </a:r>
            <a:r>
              <a:rPr lang="de-DE" sz="2000" dirty="0">
                <a:solidFill>
                  <a:srgbClr val="333333"/>
                </a:solidFill>
              </a:rPr>
              <a:t>:</a:t>
            </a:r>
          </a:p>
          <a:p>
            <a:pPr lvl="0">
              <a:lnSpc>
                <a:spcPct val="100000"/>
              </a:lnSpc>
              <a:spcBef>
                <a:spcPts val="1200"/>
              </a:spcBef>
            </a:pPr>
            <a:r>
              <a:rPr lang="de-DE" sz="2000" i="1" dirty="0">
                <a:solidFill>
                  <a:srgbClr val="333333"/>
                </a:solidFill>
              </a:rPr>
              <a:t>„</a:t>
            </a:r>
            <a:r>
              <a:rPr lang="ru-RU" sz="2000" i="1" dirty="0">
                <a:solidFill>
                  <a:srgbClr val="333333"/>
                </a:solidFill>
              </a:rPr>
              <a:t>Почти каждый знает эти дни, когда ему кажеся, что весь мир настроен против него. Или, что люди смотрят на него, особенно тогла, когда он чувствует себя некомфортно или как не в своей тарелке. Для меня это чувство было гораздо сильнее. Во время время моей болезни я был на 100% уверен, что есть некоторые люди, которые были серьезно настроены против меня. Теперь я смотрю на это по-другому</a:t>
            </a:r>
            <a:r>
              <a:rPr lang="de-DE" sz="2000" i="1" dirty="0">
                <a:solidFill>
                  <a:srgbClr val="333333"/>
                </a:solidFill>
              </a:rPr>
              <a:t>.“</a:t>
            </a:r>
            <a:endParaRPr lang="ru-RU" sz="2000" i="1" dirty="0">
              <a:solidFill>
                <a:srgbClr val="333333"/>
              </a:solidFill>
            </a:endParaRPr>
          </a:p>
          <a:p>
            <a:pPr lvl="0">
              <a:lnSpc>
                <a:spcPct val="100000"/>
              </a:lnSpc>
              <a:spcBef>
                <a:spcPts val="1200"/>
              </a:spcBef>
            </a:pPr>
            <a:r>
              <a:rPr lang="de-DE" sz="2000" i="1" dirty="0">
                <a:solidFill>
                  <a:srgbClr val="333333"/>
                </a:solidFill>
              </a:rPr>
              <a:t>„</a:t>
            </a:r>
            <a:r>
              <a:rPr lang="ru-RU" sz="2000" i="1" dirty="0">
                <a:solidFill>
                  <a:srgbClr val="333333"/>
                </a:solidFill>
              </a:rPr>
              <a:t>Почти каждый чувствовал себя готовым взяться за дело думая, что никто не сделает это лучше, чем он. Для меня такой тип мышления длился дольше и привел к ряду проблем, например, на работе ...</a:t>
            </a:r>
            <a:r>
              <a:rPr lang="de-DE" sz="2000" i="1" dirty="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20299188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ru-RU" sz="2000" dirty="0">
                <a:solidFill>
                  <a:srgbClr val="004992"/>
                </a:solidFill>
              </a:rPr>
              <a:t>Основные симптомы психоза и шизофрении:</a:t>
            </a:r>
          </a:p>
          <a:p>
            <a:pPr marL="342900" indent="-342900">
              <a:lnSpc>
                <a:spcPct val="100000"/>
              </a:lnSpc>
              <a:spcBef>
                <a:spcPts val="1200"/>
              </a:spcBef>
              <a:buClr>
                <a:srgbClr val="333333"/>
              </a:buClr>
              <a:buFont typeface="WingDings"/>
              <a:buChar char=""/>
            </a:pPr>
            <a:r>
              <a:rPr lang="ru-RU" sz="2000" b="1" dirty="0">
                <a:solidFill>
                  <a:srgbClr val="333333"/>
                </a:solidFill>
              </a:rPr>
              <a:t>Другие (неспецифические) симптомы</a:t>
            </a:r>
            <a:r>
              <a:rPr lang="en-US" sz="2000" b="1" dirty="0">
                <a:solidFill>
                  <a:srgbClr val="333333"/>
                </a:solidFill>
              </a:rPr>
              <a:t>:</a:t>
            </a:r>
            <a:r>
              <a:rPr lang="ru-RU" sz="2000" b="1" dirty="0">
                <a:solidFill>
                  <a:srgbClr val="333333"/>
                </a:solidFill>
              </a:rPr>
              <a:t> </a:t>
            </a:r>
            <a:r>
              <a:rPr lang="ru-RU" sz="2000" dirty="0">
                <a:solidFill>
                  <a:srgbClr val="333333"/>
                </a:solidFill>
              </a:rPr>
              <a:t>Например депрессия, трудности в общении или проблемы с концентрацией внимания.</a:t>
            </a: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14595845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ru-RU" sz="2000" dirty="0">
                <a:solidFill>
                  <a:srgbClr val="004992"/>
                </a:solidFill>
              </a:rPr>
              <a:t>Основные симптомы психоза и шизофрении:</a:t>
            </a:r>
          </a:p>
          <a:p>
            <a:pPr marL="342900" indent="-342900">
              <a:lnSpc>
                <a:spcPct val="100000"/>
              </a:lnSpc>
              <a:spcBef>
                <a:spcPts val="1200"/>
              </a:spcBef>
              <a:buClr>
                <a:srgbClr val="333333"/>
              </a:buClr>
              <a:buFont typeface="WingDings"/>
              <a:buChar char=""/>
            </a:pPr>
            <a:r>
              <a:rPr lang="ru-RU" sz="2000" b="1" dirty="0">
                <a:solidFill>
                  <a:srgbClr val="333333"/>
                </a:solidFill>
              </a:rPr>
              <a:t>Другие (неспецифические) симптомы</a:t>
            </a:r>
            <a:r>
              <a:rPr lang="en-US" sz="2000" b="1" dirty="0">
                <a:solidFill>
                  <a:srgbClr val="333333"/>
                </a:solidFill>
              </a:rPr>
              <a:t>:</a:t>
            </a:r>
            <a:r>
              <a:rPr lang="ru-RU" sz="2000" b="1" dirty="0">
                <a:solidFill>
                  <a:srgbClr val="333333"/>
                </a:solidFill>
              </a:rPr>
              <a:t> </a:t>
            </a:r>
            <a:r>
              <a:rPr lang="ru-RU" sz="2000" dirty="0">
                <a:solidFill>
                  <a:srgbClr val="333333"/>
                </a:solidFill>
              </a:rPr>
              <a:t>Например депрессия, трудности в общении или проблемы с концентрацией внимания.</a:t>
            </a:r>
          </a:p>
          <a:p>
            <a:pPr>
              <a:lnSpc>
                <a:spcPct val="100000"/>
              </a:lnSpc>
              <a:spcBef>
                <a:spcPts val="1200"/>
              </a:spcBef>
            </a:pPr>
            <a:r>
              <a:rPr lang="ru-RU" sz="2000" dirty="0">
                <a:solidFill>
                  <a:srgbClr val="333333"/>
                </a:solidFill>
              </a:rPr>
              <a:t>Пример</a:t>
            </a:r>
            <a:r>
              <a:rPr lang="de-DE" sz="2000" dirty="0">
                <a:solidFill>
                  <a:srgbClr val="333333"/>
                </a:solidFill>
              </a:rPr>
              <a:t>:</a:t>
            </a:r>
          </a:p>
          <a:p>
            <a:pPr lvl="0">
              <a:lnSpc>
                <a:spcPct val="100000"/>
              </a:lnSpc>
              <a:spcBef>
                <a:spcPts val="1200"/>
              </a:spcBef>
            </a:pPr>
            <a:r>
              <a:rPr lang="de-DE" sz="2000" i="1" dirty="0">
                <a:solidFill>
                  <a:srgbClr val="333333"/>
                </a:solidFill>
              </a:rPr>
              <a:t>„</a:t>
            </a:r>
            <a:r>
              <a:rPr lang="ru-RU" sz="2000" i="1" dirty="0">
                <a:solidFill>
                  <a:srgbClr val="333333"/>
                </a:solidFill>
              </a:rPr>
              <a:t>Каждый человек хоть раз испытывал сильное чувство грусти и был не в состоянии ничего делать. Со мной было то же самое. Кроме того, это чувство печали и грусти длилось в течение нескольких недель и ничего не могло поднять мне настроение, я чувствовал себя совершенно подавленным, безнадежным и бесполезным. В такие моменты думаешь, что это состояние не проходит. Но в какой-то момент занавес открывается ...</a:t>
            </a:r>
            <a:r>
              <a:rPr lang="de-DE" sz="2000" i="1" dirty="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36625289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я могу рассказать о своей болезни?</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ru-RU" sz="2000" dirty="0">
                <a:solidFill>
                  <a:srgbClr val="333333"/>
                </a:solidFill>
              </a:rPr>
              <a:t>Хорошо проинформируйте себя о теме психоза. Лучший способ исправить ложные взгляды и предубеждения других людей - это рассказать им правду.</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lnSpc>
                <a:spcPct val="100000"/>
              </a:lnSpc>
              <a:spcBef>
                <a:spcPts val="1200"/>
              </a:spcBef>
              <a:defRPr/>
            </a:pPr>
            <a:r>
              <a:rPr lang="ru-RU" sz="2400" b="1" dirty="0">
                <a:solidFill>
                  <a:srgbClr val="333333"/>
                </a:solidFill>
              </a:rPr>
              <a:t>Цели обучения:</a:t>
            </a:r>
            <a:endParaRPr lang="de-DE" sz="2400" b="1" dirty="0">
              <a:solidFill>
                <a:srgbClr val="333333"/>
              </a:solidFill>
            </a:endParaRPr>
          </a:p>
          <a:p>
            <a:pPr marL="342900" indent="-342900">
              <a:lnSpc>
                <a:spcPct val="100000"/>
              </a:lnSpc>
              <a:spcBef>
                <a:spcPts val="1200"/>
              </a:spcBef>
              <a:buClr>
                <a:srgbClr val="333333"/>
              </a:buClr>
              <a:buFont typeface="WingDings"/>
              <a:buChar char=""/>
              <a:defRPr/>
            </a:pPr>
            <a:r>
              <a:rPr lang="ru-RU" sz="2000" dirty="0">
                <a:solidFill>
                  <a:srgbClr val="333333"/>
                </a:solidFill>
              </a:rPr>
              <a:t>Чтобы предотвратить предубеждения и стигму, важно уметь</a:t>
            </a:r>
            <a:r>
              <a:rPr lang="de-DE" sz="2000" dirty="0">
                <a:solidFill>
                  <a:srgbClr val="333333"/>
                </a:solidFill>
              </a:rPr>
              <a:t> </a:t>
            </a:r>
            <a:r>
              <a:rPr lang="ru-RU" sz="2000" dirty="0">
                <a:solidFill>
                  <a:srgbClr val="333333"/>
                </a:solidFill>
              </a:rPr>
              <a:t>правильно общаться на тему вашей болезни с другими людьми.</a:t>
            </a:r>
            <a:endParaRPr lang="de-DE" sz="2000" dirty="0">
              <a:solidFill>
                <a:srgbClr val="333333"/>
              </a:solidFill>
            </a:endParaRPr>
          </a:p>
          <a:p>
            <a:pPr marL="342900" lvl="1" indent="-3429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Психические расстройства широко распространены.</a:t>
            </a:r>
          </a:p>
          <a:p>
            <a:pPr marL="342900" lvl="1" indent="-3429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Вы не обязаны делиться подробностями о состоянии вашего здоровья, если вам некомфортно говорить об этом.</a:t>
            </a:r>
          </a:p>
          <a:p>
            <a:pPr marL="342900" lvl="1" indent="-3429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Для вас может быть важно, поговорить о вашей болезни с человеком, которому вы доверяете: как с целью общей поддержки, так и с целью помощи в предупреждение рецидивов.</a:t>
            </a:r>
          </a:p>
          <a:p>
            <a:pPr marL="342900" lvl="1" indent="-3429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Иногда предрассудки общества основываются на простом незнании. Поэтому правильние рассказать о своих симптомах (психоза), нежели произносить (непонятый) диагноз.</a:t>
            </a:r>
            <a:endParaRPr lang="de-DE" sz="20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de-DE" sz="3600" dirty="0">
              <a:solidFill>
                <a:srgbClr val="004992"/>
              </a:solidFill>
              <a:latin typeface="+mn-lt"/>
              <a:ea typeface="+mn-ea"/>
              <a:cs typeface="+mn-cs"/>
            </a:endParaRPr>
          </a:p>
        </p:txBody>
      </p:sp>
      <p:sp>
        <p:nvSpPr>
          <p:cNvPr id="119810" name="Inhaltsplatzhalter 2"/>
          <p:cNvSpPr>
            <a:spLocks noGrp="1"/>
          </p:cNvSpPr>
          <p:nvPr>
            <p:ph idx="1"/>
          </p:nvPr>
        </p:nvSpPr>
        <p:spPr/>
        <p:txBody>
          <a:bodyPr>
            <a:noAutofit/>
          </a:bodyPr>
          <a:lstStyle/>
          <a:p>
            <a:pPr>
              <a:lnSpc>
                <a:spcPct val="100000"/>
              </a:lnSpc>
              <a:spcBef>
                <a:spcPts val="1200"/>
              </a:spcBef>
            </a:pPr>
            <a:r>
              <a:rPr lang="ru-RU" sz="2000" dirty="0">
                <a:solidFill>
                  <a:srgbClr val="333333"/>
                </a:solidFill>
              </a:rPr>
              <a:t>Многие люди с психозом </a:t>
            </a:r>
            <a:r>
              <a:rPr lang="de-DE" sz="2000" dirty="0">
                <a:solidFill>
                  <a:srgbClr val="333333"/>
                </a:solidFill>
              </a:rPr>
              <a:t>(</a:t>
            </a:r>
            <a:r>
              <a:rPr lang="ru-RU" sz="2000" dirty="0">
                <a:solidFill>
                  <a:srgbClr val="333333"/>
                </a:solidFill>
              </a:rPr>
              <a:t>но не все!</a:t>
            </a:r>
            <a:r>
              <a:rPr lang="de-DE" sz="2000" dirty="0">
                <a:solidFill>
                  <a:srgbClr val="333333"/>
                </a:solidFill>
              </a:rPr>
              <a:t>)</a:t>
            </a:r>
            <a:r>
              <a:rPr lang="ru-RU" sz="2000" dirty="0">
                <a:solidFill>
                  <a:srgbClr val="333333"/>
                </a:solidFill>
              </a:rPr>
              <a:t> вынуждены бороться с предрассудками общества. Чтобы их предотвратить, необходимо правильно объяснить о заболевание другим людям.</a:t>
            </a:r>
          </a:p>
          <a:p>
            <a:pPr>
              <a:lnSpc>
                <a:spcPct val="100000"/>
              </a:lnSpc>
              <a:spcBef>
                <a:spcPts val="1200"/>
              </a:spcBef>
            </a:pPr>
            <a:r>
              <a:rPr lang="ru-RU" sz="2000" dirty="0">
                <a:solidFill>
                  <a:srgbClr val="004992"/>
                </a:solidFill>
              </a:rPr>
              <a:t>Пример</a:t>
            </a:r>
            <a:r>
              <a:rPr lang="de-DE" sz="2000" dirty="0">
                <a:solidFill>
                  <a:srgbClr val="004992"/>
                </a:solidFill>
              </a:rPr>
              <a:t>: </a:t>
            </a:r>
            <a:r>
              <a:rPr lang="ru-RU" sz="2000" dirty="0">
                <a:solidFill>
                  <a:srgbClr val="333333"/>
                </a:solidFill>
              </a:rPr>
              <a:t>Из-за психотического эпизода Мартин провел последние несколько недель в больнице. До сих пор он не рассказал почти никому о своей болезни и поэтому он все больше и больше становится замкнутым в себе.</a:t>
            </a:r>
          </a:p>
          <a:p>
            <a:pPr>
              <a:lnSpc>
                <a:spcPct val="100000"/>
              </a:lnSpc>
              <a:spcBef>
                <a:spcPts val="1200"/>
              </a:spcBef>
            </a:pPr>
            <a:r>
              <a:rPr lang="ru-RU" sz="2000" dirty="0">
                <a:solidFill>
                  <a:srgbClr val="004992"/>
                </a:solidFill>
              </a:rPr>
              <a:t>Предистория</a:t>
            </a:r>
            <a:r>
              <a:rPr lang="de-DE" sz="2000" dirty="0">
                <a:solidFill>
                  <a:srgbClr val="004992"/>
                </a:solidFill>
              </a:rPr>
              <a:t>: </a:t>
            </a:r>
            <a:r>
              <a:rPr lang="ru-RU" sz="2000" dirty="0">
                <a:solidFill>
                  <a:srgbClr val="333333"/>
                </a:solidFill>
              </a:rPr>
              <a:t>В прошлом Мартин получил негативный опыт, рассказывая о своем психозе. Вскоре после того, как он рассказал своему последнему начальнику о болезни, он был переведен на другую позицию. Поэтому он боится, что его друзья подумают, что он сумасшедший и отвернутся от него.</a:t>
            </a:r>
          </a:p>
          <a:p>
            <a:pPr>
              <a:lnSpc>
                <a:spcPct val="100000"/>
              </a:lnSpc>
              <a:spcBef>
                <a:spcPts val="1200"/>
              </a:spcBef>
            </a:pPr>
            <a:r>
              <a:rPr lang="ru-RU" sz="2000" dirty="0">
                <a:solidFill>
                  <a:srgbClr val="004992"/>
                </a:solidFill>
              </a:rPr>
              <a:t>Однако</a:t>
            </a:r>
            <a:r>
              <a:rPr lang="de-DE" sz="2000" dirty="0">
                <a:solidFill>
                  <a:srgbClr val="004992"/>
                </a:solidFill>
              </a:rPr>
              <a:t>: </a:t>
            </a:r>
            <a:r>
              <a:rPr lang="ru-RU" sz="2000" dirty="0">
                <a:solidFill>
                  <a:srgbClr val="333333"/>
                </a:solidFill>
              </a:rPr>
              <a:t>Во время своего нынешнего лечения в больнице Мартин принимал участие в MКT, а также проходил другие методы лечения и решил перестать прятаться от своих хороших друзей. Почти все из них с пониманием отнеслись к описаниям симптомов Мартина. Один из них даже поделился собственным опытом о чувстве преследования и угрозы.</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014321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cs typeface="+mn-cs"/>
              </a:rPr>
              <a:t>Тренинг 10 – Работа над предубеждениями (Стигма)</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63</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089140225"/>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mn-lt"/>
                          <a:ea typeface="+mn-ea"/>
                          <a:cs typeface="+mn-cs"/>
                        </a:rPr>
                        <a:t>basketball sketch</a:t>
                      </a:r>
                      <a:endParaRPr lang="nl-NL" sz="1000" b="0"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5247</Words>
  <Application>Microsoft Office PowerPoint</Application>
  <PresentationFormat>Benutzerdefiniert</PresentationFormat>
  <Paragraphs>629</Paragraphs>
  <Slides>63</Slides>
  <Notes>63</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63</vt:i4>
      </vt:variant>
    </vt:vector>
  </HeadingPairs>
  <TitlesOfParts>
    <vt:vector size="73" baseType="lpstr">
      <vt:lpstr>Arial</vt:lpstr>
      <vt:lpstr>Calibri Light</vt:lpstr>
      <vt:lpstr>Symbol</vt:lpstr>
      <vt:lpstr>Times New Roman</vt:lpstr>
      <vt:lpstr>Verdana</vt:lpstr>
      <vt:lpstr>WingDings</vt:lpstr>
      <vt:lpstr>WingDings</vt:lpstr>
      <vt:lpstr>Wingdings 2</vt:lpstr>
      <vt:lpstr>UKE_PPT-Vorlage_16zu9</vt:lpstr>
      <vt:lpstr>1_UKE_PPT-Vorlage_16zu9</vt:lpstr>
      <vt:lpstr>MKT 10 II – Работа над предубеждениями (Стигма)</vt:lpstr>
      <vt:lpstr>Что общего имеют эти люди?</vt:lpstr>
      <vt:lpstr>Что общего имеют эти люди?</vt:lpstr>
      <vt:lpstr>Что общего имеют эти люди?</vt:lpstr>
      <vt:lpstr>Что общего имеют эти люди?</vt:lpstr>
      <vt:lpstr>Что общего имеют эти люди?</vt:lpstr>
      <vt:lpstr>Что общего имеют эти люди?</vt:lpstr>
      <vt:lpstr>Что общего имеют эти люди?</vt:lpstr>
      <vt:lpstr>Знаменитый= Идеальный?</vt:lpstr>
      <vt:lpstr>Какая из этих картин была написана художником с симптомами психоза?</vt:lpstr>
      <vt:lpstr>Какая из этих картин получила самую высокую цену на аукционе?</vt:lpstr>
      <vt:lpstr>Какая из этих картин получила самую высокую цену на аукционе?</vt:lpstr>
      <vt:lpstr>Э́двард Мунк</vt:lpstr>
      <vt:lpstr>Штеффен Моритц</vt:lpstr>
      <vt:lpstr>Ви́ллем Ван Гог</vt:lpstr>
      <vt:lpstr>Ринго Старр (Барабанщик из Beatles)</vt:lpstr>
      <vt:lpstr>Первый вывод</vt:lpstr>
      <vt:lpstr>Первый вывод</vt:lpstr>
      <vt:lpstr>Первый вывод</vt:lpstr>
      <vt:lpstr>Первый вывод</vt:lpstr>
      <vt:lpstr>Иметь проблемы психического характера это „нормально“?</vt:lpstr>
      <vt:lpstr>Иметь проблемы психического характера это „нормально“?</vt:lpstr>
      <vt:lpstr>Иметь проблемы психического характера это „нормально“?</vt:lpstr>
      <vt:lpstr>Некоторые убеждения не так уж и редки... Частота фазы психоза в популяции</vt:lpstr>
      <vt:lpstr>Некоторые убеждения не так уж и редки... Частота фазы психоза в популяции</vt:lpstr>
      <vt:lpstr>Некоторые убеждения не так уж и редки... Частота фазы психоза в популяции</vt:lpstr>
      <vt:lpstr>Некоторые убеждения не так уж и редки... Частота фазы психоза в популяции</vt:lpstr>
      <vt:lpstr>Некоторые убеждения не так уж и редки... Частота фазы психоза в популяции</vt:lpstr>
      <vt:lpstr>Некоторые убеждения не так уж и редки... Частота фазы психоза в популяции</vt:lpstr>
      <vt:lpstr>Некоторые убеждения не так уж и редки... Частота фазы психоза в популяции</vt:lpstr>
      <vt:lpstr>Некоторые убеждения не так уж и редки... Частота фазы психоза в популяции</vt:lpstr>
      <vt:lpstr>Помните…</vt:lpstr>
      <vt:lpstr>Что такое стигма и что самостигматизация?</vt:lpstr>
      <vt:lpstr>Что такое стигма и что самостигматизация?</vt:lpstr>
      <vt:lpstr>Что такое стигма и что самостигматизация?</vt:lpstr>
      <vt:lpstr>Что такое стигма и что самостигматизация?</vt:lpstr>
      <vt:lpstr>Стигма по отношению к людям, страдающих психозом</vt:lpstr>
      <vt:lpstr>Стигма по отношению к людям, страдающих психозом</vt:lpstr>
      <vt:lpstr>Стигма по отношению к людям, страдающих психозом</vt:lpstr>
      <vt:lpstr>Стигма по отношению к людям, страдающих психозом</vt:lpstr>
      <vt:lpstr>Стигма по отношению к людям, страдающих психозом</vt:lpstr>
      <vt:lpstr>Стигма по отношению к людям, страдающих психозом</vt:lpstr>
      <vt:lpstr>Стигма по отношению к людям, страдающих психозом</vt:lpstr>
      <vt:lpstr>Зачем мы это делаем?</vt:lpstr>
      <vt:lpstr>Зачем мы это делаем?</vt:lpstr>
      <vt:lpstr>Что нам следует делать?</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Как я могу рассказать о своей болезни?</vt:lpstr>
      <vt:lpstr>Перенесение целей на повседневную жизнь</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1382</cp:revision>
  <dcterms:created xsi:type="dcterms:W3CDTF">2015-05-22T07:54:23Z</dcterms:created>
  <dcterms:modified xsi:type="dcterms:W3CDTF">2022-07-04T08:40:47Z</dcterms:modified>
</cp:coreProperties>
</file>