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89" r:id="rId1"/>
    <p:sldMasterId id="2147484302" r:id="rId2"/>
  </p:sldMasterIdLst>
  <p:notesMasterIdLst>
    <p:notesMasterId r:id="rId86"/>
  </p:notesMasterIdLst>
  <p:handoutMasterIdLst>
    <p:handoutMasterId r:id="rId87"/>
  </p:handoutMasterIdLst>
  <p:sldIdLst>
    <p:sldId id="835" r:id="rId3"/>
    <p:sldId id="806" r:id="rId4"/>
    <p:sldId id="840" r:id="rId5"/>
    <p:sldId id="839" r:id="rId6"/>
    <p:sldId id="808" r:id="rId7"/>
    <p:sldId id="838" r:id="rId8"/>
    <p:sldId id="837" r:id="rId9"/>
    <p:sldId id="836" r:id="rId10"/>
    <p:sldId id="560" r:id="rId11"/>
    <p:sldId id="785" r:id="rId12"/>
    <p:sldId id="813" r:id="rId13"/>
    <p:sldId id="812" r:id="rId14"/>
    <p:sldId id="618" r:id="rId15"/>
    <p:sldId id="686" r:id="rId16"/>
    <p:sldId id="687" r:id="rId17"/>
    <p:sldId id="724" r:id="rId18"/>
    <p:sldId id="595" r:id="rId19"/>
    <p:sldId id="814" r:id="rId20"/>
    <p:sldId id="717" r:id="rId21"/>
    <p:sldId id="747" r:id="rId22"/>
    <p:sldId id="817" r:id="rId23"/>
    <p:sldId id="816" r:id="rId24"/>
    <p:sldId id="815" r:id="rId25"/>
    <p:sldId id="619" r:id="rId26"/>
    <p:sldId id="620" r:id="rId27"/>
    <p:sldId id="715" r:id="rId28"/>
    <p:sldId id="716" r:id="rId29"/>
    <p:sldId id="658" r:id="rId30"/>
    <p:sldId id="659" r:id="rId31"/>
    <p:sldId id="621" r:id="rId32"/>
    <p:sldId id="622" r:id="rId33"/>
    <p:sldId id="703" r:id="rId34"/>
    <p:sldId id="702" r:id="rId35"/>
    <p:sldId id="818" r:id="rId36"/>
    <p:sldId id="712" r:id="rId37"/>
    <p:sldId id="713" r:id="rId38"/>
    <p:sldId id="660" r:id="rId39"/>
    <p:sldId id="661" r:id="rId40"/>
    <p:sldId id="678" r:id="rId41"/>
    <p:sldId id="753" r:id="rId42"/>
    <p:sldId id="629" r:id="rId43"/>
    <p:sldId id="630" r:id="rId44"/>
    <p:sldId id="706" r:id="rId45"/>
    <p:sldId id="707" r:id="rId46"/>
    <p:sldId id="710" r:id="rId47"/>
    <p:sldId id="711" r:id="rId48"/>
    <p:sldId id="637" r:id="rId49"/>
    <p:sldId id="638" r:id="rId50"/>
    <p:sldId id="708" r:id="rId51"/>
    <p:sldId id="709" r:id="rId52"/>
    <p:sldId id="677" r:id="rId53"/>
    <p:sldId id="787" r:id="rId54"/>
    <p:sldId id="639" r:id="rId55"/>
    <p:sldId id="750" r:id="rId56"/>
    <p:sldId id="641" r:id="rId57"/>
    <p:sldId id="674" r:id="rId58"/>
    <p:sldId id="675" r:id="rId59"/>
    <p:sldId id="650" r:id="rId60"/>
    <p:sldId id="651" r:id="rId61"/>
    <p:sldId id="654" r:id="rId62"/>
    <p:sldId id="655" r:id="rId63"/>
    <p:sldId id="666" r:id="rId64"/>
    <p:sldId id="667" r:id="rId65"/>
    <p:sldId id="789" r:id="rId66"/>
    <p:sldId id="823" r:id="rId67"/>
    <p:sldId id="822" r:id="rId68"/>
    <p:sldId id="821" r:id="rId69"/>
    <p:sldId id="820" r:id="rId70"/>
    <p:sldId id="819" r:id="rId71"/>
    <p:sldId id="617" r:id="rId72"/>
    <p:sldId id="825" r:id="rId73"/>
    <p:sldId id="824" r:id="rId74"/>
    <p:sldId id="805" r:id="rId75"/>
    <p:sldId id="714" r:id="rId76"/>
    <p:sldId id="826" r:id="rId77"/>
    <p:sldId id="827" r:id="rId78"/>
    <p:sldId id="828" r:id="rId79"/>
    <p:sldId id="829" r:id="rId80"/>
    <p:sldId id="830" r:id="rId81"/>
    <p:sldId id="831" r:id="rId82"/>
    <p:sldId id="832" r:id="rId83"/>
    <p:sldId id="833" r:id="rId84"/>
    <p:sldId id="834" r:id="rId85"/>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475">
          <p15:clr>
            <a:srgbClr val="A4A3A4"/>
          </p15:clr>
        </p15:guide>
        <p15:guide id="2" pos="2699">
          <p15:clr>
            <a:srgbClr val="A4A3A4"/>
          </p15:clr>
        </p15:guide>
        <p15:guide id="3" pos="36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60"/>
  </p:normalViewPr>
  <p:slideViewPr>
    <p:cSldViewPr>
      <p:cViewPr varScale="1">
        <p:scale>
          <a:sx n="74" d="100"/>
          <a:sy n="74" d="100"/>
        </p:scale>
        <p:origin x="744" y="66"/>
      </p:cViewPr>
      <p:guideLst>
        <p:guide orient="horz" pos="3475"/>
        <p:guide pos="2699"/>
        <p:guide pos="3600"/>
      </p:guideLst>
    </p:cSldViewPr>
  </p:slideViewPr>
  <p:outlineViewPr>
    <p:cViewPr>
      <p:scale>
        <a:sx n="50" d="100"/>
        <a:sy n="50" d="100"/>
      </p:scale>
      <p:origin x="0" y="0"/>
    </p:cViewPr>
    <p:sldLst>
      <p:sld r:id="rId1" collapse="1"/>
      <p:sld r:id="rId2" collapse="1"/>
      <p:sld r:id="rId3" collapse="1"/>
    </p:sldLst>
  </p:outlineViewPr>
  <p:notesTextViewPr>
    <p:cViewPr>
      <p:scale>
        <a:sx n="100" d="100"/>
        <a:sy n="100" d="100"/>
      </p:scale>
      <p:origin x="0" y="0"/>
    </p:cViewPr>
  </p:notesTextViewPr>
  <p:sorterViewPr>
    <p:cViewPr>
      <p:scale>
        <a:sx n="75" d="100"/>
        <a:sy n="75" d="100"/>
      </p:scale>
      <p:origin x="0" y="84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b="1">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b="1">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b="1">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b="1">
                <a:latin typeface="Arial" panose="020B0604020202020204" pitchFamily="34" charset="0"/>
              </a:defRPr>
            </a:lvl1pPr>
          </a:lstStyle>
          <a:p>
            <a:fld id="{18CF6C2B-2EAC-46E1-8891-138D9A6AA796}" type="slidenum">
              <a:rPr lang="en-GB" altLang="de-DE"/>
              <a:pPr/>
              <a:t>‹Nr.›</a:t>
            </a:fld>
            <a:endParaRPr lang="en-GB" altLang="de-DE"/>
          </a:p>
        </p:txBody>
      </p:sp>
    </p:spTree>
    <p:extLst>
      <p:ext uri="{BB962C8B-B14F-4D97-AF65-F5344CB8AC3E}">
        <p14:creationId xmlns:p14="http://schemas.microsoft.com/office/powerpoint/2010/main" val="3203158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b="1">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b="1">
                <a:latin typeface="Arial" charset="0"/>
                <a:ea typeface="+mn-ea"/>
                <a:cs typeface="+mn-cs"/>
              </a:defRPr>
            </a:lvl1pPr>
          </a:lstStyle>
          <a:p>
            <a:pPr>
              <a:defRPr/>
            </a:pPr>
            <a:endParaRPr lang="de-DE"/>
          </a:p>
        </p:txBody>
      </p:sp>
      <p:sp>
        <p:nvSpPr>
          <p:cNvPr id="10240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b="1">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b="1">
                <a:latin typeface="Arial" panose="020B0604020202020204" pitchFamily="34" charset="0"/>
              </a:defRPr>
            </a:lvl1pPr>
          </a:lstStyle>
          <a:p>
            <a:fld id="{19EC3434-AE15-4283-B086-1649D154423A}" type="slidenum">
              <a:rPr lang="de-DE" altLang="de-DE"/>
              <a:pPr/>
              <a:t>‹Nr.›</a:t>
            </a:fld>
            <a:endParaRPr lang="de-DE" altLang="de-DE"/>
          </a:p>
        </p:txBody>
      </p:sp>
    </p:spTree>
    <p:extLst>
      <p:ext uri="{BB962C8B-B14F-4D97-AF65-F5344CB8AC3E}">
        <p14:creationId xmlns:p14="http://schemas.microsoft.com/office/powerpoint/2010/main" val="3938448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7A351A-D5DF-4C3B-A3AB-41A1555BDF8A}"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809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1196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7A351A-D5DF-4C3B-A3AB-41A1555BDF8A}"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809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1196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7A351A-D5DF-4C3B-A3AB-41A1555BDF8A}"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809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31196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A094FF-56C3-4D64-81CB-9C4497477CB3}"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8499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9966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A094FF-56C3-4D64-81CB-9C4497477CB3}"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8499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9966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A094FF-56C3-4D64-81CB-9C4497477CB3}"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8499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9966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A094FF-56C3-4D64-81CB-9C4497477CB3}"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8499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9966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238F2D8-1BA6-446D-B5AB-679B8B052EE4}"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8602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11773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1C5412-AFF1-4D51-B56B-FAD341DE9E03}"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8909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037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1C5412-AFF1-4D51-B56B-FAD341DE9E03}"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8909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037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1C5412-AFF1-4D51-B56B-FAD341DE9E03}"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8909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037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B57E78-67C0-415C-8F12-2EDF5B2C9254}"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73593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6B6113-A2D4-417F-B904-818A50B9E172}"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603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D0507B6-779E-4085-B472-0D8675AE5B26}"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32097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D076AA6-9747-4E17-B49C-FCBF0B6FE3E8}"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4632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753400-A77E-4D02-B9DA-C52DB65C24DF}"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7535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1753400-A77E-4D02-B9DA-C52DB65C24DF}"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7535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DDE2AA-6376-478D-A756-4C99D4D0C900}"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49021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CD3D4B-5AE9-40ED-AB50-6735E01C8AFE}"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6662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CD3D4B-5AE9-40ED-AB50-6735E01C8AFE}"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6662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CD3D4B-5AE9-40ED-AB50-6735E01C8AFE}"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6662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0CD3D4B-5AE9-40ED-AB50-6735E01C8AFE}"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0035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6662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72350FF-0168-4A66-B5E1-56133B627CB5}"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669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E39AFF6-B00B-480C-A318-6887DFFFD4DB}"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13008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771C8C2-280C-46BA-B16C-75A634415720}"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5157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997BFC9-ED92-42EA-B738-1945A7738834}"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5128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AA0049B-D61D-448B-B0AC-1A599A36A32D}"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25108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38F751-8550-4747-9640-598D2058F7C2}"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9494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2979E98-C63E-459A-9F4A-5C9130B340AC}"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00459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6693999-4BB4-4FB8-BB1E-BEAF0FDB283E}"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34170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533FCF-D717-46E8-B647-B181B3E8A221}"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5373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97C6D5E-953B-4726-9405-EC3A6C8CDBE9}"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29935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F1249E9-7F53-4959-AA4C-96FE97AB64A9}"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76223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14207F-E524-4997-B4C4-6EFB8CE513E0}"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3562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0CE0A9-9382-47E4-A8F1-90B1F10937FD}"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4093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811624E-DE60-4782-938F-A12FDEBA06E4}"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003999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C7013B1-AE5D-400A-A480-E2AEE4FA9375}"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03970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BDF1AB4-3DF1-454B-84DD-F304E8CAAD22}"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79403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7A717B-E77C-4E4B-BE3E-B215E0379A3F}"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18909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D2DD8B8-5457-4319-9229-C910F08C3B5D}"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59132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D31852B-6AC0-46FA-BC8B-90EF42566532}"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3696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63F65A7-45A7-4694-8A7B-0A1650A37CB4}"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5167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6252F3C-7D1E-49CF-A53A-B410A457AC3E}"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4745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21860" name="Rectangle 1027"/>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797637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F19C892-B0D4-4768-A2C6-E478A6809076}"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712244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1205E4-34C1-4F7E-B042-3EAE89EE18CB}"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931136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922CE4-C862-454A-89B9-CB7BF77F077D}"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42481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78AE671-A32D-48F5-B065-0CC2B7FBBF3C}"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059484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D7131B4-45CC-4EB8-AF0A-463361E6F8FD}"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47830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A02C1B6-6BCB-4927-B3ED-494CCC96E1F9}"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110257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0C5569-596F-439C-A283-E605A54216CF}"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99256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17162DC-CCB5-42B4-AAB8-7B82F84A4EA8}"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27798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EFC3CB-EE46-44A1-AFA2-F22EA8B99362}"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4845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293DDCA-4D39-48EB-9C35-F50786D8C5FC}"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20114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8DF7248-4E1A-44B3-907D-AC5B5CEECB78}"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353822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3392C2-BE6E-461B-B018-3F5CE0085BF4}"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606242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84AEF11-A705-4518-9F72-4B06CC107D07}"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704882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E85EE14-3AF8-4A63-996A-41352EF75006}"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041056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AEF821-7C0D-4192-9627-306FFE4196D7}"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12132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CD78B6-7E73-453E-97BB-368663B8B5D8}"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484897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2DBD38-AEC1-4CF1-AE6A-C2C5E1984795}"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5944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EFD0AF5-C902-4A03-A75A-B35DD0AFF97F}"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65693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CAA33E-AFA3-4190-9D7E-1194C005F1E1}"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817548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DB5056-1098-4E29-955A-BF42DA33EDC6}"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18558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DB5056-1098-4E29-955A-BF42DA33EDC6}"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18558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DB5056-1098-4E29-955A-BF42DA33EDC6}"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18558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EED9253-9678-49DA-975D-1047677E3DCE}" type="slidenum">
              <a:rPr lang="de-DE" altLang="de-DE" sz="1400">
                <a:cs typeface="Times New Roman" panose="02020603050405020304" pitchFamily="18" charset="0"/>
              </a:rPr>
              <a:pPr eaLnBrk="1" hangingPunct="1">
                <a:spcBef>
                  <a:spcPct val="0"/>
                </a:spcBef>
              </a:pPr>
              <a:t>74</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641996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F8B28C1-8E1F-4670-A8DB-C02F90739E02}"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139700" y="768350"/>
            <a:ext cx="6821488"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55860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E10A32-715F-4291-97E4-88FFF75BBA75}"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9700" y="768350"/>
            <a:ext cx="6821488"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6171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B9A2313-A1B3-45DE-927E-0E5C7B1726FD}"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9700" y="768350"/>
            <a:ext cx="6821488"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05212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DC427A3-6E7D-49B9-87C5-36945BD2B5D1}"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3753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7E99CE-AF15-4FCD-9B95-182A48FDD1C0}"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582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178DE94-A147-40E6-803A-739AA76D203A}"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51404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3B81AE-9E47-4020-95D4-B1108A63C81F}" type="slidenum">
              <a:rPr lang="de-DE" altLang="de-DE" sz="1300">
                <a:solidFill>
                  <a:srgbClr val="000000"/>
                </a:solidFill>
              </a:rPr>
              <a:pPr eaLnBrk="1" hangingPunct="1">
                <a:spcBef>
                  <a:spcPct val="0"/>
                </a:spcBef>
              </a:pPr>
              <a:t>81</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80593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82</a:t>
            </a:fld>
            <a:endParaRPr lang="de-DE" altLang="de-DE"/>
          </a:p>
        </p:txBody>
      </p:sp>
    </p:spTree>
    <p:extLst>
      <p:ext uri="{BB962C8B-B14F-4D97-AF65-F5344CB8AC3E}">
        <p14:creationId xmlns:p14="http://schemas.microsoft.com/office/powerpoint/2010/main" val="3186820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04AD0D-5F7F-4106-A971-66AFDA7714B3}" type="slidenum">
              <a:rPr lang="de-DE" altLang="de-DE" smtClean="0"/>
              <a:pPr/>
              <a:t>83</a:t>
            </a:fld>
            <a:endParaRPr lang="de-DE" altLang="de-DE"/>
          </a:p>
        </p:txBody>
      </p:sp>
    </p:spTree>
    <p:extLst>
      <p:ext uri="{BB962C8B-B14F-4D97-AF65-F5344CB8AC3E}">
        <p14:creationId xmlns:p14="http://schemas.microsoft.com/office/powerpoint/2010/main" val="232578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bwMode="gray"/>
        <p:txBody>
          <a:bodyPr/>
          <a:lstStyle>
            <a:lvl1pPr>
              <a:defRPr b="0"/>
            </a:lvl1pPr>
          </a:lstStyle>
          <a:p>
            <a:fld id="{5F611A2C-DC45-491C-A5F4-25EE0A895BF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ADC76AB-4957-43F9-92AA-B15EECA9A1F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FB4C52C6-FED4-48A5-93C1-D5493B76DA3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5F611A2C-DC45-491C-A5F4-25EE0A895BF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bwMode="gray"/>
        <p:txBody>
          <a:bodyPr/>
          <a:lstStyle>
            <a:lvl1pPr>
              <a:defRPr b="0"/>
            </a:lvl1pPr>
          </a:lstStyle>
          <a:p>
            <a:fld id="{5F611A2C-DC45-491C-A5F4-25EE0A895BF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bwMode="gray"/>
        <p:txBody>
          <a:bodyPr/>
          <a:lstStyle>
            <a:lvl1pPr>
              <a:defRPr b="0"/>
            </a:lvl1pPr>
          </a:lstStyle>
          <a:p>
            <a:fld id="{E9C5BD41-F675-45BD-9A24-2F5F9A601C8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bwMode="gray"/>
        <p:txBody>
          <a:bodyPr/>
          <a:lstStyle>
            <a:lvl1pPr>
              <a:defRPr b="0"/>
            </a:lvl1pPr>
          </a:lstStyle>
          <a:p>
            <a:fld id="{8C3207E5-196F-4656-B1B2-ADCF3111909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009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303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53662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30532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5526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83685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73059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42372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05235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82687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28262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985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F611A2C-DC45-491C-A5F4-25EE0A895BF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 id="214748430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4909298"/>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 id="2147484310" r:id="rId8"/>
    <p:sldLayoutId id="2147484311" r:id="rId9"/>
    <p:sldLayoutId id="2147484312" r:id="rId10"/>
    <p:sldLayoutId id="2147484313" r:id="rId11"/>
    <p:sldLayoutId id="214748431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7 A – </a:t>
            </a:r>
            <a:r>
              <a:rPr lang="az-Cyrl-AZ" altLang="ko-KR" dirty="0"/>
              <a:t>Преждевременные заключения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a:solidFill>
                  <a:srgbClr val="004992"/>
                </a:solidFill>
              </a:rPr>
              <a:t> (01|23)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75874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 </a:t>
            </a:r>
            <a:endParaRPr lang="en-US" sz="3600">
              <a:latin typeface="+mn-lt"/>
              <a:ea typeface="+mn-ea"/>
              <a:cs typeface="+mn-cs"/>
            </a:endParaRPr>
          </a:p>
        </p:txBody>
      </p:sp>
      <p:sp>
        <p:nvSpPr>
          <p:cNvPr id="20482" name="Rectangle 2"/>
          <p:cNvSpPr>
            <a:spLocks noGrp="1" noChangeArrowheads="1"/>
          </p:cNvSpPr>
          <p:nvPr>
            <p:ph idx="1"/>
          </p:nvPr>
        </p:nvSpPr>
        <p:spPr/>
        <p:txBody>
          <a:bodyPr>
            <a:noAutofit/>
          </a:bodyPr>
          <a:lstStyle/>
          <a:p>
            <a:pPr algn="l" eaLnBrk="1" hangingPunct="1">
              <a:defRPr/>
            </a:pPr>
            <a:r>
              <a:rPr lang="ru-RU" altLang="ja-JP" sz="2400" dirty="0">
                <a:solidFill>
                  <a:srgbClr val="333333"/>
                </a:solidFill>
              </a:rPr>
              <a:t>Иногда мы делаем выводы</a:t>
            </a:r>
            <a:r>
              <a:rPr lang="de-DE" altLang="ja-JP" sz="2400" dirty="0">
                <a:solidFill>
                  <a:srgbClr val="333333"/>
                </a:solidFill>
              </a:rPr>
              <a:t> </a:t>
            </a:r>
            <a:r>
              <a:rPr lang="ru-RU" altLang="ja-JP" sz="2400" dirty="0">
                <a:solidFill>
                  <a:srgbClr val="333333"/>
                </a:solidFill>
              </a:rPr>
              <a:t>не зная всей</a:t>
            </a:r>
            <a:r>
              <a:rPr lang="en-US" altLang="ja-JP" sz="2400" dirty="0">
                <a:solidFill>
                  <a:srgbClr val="333333"/>
                </a:solidFill>
              </a:rPr>
              <a:t> </a:t>
            </a:r>
            <a:r>
              <a:rPr lang="ru-RU" altLang="ja-JP" sz="2400" dirty="0">
                <a:solidFill>
                  <a:srgbClr val="333333"/>
                </a:solidFill>
              </a:rPr>
              <a:t>правды</a:t>
            </a:r>
            <a:r>
              <a:rPr lang="de-DE" altLang="ja-JP" sz="2400" dirty="0">
                <a:solidFill>
                  <a:srgbClr val="333333"/>
                </a:solidFill>
              </a:rPr>
              <a:t>!</a:t>
            </a:r>
          </a:p>
          <a:p>
            <a:pPr marL="342900" indent="-342900" algn="l" eaLnBrk="1" hangingPunct="1">
              <a:buClr>
                <a:srgbClr val="333333"/>
              </a:buClr>
              <a:buFont typeface="WingDings"/>
              <a:buChar char=""/>
              <a:defRPr/>
            </a:pPr>
            <a:r>
              <a:rPr lang="de-DE" altLang="de-DE" sz="2400" dirty="0">
                <a:solidFill>
                  <a:srgbClr val="333333"/>
                </a:solidFill>
              </a:rPr>
              <a:t>П</a:t>
            </a:r>
            <a:r>
              <a:rPr lang="ru-RU" altLang="de-DE" sz="2400" dirty="0">
                <a:solidFill>
                  <a:srgbClr val="333333"/>
                </a:solidFill>
              </a:rPr>
              <a:t>оложительные стороны</a:t>
            </a:r>
            <a:r>
              <a:rPr lang="de-DE" altLang="de-DE" sz="2400" dirty="0">
                <a:solidFill>
                  <a:srgbClr val="333333"/>
                </a:solidFill>
              </a:rPr>
              <a:t>: </a:t>
            </a:r>
            <a:r>
              <a:rPr lang="de-DE" altLang="de-DE" sz="2400" dirty="0">
                <a:solidFill>
                  <a:srgbClr val="004992"/>
                </a:solidFill>
              </a:rPr>
              <a:t>??? </a:t>
            </a:r>
            <a:r>
              <a:rPr lang="ru-RU" altLang="de-DE" sz="2400" dirty="0">
                <a:solidFill>
                  <a:srgbClr val="FFFFFF"/>
                </a:solidFill>
              </a:rPr>
              <a:t>Экономия времени, мы чувствуем себя более уверенно</a:t>
            </a:r>
            <a:r>
              <a:rPr lang="de-DE" altLang="de-DE" sz="2400" dirty="0">
                <a:solidFill>
                  <a:srgbClr val="FFFFFF"/>
                </a:solidFill>
              </a:rPr>
              <a:t> </a:t>
            </a:r>
            <a:r>
              <a:rPr lang="ru-RU" altLang="de-DE" sz="2400" dirty="0">
                <a:solidFill>
                  <a:srgbClr val="FFFFFF"/>
                </a:solidFill>
              </a:rPr>
              <a:t>и возможно более решительными и компетентными (девиз: “Лучше плохое решение, чем никакое решение</a:t>
            </a:r>
            <a:r>
              <a:rPr lang="de-DE" altLang="de-DE" sz="2400" dirty="0">
                <a:solidFill>
                  <a:srgbClr val="FFFFFF"/>
                </a:solidFill>
              </a:rPr>
              <a:t>.</a:t>
            </a:r>
            <a:r>
              <a:rPr lang="ru-RU" altLang="de-DE" sz="2400" dirty="0">
                <a:solidFill>
                  <a:srgbClr val="FFFFFF"/>
                </a:solidFill>
              </a:rPr>
              <a:t>”)</a:t>
            </a:r>
            <a:endParaRPr lang="de-DE" altLang="de-DE" sz="2400" dirty="0">
              <a:solidFill>
                <a:srgbClr val="FFFFFF"/>
              </a:solidFill>
            </a:endParaRPr>
          </a:p>
          <a:p>
            <a:pPr marL="342900" indent="-342900" algn="l" eaLnBrk="1" hangingPunct="1">
              <a:buClr>
                <a:srgbClr val="333333"/>
              </a:buClr>
              <a:buFont typeface="WingDings"/>
              <a:buChar char=""/>
              <a:defRPr/>
            </a:pPr>
            <a:r>
              <a:rPr lang="ru-RU" altLang="de-DE" sz="2400" dirty="0">
                <a:solidFill>
                  <a:srgbClr val="333333"/>
                </a:solidFill>
              </a:rPr>
              <a:t>Отрицательные стороны</a:t>
            </a:r>
            <a:r>
              <a:rPr lang="de-DE" altLang="de-DE" sz="2400" dirty="0">
                <a:solidFill>
                  <a:srgbClr val="333333"/>
                </a:solidFill>
              </a:rPr>
              <a:t>: </a:t>
            </a:r>
            <a:r>
              <a:rPr lang="de-DE" altLang="de-DE" sz="2400" dirty="0">
                <a:solidFill>
                  <a:srgbClr val="004992"/>
                </a:solidFill>
              </a:rPr>
              <a:t>??? </a:t>
            </a:r>
            <a:r>
              <a:rPr lang="de-DE" altLang="de-DE" sz="2400" dirty="0">
                <a:solidFill>
                  <a:srgbClr val="FFFFFF"/>
                </a:solidFill>
              </a:rPr>
              <a:t>P</a:t>
            </a:r>
            <a:r>
              <a:rPr lang="ru-RU" altLang="de-DE" sz="2400" dirty="0">
                <a:solidFill>
                  <a:srgbClr val="FFFFFF"/>
                </a:solidFill>
              </a:rPr>
              <a:t>иск, принять неверное и плохое решение…</a:t>
            </a:r>
            <a:endParaRPr lang="de-DE"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2</a:t>
            </a:fld>
            <a:endParaRPr lang="de-DE" altLang="de-DE"/>
          </a:p>
        </p:txBody>
      </p:sp>
    </p:spTree>
    <p:extLst>
      <p:ext uri="{BB962C8B-B14F-4D97-AF65-F5344CB8AC3E}">
        <p14:creationId xmlns:p14="http://schemas.microsoft.com/office/powerpoint/2010/main" val="3186544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 </a:t>
            </a:r>
            <a:endParaRPr lang="en-US" sz="3600">
              <a:latin typeface="+mn-lt"/>
              <a:ea typeface="+mn-ea"/>
              <a:cs typeface="+mn-cs"/>
            </a:endParaRPr>
          </a:p>
        </p:txBody>
      </p:sp>
      <p:sp>
        <p:nvSpPr>
          <p:cNvPr id="20482" name="Rectangle 2"/>
          <p:cNvSpPr>
            <a:spLocks noGrp="1" noChangeArrowheads="1"/>
          </p:cNvSpPr>
          <p:nvPr>
            <p:ph idx="1"/>
          </p:nvPr>
        </p:nvSpPr>
        <p:spPr/>
        <p:txBody>
          <a:bodyPr>
            <a:noAutofit/>
          </a:bodyPr>
          <a:lstStyle/>
          <a:p>
            <a:pPr algn="l" eaLnBrk="1" hangingPunct="1">
              <a:defRPr/>
            </a:pPr>
            <a:r>
              <a:rPr lang="ru-RU" altLang="ja-JP" sz="2400" dirty="0">
                <a:solidFill>
                  <a:srgbClr val="333333"/>
                </a:solidFill>
              </a:rPr>
              <a:t>Иногда мы делаем выводы</a:t>
            </a:r>
            <a:r>
              <a:rPr lang="de-DE" altLang="ja-JP" sz="2400" dirty="0">
                <a:solidFill>
                  <a:srgbClr val="333333"/>
                </a:solidFill>
              </a:rPr>
              <a:t> </a:t>
            </a:r>
            <a:r>
              <a:rPr lang="ru-RU" altLang="ja-JP" sz="2400" dirty="0">
                <a:solidFill>
                  <a:srgbClr val="333333"/>
                </a:solidFill>
              </a:rPr>
              <a:t>не зная всей</a:t>
            </a:r>
            <a:r>
              <a:rPr lang="en-US" altLang="ja-JP" sz="2400" dirty="0">
                <a:solidFill>
                  <a:srgbClr val="333333"/>
                </a:solidFill>
              </a:rPr>
              <a:t> </a:t>
            </a:r>
            <a:r>
              <a:rPr lang="ru-RU" altLang="ja-JP" sz="2400" dirty="0">
                <a:solidFill>
                  <a:srgbClr val="333333"/>
                </a:solidFill>
              </a:rPr>
              <a:t>правды</a:t>
            </a:r>
            <a:r>
              <a:rPr lang="de-DE" altLang="ja-JP" sz="2400" dirty="0">
                <a:solidFill>
                  <a:srgbClr val="333333"/>
                </a:solidFill>
              </a:rPr>
              <a:t>!</a:t>
            </a:r>
          </a:p>
          <a:p>
            <a:pPr marL="342900" indent="-342900" algn="l" eaLnBrk="1" hangingPunct="1">
              <a:buClr>
                <a:srgbClr val="000000"/>
              </a:buClr>
              <a:buFont typeface="WingDings"/>
              <a:buChar char=""/>
              <a:defRPr/>
            </a:pPr>
            <a:r>
              <a:rPr lang="de-DE" altLang="de-DE" sz="2400" dirty="0">
                <a:solidFill>
                  <a:srgbClr val="333333"/>
                </a:solidFill>
              </a:rPr>
              <a:t>П</a:t>
            </a:r>
            <a:r>
              <a:rPr lang="ru-RU" altLang="de-DE" sz="2400" dirty="0">
                <a:solidFill>
                  <a:srgbClr val="333333"/>
                </a:solidFill>
              </a:rPr>
              <a:t>оложительные стороны</a:t>
            </a:r>
            <a:r>
              <a:rPr lang="de-DE" altLang="de-DE" sz="2400" dirty="0">
                <a:solidFill>
                  <a:srgbClr val="333333"/>
                </a:solidFill>
              </a:rPr>
              <a:t>: </a:t>
            </a:r>
            <a:r>
              <a:rPr lang="ru-RU" altLang="de-DE" sz="2400" dirty="0">
                <a:solidFill>
                  <a:srgbClr val="004992"/>
                </a:solidFill>
              </a:rPr>
              <a:t>Экономия времени, мы чувствуем себя более уверенно</a:t>
            </a:r>
            <a:r>
              <a:rPr lang="de-DE" altLang="de-DE" sz="2400" dirty="0">
                <a:solidFill>
                  <a:srgbClr val="004992"/>
                </a:solidFill>
              </a:rPr>
              <a:t> </a:t>
            </a:r>
            <a:r>
              <a:rPr lang="ru-RU" altLang="de-DE" sz="2400" dirty="0">
                <a:solidFill>
                  <a:srgbClr val="004992"/>
                </a:solidFill>
              </a:rPr>
              <a:t>и возможно более решительными и компетентными (девиз: “Лучше плохое решение, чем никакое решение</a:t>
            </a:r>
            <a:r>
              <a:rPr lang="de-DE" altLang="de-DE" sz="2400" dirty="0">
                <a:solidFill>
                  <a:srgbClr val="004992"/>
                </a:solidFill>
              </a:rPr>
              <a:t>.</a:t>
            </a:r>
            <a:r>
              <a:rPr lang="ru-RU" altLang="de-DE" sz="2400" dirty="0">
                <a:solidFill>
                  <a:srgbClr val="004992"/>
                </a:solidFill>
              </a:rPr>
              <a:t>”)</a:t>
            </a:r>
            <a:endParaRPr lang="de-DE" altLang="de-DE" sz="2400" dirty="0">
              <a:solidFill>
                <a:srgbClr val="004992"/>
              </a:solidFill>
            </a:endParaRPr>
          </a:p>
          <a:p>
            <a:pPr marL="342900" indent="-342900">
              <a:buClr>
                <a:srgbClr val="333333"/>
              </a:buClr>
              <a:buFont typeface="WingDings"/>
              <a:buChar char=""/>
              <a:defRPr/>
            </a:pPr>
            <a:r>
              <a:rPr lang="ru-RU" altLang="de-DE" sz="2400" dirty="0">
                <a:solidFill>
                  <a:srgbClr val="333333"/>
                </a:solidFill>
              </a:rPr>
              <a:t>Отрицательные стороны</a:t>
            </a:r>
            <a:r>
              <a:rPr lang="de-DE" altLang="de-DE" sz="2400" dirty="0">
                <a:solidFill>
                  <a:srgbClr val="333333"/>
                </a:solidFill>
              </a:rPr>
              <a:t>: </a:t>
            </a:r>
            <a:r>
              <a:rPr lang="de-DE" altLang="de-DE" sz="2400" dirty="0">
                <a:solidFill>
                  <a:srgbClr val="004992"/>
                </a:solidFill>
              </a:rPr>
              <a:t>??? </a:t>
            </a:r>
            <a:r>
              <a:rPr lang="de-DE" altLang="de-DE" sz="2400" dirty="0">
                <a:solidFill>
                  <a:srgbClr val="FFFFFF"/>
                </a:solidFill>
              </a:rPr>
              <a:t>P</a:t>
            </a:r>
            <a:r>
              <a:rPr lang="ru-RU" altLang="de-DE" sz="2400" dirty="0">
                <a:solidFill>
                  <a:srgbClr val="FFFFFF"/>
                </a:solidFill>
              </a:rPr>
              <a:t>иск, принять неверное и плохое решение…</a:t>
            </a:r>
            <a:endParaRPr lang="de-DE" altLang="de-DE" sz="2400" dirty="0">
              <a:solidFill>
                <a:srgbClr val="FFFFFF"/>
              </a:solidFill>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3</a:t>
            </a:fld>
            <a:endParaRPr lang="de-DE" altLang="de-DE"/>
          </a:p>
        </p:txBody>
      </p:sp>
    </p:spTree>
    <p:extLst>
      <p:ext uri="{BB962C8B-B14F-4D97-AF65-F5344CB8AC3E}">
        <p14:creationId xmlns:p14="http://schemas.microsoft.com/office/powerpoint/2010/main" val="206874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Преждевременные заключения/выводы </a:t>
            </a:r>
            <a:endParaRPr lang="en-US" sz="3600">
              <a:latin typeface="+mn-lt"/>
              <a:ea typeface="+mn-ea"/>
              <a:cs typeface="+mn-cs"/>
            </a:endParaRPr>
          </a:p>
        </p:txBody>
      </p:sp>
      <p:sp>
        <p:nvSpPr>
          <p:cNvPr id="20482" name="Rectangle 2"/>
          <p:cNvSpPr>
            <a:spLocks noGrp="1" noChangeArrowheads="1"/>
          </p:cNvSpPr>
          <p:nvPr>
            <p:ph idx="1"/>
          </p:nvPr>
        </p:nvSpPr>
        <p:spPr/>
        <p:txBody>
          <a:bodyPr>
            <a:noAutofit/>
          </a:bodyPr>
          <a:lstStyle/>
          <a:p>
            <a:pPr algn="l" eaLnBrk="1" hangingPunct="1">
              <a:defRPr/>
            </a:pPr>
            <a:r>
              <a:rPr lang="ru-RU" altLang="ja-JP" sz="2400" dirty="0">
                <a:solidFill>
                  <a:srgbClr val="333333"/>
                </a:solidFill>
              </a:rPr>
              <a:t>Иногда мы делаем выводы</a:t>
            </a:r>
            <a:r>
              <a:rPr lang="de-DE" altLang="ja-JP" sz="2400" dirty="0">
                <a:solidFill>
                  <a:srgbClr val="333333"/>
                </a:solidFill>
              </a:rPr>
              <a:t> </a:t>
            </a:r>
            <a:r>
              <a:rPr lang="ru-RU" altLang="ja-JP" sz="2400" dirty="0">
                <a:solidFill>
                  <a:srgbClr val="333333"/>
                </a:solidFill>
              </a:rPr>
              <a:t>не зная всей</a:t>
            </a:r>
            <a:r>
              <a:rPr lang="en-US" altLang="ja-JP" sz="2400" dirty="0">
                <a:solidFill>
                  <a:srgbClr val="333333"/>
                </a:solidFill>
              </a:rPr>
              <a:t> </a:t>
            </a:r>
            <a:r>
              <a:rPr lang="ru-RU" altLang="ja-JP" sz="2400" dirty="0">
                <a:solidFill>
                  <a:srgbClr val="333333"/>
                </a:solidFill>
              </a:rPr>
              <a:t>правды</a:t>
            </a:r>
            <a:r>
              <a:rPr lang="de-DE" altLang="ja-JP" sz="2400" dirty="0">
                <a:solidFill>
                  <a:srgbClr val="333333"/>
                </a:solidFill>
              </a:rPr>
              <a:t>!</a:t>
            </a:r>
          </a:p>
          <a:p>
            <a:pPr marL="342900" indent="-342900" algn="l" eaLnBrk="1" hangingPunct="1">
              <a:buClr>
                <a:srgbClr val="000000"/>
              </a:buClr>
              <a:buFont typeface="WingDings"/>
              <a:buChar char=""/>
              <a:defRPr/>
            </a:pPr>
            <a:r>
              <a:rPr lang="de-DE" altLang="de-DE" sz="2400" dirty="0">
                <a:solidFill>
                  <a:srgbClr val="333333"/>
                </a:solidFill>
              </a:rPr>
              <a:t>П</a:t>
            </a:r>
            <a:r>
              <a:rPr lang="ru-RU" altLang="de-DE" sz="2400" dirty="0">
                <a:solidFill>
                  <a:srgbClr val="333333"/>
                </a:solidFill>
              </a:rPr>
              <a:t>оложительные стороны</a:t>
            </a:r>
            <a:r>
              <a:rPr lang="de-DE" altLang="de-DE" sz="2400" dirty="0">
                <a:solidFill>
                  <a:srgbClr val="333333"/>
                </a:solidFill>
              </a:rPr>
              <a:t>: </a:t>
            </a:r>
            <a:r>
              <a:rPr lang="ru-RU" altLang="de-DE" sz="2400" dirty="0">
                <a:solidFill>
                  <a:srgbClr val="004992"/>
                </a:solidFill>
              </a:rPr>
              <a:t>Экономия времени, мы чувствуем себя более уверенно</a:t>
            </a:r>
            <a:r>
              <a:rPr lang="de-DE" altLang="de-DE" sz="2400" dirty="0">
                <a:solidFill>
                  <a:srgbClr val="004992"/>
                </a:solidFill>
              </a:rPr>
              <a:t> </a:t>
            </a:r>
            <a:r>
              <a:rPr lang="ru-RU" altLang="de-DE" sz="2400" dirty="0">
                <a:solidFill>
                  <a:srgbClr val="004992"/>
                </a:solidFill>
              </a:rPr>
              <a:t>и возможно более решительными и компетентными (девиз</a:t>
            </a:r>
            <a:r>
              <a:rPr lang="ru-RU" altLang="de-DE" sz="2400">
                <a:solidFill>
                  <a:srgbClr val="004992"/>
                </a:solidFill>
              </a:rPr>
              <a:t>: “Лучше </a:t>
            </a:r>
            <a:r>
              <a:rPr lang="ru-RU" altLang="de-DE" sz="2400" dirty="0">
                <a:solidFill>
                  <a:srgbClr val="004992"/>
                </a:solidFill>
              </a:rPr>
              <a:t>плохое решение, чем никакое </a:t>
            </a:r>
            <a:r>
              <a:rPr lang="ru-RU" altLang="de-DE" sz="2400">
                <a:solidFill>
                  <a:srgbClr val="004992"/>
                </a:solidFill>
              </a:rPr>
              <a:t>решение</a:t>
            </a:r>
            <a:r>
              <a:rPr lang="de-DE" altLang="de-DE" sz="2400">
                <a:solidFill>
                  <a:srgbClr val="004992"/>
                </a:solidFill>
              </a:rPr>
              <a:t>.</a:t>
            </a:r>
            <a:r>
              <a:rPr lang="ru-RU" altLang="de-DE" sz="2400">
                <a:solidFill>
                  <a:srgbClr val="004992"/>
                </a:solidFill>
              </a:rPr>
              <a:t>”)</a:t>
            </a:r>
            <a:endParaRPr lang="de-DE" altLang="de-DE" sz="2400" dirty="0">
              <a:solidFill>
                <a:srgbClr val="004992"/>
              </a:solidFill>
            </a:endParaRPr>
          </a:p>
          <a:p>
            <a:pPr marL="342900" indent="-342900" algn="l" eaLnBrk="1" hangingPunct="1">
              <a:buClr>
                <a:srgbClr val="333333"/>
              </a:buClr>
              <a:buFont typeface="WingDings"/>
              <a:buChar char=""/>
              <a:defRPr/>
            </a:pPr>
            <a:r>
              <a:rPr lang="ru-RU" altLang="de-DE" sz="2400" dirty="0">
                <a:solidFill>
                  <a:srgbClr val="333333"/>
                </a:solidFill>
              </a:rPr>
              <a:t>Отрицательные стороны</a:t>
            </a:r>
            <a:r>
              <a:rPr lang="de-DE" altLang="de-DE" sz="2400" dirty="0">
                <a:solidFill>
                  <a:srgbClr val="333333"/>
                </a:solidFill>
              </a:rPr>
              <a:t>: </a:t>
            </a:r>
            <a:r>
              <a:rPr lang="de-DE" altLang="de-DE" sz="2400" dirty="0">
                <a:solidFill>
                  <a:srgbClr val="004992"/>
                </a:solidFill>
              </a:rPr>
              <a:t>P</a:t>
            </a:r>
            <a:r>
              <a:rPr lang="ru-RU" altLang="de-DE" sz="2400" dirty="0">
                <a:solidFill>
                  <a:srgbClr val="004992"/>
                </a:solidFill>
              </a:rPr>
              <a:t>иск, принять неверное и плохое решение…</a:t>
            </a:r>
            <a:endParaRPr lang="de-DE"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4</a:t>
            </a:fld>
            <a:endParaRPr lang="de-DE" altLang="de-DE"/>
          </a:p>
        </p:txBody>
      </p:sp>
    </p:spTree>
    <p:extLst>
      <p:ext uri="{BB962C8B-B14F-4D97-AF65-F5344CB8AC3E}">
        <p14:creationId xmlns:p14="http://schemas.microsoft.com/office/powerpoint/2010/main" val="3520515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Преждевременные заключения</a:t>
            </a:r>
            <a:br>
              <a:rPr lang="ru-RU" sz="3600">
                <a:solidFill>
                  <a:srgbClr val="004992"/>
                </a:solidFill>
                <a:latin typeface="+mn-lt"/>
                <a:ea typeface="+mn-ea"/>
                <a:cs typeface="+mn-cs"/>
              </a:rPr>
            </a:br>
            <a:r>
              <a:rPr lang="ru-RU">
                <a:solidFill>
                  <a:srgbClr val="004992"/>
                </a:solidFill>
                <a:latin typeface="+mn-lt"/>
                <a:ea typeface="+mn-ea"/>
                <a:cs typeface="+mn-cs"/>
              </a:rPr>
              <a:t>Когда мы принимаем решения без рассмотрения всей информации?</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45748355"/>
              </p:ext>
            </p:extLst>
          </p:nvPr>
        </p:nvGraphicFramePr>
        <p:xfrm>
          <a:off x="408955" y="2416737"/>
          <a:ext cx="11376000" cy="4023424"/>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 Когда…</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000000"/>
                          </a:solidFill>
                          <a:effectLst/>
                          <a:latin typeface="+mn-lt"/>
                          <a:ea typeface="+mn-ea"/>
                          <a:cs typeface="+mn-cs"/>
                        </a:rPr>
                        <a:t>Пример:</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 Если доступ к информации ограничен (нет выбора)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333333"/>
                          </a:solidFill>
                          <a:effectLst/>
                          <a:latin typeface="+mn-lt"/>
                          <a:ea typeface="+mn-ea"/>
                          <a:cs typeface="+mn-cs"/>
                        </a:rPr>
                        <a:t>... обобщение из предыдущего опыта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333333"/>
                          </a:solidFill>
                          <a:effectLst/>
                          <a:latin typeface="+mn-lt"/>
                          <a:ea typeface="+mn-ea"/>
                          <a:cs typeface="+mn-cs"/>
                        </a:rPr>
                        <a:t>... если от быстрого решения ничего не зависит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5</a:t>
            </a:fld>
            <a:endParaRPr lang="de-DE" altLang="de-DE"/>
          </a:p>
        </p:txBody>
      </p:sp>
    </p:spTree>
    <p:extLst>
      <p:ext uri="{BB962C8B-B14F-4D97-AF65-F5344CB8AC3E}">
        <p14:creationId xmlns:p14="http://schemas.microsoft.com/office/powerpoint/2010/main" val="3786147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Преждевременные заключения</a:t>
            </a:r>
            <a:br>
              <a:rPr lang="ru-RU" sz="3600">
                <a:solidFill>
                  <a:srgbClr val="004992"/>
                </a:solidFill>
                <a:latin typeface="+mn-lt"/>
                <a:ea typeface="+mn-ea"/>
                <a:cs typeface="+mn-cs"/>
              </a:rPr>
            </a:br>
            <a:r>
              <a:rPr lang="ru-RU">
                <a:solidFill>
                  <a:srgbClr val="004992"/>
                </a:solidFill>
                <a:latin typeface="+mn-lt"/>
                <a:ea typeface="+mn-ea"/>
                <a:cs typeface="+mn-cs"/>
              </a:rPr>
              <a:t>Когда мы принимаем решения без рассмотрения всей информации?</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850027528"/>
              </p:ext>
            </p:extLst>
          </p:nvPr>
        </p:nvGraphicFramePr>
        <p:xfrm>
          <a:off x="408955" y="2416737"/>
          <a:ext cx="11376000" cy="4023424"/>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 Когда…</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000000"/>
                          </a:solidFill>
                          <a:effectLst/>
                          <a:latin typeface="+mn-lt"/>
                          <a:ea typeface="+mn-ea"/>
                          <a:cs typeface="+mn-cs"/>
                        </a:rPr>
                        <a:t>Пример:</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 Если доступ к информации ограничен (нет выбора)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При приеме на работу: нет возможности познакомиться с коллегами или ознакомиться с рабочим местом</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333333"/>
                          </a:solidFill>
                          <a:effectLst/>
                          <a:latin typeface="+mn-lt"/>
                          <a:ea typeface="+mn-ea"/>
                          <a:cs typeface="+mn-cs"/>
                        </a:rPr>
                        <a:t>... обобщение из предыдущего опыта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333333"/>
                          </a:solidFill>
                          <a:effectLst/>
                          <a:latin typeface="+mn-lt"/>
                          <a:ea typeface="+mn-ea"/>
                          <a:cs typeface="+mn-cs"/>
                        </a:rPr>
                        <a:t>... если от быстрого решения ничего не зависит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6</a:t>
            </a:fld>
            <a:endParaRPr lang="de-DE" altLang="de-DE"/>
          </a:p>
        </p:txBody>
      </p:sp>
    </p:spTree>
    <p:extLst>
      <p:ext uri="{BB962C8B-B14F-4D97-AF65-F5344CB8AC3E}">
        <p14:creationId xmlns:p14="http://schemas.microsoft.com/office/powerpoint/2010/main" val="8329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Преждевременные заключения</a:t>
            </a:r>
            <a:br>
              <a:rPr lang="ru-RU" sz="3600">
                <a:solidFill>
                  <a:srgbClr val="004992"/>
                </a:solidFill>
                <a:latin typeface="+mn-lt"/>
                <a:ea typeface="+mn-ea"/>
                <a:cs typeface="+mn-cs"/>
              </a:rPr>
            </a:br>
            <a:r>
              <a:rPr lang="ru-RU">
                <a:solidFill>
                  <a:srgbClr val="004992"/>
                </a:solidFill>
                <a:latin typeface="+mn-lt"/>
                <a:ea typeface="+mn-ea"/>
                <a:cs typeface="+mn-cs"/>
              </a:rPr>
              <a:t>Когда мы принимаем решения без рассмотрения всей информации?</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38782797"/>
              </p:ext>
            </p:extLst>
          </p:nvPr>
        </p:nvGraphicFramePr>
        <p:xfrm>
          <a:off x="408955" y="2416737"/>
          <a:ext cx="11376000" cy="4023424"/>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 Когда…</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000000"/>
                          </a:solidFill>
                          <a:effectLst/>
                          <a:latin typeface="+mn-lt"/>
                          <a:ea typeface="+mn-ea"/>
                          <a:cs typeface="+mn-cs"/>
                        </a:rPr>
                        <a:t>Пример:</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 Если доступ к информации ограничен (нет выбора)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При приеме на работу: нет возможности познакомиться с коллегами или ознакомиться с рабочим местом</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333333"/>
                          </a:solidFill>
                          <a:effectLst/>
                          <a:latin typeface="+mn-lt"/>
                          <a:ea typeface="+mn-ea"/>
                          <a:cs typeface="+mn-cs"/>
                        </a:rPr>
                        <a:t>... обобщение из предыдущего опыта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Предрассудки могут привести к поспешным обобщениям</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333333"/>
                          </a:solidFill>
                          <a:effectLst/>
                          <a:latin typeface="+mn-lt"/>
                          <a:ea typeface="+mn-ea"/>
                          <a:cs typeface="+mn-cs"/>
                        </a:rPr>
                        <a:t>... если от быстрого решения ничего не зависит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7</a:t>
            </a:fld>
            <a:endParaRPr lang="de-DE" altLang="de-DE"/>
          </a:p>
        </p:txBody>
      </p:sp>
    </p:spTree>
    <p:extLst>
      <p:ext uri="{BB962C8B-B14F-4D97-AF65-F5344CB8AC3E}">
        <p14:creationId xmlns:p14="http://schemas.microsoft.com/office/powerpoint/2010/main" val="1497742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Преждевременные заключения</a:t>
            </a:r>
            <a:br>
              <a:rPr lang="ru-RU" sz="3600">
                <a:solidFill>
                  <a:srgbClr val="004992"/>
                </a:solidFill>
                <a:latin typeface="+mn-lt"/>
                <a:ea typeface="+mn-ea"/>
                <a:cs typeface="+mn-cs"/>
              </a:rPr>
            </a:br>
            <a:r>
              <a:rPr lang="ru-RU">
                <a:solidFill>
                  <a:srgbClr val="004992"/>
                </a:solidFill>
                <a:latin typeface="+mn-lt"/>
                <a:ea typeface="+mn-ea"/>
                <a:cs typeface="+mn-cs"/>
              </a:rPr>
              <a:t>Когда мы принимаем решения без рассмотрения всей информации?</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26802161"/>
              </p:ext>
            </p:extLst>
          </p:nvPr>
        </p:nvGraphicFramePr>
        <p:xfrm>
          <a:off x="408955" y="2416737"/>
          <a:ext cx="11376000" cy="4023424"/>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000000"/>
                          </a:solidFill>
                          <a:effectLst/>
                          <a:latin typeface="+mn-lt"/>
                          <a:ea typeface="+mn-ea"/>
                          <a:cs typeface="+mn-cs"/>
                        </a:rPr>
                        <a:t> Когда…</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000000"/>
                          </a:solidFill>
                          <a:effectLst/>
                          <a:latin typeface="+mn-lt"/>
                          <a:ea typeface="+mn-ea"/>
                          <a:cs typeface="+mn-cs"/>
                        </a:rPr>
                        <a:t>Пример:</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 Если доступ к информации ограничен (нет выбора)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При приеме на работу: нет возможности познакомиться с коллегами или ознакомиться с рабочим местом</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a:ln>
                            <a:noFill/>
                          </a:ln>
                          <a:solidFill>
                            <a:srgbClr val="333333"/>
                          </a:solidFill>
                          <a:effectLst/>
                          <a:latin typeface="+mn-lt"/>
                          <a:ea typeface="+mn-ea"/>
                          <a:cs typeface="+mn-cs"/>
                        </a:rPr>
                        <a:t>... обобщение из предыдущего опыта</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Предрассудки могут привести к поспешным обобщениям</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333333"/>
                          </a:solidFill>
                          <a:effectLst/>
                          <a:latin typeface="+mn-lt"/>
                          <a:ea typeface="+mn-ea"/>
                          <a:cs typeface="+mn-cs"/>
                        </a:rPr>
                        <a:t>... если от быстрого решения ничего не зависит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C</a:t>
                      </a:r>
                      <a:r>
                        <a:rPr kumimoji="0" lang="az-Cyrl-AZ" sz="2400" b="0" i="0" u="none" strike="noStrike" cap="none" normalizeH="0" baseline="0" dirty="0">
                          <a:ln>
                            <a:noFill/>
                          </a:ln>
                          <a:solidFill>
                            <a:srgbClr val="333333"/>
                          </a:solidFill>
                          <a:effectLst/>
                          <a:latin typeface="+mn-lt"/>
                          <a:ea typeface="+mn-ea"/>
                          <a:cs typeface="+mn-cs"/>
                        </a:rPr>
                        <a:t>орт пирога, цвет носков</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8</a:t>
            </a:fld>
            <a:endParaRPr lang="de-DE" altLang="de-DE"/>
          </a:p>
        </p:txBody>
      </p:sp>
    </p:spTree>
    <p:extLst>
      <p:ext uri="{BB962C8B-B14F-4D97-AF65-F5344CB8AC3E}">
        <p14:creationId xmlns:p14="http://schemas.microsoft.com/office/powerpoint/2010/main" val="39473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Поспешные выводы: пример</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4001204798"/>
              </p:ext>
            </p:extLst>
          </p:nvPr>
        </p:nvGraphicFramePr>
        <p:xfrm>
          <a:off x="408955" y="2203704"/>
          <a:ext cx="11376000" cy="429768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O</a:t>
                      </a:r>
                      <a:r>
                        <a:rPr kumimoji="0" lang="az-Cyrl-AZ" sz="2000" b="0" i="0" u="none" strike="noStrike" cap="none" normalizeH="0" baseline="0" dirty="0">
                          <a:ln>
                            <a:noFill/>
                          </a:ln>
                          <a:solidFill>
                            <a:srgbClr val="000000"/>
                          </a:solidFill>
                          <a:effectLst/>
                          <a:latin typeface="+mn-lt"/>
                          <a:ea typeface="+mn-ea"/>
                          <a:cs typeface="+mn-cs"/>
                        </a:rPr>
                        <a:t>бласть</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n-US" sz="2000" kern="1200" dirty="0">
                          <a:solidFill>
                            <a:schemeClr val="dk1"/>
                          </a:solidFill>
                          <a:effectLst/>
                          <a:latin typeface="+mn-lt"/>
                          <a:ea typeface="+mn-ea"/>
                          <a:cs typeface="+mn-cs"/>
                        </a:rPr>
                        <a:t>В 1983 </a:t>
                      </a:r>
                      <a:r>
                        <a:rPr lang="en-US" sz="2000" kern="1200" dirty="0" err="1">
                          <a:solidFill>
                            <a:schemeClr val="dk1"/>
                          </a:solidFill>
                          <a:effectLst/>
                          <a:latin typeface="+mn-lt"/>
                          <a:ea typeface="+mn-ea"/>
                          <a:cs typeface="+mn-cs"/>
                        </a:rPr>
                        <a:t>году</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немецкий</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журнал</a:t>
                      </a:r>
                      <a:r>
                        <a:rPr lang="en-US" sz="2000" kern="1200" dirty="0">
                          <a:solidFill>
                            <a:schemeClr val="dk1"/>
                          </a:solidFill>
                          <a:effectLst/>
                          <a:latin typeface="+mn-lt"/>
                          <a:ea typeface="+mn-ea"/>
                          <a:cs typeface="+mn-cs"/>
                        </a:rPr>
                        <a:t> </a:t>
                      </a:r>
                      <a:r>
                        <a:rPr lang="ru-RU" sz="2000" kern="1200" dirty="0">
                          <a:solidFill>
                            <a:schemeClr val="dk1"/>
                          </a:solidFill>
                          <a:effectLst/>
                          <a:latin typeface="+mn-lt"/>
                          <a:ea typeface="+mn-ea"/>
                          <a:cs typeface="+mn-cs"/>
                        </a:rPr>
                        <a:t>о свежих новостях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по-немецки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звезда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опубликовал</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якобы</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секретные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дневники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лидера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нацистского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режима</a:t>
                      </a:r>
                      <a:r>
                        <a:rPr lang="en-US" sz="2000" kern="1200" dirty="0">
                          <a:solidFill>
                            <a:schemeClr val="dk1"/>
                          </a:solidFill>
                          <a:effectLst/>
                          <a:latin typeface="+mn-lt"/>
                          <a:ea typeface="+mn-ea"/>
                          <a:cs typeface="+mn-cs"/>
                        </a:rPr>
                        <a:t> в </a:t>
                      </a:r>
                      <a:r>
                        <a:rPr lang="en-US" sz="2000" kern="1200" dirty="0" err="1">
                          <a:solidFill>
                            <a:schemeClr val="dk1"/>
                          </a:solidFill>
                          <a:effectLst/>
                          <a:latin typeface="+mn-lt"/>
                          <a:ea typeface="+mn-ea"/>
                          <a:cs typeface="+mn-cs"/>
                        </a:rPr>
                        <a:t>Германии</a:t>
                      </a:r>
                      <a:r>
                        <a:rPr lang="en-US" sz="2000" kern="1200" dirty="0">
                          <a:solidFill>
                            <a:schemeClr val="dk1"/>
                          </a:solidFill>
                          <a:effectLst/>
                          <a:latin typeface="+mn-lt"/>
                          <a:ea typeface="+mn-ea"/>
                          <a:cs typeface="+mn-cs"/>
                        </a:rPr>
                        <a:t> (1933-1945) </a:t>
                      </a:r>
                      <a:r>
                        <a:rPr lang="en-US" sz="2000" kern="1200" dirty="0" err="1">
                          <a:solidFill>
                            <a:schemeClr val="dk1"/>
                          </a:solidFill>
                          <a:effectLst/>
                          <a:latin typeface="+mn-lt"/>
                          <a:ea typeface="+mn-ea"/>
                          <a:cs typeface="+mn-cs"/>
                        </a:rPr>
                        <a:t>Адольфа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Гитлера</a:t>
                      </a:r>
                      <a:r>
                        <a:rPr lang="en-US" sz="2000" kern="1200" dirty="0">
                          <a:solidFill>
                            <a:schemeClr val="dk1"/>
                          </a:solidFill>
                          <a:effectLst/>
                          <a:latin typeface="+mn-lt"/>
                          <a:ea typeface="+mn-ea"/>
                          <a:cs typeface="+mn-cs"/>
                        </a:rPr>
                        <a:t>. </a:t>
                      </a:r>
                      <a:r>
                        <a:rPr lang="ru-RU" sz="2000" kern="1200" dirty="0">
                          <a:solidFill>
                            <a:schemeClr val="dk1"/>
                          </a:solidFill>
                          <a:effectLst/>
                          <a:latin typeface="+mn-lt"/>
                          <a:ea typeface="+mn-ea"/>
                          <a:cs typeface="+mn-cs"/>
                        </a:rPr>
                        <a:t>Н</a:t>
                      </a:r>
                      <a:r>
                        <a:rPr lang="en-US" sz="2000" kern="1200" dirty="0" err="1">
                          <a:solidFill>
                            <a:schemeClr val="dk1"/>
                          </a:solidFill>
                          <a:effectLst/>
                          <a:latin typeface="+mn-lt"/>
                          <a:ea typeface="+mn-ea"/>
                          <a:cs typeface="+mn-cs"/>
                        </a:rPr>
                        <a:t>есмотря</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первые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обнаруженные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признаки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недостоверной</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информации</a:t>
                      </a:r>
                      <a:r>
                        <a:rPr lang="en-US" sz="2000" kern="1200" dirty="0">
                          <a:solidFill>
                            <a:schemeClr val="dk1"/>
                          </a:solidFill>
                          <a:effectLst/>
                          <a:latin typeface="+mn-lt"/>
                          <a:ea typeface="+mn-ea"/>
                          <a:cs typeface="+mn-cs"/>
                        </a:rPr>
                        <a:t> </a:t>
                      </a:r>
                      <a:r>
                        <a:rPr lang="ru-RU" sz="2000" kern="1200" dirty="0">
                          <a:solidFill>
                            <a:schemeClr val="dk1"/>
                          </a:solidFill>
                          <a:effectLst/>
                          <a:latin typeface="+mn-lt"/>
                          <a:ea typeface="+mn-ea"/>
                          <a:cs typeface="+mn-cs"/>
                        </a:rPr>
                        <a:t>ж</a:t>
                      </a:r>
                      <a:r>
                        <a:rPr lang="en-US" sz="2000" kern="1200" dirty="0" err="1">
                          <a:solidFill>
                            <a:schemeClr val="dk1"/>
                          </a:solidFill>
                          <a:effectLst/>
                          <a:latin typeface="+mn-lt"/>
                          <a:ea typeface="+mn-ea"/>
                          <a:cs typeface="+mn-cs"/>
                        </a:rPr>
                        <a:t>урнал</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заплатил</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за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них</a:t>
                      </a:r>
                      <a:r>
                        <a:rPr lang="en-US" sz="2000" kern="1200" dirty="0">
                          <a:solidFill>
                            <a:schemeClr val="dk1"/>
                          </a:solidFill>
                          <a:effectLst/>
                          <a:latin typeface="+mn-lt"/>
                          <a:ea typeface="+mn-ea"/>
                          <a:cs typeface="+mn-cs"/>
                        </a:rPr>
                        <a:t> 9,3 </a:t>
                      </a:r>
                      <a:r>
                        <a:rPr lang="en-US" sz="2000" kern="1200" dirty="0" err="1">
                          <a:solidFill>
                            <a:schemeClr val="dk1"/>
                          </a:solidFill>
                          <a:effectLst/>
                          <a:latin typeface="+mn-lt"/>
                          <a:ea typeface="+mn-ea"/>
                          <a:cs typeface="+mn-cs"/>
                        </a:rPr>
                        <a:t>миллиона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немецких</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марок</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около</a:t>
                      </a:r>
                      <a:r>
                        <a:rPr lang="en-US" sz="2000" kern="1200" dirty="0">
                          <a:solidFill>
                            <a:schemeClr val="dk1"/>
                          </a:solidFill>
                          <a:effectLst/>
                          <a:latin typeface="+mn-lt"/>
                          <a:ea typeface="+mn-ea"/>
                          <a:cs typeface="+mn-cs"/>
                        </a:rPr>
                        <a:t> 5 </a:t>
                      </a:r>
                      <a:r>
                        <a:rPr lang="en-US" sz="2000" kern="1200" dirty="0" err="1">
                          <a:solidFill>
                            <a:schemeClr val="dk1"/>
                          </a:solidFill>
                          <a:effectLst/>
                          <a:latin typeface="+mn-lt"/>
                          <a:ea typeface="+mn-ea"/>
                          <a:cs typeface="+mn-cs"/>
                        </a:rPr>
                        <a:t>млн</a:t>
                      </a:r>
                      <a:r>
                        <a:rPr lang="en-US" sz="2000" kern="1200" dirty="0">
                          <a:solidFill>
                            <a:schemeClr val="dk1"/>
                          </a:solidFill>
                          <a:effectLst/>
                          <a:latin typeface="+mn-lt"/>
                          <a:ea typeface="+mn-ea"/>
                          <a:cs typeface="+mn-cs"/>
                        </a:rPr>
                        <a:t> </a:t>
                      </a:r>
                      <a:r>
                        <a:rPr lang="ru-RU" sz="2000" kern="1200" dirty="0">
                          <a:solidFill>
                            <a:schemeClr val="dk1"/>
                          </a:solidFill>
                          <a:effectLst/>
                          <a:latin typeface="+mn-lt"/>
                          <a:ea typeface="+mn-ea"/>
                          <a:cs typeface="+mn-cs"/>
                        </a:rPr>
                        <a: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Например</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стихотворение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которое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согласно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дневникам</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было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написано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Гитлером</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было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признано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произведением</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другого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писателя</a:t>
                      </a:r>
                      <a:r>
                        <a:rPr lang="en-US" sz="2000" kern="1200" dirty="0">
                          <a:solidFill>
                            <a:schemeClr val="dk1"/>
                          </a:solidFill>
                          <a:effectLst/>
                          <a:latin typeface="+mn-lt"/>
                          <a:ea typeface="+mn-ea"/>
                          <a:cs typeface="+mn-cs"/>
                        </a:rPr>
                        <a:t> в 1980 </a:t>
                      </a:r>
                      <a:r>
                        <a:rPr lang="en-US" sz="2000" kern="1200" dirty="0" err="1">
                          <a:solidFill>
                            <a:schemeClr val="dk1"/>
                          </a:solidFill>
                          <a:effectLst/>
                          <a:latin typeface="+mn-lt"/>
                          <a:ea typeface="+mn-ea"/>
                          <a:cs typeface="+mn-cs"/>
                        </a:rPr>
                        <a:t>году</a:t>
                      </a:r>
                      <a:r>
                        <a:rPr lang="en-US"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p>
                      <a:r>
                        <a:rPr lang="en-US" sz="2000" kern="1200" dirty="0" err="1">
                          <a:solidFill>
                            <a:schemeClr val="dk1"/>
                          </a:solidFill>
                          <a:effectLst/>
                          <a:latin typeface="+mn-lt"/>
                          <a:ea typeface="+mn-ea"/>
                          <a:cs typeface="+mn-cs"/>
                        </a:rPr>
                        <a:t>Через</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несколько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дней</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после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публикации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дневников</a:t>
                      </a:r>
                      <a:r>
                        <a:rPr lang="en-US" sz="2000" kern="1200" dirty="0">
                          <a:solidFill>
                            <a:schemeClr val="dk1"/>
                          </a:solidFill>
                          <a:effectLst/>
                          <a:latin typeface="+mn-lt"/>
                          <a:ea typeface="+mn-ea"/>
                          <a:cs typeface="+mn-cs"/>
                        </a:rPr>
                        <a:t> в </a:t>
                      </a:r>
                      <a:r>
                        <a:rPr lang="en-US" sz="2000" kern="1200" dirty="0" err="1">
                          <a:solidFill>
                            <a:schemeClr val="dk1"/>
                          </a:solidFill>
                          <a:effectLst/>
                          <a:latin typeface="+mn-lt"/>
                          <a:ea typeface="+mn-ea"/>
                          <a:cs typeface="+mn-cs"/>
                        </a:rPr>
                        <a:t>журнале</a:t>
                      </a:r>
                      <a:r>
                        <a:rPr lang="en-US" sz="2000" kern="1200" dirty="0">
                          <a:solidFill>
                            <a:schemeClr val="dk1"/>
                          </a:solidFill>
                          <a:effectLst/>
                          <a:latin typeface="+mn-lt"/>
                          <a:ea typeface="+mn-ea"/>
                          <a:cs typeface="+mn-cs"/>
                        </a:rPr>
                        <a:t>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расследование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Федерального</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управления</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уголовной</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полиции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Германии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нем</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Bundeskriminalamt</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или</a:t>
                      </a:r>
                      <a:r>
                        <a:rPr lang="en-US" sz="2000" kern="1200" dirty="0">
                          <a:solidFill>
                            <a:schemeClr val="dk1"/>
                          </a:solidFill>
                          <a:effectLst/>
                          <a:latin typeface="+mn-lt"/>
                          <a:ea typeface="+mn-ea"/>
                          <a:cs typeface="+mn-cs"/>
                        </a:rPr>
                        <a:t> BKA) </a:t>
                      </a:r>
                      <a:r>
                        <a:rPr lang="en-US" sz="2000" kern="1200" dirty="0" err="1">
                          <a:solidFill>
                            <a:schemeClr val="dk1"/>
                          </a:solidFill>
                          <a:effectLst/>
                          <a:latin typeface="+mn-lt"/>
                          <a:ea typeface="+mn-ea"/>
                          <a:cs typeface="+mn-cs"/>
                        </a:rPr>
                        <a:t>вне</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всяких</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сомнений</a:t>
                      </a:r>
                      <a:r>
                        <a:rPr lang="ru-RU" sz="2000" kern="1200" dirty="0">
                          <a:solidFill>
                            <a:schemeClr val="dk1"/>
                          </a:solidFill>
                          <a:effectLst/>
                          <a:latin typeface="+mn-lt"/>
                          <a:ea typeface="+mn-ea"/>
                          <a:cs typeface="+mn-cs"/>
                        </a:rPr>
                        <a:t> признали д</a:t>
                      </a:r>
                      <a:r>
                        <a:rPr lang="en-US" sz="2000" kern="1200" dirty="0" err="1">
                          <a:solidFill>
                            <a:schemeClr val="dk1"/>
                          </a:solidFill>
                          <a:effectLst/>
                          <a:latin typeface="+mn-lt"/>
                          <a:ea typeface="+mn-ea"/>
                          <a:cs typeface="+mn-cs"/>
                        </a:rPr>
                        <a:t>невники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Гитлера</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фальшивыми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Их</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создал</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фальсификатор</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Конрад</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Куяу</a:t>
                      </a:r>
                      <a:r>
                        <a:rPr lang="en-US"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p>
                      <a:r>
                        <a:rPr lang="en-US" sz="2000" kern="1200" dirty="0" err="1">
                          <a:solidFill>
                            <a:schemeClr val="dk1"/>
                          </a:solidFill>
                          <a:effectLst/>
                          <a:latin typeface="+mn-lt"/>
                          <a:ea typeface="+mn-ea"/>
                          <a:cs typeface="+mn-cs"/>
                        </a:rPr>
                        <a:t>Если</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бы</a:t>
                      </a:r>
                      <a:r>
                        <a:rPr lang="en-US" sz="2000" kern="1200" dirty="0">
                          <a:solidFill>
                            <a:schemeClr val="dk1"/>
                          </a:solidFill>
                          <a:effectLst/>
                          <a:latin typeface="+mn-lt"/>
                          <a:ea typeface="+mn-ea"/>
                          <a:cs typeface="+mn-cs"/>
                        </a:rPr>
                        <a:t> </a:t>
                      </a:r>
                      <a:r>
                        <a:rPr lang="en-US" sz="2000" i="1" kern="1200" dirty="0">
                          <a:solidFill>
                            <a:schemeClr val="dk1"/>
                          </a:solidFill>
                          <a:effectLst/>
                          <a:latin typeface="+mn-lt"/>
                          <a:ea typeface="+mn-ea"/>
                          <a:cs typeface="+mn-cs"/>
                        </a:rPr>
                        <a:t>Stern</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дождался</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расследования</a:t>
                      </a:r>
                      <a:r>
                        <a:rPr lang="en-US" sz="2000" kern="1200" dirty="0">
                          <a:solidFill>
                            <a:schemeClr val="dk1"/>
                          </a:solidFill>
                          <a:effectLst/>
                          <a:latin typeface="+mn-lt"/>
                          <a:ea typeface="+mn-ea"/>
                          <a:cs typeface="+mn-cs"/>
                        </a:rPr>
                        <a:t> BKA, </a:t>
                      </a:r>
                      <a:r>
                        <a:rPr lang="en-US" sz="2000" kern="1200" dirty="0" err="1">
                          <a:solidFill>
                            <a:schemeClr val="dk1"/>
                          </a:solidFill>
                          <a:effectLst/>
                          <a:latin typeface="+mn-lt"/>
                          <a:ea typeface="+mn-ea"/>
                          <a:cs typeface="+mn-cs"/>
                        </a:rPr>
                        <a:t>он</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бы</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избежал</a:t>
                      </a:r>
                      <a:r>
                        <a:rPr lang="en-US" sz="2000" kern="1200" dirty="0">
                          <a:solidFill>
                            <a:schemeClr val="dk1"/>
                          </a:solidFill>
                          <a:effectLst/>
                          <a:latin typeface="+mn-lt"/>
                          <a:ea typeface="+mn-ea"/>
                          <a:cs typeface="+mn-cs"/>
                        </a:rPr>
                        <a:t> </a:t>
                      </a:r>
                      <a:r>
                        <a:rPr lang="en-US" sz="2000" kern="1200" dirty="0" err="1">
                          <a:solidFill>
                            <a:schemeClr val="dk1"/>
                          </a:solidFill>
                          <a:effectLst/>
                          <a:latin typeface="+mn-lt"/>
                          <a:ea typeface="+mn-ea"/>
                          <a:cs typeface="+mn-cs"/>
                        </a:rPr>
                        <a:t>скандала</a:t>
                      </a:r>
                      <a:r>
                        <a:rPr lang="en-US" sz="2000" kern="1200" dirty="0">
                          <a:solidFill>
                            <a:schemeClr val="dk1"/>
                          </a:solidFill>
                          <a:effectLst/>
                          <a:latin typeface="+mn-lt"/>
                          <a:ea typeface="+mn-ea"/>
                          <a:cs typeface="+mn-cs"/>
                        </a:rPr>
                        <a:t>.</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624979" y="5091651"/>
            <a:ext cx="20882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en-US" sz="1400" dirty="0" err="1">
                <a:solidFill>
                  <a:srgbClr val="000000"/>
                </a:solidFill>
                <a:effectLst/>
                <a:latin typeface="+mn-lt"/>
                <a:ea typeface="Times New Roman" panose="02020603050405020304" pitchFamily="18" charset="0"/>
                <a:cs typeface="Calibri" panose="020F0502020204030204" pitchFamily="34" charset="0"/>
              </a:rPr>
              <a:t>Обложка</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dirty="0" err="1">
                <a:solidFill>
                  <a:srgbClr val="000000"/>
                </a:solidFill>
                <a:effectLst/>
                <a:latin typeface="+mn-lt"/>
                <a:ea typeface="Times New Roman" panose="02020603050405020304" pitchFamily="18" charset="0"/>
                <a:cs typeface="Calibri" panose="020F0502020204030204" pitchFamily="34" charset="0"/>
              </a:rPr>
              <a:t>журнала</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i="1" dirty="0">
                <a:solidFill>
                  <a:srgbClr val="000000"/>
                </a:solidFill>
                <a:effectLst/>
                <a:latin typeface="+mn-lt"/>
                <a:ea typeface="Times New Roman" panose="02020603050405020304" pitchFamily="18" charset="0"/>
                <a:cs typeface="Calibri" panose="020F0502020204030204" pitchFamily="34" charset="0"/>
              </a:rPr>
              <a:t>Stern</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dirty="0" err="1">
                <a:solidFill>
                  <a:srgbClr val="000000"/>
                </a:solidFill>
                <a:effectLst/>
                <a:latin typeface="+mn-lt"/>
                <a:ea typeface="Times New Roman" panose="02020603050405020304" pitchFamily="18" charset="0"/>
                <a:cs typeface="Calibri" panose="020F0502020204030204" pitchFamily="34" charset="0"/>
              </a:rPr>
              <a:t>опубликовавшего</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dirty="0" err="1">
                <a:solidFill>
                  <a:srgbClr val="000000"/>
                </a:solidFill>
                <a:effectLst/>
                <a:latin typeface="+mn-lt"/>
                <a:ea typeface="Times New Roman" panose="02020603050405020304" pitchFamily="18" charset="0"/>
                <a:cs typeface="Calibri" panose="020F0502020204030204" pitchFamily="34" charset="0"/>
              </a:rPr>
              <a:t>фейковые</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dirty="0" err="1">
                <a:solidFill>
                  <a:srgbClr val="000000"/>
                </a:solidFill>
                <a:effectLst/>
                <a:latin typeface="+mn-lt"/>
                <a:ea typeface="Times New Roman" panose="02020603050405020304" pitchFamily="18" charset="0"/>
                <a:cs typeface="Calibri" panose="020F0502020204030204" pitchFamily="34" charset="0"/>
              </a:rPr>
              <a:t>дневники</a:t>
            </a:r>
            <a:r>
              <a:rPr lang="en-US" sz="1400" dirty="0">
                <a:solidFill>
                  <a:srgbClr val="000000"/>
                </a:solidFill>
                <a:effectLst/>
                <a:latin typeface="+mn-lt"/>
                <a:ea typeface="Times New Roman" panose="02020603050405020304" pitchFamily="18" charset="0"/>
                <a:cs typeface="Calibri" panose="020F0502020204030204" pitchFamily="34" charset="0"/>
              </a:rPr>
              <a:t> </a:t>
            </a:r>
            <a:r>
              <a:rPr lang="en-US" sz="1400" dirty="0" err="1">
                <a:solidFill>
                  <a:srgbClr val="000000"/>
                </a:solidFill>
                <a:effectLst/>
                <a:latin typeface="+mn-lt"/>
                <a:ea typeface="Times New Roman" panose="02020603050405020304" pitchFamily="18" charset="0"/>
                <a:cs typeface="Calibri" panose="020F0502020204030204" pitchFamily="34" charset="0"/>
              </a:rPr>
              <a:t>Гитлера</a:t>
            </a:r>
            <a:endParaRPr lang="de-DE" sz="1400" dirty="0">
              <a:effectLst/>
              <a:latin typeface="+mn-lt"/>
              <a:ea typeface="Calibri" panose="020F0502020204030204" pitchFamily="34"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9</a:t>
            </a:fld>
            <a:endParaRPr lang="de-DE" altLang="de-DE"/>
          </a:p>
        </p:txBody>
      </p:sp>
      <p:pic>
        <p:nvPicPr>
          <p:cNvPr id="8" name="Grafik 7">
            <a:extLst>
              <a:ext uri="{FF2B5EF4-FFF2-40B4-BE49-F238E27FC236}">
                <a16:creationId xmlns:a16="http://schemas.microsoft.com/office/drawing/2014/main" id="{E3B8C6D3-700D-4510-8705-B30E17EBCF85}"/>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5" name="Text Box 137"/>
          <p:cNvSpPr txBox="1">
            <a:spLocks noChangeArrowheads="1"/>
          </p:cNvSpPr>
          <p:nvPr/>
        </p:nvSpPr>
        <p:spPr bwMode="auto">
          <a:xfrm>
            <a:off x="408955" y="6480800"/>
            <a:ext cx="113760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Ку-клукс-клан</a:t>
            </a: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 название трёх различных ультраправых организаций в США, террористическими методами отстаивавших такие реакционные экстремистские идеи, как превосходство белых, белый национализм.</a:t>
            </a:r>
            <a:endParaRPr lang="de-DE" altLang="de-DE" sz="1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az-Cyrl-AZ" sz="3600" dirty="0">
                <a:solidFill>
                  <a:srgbClr val="004992"/>
                </a:solidFill>
                <a:latin typeface="+mn-lt"/>
                <a:ea typeface="+mn-ea"/>
                <a:cs typeface="+mn-cs"/>
              </a:rPr>
              <a:t>Поспешные выводы</a:t>
            </a:r>
            <a:br>
              <a:rPr lang="az-Cyrl-AZ" sz="3600" dirty="0">
                <a:solidFill>
                  <a:srgbClr val="004992"/>
                </a:solidFill>
                <a:latin typeface="+mn-lt"/>
                <a:ea typeface="+mn-ea"/>
                <a:cs typeface="+mn-cs"/>
              </a:rPr>
            </a:br>
            <a:r>
              <a:rPr lang="az-Cyrl-AZ" dirty="0">
                <a:solidFill>
                  <a:srgbClr val="004992"/>
                </a:solidFill>
                <a:latin typeface="+mn-lt"/>
                <a:ea typeface="+mn-ea"/>
                <a:cs typeface="+mn-cs"/>
              </a:rPr>
              <a:t>- Современная легенда -</a:t>
            </a:r>
            <a:br>
              <a:rPr lang="en-US" dirty="0">
                <a:solidFill>
                  <a:srgbClr val="004992"/>
                </a:solidFill>
                <a:latin typeface="+mn-lt"/>
                <a:ea typeface="+mn-ea"/>
                <a:cs typeface="+mn-cs"/>
              </a:rPr>
            </a:br>
            <a:r>
              <a:rPr lang="ru-RU" sz="2000" dirty="0">
                <a:solidFill>
                  <a:srgbClr val="004992"/>
                </a:solidFill>
              </a:rPr>
              <a:t>(альтернативные упражнения см. в конце презентации)</a:t>
            </a:r>
            <a:endParaRPr lang="en-US" dirty="0">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1230365669"/>
              </p:ext>
            </p:extLst>
          </p:nvPr>
        </p:nvGraphicFramePr>
        <p:xfrm>
          <a:off x="408955" y="2697480"/>
          <a:ext cx="11376000" cy="374904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Предыстория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 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91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С середины 80-х годов ходят слухи, что в пачке Marlboro скрывается указание ККК.</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3 красных флажка на пачке мальборо в виде стилизованной буквы К (по одному с лицевой стороны и один на торце пачки) означают - Ку-Клукс-Клан.</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Посмотрите, что образуют ноги лошадей на пачке: это явно силуэты головы в конусообразных капюшонах, типичных для ККК.</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Veni, vidi, vici (лат</a:t>
                      </a:r>
                      <a:r>
                        <a:rPr kumimoji="0" lang="ru-RU" sz="1400" b="0" i="0" u="none" strike="noStrike" cap="none" normalizeH="0" baseline="0">
                          <a:ln>
                            <a:noFill/>
                          </a:ln>
                          <a:solidFill>
                            <a:srgbClr val="FFFFFF"/>
                          </a:solidFill>
                          <a:effectLst/>
                          <a:latin typeface="+mn-lt"/>
                          <a:ea typeface="+mn-ea"/>
                          <a:cs typeface="+mn-cs"/>
                        </a:rPr>
                        <a:t>. “пришёл</a:t>
                      </a:r>
                      <a:r>
                        <a:rPr kumimoji="0" lang="ru-RU" sz="1400" b="0" i="0" u="none" strike="noStrike" cap="none" normalizeH="0" baseline="0" dirty="0">
                          <a:ln>
                            <a:noFill/>
                          </a:ln>
                          <a:solidFill>
                            <a:srgbClr val="FFFFFF"/>
                          </a:solidFill>
                          <a:effectLst/>
                          <a:latin typeface="+mn-lt"/>
                          <a:ea typeface="+mn-ea"/>
                          <a:cs typeface="+mn-cs"/>
                        </a:rPr>
                        <a:t>, увидел</a:t>
                      </a:r>
                      <a:r>
                        <a:rPr kumimoji="0" lang="ru-RU" sz="1400" b="0" i="0" u="none" strike="noStrike" cap="none" normalizeH="0" baseline="0">
                          <a:ln>
                            <a:noFill/>
                          </a:ln>
                          <a:solidFill>
                            <a:srgbClr val="FFFFFF"/>
                          </a:solidFill>
                          <a:effectLst/>
                          <a:latin typeface="+mn-lt"/>
                          <a:ea typeface="+mn-ea"/>
                          <a:cs typeface="+mn-cs"/>
                        </a:rPr>
                        <a:t>, победил”) </a:t>
                      </a:r>
                      <a:r>
                        <a:rPr kumimoji="0" lang="ru-RU" sz="1400" b="0" i="0" u="none" strike="noStrike" cap="none" normalizeH="0" baseline="0" dirty="0">
                          <a:ln>
                            <a:noFill/>
                          </a:ln>
                          <a:solidFill>
                            <a:srgbClr val="FFFFFF"/>
                          </a:solidFill>
                          <a:effectLst/>
                          <a:latin typeface="+mn-lt"/>
                          <a:ea typeface="+mn-ea"/>
                          <a:cs typeface="+mn-cs"/>
                        </a:rPr>
                        <a:t>— это выражение было так жe приписанно к ККК.</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Marlboro создал англичанин по имени Филин Моррис (англ. Philip Morris) и не имеет никакого отношения к ККК.</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Название марки происходит от завода Marlboro в Лондоне.</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Лого марки не имеет ничего общего с ККК.</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46120"/>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8750196" y="5760720"/>
            <a:ext cx="3017520" cy="720080"/>
            <a:chOff x="8750196" y="5805264"/>
            <a:chExt cx="3017520" cy="720080"/>
          </a:xfrm>
        </p:grpSpPr>
        <p:sp>
          <p:nvSpPr>
            <p:cNvPr id="16" name="Caption_23"/>
            <p:cNvSpPr txBox="1">
              <a:spLocks noChangeArrowheads="1"/>
            </p:cNvSpPr>
            <p:nvPr/>
          </p:nvSpPr>
          <p:spPr bwMode="auto">
            <a:xfrm>
              <a:off x="10490075" y="5805264"/>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7" name="Caption_22"/>
            <p:cNvSpPr txBox="1">
              <a:spLocks noChangeArrowheads="1"/>
            </p:cNvSpPr>
            <p:nvPr/>
          </p:nvSpPr>
          <p:spPr bwMode="auto">
            <a:xfrm>
              <a:off x="9235067" y="5805264"/>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8" name="Caption_21"/>
            <p:cNvSpPr txBox="1">
              <a:spLocks noChangeArrowheads="1"/>
            </p:cNvSpPr>
            <p:nvPr/>
          </p:nvSpPr>
          <p:spPr bwMode="auto">
            <a:xfrm>
              <a:off x="8750196" y="6156012"/>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9" name="Caption_20"/>
            <p:cNvSpPr txBox="1">
              <a:spLocks noChangeArrowheads="1"/>
            </p:cNvSpPr>
            <p:nvPr/>
          </p:nvSpPr>
          <p:spPr bwMode="auto">
            <a:xfrm rot="10788152">
              <a:off x="9897439" y="5846199"/>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gr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a:solidFill>
                  <a:srgbClr val="333333"/>
                </a:solidFill>
                <a:latin typeface="+mn-lt"/>
                <a:ea typeface="+mn-ea"/>
                <a:cs typeface="+mn-cs"/>
              </a:rPr>
              <a:t>Является ли Ку-Клукс-Клан* владельцем Marlboro?</a:t>
            </a:r>
            <a:endParaRPr lang="de-DE" altLang="de-DE" sz="2000" dirty="0">
              <a:solidFill>
                <a:srgbClr val="333333"/>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5" name="Text Box 137"/>
          <p:cNvSpPr txBox="1">
            <a:spLocks noChangeArrowheads="1"/>
          </p:cNvSpPr>
          <p:nvPr/>
        </p:nvSpPr>
        <p:spPr bwMode="auto">
          <a:xfrm>
            <a:off x="408955" y="6480800"/>
            <a:ext cx="113760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Ку-клукс-клан</a:t>
            </a: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 название трёх различных ультраправых организаций в США, террористическими методами отстаивавших такие реакционные экстремистские идеи, как превосходство белых, белый национализм.</a:t>
            </a:r>
            <a:endParaRPr lang="de-DE" altLang="de-DE" sz="1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z-Cyrl-AZ" sz="3600" dirty="0">
                <a:solidFill>
                  <a:srgbClr val="004992"/>
                </a:solidFill>
                <a:latin typeface="+mn-lt"/>
                <a:ea typeface="+mn-ea"/>
                <a:cs typeface="+mn-cs"/>
              </a:rPr>
              <a:t>Поспешные выводы</a:t>
            </a:r>
            <a:br>
              <a:rPr lang="az-Cyrl-AZ" sz="3600" dirty="0">
                <a:solidFill>
                  <a:srgbClr val="004992"/>
                </a:solidFill>
                <a:latin typeface="+mn-lt"/>
                <a:ea typeface="+mn-ea"/>
                <a:cs typeface="+mn-cs"/>
              </a:rPr>
            </a:br>
            <a:r>
              <a:rPr lang="az-Cyrl-AZ" dirty="0">
                <a:solidFill>
                  <a:srgbClr val="004992"/>
                </a:solidFill>
                <a:latin typeface="+mn-lt"/>
                <a:ea typeface="+mn-ea"/>
                <a:cs typeface="+mn-cs"/>
              </a:rPr>
              <a:t>- Современная легенда -</a:t>
            </a:r>
            <a:endParaRPr lang="en-US" dirty="0">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1981833734"/>
              </p:ext>
            </p:extLst>
          </p:nvPr>
        </p:nvGraphicFramePr>
        <p:xfrm>
          <a:off x="408955" y="2697480"/>
          <a:ext cx="11376000" cy="374904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Предыстория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 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91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С середины 80-х годов ходят слухи, что в пачке Marlboro скрывается указание ККК.</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3 красных флажка на пачке мальборо в виде стилизованной буквы К (по одному с лицевой стороны и один на торце пачки) означают - Ку-Клукс-Клан.</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Посмотрите, что образуют ноги лошадей на пачке: это явно силуэты головы в конусообразных капюшонах, типичных для ККК.</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Veni, vidi, vici (лат</a:t>
                      </a:r>
                      <a:r>
                        <a:rPr kumimoji="0" lang="ru-RU" sz="1400" b="0" i="0" u="none" strike="noStrike" cap="none" normalizeH="0" baseline="0">
                          <a:ln>
                            <a:noFill/>
                          </a:ln>
                          <a:solidFill>
                            <a:srgbClr val="333333"/>
                          </a:solidFill>
                          <a:effectLst/>
                          <a:latin typeface="+mn-lt"/>
                          <a:ea typeface="+mn-ea"/>
                          <a:cs typeface="+mn-cs"/>
                        </a:rPr>
                        <a:t>. “пришёл</a:t>
                      </a:r>
                      <a:r>
                        <a:rPr kumimoji="0" lang="ru-RU" sz="1400" b="0" i="0" u="none" strike="noStrike" cap="none" normalizeH="0" baseline="0" dirty="0">
                          <a:ln>
                            <a:noFill/>
                          </a:ln>
                          <a:solidFill>
                            <a:srgbClr val="333333"/>
                          </a:solidFill>
                          <a:effectLst/>
                          <a:latin typeface="+mn-lt"/>
                          <a:ea typeface="+mn-ea"/>
                          <a:cs typeface="+mn-cs"/>
                        </a:rPr>
                        <a:t>, увидел</a:t>
                      </a:r>
                      <a:r>
                        <a:rPr kumimoji="0" lang="ru-RU" sz="1400" b="0" i="0" u="none" strike="noStrike" cap="none" normalizeH="0" baseline="0">
                          <a:ln>
                            <a:noFill/>
                          </a:ln>
                          <a:solidFill>
                            <a:srgbClr val="333333"/>
                          </a:solidFill>
                          <a:effectLst/>
                          <a:latin typeface="+mn-lt"/>
                          <a:ea typeface="+mn-ea"/>
                          <a:cs typeface="+mn-cs"/>
                        </a:rPr>
                        <a:t>, победил”) </a:t>
                      </a:r>
                      <a:r>
                        <a:rPr kumimoji="0" lang="ru-RU" sz="1400" b="0" i="0" u="none" strike="noStrike" cap="none" normalizeH="0" baseline="0" dirty="0">
                          <a:ln>
                            <a:noFill/>
                          </a:ln>
                          <a:solidFill>
                            <a:srgbClr val="333333"/>
                          </a:solidFill>
                          <a:effectLst/>
                          <a:latin typeface="+mn-lt"/>
                          <a:ea typeface="+mn-ea"/>
                          <a:cs typeface="+mn-cs"/>
                        </a:rPr>
                        <a:t>— это выражение было так жe приписанно к ККК.</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r>
                        <a:rPr kumimoji="0" lang="en-US" sz="1400" b="0" i="0" u="none" strike="noStrike" cap="none" normalizeH="0" baseline="0" dirty="0">
                          <a:ln>
                            <a:noFill/>
                          </a:ln>
                          <a:solidFill>
                            <a:srgbClr val="333333"/>
                          </a:solidFill>
                          <a:effectLst/>
                          <a:latin typeface="+mn-lt"/>
                          <a:ea typeface="+mn-ea"/>
                          <a:cs typeface="+mn-cs"/>
                        </a:rPr>
                        <a:t> </a:t>
                      </a:r>
                      <a:r>
                        <a:rPr kumimoji="0" lang="ru-RU" sz="1400" b="0" i="0" u="none" strike="noStrike" cap="none" normalizeH="0" baseline="0" dirty="0">
                          <a:ln>
                            <a:noFill/>
                          </a:ln>
                          <a:solidFill>
                            <a:srgbClr val="FFFFFF"/>
                          </a:solidFill>
                          <a:effectLst/>
                          <a:latin typeface="+mn-lt"/>
                          <a:ea typeface="+mn-ea"/>
                          <a:cs typeface="+mn-cs"/>
                        </a:rPr>
                        <a:t>Marlboro создал англичанин по имени Филин Моррис (англ. Philip Morris) и не имеет никакого отношения к ККК.</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Название марки происходит от завода Marlboro в Лондоне.</a:t>
                      </a:r>
                    </a:p>
                    <a:p>
                      <a:pPr marL="0" marR="0" lvl="0" indent="0" algn="l" defTabSz="914400" rtl="0" eaLnBrk="1" fontAlgn="base" latinLnBrk="0" hangingPunct="1">
                        <a:lnSpc>
                          <a:spcPct val="100000"/>
                        </a:lnSpc>
                        <a:spcBef>
                          <a:spcPts val="0"/>
                        </a:spcBef>
                        <a:spcAft>
                          <a:spcPts val="0"/>
                        </a:spcAft>
                        <a:buClr>
                          <a:srgbClr val="FFFFFF"/>
                        </a:buClr>
                        <a:buSzTx/>
                        <a:buFont typeface="WingDings"/>
                        <a:buNone/>
                        <a:tabLst/>
                      </a:pPr>
                      <a:r>
                        <a:rPr kumimoji="0" lang="ru-RU" sz="1400" b="0" i="0" u="none" strike="noStrike" cap="none" normalizeH="0" baseline="0" dirty="0">
                          <a:ln>
                            <a:noFill/>
                          </a:ln>
                          <a:solidFill>
                            <a:srgbClr val="FFFFFF"/>
                          </a:solidFill>
                          <a:effectLst/>
                          <a:latin typeface="+mn-lt"/>
                          <a:ea typeface="+mn-ea"/>
                          <a:cs typeface="+mn-cs"/>
                        </a:rPr>
                        <a:t>Лого марки не имеет ничего общего с ККК.</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46120"/>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8750196" y="5760720"/>
            <a:ext cx="3017520" cy="720080"/>
            <a:chOff x="8750196" y="5805264"/>
            <a:chExt cx="3017520" cy="720080"/>
          </a:xfrm>
        </p:grpSpPr>
        <p:sp>
          <p:nvSpPr>
            <p:cNvPr id="16" name="Caption_23"/>
            <p:cNvSpPr txBox="1">
              <a:spLocks noChangeArrowheads="1"/>
            </p:cNvSpPr>
            <p:nvPr/>
          </p:nvSpPr>
          <p:spPr bwMode="auto">
            <a:xfrm>
              <a:off x="10490075" y="5805264"/>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7" name="Caption_22"/>
            <p:cNvSpPr txBox="1">
              <a:spLocks noChangeArrowheads="1"/>
            </p:cNvSpPr>
            <p:nvPr/>
          </p:nvSpPr>
          <p:spPr bwMode="auto">
            <a:xfrm>
              <a:off x="9235067" y="5805264"/>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8" name="Caption_21"/>
            <p:cNvSpPr txBox="1">
              <a:spLocks noChangeArrowheads="1"/>
            </p:cNvSpPr>
            <p:nvPr/>
          </p:nvSpPr>
          <p:spPr bwMode="auto">
            <a:xfrm>
              <a:off x="8750196" y="6156012"/>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9" name="Caption_20"/>
            <p:cNvSpPr txBox="1">
              <a:spLocks noChangeArrowheads="1"/>
            </p:cNvSpPr>
            <p:nvPr/>
          </p:nvSpPr>
          <p:spPr bwMode="auto">
            <a:xfrm rot="10788152">
              <a:off x="9897439" y="5846199"/>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gr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a:solidFill>
                  <a:srgbClr val="333333"/>
                </a:solidFill>
                <a:latin typeface="+mn-lt"/>
                <a:ea typeface="+mn-ea"/>
                <a:cs typeface="+mn-cs"/>
              </a:rPr>
              <a:t>Является ли Ку-Клукс-Клан* владельцем Marlboro?</a:t>
            </a:r>
            <a:endParaRPr lang="de-DE" altLang="de-DE" sz="2000" dirty="0">
              <a:solidFill>
                <a:srgbClr val="333333"/>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11</a:t>
            </a:fld>
            <a:endParaRPr lang="de-DE" altLang="de-DE"/>
          </a:p>
        </p:txBody>
      </p:sp>
    </p:spTree>
    <p:extLst>
      <p:ext uri="{BB962C8B-B14F-4D97-AF65-F5344CB8AC3E}">
        <p14:creationId xmlns:p14="http://schemas.microsoft.com/office/powerpoint/2010/main" val="1577954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5" name="Text Box 137"/>
          <p:cNvSpPr txBox="1">
            <a:spLocks noChangeArrowheads="1"/>
          </p:cNvSpPr>
          <p:nvPr/>
        </p:nvSpPr>
        <p:spPr bwMode="auto">
          <a:xfrm>
            <a:off x="408955" y="6480800"/>
            <a:ext cx="1137600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Ку-клукс-клан</a:t>
            </a:r>
            <a:r>
              <a:rPr lang="de-DE" altLang="de-DE" sz="1000" dirty="0">
                <a:solidFill>
                  <a:srgbClr val="333333"/>
                </a:solidFill>
                <a:latin typeface="+mn-lt"/>
                <a:ea typeface="+mn-ea"/>
                <a:cs typeface="+mn-cs"/>
              </a:rPr>
              <a:t> </a:t>
            </a:r>
            <a:r>
              <a:rPr lang="ru-RU" altLang="de-DE" sz="1000" dirty="0">
                <a:solidFill>
                  <a:srgbClr val="333333"/>
                </a:solidFill>
                <a:latin typeface="+mn-lt"/>
                <a:ea typeface="+mn-ea"/>
                <a:cs typeface="+mn-cs"/>
              </a:rPr>
              <a:t>— название трёх различных ультраправых организаций в США, террористическими методами отстаивавших такие реакционные экстремистские идеи, как превосходство белых, белый национализм.</a:t>
            </a:r>
            <a:endParaRPr lang="de-DE" altLang="de-DE" sz="10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Поспешные выводы</a:t>
            </a:r>
            <a:br>
              <a:rPr lang="az-Cyrl-AZ" sz="3600">
                <a:solidFill>
                  <a:srgbClr val="004992"/>
                </a:solidFill>
                <a:latin typeface="+mn-lt"/>
                <a:ea typeface="+mn-ea"/>
                <a:cs typeface="+mn-cs"/>
              </a:rPr>
            </a:br>
            <a:r>
              <a:rPr lang="az-Cyrl-AZ">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3982492486"/>
              </p:ext>
            </p:extLst>
          </p:nvPr>
        </p:nvGraphicFramePr>
        <p:xfrm>
          <a:off x="408955" y="2697480"/>
          <a:ext cx="11376000" cy="374904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Предыстория</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 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91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a:ln>
                            <a:noFill/>
                          </a:ln>
                          <a:solidFill>
                            <a:srgbClr val="333333"/>
                          </a:solidFill>
                          <a:effectLst/>
                          <a:latin typeface="+mn-lt"/>
                          <a:ea typeface="+mn-ea"/>
                          <a:cs typeface="+mn-cs"/>
                        </a:rPr>
                        <a:t>С середины 80-х годов ходят слухи, что в пачке Marlboro скрывается указание ККК.</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За:</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3 красных флажка на пачке мальборо в виде стилизованной буквы К (по одному с лицевой стороны и один на торце пачки) означают - Ку-Клукс-Клан.</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Посмотрите, что образуют ноги лошадей на пачке: это явно силуэты головы в конусообразных капюшонах, типичных для ККК.</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Veni, vidi, vici (лат</a:t>
                      </a:r>
                      <a:r>
                        <a:rPr kumimoji="0" lang="ru-RU" sz="1400" b="0" i="0" u="none" strike="noStrike" cap="none" normalizeH="0" baseline="0">
                          <a:ln>
                            <a:noFill/>
                          </a:ln>
                          <a:solidFill>
                            <a:srgbClr val="333333"/>
                          </a:solidFill>
                          <a:effectLst/>
                          <a:latin typeface="+mn-lt"/>
                          <a:ea typeface="+mn-ea"/>
                          <a:cs typeface="+mn-cs"/>
                        </a:rPr>
                        <a:t>. “пришёл</a:t>
                      </a:r>
                      <a:r>
                        <a:rPr kumimoji="0" lang="ru-RU" sz="1400" b="0" i="0" u="none" strike="noStrike" cap="none" normalizeH="0" baseline="0" dirty="0">
                          <a:ln>
                            <a:noFill/>
                          </a:ln>
                          <a:solidFill>
                            <a:srgbClr val="333333"/>
                          </a:solidFill>
                          <a:effectLst/>
                          <a:latin typeface="+mn-lt"/>
                          <a:ea typeface="+mn-ea"/>
                          <a:cs typeface="+mn-cs"/>
                        </a:rPr>
                        <a:t>, увидел</a:t>
                      </a:r>
                      <a:r>
                        <a:rPr kumimoji="0" lang="ru-RU" sz="1400" b="0" i="0" u="none" strike="noStrike" cap="none" normalizeH="0" baseline="0">
                          <a:ln>
                            <a:noFill/>
                          </a:ln>
                          <a:solidFill>
                            <a:srgbClr val="333333"/>
                          </a:solidFill>
                          <a:effectLst/>
                          <a:latin typeface="+mn-lt"/>
                          <a:ea typeface="+mn-ea"/>
                          <a:cs typeface="+mn-cs"/>
                        </a:rPr>
                        <a:t>, победил”) </a:t>
                      </a:r>
                      <a:r>
                        <a:rPr kumimoji="0" lang="ru-RU" sz="1400" b="0" i="0" u="none" strike="noStrike" cap="none" normalizeH="0" baseline="0" dirty="0">
                          <a:ln>
                            <a:noFill/>
                          </a:ln>
                          <a:solidFill>
                            <a:srgbClr val="333333"/>
                          </a:solidFill>
                          <a:effectLst/>
                          <a:latin typeface="+mn-lt"/>
                          <a:ea typeface="+mn-ea"/>
                          <a:cs typeface="+mn-cs"/>
                        </a:rPr>
                        <a:t>— это выражение было так жe приписанно к ККК.</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ru-RU" sz="1400" b="1" i="0" u="none" strike="noStrike" cap="none" normalizeH="0" baseline="0" dirty="0">
                          <a:ln>
                            <a:noFill/>
                          </a:ln>
                          <a:solidFill>
                            <a:srgbClr val="333333"/>
                          </a:solidFill>
                          <a:effectLst/>
                          <a:latin typeface="+mn-lt"/>
                          <a:ea typeface="+mn-ea"/>
                          <a:cs typeface="+mn-cs"/>
                        </a:rPr>
                        <a:t>Против:</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Marlboro создал англичанин по имени Филин Моррис (англ. Philip Morris) и не имеет никакого отношения к ККК.</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Название марки происходит от завода Marlboro в Лондоне.</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ru-RU" sz="1400" b="0" i="0" u="none" strike="noStrike" cap="none" normalizeH="0" baseline="0" dirty="0">
                          <a:ln>
                            <a:noFill/>
                          </a:ln>
                          <a:solidFill>
                            <a:srgbClr val="333333"/>
                          </a:solidFill>
                          <a:effectLst/>
                          <a:latin typeface="+mn-lt"/>
                          <a:ea typeface="+mn-ea"/>
                          <a:cs typeface="+mn-cs"/>
                        </a:rPr>
                        <a:t>Лого марки не имеет ничего общего с ККК.</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46120"/>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8750196" y="5760720"/>
            <a:ext cx="3017520" cy="720080"/>
            <a:chOff x="8750196" y="5805264"/>
            <a:chExt cx="3017520" cy="720080"/>
          </a:xfrm>
        </p:grpSpPr>
        <p:sp>
          <p:nvSpPr>
            <p:cNvPr id="16" name="Caption_23"/>
            <p:cNvSpPr txBox="1">
              <a:spLocks noChangeArrowheads="1"/>
            </p:cNvSpPr>
            <p:nvPr/>
          </p:nvSpPr>
          <p:spPr bwMode="auto">
            <a:xfrm>
              <a:off x="10490075" y="5805264"/>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17" name="Caption_22"/>
            <p:cNvSpPr txBox="1">
              <a:spLocks noChangeArrowheads="1"/>
            </p:cNvSpPr>
            <p:nvPr/>
          </p:nvSpPr>
          <p:spPr bwMode="auto">
            <a:xfrm>
              <a:off x="9235067" y="5805264"/>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8" name="Caption_21"/>
            <p:cNvSpPr txBox="1">
              <a:spLocks noChangeArrowheads="1"/>
            </p:cNvSpPr>
            <p:nvPr/>
          </p:nvSpPr>
          <p:spPr bwMode="auto">
            <a:xfrm>
              <a:off x="8750196" y="6156012"/>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9" name="Caption_20"/>
            <p:cNvSpPr txBox="1">
              <a:spLocks noChangeArrowheads="1"/>
            </p:cNvSpPr>
            <p:nvPr/>
          </p:nvSpPr>
          <p:spPr bwMode="auto">
            <a:xfrm rot="10788152">
              <a:off x="9897439" y="5846199"/>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gr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dirty="0">
                <a:solidFill>
                  <a:srgbClr val="333333"/>
                </a:solidFill>
                <a:latin typeface="+mn-lt"/>
                <a:ea typeface="+mn-ea"/>
                <a:cs typeface="+mn-cs"/>
              </a:rPr>
              <a:t>Является ли Ку-Клукс-Клан* владельцем Marlboro?</a:t>
            </a:r>
            <a:endParaRPr lang="de-DE" altLang="de-DE" sz="2000" dirty="0">
              <a:solidFill>
                <a:srgbClr val="333333"/>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E9C5BD41-F675-45BD-9A24-2F5F9A601C8A}" type="slidenum">
              <a:rPr lang="de-DE" altLang="de-DE" smtClean="0"/>
              <a:pPr/>
              <a:t>12</a:t>
            </a:fld>
            <a:endParaRPr lang="de-DE" altLang="de-DE"/>
          </a:p>
        </p:txBody>
      </p:sp>
    </p:spTree>
    <p:extLst>
      <p:ext uri="{BB962C8B-B14F-4D97-AF65-F5344CB8AC3E}">
        <p14:creationId xmlns:p14="http://schemas.microsoft.com/office/powerpoint/2010/main" val="2827488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Поспешные выводы</a:t>
            </a:r>
            <a:br>
              <a:rPr lang="az-Cyrl-AZ" sz="3600">
                <a:solidFill>
                  <a:srgbClr val="004992"/>
                </a:solidFill>
                <a:latin typeface="+mn-lt"/>
                <a:ea typeface="+mn-ea"/>
                <a:cs typeface="+mn-cs"/>
              </a:rPr>
            </a:br>
            <a:r>
              <a:rPr lang="az-Cyrl-AZ">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az-Cyrl-AZ" altLang="de-DE" sz="2400">
                <a:latin typeface="+mn-lt"/>
                <a:ea typeface="+mn-ea"/>
                <a:cs typeface="+mn-cs"/>
              </a:rPr>
              <a:t>НЕТ!</a:t>
            </a:r>
            <a:endParaRPr lang="en-US" altLang="de-DE" sz="24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13</a:t>
            </a:fld>
            <a:endParaRPr lang="de-DE" altLang="de-DE"/>
          </a:p>
        </p:txBody>
      </p:sp>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ru-RU" altLang="de-DE" sz="2000" b="0" dirty="0">
                <a:solidFill>
                  <a:srgbClr val="333333"/>
                </a:solidFill>
                <a:latin typeface="+mn-lt"/>
                <a:ea typeface="+mn-ea"/>
                <a:cs typeface="+mn-cs"/>
              </a:rPr>
              <a:t>Является ли Ку-Клукс-Клан владельцем Marlboro?</a:t>
            </a:r>
            <a:endParaRPr lang="de-DE" altLang="de-DE" sz="2000" dirty="0">
              <a:solidFill>
                <a:srgbClr val="333333"/>
              </a:solidFill>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является причиной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является причиной теорий заговора?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indent="-342900">
              <a:buClr>
                <a:srgbClr val="333333"/>
              </a:buClr>
              <a:buFont typeface="WingDings"/>
              <a:buChar char=""/>
            </a:pPr>
            <a:r>
              <a:rPr lang="ru-RU" sz="2400" dirty="0">
                <a:solidFill>
                  <a:srgbClr val="333333"/>
                </a:solidFill>
              </a:rPr>
              <a:t>Они часто более захватывающие, чем реальность!</a:t>
            </a:r>
            <a:endParaRPr lang="en-US" sz="2400" dirty="0">
              <a:solidFill>
                <a:srgbClr val="333333"/>
              </a:solidFill>
            </a:endParaRPr>
          </a:p>
          <a:p>
            <a:pPr marL="342900" indent="-342900">
              <a:buClr>
                <a:srgbClr val="333333"/>
              </a:buClr>
              <a:buFont typeface="WingDings"/>
              <a:buChar char=""/>
            </a:pPr>
            <a:r>
              <a:rPr lang="ru-RU" sz="2400" dirty="0">
                <a:solidFill>
                  <a:srgbClr val="333333"/>
                </a:solidFill>
              </a:rPr>
              <a:t>Их почти невозможно проверить (</a:t>
            </a:r>
            <a:r>
              <a:rPr lang="ru-RU" sz="2400">
                <a:solidFill>
                  <a:srgbClr val="333333"/>
                </a:solidFill>
              </a:rPr>
              <a:t>напр.выражение “Veni</a:t>
            </a:r>
            <a:r>
              <a:rPr lang="ru-RU" sz="2400" dirty="0">
                <a:solidFill>
                  <a:srgbClr val="333333"/>
                </a:solidFill>
              </a:rPr>
              <a:t>, Vidi</a:t>
            </a:r>
            <a:r>
              <a:rPr lang="ru-RU" sz="2400">
                <a:solidFill>
                  <a:srgbClr val="333333"/>
                </a:solidFill>
              </a:rPr>
              <a:t>, Vici” </a:t>
            </a:r>
            <a:r>
              <a:rPr lang="ru-RU" sz="2400" dirty="0">
                <a:solidFill>
                  <a:srgbClr val="333333"/>
                </a:solidFill>
              </a:rPr>
              <a:t>якобы являлось выражением ККК, некоторые люди сразу в это верят).</a:t>
            </a:r>
            <a:endParaRPr lang="en-US" sz="2400" dirty="0">
              <a:solidFill>
                <a:srgbClr val="333333"/>
              </a:solidFill>
            </a:endParaRPr>
          </a:p>
          <a:p>
            <a:pPr marL="342900" indent="-342900">
              <a:buClr>
                <a:srgbClr val="333333"/>
              </a:buClr>
              <a:buFont typeface="WingDings"/>
              <a:buChar char=""/>
            </a:pPr>
            <a:r>
              <a:rPr lang="ru-RU" sz="2400" dirty="0">
                <a:solidFill>
                  <a:srgbClr val="333333"/>
                </a:solidFill>
              </a:rPr>
              <a:t>Они скрывают альтернативные объяснения.</a:t>
            </a:r>
            <a:endParaRPr lang="en-US" sz="2400" dirty="0">
              <a:solidFill>
                <a:srgbClr val="333333"/>
              </a:solidFill>
            </a:endParaRPr>
          </a:p>
          <a:p>
            <a:pPr marL="342900" indent="-342900">
              <a:buClr>
                <a:srgbClr val="333333"/>
              </a:buClr>
              <a:buFont typeface="WingDings"/>
              <a:buChar char=""/>
            </a:pPr>
            <a:r>
              <a:rPr lang="ru-RU" sz="2400" dirty="0">
                <a:solidFill>
                  <a:srgbClr val="333333"/>
                </a:solidFill>
              </a:rPr>
              <a:t>Из-за таких легед часто искожается взгляд на реальность и мы теряем правдивость истории.</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Что является причиной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Существу</a:t>
            </a:r>
            <a:r>
              <a:rPr lang="de-DE" altLang="de-DE" sz="2400" dirty="0">
                <a:solidFill>
                  <a:srgbClr val="333333"/>
                </a:solidFill>
              </a:rPr>
              <a:t>e</a:t>
            </a:r>
            <a:r>
              <a:rPr lang="ru-RU" altLang="de-DE" sz="2400" dirty="0">
                <a:solidFill>
                  <a:srgbClr val="333333"/>
                </a:solidFill>
              </a:rPr>
              <a:t>т множество примеров из истории, когда меньшинства или посторонние люди были обвинены, якобы они вызвали неконтролируемые ситуации или даже бедствия.</a:t>
            </a:r>
            <a:r>
              <a:rPr lang="de-DE" altLang="de-DE" sz="2400" dirty="0">
                <a:solidFill>
                  <a:srgbClr val="333333"/>
                </a:solidFill>
              </a:rPr>
              <a:t> </a:t>
            </a:r>
            <a:r>
              <a:rPr lang="ru-RU" altLang="de-DE" sz="2400" dirty="0">
                <a:solidFill>
                  <a:srgbClr val="333333"/>
                </a:solidFill>
              </a:rPr>
              <a:t>Так напр. в средние века из-за неурожая были часто обвинены евреи или ведьмы.</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Такие простые и необоснованные обвинения являлись причиной гнева в обществе и давали тем самым ложное ощущение контроля.</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ru-RU" altLang="de-DE" sz="240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a:t>
            </a:r>
            <a:r>
              <a:rPr lang="ru-RU" altLang="de-DE" sz="2400" dirty="0">
                <a:solidFill>
                  <a:srgbClr val="004992"/>
                </a:solidFill>
              </a:rPr>
              <a:t>принимают поспешные решения.</a:t>
            </a:r>
            <a:r>
              <a:rPr lang="ru-RU" altLang="de-DE" sz="2400" dirty="0">
                <a:solidFill>
                  <a:srgbClr val="333333"/>
                </a:solidFill>
              </a:rPr>
              <a:t> Такой подход увеличивает вероятность неверного решения</a:t>
            </a:r>
            <a:r>
              <a:rPr lang="en-US" altLang="de-DE" sz="2400" dirty="0">
                <a:solidFill>
                  <a:srgbClr val="333333"/>
                </a:solidFill>
              </a:rPr>
              <a:t>. </a:t>
            </a:r>
            <a:r>
              <a:rPr lang="ru-RU" altLang="de-DE" sz="2400" dirty="0">
                <a:solidFill>
                  <a:srgbClr val="333333"/>
                </a:solidFill>
              </a:rPr>
              <a:t>Поэтому следует целесообразно рассмотреть </a:t>
            </a:r>
            <a:r>
              <a:rPr lang="ru-RU" altLang="de-DE" sz="2400" dirty="0">
                <a:solidFill>
                  <a:srgbClr val="004992"/>
                </a:solidFill>
              </a:rPr>
              <a:t>как можно больше информаций для принятия </a:t>
            </a:r>
            <a:r>
              <a:rPr lang="ru-RU" altLang="de-DE" sz="2400">
                <a:solidFill>
                  <a:srgbClr val="004992"/>
                </a:solidFill>
              </a:rPr>
              <a:t>решений.</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ru-RU" altLang="de-DE" sz="240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как правило, </a:t>
            </a:r>
            <a:r>
              <a:rPr lang="ru-RU" altLang="de-DE" sz="2400" dirty="0">
                <a:solidFill>
                  <a:srgbClr val="004992"/>
                </a:solidFill>
              </a:rPr>
              <a:t>принимают поспешные решения.</a:t>
            </a:r>
            <a:r>
              <a:rPr lang="ru-RU" altLang="de-DE" sz="2400" dirty="0">
                <a:solidFill>
                  <a:srgbClr val="333333"/>
                </a:solidFill>
              </a:rPr>
              <a:t> Такой подход увеличивает вероятность неверного решения</a:t>
            </a:r>
            <a:r>
              <a:rPr lang="en-US" altLang="de-DE" sz="2400" dirty="0">
                <a:solidFill>
                  <a:srgbClr val="333333"/>
                </a:solidFill>
              </a:rPr>
              <a:t>. </a:t>
            </a:r>
            <a:r>
              <a:rPr lang="ru-RU" altLang="de-DE" sz="2400" dirty="0">
                <a:solidFill>
                  <a:srgbClr val="333333"/>
                </a:solidFill>
              </a:rPr>
              <a:t>Поэтому следует целесообразно рассмотреть </a:t>
            </a:r>
            <a:r>
              <a:rPr lang="ru-RU" altLang="de-DE" sz="2400" dirty="0">
                <a:solidFill>
                  <a:srgbClr val="004992"/>
                </a:solidFill>
              </a:rPr>
              <a:t>как можно больше информаций для принятия решений.</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333333"/>
                </a:solidFill>
              </a:rPr>
              <a:t>Восприятие реальности у многих </a:t>
            </a:r>
            <a:r>
              <a:rPr lang="de-DE" altLang="de-DE" sz="2400" dirty="0">
                <a:solidFill>
                  <a:srgbClr val="333333"/>
                </a:solidFill>
              </a:rPr>
              <a:t>(</a:t>
            </a:r>
            <a:r>
              <a:rPr lang="ru-RU" altLang="de-DE" sz="2400" dirty="0">
                <a:solidFill>
                  <a:srgbClr val="333333"/>
                </a:solidFill>
              </a:rPr>
              <a:t>но не у всех!</a:t>
            </a:r>
            <a:r>
              <a:rPr lang="de-DE" altLang="de-DE" sz="2400" dirty="0">
                <a:solidFill>
                  <a:srgbClr val="333333"/>
                </a:solidFill>
              </a:rPr>
              <a:t>)</a:t>
            </a:r>
            <a:r>
              <a:rPr lang="ru-RU" altLang="de-DE" sz="2400" dirty="0">
                <a:solidFill>
                  <a:srgbClr val="333333"/>
                </a:solidFill>
              </a:rPr>
              <a:t> людей, страдающих психозом</a:t>
            </a:r>
            <a:r>
              <a:rPr lang="de-DE" altLang="de-DE" sz="2400" dirty="0">
                <a:solidFill>
                  <a:srgbClr val="333333"/>
                </a:solidFill>
              </a:rPr>
              <a:t>,</a:t>
            </a:r>
            <a:r>
              <a:rPr lang="ru-RU" altLang="de-DE" sz="2400" dirty="0">
                <a:solidFill>
                  <a:srgbClr val="333333"/>
                </a:solidFill>
              </a:rPr>
              <a:t> изменено</a:t>
            </a:r>
            <a:r>
              <a:rPr lang="de-DE" altLang="de-DE" sz="2400" dirty="0">
                <a:solidFill>
                  <a:srgbClr val="333333"/>
                </a:solidFill>
              </a:rPr>
              <a:t>. </a:t>
            </a:r>
            <a:r>
              <a:rPr lang="ru-RU" altLang="de-DE" sz="2400" dirty="0">
                <a:solidFill>
                  <a:srgbClr val="333333"/>
                </a:solidFill>
              </a:rPr>
              <a:t>Они часто делают нелогичные выводы, непонятные для окружающих</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18</a:t>
            </a:fld>
            <a:endParaRPr lang="de-DE" altLang="de-DE"/>
          </a:p>
        </p:txBody>
      </p:sp>
    </p:spTree>
    <p:extLst>
      <p:ext uri="{BB962C8B-B14F-4D97-AF65-F5344CB8AC3E}">
        <p14:creationId xmlns:p14="http://schemas.microsoft.com/office/powerpoint/2010/main" val="401470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Примеры содействия психоза на преждевременные заключения</a:t>
            </a:r>
            <a:endParaRPr lang="en-US" sz="3600">
              <a:latin typeface="+mn-lt"/>
              <a:ea typeface="+mn-ea"/>
              <a:cs typeface="+mn-cs"/>
            </a:endParaRPr>
          </a:p>
        </p:txBody>
      </p:sp>
      <p:sp>
        <p:nvSpPr>
          <p:cNvPr id="35866" name="Rechteck 1"/>
          <p:cNvSpPr>
            <a:spLocks noChangeArrowheads="1"/>
          </p:cNvSpPr>
          <p:nvPr/>
        </p:nvSpPr>
        <p:spPr bwMode="auto">
          <a:xfrm>
            <a:off x="408955" y="61554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ru-RU" altLang="de-DE" sz="2000" dirty="0">
                <a:solidFill>
                  <a:srgbClr val="004992"/>
                </a:solidFill>
                <a:latin typeface="+mn-lt"/>
                <a:ea typeface="+mn-ea"/>
                <a:cs typeface="+mn-cs"/>
              </a:rPr>
              <a:t>Мог бы кто-то из Вас поделиться с нами своим опытом в похожих ситуациях? </a:t>
            </a:r>
            <a:endParaRPr lang="de-DE" altLang="de-DE" sz="2000" dirty="0">
              <a:solidFill>
                <a:srgbClr val="004992"/>
              </a:solidFill>
              <a:latin typeface="+mn-lt"/>
              <a:ea typeface="+mn-ea"/>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164389314"/>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Ситуация</a:t>
                      </a:r>
                      <a:endParaRPr kumimoji="0" lang="de-DE" sz="2000" b="0" i="0" u="none" strike="noStrike" cap="none" normalizeH="0" baseline="0" dirty="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Во время психоза</a:t>
                      </a:r>
                      <a:endParaRPr kumimoji="0" lang="de-DE" sz="20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000" b="0" i="0" u="none" strike="noStrike" cap="none" normalizeH="0" baseline="0">
                          <a:ln>
                            <a:noFill/>
                          </a:ln>
                          <a:solidFill>
                            <a:srgbClr val="000000"/>
                          </a:solidFill>
                          <a:effectLst/>
                          <a:latin typeface="+mn-lt"/>
                          <a:ea typeface="+mn-ea"/>
                          <a:cs typeface="+mn-cs"/>
                        </a:rPr>
                        <a:t>Другие объяснения</a:t>
                      </a:r>
                      <a:endParaRPr kumimoji="0" lang="de-DE" sz="20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Вас выписывают из больницы на пару дней раньше</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Вы убежденны, что врачи не хотят Вас больше лечить</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 одном из новых помещений больницы для Вас освободилось место</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У Вас в голове постоянно крутится мысль, что Вы пустышка</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Вы убежденны, что Вам посылают такие мысли через радиосигналы</a:t>
                      </a:r>
                      <a:endParaRPr kumimoji="0" lang="de-DE" sz="20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Время от времени саморазрушительные мысли переживает каждый из нас</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Ваш врач говорит слово, которое крутится у Вас в голове</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333333"/>
                          </a:solidFill>
                          <a:effectLst/>
                          <a:latin typeface="+mn-lt"/>
                          <a:ea typeface="+mn-ea"/>
                          <a:cs typeface="+mn-cs"/>
                        </a:rPr>
                        <a:t>Вы думаете, что врач читает Ваши мысли</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333333"/>
                          </a:solidFill>
                          <a:effectLst/>
                          <a:latin typeface="+mn-lt"/>
                          <a:ea typeface="+mn-ea"/>
                          <a:cs typeface="+mn-cs"/>
                        </a:rPr>
                        <a:t>Врач говорил предложение и как-раз это слово подходило по смыслу</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a:t>
            </a:r>
            <a:r>
              <a:rPr lang="ru-RU" altLang="de-DE" sz="2400">
                <a:solidFill>
                  <a:srgbClr val="333333"/>
                </a:solidFill>
              </a:rPr>
              <a:t>живописий.</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dirty="0">
                <a:solidFill>
                  <a:srgbClr val="004992"/>
                </a:solidFill>
              </a:rPr>
              <a:t>За и Против </a:t>
            </a:r>
            <a:r>
              <a:rPr lang="ru-RU" altLang="de-DE" sz="2400" dirty="0">
                <a:solidFill>
                  <a:srgbClr val="333333"/>
                </a:solidFill>
              </a:rPr>
              <a:t>различных предложенных </a:t>
            </a:r>
            <a:r>
              <a:rPr lang="ru-RU" altLang="de-DE" sz="2400">
                <a:solidFill>
                  <a:srgbClr val="333333"/>
                </a:solidFill>
              </a:rPr>
              <a:t>названий</a:t>
            </a:r>
            <a:r>
              <a:rPr lang="de-DE"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21</a:t>
            </a:fld>
            <a:endParaRPr lang="de-DE" altLang="de-DE"/>
          </a:p>
        </p:txBody>
      </p:sp>
    </p:spTree>
    <p:extLst>
      <p:ext uri="{BB962C8B-B14F-4D97-AF65-F5344CB8AC3E}">
        <p14:creationId xmlns:p14="http://schemas.microsoft.com/office/powerpoint/2010/main" val="203020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dirty="0">
                <a:solidFill>
                  <a:srgbClr val="004992"/>
                </a:solidFill>
              </a:rPr>
              <a:t>За и Против </a:t>
            </a:r>
            <a:r>
              <a:rPr lang="ru-RU" altLang="de-DE" sz="2400" dirty="0">
                <a:solidFill>
                  <a:srgbClr val="333333"/>
                </a:solidFill>
              </a:rPr>
              <a:t>различных предложенных названий</a:t>
            </a:r>
            <a:r>
              <a:rPr lang="de-DE" altLang="de-DE" sz="2400" dirty="0">
                <a:solidFill>
                  <a:srgbClr val="333333"/>
                </a:solidFill>
              </a:rPr>
              <a:t>.</a:t>
            </a:r>
            <a:endParaRPr lang="ru-RU"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Укажите насколько Вы уверенны в своем </a:t>
            </a:r>
            <a:r>
              <a:rPr lang="ru-RU" altLang="de-DE" sz="2400">
                <a:solidFill>
                  <a:srgbClr val="333333"/>
                </a:solidFill>
              </a:rPr>
              <a:t>ответе</a:t>
            </a:r>
            <a:r>
              <a:rPr lang="de-DE"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22</a:t>
            </a:fld>
            <a:endParaRPr lang="de-DE" altLang="de-DE"/>
          </a:p>
        </p:txBody>
      </p:sp>
    </p:spTree>
    <p:extLst>
      <p:ext uri="{BB962C8B-B14F-4D97-AF65-F5344CB8AC3E}">
        <p14:creationId xmlns:p14="http://schemas.microsoft.com/office/powerpoint/2010/main" val="1934206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Задание</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Попробуйте в следующем задании разгадать и исключить неверные названия классических живописий.</a:t>
            </a:r>
          </a:p>
          <a:p>
            <a:pPr marL="342900" lvl="0" indent="-342900" defTabSz="914400" fontAlgn="base">
              <a:buClr>
                <a:srgbClr val="000000"/>
              </a:buClr>
              <a:buFont typeface="WingDings"/>
              <a:buChar char=""/>
            </a:pPr>
            <a:r>
              <a:rPr lang="ru-RU" altLang="de-DE" sz="2400" dirty="0">
                <a:solidFill>
                  <a:srgbClr val="333333"/>
                </a:solidFill>
              </a:rPr>
              <a:t>Обсудите все </a:t>
            </a:r>
            <a:r>
              <a:rPr lang="ru-RU" altLang="de-DE" sz="2400" dirty="0">
                <a:solidFill>
                  <a:srgbClr val="004992"/>
                </a:solidFill>
              </a:rPr>
              <a:t>За и Против </a:t>
            </a:r>
            <a:r>
              <a:rPr lang="ru-RU" altLang="de-DE" sz="2400" dirty="0">
                <a:solidFill>
                  <a:srgbClr val="333333"/>
                </a:solidFill>
              </a:rPr>
              <a:t>различных предложенных названий</a:t>
            </a:r>
            <a:r>
              <a:rPr lang="de-DE" altLang="de-DE" sz="2400" dirty="0">
                <a:solidFill>
                  <a:srgbClr val="333333"/>
                </a:solidFill>
              </a:rPr>
              <a:t>.</a:t>
            </a:r>
            <a:endParaRPr lang="ru-RU"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Укажите насколько Вы уверенны в своем ответе</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Внимательно рассмотрите какие детали отвечают за и против </a:t>
            </a:r>
            <a:r>
              <a:rPr lang="de-DE" altLang="de-DE" sz="2400" dirty="0">
                <a:solidFill>
                  <a:srgbClr val="333333"/>
                </a:solidFill>
              </a:rPr>
              <a:t>определенной </a:t>
            </a:r>
            <a:r>
              <a:rPr lang="ru-RU" altLang="de-DE" sz="2400" dirty="0">
                <a:solidFill>
                  <a:srgbClr val="333333"/>
                </a:solidFill>
              </a:rPr>
              <a:t>живописи</a:t>
            </a:r>
            <a:r>
              <a:rPr lang="de-DE"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0ADC76AB-4957-43F9-92AA-B15EECA9A1FE}" type="slidenum">
              <a:rPr lang="de-DE" altLang="de-DE" smtClean="0"/>
              <a:pPr/>
              <a:t>23</a:t>
            </a:fld>
            <a:endParaRPr lang="de-DE" altLang="de-DE"/>
          </a:p>
        </p:txBody>
      </p:sp>
    </p:spTree>
    <p:extLst>
      <p:ext uri="{BB962C8B-B14F-4D97-AF65-F5344CB8AC3E}">
        <p14:creationId xmlns:p14="http://schemas.microsoft.com/office/powerpoint/2010/main" val="2408036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a:solidFill>
                  <a:srgbClr val="333333"/>
                </a:solidFill>
                <a:latin typeface="+mn-lt"/>
                <a:ea typeface="+mn-ea"/>
                <a:cs typeface="+mn-cs"/>
              </a:rPr>
              <a:t>Признание о супружеской неверности</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Ухаживание</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Новости о смерти родственника</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Продавец цветов</a:t>
            </a:r>
            <a:endParaRPr lang="en-US" altLang="de-DE" sz="2400" dirty="0">
              <a:solidFill>
                <a:srgbClr val="333333"/>
              </a:solidFill>
              <a:latin typeface="+mn-lt"/>
              <a:ea typeface="+mn-ea"/>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Text Box 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Признание о супружеской неверности</a:t>
            </a:r>
          </a:p>
          <a:p>
            <a:pPr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Ухаживание</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Карл </a:t>
            </a:r>
            <a:r>
              <a:rPr lang="de-DE" altLang="de-DE" sz="1800" dirty="0" err="1">
                <a:solidFill>
                  <a:srgbClr val="004992"/>
                </a:solidFill>
                <a:latin typeface="+mn-lt"/>
                <a:ea typeface="+mn-ea"/>
                <a:cs typeface="+mn-cs"/>
              </a:rPr>
              <a:t>Цэви</a:t>
            </a:r>
            <a:r>
              <a:rPr lang="de-DE" altLang="de-DE" sz="1800" dirty="0">
                <a:solidFill>
                  <a:srgbClr val="004992"/>
                </a:solidFill>
                <a:latin typeface="+mn-lt"/>
                <a:ea typeface="+mn-ea"/>
                <a:cs typeface="+mn-cs"/>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Новости о смерти родственника</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Продавец цветов</a:t>
            </a:r>
            <a:endParaRPr lang="en-US" altLang="de-DE" sz="2400" dirty="0">
              <a:solidFill>
                <a:srgbClr val="333333"/>
              </a:solidFill>
              <a:latin typeface="+mn-lt"/>
              <a:ea typeface="+mn-ea"/>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Монах</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Пьяница</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Начитанный химик</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Книжный червь</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Монах</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Пьяница</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Начитанный химик</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(Иоганн Петер </a:t>
            </a:r>
            <a:r>
              <a:rPr lang="de-DE" altLang="de-DE" sz="1800" dirty="0" err="1">
                <a:solidFill>
                  <a:srgbClr val="004992"/>
                </a:solidFill>
                <a:latin typeface="+mn-lt"/>
                <a:ea typeface="+mn-ea"/>
                <a:cs typeface="+mn-cs"/>
              </a:rPr>
              <a:t>фон</a:t>
            </a:r>
            <a:r>
              <a:rPr lang="de-DE" altLang="de-DE" sz="1800" dirty="0">
                <a:solidFill>
                  <a:srgbClr val="004992"/>
                </a:solidFill>
                <a:latin typeface="+mn-lt"/>
                <a:ea typeface="+mn-ea"/>
                <a:cs typeface="+mn-cs"/>
              </a:rPr>
              <a:t> </a:t>
            </a:r>
            <a:r>
              <a:rPr lang="de-DE" altLang="de-DE" sz="1800" dirty="0" err="1">
                <a:solidFill>
                  <a:srgbClr val="004992"/>
                </a:solidFill>
                <a:latin typeface="+mn-lt"/>
                <a:ea typeface="+mn-ea"/>
                <a:cs typeface="+mn-cs"/>
              </a:rPr>
              <a:t>Лангер</a:t>
            </a:r>
            <a:r>
              <a:rPr lang="de-DE" altLang="de-DE" sz="1800" dirty="0">
                <a:solidFill>
                  <a:srgbClr val="004992"/>
                </a:solidFill>
                <a:latin typeface="+mn-lt"/>
                <a:ea typeface="+mn-ea"/>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Книжный червь</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a:solidFill>
                  <a:srgbClr val="333333"/>
                </a:solidFill>
                <a:latin typeface="+mn-lt"/>
                <a:ea typeface="+mn-ea"/>
                <a:cs typeface="+mn-cs"/>
              </a:rPr>
              <a:t>Комната для прислуги</a:t>
            </a:r>
          </a:p>
          <a:p>
            <a:pPr eaLnBrk="1" hangingPunct="1">
              <a:lnSpc>
                <a:spcPct val="105000"/>
              </a:lnSpc>
              <a:spcBef>
                <a:spcPts val="1999"/>
              </a:spcBef>
              <a:spcAft>
                <a:spcPts val="0"/>
              </a:spcAft>
              <a:buClr>
                <a:srgbClr val="333333"/>
              </a:buClr>
              <a:buFont typeface="WingDings"/>
              <a:buAutoNum type="alphaLcPeriod"/>
            </a:pPr>
            <a:r>
              <a:rPr lang="de-DE" altLang="de-DE" sz="2400">
                <a:solidFill>
                  <a:srgbClr val="333333"/>
                </a:solidFill>
                <a:latin typeface="+mn-lt"/>
                <a:ea typeface="+mn-ea"/>
                <a:cs typeface="+mn-cs"/>
              </a:rPr>
              <a:t>Мнимый больной</a:t>
            </a: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Бедный поэт</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a:solidFill>
                  <a:srgbClr val="333333"/>
                </a:solidFill>
                <a:latin typeface="+mn-lt"/>
                <a:ea typeface="+mn-ea"/>
                <a:cs typeface="+mn-cs"/>
              </a:rPr>
              <a:t>Приют для бездомных</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103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err="1">
                <a:solidFill>
                  <a:srgbClr val="333333"/>
                </a:solidFill>
                <a:latin typeface="+mn-lt"/>
                <a:ea typeface="+mn-ea"/>
                <a:cs typeface="+mn-cs"/>
              </a:rPr>
              <a:t>Комната</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для</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прислуги</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err="1">
                <a:solidFill>
                  <a:srgbClr val="333333"/>
                </a:solidFill>
                <a:latin typeface="+mn-lt"/>
                <a:ea typeface="+mn-ea"/>
                <a:cs typeface="+mn-cs"/>
              </a:rPr>
              <a:t>Мнимый</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больной</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dirty="0" err="1">
                <a:solidFill>
                  <a:srgbClr val="004992"/>
                </a:solidFill>
                <a:latin typeface="+mn-lt"/>
                <a:ea typeface="+mn-ea"/>
                <a:cs typeface="+mn-cs"/>
              </a:rPr>
              <a:t>Бедный</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поэт</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de-DE" altLang="de-DE" sz="1800" dirty="0" err="1">
                <a:solidFill>
                  <a:srgbClr val="004992"/>
                </a:solidFill>
                <a:latin typeface="+mn-lt"/>
                <a:ea typeface="+mn-ea"/>
                <a:cs typeface="+mn-cs"/>
              </a:rPr>
              <a:t>Шпицвег</a:t>
            </a:r>
            <a:r>
              <a:rPr lang="de-DE" altLang="de-DE" sz="1800" dirty="0">
                <a:solidFill>
                  <a:srgbClr val="004992"/>
                </a:solidFill>
                <a:latin typeface="+mn-lt"/>
                <a:ea typeface="+mn-ea"/>
                <a:cs typeface="+mn-cs"/>
              </a:rPr>
              <a:t>, </a:t>
            </a:r>
            <a:r>
              <a:rPr lang="de-DE" altLang="de-DE" sz="1800" dirty="0" err="1">
                <a:solidFill>
                  <a:srgbClr val="004992"/>
                </a:solidFill>
                <a:latin typeface="+mn-lt"/>
                <a:ea typeface="+mn-ea"/>
                <a:cs typeface="+mn-cs"/>
              </a:rPr>
              <a:t>Карл</a:t>
            </a:r>
            <a:r>
              <a:rPr lang="de-DE" altLang="de-DE" sz="1800" dirty="0">
                <a:solidFill>
                  <a:srgbClr val="004992"/>
                </a:solidFill>
                <a:latin typeface="+mn-lt"/>
                <a:ea typeface="+mn-ea"/>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dirty="0" err="1">
                <a:solidFill>
                  <a:srgbClr val="333333"/>
                </a:solidFill>
                <a:latin typeface="+mn-lt"/>
                <a:ea typeface="+mn-ea"/>
                <a:cs typeface="+mn-cs"/>
              </a:rPr>
              <a:t>Приют</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для</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бездомных</a:t>
            </a:r>
            <a:endParaRPr lang="de-DE" altLang="de-DE" sz="2400" dirty="0">
              <a:solidFill>
                <a:srgbClr val="333333"/>
              </a:solidFill>
              <a:latin typeface="+mn-lt"/>
              <a:ea typeface="+mn-ea"/>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Ведьма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Озорн</a:t>
            </a:r>
            <a:r>
              <a:rPr lang="de-DE" altLang="de-DE" sz="2400" dirty="0">
                <a:solidFill>
                  <a:srgbClr val="333333"/>
                </a:solidFill>
                <a:latin typeface="+mn-lt"/>
                <a:ea typeface="+mn-ea"/>
                <a:cs typeface="+mn-cs"/>
              </a:rPr>
              <a:t>o</a:t>
            </a:r>
            <a:r>
              <a:rPr lang="ru-RU" altLang="de-DE" sz="2400" dirty="0">
                <a:solidFill>
                  <a:srgbClr val="333333"/>
                </a:solidFill>
                <a:latin typeface="+mn-lt"/>
                <a:ea typeface="+mn-ea"/>
                <a:cs typeface="+mn-cs"/>
              </a:rPr>
              <a:t>й мальчик</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Вор туфлей</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Выговор</a:t>
            </a:r>
            <a:endParaRPr lang="en-US" altLang="de-DE" sz="2400" dirty="0">
              <a:solidFill>
                <a:srgbClr val="333333"/>
              </a:solidFill>
              <a:latin typeface="+mn-lt"/>
              <a:ea typeface="+mn-ea"/>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307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Ведьма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Озорн</a:t>
            </a:r>
            <a:r>
              <a:rPr lang="de-DE" altLang="de-DE" sz="2400">
                <a:solidFill>
                  <a:srgbClr val="333333"/>
                </a:solidFill>
                <a:latin typeface="+mn-lt"/>
                <a:ea typeface="+mn-ea"/>
                <a:cs typeface="+mn-cs"/>
              </a:rPr>
              <a:t>o</a:t>
            </a:r>
            <a:r>
              <a:rPr lang="ru-RU" altLang="de-DE" sz="2400">
                <a:solidFill>
                  <a:srgbClr val="333333"/>
                </a:solidFill>
                <a:latin typeface="+mn-lt"/>
                <a:ea typeface="+mn-ea"/>
                <a:cs typeface="+mn-cs"/>
              </a:rPr>
              <a:t>й мальчик</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Вор туфлей</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a:solidFill>
                  <a:srgbClr val="004992"/>
                </a:solidFill>
                <a:latin typeface="+mn-lt"/>
                <a:ea typeface="+mn-ea"/>
                <a:cs typeface="+mn-cs"/>
              </a:rPr>
              <a:t>Выговор</a:t>
            </a:r>
            <a:br>
              <a:rPr lang="de-DE" altLang="de-DE" sz="2400">
                <a:solidFill>
                  <a:srgbClr val="004992"/>
                </a:solidFill>
                <a:latin typeface="+mn-lt"/>
                <a:ea typeface="+mn-ea"/>
                <a:cs typeface="+mn-cs"/>
              </a:rPr>
            </a:br>
            <a:r>
              <a:rPr lang="de-DE" altLang="de-DE" sz="1800">
                <a:solidFill>
                  <a:srgbClr val="004992"/>
                </a:solidFill>
                <a:latin typeface="+mn-lt"/>
                <a:ea typeface="+mn-ea"/>
                <a:cs typeface="+mn-cs"/>
              </a:rPr>
              <a:t>(Фердинанд Георг Вандмюллер/Ferdinand Georg Waldmüller, 1846)</a:t>
            </a:r>
            <a:endParaRPr lang="en-US" altLang="de-DE" sz="1800">
              <a:solidFill>
                <a:srgbClr val="004992"/>
              </a:solidFill>
              <a:latin typeface="+mn-lt"/>
              <a:ea typeface="+mn-ea"/>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05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Гость</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Погружённый в исследования</a:t>
            </a: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Писатель</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Дедушкина библиотека</a:t>
            </a:r>
            <a:endParaRPr lang="en-US" altLang="de-DE" sz="2400">
              <a:solidFill>
                <a:srgbClr val="333333"/>
              </a:solidFill>
              <a:latin typeface="+mn-lt"/>
              <a:ea typeface="+mn-ea"/>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a:solidFill>
                  <a:srgbClr val="004992"/>
                </a:solidFill>
                <a:latin typeface="+mn-lt"/>
                <a:ea typeface="+mn-ea"/>
                <a:cs typeface="+mn-cs"/>
              </a:rPr>
              <a:t>Гость</a:t>
            </a:r>
            <a:br>
              <a:rPr lang="de-DE" altLang="de-DE" sz="2400">
                <a:solidFill>
                  <a:srgbClr val="004992"/>
                </a:solidFill>
                <a:latin typeface="+mn-lt"/>
                <a:ea typeface="+mn-ea"/>
                <a:cs typeface="+mn-cs"/>
              </a:rPr>
            </a:br>
            <a:r>
              <a:rPr lang="de-DE" altLang="de-DE" sz="1800">
                <a:solidFill>
                  <a:srgbClr val="004992"/>
                </a:solidFill>
                <a:latin typeface="+mn-lt"/>
                <a:ea typeface="+mn-ea"/>
                <a:cs typeface="+mn-cs"/>
              </a:rPr>
              <a:t>(</a:t>
            </a:r>
            <a:r>
              <a:rPr lang="ru-RU" altLang="de-DE" sz="1800">
                <a:solidFill>
                  <a:srgbClr val="004992"/>
                </a:solidFill>
                <a:latin typeface="+mn-lt"/>
                <a:ea typeface="+mn-ea"/>
                <a:cs typeface="+mn-cs"/>
              </a:rPr>
              <a:t>Карл Шпитцвег</a:t>
            </a:r>
            <a:r>
              <a:rPr lang="de-DE" altLang="de-DE" sz="1800">
                <a:solidFill>
                  <a:srgbClr val="004992"/>
                </a:solidFill>
                <a:latin typeface="+mn-lt"/>
                <a:ea typeface="+mn-ea"/>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Погружённый в исследования</a:t>
            </a: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Писатель</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Дедушкина библиотека</a:t>
            </a:r>
            <a:endParaRPr lang="en-US" altLang="de-DE" sz="2400">
              <a:solidFill>
                <a:srgbClr val="333333"/>
              </a:solidFill>
              <a:latin typeface="+mn-lt"/>
              <a:ea typeface="+mn-ea"/>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t>Факультативно: видеоклип</a:t>
            </a:r>
            <a:endParaRPr lang="de-DE" sz="3600" dirty="0">
              <a:latin typeface="Calibri Light"/>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ea typeface="+mj-ea"/>
              </a:rPr>
              <a:t>видеоклипы к сегодняшний теме доступны на веб-сайте</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ru-RU" altLang="ko-KR" sz="2400" dirty="0">
                <a:solidFill>
                  <a:srgbClr val="333333"/>
                </a:solidFill>
                <a:ea typeface="+mj-ea"/>
              </a:rPr>
              <a:t>После видео, Вы можете обсудить, как это связано с сегодняшней темой</a:t>
            </a:r>
            <a:r>
              <a:rPr lang="en-US" altLang="ko-KR" sz="2400" dirty="0">
                <a:solidFill>
                  <a:srgbClr val="333333"/>
                </a:solidFill>
                <a:ea typeface="+mj-ea"/>
              </a:rPr>
              <a:t>.</a:t>
            </a:r>
            <a:endParaRPr lang="de-DE" sz="2400" dirty="0">
              <a:solidFill>
                <a:srgbClr val="333333"/>
              </a:solidFill>
              <a:latin typeface="Calibri Light"/>
              <a:ea typeface="+mj-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az-Cyrl-AZ" altLang="ko-KR" sz="1800" i="1" spc="-5" dirty="0">
                <a:solidFill>
                  <a:srgbClr val="333333"/>
                </a:solidFill>
                <a:latin typeface="+mn-lt"/>
                <a:ea typeface="+mn-ea"/>
              </a:rPr>
              <a:t>для тренеров</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ru-RU" altLang="ko-KR" sz="180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4" name="Slide Number Placeholder 3"/>
          <p:cNvSpPr>
            <a:spLocks noGrp="1"/>
          </p:cNvSpPr>
          <p:nvPr>
            <p:ph type="sldNum" sz="quarter" idx="12"/>
          </p:nvPr>
        </p:nvSpPr>
        <p:spPr/>
        <p:txBody>
          <a:bodyPr/>
          <a:lstStyle/>
          <a:p>
            <a:fld id="{0ADC76AB-4957-43F9-92AA-B15EECA9A1FE}" type="slidenum">
              <a:rPr lang="de-DE" altLang="de-DE" smtClean="0"/>
              <a:pPr/>
              <a:t>34</a:t>
            </a:fld>
            <a:endParaRPr lang="de-DE" altLang="de-DE"/>
          </a:p>
        </p:txBody>
      </p:sp>
    </p:spTree>
    <p:extLst>
      <p:ext uri="{BB962C8B-B14F-4D97-AF65-F5344CB8AC3E}">
        <p14:creationId xmlns:p14="http://schemas.microsoft.com/office/powerpoint/2010/main" val="2493835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Перед лицом зверя</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Пьяница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Кошмар</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Несчастный случай на охоте</a:t>
            </a:r>
            <a:endParaRPr lang="en-US" altLang="de-DE" sz="2400" dirty="0">
              <a:solidFill>
                <a:srgbClr val="333333"/>
              </a:solidFill>
              <a:latin typeface="+mn-lt"/>
              <a:ea typeface="+mn-ea"/>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Перед лицом зверя</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err="1">
                <a:solidFill>
                  <a:srgbClr val="333333"/>
                </a:solidFill>
                <a:latin typeface="+mn-lt"/>
                <a:ea typeface="+mn-ea"/>
                <a:cs typeface="+mn-cs"/>
              </a:rPr>
              <a:t>Пьяница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Кошмар</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Несчастный случай на охоте</a:t>
            </a:r>
            <a:br>
              <a:rPr lang="de-DE" altLang="de-DE" sz="2400" dirty="0">
                <a:solidFill>
                  <a:srgbClr val="004992"/>
                </a:solidFill>
                <a:latin typeface="+mn-lt"/>
                <a:ea typeface="+mn-ea"/>
                <a:cs typeface="+mn-cs"/>
              </a:rPr>
            </a:br>
            <a:r>
              <a:rPr lang="en-US"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Карл Шпитцвег</a:t>
            </a:r>
            <a:r>
              <a:rPr lang="en-US" altLang="de-DE" sz="1800" dirty="0">
                <a:solidFill>
                  <a:srgbClr val="004992"/>
                </a:solidFill>
                <a:latin typeface="+mn-lt"/>
                <a:ea typeface="+mn-ea"/>
                <a:cs typeface="+mn-cs"/>
              </a:rPr>
              <a:t>/Carl </a:t>
            </a:r>
            <a:r>
              <a:rPr lang="en-US" altLang="de-DE" sz="1800" dirty="0" err="1">
                <a:solidFill>
                  <a:srgbClr val="004992"/>
                </a:solidFill>
                <a:latin typeface="+mn-lt"/>
                <a:ea typeface="+mn-ea"/>
                <a:cs typeface="+mn-cs"/>
              </a:rPr>
              <a:t>Spitzweg</a:t>
            </a:r>
            <a:r>
              <a:rPr lang="en-US" altLang="de-DE" sz="1800" dirty="0">
                <a:solidFill>
                  <a:srgbClr val="004992"/>
                </a:solidFill>
                <a:latin typeface="+mn-lt"/>
                <a:ea typeface="+mn-ea"/>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7"/>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Разгул</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Запорожцы</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Армрестлинг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Перед битвой</a:t>
            </a:r>
            <a:endParaRPr lang="en-US" altLang="de-DE" sz="2400" dirty="0">
              <a:solidFill>
                <a:srgbClr val="333333"/>
              </a:solidFill>
              <a:latin typeface="+mn-lt"/>
              <a:ea typeface="+mn-ea"/>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Разгул</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Запорожцы</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(Репин Илья Ефимович/Ilja Jefimowitsch Repin, 1891)</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Армрестлинг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Перед битвой</a:t>
            </a:r>
            <a:endParaRPr lang="en-US" altLang="de-DE" sz="2400" dirty="0">
              <a:solidFill>
                <a:srgbClr val="333333"/>
              </a:solidFill>
              <a:latin typeface="+mn-lt"/>
              <a:ea typeface="+mn-ea"/>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400800" y="2203704"/>
            <a:ext cx="5349240" cy="4251960"/>
          </a:xfrm>
          <a:prstGeom prst="rect">
            <a:avLst/>
          </a:prstGeom>
        </p:spPr>
        <p:txBody>
          <a:bodyPr>
            <a:noAutofit/>
          </a:bodyPr>
          <a:lstStyle/>
          <a:p>
            <a:pPr marL="457200" indent="-457200">
              <a:lnSpc>
                <a:spcPct val="105000"/>
              </a:lnSpc>
              <a:spcBef>
                <a:spcPts val="1999"/>
              </a:spcBef>
              <a:spcAft>
                <a:spcPts val="0"/>
              </a:spcAft>
              <a:buClr>
                <a:srgbClr val="333333"/>
              </a:buClr>
              <a:buFont typeface="WingDings"/>
              <a:buAutoNum type="alphaLcPeriod"/>
            </a:pPr>
            <a:r>
              <a:rPr lang="ru-RU" dirty="0">
                <a:solidFill>
                  <a:srgbClr val="333333"/>
                </a:solidFill>
                <a:latin typeface="+mn-lt"/>
                <a:ea typeface="+mn-ea"/>
              </a:rPr>
              <a:t>Именины</a:t>
            </a:r>
          </a:p>
          <a:p>
            <a:pPr marL="457200" indent="-457200">
              <a:lnSpc>
                <a:spcPct val="105000"/>
              </a:lnSpc>
              <a:spcBef>
                <a:spcPts val="1999"/>
              </a:spcBef>
              <a:spcAft>
                <a:spcPts val="0"/>
              </a:spcAft>
              <a:buClr>
                <a:srgbClr val="333333"/>
              </a:buClr>
              <a:buFont typeface="WingDings"/>
              <a:buAutoNum type="alphaLcPeriod"/>
            </a:pPr>
            <a:r>
              <a:rPr lang="ru-RU" dirty="0">
                <a:solidFill>
                  <a:srgbClr val="333333"/>
                </a:solidFill>
                <a:latin typeface="+mn-lt"/>
                <a:ea typeface="+mn-ea"/>
              </a:rPr>
              <a:t>Ученый</a:t>
            </a:r>
          </a:p>
          <a:p>
            <a:pPr marL="457200" indent="-457200">
              <a:lnSpc>
                <a:spcPct val="105000"/>
              </a:lnSpc>
              <a:spcBef>
                <a:spcPts val="1999"/>
              </a:spcBef>
              <a:spcAft>
                <a:spcPts val="0"/>
              </a:spcAft>
              <a:buClr>
                <a:srgbClr val="333333"/>
              </a:buClr>
              <a:buFont typeface="WingDings"/>
              <a:buAutoNum type="alphaLcPeriod"/>
            </a:pPr>
            <a:r>
              <a:rPr lang="ru-RU" dirty="0">
                <a:solidFill>
                  <a:srgbClr val="333333"/>
                </a:solidFill>
                <a:latin typeface="+mn-lt"/>
                <a:ea typeface="+mn-ea"/>
              </a:rPr>
              <a:t>Путешественник</a:t>
            </a:r>
          </a:p>
          <a:p>
            <a:pPr marL="457200" indent="-457200">
              <a:lnSpc>
                <a:spcPct val="105000"/>
              </a:lnSpc>
              <a:spcBef>
                <a:spcPts val="1999"/>
              </a:spcBef>
              <a:spcAft>
                <a:spcPts val="0"/>
              </a:spcAft>
              <a:buClr>
                <a:srgbClr val="333333"/>
              </a:buClr>
              <a:buFont typeface="WingDings"/>
              <a:buAutoNum type="alphaLcPeriod"/>
            </a:pPr>
            <a:r>
              <a:rPr lang="ru-RU" dirty="0">
                <a:solidFill>
                  <a:srgbClr val="333333"/>
                </a:solidFill>
                <a:latin typeface="+mn-lt"/>
                <a:ea typeface="+mn-ea"/>
              </a:rPr>
              <a:t>Продавец очков</a:t>
            </a:r>
            <a:endParaRPr lang="en-US" sz="1800" dirty="0">
              <a:solidFill>
                <a:srgbClr val="333333"/>
              </a:solidFill>
              <a:latin typeface="+mn-lt"/>
              <a:ea typeface="+mn-ea"/>
            </a:endParaRPr>
          </a:p>
        </p:txBody>
      </p:sp>
      <p:sp>
        <p:nvSpPr>
          <p:cNvPr id="9" name="Footer Placeholder 8"/>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10" name="Slide Number Placeholder 9"/>
          <p:cNvSpPr>
            <a:spLocks noGrp="1"/>
          </p:cNvSpPr>
          <p:nvPr>
            <p:ph type="sldNum" sz="quarter" idx="12"/>
          </p:nvPr>
        </p:nvSpPr>
        <p:spPr/>
        <p:txBody>
          <a:bodyPr/>
          <a:lstStyle/>
          <a:p>
            <a:fld id="{8C3207E5-196F-4656-B1B2-ADCF3111909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400800" y="2203704"/>
            <a:ext cx="5349240" cy="4251960"/>
          </a:xfrm>
          <a:prstGeom prst="rect">
            <a:avLst/>
          </a:prstGeom>
        </p:spPr>
        <p:txBody>
          <a:bodyPr>
            <a:noAutofit/>
          </a:bodyPr>
          <a:lstStyle/>
          <a:p>
            <a:pPr marL="457200" indent="-457200">
              <a:lnSpc>
                <a:spcPct val="105000"/>
              </a:lnSpc>
              <a:spcBef>
                <a:spcPts val="1999"/>
              </a:spcBef>
              <a:spcAft>
                <a:spcPts val="0"/>
              </a:spcAft>
              <a:buClr>
                <a:srgbClr val="333333"/>
              </a:buClr>
              <a:buFont typeface="WingDings"/>
              <a:buAutoNum type="alphaLcPeriod"/>
            </a:pPr>
            <a:r>
              <a:rPr lang="ru-RU" dirty="0">
                <a:latin typeface="+mn-lt"/>
                <a:ea typeface="+mn-ea"/>
              </a:rPr>
              <a:t>Именины</a:t>
            </a:r>
          </a:p>
          <a:p>
            <a:pPr marL="457200" indent="-457200">
              <a:lnSpc>
                <a:spcPct val="105000"/>
              </a:lnSpc>
              <a:spcBef>
                <a:spcPts val="1999"/>
              </a:spcBef>
              <a:spcAft>
                <a:spcPts val="0"/>
              </a:spcAft>
              <a:buClr>
                <a:srgbClr val="333333"/>
              </a:buClr>
              <a:buFont typeface="WingDings"/>
              <a:buAutoNum type="alphaLcPeriod"/>
            </a:pPr>
            <a:r>
              <a:rPr lang="ru-RU" dirty="0">
                <a:latin typeface="+mn-lt"/>
                <a:ea typeface="+mn-ea"/>
              </a:rPr>
              <a:t>Ученый</a:t>
            </a:r>
          </a:p>
          <a:p>
            <a:pPr marL="457200" indent="-457200">
              <a:lnSpc>
                <a:spcPct val="105000"/>
              </a:lnSpc>
              <a:spcBef>
                <a:spcPts val="1999"/>
              </a:spcBef>
              <a:spcAft>
                <a:spcPts val="0"/>
              </a:spcAft>
              <a:buClr>
                <a:srgbClr val="333333"/>
              </a:buClr>
              <a:buFont typeface="WingDings"/>
              <a:buAutoNum type="alphaLcPeriod"/>
            </a:pPr>
            <a:r>
              <a:rPr lang="ru-RU" dirty="0">
                <a:latin typeface="+mn-lt"/>
                <a:ea typeface="+mn-ea"/>
              </a:rPr>
              <a:t>Путешественник</a:t>
            </a:r>
          </a:p>
          <a:p>
            <a:pPr marL="457200" indent="-457200">
              <a:lnSpc>
                <a:spcPct val="105000"/>
              </a:lnSpc>
              <a:spcBef>
                <a:spcPts val="1999"/>
              </a:spcBef>
              <a:spcAft>
                <a:spcPts val="0"/>
              </a:spcAft>
              <a:buClr>
                <a:srgbClr val="004992"/>
              </a:buClr>
              <a:buFont typeface="WingDings"/>
              <a:buAutoNum type="alphaLcPeriod"/>
            </a:pPr>
            <a:r>
              <a:rPr lang="ru-RU">
                <a:solidFill>
                  <a:srgbClr val="004992"/>
                </a:solidFill>
                <a:latin typeface="+mn-lt"/>
                <a:ea typeface="+mn-ea"/>
              </a:rPr>
              <a:t>Продавец очков</a:t>
            </a:r>
            <a:br>
              <a:rPr lang="ru-RU">
                <a:solidFill>
                  <a:srgbClr val="004992"/>
                </a:solidFill>
                <a:latin typeface="+mn-lt"/>
                <a:ea typeface="+mn-ea"/>
              </a:rPr>
            </a:br>
            <a:r>
              <a:rPr lang="ru-RU" sz="1800">
                <a:solidFill>
                  <a:srgbClr val="004992"/>
                </a:solidFill>
                <a:latin typeface="+mn-lt"/>
                <a:ea typeface="+mn-ea"/>
              </a:rPr>
              <a:t>(</a:t>
            </a:r>
            <a:r>
              <a:rPr lang="ru-RU" sz="1800" dirty="0">
                <a:solidFill>
                  <a:srgbClr val="004992"/>
                </a:solidFill>
                <a:latin typeface="+mn-lt"/>
                <a:ea typeface="+mn-ea"/>
              </a:rPr>
              <a:t>Фридрих Даниэль Харди/Frederick Daniel Hardy, 1826-1911)</a:t>
            </a:r>
            <a:endParaRPr lang="en-US" sz="1800" dirty="0">
              <a:solidFill>
                <a:srgbClr val="004992"/>
              </a:solidFill>
              <a:latin typeface="+mn-lt"/>
              <a:ea typeface="+mn-ea"/>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9" name="Slide Number Placeholder 8"/>
          <p:cNvSpPr>
            <a:spLocks noGrp="1"/>
          </p:cNvSpPr>
          <p:nvPr>
            <p:ph type="sldNum" sz="quarter" idx="12"/>
          </p:nvPr>
        </p:nvSpPr>
        <p:spPr/>
        <p:txBody>
          <a:bodyPr/>
          <a:lstStyle/>
          <a:p>
            <a:fld id="{8C3207E5-196F-4656-B1B2-ADCF3111909A}"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Отравитель из Саламанки</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Продавец воды с Севилья</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Дегустация вин в Малаге</a:t>
            </a:r>
          </a:p>
          <a:p>
            <a:pPr eaLnBrk="1" hangingPunct="1">
              <a:lnSpc>
                <a:spcPct val="105000"/>
              </a:lnSpc>
              <a:spcBef>
                <a:spcPts val="1999"/>
              </a:spcBef>
              <a:spcAft>
                <a:spcPts val="0"/>
              </a:spcAft>
              <a:buClr>
                <a:srgbClr val="333333"/>
              </a:buClr>
              <a:buFont typeface="WingDings"/>
              <a:buAutoNum type="alphaLcPeriod"/>
            </a:pPr>
            <a:r>
              <a:rPr lang="en-US" altLang="de-DE" sz="2400" dirty="0" err="1">
                <a:solidFill>
                  <a:srgbClr val="333333"/>
                </a:solidFill>
                <a:latin typeface="+mn-lt"/>
                <a:ea typeface="+mn-ea"/>
                <a:cs typeface="+mn-cs"/>
              </a:rPr>
              <a:t>Алкоголик</a:t>
            </a:r>
            <a:r>
              <a:rPr lang="en-US" altLang="de-DE" sz="2400" dirty="0">
                <a:solidFill>
                  <a:srgbClr val="333333"/>
                </a:solidFill>
                <a:latin typeface="+mn-lt"/>
                <a:ea typeface="+mn-ea"/>
                <a:cs typeface="+mn-cs"/>
              </a:rPr>
              <a:t> с </a:t>
            </a:r>
            <a:r>
              <a:rPr lang="en-US" altLang="de-DE" sz="2400" dirty="0" err="1">
                <a:solidFill>
                  <a:srgbClr val="333333"/>
                </a:solidFill>
                <a:latin typeface="+mn-lt"/>
                <a:ea typeface="+mn-ea"/>
                <a:cs typeface="+mn-cs"/>
              </a:rPr>
              <a:t>Мадрида</a:t>
            </a:r>
            <a:endParaRPr lang="en-US" altLang="de-DE" sz="2400" dirty="0">
              <a:solidFill>
                <a:srgbClr val="333333"/>
              </a:solidFill>
              <a:latin typeface="+mn-lt"/>
              <a:ea typeface="+mn-ea"/>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Отравитель из Саламанки</a:t>
            </a:r>
          </a:p>
          <a:p>
            <a:pPr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Продавец воды с Севилья</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(Диего Веласкец/Diego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Дегустация вин в Малаге</a:t>
            </a:r>
          </a:p>
          <a:p>
            <a:pPr eaLnBrk="1" hangingPunct="1">
              <a:lnSpc>
                <a:spcPct val="105000"/>
              </a:lnSpc>
              <a:spcBef>
                <a:spcPts val="1999"/>
              </a:spcBef>
              <a:spcAft>
                <a:spcPts val="0"/>
              </a:spcAft>
              <a:buClr>
                <a:srgbClr val="333333"/>
              </a:buClr>
              <a:buFont typeface="WingDings"/>
              <a:buAutoNum type="alphaLcPeriod"/>
            </a:pPr>
            <a:r>
              <a:rPr lang="en-US" altLang="de-DE" sz="2400" dirty="0" err="1">
                <a:solidFill>
                  <a:srgbClr val="333333"/>
                </a:solidFill>
                <a:latin typeface="+mn-lt"/>
                <a:ea typeface="+mn-ea"/>
                <a:cs typeface="+mn-cs"/>
              </a:rPr>
              <a:t>Алкоголик</a:t>
            </a:r>
            <a:r>
              <a:rPr lang="en-US" altLang="de-DE" sz="2400" dirty="0">
                <a:solidFill>
                  <a:srgbClr val="333333"/>
                </a:solidFill>
                <a:latin typeface="+mn-lt"/>
                <a:ea typeface="+mn-ea"/>
                <a:cs typeface="+mn-cs"/>
              </a:rPr>
              <a:t> с </a:t>
            </a:r>
            <a:r>
              <a:rPr lang="en-US" altLang="de-DE" sz="2400" dirty="0" err="1">
                <a:solidFill>
                  <a:srgbClr val="333333"/>
                </a:solidFill>
                <a:latin typeface="+mn-lt"/>
                <a:ea typeface="+mn-ea"/>
                <a:cs typeface="+mn-cs"/>
              </a:rPr>
              <a:t>Мадрида</a:t>
            </a:r>
            <a:endParaRPr lang="en-US" altLang="de-DE" sz="2400" dirty="0">
              <a:solidFill>
                <a:srgbClr val="333333"/>
              </a:solidFill>
              <a:latin typeface="+mn-lt"/>
              <a:ea typeface="+mn-ea"/>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Кавалер</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Воскресные прогулки</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Вдовец</a:t>
            </a:r>
          </a:p>
          <a:p>
            <a:pPr eaLnBrk="1" hangingPunct="1">
              <a:lnSpc>
                <a:spcPct val="105000"/>
              </a:lnSpc>
              <a:spcBef>
                <a:spcPts val="1999"/>
              </a:spcBef>
              <a:spcAft>
                <a:spcPts val="0"/>
              </a:spcAft>
              <a:buClr>
                <a:srgbClr val="333333"/>
              </a:buClr>
              <a:buFont typeface="WingDings"/>
              <a:buAutoNum type="alphaLcPeriod"/>
            </a:pPr>
            <a:r>
              <a:rPr lang="en-US" altLang="de-DE" sz="2400" dirty="0" err="1">
                <a:solidFill>
                  <a:srgbClr val="333333"/>
                </a:solidFill>
                <a:latin typeface="+mn-lt"/>
                <a:ea typeface="+mn-ea"/>
                <a:cs typeface="+mn-cs"/>
              </a:rPr>
              <a:t>Отвергнутый</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любовник</a:t>
            </a:r>
            <a:endParaRPr lang="en-US" altLang="de-DE" sz="2400" dirty="0">
              <a:solidFill>
                <a:srgbClr val="333333"/>
              </a:solidFill>
              <a:latin typeface="+mn-lt"/>
              <a:ea typeface="+mn-ea"/>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Кавалер</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Воскресные прогулки</a:t>
            </a:r>
          </a:p>
          <a:p>
            <a:pPr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Вдовец</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Карл Шпитцвег</a:t>
            </a:r>
            <a:r>
              <a:rPr lang="en-US" altLang="de-DE" sz="1800" dirty="0">
                <a:solidFill>
                  <a:srgbClr val="004992"/>
                </a:solidFill>
                <a:latin typeface="+mn-lt"/>
                <a:ea typeface="+mn-ea"/>
                <a:cs typeface="+mn-cs"/>
              </a:rPr>
              <a:t>/</a:t>
            </a:r>
            <a:r>
              <a:rPr lang="de-DE" altLang="de-DE" sz="1800" dirty="0">
                <a:solidFill>
                  <a:srgbClr val="004992"/>
                </a:solidFill>
                <a:latin typeface="+mn-lt"/>
                <a:ea typeface="+mn-ea"/>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dirty="0" err="1">
                <a:solidFill>
                  <a:srgbClr val="333333"/>
                </a:solidFill>
                <a:latin typeface="+mn-lt"/>
                <a:ea typeface="+mn-ea"/>
                <a:cs typeface="+mn-cs"/>
              </a:rPr>
              <a:t>Отвергнутый</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любовник</a:t>
            </a:r>
            <a:endParaRPr lang="en-US" altLang="de-DE" sz="2400" dirty="0">
              <a:solidFill>
                <a:srgbClr val="333333"/>
              </a:solidFill>
              <a:latin typeface="+mn-lt"/>
              <a:ea typeface="+mn-ea"/>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5"/>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Педикюр</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Посещение врача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Ампутация</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Поклонник</a:t>
            </a:r>
            <a:endParaRPr lang="en-US" altLang="de-DE" sz="2400" dirty="0">
              <a:solidFill>
                <a:srgbClr val="333333"/>
              </a:solidFill>
              <a:latin typeface="+mn-lt"/>
              <a:ea typeface="+mn-ea"/>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Педикюр</a:t>
            </a:r>
            <a:br>
              <a:rPr lang="ru-RU" altLang="de-DE" sz="2400" dirty="0">
                <a:solidFill>
                  <a:srgbClr val="004992"/>
                </a:solidFill>
                <a:latin typeface="+mn-lt"/>
                <a:ea typeface="+mn-ea"/>
                <a:cs typeface="+mn-cs"/>
              </a:rPr>
            </a:br>
            <a:r>
              <a:rPr lang="de-DE" altLang="de-DE" sz="1800" dirty="0">
                <a:solidFill>
                  <a:srgbClr val="004992"/>
                </a:solidFill>
                <a:latin typeface="+mn-lt"/>
                <a:ea typeface="+mn-ea"/>
                <a:cs typeface="+mn-cs"/>
              </a:rPr>
              <a:t>(Дега </a:t>
            </a:r>
            <a:r>
              <a:rPr lang="de-DE" altLang="de-DE" sz="1800" dirty="0" err="1">
                <a:solidFill>
                  <a:srgbClr val="004992"/>
                </a:solidFill>
                <a:latin typeface="+mn-lt"/>
                <a:ea typeface="+mn-ea"/>
                <a:cs typeface="+mn-cs"/>
              </a:rPr>
              <a:t>Эдгар</a:t>
            </a:r>
            <a:r>
              <a:rPr lang="de-DE" altLang="de-DE" sz="1800" dirty="0">
                <a:solidFill>
                  <a:srgbClr val="004992"/>
                </a:solidFill>
                <a:latin typeface="+mn-lt"/>
                <a:ea typeface="+mn-ea"/>
                <a:cs typeface="+mn-cs"/>
              </a:rPr>
              <a:t>/Edgar Degas, 1873)</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Посещение врача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Ампутация</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Поклонник</a:t>
            </a:r>
            <a:endParaRPr lang="en-US" altLang="de-DE" sz="2400" dirty="0">
              <a:solidFill>
                <a:srgbClr val="333333"/>
              </a:solidFill>
              <a:latin typeface="+mn-lt"/>
              <a:ea typeface="+mn-ea"/>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Веселая ирга</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Вор ворвался в дом</a:t>
            </a:r>
          </a:p>
          <a:p>
            <a:pPr eaLnBrk="1" hangingPunct="1">
              <a:lnSpc>
                <a:spcPct val="105000"/>
              </a:lnSpc>
              <a:spcBef>
                <a:spcPts val="1999"/>
              </a:spcBef>
              <a:spcAft>
                <a:spcPts val="0"/>
              </a:spcAft>
              <a:buClr>
                <a:srgbClr val="333333"/>
              </a:buClr>
              <a:buFont typeface="WingDings"/>
              <a:buAutoNum type="alphaLcPeriod"/>
            </a:pPr>
            <a:r>
              <a:rPr lang="az-Cyrl-AZ" altLang="de-DE" sz="2400" dirty="0">
                <a:solidFill>
                  <a:srgbClr val="333333"/>
                </a:solidFill>
                <a:latin typeface="+mn-lt"/>
                <a:ea typeface="+mn-ea"/>
                <a:cs typeface="+mn-cs"/>
              </a:rPr>
              <a:t>Изгнание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Вор фруктов</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Веселая ирга</a:t>
            </a: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Вор ворвался в дом</a:t>
            </a:r>
          </a:p>
          <a:p>
            <a:pPr eaLnBrk="1" hangingPunct="1">
              <a:lnSpc>
                <a:spcPct val="105000"/>
              </a:lnSpc>
              <a:spcBef>
                <a:spcPts val="1999"/>
              </a:spcBef>
              <a:spcAft>
                <a:spcPts val="0"/>
              </a:spcAft>
              <a:buClr>
                <a:srgbClr val="333333"/>
              </a:buClr>
              <a:buFont typeface="WingDings"/>
              <a:buAutoNum type="alphaLcPeriod"/>
            </a:pPr>
            <a:r>
              <a:rPr lang="az-Cyrl-AZ" altLang="de-DE" sz="2400" dirty="0">
                <a:solidFill>
                  <a:srgbClr val="333333"/>
                </a:solidFill>
                <a:latin typeface="+mn-lt"/>
                <a:ea typeface="+mn-ea"/>
                <a:cs typeface="+mn-cs"/>
              </a:rPr>
              <a:t>Изгнание</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Вор фруктов</a:t>
            </a:r>
            <a:br>
              <a:rPr lang="de-DE" altLang="de-DE" sz="2400" dirty="0">
                <a:solidFill>
                  <a:srgbClr val="004992"/>
                </a:solidFill>
                <a:latin typeface="+mn-lt"/>
                <a:ea typeface="+mn-ea"/>
                <a:cs typeface="+mn-cs"/>
              </a:rPr>
            </a:br>
            <a:r>
              <a:rPr lang="az-Cyrl-AZ" altLang="de-DE" sz="1800" dirty="0">
                <a:solidFill>
                  <a:srgbClr val="004992"/>
                </a:solidFill>
                <a:latin typeface="+mn-lt"/>
                <a:ea typeface="+mn-ea"/>
                <a:cs typeface="+mn-cs"/>
              </a:rPr>
              <a:t>(Херманн Кауфманн/</a:t>
            </a:r>
            <a:r>
              <a:rPr lang="de-DE" altLang="de-DE" sz="1800" dirty="0">
                <a:solidFill>
                  <a:srgbClr val="004992"/>
                </a:solidFill>
                <a:latin typeface="+mn-lt"/>
                <a:ea typeface="+mn-ea"/>
                <a:cs typeface="+mn-cs"/>
              </a:rPr>
              <a:t>Hermann Kauffmann, 1848)</a:t>
            </a: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Урожай</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az-Cyrl-AZ" altLang="de-DE" sz="2400" dirty="0">
                <a:solidFill>
                  <a:srgbClr val="333333"/>
                </a:solidFill>
                <a:latin typeface="+mn-lt"/>
                <a:ea typeface="+mn-ea"/>
                <a:cs typeface="+mn-cs"/>
              </a:rPr>
              <a:t>Вечерняя молитва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Похороны</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Бездельники</a:t>
            </a:r>
            <a:endParaRPr lang="de-DE" altLang="de-DE" sz="2400" dirty="0">
              <a:solidFill>
                <a:srgbClr val="333333"/>
              </a:solidFill>
              <a:latin typeface="+mn-lt"/>
              <a:ea typeface="+mn-ea"/>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Урожай</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az-Cyrl-AZ" altLang="de-DE" sz="2400" dirty="0">
                <a:solidFill>
                  <a:srgbClr val="004992"/>
                </a:solidFill>
                <a:latin typeface="+mn-lt"/>
                <a:ea typeface="+mn-ea"/>
                <a:cs typeface="+mn-cs"/>
              </a:rPr>
              <a:t>Вечерняя молитва</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(Милле, Жан-Франсуа/Jean-Francois Millet, 1859)</a:t>
            </a:r>
            <a:endParaRPr lang="ru-RU" altLang="de-DE" sz="18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Похороны</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Бездельники</a:t>
            </a:r>
            <a:endParaRPr lang="de-DE" altLang="de-DE" sz="2400" dirty="0">
              <a:solidFill>
                <a:srgbClr val="333333"/>
              </a:solidFill>
              <a:latin typeface="+mn-lt"/>
              <a:ea typeface="+mn-ea"/>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ru-RU" altLang="de-DE" sz="2400" dirty="0">
                <a:solidFill>
                  <a:srgbClr val="333333"/>
                </a:solidFill>
                <a:latin typeface="+mn-lt"/>
                <a:ea typeface="+mn-ea"/>
                <a:cs typeface="+mn-cs"/>
              </a:rPr>
              <a:t>Прогулка</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en-US" altLang="de-DE" sz="2400" dirty="0">
                <a:solidFill>
                  <a:srgbClr val="333333"/>
                </a:solidFill>
                <a:latin typeface="+mn-lt"/>
                <a:ea typeface="+mn-ea"/>
                <a:cs typeface="+mn-cs"/>
              </a:rPr>
              <a:t>B </a:t>
            </a:r>
            <a:r>
              <a:rPr lang="ru-RU" altLang="de-DE" sz="2400" dirty="0">
                <a:solidFill>
                  <a:srgbClr val="333333"/>
                </a:solidFill>
                <a:latin typeface="+mn-lt"/>
                <a:ea typeface="+mn-ea"/>
                <a:cs typeface="+mn-cs"/>
              </a:rPr>
              <a:t>ожидании лодки</a:t>
            </a:r>
          </a:p>
          <a:p>
            <a:pPr marL="457200" indent="-457200" eaLnBrk="1" hangingPunct="1">
              <a:lnSpc>
                <a:spcPct val="105000"/>
              </a:lnSpc>
              <a:spcBef>
                <a:spcPts val="1999"/>
              </a:spcBef>
              <a:spcAft>
                <a:spcPts val="0"/>
              </a:spcAft>
              <a:buClr>
                <a:srgbClr val="333333"/>
              </a:buClr>
              <a:buFont typeface="WingDings"/>
              <a:buAutoNum type="alphaLcPeriod"/>
              <a:defRPr/>
            </a:pPr>
            <a:r>
              <a:rPr lang="en-US" altLang="de-DE" sz="2400" dirty="0">
                <a:solidFill>
                  <a:srgbClr val="333333"/>
                </a:solidFill>
                <a:latin typeface="+mn-lt"/>
                <a:ea typeface="+mn-ea"/>
                <a:cs typeface="+mn-cs"/>
              </a:rPr>
              <a:t>C</a:t>
            </a:r>
            <a:r>
              <a:rPr lang="ru-RU" altLang="de-DE" sz="2400" dirty="0">
                <a:solidFill>
                  <a:srgbClr val="333333"/>
                </a:solidFill>
                <a:latin typeface="+mn-lt"/>
                <a:ea typeface="+mn-ea"/>
                <a:cs typeface="+mn-cs"/>
              </a:rPr>
              <a:t>корбящие</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ru-RU" altLang="de-DE" sz="2400" dirty="0">
                <a:solidFill>
                  <a:srgbClr val="333333"/>
                </a:solidFill>
                <a:latin typeface="+mn-lt"/>
                <a:ea typeface="+mn-ea"/>
                <a:cs typeface="+mn-cs"/>
              </a:rPr>
              <a:t>Беженцы</a:t>
            </a:r>
            <a:endParaRPr lang="de-DE" altLang="de-DE" sz="2400" dirty="0">
              <a:solidFill>
                <a:srgbClr val="333333"/>
              </a:solidFill>
              <a:latin typeface="+mn-lt"/>
              <a:ea typeface="+mn-ea"/>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ru-RU" altLang="de-DE" sz="2400" dirty="0">
                <a:solidFill>
                  <a:srgbClr val="333333"/>
                </a:solidFill>
                <a:latin typeface="+mn-lt"/>
                <a:ea typeface="+mn-ea"/>
                <a:cs typeface="+mn-cs"/>
              </a:rPr>
              <a:t>Прогулка</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004992"/>
              </a:buClr>
              <a:buFont typeface="WingDings"/>
              <a:buAutoNum type="alphaLcPeriod"/>
              <a:defRPr/>
            </a:pPr>
            <a:r>
              <a:rPr lang="ru-RU" altLang="de-DE" sz="2400" dirty="0">
                <a:solidFill>
                  <a:srgbClr val="004992"/>
                </a:solidFill>
                <a:latin typeface="+mn-lt"/>
                <a:ea typeface="+mn-ea"/>
                <a:cs typeface="+mn-cs"/>
              </a:rPr>
              <a:t>В</a:t>
            </a:r>
            <a:r>
              <a:rPr lang="de-DE" altLang="de-DE" sz="2400" dirty="0">
                <a:solidFill>
                  <a:srgbClr val="004992"/>
                </a:solidFill>
                <a:latin typeface="+mn-lt"/>
                <a:ea typeface="+mn-ea"/>
                <a:cs typeface="+mn-cs"/>
              </a:rPr>
              <a:t> </a:t>
            </a:r>
            <a:r>
              <a:rPr lang="ru-RU" altLang="de-DE" sz="2400" dirty="0">
                <a:solidFill>
                  <a:srgbClr val="004992"/>
                </a:solidFill>
                <a:latin typeface="+mn-lt"/>
                <a:ea typeface="+mn-ea"/>
                <a:cs typeface="+mn-cs"/>
              </a:rPr>
              <a:t>ожидании лодки</a:t>
            </a:r>
            <a:br>
              <a:rPr lang="ru-RU"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Филип Лодевейк ф. Садее</a:t>
            </a:r>
            <a:r>
              <a:rPr lang="de-DE" altLang="de-DE" sz="1800" dirty="0">
                <a:solidFill>
                  <a:srgbClr val="004992"/>
                </a:solidFill>
                <a:latin typeface="+mn-lt"/>
                <a:ea typeface="+mn-ea"/>
                <a:cs typeface="+mn-cs"/>
              </a:rPr>
              <a:t>/Philip </a:t>
            </a:r>
            <a:r>
              <a:rPr lang="de-DE" altLang="de-DE" sz="1800" dirty="0" err="1">
                <a:solidFill>
                  <a:srgbClr val="004992"/>
                </a:solidFill>
                <a:latin typeface="+mn-lt"/>
                <a:ea typeface="+mn-ea"/>
                <a:cs typeface="+mn-cs"/>
              </a:rPr>
              <a:t>Lodewijk</a:t>
            </a:r>
            <a:r>
              <a:rPr lang="de-DE" altLang="de-DE" sz="1800" dirty="0">
                <a:solidFill>
                  <a:srgbClr val="004992"/>
                </a:solidFill>
                <a:latin typeface="+mn-lt"/>
                <a:ea typeface="+mn-ea"/>
                <a:cs typeface="+mn-cs"/>
              </a:rPr>
              <a:t> F. </a:t>
            </a:r>
            <a:r>
              <a:rPr lang="de-DE" altLang="de-DE" sz="1800" dirty="0" err="1">
                <a:solidFill>
                  <a:srgbClr val="004992"/>
                </a:solidFill>
                <a:latin typeface="+mn-lt"/>
                <a:ea typeface="+mn-ea"/>
                <a:cs typeface="+mn-cs"/>
              </a:rPr>
              <a:t>Sadée</a:t>
            </a:r>
            <a:r>
              <a:rPr lang="de-DE" altLang="de-DE" sz="1800" dirty="0">
                <a:solidFill>
                  <a:srgbClr val="004992"/>
                </a:solidFill>
                <a:latin typeface="+mn-lt"/>
                <a:ea typeface="+mn-ea"/>
                <a:cs typeface="+mn-cs"/>
              </a:rPr>
              <a:t>, 1837-1904)</a:t>
            </a:r>
          </a:p>
          <a:p>
            <a:pPr marL="457200" indent="-457200" eaLnBrk="1" hangingPunct="1">
              <a:lnSpc>
                <a:spcPct val="105000"/>
              </a:lnSpc>
              <a:spcBef>
                <a:spcPts val="1999"/>
              </a:spcBef>
              <a:spcAft>
                <a:spcPts val="0"/>
              </a:spcAft>
              <a:buClr>
                <a:srgbClr val="333333"/>
              </a:buClr>
              <a:buFont typeface="WingDings"/>
              <a:buAutoNum type="alphaLcPeriod"/>
              <a:defRPr/>
            </a:pPr>
            <a:r>
              <a:rPr lang="ru-RU" altLang="de-DE" sz="2400" dirty="0">
                <a:solidFill>
                  <a:srgbClr val="333333"/>
                </a:solidFill>
                <a:latin typeface="+mn-lt"/>
                <a:ea typeface="+mn-ea"/>
                <a:cs typeface="+mn-cs"/>
              </a:rPr>
              <a:t>Скорбящие</a:t>
            </a:r>
            <a:endParaRPr lang="de-DE" altLang="de-DE" sz="240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ru-RU" altLang="de-DE" sz="2400" dirty="0">
                <a:solidFill>
                  <a:srgbClr val="333333"/>
                </a:solidFill>
                <a:latin typeface="+mn-lt"/>
                <a:ea typeface="+mn-ea"/>
                <a:cs typeface="+mn-cs"/>
              </a:rPr>
              <a:t>Беженцы</a:t>
            </a:r>
            <a:endParaRPr lang="de-DE" altLang="de-DE" sz="2400" dirty="0">
              <a:solidFill>
                <a:srgbClr val="333333"/>
              </a:solidFill>
              <a:latin typeface="+mn-lt"/>
              <a:ea typeface="+mn-ea"/>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Text Box 4099"/>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ru-RU" altLang="de-DE" sz="2400" dirty="0">
                <a:solidFill>
                  <a:srgbClr val="333333"/>
                </a:solidFill>
                <a:latin typeface="+mn-lt"/>
                <a:ea typeface="+mn-ea"/>
                <a:cs typeface="+mn-cs"/>
              </a:rPr>
              <a:t>Что здесь происходит?</a:t>
            </a:r>
            <a:endParaRPr lang="en-US" altLang="de-DE" sz="2400" dirty="0">
              <a:solidFill>
                <a:srgbClr val="333333"/>
              </a:solidFill>
              <a:latin typeface="+mn-lt"/>
              <a:ea typeface="+mn-ea"/>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53</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7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1"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8"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ru-RU" altLang="de-DE" sz="2400">
                <a:solidFill>
                  <a:srgbClr val="333333"/>
                </a:solidFill>
                <a:latin typeface="+mn-lt"/>
                <a:ea typeface="+mn-ea"/>
                <a:cs typeface="+mn-cs"/>
              </a:rPr>
              <a:t>Мальчик ненавидит играть на скрипке, но его родители заставили его заниматься.</a:t>
            </a:r>
          </a:p>
          <a:p>
            <a:pPr marL="457200" lvl="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Слепой мальчик хочет научиться играть на скрипке.</a:t>
            </a:r>
          </a:p>
          <a:p>
            <a:pPr marL="457200" lvl="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Мальчик сломал ценную скрипку отца и боится ему это сказать.</a:t>
            </a:r>
          </a:p>
          <a:p>
            <a:pPr marL="457200" lvl="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Талантливый, музыкальный мальчик настраивается на концерт.</a:t>
            </a:r>
            <a:endParaRPr lang="de-DE" altLang="de-DE" sz="2400" dirty="0">
              <a:solidFill>
                <a:srgbClr val="333333"/>
              </a:solidFill>
              <a:latin typeface="+mn-lt"/>
              <a:ea typeface="+mn-ea"/>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Мальчик ненавидит играть на скрипке, но его родители заставили его заниматься.</a:t>
            </a:r>
          </a:p>
          <a:p>
            <a:pPr marL="457200" lvl="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Слепой мальчик хочет научиться играть на скрипке.</a:t>
            </a:r>
          </a:p>
          <a:p>
            <a:pPr marL="457200" lvl="0" indent="-457200"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Мальчик сломал ценную скрипку отца и боится ему это сказать.</a:t>
            </a:r>
          </a:p>
          <a:p>
            <a:pPr marL="457200" lvl="0" indent="-457200"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Талантливый, музыкальный мальчик настраивается на концерт.</a:t>
            </a:r>
            <a:endParaRPr lang="de-DE" altLang="de-DE" sz="24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205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Любовное письмо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Плохой сосед</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Переезд</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Инженер-строитель</a:t>
            </a:r>
            <a:endParaRPr lang="de-DE" altLang="de-DE" sz="2400" dirty="0">
              <a:solidFill>
                <a:srgbClr val="333333"/>
              </a:solidFill>
              <a:latin typeface="+mn-lt"/>
              <a:ea typeface="+mn-ea"/>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Любовное письмо</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Карл Шпицвег</a:t>
            </a:r>
            <a:r>
              <a:rPr lang="de-DE" altLang="de-DE" sz="1800" dirty="0">
                <a:solidFill>
                  <a:srgbClr val="004992"/>
                </a:solidFill>
                <a:latin typeface="+mn-lt"/>
                <a:ea typeface="+mn-ea"/>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Плохой сосед</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Переезд</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Инженер-строитель</a:t>
            </a:r>
            <a:endParaRPr lang="de-DE" altLang="de-DE" sz="2400" dirty="0">
              <a:solidFill>
                <a:srgbClr val="333333"/>
              </a:solidFill>
              <a:latin typeface="+mn-lt"/>
              <a:ea typeface="+mn-ea"/>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Подкуп</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Процентные пенни</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Динарий кесаря/Налог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Аристократ и пират</a:t>
            </a:r>
            <a:endParaRPr lang="de-DE" altLang="de-DE" sz="2400" dirty="0">
              <a:solidFill>
                <a:srgbClr val="333333"/>
              </a:solidFill>
              <a:latin typeface="+mn-lt"/>
              <a:ea typeface="+mn-ea"/>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Подкуп</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Процентные пенни</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Тициан</a:t>
            </a:r>
            <a:r>
              <a:rPr lang="de-DE" altLang="de-DE" sz="1800" dirty="0">
                <a:solidFill>
                  <a:srgbClr val="004992"/>
                </a:solidFill>
                <a:latin typeface="+mn-lt"/>
                <a:ea typeface="+mn-ea"/>
                <a:cs typeface="+mn-cs"/>
              </a:rPr>
              <a:t>/Tizian, 1524)</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Динарий кесаря/Налог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Аристократ и пират</a:t>
            </a:r>
            <a:endParaRPr lang="de-DE" altLang="de-DE" sz="2400" dirty="0">
              <a:solidFill>
                <a:srgbClr val="333333"/>
              </a:solidFill>
              <a:latin typeface="+mn-lt"/>
              <a:ea typeface="+mn-ea"/>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Пьяный идиот</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Сплетницы</a:t>
            </a:r>
          </a:p>
          <a:p>
            <a:pPr lvl="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Приглашение к танцу</a:t>
            </a:r>
          </a:p>
          <a:p>
            <a:pPr lvl="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Похороны</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Пьяный идиот</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Сплетницы</a:t>
            </a:r>
          </a:p>
          <a:p>
            <a:pPr lvl="0" eaLnBrk="1" hangingPunct="1">
              <a:lnSpc>
                <a:spcPct val="105000"/>
              </a:lnSpc>
              <a:spcBef>
                <a:spcPts val="1999"/>
              </a:spcBef>
              <a:spcAft>
                <a:spcPts val="0"/>
              </a:spcAft>
              <a:buClr>
                <a:srgbClr val="004992"/>
              </a:buClr>
              <a:buFont typeface="WingDings"/>
              <a:buAutoNum type="alphaLcPeriod"/>
            </a:pPr>
            <a:r>
              <a:rPr lang="de-DE" altLang="de-DE" sz="2400" dirty="0">
                <a:solidFill>
                  <a:srgbClr val="004992"/>
                </a:solidFill>
                <a:latin typeface="+mn-lt"/>
                <a:ea typeface="+mn-ea"/>
                <a:cs typeface="+mn-cs"/>
              </a:rPr>
              <a:t>Приглашение к танцу</a:t>
            </a:r>
            <a:br>
              <a:rPr lang="de-DE" altLang="de-DE" sz="2400" dirty="0">
                <a:solidFill>
                  <a:srgbClr val="004992"/>
                </a:solidFill>
                <a:latin typeface="+mn-lt"/>
                <a:ea typeface="+mn-ea"/>
                <a:cs typeface="+mn-cs"/>
              </a:rPr>
            </a:b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Петер Баумгартнер</a:t>
            </a:r>
            <a:r>
              <a:rPr lang="de-DE" altLang="de-DE" sz="1800" dirty="0">
                <a:solidFill>
                  <a:srgbClr val="004992"/>
                </a:solidFill>
                <a:latin typeface="+mn-lt"/>
                <a:ea typeface="+mn-ea"/>
                <a:cs typeface="+mn-cs"/>
              </a:rPr>
              <a:t>/Peter Baumgartner, 1834-1911)</a:t>
            </a:r>
          </a:p>
          <a:p>
            <a:pPr lvl="0" eaLnBrk="1" hangingPunct="1">
              <a:lnSpc>
                <a:spcPct val="105000"/>
              </a:lnSpc>
              <a:spcBef>
                <a:spcPts val="1999"/>
              </a:spcBef>
              <a:spcAft>
                <a:spcPts val="0"/>
              </a:spcAft>
              <a:buClr>
                <a:srgbClr val="333333"/>
              </a:buClr>
              <a:buFont typeface="WingDings"/>
              <a:buAutoNum type="alphaLcPeriod"/>
            </a:pPr>
            <a:r>
              <a:rPr lang="de-DE" altLang="de-DE" sz="2400" dirty="0">
                <a:solidFill>
                  <a:srgbClr val="333333"/>
                </a:solidFill>
                <a:latin typeface="+mn-lt"/>
                <a:ea typeface="+mn-ea"/>
                <a:cs typeface="+mn-cs"/>
              </a:rPr>
              <a:t>Похороны</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8C3207E5-196F-4656-B1B2-ADCF3111909A}"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Свидетели убийства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Драма</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В кино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Сбежавшая невеста</a:t>
            </a:r>
            <a:endParaRPr lang="en-US" altLang="de-DE" sz="2400" dirty="0">
              <a:solidFill>
                <a:srgbClr val="333333"/>
              </a:solidFill>
              <a:latin typeface="+mn-lt"/>
              <a:ea typeface="+mn-ea"/>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Свидетели убийства</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ru-RU" altLang="de-DE" sz="2400" dirty="0">
                <a:solidFill>
                  <a:srgbClr val="004992"/>
                </a:solidFill>
                <a:latin typeface="+mn-lt"/>
                <a:ea typeface="+mn-ea"/>
                <a:cs typeface="+mn-cs"/>
              </a:rPr>
              <a:t>Драма</a:t>
            </a:r>
            <a:br>
              <a:rPr lang="ru-RU" altLang="de-DE" sz="2400" dirty="0">
                <a:solidFill>
                  <a:srgbClr val="004992"/>
                </a:solidFill>
                <a:latin typeface="+mn-lt"/>
                <a:ea typeface="+mn-ea"/>
                <a:cs typeface="+mn-cs"/>
              </a:rPr>
            </a:br>
            <a:r>
              <a:rPr lang="ru-RU" altLang="de-DE" sz="1800" dirty="0">
                <a:solidFill>
                  <a:srgbClr val="004992"/>
                </a:solidFill>
                <a:latin typeface="+mn-lt"/>
                <a:ea typeface="+mn-ea"/>
                <a:cs typeface="+mn-cs"/>
              </a:rPr>
              <a:t>(Оноре Домье</a:t>
            </a:r>
            <a:r>
              <a:rPr lang="de-DE" altLang="de-DE" sz="1800" dirty="0">
                <a:solidFill>
                  <a:srgbClr val="004992"/>
                </a:solidFill>
                <a:latin typeface="+mn-lt"/>
                <a:ea typeface="+mn-ea"/>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В кино</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ru-RU" altLang="de-DE" sz="2400" dirty="0">
                <a:solidFill>
                  <a:srgbClr val="333333"/>
                </a:solidFill>
                <a:latin typeface="+mn-lt"/>
                <a:ea typeface="+mn-ea"/>
                <a:cs typeface="+mn-cs"/>
              </a:rPr>
              <a:t>Сбежавшая невеста</a:t>
            </a:r>
            <a:endParaRPr lang="en-US" altLang="de-DE" sz="2400" dirty="0">
              <a:solidFill>
                <a:srgbClr val="333333"/>
              </a:solidFill>
              <a:latin typeface="+mn-lt"/>
              <a:ea typeface="+mn-ea"/>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5" name="Slide Number Placeholder 4"/>
          <p:cNvSpPr>
            <a:spLocks noGrp="1"/>
          </p:cNvSpPr>
          <p:nvPr>
            <p:ph type="sldNum" sz="quarter" idx="12"/>
          </p:nvPr>
        </p:nvSpPr>
        <p:spPr/>
        <p:txBody>
          <a:bodyPr/>
          <a:lstStyle/>
          <a:p>
            <a:fld id="{8C3207E5-196F-4656-B1B2-ADCF3111909A}"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a:t>
            </a:r>
            <a:r>
              <a:rPr lang="de-DE" altLang="de-DE" dirty="0">
                <a:solidFill>
                  <a:srgbClr val="004992"/>
                </a:solidFill>
              </a:rPr>
              <a:t>ример</a:t>
            </a:r>
            <a:r>
              <a:rPr lang="de-DE" altLang="de-DE" dirty="0">
                <a:solidFill>
                  <a:srgbClr val="333333"/>
                </a:solidFill>
              </a:rPr>
              <a:t>: Кто-то говорит невнятно: </a:t>
            </a:r>
            <a:r>
              <a:rPr lang="de-DE" altLang="de-DE" i="1" dirty="0">
                <a:solidFill>
                  <a:srgbClr val="004992"/>
                </a:solidFill>
              </a:rPr>
              <a:t>Пьяный? </a:t>
            </a:r>
            <a:r>
              <a:rPr lang="de-DE" altLang="de-DE" dirty="0">
                <a:solidFill>
                  <a:srgbClr val="333333"/>
                </a:solidFill>
              </a:rPr>
              <a:t>Лучше подождать: </a:t>
            </a:r>
            <a:r>
              <a:rPr lang="ru-RU" altLang="de-DE" dirty="0">
                <a:solidFill>
                  <a:srgbClr val="333333"/>
                </a:solidFill>
              </a:rPr>
              <a:t>напр. пахнет ли этот человек алкоголем; он только что вернулся из бара и т. д.</a:t>
            </a:r>
            <a:br>
              <a:rPr lang="en-US" altLang="de-DE">
                <a:solidFill>
                  <a:srgbClr val="333333"/>
                </a:solidFill>
              </a:rPr>
            </a:br>
            <a:r>
              <a:rPr lang="ru-RU" altLang="de-DE" i="1">
                <a:solidFill>
                  <a:srgbClr val="004992"/>
                </a:solidFill>
              </a:rPr>
              <a:t>Это </a:t>
            </a:r>
            <a:r>
              <a:rPr lang="ru-RU" altLang="de-DE" i="1" dirty="0">
                <a:solidFill>
                  <a:srgbClr val="004992"/>
                </a:solidFill>
              </a:rPr>
              <a:t>может быть так-же из-за болезней</a:t>
            </a:r>
            <a:r>
              <a:rPr lang="de-DE" altLang="de-DE" i="1" dirty="0">
                <a:solidFill>
                  <a:srgbClr val="004992"/>
                </a:solidFill>
              </a:rPr>
              <a:t> (</a:t>
            </a:r>
            <a:r>
              <a:rPr lang="ru-RU" altLang="de-DE" i="1" dirty="0">
                <a:solidFill>
                  <a:srgbClr val="004992"/>
                </a:solidFill>
              </a:rPr>
              <a:t>напр. </a:t>
            </a:r>
            <a:r>
              <a:rPr lang="ru-RU" altLang="de-DE" i="1">
                <a:solidFill>
                  <a:srgbClr val="004992"/>
                </a:solidFill>
              </a:rPr>
              <a:t>Паркинсон</a:t>
            </a:r>
            <a:r>
              <a:rPr lang="de-DE" altLang="de-DE" i="1">
                <a:solidFill>
                  <a:srgbClr val="004992"/>
                </a:solidFill>
              </a:rPr>
              <a:t>).</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65</a:t>
            </a:fld>
            <a:endParaRPr lang="de-DE" altLang="de-DE"/>
          </a:p>
        </p:txBody>
      </p:sp>
    </p:spTree>
    <p:extLst>
      <p:ext uri="{BB962C8B-B14F-4D97-AF65-F5344CB8AC3E}">
        <p14:creationId xmlns:p14="http://schemas.microsoft.com/office/powerpoint/2010/main" val="36465797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a:t>
            </a:r>
            <a:r>
              <a:rPr lang="de-DE" altLang="de-DE" dirty="0">
                <a:solidFill>
                  <a:srgbClr val="004992"/>
                </a:solidFill>
              </a:rPr>
              <a:t>ример</a:t>
            </a:r>
            <a:r>
              <a:rPr lang="de-DE" altLang="de-DE" dirty="0">
                <a:solidFill>
                  <a:srgbClr val="333333"/>
                </a:solidFill>
              </a:rPr>
              <a:t>: Кто-то говорит невнятно: </a:t>
            </a:r>
            <a:r>
              <a:rPr lang="de-DE" altLang="de-DE" i="1" dirty="0">
                <a:solidFill>
                  <a:srgbClr val="004992"/>
                </a:solidFill>
              </a:rPr>
              <a:t>Пьяный? </a:t>
            </a:r>
            <a:r>
              <a:rPr lang="de-DE" altLang="de-DE" dirty="0">
                <a:solidFill>
                  <a:srgbClr val="333333"/>
                </a:solidFill>
              </a:rPr>
              <a:t>Лучше подождать: </a:t>
            </a:r>
            <a:r>
              <a:rPr lang="ru-RU" altLang="de-DE" dirty="0">
                <a:solidFill>
                  <a:srgbClr val="333333"/>
                </a:solidFill>
              </a:rPr>
              <a:t>напр. пахнет ли этот человек алкоголем; он только что вернулся из бара и т. д.</a:t>
            </a:r>
            <a:br>
              <a:rPr lang="en-US" altLang="de-DE">
                <a:solidFill>
                  <a:srgbClr val="333333"/>
                </a:solidFill>
              </a:rPr>
            </a:br>
            <a:r>
              <a:rPr lang="ru-RU" altLang="de-DE" i="1">
                <a:solidFill>
                  <a:srgbClr val="004992"/>
                </a:solidFill>
              </a:rPr>
              <a:t>Это </a:t>
            </a:r>
            <a:r>
              <a:rPr lang="ru-RU" altLang="de-DE" i="1" dirty="0">
                <a:solidFill>
                  <a:srgbClr val="004992"/>
                </a:solidFill>
              </a:rPr>
              <a:t>может быть так-же из-за болезней</a:t>
            </a:r>
            <a:r>
              <a:rPr lang="de-DE" altLang="de-DE" i="1" dirty="0">
                <a:solidFill>
                  <a:srgbClr val="004992"/>
                </a:solidFill>
              </a:rPr>
              <a:t> (</a:t>
            </a:r>
            <a:r>
              <a:rPr lang="ru-RU" altLang="de-DE" i="1" dirty="0">
                <a:solidFill>
                  <a:srgbClr val="004992"/>
                </a:solidFill>
              </a:rPr>
              <a:t>напр. Паркинсон</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Существует опасность ложных подозрений, если судить </a:t>
            </a:r>
            <a:r>
              <a:rPr lang="ru-RU" altLang="de-DE">
                <a:solidFill>
                  <a:srgbClr val="333333"/>
                </a:solidFill>
              </a:rPr>
              <a:t>опрометчиво</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66</a:t>
            </a:fld>
            <a:endParaRPr lang="de-DE" altLang="de-DE"/>
          </a:p>
        </p:txBody>
      </p:sp>
    </p:spTree>
    <p:extLst>
      <p:ext uri="{BB962C8B-B14F-4D97-AF65-F5344CB8AC3E}">
        <p14:creationId xmlns:p14="http://schemas.microsoft.com/office/powerpoint/2010/main" val="30436244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a:t>
            </a:r>
            <a:r>
              <a:rPr lang="de-DE" altLang="de-DE" dirty="0">
                <a:solidFill>
                  <a:srgbClr val="004992"/>
                </a:solidFill>
              </a:rPr>
              <a:t>ример</a:t>
            </a:r>
            <a:r>
              <a:rPr lang="de-DE" altLang="de-DE" dirty="0">
                <a:solidFill>
                  <a:srgbClr val="333333"/>
                </a:solidFill>
              </a:rPr>
              <a:t>: Кто-то говорит невнятно: </a:t>
            </a:r>
            <a:r>
              <a:rPr lang="de-DE" altLang="de-DE" i="1" dirty="0">
                <a:solidFill>
                  <a:srgbClr val="004992"/>
                </a:solidFill>
              </a:rPr>
              <a:t>Пьяный? </a:t>
            </a:r>
            <a:r>
              <a:rPr lang="de-DE" altLang="de-DE" dirty="0">
                <a:solidFill>
                  <a:srgbClr val="333333"/>
                </a:solidFill>
              </a:rPr>
              <a:t>Лучше подождать: </a:t>
            </a:r>
            <a:r>
              <a:rPr lang="ru-RU" altLang="de-DE" dirty="0">
                <a:solidFill>
                  <a:srgbClr val="333333"/>
                </a:solidFill>
              </a:rPr>
              <a:t>напр. пахнет ли этот человек алкоголем; он только что вернулся из бара и т. д.</a:t>
            </a:r>
            <a:br>
              <a:rPr lang="en-US" altLang="de-DE">
                <a:solidFill>
                  <a:srgbClr val="333333"/>
                </a:solidFill>
              </a:rPr>
            </a:br>
            <a:r>
              <a:rPr lang="ru-RU" altLang="de-DE" i="1">
                <a:solidFill>
                  <a:srgbClr val="004992"/>
                </a:solidFill>
              </a:rPr>
              <a:t>Это </a:t>
            </a:r>
            <a:r>
              <a:rPr lang="ru-RU" altLang="de-DE" i="1" dirty="0">
                <a:solidFill>
                  <a:srgbClr val="004992"/>
                </a:solidFill>
              </a:rPr>
              <a:t>может быть так-же из-за болезней</a:t>
            </a:r>
            <a:r>
              <a:rPr lang="de-DE" altLang="de-DE" i="1" dirty="0">
                <a:solidFill>
                  <a:srgbClr val="004992"/>
                </a:solidFill>
              </a:rPr>
              <a:t> (</a:t>
            </a:r>
            <a:r>
              <a:rPr lang="ru-RU" altLang="de-DE" i="1" dirty="0">
                <a:solidFill>
                  <a:srgbClr val="004992"/>
                </a:solidFill>
              </a:rPr>
              <a:t>напр. Паркинсон</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a:t>
            </a:r>
            <a:r>
              <a:rPr lang="de-DE" altLang="de-DE" dirty="0">
                <a:solidFill>
                  <a:srgbClr val="333333"/>
                </a:solidFill>
              </a:rPr>
              <a:t>(</a:t>
            </a:r>
            <a:r>
              <a:rPr lang="ru-RU" altLang="de-DE" dirty="0">
                <a:solidFill>
                  <a:srgbClr val="333333"/>
                </a:solidFill>
              </a:rPr>
              <a:t>напр. марка йогурта в магазине или сорт торта в </a:t>
            </a:r>
            <a:r>
              <a:rPr lang="ru-RU" altLang="de-DE">
                <a:solidFill>
                  <a:srgbClr val="333333"/>
                </a:solidFill>
              </a:rPr>
              <a:t>кафе</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67</a:t>
            </a:fld>
            <a:endParaRPr lang="de-DE" altLang="de-DE"/>
          </a:p>
        </p:txBody>
      </p:sp>
    </p:spTree>
    <p:extLst>
      <p:ext uri="{BB962C8B-B14F-4D97-AF65-F5344CB8AC3E}">
        <p14:creationId xmlns:p14="http://schemas.microsoft.com/office/powerpoint/2010/main" val="1580935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a:t>
            </a:r>
            <a:r>
              <a:rPr lang="de-DE" altLang="de-DE" dirty="0">
                <a:solidFill>
                  <a:srgbClr val="004992"/>
                </a:solidFill>
              </a:rPr>
              <a:t>ример</a:t>
            </a:r>
            <a:r>
              <a:rPr lang="de-DE" altLang="de-DE" dirty="0">
                <a:solidFill>
                  <a:srgbClr val="333333"/>
                </a:solidFill>
              </a:rPr>
              <a:t>: Кто-то говорит невнятно: </a:t>
            </a:r>
            <a:r>
              <a:rPr lang="de-DE" altLang="de-DE" i="1" dirty="0">
                <a:solidFill>
                  <a:srgbClr val="004992"/>
                </a:solidFill>
              </a:rPr>
              <a:t>Пьяный? </a:t>
            </a:r>
            <a:r>
              <a:rPr lang="de-DE" altLang="de-DE" dirty="0">
                <a:solidFill>
                  <a:srgbClr val="333333"/>
                </a:solidFill>
              </a:rPr>
              <a:t>Лучше подождать: </a:t>
            </a:r>
            <a:r>
              <a:rPr lang="ru-RU" altLang="de-DE" dirty="0">
                <a:solidFill>
                  <a:srgbClr val="333333"/>
                </a:solidFill>
              </a:rPr>
              <a:t>напр. пахнет ли этот человек алкоголем; он только что вернулся из бара и т. д.</a:t>
            </a:r>
            <a:br>
              <a:rPr lang="en-US" altLang="de-DE">
                <a:solidFill>
                  <a:srgbClr val="333333"/>
                </a:solidFill>
              </a:rPr>
            </a:br>
            <a:r>
              <a:rPr lang="ru-RU" altLang="de-DE" i="1">
                <a:solidFill>
                  <a:srgbClr val="004992"/>
                </a:solidFill>
              </a:rPr>
              <a:t>Это </a:t>
            </a:r>
            <a:r>
              <a:rPr lang="ru-RU" altLang="de-DE" i="1" dirty="0">
                <a:solidFill>
                  <a:srgbClr val="004992"/>
                </a:solidFill>
              </a:rPr>
              <a:t>может быть так-же из-за болезней</a:t>
            </a:r>
            <a:r>
              <a:rPr lang="de-DE" altLang="de-DE" i="1" dirty="0">
                <a:solidFill>
                  <a:srgbClr val="004992"/>
                </a:solidFill>
              </a:rPr>
              <a:t> (</a:t>
            </a:r>
            <a:r>
              <a:rPr lang="ru-RU" altLang="de-DE" i="1" dirty="0">
                <a:solidFill>
                  <a:srgbClr val="004992"/>
                </a:solidFill>
              </a:rPr>
              <a:t>напр. Паркинсон</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a:t>
            </a:r>
            <a:r>
              <a:rPr lang="de-DE" altLang="de-DE" dirty="0">
                <a:solidFill>
                  <a:srgbClr val="333333"/>
                </a:solidFill>
              </a:rPr>
              <a:t>(</a:t>
            </a:r>
            <a:r>
              <a:rPr lang="ru-RU" altLang="de-DE" dirty="0">
                <a:solidFill>
                  <a:srgbClr val="333333"/>
                </a:solidFill>
              </a:rPr>
              <a:t>напр. марка йогурта в магазине или сорт торта в кафе</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a:t>
            </a:r>
            <a:r>
              <a:rPr lang="de-DE" altLang="de-DE" dirty="0">
                <a:solidFill>
                  <a:srgbClr val="333333"/>
                </a:solidFill>
              </a:rPr>
              <a:t>: </a:t>
            </a:r>
            <a:r>
              <a:rPr lang="ru-RU" altLang="de-DE" dirty="0">
                <a:solidFill>
                  <a:srgbClr val="333333"/>
                </a:solidFill>
              </a:rPr>
              <a:t>всегда учитывайте возможность того, что и Вы</a:t>
            </a:r>
            <a:r>
              <a:rPr lang="de-DE" altLang="de-DE" dirty="0">
                <a:solidFill>
                  <a:srgbClr val="333333"/>
                </a:solidFill>
              </a:rPr>
              <a:t> </a:t>
            </a:r>
            <a:r>
              <a:rPr lang="ru-RU" altLang="de-DE" dirty="0">
                <a:solidFill>
                  <a:srgbClr val="333333"/>
                </a:solidFill>
              </a:rPr>
              <a:t>могли </a:t>
            </a:r>
            <a:r>
              <a:rPr lang="de-DE" altLang="de-DE" dirty="0">
                <a:solidFill>
                  <a:srgbClr val="333333"/>
                </a:solidFill>
              </a:rPr>
              <a:t>принять неверное </a:t>
            </a:r>
            <a:r>
              <a:rPr lang="de-DE" altLang="de-DE">
                <a:solidFill>
                  <a:srgbClr val="333333"/>
                </a:solidFill>
              </a:rPr>
              <a:t>решение.</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68</a:t>
            </a:fld>
            <a:endParaRPr lang="de-DE" altLang="de-DE"/>
          </a:p>
        </p:txBody>
      </p:sp>
    </p:spTree>
    <p:extLst>
      <p:ext uri="{BB962C8B-B14F-4D97-AF65-F5344CB8AC3E}">
        <p14:creationId xmlns:p14="http://schemas.microsoft.com/office/powerpoint/2010/main" val="1845099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Цели обучения:</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не </a:t>
            </a:r>
            <a:r>
              <a:rPr lang="ru-RU" altLang="de-DE">
                <a:solidFill>
                  <a:srgbClr val="333333"/>
                </a:solidFill>
              </a:rPr>
              <a:t>стоит “рубить с плеча” </a:t>
            </a:r>
            <a:r>
              <a:rPr lang="ru-RU" altLang="de-DE" dirty="0">
                <a:solidFill>
                  <a:srgbClr val="333333"/>
                </a:solidFill>
              </a:rPr>
              <a:t>и принимать поспешные решения</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ru-RU" altLang="de-DE" dirty="0">
                <a:solidFill>
                  <a:srgbClr val="004992"/>
                </a:solidFill>
              </a:rPr>
              <a:t>П</a:t>
            </a:r>
            <a:r>
              <a:rPr lang="de-DE" altLang="de-DE" dirty="0">
                <a:solidFill>
                  <a:srgbClr val="004992"/>
                </a:solidFill>
              </a:rPr>
              <a:t>ример</a:t>
            </a:r>
            <a:r>
              <a:rPr lang="de-DE" altLang="de-DE" dirty="0">
                <a:solidFill>
                  <a:srgbClr val="333333"/>
                </a:solidFill>
              </a:rPr>
              <a:t>: Кто-то говорит невнятно: </a:t>
            </a:r>
            <a:r>
              <a:rPr lang="de-DE" altLang="de-DE" i="1" dirty="0">
                <a:solidFill>
                  <a:srgbClr val="004992"/>
                </a:solidFill>
              </a:rPr>
              <a:t>Пьяный? </a:t>
            </a:r>
            <a:r>
              <a:rPr lang="de-DE" altLang="de-DE" dirty="0">
                <a:solidFill>
                  <a:srgbClr val="333333"/>
                </a:solidFill>
              </a:rPr>
              <a:t>Лучше подождать: </a:t>
            </a:r>
            <a:r>
              <a:rPr lang="ru-RU" altLang="de-DE" dirty="0">
                <a:solidFill>
                  <a:srgbClr val="333333"/>
                </a:solidFill>
              </a:rPr>
              <a:t>напр. пахнет ли этот человек алкоголем; он только что вернулся из бара и т. д.</a:t>
            </a:r>
            <a:br>
              <a:rPr lang="en-US" altLang="de-DE">
                <a:solidFill>
                  <a:srgbClr val="333333"/>
                </a:solidFill>
              </a:rPr>
            </a:br>
            <a:r>
              <a:rPr lang="ru-RU" altLang="de-DE" i="1">
                <a:solidFill>
                  <a:srgbClr val="004992"/>
                </a:solidFill>
              </a:rPr>
              <a:t>Это </a:t>
            </a:r>
            <a:r>
              <a:rPr lang="ru-RU" altLang="de-DE" i="1" dirty="0">
                <a:solidFill>
                  <a:srgbClr val="004992"/>
                </a:solidFill>
              </a:rPr>
              <a:t>может быть так-же из-за болезней</a:t>
            </a:r>
            <a:r>
              <a:rPr lang="de-DE" altLang="de-DE" i="1" dirty="0">
                <a:solidFill>
                  <a:srgbClr val="004992"/>
                </a:solidFill>
              </a:rPr>
              <a:t> (</a:t>
            </a:r>
            <a:r>
              <a:rPr lang="ru-RU" altLang="de-DE" i="1" dirty="0">
                <a:solidFill>
                  <a:srgbClr val="004992"/>
                </a:solidFill>
              </a:rPr>
              <a:t>напр. Паркинсон</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Существует опасность ложных подозрений, если судить опрометчиво</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Если же решение играет не особо важную роль, постарайтесь принимать такие решения быстро </a:t>
            </a:r>
            <a:r>
              <a:rPr lang="de-DE" altLang="de-DE" dirty="0">
                <a:solidFill>
                  <a:srgbClr val="333333"/>
                </a:solidFill>
              </a:rPr>
              <a:t>(</a:t>
            </a:r>
            <a:r>
              <a:rPr lang="ru-RU" altLang="de-DE" dirty="0">
                <a:solidFill>
                  <a:srgbClr val="333333"/>
                </a:solidFill>
              </a:rPr>
              <a:t>напр. марка йогурта в магазине или сорт торта в кафе</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Человеку свойственно ошибаться</a:t>
            </a:r>
            <a:r>
              <a:rPr lang="de-DE" altLang="de-DE" dirty="0">
                <a:solidFill>
                  <a:srgbClr val="333333"/>
                </a:solidFill>
              </a:rPr>
              <a:t>: </a:t>
            </a:r>
            <a:r>
              <a:rPr lang="ru-RU" altLang="de-DE" dirty="0">
                <a:solidFill>
                  <a:srgbClr val="333333"/>
                </a:solidFill>
              </a:rPr>
              <a:t>всегда учитывайте возможность того, что и Вы</a:t>
            </a:r>
            <a:r>
              <a:rPr lang="de-DE" altLang="de-DE" dirty="0">
                <a:solidFill>
                  <a:srgbClr val="333333"/>
                </a:solidFill>
              </a:rPr>
              <a:t> </a:t>
            </a:r>
            <a:r>
              <a:rPr lang="ru-RU" altLang="de-DE" dirty="0">
                <a:solidFill>
                  <a:srgbClr val="333333"/>
                </a:solidFill>
              </a:rPr>
              <a:t>могли </a:t>
            </a:r>
            <a:r>
              <a:rPr lang="de-DE" altLang="de-DE" dirty="0">
                <a:solidFill>
                  <a:srgbClr val="333333"/>
                </a:solidFill>
              </a:rPr>
              <a:t>принять неверное решение.</a:t>
            </a:r>
          </a:p>
          <a:p>
            <a:pPr marL="285750" lvl="0" indent="-285750" defTabSz="914400" fontAlgn="base">
              <a:lnSpc>
                <a:spcPct val="100000"/>
              </a:lnSpc>
              <a:spcBef>
                <a:spcPts val="1200"/>
              </a:spcBef>
              <a:buClr>
                <a:srgbClr val="333333"/>
              </a:buClr>
              <a:buFont typeface="WingDings"/>
              <a:buChar char=""/>
            </a:pPr>
            <a:r>
              <a:rPr lang="ru-RU" altLang="de-DE" dirty="0">
                <a:solidFill>
                  <a:srgbClr val="333333"/>
                </a:solidFill>
              </a:rPr>
              <a:t>При принятии важных решений опирайтесь на достоверные факты. Догадки </a:t>
            </a:r>
            <a:r>
              <a:rPr lang="de-DE" altLang="de-DE">
                <a:solidFill>
                  <a:srgbClr val="333333"/>
                </a:solidFill>
              </a:rPr>
              <a:t>–</a:t>
            </a:r>
            <a:r>
              <a:rPr lang="ru-RU" altLang="de-DE">
                <a:solidFill>
                  <a:srgbClr val="333333"/>
                </a:solidFill>
              </a:rPr>
              <a:t> “плохие советники”. </a:t>
            </a:r>
            <a:r>
              <a:rPr lang="ru-RU" altLang="de-DE" dirty="0">
                <a:solidFill>
                  <a:srgbClr val="333333"/>
                </a:solidFill>
              </a:rPr>
              <a:t>Всегда учитывайте последствия неправильного решения.</a:t>
            </a:r>
            <a:endParaRPr lang="en-US"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69</a:t>
            </a:fld>
            <a:endParaRPr lang="de-DE" altLang="de-DE"/>
          </a:p>
        </p:txBody>
      </p:sp>
    </p:spTree>
    <p:extLst>
      <p:ext uri="{BB962C8B-B14F-4D97-AF65-F5344CB8AC3E}">
        <p14:creationId xmlns:p14="http://schemas.microsoft.com/office/powerpoint/2010/main" val="3326116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страдающие психозом, как правило, чрезвычайно быстро принимают решения</a:t>
            </a:r>
            <a:r>
              <a:rPr lang="de-DE" altLang="de-DE" sz="2000" dirty="0">
                <a:solidFill>
                  <a:srgbClr val="333333"/>
                </a:solidFill>
              </a:rPr>
              <a:t>. </a:t>
            </a:r>
            <a:r>
              <a:rPr lang="ru-RU" altLang="de-DE" sz="2000" dirty="0">
                <a:solidFill>
                  <a:srgbClr val="333333"/>
                </a:solidFill>
              </a:rPr>
              <a:t>Стрессовые ситуации часто приводят к укреплению такой тенденции.</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страдающие психозом, как правило, чрезвычайно быстро принимают решения</a:t>
            </a:r>
            <a:r>
              <a:rPr lang="de-DE" altLang="de-DE" sz="2000" dirty="0">
                <a:solidFill>
                  <a:srgbClr val="333333"/>
                </a:solidFill>
              </a:rPr>
              <a:t>. </a:t>
            </a:r>
            <a:r>
              <a:rPr lang="ru-RU" altLang="de-DE" sz="2000" dirty="0">
                <a:solidFill>
                  <a:srgbClr val="333333"/>
                </a:solidFill>
              </a:rPr>
              <a:t>Стрессовые ситуации часто приводят к укреплению такой тенденции.</a:t>
            </a:r>
            <a:endParaRPr lang="de-DE" altLang="de-DE" sz="2000" dirty="0">
              <a:solidFill>
                <a:srgbClr val="333333"/>
              </a:solidFill>
            </a:endParaRPr>
          </a:p>
          <a:p>
            <a:pPr lvl="0" defTabSz="914400" fontAlgn="base"/>
            <a:r>
              <a:rPr lang="de-DE" altLang="de-DE" sz="2000" dirty="0">
                <a:solidFill>
                  <a:srgbClr val="004992"/>
                </a:solidFill>
              </a:rPr>
              <a:t>Пример: </a:t>
            </a:r>
            <a:r>
              <a:rPr lang="ru-RU" altLang="de-DE" sz="2000" dirty="0">
                <a:solidFill>
                  <a:srgbClr val="333333"/>
                </a:solidFill>
              </a:rPr>
              <a:t>Эдик хочет поехать в университет, но не может найти свои ключи от машины</a:t>
            </a:r>
            <a:r>
              <a:rPr lang="de-DE" altLang="de-DE" sz="2000" dirty="0">
                <a:solidFill>
                  <a:srgbClr val="333333"/>
                </a:solidFill>
              </a:rPr>
              <a:t>. </a:t>
            </a:r>
            <a:r>
              <a:rPr lang="ru-RU" altLang="de-DE" sz="2000" dirty="0">
                <a:solidFill>
                  <a:srgbClr val="333333"/>
                </a:solidFill>
              </a:rPr>
              <a:t>Он считает, что сторож украл его ключи от машины, чтобы Эдик не смог поехать в университет.</a:t>
            </a:r>
            <a:endParaRPr lang="de-DE" altLang="de-DE" sz="2000" dirty="0">
              <a:solidFill>
                <a:srgbClr val="333333"/>
              </a:solidFill>
            </a:endParaRPr>
          </a:p>
          <a:p>
            <a:pPr lvl="0" defTabSz="914400" fontAlgn="base"/>
            <a:r>
              <a:rPr lang="ru-RU" altLang="de-DE" sz="2000" dirty="0">
                <a:solidFill>
                  <a:srgbClr val="004992"/>
                </a:solidFill>
              </a:rPr>
              <a:t>Предыстория</a:t>
            </a:r>
            <a:r>
              <a:rPr lang="de-DE" altLang="de-DE" sz="2000" dirty="0">
                <a:solidFill>
                  <a:srgbClr val="004992"/>
                </a:solidFill>
              </a:rPr>
              <a:t>: </a:t>
            </a:r>
            <a:r>
              <a:rPr lang="ru-RU" altLang="de-DE" sz="2000" dirty="0">
                <a:solidFill>
                  <a:srgbClr val="333333"/>
                </a:solidFill>
              </a:rPr>
              <a:t>Эдик убежден, что кто-то хочет выгнать его из университета</a:t>
            </a:r>
            <a:r>
              <a:rPr lang="de-DE" altLang="de-DE" sz="2000" dirty="0">
                <a:solidFill>
                  <a:srgbClr val="333333"/>
                </a:solidFill>
              </a:rPr>
              <a:t>.</a:t>
            </a:r>
            <a:endParaRPr lang="ru-RU" altLang="de-DE" sz="2000" dirty="0">
              <a:solidFill>
                <a:srgbClr val="333333"/>
              </a:solidFill>
            </a:endParaRPr>
          </a:p>
          <a:p>
            <a:pPr lvl="0" defTabSz="914400" fontAlgn="base"/>
            <a:r>
              <a:rPr lang="de-DE" altLang="de-DE" sz="2000" dirty="0">
                <a:solidFill>
                  <a:srgbClr val="004992"/>
                </a:solidFill>
              </a:rPr>
              <a:t>Но: </a:t>
            </a:r>
            <a:r>
              <a:rPr lang="ru-RU" altLang="de-DE" sz="2000" dirty="0">
                <a:solidFill>
                  <a:srgbClr val="333333"/>
                </a:solidFill>
              </a:rPr>
              <a:t>Какой интерес приследует сторож, если Эдика исключат из университета</a:t>
            </a:r>
            <a:r>
              <a:rPr lang="de-DE" altLang="de-DE" sz="2000" dirty="0">
                <a:solidFill>
                  <a:srgbClr val="333333"/>
                </a:solidFill>
              </a:rPr>
              <a:t>? </a:t>
            </a:r>
            <a:r>
              <a:rPr lang="ru-RU" altLang="de-DE" sz="2000" dirty="0">
                <a:solidFill>
                  <a:srgbClr val="333333"/>
                </a:solidFill>
              </a:rPr>
              <a:t>Как он пробрался к ключу от машины?</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71</a:t>
            </a:fld>
            <a:endParaRPr lang="de-DE" altLang="de-DE"/>
          </a:p>
        </p:txBody>
      </p:sp>
    </p:spTree>
    <p:extLst>
      <p:ext uri="{BB962C8B-B14F-4D97-AF65-F5344CB8AC3E}">
        <p14:creationId xmlns:p14="http://schemas.microsoft.com/office/powerpoint/2010/main" val="41844044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 страдающие психозом, как правило, чрезвычайно быстро принимают решения</a:t>
            </a:r>
            <a:r>
              <a:rPr lang="de-DE" altLang="de-DE" sz="2000" dirty="0">
                <a:solidFill>
                  <a:srgbClr val="333333"/>
                </a:solidFill>
              </a:rPr>
              <a:t>. </a:t>
            </a:r>
            <a:r>
              <a:rPr lang="ru-RU" altLang="de-DE" sz="2000" dirty="0">
                <a:solidFill>
                  <a:srgbClr val="333333"/>
                </a:solidFill>
              </a:rPr>
              <a:t>Стрессовые ситуации часто приводят к укреплению такой тенденции.</a:t>
            </a:r>
            <a:endParaRPr lang="de-DE" altLang="de-DE" sz="2000" dirty="0">
              <a:solidFill>
                <a:srgbClr val="333333"/>
              </a:solidFill>
            </a:endParaRPr>
          </a:p>
          <a:p>
            <a:pPr lvl="0" defTabSz="914400" fontAlgn="base"/>
            <a:r>
              <a:rPr lang="de-DE" altLang="de-DE" sz="2000" dirty="0">
                <a:solidFill>
                  <a:srgbClr val="004992"/>
                </a:solidFill>
              </a:rPr>
              <a:t>Пример: </a:t>
            </a:r>
            <a:r>
              <a:rPr lang="ru-RU" altLang="de-DE" sz="2000" dirty="0">
                <a:solidFill>
                  <a:srgbClr val="333333"/>
                </a:solidFill>
              </a:rPr>
              <a:t>Эдик хочет поехать в университет, но не может найти свои ключи от машины</a:t>
            </a:r>
            <a:r>
              <a:rPr lang="de-DE" altLang="de-DE" sz="2000" dirty="0">
                <a:solidFill>
                  <a:srgbClr val="333333"/>
                </a:solidFill>
              </a:rPr>
              <a:t>. </a:t>
            </a:r>
            <a:r>
              <a:rPr lang="ru-RU" altLang="de-DE" sz="2000" dirty="0">
                <a:solidFill>
                  <a:srgbClr val="333333"/>
                </a:solidFill>
              </a:rPr>
              <a:t>Он считает, что сторож украл его ключи от машины, чтобы Эдик не смог поехать в университет.</a:t>
            </a:r>
            <a:endParaRPr lang="de-DE" altLang="de-DE" sz="2000" dirty="0">
              <a:solidFill>
                <a:srgbClr val="333333"/>
              </a:solidFill>
            </a:endParaRPr>
          </a:p>
          <a:p>
            <a:pPr lvl="0" defTabSz="914400" fontAlgn="base"/>
            <a:r>
              <a:rPr lang="ru-RU" altLang="de-DE" sz="2000" dirty="0">
                <a:solidFill>
                  <a:srgbClr val="004992"/>
                </a:solidFill>
              </a:rPr>
              <a:t>Предыстория</a:t>
            </a:r>
            <a:r>
              <a:rPr lang="de-DE" altLang="de-DE" sz="2000" dirty="0">
                <a:solidFill>
                  <a:srgbClr val="004992"/>
                </a:solidFill>
              </a:rPr>
              <a:t>: </a:t>
            </a:r>
            <a:r>
              <a:rPr lang="ru-RU" altLang="de-DE" sz="2000" dirty="0">
                <a:solidFill>
                  <a:srgbClr val="333333"/>
                </a:solidFill>
              </a:rPr>
              <a:t>Эдик убежден, что кто-то хочет выгнать его из университета</a:t>
            </a:r>
            <a:r>
              <a:rPr lang="de-DE" altLang="de-DE" sz="2000" dirty="0">
                <a:solidFill>
                  <a:srgbClr val="333333"/>
                </a:solidFill>
              </a:rPr>
              <a:t>.</a:t>
            </a:r>
            <a:endParaRPr lang="ru-RU" altLang="de-DE" sz="2000" dirty="0">
              <a:solidFill>
                <a:srgbClr val="333333"/>
              </a:solidFill>
            </a:endParaRPr>
          </a:p>
          <a:p>
            <a:pPr lvl="0" defTabSz="914400" fontAlgn="base"/>
            <a:r>
              <a:rPr lang="de-DE" altLang="de-DE" sz="2000" dirty="0">
                <a:solidFill>
                  <a:srgbClr val="004992"/>
                </a:solidFill>
              </a:rPr>
              <a:t>Но: </a:t>
            </a:r>
            <a:r>
              <a:rPr lang="ru-RU" altLang="de-DE" sz="2000" dirty="0">
                <a:solidFill>
                  <a:srgbClr val="333333"/>
                </a:solidFill>
              </a:rPr>
              <a:t>Какой интерес приследует сторож, если Эдика исключат из университета</a:t>
            </a:r>
            <a:r>
              <a:rPr lang="de-DE" altLang="de-DE" sz="2000" dirty="0">
                <a:solidFill>
                  <a:srgbClr val="333333"/>
                </a:solidFill>
              </a:rPr>
              <a:t>? </a:t>
            </a:r>
            <a:r>
              <a:rPr lang="ru-RU" altLang="de-DE" sz="2000" dirty="0">
                <a:solidFill>
                  <a:srgbClr val="333333"/>
                </a:solidFill>
              </a:rPr>
              <a:t>Как он пробрался к ключу от машины?</a:t>
            </a:r>
            <a:endParaRPr lang="de-DE" altLang="de-DE" sz="2000" dirty="0">
              <a:solidFill>
                <a:srgbClr val="333333"/>
              </a:solidFill>
            </a:endParaRPr>
          </a:p>
          <a:p>
            <a:pPr lvl="0" defTabSz="914400" fontAlgn="base"/>
            <a:r>
              <a:rPr lang="ru-RU" altLang="de-DE" sz="2000" dirty="0">
                <a:solidFill>
                  <a:srgbClr val="333333"/>
                </a:solidFill>
              </a:rPr>
              <a:t>При серьезных обвинениях Вы должны постараться собрать всю информацию и обсудить различные возможные объяснения с Вашими близкими, или с теми, кому Вы доверяете</a:t>
            </a:r>
            <a:r>
              <a:rPr lang="de-DE"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72</a:t>
            </a:fld>
            <a:endParaRPr lang="de-DE" altLang="de-DE"/>
          </a:p>
        </p:txBody>
      </p:sp>
    </p:spTree>
    <p:extLst>
      <p:ext uri="{BB962C8B-B14F-4D97-AF65-F5344CB8AC3E}">
        <p14:creationId xmlns:p14="http://schemas.microsoft.com/office/powerpoint/2010/main" val="33379826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8" name="Slide Number Placeholder 7"/>
          <p:cNvSpPr>
            <a:spLocks noGrp="1"/>
          </p:cNvSpPr>
          <p:nvPr>
            <p:ph type="sldNum" sz="quarter" idx="12"/>
          </p:nvPr>
        </p:nvSpPr>
        <p:spPr/>
        <p:txBody>
          <a:bodyPr/>
          <a:lstStyle/>
          <a:p>
            <a:fld id="{0ADC76AB-4957-43F9-92AA-B15EECA9A1FE}" type="slidenum">
              <a:rPr lang="de-DE" altLang="de-DE" smtClean="0"/>
              <a:pPr/>
              <a:t>73</a:t>
            </a:fld>
            <a:endParaRPr lang="de-DE" altLang="de-DE"/>
          </a:p>
        </p:txBody>
      </p:sp>
    </p:spTree>
    <p:extLst>
      <p:ext uri="{BB962C8B-B14F-4D97-AF65-F5344CB8AC3E}">
        <p14:creationId xmlns:p14="http://schemas.microsoft.com/office/powerpoint/2010/main" val="17514597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95595269"/>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Обложка</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журнала</a:t>
                      </a:r>
                      <a:r>
                        <a:rPr lang="en-US" sz="1000" kern="1200" dirty="0">
                          <a:solidFill>
                            <a:schemeClr val="dk1"/>
                          </a:solidFill>
                          <a:effectLst/>
                          <a:latin typeface="+mn-lt"/>
                          <a:ea typeface="+mn-ea"/>
                          <a:cs typeface="+mn-cs"/>
                        </a:rPr>
                        <a:t> </a:t>
                      </a: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Эта</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работа</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лицензирована</a:t>
                      </a:r>
                      <a:r>
                        <a:rPr lang="en-US" sz="1000" kern="1200" dirty="0">
                          <a:solidFill>
                            <a:schemeClr val="dk1"/>
                          </a:solidFill>
                          <a:effectLst/>
                          <a:latin typeface="+mn-lt"/>
                          <a:ea typeface="+mn-ea"/>
                          <a:cs typeface="+mn-cs"/>
                        </a:rPr>
                        <a:t> в </a:t>
                      </a:r>
                      <a:r>
                        <a:rPr lang="en-US" sz="1000" kern="1200" dirty="0" err="1">
                          <a:solidFill>
                            <a:schemeClr val="dk1"/>
                          </a:solidFill>
                          <a:effectLst/>
                          <a:latin typeface="+mn-lt"/>
                          <a:ea typeface="+mn-ea"/>
                          <a:cs typeface="+mn-cs"/>
                        </a:rPr>
                        <a:t>соответствии</a:t>
                      </a:r>
                      <a:r>
                        <a:rPr lang="en-US" sz="1000" kern="1200" dirty="0">
                          <a:solidFill>
                            <a:schemeClr val="dk1"/>
                          </a:solidFill>
                          <a:effectLst/>
                          <a:latin typeface="+mn-lt"/>
                          <a:ea typeface="+mn-ea"/>
                          <a:cs typeface="+mn-cs"/>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политикой</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добросовестного</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использования</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Если</a:t>
                      </a:r>
                      <a:r>
                        <a:rPr lang="en-US" sz="1000" kern="1200" dirty="0">
                          <a:solidFill>
                            <a:schemeClr val="dk1"/>
                          </a:solidFill>
                          <a:effectLst/>
                          <a:latin typeface="+mn-lt"/>
                          <a:ea typeface="+mn-ea"/>
                          <a:cs typeface="+mn-cs"/>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вы</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подозреваете</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нарушение</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авторских</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прав</a:t>
                      </a:r>
                      <a:r>
                        <a:rPr lang="en-US" sz="1000" kern="1200" dirty="0">
                          <a:solidFill>
                            <a:schemeClr val="dk1"/>
                          </a:solidFill>
                          <a:effectLst/>
                          <a:latin typeface="+mn-lt"/>
                          <a:ea typeface="+mn-ea"/>
                          <a:cs typeface="+mn-cs"/>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lang="ru-RU" sz="1000" kern="1200" dirty="0">
                          <a:solidFill>
                            <a:schemeClr val="dk1"/>
                          </a:solidFill>
                          <a:effectLst/>
                          <a:latin typeface="+mn-lt"/>
                          <a:ea typeface="+mn-ea"/>
                          <a:cs typeface="+mn-cs"/>
                        </a:rPr>
                        <a:t>пожалуйста, </a:t>
                      </a:r>
                      <a:r>
                        <a:rPr lang="en-US" sz="1000" kern="1200" dirty="0" err="1">
                          <a:solidFill>
                            <a:schemeClr val="dk1"/>
                          </a:solidFill>
                          <a:effectLst/>
                          <a:latin typeface="+mn-lt"/>
                          <a:ea typeface="+mn-ea"/>
                          <a:cs typeface="+mn-cs"/>
                        </a:rPr>
                        <a:t>свяжитесь</a:t>
                      </a:r>
                      <a:r>
                        <a:rPr lang="en-US" sz="1000" kern="1200" dirty="0">
                          <a:solidFill>
                            <a:schemeClr val="dk1"/>
                          </a:solidFill>
                          <a:effectLst/>
                          <a:latin typeface="+mn-lt"/>
                          <a:ea typeface="+mn-ea"/>
                          <a:cs typeface="+mn-cs"/>
                        </a:rPr>
                        <a:t> с </a:t>
                      </a:r>
                      <a:r>
                        <a:rPr lang="en-US" sz="1000" kern="1200" dirty="0" err="1">
                          <a:solidFill>
                            <a:schemeClr val="dk1"/>
                          </a:solidFill>
                          <a:effectLst/>
                          <a:latin typeface="+mn-lt"/>
                          <a:ea typeface="+mn-ea"/>
                          <a:cs typeface="+mn-cs"/>
                        </a:rPr>
                        <a:t>нами</a:t>
                      </a:r>
                      <a:r>
                        <a:rPr lang="en-US"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Передняя</a:t>
                      </a:r>
                      <a:r>
                        <a:rPr lang="en-US" sz="1000" kern="1200" dirty="0">
                          <a:solidFill>
                            <a:schemeClr val="dk1"/>
                          </a:solidFill>
                          <a:effectLst/>
                          <a:latin typeface="+mn-lt"/>
                          <a:ea typeface="+mn-ea"/>
                          <a:cs typeface="+mn-cs"/>
                        </a:rPr>
                        <a:t> </a:t>
                      </a:r>
                      <a:r>
                        <a:rPr lang="ru-RU" sz="1000" kern="1200" dirty="0">
                          <a:solidFill>
                            <a:schemeClr val="dk1"/>
                          </a:solidFill>
                          <a:effectLst/>
                          <a:latin typeface="+mn-lt"/>
                          <a:ea typeface="+mn-ea"/>
                          <a:cs typeface="+mn-cs"/>
                        </a:rPr>
                        <a:t>о</a:t>
                      </a:r>
                      <a:r>
                        <a:rPr lang="en-US" sz="1000" kern="1200" dirty="0" err="1">
                          <a:solidFill>
                            <a:schemeClr val="dk1"/>
                          </a:solidFill>
                          <a:effectLst/>
                          <a:latin typeface="+mn-lt"/>
                          <a:ea typeface="+mn-ea"/>
                          <a:cs typeface="+mn-cs"/>
                        </a:rPr>
                        <a:t>бложка</a:t>
                      </a:r>
                      <a:r>
                        <a:rPr lang="en-US" sz="1000" kern="1200" dirty="0">
                          <a:solidFill>
                            <a:schemeClr val="dk1"/>
                          </a:solidFill>
                          <a:effectLst/>
                          <a:latin typeface="+mn-lt"/>
                          <a:ea typeface="+mn-ea"/>
                          <a:cs typeface="+mn-cs"/>
                        </a:rPr>
                        <a:t> </a:t>
                      </a:r>
                      <a:r>
                        <a:rPr lang="en-US" sz="1000" kern="1200" dirty="0" err="1">
                          <a:solidFill>
                            <a:schemeClr val="dk1"/>
                          </a:solidFill>
                          <a:effectLst/>
                          <a:latin typeface="+mn-lt"/>
                          <a:ea typeface="+mn-ea"/>
                          <a:cs typeface="+mn-cs"/>
                        </a:rPr>
                        <a:t>журнала</a:t>
                      </a:r>
                      <a:r>
                        <a:rPr lang="en-US" sz="1000" kern="1200" dirty="0">
                          <a:solidFill>
                            <a:schemeClr val="dk1"/>
                          </a:solidFill>
                          <a:effectLst/>
                          <a:latin typeface="+mn-lt"/>
                          <a:ea typeface="+mn-ea"/>
                          <a:cs typeface="+mn-cs"/>
                        </a:rPr>
                        <a:t> </a:t>
                      </a: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9" name="Slide Number Placeholder 8"/>
          <p:cNvSpPr>
            <a:spLocks noGrp="1"/>
          </p:cNvSpPr>
          <p:nvPr>
            <p:ph type="sldNum" sz="quarter" idx="12"/>
          </p:nvPr>
        </p:nvSpPr>
        <p:spPr/>
        <p:txBody>
          <a:bodyPr/>
          <a:lstStyle/>
          <a:p>
            <a:fld id="{8C3207E5-196F-4656-B1B2-ADCF3111909A}"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73323232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az-Cyrl-AZ" sz="2000">
                          <a:solidFill>
                            <a:srgbClr val="333333"/>
                          </a:solidFill>
                          <a:latin typeface="+mn-lt"/>
                          <a:ea typeface="+mn-ea"/>
                          <a:cs typeface="+mn-cs"/>
                        </a:rPr>
                        <a:t>Аргументы “за”?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75</a:t>
            </a:fld>
            <a:endParaRPr lang="de-DE" altLang="de-DE"/>
          </a:p>
        </p:txBody>
      </p:sp>
    </p:spTree>
    <p:extLst>
      <p:ext uri="{BB962C8B-B14F-4D97-AF65-F5344CB8AC3E}">
        <p14:creationId xmlns:p14="http://schemas.microsoft.com/office/powerpoint/2010/main" val="593476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90500322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Сторонники теории заговора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2000" dirty="0">
                          <a:solidFill>
                            <a:srgbClr val="333333"/>
                          </a:solidFill>
                          <a:latin typeface="+mn-lt"/>
                          <a:ea typeface="+mn-ea"/>
                          <a:cs typeface="+mn-cs"/>
                        </a:rPr>
                        <a:t>Предполагаемые мотивы США:</a:t>
                      </a:r>
                    </a:p>
                    <a:p>
                      <a:pPr marL="457200" indent="-457200">
                        <a:lnSpc>
                          <a:spcPct val="100000"/>
                        </a:lnSpc>
                        <a:spcBef>
                          <a:spcPts val="1200"/>
                        </a:spcBef>
                        <a:buFont typeface="+mj-lt"/>
                        <a:buAutoNum type="arabicPeriod"/>
                      </a:pPr>
                      <a:r>
                        <a:rPr lang="ru-RU" sz="2000">
                          <a:solidFill>
                            <a:srgbClr val="333333"/>
                          </a:solidFill>
                          <a:latin typeface="+mn-lt"/>
                          <a:ea typeface="+mn-ea"/>
                          <a:cs typeface="+mn-cs"/>
                        </a:rPr>
                        <a:t>“Технологические победы” </a:t>
                      </a:r>
                      <a:r>
                        <a:rPr lang="ru-RU" sz="2000" dirty="0">
                          <a:solidFill>
                            <a:srgbClr val="333333"/>
                          </a:solidFill>
                          <a:latin typeface="+mn-lt"/>
                          <a:ea typeface="+mn-ea"/>
                          <a:cs typeface="+mn-cs"/>
                        </a:rPr>
                        <a:t>в конкуренции с космическими миссиями с Советским Союзом, который успешно запустил спутник в космос раньше.</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Отвлекающий фактор в войне с Вьетнамом.</a:t>
                      </a:r>
                    </a:p>
                    <a:p>
                      <a:pPr marL="457200" indent="-457200">
                        <a:lnSpc>
                          <a:spcPct val="100000"/>
                        </a:lnSpc>
                        <a:spcBef>
                          <a:spcPts val="1200"/>
                        </a:spcBef>
                        <a:buFont typeface="+mj-lt"/>
                        <a:buAutoNum type="arabicPeriod"/>
                      </a:pPr>
                      <a:r>
                        <a:rPr lang="ru-RU" sz="2000" dirty="0">
                          <a:solidFill>
                            <a:srgbClr val="333333"/>
                          </a:solidFill>
                          <a:latin typeface="+mn-lt"/>
                          <a:ea typeface="+mn-ea"/>
                          <a:cs typeface="+mn-cs"/>
                        </a:rPr>
                        <a:t>НАСА сфальсифицировал высадку на Луну, опасаясь сокращения бюджета со стороны правительства</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76</a:t>
            </a:fld>
            <a:endParaRPr lang="de-DE" altLang="de-DE"/>
          </a:p>
        </p:txBody>
      </p:sp>
    </p:spTree>
    <p:extLst>
      <p:ext uri="{BB962C8B-B14F-4D97-AF65-F5344CB8AC3E}">
        <p14:creationId xmlns:p14="http://schemas.microsoft.com/office/powerpoint/2010/main" val="39280876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87159332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За: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77</a:t>
            </a:fld>
            <a:endParaRPr lang="de-DE" altLang="de-DE"/>
          </a:p>
        </p:txBody>
      </p:sp>
    </p:spTree>
    <p:extLst>
      <p:ext uri="{BB962C8B-B14F-4D97-AF65-F5344CB8AC3E}">
        <p14:creationId xmlns:p14="http://schemas.microsoft.com/office/powerpoint/2010/main" val="23944388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53243286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ru-RU" sz="1800" b="1" i="0" u="none" strike="noStrike" cap="none" normalizeH="0" baseline="0" dirty="0">
                          <a:ln>
                            <a:noFill/>
                          </a:ln>
                          <a:solidFill>
                            <a:srgbClr val="333333"/>
                          </a:solidFill>
                          <a:effectLst/>
                          <a:latin typeface="+mn-lt"/>
                          <a:ea typeface="+mn-ea"/>
                          <a:cs typeface="+mn-cs"/>
                        </a:rPr>
                        <a:t>За:</a:t>
                      </a:r>
                      <a:r>
                        <a:rPr kumimoji="0" lang="ru-RU"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a:ln>
                            <a:noFill/>
                          </a:ln>
                          <a:solidFill>
                            <a:srgbClr val="333333"/>
                          </a:solidFill>
                          <a:effectLst/>
                          <a:latin typeface="+mn-lt"/>
                          <a:ea typeface="+mn-ea"/>
                          <a:cs typeface="+mn-cs"/>
                        </a:rPr>
                        <a:t>“Размахивание </a:t>
                      </a:r>
                      <a:r>
                        <a:rPr kumimoji="0" lang="ru-RU" sz="1800" b="0" i="0" u="none" strike="noStrike" cap="none" normalizeH="0" baseline="0" dirty="0">
                          <a:ln>
                            <a:noFill/>
                          </a:ln>
                          <a:solidFill>
                            <a:srgbClr val="333333"/>
                          </a:solidFill>
                          <a:effectLst/>
                          <a:latin typeface="+mn-lt"/>
                          <a:ea typeface="+mn-ea"/>
                          <a:cs typeface="+mn-cs"/>
                        </a:rPr>
                        <a:t>флагом </a:t>
                      </a:r>
                      <a:r>
                        <a:rPr kumimoji="0" lang="ru-RU" sz="1800" b="0" i="0" u="none" strike="noStrike" cap="none" normalizeH="0" baseline="0">
                          <a:ln>
                            <a:noFill/>
                          </a:ln>
                          <a:solidFill>
                            <a:srgbClr val="333333"/>
                          </a:solidFill>
                          <a:effectLst/>
                          <a:latin typeface="+mn-lt"/>
                          <a:ea typeface="+mn-ea"/>
                          <a:cs typeface="+mn-cs"/>
                        </a:rPr>
                        <a:t>в вакууме”: </a:t>
                      </a:r>
                      <a:r>
                        <a:rPr kumimoji="0" lang="ru-RU" sz="1800" b="0" i="0" u="none" strike="noStrike" cap="none" normalizeH="0" baseline="0" dirty="0">
                          <a:ln>
                            <a:noFill/>
                          </a:ln>
                          <a:solidFill>
                            <a:srgbClr val="333333"/>
                          </a:solidFill>
                          <a:effectLst/>
                          <a:latin typeface="+mn-lt"/>
                          <a:ea typeface="+mn-ea"/>
                          <a:cs typeface="+mn-cs"/>
                        </a:rPr>
                        <a:t>невозможно, т.к. на Луне нет атмосферы.</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Отсутствие звёзд на фотографиях с поверхности Луны и различные тени указывают на производства киностудии.</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ru-RU" sz="1800" b="0" i="0" u="none" strike="noStrike" cap="none" normalizeH="0" baseline="0" dirty="0">
                          <a:ln>
                            <a:noFill/>
                          </a:ln>
                          <a:solidFill>
                            <a:srgbClr val="333333"/>
                          </a:solidFill>
                          <a:effectLst/>
                          <a:latin typeface="+mn-lt"/>
                          <a:ea typeface="+mn-ea"/>
                          <a:cs typeface="+mn-cs"/>
                        </a:rPr>
                        <a:t>Радиограмма астронавта Армстронга: он слишком быстро передаёт последнее предложение президенту Никсону. Для передачи радиосигналов на Землю требуется намного больше времени, чем потребовалось Армстронгу для его ответа.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78</a:t>
            </a:fld>
            <a:endParaRPr lang="de-DE" altLang="de-DE"/>
          </a:p>
        </p:txBody>
      </p:sp>
    </p:spTree>
    <p:extLst>
      <p:ext uri="{BB962C8B-B14F-4D97-AF65-F5344CB8AC3E}">
        <p14:creationId xmlns:p14="http://schemas.microsoft.com/office/powerpoint/2010/main" val="30981316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97743349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az-Cyrl-AZ" sz="1800" b="1" i="0" u="none" strike="noStrike" cap="none" normalizeH="0" baseline="0" dirty="0">
                          <a:ln>
                            <a:noFill/>
                          </a:ln>
                          <a:solidFill>
                            <a:srgbClr val="333333"/>
                          </a:solidFill>
                          <a:effectLst/>
                          <a:latin typeface="+mn-lt"/>
                          <a:ea typeface="+mn-ea"/>
                          <a:cs typeface="+mn-cs"/>
                        </a:rPr>
                        <a:t>Против: </a:t>
                      </a:r>
                      <a:r>
                        <a:rPr kumimoji="0" lang="az-Cyrl-AZ"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79</a:t>
            </a:fld>
            <a:endParaRPr lang="de-DE" altLang="de-DE"/>
          </a:p>
        </p:txBody>
      </p:sp>
    </p:spTree>
    <p:extLst>
      <p:ext uri="{BB962C8B-B14F-4D97-AF65-F5344CB8AC3E}">
        <p14:creationId xmlns:p14="http://schemas.microsoft.com/office/powerpoint/2010/main" val="24636466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59133209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Легенда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За и Против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“доказательство”</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1800" b="0" i="0" u="none" strike="noStrike" cap="none" normalizeH="0" baseline="0">
                          <a:ln>
                            <a:noFill/>
                          </a:ln>
                          <a:solidFill>
                            <a:srgbClr val="333333"/>
                          </a:solidFill>
                          <a:effectLst/>
                          <a:latin typeface="+mn-lt"/>
                          <a:ea typeface="+mn-ea"/>
                          <a:cs typeface="+mn-cs"/>
                        </a:rPr>
                        <a:t>Посадка на Луну в 1969 году якобы так и не состоялась: лунные миссии и снимки были сфальсифициро-ваны.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ru-RU" sz="1800" b="1" dirty="0">
                          <a:latin typeface="+mn-lt"/>
                          <a:ea typeface="+mn-ea"/>
                          <a:cs typeface="+mn-cs"/>
                        </a:rPr>
                        <a:t>Против:</a:t>
                      </a:r>
                      <a:r>
                        <a:rPr lang="ru-RU" sz="1800" b="0" dirty="0">
                          <a:latin typeface="+mn-lt"/>
                          <a:ea typeface="+mn-ea"/>
                          <a:cs typeface="+mn-cs"/>
                        </a:rPr>
                        <a:t> </a:t>
                      </a:r>
                    </a:p>
                    <a:p>
                      <a:pPr marL="342900" indent="-342900">
                        <a:lnSpc>
                          <a:spcPct val="100000"/>
                        </a:lnSpc>
                        <a:spcBef>
                          <a:spcPts val="1200"/>
                        </a:spcBef>
                        <a:buFont typeface="+mj-lt"/>
                        <a:buAutoNum type="arabicPeriod"/>
                      </a:pPr>
                      <a:r>
                        <a:rPr lang="ru-RU" sz="1800" b="0" dirty="0">
                          <a:latin typeface="+mn-lt"/>
                          <a:ea typeface="+mn-ea"/>
                          <a:cs typeface="+mn-cs"/>
                        </a:rPr>
                        <a:t>Размахивание флагом было вызвано длительными колебаниями в вакууме после контакта с флагштоком.</a:t>
                      </a:r>
                    </a:p>
                    <a:p>
                      <a:pPr marL="342900" indent="-342900">
                        <a:lnSpc>
                          <a:spcPct val="100000"/>
                        </a:lnSpc>
                        <a:spcBef>
                          <a:spcPts val="1200"/>
                        </a:spcBef>
                        <a:buFont typeface="+mj-lt"/>
                        <a:buAutoNum type="arabicPeriod"/>
                      </a:pPr>
                      <a:r>
                        <a:rPr lang="ru-RU" sz="1800" b="0" dirty="0">
                          <a:latin typeface="+mn-lt"/>
                          <a:ea typeface="+mn-ea"/>
                          <a:cs typeface="+mn-cs"/>
                        </a:rPr>
                        <a:t>При ночном свете фотографов не может захватить слабые источники света из-за местоположения </a:t>
                      </a:r>
                      <a:r>
                        <a:rPr lang="ru-RU" sz="1800" b="0" dirty="0">
                          <a:latin typeface="Times New Roman"/>
                          <a:ea typeface="+mn-ea"/>
                          <a:cs typeface="+mn-cs"/>
                        </a:rPr>
                        <a:t>→</a:t>
                      </a:r>
                      <a:r>
                        <a:rPr lang="ru-RU" sz="1800" b="0" dirty="0">
                          <a:latin typeface="+mn-lt"/>
                          <a:ea typeface="+mn-ea"/>
                          <a:cs typeface="+mn-cs"/>
                        </a:rPr>
                        <a:t> беззвездие.</a:t>
                      </a:r>
                    </a:p>
                    <a:p>
                      <a:pPr marL="342900" indent="-342900">
                        <a:lnSpc>
                          <a:spcPct val="100000"/>
                        </a:lnSpc>
                        <a:spcBef>
                          <a:spcPts val="1200"/>
                        </a:spcBef>
                        <a:buFont typeface="+mj-lt"/>
                        <a:buAutoNum type="arabicPeriod"/>
                      </a:pPr>
                      <a:r>
                        <a:rPr lang="ru-RU" sz="1800" b="0" dirty="0">
                          <a:latin typeface="+mn-lt"/>
                          <a:ea typeface="+mn-ea"/>
                          <a:cs typeface="+mn-cs"/>
                        </a:rPr>
                        <a:t>Различные тени были вызваны неровностью на поверхности Луны.</a:t>
                      </a:r>
                    </a:p>
                    <a:p>
                      <a:pPr marL="342900" indent="-342900">
                        <a:lnSpc>
                          <a:spcPct val="100000"/>
                        </a:lnSpc>
                        <a:spcBef>
                          <a:spcPts val="1200"/>
                        </a:spcBef>
                        <a:buFont typeface="+mj-lt"/>
                        <a:buAutoNum type="arabicPeriod"/>
                      </a:pPr>
                      <a:r>
                        <a:rPr lang="ru-RU" sz="1800" b="0" dirty="0">
                          <a:latin typeface="+mn-lt"/>
                          <a:ea typeface="+mn-ea"/>
                          <a:cs typeface="+mn-cs"/>
                        </a:rPr>
                        <a:t>Оригинальное интервью было отредактировано из-за помех и задержек диалога между Никсоном и Армстронгом</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80</a:t>
            </a:fld>
            <a:endParaRPr lang="de-DE" altLang="de-DE"/>
          </a:p>
        </p:txBody>
      </p:sp>
    </p:spTree>
    <p:extLst>
      <p:ext uri="{BB962C8B-B14F-4D97-AF65-F5344CB8AC3E}">
        <p14:creationId xmlns:p14="http://schemas.microsoft.com/office/powerpoint/2010/main" val="38245282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Поспешные мысли и выводы “в действии”</a:t>
            </a:r>
            <a:br>
              <a:rPr lang="ru-RU" sz="3600">
                <a:solidFill>
                  <a:srgbClr val="004992"/>
                </a:solidFill>
                <a:latin typeface="+mn-lt"/>
                <a:ea typeface="+mn-ea"/>
                <a:cs typeface="+mn-cs"/>
              </a:rPr>
            </a:br>
            <a:r>
              <a:rPr lang="ru-RU">
                <a:solidFill>
                  <a:srgbClr val="004992"/>
                </a:solidFill>
                <a:latin typeface="+mn-lt"/>
                <a:ea typeface="+mn-ea"/>
                <a:cs typeface="+mn-cs"/>
              </a:rPr>
              <a:t>- Современная легенда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ru-RU" sz="2200">
                <a:solidFill>
                  <a:srgbClr val="000000"/>
                </a:solidFill>
                <a:latin typeface="+mn-lt"/>
                <a:ea typeface="+mn-ea"/>
              </a:rPr>
              <a:t>Так была ли на самом деле высадка на Луну сфальсифицирована правительством США?</a:t>
            </a:r>
            <a:endParaRPr lang="de-DE" sz="2200" dirty="0">
              <a:solidFill>
                <a:srgbClr val="000000"/>
              </a:solidFill>
              <a:latin typeface="+mn-lt"/>
              <a:ea typeface="+mn-ea"/>
            </a:endParaRPr>
          </a:p>
        </p:txBody>
      </p:sp>
      <p:sp>
        <p:nvSpPr>
          <p:cNvPr id="13" name="Caption_14"/>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n-lt"/>
                <a:ea typeface="+mn-ea"/>
              </a:rPr>
              <a:t>Source: German television station ZDF</a:t>
            </a:r>
            <a:r>
              <a:rPr lang="de-DE" altLang="de-DE" sz="1200">
                <a:latin typeface="+mn-lt"/>
                <a:ea typeface="+mn-ea"/>
              </a:rPr>
              <a:t>: “Vorsicht Verschwörung” </a:t>
            </a:r>
            <a:r>
              <a:rPr lang="de-DE" altLang="de-DE" sz="1200" dirty="0">
                <a:latin typeface="+mn-lt"/>
                <a:ea typeface="+mn-ea"/>
              </a:rPr>
              <a:t>(Beware conspiracy) </a:t>
            </a:r>
          </a:p>
        </p:txBody>
      </p:sp>
      <p:sp>
        <p:nvSpPr>
          <p:cNvPr id="14"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ru-RU" altLang="de-DE" sz="2400">
                <a:latin typeface="+mn-lt"/>
                <a:ea typeface="+mn-ea"/>
              </a:rPr>
              <a:t>Директор Роланд Эммерих (День независимости):</a:t>
            </a:r>
            <a:br>
              <a:rPr lang="ru-RU" altLang="de-DE" sz="2400">
                <a:latin typeface="+mn-lt"/>
                <a:ea typeface="+mn-ea"/>
              </a:rPr>
            </a:br>
            <a:r>
              <a:rPr lang="ru-RU" altLang="de-DE" sz="2400">
                <a:latin typeface="+mn-lt"/>
                <a:ea typeface="+mn-ea"/>
              </a:rPr>
              <a:t>“Посадка на Луну (...) прошла слишком успешно. </a:t>
            </a:r>
            <a:r>
              <a:rPr lang="ru-RU" altLang="de-DE" sz="2400" dirty="0">
                <a:latin typeface="+mn-lt"/>
                <a:ea typeface="+mn-ea"/>
              </a:rPr>
              <a:t>В 1960-х годах это было просто невозможно. Даже с имеющимся оборудованием на сегодняшний день могли бы возникнуть проблемы.”</a:t>
            </a:r>
            <a:endParaRPr lang="de-DE" altLang="de-DE" sz="2400" i="1" dirty="0">
              <a:latin typeface="+mn-lt"/>
              <a:ea typeface="+mn-ea"/>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az-Cyrl-AZ" altLang="de-DE" sz="4000">
                <a:solidFill>
                  <a:srgbClr val="FF0000"/>
                </a:solidFill>
                <a:latin typeface="Calibri Light"/>
              </a:rPr>
              <a:t>Нет! </a:t>
            </a:r>
            <a:endParaRPr lang="de-DE" altLang="de-DE" sz="4000" dirty="0">
              <a:latin typeface="Calibri Light"/>
            </a:endParaRPr>
          </a:p>
        </p:txBody>
      </p:sp>
      <p:sp>
        <p:nvSpPr>
          <p:cNvPr id="5" name="Footer Placeholder 4"/>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6" name="Slide Number Placeholder 5"/>
          <p:cNvSpPr>
            <a:spLocks noGrp="1"/>
          </p:cNvSpPr>
          <p:nvPr>
            <p:ph type="sldNum" sz="quarter" idx="12"/>
          </p:nvPr>
        </p:nvSpPr>
        <p:spPr/>
        <p:txBody>
          <a:bodyPr/>
          <a:lstStyle/>
          <a:p>
            <a:fld id="{E9C5BD41-F675-45BD-9A24-2F5F9A601C8A}" type="slidenum">
              <a:rPr lang="de-DE" altLang="de-DE" smtClean="0"/>
              <a:pPr/>
              <a:t>81</a:t>
            </a:fld>
            <a:endParaRPr lang="de-DE" altLang="de-DE"/>
          </a:p>
        </p:txBody>
      </p:sp>
    </p:spTree>
    <p:extLst>
      <p:ext uri="{BB962C8B-B14F-4D97-AF65-F5344CB8AC3E}">
        <p14:creationId xmlns:p14="http://schemas.microsoft.com/office/powerpoint/2010/main" val="1831367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82</a:t>
            </a:fld>
            <a:endParaRPr lang="de-DE" altLang="de-DE"/>
          </a:p>
        </p:txBody>
      </p:sp>
    </p:spTree>
    <p:extLst>
      <p:ext uri="{BB962C8B-B14F-4D97-AF65-F5344CB8AC3E}">
        <p14:creationId xmlns:p14="http://schemas.microsoft.com/office/powerpoint/2010/main" val="18193019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Каковы причины тех или инных теорий заговора?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Чаще всего они более захватывающие чем реальность!</a:t>
            </a:r>
          </a:p>
          <a:p>
            <a:pPr marL="342900" lvl="0" indent="-342900" defTabSz="914400" fontAlgn="base">
              <a:buClr>
                <a:srgbClr val="333333"/>
              </a:buClr>
              <a:buFont typeface="WingDings"/>
              <a:buChar char=""/>
            </a:pPr>
            <a:r>
              <a:rPr lang="ru-RU" altLang="de-DE" sz="2400" dirty="0">
                <a:solidFill>
                  <a:srgbClr val="333333"/>
                </a:solidFill>
              </a:rPr>
              <a:t>Они основаны на фактах, которые тяжело проверить или тяжело доказать (напр</a:t>
            </a:r>
            <a:r>
              <a:rPr lang="de-DE" altLang="de-DE" sz="2400" dirty="0">
                <a:solidFill>
                  <a:srgbClr val="333333"/>
                </a:solidFill>
              </a:rPr>
              <a:t>.,</a:t>
            </a:r>
            <a:r>
              <a:rPr lang="ru-RU" altLang="de-DE" sz="2400" dirty="0">
                <a:solidFill>
                  <a:srgbClr val="333333"/>
                </a:solidFill>
              </a:rPr>
              <a:t> развевающийся флаг предполагает съемку фотографии на Земле).</a:t>
            </a:r>
          </a:p>
          <a:p>
            <a:pPr marL="342900" lvl="0" indent="-342900" defTabSz="914400" fontAlgn="base">
              <a:buClr>
                <a:srgbClr val="333333"/>
              </a:buClr>
              <a:buFont typeface="WingDings"/>
              <a:buChar char=""/>
            </a:pPr>
            <a:r>
              <a:rPr lang="ru-RU" altLang="de-DE" sz="2400" dirty="0">
                <a:solidFill>
                  <a:srgbClr val="333333"/>
                </a:solidFill>
              </a:rPr>
              <a:t>Они скрывают альтернативные объяснения (напр., беззвёздное небо можно объяснить техническими ограничениями ночной съемки).</a:t>
            </a:r>
          </a:p>
          <a:p>
            <a:pPr marL="342900" lvl="0" indent="-342900" defTabSz="914400" fontAlgn="base">
              <a:buClr>
                <a:srgbClr val="333333"/>
              </a:buClr>
              <a:buFont typeface="WingDings"/>
              <a:buChar char=""/>
            </a:pPr>
            <a:r>
              <a:rPr lang="ru-RU" altLang="de-DE" sz="2400" dirty="0">
                <a:solidFill>
                  <a:srgbClr val="333333"/>
                </a:solidFill>
              </a:rPr>
              <a:t>Легенды иногда разр</a:t>
            </a:r>
            <a:r>
              <a:rPr lang="de-DE" altLang="de-DE" sz="2400" dirty="0">
                <a:solidFill>
                  <a:srgbClr val="333333"/>
                </a:solidFill>
              </a:rPr>
              <a:t>ушают</a:t>
            </a:r>
            <a:r>
              <a:rPr lang="ru-RU" altLang="de-DE" sz="2400" dirty="0">
                <a:solidFill>
                  <a:srgbClr val="333333"/>
                </a:solidFill>
              </a:rPr>
              <a:t> правдивые факты.</a:t>
            </a:r>
            <a:endParaRPr lang="en-US" sz="2400" dirty="0"/>
          </a:p>
        </p:txBody>
      </p:sp>
      <p:sp>
        <p:nvSpPr>
          <p:cNvPr id="6" name="Footer Placeholder 5"/>
          <p:cNvSpPr>
            <a:spLocks noGrp="1"/>
          </p:cNvSpPr>
          <p:nvPr>
            <p:ph type="ftr" sz="quarter" idx="11"/>
          </p:nvPr>
        </p:nvSpPr>
        <p:spPr/>
        <p:txBody>
          <a:bodyPr/>
          <a:lstStyle/>
          <a:p>
            <a:pPr>
              <a:defRPr/>
            </a:pPr>
            <a:r>
              <a:rPr lang="ru-RU"/>
              <a:t>Тренинг 7 – Преждевременные заключения II</a:t>
            </a:r>
            <a:endParaRPr lang="de-DE"/>
          </a:p>
        </p:txBody>
      </p:sp>
      <p:sp>
        <p:nvSpPr>
          <p:cNvPr id="7" name="Slide Number Placeholder 6"/>
          <p:cNvSpPr>
            <a:spLocks noGrp="1"/>
          </p:cNvSpPr>
          <p:nvPr>
            <p:ph type="sldNum" sz="quarter" idx="12"/>
          </p:nvPr>
        </p:nvSpPr>
        <p:spPr/>
        <p:txBody>
          <a:bodyPr/>
          <a:lstStyle/>
          <a:p>
            <a:fld id="{0ADC76AB-4957-43F9-92AA-B15EECA9A1FE}" type="slidenum">
              <a:rPr lang="de-DE" altLang="de-DE" smtClean="0"/>
              <a:pPr/>
              <a:t>83</a:t>
            </a:fld>
            <a:endParaRPr lang="de-DE" altLang="de-DE"/>
          </a:p>
        </p:txBody>
      </p:sp>
    </p:spTree>
    <p:extLst>
      <p:ext uri="{BB962C8B-B14F-4D97-AF65-F5344CB8AC3E}">
        <p14:creationId xmlns:p14="http://schemas.microsoft.com/office/powerpoint/2010/main" val="340042224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3930</Words>
  <Application>Microsoft Office PowerPoint</Application>
  <PresentationFormat>Benutzerdefiniert</PresentationFormat>
  <Paragraphs>699</Paragraphs>
  <Slides>83</Slides>
  <Notes>83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83</vt:i4>
      </vt:variant>
    </vt:vector>
  </HeadingPairs>
  <TitlesOfParts>
    <vt:vector size="90" baseType="lpstr">
      <vt:lpstr>Arial</vt:lpstr>
      <vt:lpstr>Calibri Light</vt:lpstr>
      <vt:lpstr>Symbol</vt:lpstr>
      <vt:lpstr>Times New Roman</vt:lpstr>
      <vt:lpstr>WingDings</vt:lpstr>
      <vt:lpstr>UKE_PPT-Vorlage_16zu9</vt:lpstr>
      <vt:lpstr>1_UKE_PPT-Vorlage_16zu9</vt:lpstr>
      <vt:lpstr>MKT 7 A – Преждевременные заключения II</vt:lpstr>
      <vt:lpstr>Преждевременные заключения/выводы </vt:lpstr>
      <vt:lpstr>Преждевременные заключения/выводы </vt:lpstr>
      <vt:lpstr>Преждевременные заключения/выводы </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Преждевременные заключения Когда мы принимаем решения без рассмотрения всей информации?</vt:lpstr>
      <vt:lpstr>Поспешные выводы: пример</vt:lpstr>
      <vt:lpstr>Поспешные выводы - Современная легенда - (альтернативные упражнения см. в конце презентации)</vt:lpstr>
      <vt:lpstr>Поспешные выводы - Современная легенда -</vt:lpstr>
      <vt:lpstr>Поспешные выводы - Современная легенда -</vt:lpstr>
      <vt:lpstr>Поспешные выводы - Современная легенда -</vt:lpstr>
      <vt:lpstr>Что является причиной теорий заговора?</vt:lpstr>
      <vt:lpstr>Что является причиной теорий заговора?</vt:lpstr>
      <vt:lpstr>Что является причиной теорий заговора?</vt:lpstr>
      <vt:lpstr>Какой в этом смысл?</vt:lpstr>
      <vt:lpstr>Какой в этом смысл?</vt:lpstr>
      <vt:lpstr>Примеры содействия психоза на преждевременные заключения</vt:lpstr>
      <vt:lpstr>Задание</vt:lpstr>
      <vt:lpstr>Задание</vt:lpstr>
      <vt:lpstr>Задание</vt:lpstr>
      <vt:lpstr>Задание</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Факультативно: видеоклип</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Поспешные мысли и выводы “в действии” - Современная легенда -</vt:lpstr>
      <vt:lpstr>Каковы причины тех или инных теорий заговора?</vt:lpstr>
      <vt:lpstr>Каковы причины тех или инных теорий заговора?</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332</cp:revision>
  <dcterms:created xsi:type="dcterms:W3CDTF">2004-06-30T16:15:23Z</dcterms:created>
  <dcterms:modified xsi:type="dcterms:W3CDTF">2023-01-05T12:24:22Z</dcterms:modified>
</cp:coreProperties>
</file>