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51"/>
  </p:notesMasterIdLst>
  <p:sldIdLst>
    <p:sldId id="420" r:id="rId3"/>
    <p:sldId id="331" r:id="rId4"/>
    <p:sldId id="405" r:id="rId5"/>
    <p:sldId id="404" r:id="rId6"/>
    <p:sldId id="403" r:id="rId7"/>
    <p:sldId id="288" r:id="rId8"/>
    <p:sldId id="262" r:id="rId9"/>
    <p:sldId id="263" r:id="rId10"/>
    <p:sldId id="399" r:id="rId11"/>
    <p:sldId id="387" r:id="rId12"/>
    <p:sldId id="406" r:id="rId13"/>
    <p:sldId id="397" r:id="rId14"/>
    <p:sldId id="408" r:id="rId15"/>
    <p:sldId id="407" r:id="rId16"/>
    <p:sldId id="385" r:id="rId17"/>
    <p:sldId id="421" r:id="rId18"/>
    <p:sldId id="340" r:id="rId19"/>
    <p:sldId id="410" r:id="rId20"/>
    <p:sldId id="342" r:id="rId21"/>
    <p:sldId id="411" r:id="rId22"/>
    <p:sldId id="272" r:id="rId23"/>
    <p:sldId id="343" r:id="rId24"/>
    <p:sldId id="344" r:id="rId25"/>
    <p:sldId id="393" r:id="rId26"/>
    <p:sldId id="413" r:id="rId27"/>
    <p:sldId id="412" r:id="rId28"/>
    <p:sldId id="386" r:id="rId29"/>
    <p:sldId id="415" r:id="rId30"/>
    <p:sldId id="414" r:id="rId31"/>
    <p:sldId id="298" r:id="rId32"/>
    <p:sldId id="349" r:id="rId33"/>
    <p:sldId id="350" r:id="rId34"/>
    <p:sldId id="351" r:id="rId35"/>
    <p:sldId id="365" r:id="rId36"/>
    <p:sldId id="396" r:id="rId37"/>
    <p:sldId id="416" r:id="rId38"/>
    <p:sldId id="395" r:id="rId39"/>
    <p:sldId id="370" r:id="rId40"/>
    <p:sldId id="419" r:id="rId41"/>
    <p:sldId id="418" r:id="rId42"/>
    <p:sldId id="417" r:id="rId43"/>
    <p:sldId id="359" r:id="rId44"/>
    <p:sldId id="422" r:id="rId45"/>
    <p:sldId id="277" r:id="rId46"/>
    <p:sldId id="384" r:id="rId47"/>
    <p:sldId id="400" r:id="rId48"/>
    <p:sldId id="402" r:id="rId49"/>
    <p:sldId id="374" r:id="rId50"/>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0066CC"/>
    <a:srgbClr val="FF3300"/>
    <a:srgbClr val="FFFFFF"/>
    <a:srgbClr val="FF99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97" autoAdjust="0"/>
    <p:restoredTop sz="96270" autoAdjust="0"/>
  </p:normalViewPr>
  <p:slideViewPr>
    <p:cSldViewPr snapToGrid="0">
      <p:cViewPr varScale="1">
        <p:scale>
          <a:sx n="62" d="100"/>
          <a:sy n="62" d="100"/>
        </p:scale>
        <p:origin x="1064" y="76"/>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15.11.2021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36397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349392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890161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890161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857789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857789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857789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3098363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3098363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4030886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4030886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444419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3713339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210154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3088062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3088062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3088062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414280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978510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114411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4149318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205441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713061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4171693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467202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416924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756855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725860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3806134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399660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7549613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7549613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41504859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47297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9 – Самооценка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9 – Самооценка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6152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7606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178283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464193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25232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041899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2145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87993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70858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54475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579754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2897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9 – Самооценка</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0240593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9 I – </a:t>
            </a:r>
            <a:r>
              <a:rPr lang="az-Cyrl-AZ" altLang="ko-KR" dirty="0"/>
              <a:t>Самооценка</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5304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Самооценка: Что это?</a:t>
            </a:r>
            <a:endParaRPr lang="de-DE" sz="3600" dirty="0">
              <a:latin typeface="+mn-lt"/>
              <a:ea typeface="+mn-ea"/>
              <a:cs typeface="+mn-cs"/>
            </a:endParaRPr>
          </a:p>
        </p:txBody>
      </p:sp>
      <p:sp>
        <p:nvSpPr>
          <p:cNvPr id="467971" name="Rectangle 3"/>
          <p:cNvSpPr>
            <a:spLocks noGrp="1" noChangeArrowheads="1"/>
          </p:cNvSpPr>
          <p:nvPr>
            <p:ph idx="1"/>
          </p:nvPr>
        </p:nvSpPr>
        <p:spPr>
          <a:xfrm>
            <a:off x="6212541" y="2204864"/>
            <a:ext cx="5536414" cy="4248000"/>
          </a:xfrm>
        </p:spPr>
        <p:txBody>
          <a:bodyPr>
            <a:noAutofit/>
          </a:bodyPr>
          <a:lstStyle/>
          <a:p>
            <a:pPr eaLnBrk="1" hangingPunct="1">
              <a:buClr>
                <a:srgbClr val="333333"/>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Самооценка: Что это?</a:t>
            </a:r>
            <a:endParaRPr lang="de-DE" sz="3600" dirty="0">
              <a:latin typeface="+mn-lt"/>
              <a:ea typeface="+mn-ea"/>
              <a:cs typeface="+mn-cs"/>
            </a:endParaRPr>
          </a:p>
        </p:txBody>
      </p:sp>
      <p:sp>
        <p:nvSpPr>
          <p:cNvPr id="467971" name="Rectangle 3"/>
          <p:cNvSpPr>
            <a:spLocks noGrp="1" noChangeArrowheads="1"/>
          </p:cNvSpPr>
          <p:nvPr>
            <p:ph idx="1"/>
          </p:nvPr>
        </p:nvSpPr>
        <p:spPr>
          <a:xfrm>
            <a:off x="6212541" y="2204864"/>
            <a:ext cx="5536414" cy="4248000"/>
          </a:xfrm>
        </p:spPr>
        <p:txBody>
          <a:bodyPr>
            <a:noAutofit/>
          </a:bodyPr>
          <a:lstStyle/>
          <a:p>
            <a:pPr marL="342900" indent="-342900" eaLnBrk="1" hangingPunct="1">
              <a:buClr>
                <a:srgbClr val="333333"/>
              </a:buClr>
              <a:buFont typeface="WingDings"/>
              <a:buChar char=""/>
              <a:defRPr/>
            </a:pPr>
            <a:r>
              <a:rPr lang="ru-RU" sz="2400" dirty="0">
                <a:solidFill>
                  <a:srgbClr val="333333"/>
                </a:solidFill>
              </a:rPr>
              <a:t>Значение, которое мы придаем </a:t>
            </a:r>
            <a:r>
              <a:rPr lang="ru-RU" sz="2400">
                <a:solidFill>
                  <a:srgbClr val="333333"/>
                </a:solidFill>
              </a:rPr>
              <a:t>себе.</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84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Самооценка: Что это?</a:t>
            </a:r>
            <a:endParaRPr lang="de-DE" sz="3600" dirty="0">
              <a:latin typeface="+mn-lt"/>
              <a:ea typeface="+mn-ea"/>
              <a:cs typeface="+mn-cs"/>
            </a:endParaRPr>
          </a:p>
        </p:txBody>
      </p:sp>
      <p:sp>
        <p:nvSpPr>
          <p:cNvPr id="467971" name="Rectangle 3"/>
          <p:cNvSpPr>
            <a:spLocks noGrp="1" noChangeArrowheads="1"/>
          </p:cNvSpPr>
          <p:nvPr>
            <p:ph idx="1"/>
          </p:nvPr>
        </p:nvSpPr>
        <p:spPr>
          <a:xfrm>
            <a:off x="6212541" y="2204864"/>
            <a:ext cx="5536414" cy="4248000"/>
          </a:xfrm>
        </p:spPr>
        <p:txBody>
          <a:bodyPr>
            <a:noAutofit/>
          </a:bodyPr>
          <a:lstStyle/>
          <a:p>
            <a:pPr marL="342900" indent="-342900" eaLnBrk="1" hangingPunct="1">
              <a:buClr>
                <a:srgbClr val="333333"/>
              </a:buClr>
              <a:buFont typeface="WingDings"/>
              <a:buChar char=""/>
              <a:defRPr/>
            </a:pPr>
            <a:r>
              <a:rPr lang="ru-RU" sz="2400" dirty="0">
                <a:solidFill>
                  <a:srgbClr val="333333"/>
                </a:solidFill>
              </a:rPr>
              <a:t>Значение, которое мы придаем себе.</a:t>
            </a:r>
          </a:p>
          <a:p>
            <a:pPr marL="342900" indent="-342900" eaLnBrk="1" hangingPunct="1">
              <a:buClr>
                <a:srgbClr val="333333"/>
              </a:buClr>
              <a:buFont typeface="WingDings"/>
              <a:buChar char=""/>
              <a:defRPr/>
            </a:pPr>
            <a:r>
              <a:rPr lang="ru-RU" sz="2400" dirty="0">
                <a:solidFill>
                  <a:srgbClr val="333333"/>
                </a:solidFill>
              </a:rPr>
              <a:t>Субъективная оценка самого </a:t>
            </a:r>
            <a:r>
              <a:rPr lang="ru-RU" sz="2400">
                <a:solidFill>
                  <a:srgbClr val="333333"/>
                </a:solidFill>
              </a:rPr>
              <a:t>себя</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60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Самооценка: Что это?</a:t>
            </a:r>
            <a:endParaRPr lang="de-DE" sz="3600" dirty="0">
              <a:latin typeface="+mn-lt"/>
              <a:ea typeface="+mn-ea"/>
              <a:cs typeface="+mn-cs"/>
            </a:endParaRPr>
          </a:p>
        </p:txBody>
      </p:sp>
      <p:sp>
        <p:nvSpPr>
          <p:cNvPr id="467971" name="Rectangle 3"/>
          <p:cNvSpPr>
            <a:spLocks noGrp="1" noChangeArrowheads="1"/>
          </p:cNvSpPr>
          <p:nvPr>
            <p:ph idx="1"/>
          </p:nvPr>
        </p:nvSpPr>
        <p:spPr>
          <a:xfrm>
            <a:off x="6212541" y="2204864"/>
            <a:ext cx="5536414" cy="4248000"/>
          </a:xfrm>
        </p:spPr>
        <p:txBody>
          <a:bodyPr>
            <a:noAutofit/>
          </a:bodyPr>
          <a:lstStyle/>
          <a:p>
            <a:pPr marL="342900" indent="-342900" eaLnBrk="1" hangingPunct="1">
              <a:buClr>
                <a:srgbClr val="333333"/>
              </a:buClr>
              <a:buFont typeface="WingDings"/>
              <a:buChar char=""/>
              <a:defRPr/>
            </a:pPr>
            <a:r>
              <a:rPr lang="ru-RU" sz="2400" dirty="0">
                <a:solidFill>
                  <a:srgbClr val="333333"/>
                </a:solidFill>
              </a:rPr>
              <a:t>Значение, которое мы придаем себе.</a:t>
            </a:r>
          </a:p>
          <a:p>
            <a:pPr marL="342900" indent="-342900" eaLnBrk="1" hangingPunct="1">
              <a:buClr>
                <a:srgbClr val="333333"/>
              </a:buClr>
              <a:buFont typeface="WingDings"/>
              <a:buChar char=""/>
              <a:defRPr/>
            </a:pPr>
            <a:r>
              <a:rPr lang="ru-RU" sz="2400" dirty="0">
                <a:solidFill>
                  <a:srgbClr val="333333"/>
                </a:solidFill>
              </a:rPr>
              <a:t>Субъективная оценка самого себя</a:t>
            </a:r>
            <a:r>
              <a:rPr lang="de-DE" sz="2400" dirty="0">
                <a:solidFill>
                  <a:srgbClr val="333333"/>
                </a:solidFill>
              </a:rPr>
              <a:t>.</a:t>
            </a:r>
          </a:p>
          <a:p>
            <a:pPr marL="342900" indent="-342900">
              <a:buClr>
                <a:srgbClr val="333333"/>
              </a:buClr>
              <a:buFont typeface="WingDings"/>
              <a:buChar char=""/>
              <a:defRPr/>
            </a:pPr>
            <a:r>
              <a:rPr lang="ru-RU" sz="2400" dirty="0">
                <a:solidFill>
                  <a:srgbClr val="333333"/>
                </a:solidFill>
              </a:rPr>
              <a:t>Самооценка не связана с оценкой и восприятием нас другими.</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469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Низкая самооценка может повлиять на наше психическое здоровье</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Люди с психическими заболеваниями часто страдают от</a:t>
            </a:r>
            <a:r>
              <a:rPr lang="de-DE" sz="2400" dirty="0">
                <a:solidFill>
                  <a:srgbClr val="333333"/>
                </a:solidFill>
              </a:rPr>
              <a:t> </a:t>
            </a:r>
            <a:r>
              <a:rPr lang="ru-RU" sz="2400" dirty="0">
                <a:solidFill>
                  <a:srgbClr val="333333"/>
                </a:solidFill>
              </a:rPr>
              <a:t>низкой самооценки.</a:t>
            </a:r>
          </a:p>
          <a:p>
            <a:pPr marL="342900" indent="-342900">
              <a:buClr>
                <a:srgbClr val="333333"/>
              </a:buClr>
              <a:buFont typeface="WingDings"/>
              <a:buChar char=""/>
            </a:pPr>
            <a:r>
              <a:rPr lang="ru-RU" sz="2400" dirty="0">
                <a:solidFill>
                  <a:srgbClr val="333333"/>
                </a:solidFill>
              </a:rPr>
              <a:t>Низкая самооценка может способствовать развитию психологических проблем, таких как:</a:t>
            </a:r>
          </a:p>
          <a:p>
            <a:pPr marL="774827" lvl="3" indent="-342900">
              <a:spcBef>
                <a:spcPts val="1999"/>
              </a:spcBef>
              <a:buClr>
                <a:srgbClr val="333333"/>
              </a:buClr>
              <a:buFont typeface="WingDings"/>
              <a:buChar char=""/>
            </a:pPr>
            <a:r>
              <a:rPr lang="ru-RU" sz="2400" dirty="0">
                <a:solidFill>
                  <a:srgbClr val="333333"/>
                </a:solidFill>
                <a:latin typeface="+mn-lt"/>
              </a:rPr>
              <a:t>Неуверенность в себе</a:t>
            </a:r>
          </a:p>
          <a:p>
            <a:pPr marL="774827" lvl="3" indent="-342900">
              <a:spcBef>
                <a:spcPts val="1999"/>
              </a:spcBef>
              <a:buClr>
                <a:srgbClr val="333333"/>
              </a:buClr>
              <a:buFont typeface="WingDings"/>
              <a:buChar char=""/>
            </a:pPr>
            <a:r>
              <a:rPr lang="ru-RU" sz="2400" dirty="0">
                <a:solidFill>
                  <a:srgbClr val="333333"/>
                </a:solidFill>
                <a:latin typeface="+mn-lt"/>
              </a:rPr>
              <a:t>Страх</a:t>
            </a:r>
          </a:p>
          <a:p>
            <a:pPr marL="774827" lvl="3" indent="-342900">
              <a:spcBef>
                <a:spcPts val="1999"/>
              </a:spcBef>
              <a:buClr>
                <a:srgbClr val="333333"/>
              </a:buClr>
              <a:buFont typeface="WingDings"/>
              <a:buChar char=""/>
            </a:pPr>
            <a:r>
              <a:rPr lang="ru-RU" sz="2400" dirty="0">
                <a:solidFill>
                  <a:srgbClr val="333333"/>
                </a:solidFill>
                <a:latin typeface="+mn-lt"/>
              </a:rPr>
              <a:t>Депрессивные симптомы</a:t>
            </a:r>
          </a:p>
          <a:p>
            <a:pPr marL="774827" lvl="3" indent="-342900">
              <a:spcBef>
                <a:spcPts val="1999"/>
              </a:spcBef>
              <a:buClr>
                <a:srgbClr val="333333"/>
              </a:buClr>
              <a:buFont typeface="WingDings"/>
              <a:buChar char=""/>
            </a:pPr>
            <a:r>
              <a:rPr lang="ru-RU" sz="2400" dirty="0">
                <a:solidFill>
                  <a:srgbClr val="333333"/>
                </a:solidFill>
                <a:latin typeface="+mn-lt"/>
              </a:rPr>
              <a:t>Одиночество</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Разница между преувеличенной и здоровой самооценкой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a:lnSpc>
                <a:spcPct val="100000"/>
              </a:lnSpc>
              <a:spcBef>
                <a:spcPts val="1200"/>
              </a:spcBef>
              <a:buNone/>
              <a:defRPr/>
            </a:pPr>
            <a:r>
              <a:rPr lang="ru-RU" sz="2000" dirty="0">
                <a:solidFill>
                  <a:srgbClr val="333333"/>
                </a:solidFill>
              </a:rPr>
              <a:t>Многие (но не все) страдающие психозом склонны чувствовать себя под давлением окружающих или испытывать чувство преследования. Подобные чувства могут привести к снижению самооценки</a:t>
            </a:r>
            <a:r>
              <a:rPr lang="en-US" sz="2000" dirty="0">
                <a:solidFill>
                  <a:srgbClr val="333333"/>
                </a:solidFill>
              </a:rPr>
              <a:t>. </a:t>
            </a:r>
            <a:r>
              <a:rPr lang="ru-RU" sz="2000" dirty="0">
                <a:solidFill>
                  <a:srgbClr val="333333"/>
                </a:solidFill>
              </a:rPr>
              <a:t>Некоторые люди страдающие психозом могут, наоборот, иметь повышенную самооценку: Они верят в то, что их выбрали для выполнения определенных задач или крупной миссии.</a:t>
            </a:r>
            <a:endParaRPr lang="en-US" sz="2000" dirty="0">
              <a:solidFill>
                <a:srgbClr val="333333"/>
              </a:solidFill>
            </a:endParaRPr>
          </a:p>
          <a:p>
            <a:pPr marL="0" indent="0">
              <a:lnSpc>
                <a:spcPct val="100000"/>
              </a:lnSpc>
              <a:spcBef>
                <a:spcPts val="1200"/>
              </a:spcBef>
              <a:buNone/>
              <a:defRPr/>
            </a:pPr>
            <a:endParaRPr lang="en-US" sz="2000" b="1" dirty="0">
              <a:solidFill>
                <a:srgbClr val="333333"/>
              </a:solidFill>
            </a:endParaRPr>
          </a:p>
          <a:p>
            <a:pPr marL="0" indent="0">
              <a:lnSpc>
                <a:spcPct val="100000"/>
              </a:lnSpc>
              <a:spcBef>
                <a:spcPts val="1200"/>
              </a:spcBef>
              <a:buNone/>
              <a:defRPr/>
            </a:pPr>
            <a:endParaRPr lang="en-US" sz="2000" b="1" dirty="0">
              <a:solidFill>
                <a:srgbClr val="333333"/>
              </a:solidFill>
            </a:endParaRPr>
          </a:p>
          <a:p>
            <a:pPr marL="0" indent="0">
              <a:buNone/>
              <a:defRPr/>
            </a:pPr>
            <a:r>
              <a:rPr lang="ru-RU" sz="2000" b="1" dirty="0">
                <a:solidFill>
                  <a:srgbClr val="004992"/>
                </a:solidFill>
              </a:rPr>
              <a:t>ВНИМАНИЕ</a:t>
            </a:r>
            <a:r>
              <a:rPr lang="en-US" sz="2000" b="1" dirty="0">
                <a:solidFill>
                  <a:srgbClr val="004992"/>
                </a:solidFill>
              </a:rPr>
              <a:t>:</a:t>
            </a:r>
            <a:r>
              <a:rPr lang="en-US" sz="2000" b="1" dirty="0">
                <a:solidFill>
                  <a:srgbClr val="333333"/>
                </a:solidFill>
              </a:rPr>
              <a:t> </a:t>
            </a:r>
            <a:r>
              <a:rPr lang="ru-RU" sz="2000" dirty="0">
                <a:solidFill>
                  <a:srgbClr val="333333"/>
                </a:solidFill>
              </a:rPr>
              <a:t>Мегаломания </a:t>
            </a:r>
            <a:r>
              <a:rPr lang="en-US" sz="2000" dirty="0">
                <a:solidFill>
                  <a:srgbClr val="333333"/>
                </a:solidFill>
              </a:rPr>
              <a:t>(</a:t>
            </a:r>
            <a:r>
              <a:rPr lang="ru-RU" sz="2000" dirty="0">
                <a:solidFill>
                  <a:srgbClr val="333333"/>
                </a:solidFill>
              </a:rPr>
              <a:t>преувеличенное представление о собственной особе, своем достоинстве и способностях</a:t>
            </a:r>
            <a:r>
              <a:rPr lang="en-US" sz="2000" dirty="0">
                <a:solidFill>
                  <a:srgbClr val="333333"/>
                </a:solidFill>
              </a:rPr>
              <a:t>) </a:t>
            </a:r>
            <a:r>
              <a:rPr lang="ru-RU" sz="2000" dirty="0">
                <a:solidFill>
                  <a:srgbClr val="333333"/>
                </a:solidFill>
              </a:rPr>
              <a:t>может ненадолго повысить чувство самоуважения, но не иметь ничего общего со </a:t>
            </a:r>
            <a:r>
              <a:rPr lang="de-DE" sz="2000" dirty="0">
                <a:solidFill>
                  <a:srgbClr val="333333"/>
                </a:solidFill>
              </a:rPr>
              <a:t>„</a:t>
            </a:r>
            <a:r>
              <a:rPr lang="ru-RU" sz="2000" dirty="0">
                <a:solidFill>
                  <a:srgbClr val="333333"/>
                </a:solidFill>
              </a:rPr>
              <a:t>здоровой</a:t>
            </a:r>
            <a:r>
              <a:rPr lang="de-DE" sz="2000" dirty="0">
                <a:solidFill>
                  <a:srgbClr val="333333"/>
                </a:solidFill>
              </a:rPr>
              <a:t>“</a:t>
            </a:r>
            <a:r>
              <a:rPr lang="ru-RU" sz="2000" dirty="0">
                <a:solidFill>
                  <a:srgbClr val="333333"/>
                </a:solidFill>
              </a:rPr>
              <a:t> самооценкой!</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ru-RU" sz="2000" dirty="0">
                <a:solidFill>
                  <a:srgbClr val="333333"/>
                </a:solidFill>
              </a:rPr>
              <a:t>Это состояние временное</a:t>
            </a:r>
          </a:p>
          <a:p>
            <a:pPr marL="342900" indent="-342900">
              <a:lnSpc>
                <a:spcPct val="100000"/>
              </a:lnSpc>
              <a:spcBef>
                <a:spcPts val="1200"/>
              </a:spcBef>
              <a:buClr>
                <a:srgbClr val="333333"/>
              </a:buClr>
              <a:buFont typeface="WingDings"/>
              <a:buChar char=""/>
              <a:defRPr/>
            </a:pPr>
            <a:r>
              <a:rPr lang="en-US" sz="2000" dirty="0">
                <a:solidFill>
                  <a:srgbClr val="333333"/>
                </a:solidFill>
              </a:rPr>
              <a:t>...</a:t>
            </a:r>
            <a:r>
              <a:rPr lang="ru-RU" sz="2000" dirty="0">
                <a:solidFill>
                  <a:srgbClr val="333333"/>
                </a:solidFill>
              </a:rPr>
              <a:t>и оно не соотвествует реальности и не отрожает имеющиеся сильные стороны человека</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541180"/>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Но…</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У каждого человека есть свои сильные стороны; иногда требуется лишь время, чтобы их </a:t>
            </a:r>
            <a:r>
              <a:rPr lang="ru-RU" sz="2400">
                <a:solidFill>
                  <a:srgbClr val="333333"/>
                </a:solidFill>
              </a:rPr>
              <a:t>распознать.</a:t>
            </a:r>
          </a:p>
          <a:p>
            <a:pPr marL="342900" indent="-342900">
              <a:buClr>
                <a:srgbClr val="333333"/>
              </a:buClr>
              <a:buFont typeface="WingDings"/>
              <a:buChar char=""/>
            </a:pPr>
            <a:r>
              <a:rPr lang="ru-RU" sz="2400">
                <a:solidFill>
                  <a:srgbClr val="333333"/>
                </a:solidFill>
              </a:rPr>
              <a:t>Вы </a:t>
            </a:r>
            <a:r>
              <a:rPr lang="ru-RU" sz="2400" dirty="0">
                <a:solidFill>
                  <a:srgbClr val="333333"/>
                </a:solidFill>
              </a:rPr>
              <a:t>можете и должны гордиться этими качеставами</a:t>
            </a:r>
            <a:r>
              <a:rPr lang="de-DE" sz="2400" dirty="0">
                <a:solidFill>
                  <a:srgbClr val="333333"/>
                </a:solidFill>
              </a:rPr>
              <a:t>!</a:t>
            </a:r>
          </a:p>
          <a:p>
            <a:pPr marL="342900" indent="-342900">
              <a:buClr>
                <a:srgbClr val="333333"/>
              </a:buClr>
              <a:buFont typeface="WingDings"/>
              <a:buChar char=""/>
            </a:pPr>
            <a:r>
              <a:rPr lang="ru-RU" sz="2400" dirty="0">
                <a:solidFill>
                  <a:srgbClr val="333333"/>
                </a:solidFill>
              </a:rPr>
              <a:t>Осознание собственных сильных сторон формируют основу вашего самоуважения.</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ru-RU" sz="2400" dirty="0">
                <a:solidFill>
                  <a:srgbClr val="333333"/>
                </a:solidFill>
              </a:rPr>
              <a:t>Многие (но не все!) страдающие психозом имеют низкую самооценку, в многих случаях как последствия негативного межличностного общения. Улучшение уровня самооценки и других депрессивных симптомов повышает стабильность психики. Это также может помочь уменьшить психотические симптомы.</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3405861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Источники самооценки</a:t>
            </a:r>
            <a:endParaRPr lang="ru-RU"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ru-RU" sz="2400" dirty="0">
                <a:solidFill>
                  <a:srgbClr val="333333"/>
                </a:solidFill>
              </a:rPr>
              <a:t>Самооценка не является постоянной. Она проявляется в различных областях вашей жизни и в различных формах (изображено в качестве книжной полки </a:t>
            </a:r>
            <a:r>
              <a:rPr lang="ru-RU" sz="2400">
                <a:solidFill>
                  <a:srgbClr val="333333"/>
                </a:solidFill>
              </a:rPr>
              <a:t>справа).</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8"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19"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21"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3511806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Источники самооценки</a:t>
            </a:r>
            <a:endParaRPr lang="ru-RU"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ru-RU" sz="2400" dirty="0">
                <a:solidFill>
                  <a:srgbClr val="333333"/>
                </a:solidFill>
              </a:rPr>
              <a:t>Самооценка не является постоянной. Она проявляется в различных областях вашей жизни и в различных формах (изображено в качестве книжной полки справа).</a:t>
            </a:r>
            <a:endParaRPr lang="de-DE" sz="2400" dirty="0">
              <a:solidFill>
                <a:srgbClr val="333333"/>
              </a:solidFill>
            </a:endParaRPr>
          </a:p>
          <a:p>
            <a:pPr marL="342900" indent="-342900" eaLnBrk="1" hangingPunct="1">
              <a:buClr>
                <a:srgbClr val="333333"/>
              </a:buClr>
              <a:buFont typeface="WingDings"/>
              <a:buChar char=""/>
            </a:pPr>
            <a:r>
              <a:rPr lang="ru-RU" sz="2400" dirty="0">
                <a:solidFill>
                  <a:srgbClr val="333333"/>
                </a:solidFill>
              </a:rPr>
              <a:t>Важно сосредоточиться главным образом не на слабых сторонах (= пустые ячейки в полке), а рассматривать личные способности и сильные стороны (полные ячейки).</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8"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19"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21"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222561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Люди с низкой самооценкой ...</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ru-RU" sz="2400" dirty="0">
                <a:solidFill>
                  <a:srgbClr val="333333"/>
                </a:solidFill>
              </a:rPr>
              <a:t>… сосредоточены на собственных пустых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и на полных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других.</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351510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Люди с низкой самооценкой ...</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ru-RU" sz="2400" dirty="0">
                <a:solidFill>
                  <a:srgbClr val="333333"/>
                </a:solidFill>
              </a:rPr>
              <a:t>… сосредоточены на собственных пустых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и на полных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других.</a:t>
            </a:r>
          </a:p>
          <a:p>
            <a:pPr marL="342900" indent="-342900" eaLnBrk="1" hangingPunct="1">
              <a:buClr>
                <a:srgbClr val="333333"/>
              </a:buClr>
              <a:buFont typeface="WingDings"/>
              <a:buChar char=""/>
            </a:pPr>
            <a:r>
              <a:rPr lang="ru-RU" sz="2400" dirty="0">
                <a:solidFill>
                  <a:srgbClr val="333333"/>
                </a:solidFill>
              </a:rPr>
              <a:t>… склонны к обобщенным негативным самоутверждениям (напр. </a:t>
            </a:r>
            <a:r>
              <a:rPr lang="de-DE" sz="2400" dirty="0">
                <a:solidFill>
                  <a:srgbClr val="333333"/>
                </a:solidFill>
              </a:rPr>
              <a:t>„</a:t>
            </a:r>
            <a:r>
              <a:rPr lang="ru-RU" sz="2400" dirty="0">
                <a:solidFill>
                  <a:srgbClr val="333333"/>
                </a:solidFill>
              </a:rPr>
              <a:t>Я ни на что не годен</a:t>
            </a:r>
            <a:r>
              <a:rPr lang="de-DE" sz="2400" dirty="0">
                <a:solidFill>
                  <a:srgbClr val="333333"/>
                </a:solidFill>
              </a:rPr>
              <a:t>“)</a:t>
            </a:r>
            <a:r>
              <a:rPr lang="ru-R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1775853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Люди с низкой самооценкой ...</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ru-RU" sz="2400" dirty="0">
                <a:solidFill>
                  <a:srgbClr val="333333"/>
                </a:solidFill>
              </a:rPr>
              <a:t>… сосредоточены на собственных пустых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и на полных </a:t>
            </a:r>
            <a:r>
              <a:rPr lang="de-DE" sz="2400" dirty="0">
                <a:solidFill>
                  <a:srgbClr val="333333"/>
                </a:solidFill>
              </a:rPr>
              <a:t>„</a:t>
            </a:r>
            <a:r>
              <a:rPr lang="ru-RU" sz="2400" dirty="0">
                <a:solidFill>
                  <a:srgbClr val="333333"/>
                </a:solidFill>
              </a:rPr>
              <a:t>ячейках</a:t>
            </a:r>
            <a:r>
              <a:rPr lang="de-DE" sz="2400" dirty="0">
                <a:solidFill>
                  <a:srgbClr val="333333"/>
                </a:solidFill>
              </a:rPr>
              <a:t>“</a:t>
            </a:r>
            <a:r>
              <a:rPr lang="ru-RU" sz="2400" dirty="0">
                <a:solidFill>
                  <a:srgbClr val="333333"/>
                </a:solidFill>
              </a:rPr>
              <a:t> других.</a:t>
            </a:r>
          </a:p>
          <a:p>
            <a:pPr marL="342900" indent="-342900" eaLnBrk="1" hangingPunct="1">
              <a:buClr>
                <a:srgbClr val="333333"/>
              </a:buClr>
              <a:buFont typeface="WingDings"/>
              <a:buChar char=""/>
            </a:pPr>
            <a:r>
              <a:rPr lang="ru-RU" sz="2400" dirty="0">
                <a:solidFill>
                  <a:srgbClr val="333333"/>
                </a:solidFill>
              </a:rPr>
              <a:t>… склонны к обобщенным негативным самоутверждениям (напр. </a:t>
            </a:r>
            <a:r>
              <a:rPr lang="de-DE" sz="2400" dirty="0">
                <a:solidFill>
                  <a:srgbClr val="333333"/>
                </a:solidFill>
              </a:rPr>
              <a:t>„</a:t>
            </a:r>
            <a:r>
              <a:rPr lang="ru-RU" sz="2400" dirty="0">
                <a:solidFill>
                  <a:srgbClr val="333333"/>
                </a:solidFill>
              </a:rPr>
              <a:t>Я ни на что не годен</a:t>
            </a:r>
            <a:r>
              <a:rPr lang="de-DE" sz="2400" dirty="0">
                <a:solidFill>
                  <a:srgbClr val="333333"/>
                </a:solidFill>
              </a:rPr>
              <a:t>“)</a:t>
            </a:r>
            <a:r>
              <a:rPr lang="ru-RU"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ru-RU" sz="2400" dirty="0">
                <a:solidFill>
                  <a:srgbClr val="333333"/>
                </a:solidFill>
              </a:rPr>
              <a:t>не рассматривают по отдельности личность человека и его поведение (напр. </a:t>
            </a:r>
            <a:r>
              <a:rPr lang="de-DE" sz="2400" dirty="0">
                <a:solidFill>
                  <a:srgbClr val="333333"/>
                </a:solidFill>
              </a:rPr>
              <a:t>„</a:t>
            </a:r>
            <a:r>
              <a:rPr lang="ru-RU" sz="2400" dirty="0">
                <a:solidFill>
                  <a:srgbClr val="333333"/>
                </a:solidFill>
              </a:rPr>
              <a:t>Если я неуспешен в одном деле, это означает, что я неудачник</a:t>
            </a:r>
            <a:r>
              <a:rPr lang="de-DE" sz="2400" dirty="0">
                <a:solidFill>
                  <a:srgbClr val="333333"/>
                </a:solidFill>
              </a:rPr>
              <a:t>“</a:t>
            </a:r>
            <a:r>
              <a:rPr lang="ru-R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3673012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Не забудьте…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8" name="Caption_28"/>
          <p:cNvSpPr>
            <a:spLocks noChangeArrowheads="1"/>
          </p:cNvSpPr>
          <p:nvPr/>
        </p:nvSpPr>
        <p:spPr bwMode="auto">
          <a:xfrm>
            <a:off x="408955" y="1813841"/>
            <a:ext cx="3351884" cy="1371600"/>
          </a:xfrm>
          <a:prstGeom prst="wedgeRoundRectCallout">
            <a:avLst>
              <a:gd name="adj1" fmla="val 65195"/>
              <a:gd name="adj2" fmla="val 11447"/>
              <a:gd name="adj3" fmla="val 16667"/>
            </a:avLst>
          </a:prstGeom>
          <a:solidFill>
            <a:schemeClr val="bg1"/>
          </a:solidFill>
          <a:ln w="9525">
            <a:solidFill>
              <a:srgbClr val="00FF00"/>
            </a:solidFill>
            <a:miter lim="800000"/>
            <a:headEnd/>
            <a:tailEnd/>
          </a:ln>
          <a:effectLst/>
        </p:spPr>
        <p:txBody>
          <a:bodyPr/>
          <a:lstStyle/>
          <a:p>
            <a:pPr fontAlgn="base">
              <a:spcBef>
                <a:spcPts val="0"/>
              </a:spcBef>
              <a:spcAft>
                <a:spcPts val="0"/>
              </a:spcAft>
            </a:pPr>
            <a:r>
              <a:rPr lang="ru-RU" sz="1600" i="1" dirty="0">
                <a:solidFill>
                  <a:srgbClr val="333333"/>
                </a:solidFill>
                <a:latin typeface="+mn-lt"/>
              </a:rPr>
              <a:t>Я хороший </a:t>
            </a:r>
            <a:r>
              <a:rPr lang="ru-RU" sz="1600" i="1">
                <a:solidFill>
                  <a:srgbClr val="333333"/>
                </a:solidFill>
                <a:latin typeface="+mn-lt"/>
              </a:rPr>
              <a:t>слушатель, надежный </a:t>
            </a:r>
            <a:r>
              <a:rPr lang="ru-RU" sz="1600" i="1" dirty="0">
                <a:solidFill>
                  <a:srgbClr val="333333"/>
                </a:solidFill>
                <a:latin typeface="+mn-lt"/>
              </a:rPr>
              <a:t>человек, способный поддерживать своих друзей и придать им хорошее настроение...</a:t>
            </a:r>
            <a:endParaRPr lang="de-DE" sz="1600" dirty="0">
              <a:solidFill>
                <a:srgbClr val="333333"/>
              </a:solidFill>
              <a:latin typeface="+mn-lt"/>
            </a:endParaRPr>
          </a:p>
        </p:txBody>
      </p:sp>
      <p:sp>
        <p:nvSpPr>
          <p:cNvPr id="39" name="Caption_25"/>
          <p:cNvSpPr>
            <a:spLocks noChangeArrowheads="1"/>
          </p:cNvSpPr>
          <p:nvPr/>
        </p:nvSpPr>
        <p:spPr bwMode="auto">
          <a:xfrm>
            <a:off x="408954" y="3369385"/>
            <a:ext cx="3351884" cy="978153"/>
          </a:xfrm>
          <a:prstGeom prst="wedgeRoundRectCallout">
            <a:avLst>
              <a:gd name="adj1" fmla="val 64008"/>
              <a:gd name="adj2" fmla="val -24804"/>
              <a:gd name="adj3" fmla="val 16667"/>
            </a:avLst>
          </a:prstGeom>
          <a:solidFill>
            <a:schemeClr val="bg1"/>
          </a:solidFill>
          <a:ln w="9525">
            <a:solidFill>
              <a:srgbClr val="FF0000"/>
            </a:solidFill>
            <a:miter lim="800000"/>
            <a:headEnd/>
            <a:tailEnd/>
          </a:ln>
          <a:effectLst/>
        </p:spPr>
        <p:txBody>
          <a:bodyPr/>
          <a:lstStyle/>
          <a:p>
            <a:pPr fontAlgn="base">
              <a:spcBef>
                <a:spcPts val="0"/>
              </a:spcBef>
              <a:spcAft>
                <a:spcPts val="0"/>
              </a:spcAft>
            </a:pPr>
            <a:r>
              <a:rPr lang="ru-RU" sz="1600" i="1">
                <a:solidFill>
                  <a:srgbClr val="333333"/>
                </a:solidFill>
                <a:latin typeface="+mn-lt"/>
              </a:rPr>
              <a:t>Я безработный на данный момент; провалил последнее собеседование</a:t>
            </a:r>
            <a:endParaRPr lang="de-DE" sz="1600" i="1" dirty="0">
              <a:solidFill>
                <a:srgbClr val="333333"/>
              </a:solidFill>
              <a:latin typeface="+mn-lt"/>
            </a:endParaRPr>
          </a:p>
        </p:txBody>
      </p:sp>
      <p:sp>
        <p:nvSpPr>
          <p:cNvPr id="40" name="Caption_26"/>
          <p:cNvSpPr>
            <a:spLocks noChangeArrowheads="1"/>
          </p:cNvSpPr>
          <p:nvPr/>
        </p:nvSpPr>
        <p:spPr bwMode="auto">
          <a:xfrm>
            <a:off x="408953" y="4572711"/>
            <a:ext cx="3351885" cy="1021266"/>
          </a:xfrm>
          <a:prstGeom prst="wedgeRoundRectCallout">
            <a:avLst>
              <a:gd name="adj1" fmla="val 65338"/>
              <a:gd name="adj2" fmla="val -53212"/>
              <a:gd name="adj3" fmla="val 16667"/>
            </a:avLst>
          </a:prstGeom>
          <a:solidFill>
            <a:schemeClr val="bg1"/>
          </a:solidFill>
          <a:ln w="9525">
            <a:solidFill>
              <a:srgbClr val="3366FF"/>
            </a:solidFill>
            <a:miter lim="800000"/>
            <a:headEnd/>
            <a:tailEnd/>
          </a:ln>
          <a:effectLst/>
        </p:spPr>
        <p:txBody>
          <a:bodyPr/>
          <a:lstStyle/>
          <a:p>
            <a:pPr fontAlgn="base">
              <a:spcBef>
                <a:spcPts val="0"/>
              </a:spcBef>
              <a:spcAft>
                <a:spcPts val="0"/>
              </a:spcAft>
            </a:pPr>
            <a:r>
              <a:rPr lang="ru-RU" sz="1600" i="1">
                <a:solidFill>
                  <a:srgbClr val="333333"/>
                </a:solidFill>
                <a:latin typeface="+mn-lt"/>
              </a:rPr>
              <a:t>Я доволен своими волосам и мне нравятся мои глаза, но я хотел бы быть выше ростом...</a:t>
            </a:r>
            <a:endParaRPr lang="de-DE" sz="1600" i="1" dirty="0">
              <a:solidFill>
                <a:srgbClr val="333333"/>
              </a:solidFill>
              <a:latin typeface="+mn-lt"/>
            </a:endParaRPr>
          </a:p>
        </p:txBody>
      </p:sp>
      <p:sp>
        <p:nvSpPr>
          <p:cNvPr id="41"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spcBef>
                <a:spcPts val="0"/>
              </a:spcBef>
              <a:spcAft>
                <a:spcPts val="0"/>
              </a:spcAft>
            </a:pPr>
            <a:r>
              <a:rPr lang="ru-RU" sz="1600" i="1" dirty="0">
                <a:solidFill>
                  <a:srgbClr val="333333"/>
                </a:solidFill>
                <a:latin typeface="+mn-lt"/>
              </a:rPr>
              <a:t>Мне нравится готовить и я знаю много о музыке и политике.</a:t>
            </a:r>
            <a:r>
              <a:rPr lang="en-US" sz="1600" i="1" dirty="0">
                <a:solidFill>
                  <a:srgbClr val="333333"/>
                </a:solidFill>
                <a:latin typeface="+mn-lt"/>
              </a:rPr>
              <a:t> </a:t>
            </a:r>
            <a:r>
              <a:rPr lang="ru-RU" sz="1600" i="1" dirty="0">
                <a:solidFill>
                  <a:srgbClr val="333333"/>
                </a:solidFill>
                <a:latin typeface="+mn-lt"/>
              </a:rPr>
              <a:t>Меня интересует также</a:t>
            </a:r>
            <a:r>
              <a:rPr lang="en-US" sz="1600" i="1" dirty="0">
                <a:solidFill>
                  <a:srgbClr val="333333"/>
                </a:solidFill>
                <a:latin typeface="+mn-lt"/>
              </a:rPr>
              <a:t> </a:t>
            </a:r>
            <a:r>
              <a:rPr lang="ru-RU" sz="1600" i="1" dirty="0">
                <a:solidFill>
                  <a:srgbClr val="333333"/>
                </a:solidFill>
                <a:latin typeface="+mn-lt"/>
              </a:rPr>
              <a:t>литература и фильмы...</a:t>
            </a:r>
            <a:endParaRPr lang="de-DE" sz="1600" i="1" dirty="0">
              <a:solidFill>
                <a:srgbClr val="333333"/>
              </a:solidFill>
              <a:latin typeface="+mn-lt"/>
            </a:endParaRPr>
          </a:p>
        </p:txBody>
      </p:sp>
      <p:sp>
        <p:nvSpPr>
          <p:cNvPr id="42"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spcBef>
                <a:spcPts val="0"/>
              </a:spcBef>
              <a:spcAft>
                <a:spcPts val="0"/>
              </a:spcAft>
            </a:pPr>
            <a:r>
              <a:rPr lang="ru-RU" sz="1600" i="1">
                <a:solidFill>
                  <a:srgbClr val="333333"/>
                </a:solidFill>
                <a:latin typeface="+mn-lt"/>
              </a:rPr>
              <a:t>Я был выбран последним для игры в спортивной команде в школе; Я плохо бросаю мяч, но хорошо танцую...</a:t>
            </a:r>
            <a:endParaRPr lang="de-DE" sz="1600" i="1" dirty="0">
              <a:solidFill>
                <a:srgbClr val="333333"/>
              </a:solidFill>
              <a:latin typeface="+mn-lt"/>
            </a:endParaRPr>
          </a:p>
        </p:txBody>
      </p:sp>
      <p:sp>
        <p:nvSpPr>
          <p:cNvPr id="43" name="Caption_22"/>
          <p:cNvSpPr txBox="1">
            <a:spLocks noChangeArrowheads="1"/>
          </p:cNvSpPr>
          <p:nvPr/>
        </p:nvSpPr>
        <p:spPr bwMode="auto">
          <a:xfrm>
            <a:off x="6335547" y="4435108"/>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44" name="Caption_21"/>
          <p:cNvSpPr txBox="1">
            <a:spLocks noChangeArrowheads="1"/>
          </p:cNvSpPr>
          <p:nvPr/>
        </p:nvSpPr>
        <p:spPr bwMode="auto">
          <a:xfrm>
            <a:off x="6715760" y="2954275"/>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45" name="Caption_20"/>
          <p:cNvSpPr txBox="1">
            <a:spLocks noChangeArrowheads="1"/>
          </p:cNvSpPr>
          <p:nvPr/>
        </p:nvSpPr>
        <p:spPr bwMode="auto">
          <a:xfrm>
            <a:off x="4480150" y="4183394"/>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46" name="Caption_19"/>
          <p:cNvSpPr txBox="1">
            <a:spLocks noChangeArrowheads="1"/>
          </p:cNvSpPr>
          <p:nvPr/>
        </p:nvSpPr>
        <p:spPr bwMode="auto">
          <a:xfrm>
            <a:off x="4670286" y="3412488"/>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47" name="Caption_18"/>
          <p:cNvSpPr txBox="1">
            <a:spLocks noChangeArrowheads="1"/>
          </p:cNvSpPr>
          <p:nvPr/>
        </p:nvSpPr>
        <p:spPr bwMode="auto">
          <a:xfrm>
            <a:off x="4479607" y="2389868"/>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Tree>
    <p:extLst>
      <p:ext uri="{BB962C8B-B14F-4D97-AF65-F5344CB8AC3E}">
        <p14:creationId xmlns:p14="http://schemas.microsoft.com/office/powerpoint/2010/main" val="3331809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Не забудьте…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8" name="Caption_28"/>
          <p:cNvSpPr>
            <a:spLocks noChangeArrowheads="1"/>
          </p:cNvSpPr>
          <p:nvPr/>
        </p:nvSpPr>
        <p:spPr bwMode="auto">
          <a:xfrm>
            <a:off x="408955" y="1813841"/>
            <a:ext cx="3351884" cy="1371600"/>
          </a:xfrm>
          <a:prstGeom prst="wedgeRoundRectCallout">
            <a:avLst>
              <a:gd name="adj1" fmla="val 65195"/>
              <a:gd name="adj2" fmla="val 11447"/>
              <a:gd name="adj3" fmla="val 16667"/>
            </a:avLst>
          </a:prstGeom>
          <a:solidFill>
            <a:schemeClr val="bg1"/>
          </a:solidFill>
          <a:ln w="9525">
            <a:solidFill>
              <a:srgbClr val="00FF00"/>
            </a:solidFill>
            <a:miter lim="800000"/>
            <a:headEnd/>
            <a:tailEnd/>
          </a:ln>
          <a:effectLst/>
        </p:spPr>
        <p:txBody>
          <a:bodyPr/>
          <a:lstStyle/>
          <a:p>
            <a:pPr fontAlgn="base">
              <a:spcBef>
                <a:spcPts val="0"/>
              </a:spcBef>
              <a:spcAft>
                <a:spcPts val="0"/>
              </a:spcAft>
            </a:pPr>
            <a:r>
              <a:rPr lang="ru-RU" sz="1600" i="1" dirty="0">
                <a:solidFill>
                  <a:srgbClr val="333333"/>
                </a:solidFill>
                <a:latin typeface="+mn-lt"/>
              </a:rPr>
              <a:t>Я хороший </a:t>
            </a:r>
            <a:r>
              <a:rPr lang="ru-RU" sz="1600" i="1">
                <a:solidFill>
                  <a:srgbClr val="333333"/>
                </a:solidFill>
                <a:latin typeface="+mn-lt"/>
              </a:rPr>
              <a:t>слушатель, надежный </a:t>
            </a:r>
            <a:r>
              <a:rPr lang="ru-RU" sz="1600" i="1" dirty="0">
                <a:solidFill>
                  <a:srgbClr val="333333"/>
                </a:solidFill>
                <a:latin typeface="+mn-lt"/>
              </a:rPr>
              <a:t>человек, способный поддерживать своих друзей и придать им хорошее настроение...</a:t>
            </a:r>
            <a:endParaRPr lang="de-DE" sz="1600" dirty="0">
              <a:solidFill>
                <a:srgbClr val="333333"/>
              </a:solidFill>
              <a:latin typeface="+mn-lt"/>
            </a:endParaRPr>
          </a:p>
        </p:txBody>
      </p:sp>
      <p:sp>
        <p:nvSpPr>
          <p:cNvPr id="39" name="Caption_25"/>
          <p:cNvSpPr>
            <a:spLocks noChangeArrowheads="1"/>
          </p:cNvSpPr>
          <p:nvPr/>
        </p:nvSpPr>
        <p:spPr bwMode="auto">
          <a:xfrm>
            <a:off x="408954" y="3369385"/>
            <a:ext cx="3351884" cy="978153"/>
          </a:xfrm>
          <a:prstGeom prst="wedgeRoundRectCallout">
            <a:avLst>
              <a:gd name="adj1" fmla="val 64008"/>
              <a:gd name="adj2" fmla="val -24804"/>
              <a:gd name="adj3" fmla="val 16667"/>
            </a:avLst>
          </a:prstGeom>
          <a:solidFill>
            <a:schemeClr val="bg1"/>
          </a:solidFill>
          <a:ln w="9525">
            <a:solidFill>
              <a:srgbClr val="FF0000"/>
            </a:solidFill>
            <a:miter lim="800000"/>
            <a:headEnd/>
            <a:tailEnd/>
          </a:ln>
          <a:effectLst/>
        </p:spPr>
        <p:txBody>
          <a:bodyPr/>
          <a:lstStyle/>
          <a:p>
            <a:pPr fontAlgn="base">
              <a:spcBef>
                <a:spcPts val="0"/>
              </a:spcBef>
              <a:spcAft>
                <a:spcPts val="0"/>
              </a:spcAft>
            </a:pPr>
            <a:r>
              <a:rPr lang="ru-RU" sz="1600" i="1">
                <a:solidFill>
                  <a:srgbClr val="333333"/>
                </a:solidFill>
                <a:latin typeface="+mn-lt"/>
              </a:rPr>
              <a:t>Я безработный на данный момент; провалил последнее собеседование</a:t>
            </a:r>
            <a:endParaRPr lang="de-DE" sz="1600" i="1" dirty="0">
              <a:solidFill>
                <a:srgbClr val="333333"/>
              </a:solidFill>
              <a:latin typeface="+mn-lt"/>
            </a:endParaRPr>
          </a:p>
        </p:txBody>
      </p:sp>
      <p:sp>
        <p:nvSpPr>
          <p:cNvPr id="40" name="Caption_26"/>
          <p:cNvSpPr>
            <a:spLocks noChangeArrowheads="1"/>
          </p:cNvSpPr>
          <p:nvPr/>
        </p:nvSpPr>
        <p:spPr bwMode="auto">
          <a:xfrm>
            <a:off x="408953" y="4572711"/>
            <a:ext cx="3351885" cy="1021266"/>
          </a:xfrm>
          <a:prstGeom prst="wedgeRoundRectCallout">
            <a:avLst>
              <a:gd name="adj1" fmla="val 65338"/>
              <a:gd name="adj2" fmla="val -53212"/>
              <a:gd name="adj3" fmla="val 16667"/>
            </a:avLst>
          </a:prstGeom>
          <a:solidFill>
            <a:schemeClr val="bg1"/>
          </a:solidFill>
          <a:ln w="9525">
            <a:solidFill>
              <a:srgbClr val="3366FF"/>
            </a:solidFill>
            <a:miter lim="800000"/>
            <a:headEnd/>
            <a:tailEnd/>
          </a:ln>
          <a:effectLst/>
        </p:spPr>
        <p:txBody>
          <a:bodyPr/>
          <a:lstStyle/>
          <a:p>
            <a:pPr fontAlgn="base">
              <a:spcBef>
                <a:spcPts val="0"/>
              </a:spcBef>
              <a:spcAft>
                <a:spcPts val="0"/>
              </a:spcAft>
            </a:pPr>
            <a:r>
              <a:rPr lang="ru-RU" sz="1600" i="1">
                <a:solidFill>
                  <a:srgbClr val="333333"/>
                </a:solidFill>
                <a:latin typeface="+mn-lt"/>
              </a:rPr>
              <a:t>Я доволен своими волосам и мне нравятся мои глаза, но я хотел бы быть выше ростом...</a:t>
            </a:r>
            <a:endParaRPr lang="de-DE" sz="1600" i="1" dirty="0">
              <a:solidFill>
                <a:srgbClr val="333333"/>
              </a:solidFill>
              <a:latin typeface="+mn-lt"/>
            </a:endParaRPr>
          </a:p>
        </p:txBody>
      </p:sp>
      <p:sp>
        <p:nvSpPr>
          <p:cNvPr id="41"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spcBef>
                <a:spcPts val="0"/>
              </a:spcBef>
              <a:spcAft>
                <a:spcPts val="0"/>
              </a:spcAft>
            </a:pPr>
            <a:r>
              <a:rPr lang="ru-RU" sz="1600" i="1" dirty="0">
                <a:solidFill>
                  <a:srgbClr val="333333"/>
                </a:solidFill>
                <a:latin typeface="+mn-lt"/>
              </a:rPr>
              <a:t>Мне нравится готовить и я знаю много о музыке и политике.</a:t>
            </a:r>
            <a:r>
              <a:rPr lang="en-US" sz="1600" i="1" dirty="0">
                <a:solidFill>
                  <a:srgbClr val="333333"/>
                </a:solidFill>
                <a:latin typeface="+mn-lt"/>
              </a:rPr>
              <a:t> </a:t>
            </a:r>
            <a:r>
              <a:rPr lang="ru-RU" sz="1600" i="1" dirty="0">
                <a:solidFill>
                  <a:srgbClr val="333333"/>
                </a:solidFill>
                <a:latin typeface="+mn-lt"/>
              </a:rPr>
              <a:t>Меня интересует также</a:t>
            </a:r>
            <a:r>
              <a:rPr lang="en-US" sz="1600" i="1" dirty="0">
                <a:solidFill>
                  <a:srgbClr val="333333"/>
                </a:solidFill>
                <a:latin typeface="+mn-lt"/>
              </a:rPr>
              <a:t> </a:t>
            </a:r>
            <a:r>
              <a:rPr lang="ru-RU" sz="1600" i="1" dirty="0">
                <a:solidFill>
                  <a:srgbClr val="333333"/>
                </a:solidFill>
                <a:latin typeface="+mn-lt"/>
              </a:rPr>
              <a:t>литература и фильмы...</a:t>
            </a:r>
            <a:endParaRPr lang="de-DE" sz="1600" i="1" dirty="0">
              <a:solidFill>
                <a:srgbClr val="333333"/>
              </a:solidFill>
              <a:latin typeface="+mn-lt"/>
            </a:endParaRPr>
          </a:p>
        </p:txBody>
      </p:sp>
      <p:sp>
        <p:nvSpPr>
          <p:cNvPr id="42"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spcBef>
                <a:spcPts val="0"/>
              </a:spcBef>
              <a:spcAft>
                <a:spcPts val="0"/>
              </a:spcAft>
            </a:pPr>
            <a:r>
              <a:rPr lang="ru-RU" sz="1600" i="1">
                <a:solidFill>
                  <a:srgbClr val="333333"/>
                </a:solidFill>
                <a:latin typeface="+mn-lt"/>
              </a:rPr>
              <a:t>Я был выбран последним для игры в спортивной команде в школе; Я плохо бросаю мяч, но хорошо танцую...</a:t>
            </a:r>
            <a:endParaRPr lang="de-DE" sz="1600" i="1" dirty="0">
              <a:solidFill>
                <a:srgbClr val="333333"/>
              </a:solidFill>
              <a:latin typeface="+mn-lt"/>
            </a:endParaRPr>
          </a:p>
        </p:txBody>
      </p:sp>
      <p:sp>
        <p:nvSpPr>
          <p:cNvPr id="43" name="Caption_22"/>
          <p:cNvSpPr txBox="1">
            <a:spLocks noChangeArrowheads="1"/>
          </p:cNvSpPr>
          <p:nvPr/>
        </p:nvSpPr>
        <p:spPr bwMode="auto">
          <a:xfrm>
            <a:off x="6335547" y="4435108"/>
            <a:ext cx="1188720" cy="369332"/>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 Хобби</a:t>
            </a:r>
            <a:endParaRPr lang="de-DE" dirty="0">
              <a:solidFill>
                <a:srgbClr val="333333"/>
              </a:solidFill>
              <a:latin typeface="+mn-lt"/>
            </a:endParaRPr>
          </a:p>
        </p:txBody>
      </p:sp>
      <p:sp>
        <p:nvSpPr>
          <p:cNvPr id="44" name="Caption_21"/>
          <p:cNvSpPr txBox="1">
            <a:spLocks noChangeArrowheads="1"/>
          </p:cNvSpPr>
          <p:nvPr/>
        </p:nvSpPr>
        <p:spPr bwMode="auto">
          <a:xfrm>
            <a:off x="6715760" y="2954275"/>
            <a:ext cx="109728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Спорт</a:t>
            </a:r>
            <a:endParaRPr lang="de-DE" dirty="0">
              <a:solidFill>
                <a:srgbClr val="333333"/>
              </a:solidFill>
              <a:latin typeface="+mn-lt"/>
            </a:endParaRPr>
          </a:p>
        </p:txBody>
      </p:sp>
      <p:sp>
        <p:nvSpPr>
          <p:cNvPr id="45" name="Caption_20"/>
          <p:cNvSpPr txBox="1">
            <a:spLocks noChangeArrowheads="1"/>
          </p:cNvSpPr>
          <p:nvPr/>
        </p:nvSpPr>
        <p:spPr bwMode="auto">
          <a:xfrm>
            <a:off x="4480150" y="4183394"/>
            <a:ext cx="13716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Внешность</a:t>
            </a:r>
            <a:endParaRPr lang="de-DE" dirty="0">
              <a:solidFill>
                <a:srgbClr val="333333"/>
              </a:solidFill>
              <a:latin typeface="+mn-lt"/>
            </a:endParaRPr>
          </a:p>
        </p:txBody>
      </p:sp>
      <p:sp>
        <p:nvSpPr>
          <p:cNvPr id="46" name="Caption_19"/>
          <p:cNvSpPr txBox="1">
            <a:spLocks noChangeArrowheads="1"/>
          </p:cNvSpPr>
          <p:nvPr/>
        </p:nvSpPr>
        <p:spPr bwMode="auto">
          <a:xfrm>
            <a:off x="4670286" y="3412488"/>
            <a:ext cx="1188720" cy="369332"/>
          </a:xfrm>
          <a:prstGeom prst="rect">
            <a:avLst/>
          </a:prstGeom>
          <a:solidFill>
            <a:schemeClr val="bg1"/>
          </a:solidFill>
          <a:ln w="9525">
            <a:noFill/>
            <a:miter lim="800000"/>
            <a:headEnd/>
            <a:tailEnd/>
          </a:ln>
        </p:spPr>
        <p:txBody>
          <a:bodyPr>
            <a:spAutoFit/>
          </a:bodyPr>
          <a:lstStyle/>
          <a:p>
            <a:pPr algn="ctr"/>
            <a:r>
              <a:rPr lang="az-Cyrl-AZ">
                <a:solidFill>
                  <a:srgbClr val="333333"/>
                </a:solidFill>
                <a:latin typeface="+mn-lt"/>
              </a:rPr>
              <a:t> Работа</a:t>
            </a:r>
            <a:endParaRPr lang="de-DE" dirty="0">
              <a:solidFill>
                <a:srgbClr val="333333"/>
              </a:solidFill>
              <a:latin typeface="+mn-lt"/>
            </a:endParaRPr>
          </a:p>
        </p:txBody>
      </p:sp>
      <p:sp>
        <p:nvSpPr>
          <p:cNvPr id="47" name="Caption_18"/>
          <p:cNvSpPr txBox="1">
            <a:spLocks noChangeArrowheads="1"/>
          </p:cNvSpPr>
          <p:nvPr/>
        </p:nvSpPr>
        <p:spPr bwMode="auto">
          <a:xfrm>
            <a:off x="4479607" y="2389868"/>
            <a:ext cx="1828800" cy="365760"/>
          </a:xfrm>
          <a:prstGeom prst="rect">
            <a:avLst/>
          </a:prstGeom>
          <a:solidFill>
            <a:schemeClr val="bg1"/>
          </a:solidFill>
          <a:ln w="9525">
            <a:noFill/>
            <a:miter lim="800000"/>
            <a:headEnd/>
            <a:tailEnd/>
          </a:ln>
        </p:spPr>
        <p:txBody>
          <a:bodyPr wrap="square">
            <a:spAutoFit/>
          </a:bodyPr>
          <a:lstStyle/>
          <a:p>
            <a:pPr algn="ctr"/>
            <a:r>
              <a:rPr lang="az-Cyrl-AZ">
                <a:solidFill>
                  <a:srgbClr val="333333"/>
                </a:solidFill>
                <a:latin typeface="+mn-lt"/>
              </a:rPr>
              <a:t>Отношения</a:t>
            </a:r>
            <a:endParaRPr lang="de-DE" dirty="0">
              <a:solidFill>
                <a:srgbClr val="333333"/>
              </a:solidFill>
              <a:latin typeface="+mn-lt"/>
            </a:endParaRPr>
          </a:p>
        </p:txBody>
      </p:sp>
      <p:sp>
        <p:nvSpPr>
          <p:cNvPr id="16" name="Caption_29"/>
          <p:cNvSpPr>
            <a:spLocks noChangeArrowheads="1"/>
          </p:cNvSpPr>
          <p:nvPr/>
        </p:nvSpPr>
        <p:spPr bwMode="auto">
          <a:xfrm>
            <a:off x="408955" y="6486861"/>
            <a:ext cx="11376000" cy="246221"/>
          </a:xfrm>
          <a:prstGeom prst="rect">
            <a:avLst/>
          </a:prstGeom>
          <a:noFill/>
          <a:ln w="9525">
            <a:noFill/>
            <a:miter lim="800000"/>
            <a:headEnd/>
            <a:tailEnd/>
          </a:ln>
        </p:spPr>
        <p:txBody>
          <a:bodyPr wrap="square" lIns="0" tIns="0" rIns="0" bIns="0">
            <a:spAutoFit/>
          </a:bodyPr>
          <a:lstStyle/>
          <a:p>
            <a:pPr algn="ctr"/>
            <a:r>
              <a:rPr lang="ru-RU" sz="1600" dirty="0">
                <a:solidFill>
                  <a:srgbClr val="004992"/>
                </a:solidFill>
                <a:latin typeface="+mn-lt"/>
              </a:rPr>
              <a:t>В какой «ячейке» вы в течение долгого времени ничего не искали? Какие «сокровища» могли бы быть там спрятаны?</a:t>
            </a:r>
            <a:endParaRPr lang="fr-FR" sz="1600" dirty="0">
              <a:solidFill>
                <a:srgbClr val="004992"/>
              </a:solidFill>
              <a:latin typeface="+mn-lt"/>
            </a:endParaRPr>
          </a:p>
        </p:txBody>
      </p:sp>
    </p:spTree>
    <p:extLst>
      <p:ext uri="{BB962C8B-B14F-4D97-AF65-F5344CB8AC3E}">
        <p14:creationId xmlns:p14="http://schemas.microsoft.com/office/powerpoint/2010/main" val="1305008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определяет людей с высокой самооценкой?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marL="342900" indent="-342900" eaLnBrk="1" hangingPunct="1">
              <a:buClr>
                <a:srgbClr val="000000"/>
              </a:buClr>
              <a:buFont typeface="WingDings"/>
              <a:buChar char=""/>
              <a:defRPr/>
            </a:pPr>
            <a:r>
              <a:rPr lang="ru-RU" sz="2400" dirty="0">
                <a:solidFill>
                  <a:srgbClr val="333333"/>
                </a:solidFill>
              </a:rPr>
              <a:t>Голос</a:t>
            </a:r>
            <a:r>
              <a:rPr lang="de-DE" sz="2400" dirty="0">
                <a:solidFill>
                  <a:srgbClr val="333333"/>
                </a:solidFill>
              </a:rPr>
              <a:t>: </a:t>
            </a:r>
            <a:r>
              <a:rPr lang="de-DE" sz="2400" dirty="0">
                <a:solidFill>
                  <a:srgbClr val="004992"/>
                </a:solidFill>
              </a:rPr>
              <a:t>??? </a:t>
            </a:r>
            <a:r>
              <a:rPr lang="ru-RU" sz="2400" dirty="0">
                <a:solidFill>
                  <a:srgbClr val="FFFFFF"/>
                </a:solidFill>
              </a:rPr>
              <a:t>внятность, четко сформулированная речь, соответствующая громкость речи</a:t>
            </a:r>
          </a:p>
          <a:p>
            <a:pPr marL="342900" indent="-342900">
              <a:buClr>
                <a:srgbClr val="000000"/>
              </a:buClr>
              <a:buFont typeface="WingDings"/>
              <a:buChar char=""/>
              <a:defRPr/>
            </a:pPr>
            <a:r>
              <a:rPr lang="ru-RU" sz="2400" dirty="0">
                <a:solidFill>
                  <a:srgbClr val="333333"/>
                </a:solidFill>
              </a:rPr>
              <a:t>Выражение лица/жесты</a:t>
            </a:r>
            <a:r>
              <a:rPr lang="de-DE" sz="2400" dirty="0">
                <a:solidFill>
                  <a:srgbClr val="333333"/>
                </a:solidFill>
              </a:rPr>
              <a:t>: </a:t>
            </a:r>
            <a:r>
              <a:rPr lang="de-DE" sz="2400" dirty="0">
                <a:solidFill>
                  <a:srgbClr val="004992"/>
                </a:solidFill>
              </a:rPr>
              <a:t>??? </a:t>
            </a:r>
            <a:r>
              <a:rPr lang="ru-RU" sz="2400" dirty="0">
                <a:solidFill>
                  <a:srgbClr val="FFFFFF"/>
                </a:solidFill>
              </a:rPr>
              <a:t>зрительный контакт, уверенный внешний вид</a:t>
            </a:r>
          </a:p>
          <a:p>
            <a:pPr marL="342900" indent="-342900" eaLnBrk="1" hangingPunct="1">
              <a:buClr>
                <a:srgbClr val="000000"/>
              </a:buClr>
              <a:buFont typeface="WingDings"/>
              <a:buChar char=""/>
              <a:defRPr/>
            </a:pPr>
            <a:r>
              <a:rPr lang="ru-RU" sz="2400" dirty="0">
                <a:solidFill>
                  <a:srgbClr val="333333"/>
                </a:solidFill>
              </a:rPr>
              <a:t>Поза</a:t>
            </a:r>
            <a:r>
              <a:rPr lang="de-DE" sz="2400" dirty="0">
                <a:solidFill>
                  <a:srgbClr val="333333"/>
                </a:solidFill>
              </a:rPr>
              <a:t>: </a:t>
            </a:r>
            <a:r>
              <a:rPr lang="de-DE" sz="2400" dirty="0">
                <a:solidFill>
                  <a:srgbClr val="004992"/>
                </a:solidFill>
              </a:rPr>
              <a:t>??? </a:t>
            </a:r>
            <a:r>
              <a:rPr lang="ru-RU" sz="2400" dirty="0">
                <a:solidFill>
                  <a:srgbClr val="FFFFFF"/>
                </a:solidFill>
              </a:rPr>
              <a:t>прямая осанка</a:t>
            </a:r>
          </a:p>
        </p:txBody>
      </p:sp>
      <p:sp>
        <p:nvSpPr>
          <p:cNvPr id="3" name="Footer Placeholder 2"/>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определяет людей с высокой самооценкой?</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marL="342900" indent="-342900" eaLnBrk="1" hangingPunct="1">
              <a:buClr>
                <a:srgbClr val="000000"/>
              </a:buClr>
              <a:buFont typeface="WingDings"/>
              <a:buChar char=""/>
              <a:defRPr/>
            </a:pPr>
            <a:r>
              <a:rPr lang="ru-RU" sz="2400" dirty="0">
                <a:solidFill>
                  <a:srgbClr val="333333"/>
                </a:solidFill>
              </a:rPr>
              <a:t>Голос</a:t>
            </a:r>
            <a:r>
              <a:rPr lang="de-DE" sz="2400" dirty="0">
                <a:solidFill>
                  <a:srgbClr val="333333"/>
                </a:solidFill>
              </a:rPr>
              <a:t>: </a:t>
            </a:r>
            <a:r>
              <a:rPr lang="ru-RU" sz="2400" dirty="0">
                <a:solidFill>
                  <a:srgbClr val="004992"/>
                </a:solidFill>
              </a:rPr>
              <a:t>внятность, четко сформулированная речь, соответствующая громкость речи</a:t>
            </a:r>
          </a:p>
          <a:p>
            <a:pPr marL="342900" indent="-342900">
              <a:buClr>
                <a:srgbClr val="000000"/>
              </a:buClr>
              <a:buFont typeface="WingDings"/>
              <a:buChar char=""/>
              <a:defRPr/>
            </a:pPr>
            <a:r>
              <a:rPr lang="ru-RU" sz="2400" dirty="0">
                <a:solidFill>
                  <a:srgbClr val="333333"/>
                </a:solidFill>
              </a:rPr>
              <a:t>Выражение лица/жесты</a:t>
            </a:r>
            <a:r>
              <a:rPr lang="de-DE" sz="2400" dirty="0">
                <a:solidFill>
                  <a:srgbClr val="333333"/>
                </a:solidFill>
              </a:rPr>
              <a:t>: </a:t>
            </a:r>
            <a:r>
              <a:rPr lang="ru-RU" sz="2400" dirty="0">
                <a:solidFill>
                  <a:srgbClr val="004992"/>
                </a:solidFill>
              </a:rPr>
              <a:t>зрительный контакт, уверенный внешний вид</a:t>
            </a:r>
          </a:p>
          <a:p>
            <a:pPr marL="342900" indent="-342900" eaLnBrk="1" hangingPunct="1">
              <a:buClr>
                <a:srgbClr val="000000"/>
              </a:buClr>
              <a:buFont typeface="WingDings"/>
              <a:buChar char=""/>
              <a:defRPr/>
            </a:pPr>
            <a:r>
              <a:rPr lang="ru-RU" sz="2400" dirty="0">
                <a:solidFill>
                  <a:srgbClr val="333333"/>
                </a:solidFill>
              </a:rPr>
              <a:t>Поза</a:t>
            </a:r>
            <a:r>
              <a:rPr lang="de-DE" sz="2400" dirty="0">
                <a:solidFill>
                  <a:srgbClr val="333333"/>
                </a:solidFill>
              </a:rPr>
              <a:t>: </a:t>
            </a:r>
            <a:r>
              <a:rPr lang="ru-RU" sz="2400" dirty="0">
                <a:solidFill>
                  <a:srgbClr val="004992"/>
                </a:solidFill>
              </a:rPr>
              <a:t>прямая осанка</a:t>
            </a:r>
          </a:p>
          <a:p>
            <a:pPr lvl="0" defTabSz="914400" fontAlgn="base"/>
            <a:r>
              <a:rPr lang="ru-RU" sz="2400" dirty="0">
                <a:solidFill>
                  <a:srgbClr val="004992"/>
                </a:solidFill>
              </a:rPr>
              <a:t>и при всем этом</a:t>
            </a:r>
            <a:r>
              <a:rPr lang="en-US" sz="2400" dirty="0">
                <a:solidFill>
                  <a:srgbClr val="004992"/>
                </a:solidFill>
              </a:rPr>
              <a:t>: </a:t>
            </a:r>
            <a:r>
              <a:rPr lang="ru-RU" sz="2400" dirty="0">
                <a:solidFill>
                  <a:srgbClr val="004992"/>
                </a:solidFill>
              </a:rPr>
              <a:t>не переусердствуйте (напр., непрерывно смотря в глаза другому чедлвеку, постоянно перебивая собеседника).</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894968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Характеристики высокой самооценки, которые не определяются внешнем видом</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486400" cy="4248000"/>
          </a:xfrm>
        </p:spPr>
        <p:txBody>
          <a:bodyPr>
            <a:noAutofit/>
          </a:bodyPr>
          <a:lstStyle/>
          <a:p>
            <a:pPr>
              <a:buClr>
                <a:srgbClr val="333333"/>
              </a:buClr>
              <a:defRPr/>
            </a:pPr>
            <a:r>
              <a:rPr lang="en-US" sz="2400" dirty="0">
                <a:solidFill>
                  <a:srgbClr val="333333"/>
                </a:solidFill>
              </a:rPr>
              <a:t>???</a:t>
            </a:r>
            <a:endParaRPr lang="de-DE" sz="2400" b="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Характеристики высокой самооценки, которые не определяются внешнем видом</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486400" cy="4248000"/>
          </a:xfrm>
        </p:spPr>
        <p:txBody>
          <a:bodyPr>
            <a:noAutofit/>
          </a:bodyPr>
          <a:lstStyle/>
          <a:p>
            <a:pPr marL="342900" indent="-342900">
              <a:buClr>
                <a:srgbClr val="333333"/>
              </a:buClr>
              <a:buFont typeface="WingDings"/>
              <a:buChar char=""/>
              <a:defRPr/>
            </a:pPr>
            <a:r>
              <a:rPr lang="ru-RU" sz="2400" dirty="0">
                <a:solidFill>
                  <a:srgbClr val="333333"/>
                </a:solidFill>
              </a:rPr>
              <a:t>Уверенность в собственных способностях.</a:t>
            </a:r>
          </a:p>
          <a:p>
            <a:pPr marL="342900" indent="-342900">
              <a:buClr>
                <a:srgbClr val="333333"/>
              </a:buClr>
              <a:buFont typeface="WingDings"/>
              <a:buChar char=""/>
              <a:defRPr/>
            </a:pPr>
            <a:r>
              <a:rPr lang="ru-RU" sz="2400" dirty="0">
                <a:solidFill>
                  <a:srgbClr val="333333"/>
                </a:solidFill>
              </a:rPr>
              <a:t>Принимать свои собственные ошибки или неудачи (без самообвинений).</a:t>
            </a:r>
          </a:p>
          <a:p>
            <a:pPr marL="342900" indent="-342900">
              <a:buClr>
                <a:srgbClr val="333333"/>
              </a:buClr>
              <a:buFont typeface="WingDings"/>
              <a:buChar char=""/>
              <a:defRPr/>
            </a:pPr>
            <a:r>
              <a:rPr lang="ru-RU" sz="2400" dirty="0">
                <a:solidFill>
                  <a:srgbClr val="333333"/>
                </a:solidFill>
              </a:rPr>
              <a:t>Интроспективный, готов учиться (на собственных ошибках/неудачах).</a:t>
            </a:r>
          </a:p>
          <a:p>
            <a:pPr marL="342900" indent="-342900">
              <a:buClr>
                <a:srgbClr val="333333"/>
              </a:buClr>
              <a:buFont typeface="WingDings"/>
              <a:buChar char=""/>
              <a:defRPr/>
            </a:pPr>
            <a:r>
              <a:rPr lang="ru-RU" sz="2400" dirty="0">
                <a:solidFill>
                  <a:srgbClr val="333333"/>
                </a:solidFill>
              </a:rPr>
              <a:t>Позитивное отношение к себе, к примеру, хваля себя за успех.</a:t>
            </a:r>
            <a:endParaRPr lang="de-DE" sz="2400" b="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3318970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Определение сильных сторон личности</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ru-RU" sz="2400" dirty="0">
                <a:solidFill>
                  <a:srgbClr val="004992"/>
                </a:solidFill>
              </a:rPr>
              <a:t>Почему иногда так трудно найти свои сильные стороны?</a:t>
            </a:r>
          </a:p>
          <a:p>
            <a:pPr marL="342900" indent="-342900">
              <a:buClr>
                <a:srgbClr val="333333"/>
              </a:buClr>
              <a:buFont typeface="WingDings"/>
              <a:buChar char=""/>
              <a:defRPr/>
            </a:pPr>
            <a:r>
              <a:rPr lang="ru-RU" sz="2400" dirty="0">
                <a:solidFill>
                  <a:srgbClr val="333333"/>
                </a:solidFill>
              </a:rPr>
              <a:t>Общераспространённое мнение</a:t>
            </a:r>
            <a:r>
              <a:rPr lang="de-DE" sz="2400" dirty="0">
                <a:solidFill>
                  <a:srgbClr val="333333"/>
                </a:solidFill>
              </a:rPr>
              <a:t>: „</a:t>
            </a:r>
            <a:r>
              <a:rPr lang="ru-RU" sz="2400" dirty="0">
                <a:solidFill>
                  <a:srgbClr val="333333"/>
                </a:solidFill>
              </a:rPr>
              <a:t>Ржаная каша сама себя хвалить</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ru-RU" sz="2400" dirty="0">
                <a:solidFill>
                  <a:srgbClr val="333333"/>
                </a:solidFill>
                <a:latin typeface="+mn-lt"/>
              </a:rPr>
              <a:t>Во время фазы острого заболевания может быть трудно распознать или показать свои сильные стороны.</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Определение сильных сторон личности</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ru-RU" sz="2400" dirty="0">
                <a:solidFill>
                  <a:srgbClr val="004992"/>
                </a:solidFill>
              </a:rPr>
              <a:t>Восстановление </a:t>
            </a:r>
            <a:r>
              <a:rPr lang="de-DE" sz="2400" dirty="0">
                <a:solidFill>
                  <a:srgbClr val="004992"/>
                </a:solidFill>
              </a:rPr>
              <a:t>„</a:t>
            </a:r>
            <a:r>
              <a:rPr lang="ru-RU" sz="2400" dirty="0">
                <a:solidFill>
                  <a:srgbClr val="004992"/>
                </a:solidFill>
              </a:rPr>
              <a:t>потерянных сокровищ</a:t>
            </a:r>
            <a:r>
              <a:rPr lang="de-DE" sz="2400" dirty="0">
                <a:solidFill>
                  <a:srgbClr val="004992"/>
                </a:solidFill>
              </a:rPr>
              <a:t>“:</a:t>
            </a:r>
            <a:endParaRPr lang="ru-RU" sz="2400" dirty="0">
              <a:solidFill>
                <a:srgbClr val="333333"/>
              </a:solidFill>
            </a:endParaRPr>
          </a:p>
          <a:p>
            <a:pPr marL="342900" indent="-342900">
              <a:buClr>
                <a:srgbClr val="333333"/>
              </a:buClr>
              <a:buFont typeface="WingDings"/>
              <a:buChar char=""/>
            </a:pPr>
            <a:r>
              <a:rPr lang="ru-RU" sz="2400" dirty="0">
                <a:solidFill>
                  <a:srgbClr val="333333"/>
                </a:solidFill>
              </a:rPr>
              <a:t>Спросите ваших друзей и членов семьи, какие сильные стороны они в вас видят и ценят.</a:t>
            </a:r>
          </a:p>
          <a:p>
            <a:pPr marL="342900" indent="-342900">
              <a:buClr>
                <a:srgbClr val="333333"/>
              </a:buClr>
              <a:buFont typeface="WingDings"/>
              <a:buChar char=""/>
            </a:pPr>
            <a:r>
              <a:rPr lang="ru-RU" sz="2400" dirty="0">
                <a:solidFill>
                  <a:srgbClr val="333333"/>
                </a:solidFill>
              </a:rPr>
              <a:t>Подумайте о </a:t>
            </a:r>
            <a:r>
              <a:rPr lang="ru-RU" sz="2400" u="sng" dirty="0">
                <a:solidFill>
                  <a:srgbClr val="333333"/>
                </a:solidFill>
              </a:rPr>
              <a:t>конкретных</a:t>
            </a:r>
            <a:r>
              <a:rPr lang="ru-RU" sz="2400" dirty="0">
                <a:solidFill>
                  <a:srgbClr val="333333"/>
                </a:solidFill>
              </a:rPr>
              <a:t> ситуациях, с которыми вы хорошо справились и в которых вас, возможно, даже похвалили (даже, якобы, на ваш взгляд за незначительные вещи)</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ru-RU" sz="2400" dirty="0">
                <a:solidFill>
                  <a:srgbClr val="333333"/>
                </a:solidFill>
              </a:rPr>
              <a:t>и запишите этот результат в </a:t>
            </a:r>
            <a:r>
              <a:rPr lang="de-DE" sz="2400" dirty="0">
                <a:solidFill>
                  <a:srgbClr val="333333"/>
                </a:solidFill>
              </a:rPr>
              <a:t>„</a:t>
            </a:r>
            <a:r>
              <a:rPr lang="ru-RU" sz="2400" dirty="0">
                <a:solidFill>
                  <a:srgbClr val="333333"/>
                </a:solidFill>
              </a:rPr>
              <a:t>дневник радости</a:t>
            </a:r>
            <a:r>
              <a:rPr lang="de-DE" sz="2400" dirty="0">
                <a:solidFill>
                  <a:srgbClr val="333333"/>
                </a:solidFill>
              </a:rPr>
              <a:t>“</a:t>
            </a:r>
            <a:r>
              <a:rPr lang="ru-RU" sz="2400" dirty="0">
                <a:solidFill>
                  <a:srgbClr val="333333"/>
                </a:solidFill>
              </a:rPr>
              <a:t>*, чтобы таким образом напомнить себе о своих сильных качествах в тяжелые для вас времена.</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23759"/>
            <a:ext cx="11376000" cy="365760"/>
          </a:xfrm>
          <a:prstGeom prst="rect">
            <a:avLst/>
          </a:prstGeom>
          <a:noFill/>
          <a:ln w="9525">
            <a:noFill/>
            <a:miter lim="800000"/>
            <a:headEnd/>
            <a:tailEnd/>
          </a:ln>
        </p:spPr>
        <p:txBody>
          <a:bodyPr lIns="0" tIns="0" rIns="0" bIns="0" anchor="ctr" anchorCtr="0">
            <a:noAutofit/>
          </a:bodyPr>
          <a:lstStyle/>
          <a:p>
            <a:r>
              <a:rPr lang="de-DE" sz="1400" dirty="0">
                <a:solidFill>
                  <a:srgbClr val="333333"/>
                </a:solidFill>
                <a:latin typeface="+mn-lt"/>
              </a:rPr>
              <a:t>* </a:t>
            </a:r>
            <a:r>
              <a:rPr lang="ru-RU" sz="1400" dirty="0">
                <a:solidFill>
                  <a:srgbClr val="333333"/>
                </a:solidFill>
                <a:latin typeface="+mn-lt"/>
              </a:rPr>
              <a:t>В вашем «дневнике радости» должны быть записаны только положительные аспекты дня</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ru-RU" sz="2400" dirty="0">
                <a:solidFill>
                  <a:srgbClr val="004992"/>
                </a:solidFill>
              </a:rPr>
              <a:t>Что вам нравится в себе</a:t>
            </a:r>
            <a:r>
              <a:rPr lang="de-DE" sz="2400" dirty="0">
                <a:solidFill>
                  <a:srgbClr val="004992"/>
                </a:solidFill>
              </a:rPr>
              <a:t>?</a:t>
            </a:r>
          </a:p>
          <a:p>
            <a:pPr algn="ctr">
              <a:defRPr/>
            </a:pPr>
            <a:r>
              <a:rPr lang="ru-RU" sz="2400" dirty="0">
                <a:solidFill>
                  <a:srgbClr val="004992"/>
                </a:solidFill>
              </a:rPr>
              <a:t>В чём вы хорошо себя проявляете</a:t>
            </a:r>
            <a:r>
              <a:rPr lang="de-DE" sz="2400" dirty="0">
                <a:solidFill>
                  <a:srgbClr val="004992"/>
                </a:solidFill>
              </a:rPr>
              <a:t>?</a:t>
            </a:r>
          </a:p>
          <a:p>
            <a:pPr algn="ctr">
              <a:defRPr/>
            </a:pPr>
            <a:r>
              <a:rPr lang="ru-RU" sz="2400" dirty="0">
                <a:solidFill>
                  <a:srgbClr val="333333"/>
                </a:solidFill>
              </a:rPr>
              <a:t>Подумайте над каждым вопросом и приведите себе в пример вашу сильную сторону</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Встаньте прямо и наклоните голову вниз.</a:t>
            </a:r>
          </a:p>
          <a:p>
            <a:pPr marL="342900" indent="-342900">
              <a:buClr>
                <a:srgbClr val="333333"/>
              </a:buClr>
              <a:buFont typeface="WingDings"/>
              <a:buChar char=""/>
            </a:pPr>
            <a:r>
              <a:rPr lang="ru-RU" sz="2400" dirty="0">
                <a:solidFill>
                  <a:srgbClr val="333333"/>
                </a:solidFill>
              </a:rPr>
              <a:t>Посмотрите вниз, немного ссутультесь, опустите плечи и руки.</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404757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Встаньте прямо и наклоните голову вниз.</a:t>
            </a:r>
          </a:p>
          <a:p>
            <a:pPr marL="342900" indent="-342900">
              <a:buClr>
                <a:srgbClr val="333333"/>
              </a:buClr>
              <a:buFont typeface="WingDings"/>
              <a:buChar char=""/>
            </a:pPr>
            <a:r>
              <a:rPr lang="ru-RU" sz="2400" dirty="0">
                <a:solidFill>
                  <a:srgbClr val="333333"/>
                </a:solidFill>
              </a:rPr>
              <a:t>Посмотрите вниз, немного ссутультесь, опустите плечи и руки.</a:t>
            </a:r>
          </a:p>
          <a:p>
            <a:pPr marL="342900" indent="-342900">
              <a:buClr>
                <a:srgbClr val="333333"/>
              </a:buClr>
              <a:buFont typeface="WingDings"/>
              <a:buChar char=""/>
            </a:pPr>
            <a:r>
              <a:rPr lang="ru-RU" sz="2400" dirty="0">
                <a:solidFill>
                  <a:srgbClr val="333333"/>
                </a:solidFill>
              </a:rPr>
              <a:t>В таком положении пройдите по комнате!</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588682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Встаньте прямо и наклоните голову вниз.</a:t>
            </a:r>
          </a:p>
          <a:p>
            <a:pPr marL="342900" indent="-342900">
              <a:buClr>
                <a:srgbClr val="333333"/>
              </a:buClr>
              <a:buFont typeface="WingDings"/>
              <a:buChar char=""/>
            </a:pPr>
            <a:r>
              <a:rPr lang="ru-RU" sz="2400" dirty="0">
                <a:solidFill>
                  <a:srgbClr val="333333"/>
                </a:solidFill>
              </a:rPr>
              <a:t>Посмотрите вниз, немного ссутультесь, опустите плечи и руки.</a:t>
            </a:r>
          </a:p>
          <a:p>
            <a:pPr marL="342900" indent="-342900">
              <a:buClr>
                <a:srgbClr val="333333"/>
              </a:buClr>
              <a:buFont typeface="WingDings"/>
              <a:buChar char=""/>
            </a:pPr>
            <a:r>
              <a:rPr lang="ru-RU" sz="2400" dirty="0">
                <a:solidFill>
                  <a:srgbClr val="333333"/>
                </a:solidFill>
              </a:rPr>
              <a:t>В таком положении пройдите по комнате!</a:t>
            </a:r>
          </a:p>
          <a:p>
            <a:pPr algn="ctr"/>
            <a:r>
              <a:rPr lang="ru-RU" sz="2400" dirty="0">
                <a:solidFill>
                  <a:srgbClr val="004992"/>
                </a:solidFill>
              </a:rPr>
              <a:t>Каковы ваши ощущения?</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1210431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Теперь, пожалуйста, приведите верхний корпус тела в вертикальное положение, позвонок за позвонком. Представьте себе, что вас как-будто кто-то тянет за кончики волос. Расправьте плечи и выпрямите осанку.</a:t>
            </a:r>
            <a:endParaRPr lang="ru-RU"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495740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Теперь, пожалуйста, приведите верхний корпус тела в вертикальное положение, позвонок за позвонком. Представьте себе, что вас как-будто кто-то тянет за кончики волос. Расправьте плечи и выпрямите осанку.</a:t>
            </a:r>
          </a:p>
          <a:p>
            <a:pPr marL="342900" indent="-342900">
              <a:buClr>
                <a:srgbClr val="333333"/>
              </a:buClr>
              <a:buFont typeface="WingDings"/>
              <a:buChar char=""/>
            </a:pPr>
            <a:r>
              <a:rPr lang="ru-RU" sz="2400" dirty="0">
                <a:solidFill>
                  <a:srgbClr val="333333"/>
                </a:solidFill>
              </a:rPr>
              <a:t>В таком положении пройдите по </a:t>
            </a:r>
            <a:r>
              <a:rPr lang="ru-RU" sz="2400">
                <a:solidFill>
                  <a:srgbClr val="333333"/>
                </a:solidFill>
              </a:rPr>
              <a:t>комнате!</a:t>
            </a:r>
            <a:endParaRPr lang="ru-RU"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2832556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Теперь, пожалуйста, приведите верхний корпус тела в вертикальное положение, позвонок за позвонком. Представьте себе, что вас как-будто кто-то тянет за кончики волос. Расправьте плечи и выпрямите осанку.</a:t>
            </a:r>
          </a:p>
          <a:p>
            <a:pPr marL="342900" indent="-342900">
              <a:buClr>
                <a:srgbClr val="333333"/>
              </a:buClr>
              <a:buFont typeface="WingDings"/>
              <a:buChar char=""/>
            </a:pPr>
            <a:r>
              <a:rPr lang="ru-RU" sz="2400" dirty="0">
                <a:solidFill>
                  <a:srgbClr val="333333"/>
                </a:solidFill>
              </a:rPr>
              <a:t>В таком положении пройдите по комнате!</a:t>
            </a:r>
          </a:p>
          <a:p>
            <a:pPr lvl="0" algn="ctr"/>
            <a:r>
              <a:rPr lang="ru-RU" sz="2400" dirty="0">
                <a:solidFill>
                  <a:srgbClr val="004992"/>
                </a:solidFill>
              </a:rPr>
              <a:t>Каковы ваши ощущения?</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2756102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Упражнение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ru-RU" sz="2400" dirty="0">
                <a:solidFill>
                  <a:srgbClr val="333333"/>
                </a:solidFill>
              </a:rPr>
              <a:t>Вы возможно заметили, что почуствовали себя более уверенно.</a:t>
            </a:r>
          </a:p>
          <a:p>
            <a:pPr marL="342900" indent="-342900">
              <a:buClr>
                <a:srgbClr val="333333"/>
              </a:buClr>
              <a:buFont typeface="WingDings"/>
              <a:buChar char=""/>
              <a:defRPr/>
            </a:pPr>
            <a:r>
              <a:rPr lang="ru-RU" sz="2400" dirty="0">
                <a:solidFill>
                  <a:srgbClr val="333333"/>
                </a:solidFill>
              </a:rPr>
              <a:t>Прямая осанка трактуется людьми не только как признак уверенного в себе человека, а также оказывает положительное влияние на самооценку</a:t>
            </a:r>
            <a:r>
              <a:rPr lang="en-US" sz="2400" dirty="0">
                <a:solidFill>
                  <a:srgbClr val="333333"/>
                </a:solidFill>
              </a:rPr>
              <a:t>.</a:t>
            </a:r>
          </a:p>
          <a:p>
            <a:pPr marL="342900" indent="-342900">
              <a:buClr>
                <a:srgbClr val="333333"/>
              </a:buClr>
              <a:buFont typeface="WingDings"/>
              <a:buChar char=""/>
              <a:defRPr/>
            </a:pPr>
            <a:r>
              <a:rPr lang="ru-RU" sz="2400" dirty="0">
                <a:solidFill>
                  <a:srgbClr val="333333"/>
                </a:solidFill>
              </a:rPr>
              <a:t>Развитие нового внутреннего отношения к себе с помощью правильной осанки: язык тела, который говорит </a:t>
            </a:r>
            <a:r>
              <a:rPr lang="de-DE" sz="2400" dirty="0">
                <a:solidFill>
                  <a:srgbClr val="333333"/>
                </a:solidFill>
              </a:rPr>
              <a:t>„</a:t>
            </a:r>
            <a:r>
              <a:rPr lang="ru-RU" sz="2400" dirty="0">
                <a:solidFill>
                  <a:srgbClr val="333333"/>
                </a:solidFill>
              </a:rPr>
              <a:t>я в себе уверен</a:t>
            </a:r>
            <a:r>
              <a:rPr lang="de-DE" sz="2400" dirty="0">
                <a:solidFill>
                  <a:srgbClr val="333333"/>
                </a:solidFill>
              </a:rPr>
              <a:t>“</a:t>
            </a:r>
            <a:r>
              <a:rPr lang="ru-RU" sz="2400" dirty="0">
                <a:solidFill>
                  <a:srgbClr val="333333"/>
                </a:solidFill>
              </a:rPr>
              <a:t> (прямая осанка, зрительный контакт, внятная речь) придает внутреннию силу и уверенность в себе.</a:t>
            </a:r>
          </a:p>
          <a:p>
            <a:pPr>
              <a:tabLst>
                <a:tab pos="271463" algn="l"/>
              </a:tabLst>
              <a:defRPr/>
            </a:pPr>
            <a:r>
              <a:rPr lang="ru-RU" sz="2400" dirty="0">
                <a:solidFill>
                  <a:srgbClr val="004992"/>
                </a:solidFill>
              </a:rPr>
              <a:t>То, что начинается с </a:t>
            </a:r>
            <a:r>
              <a:rPr lang="de-DE" sz="2400" dirty="0">
                <a:solidFill>
                  <a:srgbClr val="004992"/>
                </a:solidFill>
              </a:rPr>
              <a:t>„</a:t>
            </a:r>
            <a:r>
              <a:rPr lang="ru-RU" sz="2400" dirty="0">
                <a:solidFill>
                  <a:srgbClr val="004992"/>
                </a:solidFill>
              </a:rPr>
              <a:t>позерства</a:t>
            </a:r>
            <a:r>
              <a:rPr lang="de-DE" sz="2400" dirty="0">
                <a:solidFill>
                  <a:srgbClr val="004992"/>
                </a:solidFill>
              </a:rPr>
              <a:t>“</a:t>
            </a:r>
            <a:r>
              <a:rPr lang="ru-RU" sz="2400" dirty="0">
                <a:solidFill>
                  <a:srgbClr val="004992"/>
                </a:solidFill>
              </a:rPr>
              <a:t>, становится со временем характеристикой человеческой личности и социальной основой его поведения!</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Глубокое размышление: кружиться на одном месте без продвижения вперед</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marL="342900" indent="-342900" fontAlgn="auto">
              <a:buClr>
                <a:srgbClr val="000000"/>
              </a:buClr>
              <a:buFont typeface="WingDings"/>
              <a:buChar char=""/>
              <a:defRPr/>
            </a:pPr>
            <a:r>
              <a:rPr lang="ru-RU" sz="2400" dirty="0">
                <a:solidFill>
                  <a:srgbClr val="333333"/>
                </a:solidFill>
              </a:rPr>
              <a:t>Многие люди с психологоклиническими симптомами страдают бесконечными </a:t>
            </a:r>
            <a:r>
              <a:rPr lang="de-DE" sz="2400" dirty="0">
                <a:solidFill>
                  <a:srgbClr val="333333"/>
                </a:solidFill>
              </a:rPr>
              <a:t>„</a:t>
            </a:r>
            <a:r>
              <a:rPr lang="ru-RU" sz="2400" dirty="0">
                <a:solidFill>
                  <a:srgbClr val="333333"/>
                </a:solidFill>
              </a:rPr>
              <a:t>размышлениями</a:t>
            </a:r>
            <a:r>
              <a:rPr lang="de-DE" sz="2400" dirty="0">
                <a:solidFill>
                  <a:srgbClr val="333333"/>
                </a:solidFill>
              </a:rPr>
              <a:t>“ </a:t>
            </a:r>
            <a:r>
              <a:rPr lang="ru-RU" sz="2400" dirty="0">
                <a:solidFill>
                  <a:srgbClr val="333333"/>
                </a:solidFill>
              </a:rPr>
              <a:t>или </a:t>
            </a:r>
            <a:r>
              <a:rPr lang="de-DE" sz="2400" dirty="0">
                <a:solidFill>
                  <a:srgbClr val="333333"/>
                </a:solidFill>
              </a:rPr>
              <a:t>„</a:t>
            </a:r>
            <a:r>
              <a:rPr lang="ru-RU" sz="2400" dirty="0">
                <a:solidFill>
                  <a:srgbClr val="333333"/>
                </a:solidFill>
              </a:rPr>
              <a:t>задумичивостью</a:t>
            </a:r>
            <a:r>
              <a:rPr lang="de-DE" sz="2400" dirty="0">
                <a:solidFill>
                  <a:srgbClr val="333333"/>
                </a:solidFill>
              </a:rPr>
              <a:t>“</a:t>
            </a:r>
            <a:r>
              <a:rPr lang="ru-RU" sz="2400" dirty="0">
                <a:solidFill>
                  <a:srgbClr val="333333"/>
                </a:solidFill>
              </a:rPr>
              <a:t>.</a:t>
            </a:r>
            <a:endParaRPr lang="en-US" sz="2400" dirty="0">
              <a:solidFill>
                <a:srgbClr val="333333"/>
              </a:solidFill>
            </a:endParaRPr>
          </a:p>
          <a:p>
            <a:pPr marL="342900" indent="-342900" fontAlgn="auto">
              <a:buClr>
                <a:srgbClr val="000000"/>
              </a:buClr>
              <a:buFont typeface="WingDings"/>
              <a:buChar char=""/>
              <a:defRPr/>
            </a:pPr>
            <a:r>
              <a:rPr lang="ru-RU" sz="2400" dirty="0">
                <a:solidFill>
                  <a:srgbClr val="004992"/>
                </a:solidFill>
              </a:rPr>
              <a:t>Вы замечали за собой такого рода размышления</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Проблемы</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412316" cy="4248000"/>
          </a:xfrm>
        </p:spPr>
        <p:txBody>
          <a:bodyPr>
            <a:noAutofit/>
          </a:bodyPr>
          <a:lstStyle/>
          <a:p>
            <a:pPr fontAlgn="auto">
              <a:defRPr/>
            </a:pPr>
            <a:r>
              <a:rPr lang="ru-RU" sz="2000" dirty="0">
                <a:solidFill>
                  <a:srgbClr val="004992"/>
                </a:solidFill>
              </a:rPr>
              <a:t>Глубокое размышление может быть проблематичным по следующим причинам</a:t>
            </a:r>
            <a:r>
              <a:rPr lang="de-DE" sz="2000" dirty="0">
                <a:solidFill>
                  <a:srgbClr val="004992"/>
                </a:solidFill>
              </a:rPr>
              <a:t>:</a:t>
            </a:r>
          </a:p>
          <a:p>
            <a:pPr marL="342900" indent="-342900" fontAlgn="auto">
              <a:buClr>
                <a:srgbClr val="333333"/>
              </a:buClr>
              <a:buFont typeface="WingDings"/>
              <a:buChar char=""/>
              <a:defRPr/>
            </a:pPr>
            <a:r>
              <a:rPr lang="ru-RU" sz="2000" dirty="0">
                <a:solidFill>
                  <a:srgbClr val="333333"/>
                </a:solidFill>
              </a:rPr>
              <a:t>Мысли имеют тенденцию кружиться на одном месте: проблемы присутствуют, но не решаются</a:t>
            </a:r>
            <a:r>
              <a:rPr lang="de-DE" sz="2000" dirty="0">
                <a:solidFill>
                  <a:srgbClr val="333333"/>
                </a:solidFill>
              </a:rPr>
              <a:t>.</a:t>
            </a:r>
          </a:p>
          <a:p>
            <a:pPr marL="342900" indent="-342900" fontAlgn="auto">
              <a:buClr>
                <a:srgbClr val="333333"/>
              </a:buClr>
              <a:buFont typeface="WingDings"/>
              <a:buChar char=""/>
              <a:defRPr/>
            </a:pPr>
            <a:r>
              <a:rPr lang="ru-RU" sz="2000" dirty="0">
                <a:solidFill>
                  <a:srgbClr val="333333"/>
                </a:solidFill>
              </a:rPr>
              <a:t>Понижается самооценка, т.к. полезные и положительные мысли или действия не рассматриваются или даже остаются незамеченными.</a:t>
            </a:r>
          </a:p>
          <a:p>
            <a:pPr marL="342900" indent="-342900" fontAlgn="auto">
              <a:buClr>
                <a:srgbClr val="333333"/>
              </a:buClr>
              <a:buFont typeface="WingDings"/>
              <a:buChar char=""/>
              <a:defRPr/>
            </a:pPr>
            <a:r>
              <a:rPr lang="ru-RU" sz="2000" dirty="0">
                <a:solidFill>
                  <a:srgbClr val="333333"/>
                </a:solidFill>
              </a:rPr>
              <a:t>В отличие от целенаправленного мышления, глубокое размышление характеризуется теми же мыслями о неудачах, что приводит к самообвинениям.</a:t>
            </a:r>
            <a:endParaRPr lang="de-DE" sz="2000" b="1"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делать?</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ru-RU" sz="2400" dirty="0">
                <a:solidFill>
                  <a:srgbClr val="333333"/>
                </a:solidFill>
              </a:rPr>
              <a:t>Первый и самый важный шаг </a:t>
            </a:r>
            <a:r>
              <a:rPr lang="de-DE" sz="2400" dirty="0">
                <a:solidFill>
                  <a:srgbClr val="333333"/>
                </a:solidFill>
              </a:rPr>
              <a:t>–</a:t>
            </a:r>
            <a:r>
              <a:rPr lang="ru-RU" sz="2400" dirty="0">
                <a:solidFill>
                  <a:srgbClr val="333333"/>
                </a:solidFill>
              </a:rPr>
              <a:t> это признать, что само размышление и есть проблема, и оно не является полезной стратегией. Размышление в итоге приводит к большему количеству проблем, а не их решениям</a:t>
            </a:r>
            <a:r>
              <a:rPr lang="de-DE" sz="2400" dirty="0">
                <a:solidFill>
                  <a:srgbClr val="333333"/>
                </a:solidFill>
              </a:rPr>
              <a:t>.</a:t>
            </a:r>
          </a:p>
          <a:p>
            <a:pPr marL="342900" lvl="0" indent="-342900" defTabSz="914400">
              <a:buClr>
                <a:srgbClr val="000000"/>
              </a:buClr>
              <a:buFont typeface="WingDings"/>
              <a:buChar char=""/>
              <a:defRPr/>
            </a:pPr>
            <a:r>
              <a:rPr lang="ru-RU" sz="2400" dirty="0">
                <a:solidFill>
                  <a:srgbClr val="004992"/>
                </a:solidFill>
              </a:rPr>
              <a:t>Глубокии размышления только мысли</a:t>
            </a:r>
            <a:r>
              <a:rPr lang="de-DE" sz="2400" dirty="0">
                <a:solidFill>
                  <a:srgbClr val="004992"/>
                </a:solidFill>
              </a:rPr>
              <a:t>... </a:t>
            </a:r>
            <a:r>
              <a:rPr lang="ru-RU" sz="2400" dirty="0">
                <a:solidFill>
                  <a:srgbClr val="333333"/>
                </a:solidFill>
              </a:rPr>
              <a:t>они не действительность</a:t>
            </a:r>
            <a:r>
              <a:rPr lang="de-DE" sz="2400" dirty="0">
                <a:solidFill>
                  <a:srgbClr val="333333"/>
                </a:solidFill>
              </a:rPr>
              <a:t>!</a:t>
            </a:r>
          </a:p>
          <a:p>
            <a:pPr marL="342900" lvl="0" indent="-342900" defTabSz="914400">
              <a:buClr>
                <a:srgbClr val="333333"/>
              </a:buClr>
              <a:buFont typeface="WingDings"/>
              <a:buChar char=""/>
              <a:defRPr/>
            </a:pPr>
            <a:r>
              <a:rPr lang="ru-RU" sz="2400" dirty="0">
                <a:solidFill>
                  <a:srgbClr val="333333"/>
                </a:solidFill>
              </a:rPr>
              <a:t>Постарайтесь заметить их, но не придавайте слишком много значения таким мыслям</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Упражнение </a:t>
            </a:r>
            <a:r>
              <a:rPr lang="de-DE" sz="3600" dirty="0">
                <a:solidFill>
                  <a:srgbClr val="004992"/>
                </a:solidFill>
                <a:latin typeface="+mn-lt"/>
                <a:ea typeface="+mn-ea"/>
                <a:cs typeface="+mn-cs"/>
              </a:rPr>
              <a:t>„</a:t>
            </a:r>
            <a:r>
              <a:rPr lang="ru-RU" sz="3600" dirty="0">
                <a:solidFill>
                  <a:srgbClr val="004992"/>
                </a:solidFill>
                <a:latin typeface="+mn-lt"/>
                <a:ea typeface="+mn-ea"/>
                <a:cs typeface="+mn-cs"/>
              </a:rPr>
              <a:t>Антиразмышления</a:t>
            </a:r>
            <a:r>
              <a:rPr lang="de-DE" sz="3600" dirty="0">
                <a:solidFill>
                  <a:srgbClr val="004992"/>
                </a:solidFill>
                <a:latin typeface="+mn-lt"/>
                <a:ea typeface="+mn-ea"/>
                <a:cs typeface="+mn-cs"/>
              </a:rPr>
              <a:t>“ </a:t>
            </a:r>
            <a:r>
              <a:rPr lang="ru-RU" sz="3600" dirty="0">
                <a:solidFill>
                  <a:srgbClr val="004992"/>
                </a:solidFill>
                <a:latin typeface="+mn-lt"/>
                <a:ea typeface="+mn-ea"/>
                <a:cs typeface="+mn-cs"/>
              </a:rPr>
              <a:t>1: В поисках внутреннего разделения...</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5577840" cy="4248000"/>
          </a:xfrm>
        </p:spPr>
        <p:txBody>
          <a:bodyPr/>
          <a:lstStyle/>
          <a:p>
            <a:pPr marL="342900" lvl="0" indent="-342900" defTabSz="914400">
              <a:lnSpc>
                <a:spcPct val="100000"/>
              </a:lnSpc>
              <a:spcBef>
                <a:spcPts val="1200"/>
              </a:spcBef>
              <a:buClr>
                <a:srgbClr val="333333"/>
              </a:buClr>
              <a:buFont typeface="WingDings"/>
              <a:buChar char=""/>
              <a:defRPr/>
            </a:pPr>
            <a:r>
              <a:rPr lang="ru-RU" sz="2000" dirty="0">
                <a:solidFill>
                  <a:srgbClr val="333333"/>
                </a:solidFill>
              </a:rPr>
              <a:t>Рассмотрите, что происходит внутри вас, без какого</a:t>
            </a:r>
            <a:r>
              <a:rPr lang="de-DE" sz="2000" dirty="0">
                <a:solidFill>
                  <a:srgbClr val="333333"/>
                </a:solidFill>
              </a:rPr>
              <a:t>-</a:t>
            </a:r>
            <a:r>
              <a:rPr lang="ru-RU" sz="2000" dirty="0">
                <a:solidFill>
                  <a:srgbClr val="333333"/>
                </a:solidFill>
              </a:rPr>
              <a:t>либо вмешательства или самообвинений (</a:t>
            </a:r>
            <a:r>
              <a:rPr lang="de-DE" sz="2000" dirty="0">
                <a:solidFill>
                  <a:srgbClr val="333333"/>
                </a:solidFill>
              </a:rPr>
              <a:t>„</a:t>
            </a:r>
            <a:r>
              <a:rPr lang="ru-RU" sz="2000" dirty="0">
                <a:solidFill>
                  <a:srgbClr val="333333"/>
                </a:solidFill>
              </a:rPr>
              <a:t>Я идиот, я не могу перестать размышлять над этим!</a:t>
            </a:r>
            <a:r>
              <a:rPr lang="de-DE" sz="2000" dirty="0">
                <a:solidFill>
                  <a:srgbClr val="333333"/>
                </a:solidFill>
              </a:rPr>
              <a:t>“</a:t>
            </a:r>
            <a:r>
              <a:rPr lang="ru-RU" sz="2000" dirty="0">
                <a:solidFill>
                  <a:srgbClr val="333333"/>
                </a:solidFill>
              </a:rPr>
              <a:t>; </a:t>
            </a:r>
            <a:r>
              <a:rPr lang="de-DE" sz="2000" dirty="0">
                <a:solidFill>
                  <a:srgbClr val="333333"/>
                </a:solidFill>
              </a:rPr>
              <a:t>„</a:t>
            </a:r>
            <a:r>
              <a:rPr lang="ru-RU" sz="2000" dirty="0">
                <a:solidFill>
                  <a:srgbClr val="333333"/>
                </a:solidFill>
              </a:rPr>
              <a:t>Почему у меня возникла эта проблема?</a:t>
            </a:r>
            <a:r>
              <a:rPr lang="de-DE" sz="2000" dirty="0">
                <a:solidFill>
                  <a:srgbClr val="333333"/>
                </a:solidFill>
              </a:rPr>
              <a:t>“</a:t>
            </a:r>
            <a:r>
              <a:rPr lang="ru-RU" sz="2000" dirty="0">
                <a:solidFill>
                  <a:srgbClr val="333333"/>
                </a:solidFill>
              </a:rPr>
              <a:t>).</a:t>
            </a:r>
            <a:endParaRPr lang="de-DE" sz="2000" dirty="0">
              <a:solidFill>
                <a:srgbClr val="333333"/>
              </a:solidFill>
            </a:endParaRPr>
          </a:p>
          <a:p>
            <a:pPr marL="342900" lvl="0" indent="-342900" defTabSz="914400">
              <a:lnSpc>
                <a:spcPct val="100000"/>
              </a:lnSpc>
              <a:spcBef>
                <a:spcPts val="1200"/>
              </a:spcBef>
              <a:buClr>
                <a:srgbClr val="333333"/>
              </a:buClr>
              <a:buFont typeface="WingDings"/>
              <a:buChar char=""/>
              <a:defRPr/>
            </a:pPr>
            <a:r>
              <a:rPr lang="ru-RU" sz="2000" dirty="0">
                <a:solidFill>
                  <a:srgbClr val="333333"/>
                </a:solidFill>
              </a:rPr>
              <a:t>Рассмотрите свои мысли, как отходящий от станции вокзала поезд, уходящие облака в небе, или листья, которые уносит ветер.</a:t>
            </a:r>
          </a:p>
          <a:p>
            <a:pPr lvl="0" defTabSz="914400" eaLnBrk="0" fontAlgn="base" hangingPunct="0">
              <a:lnSpc>
                <a:spcPct val="100000"/>
              </a:lnSpc>
              <a:spcBef>
                <a:spcPts val="1200"/>
              </a:spcBef>
              <a:buClr>
                <a:srgbClr val="006699"/>
              </a:buClr>
              <a:tabLst>
                <a:tab pos="84137" algn="l"/>
              </a:tabLst>
              <a:defRPr/>
            </a:pPr>
            <a:r>
              <a:rPr lang="ru-RU" sz="2000" kern="0" dirty="0">
                <a:solidFill>
                  <a:srgbClr val="004992"/>
                </a:solidFill>
              </a:rPr>
              <a:t>Глубокое размышление - это явление временное, а не постоянное. Проблемачтичные мысли повторяются неоднакратно, не потому, что они несут в себе правду, а потому, что они вызывают у вас чувство страха.</a:t>
            </a:r>
            <a:endParaRPr lang="en-US" sz="2000" dirty="0"/>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Упражнение </a:t>
            </a:r>
            <a:r>
              <a:rPr lang="de-DE" sz="3600" dirty="0">
                <a:latin typeface="+mn-lt"/>
                <a:ea typeface="+mn-ea"/>
                <a:cs typeface="+mn-cs"/>
              </a:rPr>
              <a:t>„</a:t>
            </a:r>
            <a:r>
              <a:rPr lang="ru-RU" sz="3600" dirty="0">
                <a:latin typeface="+mn-lt"/>
                <a:ea typeface="+mn-ea"/>
                <a:cs typeface="+mn-cs"/>
              </a:rPr>
              <a:t>Антиразмышления</a:t>
            </a:r>
            <a:r>
              <a:rPr lang="de-DE" sz="3600" dirty="0">
                <a:latin typeface="+mn-lt"/>
                <a:ea typeface="+mn-ea"/>
                <a:cs typeface="+mn-cs"/>
              </a:rPr>
              <a:t>“</a:t>
            </a:r>
            <a:r>
              <a:rPr lang="ru-RU" sz="3600" dirty="0">
                <a:latin typeface="+mn-lt"/>
                <a:ea typeface="+mn-ea"/>
                <a:cs typeface="+mn-cs"/>
              </a:rPr>
              <a:t> 2:</a:t>
            </a:r>
            <a:r>
              <a:rPr lang="en-US" sz="3600" dirty="0">
                <a:latin typeface="+mn-lt"/>
                <a:ea typeface="+mn-ea"/>
                <a:cs typeface="+mn-cs"/>
              </a:rPr>
              <a:t> </a:t>
            </a:r>
            <a:r>
              <a:rPr lang="ru-RU" sz="3600" dirty="0">
                <a:latin typeface="+mn-lt"/>
                <a:ea typeface="+mn-ea"/>
                <a:cs typeface="+mn-cs"/>
              </a:rPr>
              <a:t>Физическая зарядка</a:t>
            </a:r>
            <a:endParaRPr lang="en-US"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defRPr/>
            </a:pPr>
            <a:r>
              <a:rPr lang="ru-RU" sz="2400" dirty="0">
                <a:solidFill>
                  <a:srgbClr val="004992"/>
                </a:solidFill>
              </a:rPr>
              <a:t>Физическое упражнение:</a:t>
            </a:r>
          </a:p>
          <a:p>
            <a:pPr marL="457200" lvl="0" indent="-457200">
              <a:lnSpc>
                <a:spcPct val="100000"/>
              </a:lnSpc>
              <a:spcBef>
                <a:spcPts val="1200"/>
              </a:spcBef>
              <a:buFont typeface="+mj-lt"/>
              <a:buAutoNum type="arabicPeriod"/>
              <a:defRPr/>
            </a:pPr>
            <a:r>
              <a:rPr lang="ru-RU" sz="2400" dirty="0">
                <a:solidFill>
                  <a:srgbClr val="333333"/>
                </a:solidFill>
              </a:rPr>
              <a:t>Встаньте</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Положите левую руку на правое плечо</a:t>
            </a:r>
          </a:p>
          <a:p>
            <a:pPr marL="457200" lvl="0" indent="-457200">
              <a:lnSpc>
                <a:spcPct val="100000"/>
              </a:lnSpc>
              <a:spcBef>
                <a:spcPts val="1200"/>
              </a:spcBef>
              <a:buFont typeface="+mj-lt"/>
              <a:buAutoNum type="arabicPeriod"/>
              <a:defRPr/>
            </a:pPr>
            <a:r>
              <a:rPr lang="ru-RU" sz="2400" dirty="0">
                <a:solidFill>
                  <a:srgbClr val="333333"/>
                </a:solidFill>
              </a:rPr>
              <a:t>Положите правую руку на левое плечо</a:t>
            </a:r>
          </a:p>
          <a:p>
            <a:pPr marL="457200" lvl="0" indent="-457200">
              <a:lnSpc>
                <a:spcPct val="100000"/>
              </a:lnSpc>
              <a:spcBef>
                <a:spcPts val="1200"/>
              </a:spcBef>
              <a:buFont typeface="+mj-lt"/>
              <a:buAutoNum type="arabicPeriod"/>
              <a:defRPr/>
            </a:pPr>
            <a:r>
              <a:rPr lang="ru-RU" sz="2400" dirty="0">
                <a:solidFill>
                  <a:srgbClr val="333333"/>
                </a:solidFill>
              </a:rPr>
              <a:t>Поднимите одну ногу</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 и вращайте ее по кругу</a:t>
            </a: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237215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Упражнение </a:t>
            </a:r>
            <a:r>
              <a:rPr lang="de-DE" sz="3600" dirty="0">
                <a:latin typeface="+mn-lt"/>
                <a:ea typeface="+mn-ea"/>
                <a:cs typeface="+mn-cs"/>
              </a:rPr>
              <a:t>„</a:t>
            </a:r>
            <a:r>
              <a:rPr lang="ru-RU" sz="3600" dirty="0">
                <a:latin typeface="+mn-lt"/>
                <a:ea typeface="+mn-ea"/>
                <a:cs typeface="+mn-cs"/>
              </a:rPr>
              <a:t>Антиразмышления</a:t>
            </a:r>
            <a:r>
              <a:rPr lang="de-DE" sz="3600" dirty="0">
                <a:latin typeface="+mn-lt"/>
                <a:ea typeface="+mn-ea"/>
                <a:cs typeface="+mn-cs"/>
              </a:rPr>
              <a:t>“</a:t>
            </a:r>
            <a:r>
              <a:rPr lang="ru-RU" sz="3600" dirty="0">
                <a:latin typeface="+mn-lt"/>
                <a:ea typeface="+mn-ea"/>
                <a:cs typeface="+mn-cs"/>
              </a:rPr>
              <a:t> 2:</a:t>
            </a:r>
            <a:r>
              <a:rPr lang="en-US" sz="3600" dirty="0">
                <a:latin typeface="+mn-lt"/>
                <a:ea typeface="+mn-ea"/>
                <a:cs typeface="+mn-cs"/>
              </a:rPr>
              <a:t> </a:t>
            </a:r>
            <a:r>
              <a:rPr lang="ru-RU" sz="3600" dirty="0">
                <a:latin typeface="+mn-lt"/>
                <a:ea typeface="+mn-ea"/>
                <a:cs typeface="+mn-cs"/>
              </a:rPr>
              <a:t>Физическая зарядка</a:t>
            </a:r>
            <a:endParaRPr lang="en-US"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defRPr/>
            </a:pPr>
            <a:r>
              <a:rPr lang="ru-RU" sz="2400" dirty="0">
                <a:solidFill>
                  <a:srgbClr val="004992"/>
                </a:solidFill>
              </a:rPr>
              <a:t>Физическое упражнение:</a:t>
            </a:r>
          </a:p>
          <a:p>
            <a:pPr marL="457200" lvl="0" indent="-457200">
              <a:lnSpc>
                <a:spcPct val="100000"/>
              </a:lnSpc>
              <a:spcBef>
                <a:spcPts val="1200"/>
              </a:spcBef>
              <a:buFont typeface="+mj-lt"/>
              <a:buAutoNum type="arabicPeriod"/>
              <a:defRPr/>
            </a:pPr>
            <a:r>
              <a:rPr lang="ru-RU" sz="2400" dirty="0">
                <a:solidFill>
                  <a:srgbClr val="333333"/>
                </a:solidFill>
              </a:rPr>
              <a:t>Встаньте</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Положите левую руку на правое плечо</a:t>
            </a:r>
          </a:p>
          <a:p>
            <a:pPr marL="457200" lvl="0" indent="-457200">
              <a:lnSpc>
                <a:spcPct val="100000"/>
              </a:lnSpc>
              <a:spcBef>
                <a:spcPts val="1200"/>
              </a:spcBef>
              <a:buFont typeface="+mj-lt"/>
              <a:buAutoNum type="arabicPeriod"/>
              <a:defRPr/>
            </a:pPr>
            <a:r>
              <a:rPr lang="ru-RU" sz="2400" dirty="0">
                <a:solidFill>
                  <a:srgbClr val="333333"/>
                </a:solidFill>
              </a:rPr>
              <a:t>Положите правую руку на левое плечо</a:t>
            </a:r>
          </a:p>
          <a:p>
            <a:pPr marL="457200" lvl="0" indent="-457200">
              <a:lnSpc>
                <a:spcPct val="100000"/>
              </a:lnSpc>
              <a:spcBef>
                <a:spcPts val="1200"/>
              </a:spcBef>
              <a:buFont typeface="+mj-lt"/>
              <a:buAutoNum type="arabicPeriod"/>
              <a:defRPr/>
            </a:pPr>
            <a:r>
              <a:rPr lang="ru-RU" sz="2400" dirty="0">
                <a:solidFill>
                  <a:srgbClr val="333333"/>
                </a:solidFill>
              </a:rPr>
              <a:t>Поднимите одну ногу</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 и вращайте ее по кругу</a:t>
            </a:r>
          </a:p>
          <a:p>
            <a:pPr lvl="0">
              <a:lnSpc>
                <a:spcPct val="100000"/>
              </a:lnSpc>
              <a:spcBef>
                <a:spcPts val="1200"/>
              </a:spcBef>
              <a:defRPr/>
            </a:pPr>
            <a:endParaRPr lang="en-US" sz="2400" dirty="0">
              <a:solidFill>
                <a:srgbClr val="004992"/>
              </a:solidFill>
            </a:endParaRPr>
          </a:p>
          <a:p>
            <a:pPr lvl="0">
              <a:lnSpc>
                <a:spcPct val="100000"/>
              </a:lnSpc>
              <a:spcBef>
                <a:spcPts val="1200"/>
              </a:spcBef>
              <a:defRPr/>
            </a:pPr>
            <a:r>
              <a:rPr lang="ru-RU" sz="2400" dirty="0">
                <a:solidFill>
                  <a:srgbClr val="004992"/>
                </a:solidFill>
              </a:rPr>
              <a:t>О чем вы думаете</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3653883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Упражнение </a:t>
            </a:r>
            <a:r>
              <a:rPr lang="de-DE" sz="3600" dirty="0">
                <a:latin typeface="+mn-lt"/>
                <a:ea typeface="+mn-ea"/>
                <a:cs typeface="+mn-cs"/>
              </a:rPr>
              <a:t>„</a:t>
            </a:r>
            <a:r>
              <a:rPr lang="ru-RU" sz="3600" dirty="0">
                <a:latin typeface="+mn-lt"/>
                <a:ea typeface="+mn-ea"/>
                <a:cs typeface="+mn-cs"/>
              </a:rPr>
              <a:t>Антиразмышления</a:t>
            </a:r>
            <a:r>
              <a:rPr lang="de-DE" sz="3600" dirty="0">
                <a:latin typeface="+mn-lt"/>
                <a:ea typeface="+mn-ea"/>
                <a:cs typeface="+mn-cs"/>
              </a:rPr>
              <a:t>“</a:t>
            </a:r>
            <a:r>
              <a:rPr lang="ru-RU" sz="3600" dirty="0">
                <a:latin typeface="+mn-lt"/>
                <a:ea typeface="+mn-ea"/>
                <a:cs typeface="+mn-cs"/>
              </a:rPr>
              <a:t> 2:</a:t>
            </a:r>
            <a:r>
              <a:rPr lang="en-US" sz="3600" dirty="0">
                <a:latin typeface="+mn-lt"/>
                <a:ea typeface="+mn-ea"/>
                <a:cs typeface="+mn-cs"/>
              </a:rPr>
              <a:t> </a:t>
            </a:r>
            <a:r>
              <a:rPr lang="ru-RU" sz="3600" dirty="0">
                <a:latin typeface="+mn-lt"/>
                <a:ea typeface="+mn-ea"/>
                <a:cs typeface="+mn-cs"/>
              </a:rPr>
              <a:t>Физическая зарядка</a:t>
            </a:r>
            <a:endParaRPr lang="en-US"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defRPr/>
            </a:pPr>
            <a:r>
              <a:rPr lang="ru-RU" sz="2400" dirty="0">
                <a:solidFill>
                  <a:srgbClr val="004992"/>
                </a:solidFill>
              </a:rPr>
              <a:t>Физическое упражнение:</a:t>
            </a:r>
          </a:p>
          <a:p>
            <a:pPr marL="457200" lvl="0" indent="-457200">
              <a:lnSpc>
                <a:spcPct val="100000"/>
              </a:lnSpc>
              <a:spcBef>
                <a:spcPts val="1200"/>
              </a:spcBef>
              <a:buFont typeface="+mj-lt"/>
              <a:buAutoNum type="arabicPeriod"/>
              <a:defRPr/>
            </a:pPr>
            <a:r>
              <a:rPr lang="ru-RU" sz="2400" dirty="0">
                <a:solidFill>
                  <a:srgbClr val="333333"/>
                </a:solidFill>
              </a:rPr>
              <a:t>Встаньте</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Положите левую руку на правое плечо</a:t>
            </a:r>
          </a:p>
          <a:p>
            <a:pPr marL="457200" lvl="0" indent="-457200">
              <a:lnSpc>
                <a:spcPct val="100000"/>
              </a:lnSpc>
              <a:spcBef>
                <a:spcPts val="1200"/>
              </a:spcBef>
              <a:buFont typeface="+mj-lt"/>
              <a:buAutoNum type="arabicPeriod"/>
              <a:defRPr/>
            </a:pPr>
            <a:r>
              <a:rPr lang="ru-RU" sz="2400" dirty="0">
                <a:solidFill>
                  <a:srgbClr val="333333"/>
                </a:solidFill>
              </a:rPr>
              <a:t>Положите правую руку на левое плечо</a:t>
            </a:r>
          </a:p>
          <a:p>
            <a:pPr marL="457200" lvl="0" indent="-457200">
              <a:lnSpc>
                <a:spcPct val="100000"/>
              </a:lnSpc>
              <a:spcBef>
                <a:spcPts val="1200"/>
              </a:spcBef>
              <a:buFont typeface="+mj-lt"/>
              <a:buAutoNum type="arabicPeriod"/>
              <a:defRPr/>
            </a:pPr>
            <a:r>
              <a:rPr lang="ru-RU" sz="2400" dirty="0">
                <a:solidFill>
                  <a:srgbClr val="333333"/>
                </a:solidFill>
              </a:rPr>
              <a:t>Поднимите одну ногу</a:t>
            </a:r>
            <a:r>
              <a:rPr lang="de-DE" sz="2400" dirty="0">
                <a:solidFill>
                  <a:srgbClr val="333333"/>
                </a:solidFill>
              </a:rPr>
              <a:t>...</a:t>
            </a:r>
          </a:p>
          <a:p>
            <a:pPr marL="457200" lvl="0" indent="-457200">
              <a:lnSpc>
                <a:spcPct val="100000"/>
              </a:lnSpc>
              <a:spcBef>
                <a:spcPts val="1200"/>
              </a:spcBef>
              <a:buFont typeface="+mj-lt"/>
              <a:buAutoNum type="arabicPeriod"/>
              <a:defRPr/>
            </a:pPr>
            <a:r>
              <a:rPr lang="ru-RU" sz="2400" dirty="0">
                <a:solidFill>
                  <a:srgbClr val="333333"/>
                </a:solidFill>
              </a:rPr>
              <a:t>... и вращайте ее по кругу</a:t>
            </a:r>
          </a:p>
          <a:p>
            <a:pPr>
              <a:lnSpc>
                <a:spcPct val="100000"/>
              </a:lnSpc>
              <a:spcBef>
                <a:spcPts val="1200"/>
              </a:spcBef>
              <a:defRPr/>
            </a:pPr>
            <a:endParaRPr lang="en-US" sz="2400" dirty="0">
              <a:solidFill>
                <a:srgbClr val="004992"/>
              </a:solidFill>
            </a:endParaRPr>
          </a:p>
          <a:p>
            <a:pPr>
              <a:lnSpc>
                <a:spcPct val="100000"/>
              </a:lnSpc>
              <a:spcBef>
                <a:spcPts val="1200"/>
              </a:spcBef>
              <a:defRPr/>
            </a:pPr>
            <a:r>
              <a:rPr lang="ru-RU" sz="2400" dirty="0">
                <a:solidFill>
                  <a:srgbClr val="004992"/>
                </a:solidFill>
              </a:rPr>
              <a:t>К</a:t>
            </a:r>
            <a:r>
              <a:rPr lang="ru-RU" sz="2400" dirty="0"/>
              <a:t>о</a:t>
            </a:r>
            <a:r>
              <a:rPr lang="ru-RU" sz="2400" dirty="0">
                <a:solidFill>
                  <a:srgbClr val="004992"/>
                </a:solidFill>
              </a:rPr>
              <a:t>нцентрация внимания над упражнением помогает прервать порочный круг размышления.</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660045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Советы как повысить самооценку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Выражайте ваши собственные желания </a:t>
            </a:r>
            <a:r>
              <a:rPr lang="ru-RU" sz="2400">
                <a:solidFill>
                  <a:srgbClr val="333333"/>
                </a:solidFill>
              </a:rPr>
              <a:t>людям.</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Советы как повысить самооценку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Выражайте ваши собственные желания людям.</a:t>
            </a:r>
          </a:p>
          <a:p>
            <a:pPr marL="342900" indent="-342900">
              <a:buClr>
                <a:srgbClr val="333333"/>
              </a:buClr>
              <a:buFont typeface="WingDings"/>
              <a:buChar char=""/>
            </a:pPr>
            <a:r>
              <a:rPr lang="ru-RU" sz="2400" dirty="0">
                <a:solidFill>
                  <a:srgbClr val="333333"/>
                </a:solidFill>
              </a:rPr>
              <a:t>Говорите внятно и </a:t>
            </a:r>
            <a:r>
              <a:rPr lang="ru-RU" sz="2400">
                <a:solidFill>
                  <a:srgbClr val="333333"/>
                </a:solidFill>
              </a:rPr>
              <a:t>четко.</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225002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Советы как повысить самооценку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Выражайте ваши собственные желания людям.</a:t>
            </a:r>
          </a:p>
          <a:p>
            <a:pPr marL="342900" indent="-342900">
              <a:buClr>
                <a:srgbClr val="333333"/>
              </a:buClr>
              <a:buFont typeface="WingDings"/>
              <a:buChar char=""/>
            </a:pPr>
            <a:r>
              <a:rPr lang="ru-RU" sz="2400" dirty="0">
                <a:solidFill>
                  <a:srgbClr val="333333"/>
                </a:solidFill>
              </a:rPr>
              <a:t>Говорите внятно и четко.</a:t>
            </a:r>
          </a:p>
          <a:p>
            <a:pPr marL="342900" indent="-342900">
              <a:buClr>
                <a:srgbClr val="333333"/>
              </a:buClr>
              <a:buFont typeface="WingDings"/>
              <a:buChar char=""/>
            </a:pPr>
            <a:r>
              <a:rPr lang="ru-RU" sz="2400" dirty="0">
                <a:solidFill>
                  <a:srgbClr val="333333"/>
                </a:solidFill>
              </a:rPr>
              <a:t>Устанавливайте зрительный контакт (начните с людей, которых вы </a:t>
            </a:r>
            <a:r>
              <a:rPr lang="ru-RU" sz="2400">
                <a:solidFill>
                  <a:srgbClr val="333333"/>
                </a:solidFill>
              </a:rPr>
              <a:t>знаете).</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2432870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Советы как повысить самооценку</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ru-RU" sz="2400" dirty="0">
                <a:solidFill>
                  <a:srgbClr val="333333"/>
                </a:solidFill>
              </a:rPr>
              <a:t>Выражайте ваши собственные желания людям.</a:t>
            </a:r>
          </a:p>
          <a:p>
            <a:pPr marL="342900" indent="-342900">
              <a:buClr>
                <a:srgbClr val="333333"/>
              </a:buClr>
              <a:buFont typeface="WingDings"/>
              <a:buChar char=""/>
            </a:pPr>
            <a:r>
              <a:rPr lang="ru-RU" sz="2400" dirty="0">
                <a:solidFill>
                  <a:srgbClr val="333333"/>
                </a:solidFill>
              </a:rPr>
              <a:t>Говорите внятно и четко.</a:t>
            </a:r>
          </a:p>
          <a:p>
            <a:pPr marL="342900" indent="-342900">
              <a:buClr>
                <a:srgbClr val="333333"/>
              </a:buClr>
              <a:buFont typeface="WingDings"/>
              <a:buChar char=""/>
            </a:pPr>
            <a:r>
              <a:rPr lang="ru-RU" sz="2400" dirty="0">
                <a:solidFill>
                  <a:srgbClr val="333333"/>
                </a:solidFill>
              </a:rPr>
              <a:t>Устанавливайте зрительный контакт (начните с людей, которых вы знаете).</a:t>
            </a:r>
          </a:p>
          <a:p>
            <a:pPr marL="342900" indent="-342900">
              <a:buClr>
                <a:srgbClr val="333333"/>
              </a:buClr>
              <a:buFont typeface="WingDings"/>
              <a:buChar char=""/>
            </a:pPr>
            <a:r>
              <a:rPr lang="ru-RU" sz="2400" dirty="0">
                <a:solidFill>
                  <a:srgbClr val="333333"/>
                </a:solidFill>
              </a:rPr>
              <a:t>Держите осанку: Помните, красивая осанка влияет на самооценку человека и производит впечатление уверенной в себе личности!</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3179141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Домашнее задание</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ru-RU" sz="2000" dirty="0">
                <a:solidFill>
                  <a:srgbClr val="004992"/>
                </a:solidFill>
              </a:rPr>
              <a:t>Советы, как ценить положительные моменты, которые с вами происходят:</a:t>
            </a:r>
          </a:p>
          <a:p>
            <a:pPr marL="342900" indent="-342900">
              <a:lnSpc>
                <a:spcPct val="100000"/>
              </a:lnSpc>
              <a:spcBef>
                <a:spcPts val="1200"/>
              </a:spcBef>
              <a:buClr>
                <a:srgbClr val="333333"/>
              </a:buClr>
              <a:buFont typeface="WingDings"/>
              <a:buChar char=""/>
              <a:defRPr/>
            </a:pPr>
            <a:r>
              <a:rPr lang="ru-RU" sz="2000" dirty="0">
                <a:solidFill>
                  <a:srgbClr val="333333"/>
                </a:solidFill>
              </a:rPr>
              <a:t>Выходя из дома, возьмите с собой горсть мелких шариков и положите в правый карман одежды (фасоль, камушки и т.д.)</a:t>
            </a:r>
          </a:p>
          <a:p>
            <a:pPr marL="342900" indent="-342900">
              <a:lnSpc>
                <a:spcPct val="100000"/>
              </a:lnSpc>
              <a:spcBef>
                <a:spcPts val="1200"/>
              </a:spcBef>
              <a:buClr>
                <a:srgbClr val="333333"/>
              </a:buClr>
              <a:buFont typeface="WingDings"/>
              <a:buChar char=""/>
              <a:defRPr/>
            </a:pPr>
            <a:r>
              <a:rPr lang="ru-RU" sz="2000" dirty="0">
                <a:solidFill>
                  <a:srgbClr val="333333"/>
                </a:solidFill>
              </a:rPr>
              <a:t>Каждый раз, когда вы испытываете положительные эмоции (напр., улыбка друга, приятная беседа, вкусный обед и т.д), переложите один шарик из правого кармана в левый.</a:t>
            </a:r>
          </a:p>
          <a:p>
            <a:pPr marL="342900" indent="-342900">
              <a:lnSpc>
                <a:spcPct val="100000"/>
              </a:lnSpc>
              <a:spcBef>
                <a:spcPts val="1200"/>
              </a:spcBef>
              <a:buClr>
                <a:srgbClr val="333333"/>
              </a:buClr>
              <a:buFont typeface="WingDings"/>
              <a:buChar char=""/>
              <a:defRPr/>
            </a:pPr>
            <a:r>
              <a:rPr lang="ru-RU" sz="2000" dirty="0">
                <a:solidFill>
                  <a:srgbClr val="333333"/>
                </a:solidFill>
              </a:rPr>
              <a:t>По возращению домой, достаньте шарики из левого кармана и вспомните все те прекрасные моменты, с которыми вы столкнулись в течение дня.</a:t>
            </a:r>
          </a:p>
          <a:p>
            <a:pPr marL="342900" indent="-342900">
              <a:lnSpc>
                <a:spcPct val="100000"/>
              </a:lnSpc>
              <a:spcBef>
                <a:spcPts val="1200"/>
              </a:spcBef>
              <a:buClr>
                <a:srgbClr val="333333"/>
              </a:buClr>
              <a:buFont typeface="WingDings"/>
              <a:buChar char=""/>
              <a:defRPr/>
            </a:pPr>
            <a:r>
              <a:rPr lang="ru-RU" sz="2000" dirty="0">
                <a:solidFill>
                  <a:srgbClr val="333333"/>
                </a:solidFill>
              </a:rPr>
              <a:t>Таким образом вы сознательно отслеживаете все положительные воспоминания и можете насладиться моментом. К сожалению, слишком часто мы оставляем приятные вещи незамеченными и пропускаеи их слишком быстро мимо нас.</a:t>
            </a: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Домашнее задание</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ru-RU" sz="2000" dirty="0">
                <a:solidFill>
                  <a:srgbClr val="004992"/>
                </a:solidFill>
              </a:rPr>
              <a:t>Советы, как ценить положительные моменты, которые с вами происходят:</a:t>
            </a:r>
          </a:p>
          <a:p>
            <a:pPr marL="342900" indent="-342900">
              <a:lnSpc>
                <a:spcPct val="100000"/>
              </a:lnSpc>
              <a:spcBef>
                <a:spcPts val="1200"/>
              </a:spcBef>
              <a:buClr>
                <a:srgbClr val="333333"/>
              </a:buClr>
              <a:buFont typeface="WingDings"/>
              <a:buChar char=""/>
              <a:defRPr/>
            </a:pPr>
            <a:r>
              <a:rPr lang="ru-RU" sz="2000" dirty="0">
                <a:solidFill>
                  <a:srgbClr val="333333"/>
                </a:solidFill>
              </a:rPr>
              <a:t>Выходя из дома, возьмите с собой горсть мелких шариков и положите в правый карман одежды (фасоль, камушки и т.д.)</a:t>
            </a:r>
          </a:p>
          <a:p>
            <a:pPr marL="342900" indent="-342900">
              <a:lnSpc>
                <a:spcPct val="100000"/>
              </a:lnSpc>
              <a:spcBef>
                <a:spcPts val="1200"/>
              </a:spcBef>
              <a:buClr>
                <a:srgbClr val="333333"/>
              </a:buClr>
              <a:buFont typeface="WingDings"/>
              <a:buChar char=""/>
              <a:defRPr/>
            </a:pPr>
            <a:r>
              <a:rPr lang="ru-RU" sz="2000" dirty="0">
                <a:solidFill>
                  <a:srgbClr val="333333"/>
                </a:solidFill>
              </a:rPr>
              <a:t>Каждый раз, когда вы испытываете положительные эмоции (напр., улыбка друга, приятная беседа, вкусный обед и т.д), переложите один шарик из правого кармана в левый.</a:t>
            </a:r>
          </a:p>
          <a:p>
            <a:pPr marL="342900" indent="-342900">
              <a:lnSpc>
                <a:spcPct val="100000"/>
              </a:lnSpc>
              <a:spcBef>
                <a:spcPts val="1200"/>
              </a:spcBef>
              <a:buClr>
                <a:srgbClr val="333333"/>
              </a:buClr>
              <a:buFont typeface="WingDings"/>
              <a:buChar char=""/>
              <a:defRPr/>
            </a:pPr>
            <a:r>
              <a:rPr lang="ru-RU" sz="2000" dirty="0">
                <a:solidFill>
                  <a:srgbClr val="333333"/>
                </a:solidFill>
              </a:rPr>
              <a:t>По возращению домой, достаньте шарики из левого кармана и вспомните все те прекрасные моменты, с которыми вы столкнулись в течение дня.</a:t>
            </a:r>
          </a:p>
          <a:p>
            <a:pPr marL="342900" indent="-342900">
              <a:lnSpc>
                <a:spcPct val="100000"/>
              </a:lnSpc>
              <a:spcBef>
                <a:spcPts val="1200"/>
              </a:spcBef>
              <a:buClr>
                <a:srgbClr val="333333"/>
              </a:buClr>
              <a:buFont typeface="WingDings"/>
              <a:buChar char=""/>
              <a:defRPr/>
            </a:pPr>
            <a:r>
              <a:rPr lang="ru-RU" sz="2000" dirty="0">
                <a:solidFill>
                  <a:srgbClr val="333333"/>
                </a:solidFill>
              </a:rPr>
              <a:t>Таким образом вы сознательно отслеживаете все положительные воспоминания и можете насладиться моментом. К сожалению, слишком часто мы оставляем приятные вещи незамеченными и пропускаеи их слишком быстро мимо нас.</a:t>
            </a:r>
          </a:p>
          <a:p>
            <a:pPr>
              <a:lnSpc>
                <a:spcPct val="100000"/>
              </a:lnSpc>
              <a:spcBef>
                <a:spcPts val="1200"/>
              </a:spcBef>
              <a:defRPr/>
            </a:pPr>
            <a:r>
              <a:rPr lang="ru-RU" sz="2000" dirty="0">
                <a:solidFill>
                  <a:srgbClr val="004992"/>
                </a:solidFill>
              </a:rPr>
              <a:t>Знаете ли вы, другие способы, напоминающие нам о приятных моментах, которые происходят в течение дня?</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385640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ru-RU" sz="2400" b="1" dirty="0">
                <a:solidFill>
                  <a:srgbClr val="333333"/>
                </a:solidFill>
              </a:rPr>
              <a:t>Цели обучения</a:t>
            </a:r>
            <a:r>
              <a:rPr lang="de-DE" sz="2400" b="1" dirty="0">
                <a:solidFill>
                  <a:srgbClr val="333333"/>
                </a:solidFill>
              </a:rPr>
              <a:t>:</a:t>
            </a:r>
            <a:endParaRPr lang="ru-RU" sz="2400" b="1" dirty="0">
              <a:solidFill>
                <a:srgbClr val="333333"/>
              </a:solidFill>
            </a:endParaRPr>
          </a:p>
          <a:p>
            <a:pPr marL="342900" indent="-342900">
              <a:lnSpc>
                <a:spcPct val="100000"/>
              </a:lnSpc>
              <a:spcBef>
                <a:spcPts val="1200"/>
              </a:spcBef>
              <a:buClr>
                <a:srgbClr val="333333"/>
              </a:buClr>
              <a:buFont typeface="WingDings"/>
              <a:buChar char=""/>
              <a:defRPr/>
            </a:pPr>
            <a:r>
              <a:rPr lang="ru-RU" sz="2400" dirty="0">
                <a:solidFill>
                  <a:srgbClr val="333333"/>
                </a:solidFill>
              </a:rPr>
              <a:t>Самооценка определяется как ценность, значимость, которой индивид наделяет себя в целом.</a:t>
            </a:r>
          </a:p>
          <a:p>
            <a:pPr marL="342900" indent="-342900">
              <a:lnSpc>
                <a:spcPct val="100000"/>
              </a:lnSpc>
              <a:spcBef>
                <a:spcPts val="1200"/>
              </a:spcBef>
              <a:buClr>
                <a:srgbClr val="333333"/>
              </a:buClr>
              <a:buFont typeface="WingDings"/>
              <a:buChar char=""/>
              <a:defRPr/>
            </a:pPr>
            <a:r>
              <a:rPr lang="ru-RU" sz="2400" dirty="0">
                <a:solidFill>
                  <a:srgbClr val="333333"/>
                </a:solidFill>
              </a:rPr>
              <a:t>С помощью предложенных стратегий распознайте свои сильные стороны в различных областях жизни и попытайтесь тем самым повысить вашу самооценку.</a:t>
            </a:r>
          </a:p>
          <a:p>
            <a:pPr marL="342900" indent="-342900">
              <a:lnSpc>
                <a:spcPct val="100000"/>
              </a:lnSpc>
              <a:spcBef>
                <a:spcPts val="1200"/>
              </a:spcBef>
              <a:buClr>
                <a:srgbClr val="333333"/>
              </a:buClr>
              <a:buFont typeface="WingDings"/>
              <a:buChar char=""/>
              <a:defRPr/>
            </a:pPr>
            <a:r>
              <a:rPr lang="ru-RU" sz="2400" dirty="0">
                <a:solidFill>
                  <a:srgbClr val="333333"/>
                </a:solidFill>
              </a:rPr>
              <a:t>Ищите забытые сильные стороны (</a:t>
            </a:r>
            <a:r>
              <a:rPr lang="de-DE" sz="2400" dirty="0">
                <a:solidFill>
                  <a:srgbClr val="333333"/>
                </a:solidFill>
              </a:rPr>
              <a:t>„</a:t>
            </a:r>
            <a:r>
              <a:rPr lang="ru-RU" sz="2400" dirty="0">
                <a:solidFill>
                  <a:srgbClr val="333333"/>
                </a:solidFill>
              </a:rPr>
              <a:t>скрытые сокровища</a:t>
            </a:r>
            <a:r>
              <a:rPr lang="de-DE" sz="2400" dirty="0">
                <a:solidFill>
                  <a:srgbClr val="333333"/>
                </a:solidFill>
              </a:rPr>
              <a:t>“</a:t>
            </a:r>
            <a:r>
              <a:rPr lang="ru-RU" sz="2400" dirty="0">
                <a:solidFill>
                  <a:srgbClr val="333333"/>
                </a:solidFill>
              </a:rPr>
              <a:t>) как с помощью друзей и родственников, так и регулярно ведя </a:t>
            </a:r>
            <a:r>
              <a:rPr lang="de-DE" sz="2400" dirty="0">
                <a:solidFill>
                  <a:srgbClr val="333333"/>
                </a:solidFill>
              </a:rPr>
              <a:t>„</a:t>
            </a:r>
            <a:r>
              <a:rPr lang="ru-RU" sz="2400" dirty="0">
                <a:solidFill>
                  <a:srgbClr val="333333"/>
                </a:solidFill>
              </a:rPr>
              <a:t>дневник радости</a:t>
            </a:r>
            <a:r>
              <a:rPr lang="de-DE" sz="2400" dirty="0">
                <a:solidFill>
                  <a:srgbClr val="333333"/>
                </a:solidFill>
              </a:rPr>
              <a:t>“</a:t>
            </a:r>
            <a:r>
              <a:rPr lang="ru-RU" sz="2400" dirty="0">
                <a:solidFill>
                  <a:srgbClr val="333333"/>
                </a:solidFill>
              </a:rPr>
              <a:t>.</a:t>
            </a:r>
          </a:p>
          <a:p>
            <a:pPr marL="342900" indent="-342900">
              <a:lnSpc>
                <a:spcPct val="100000"/>
              </a:lnSpc>
              <a:spcBef>
                <a:spcPts val="1200"/>
              </a:spcBef>
              <a:buClr>
                <a:srgbClr val="333333"/>
              </a:buClr>
              <a:buFont typeface="WingDings"/>
              <a:buChar char=""/>
              <a:defRPr/>
            </a:pPr>
            <a:r>
              <a:rPr lang="ru-RU" sz="2400" dirty="0">
                <a:solidFill>
                  <a:srgbClr val="333333"/>
                </a:solidFill>
              </a:rPr>
              <a:t>Относитесь с глубоким осознанием к положительным моментам, которые происходят в вашей жизни</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0" indent="0">
              <a:lnSpc>
                <a:spcPct val="100000"/>
              </a:lnSpc>
              <a:spcBef>
                <a:spcPts val="1200"/>
              </a:spcBef>
              <a:buNone/>
            </a:pPr>
            <a:r>
              <a:rPr lang="ru-RU" sz="2000" dirty="0">
                <a:solidFill>
                  <a:srgbClr val="333333"/>
                </a:solidFill>
              </a:rPr>
              <a:t>Многие (но не все!) страдающие психозом имеют низкую самооценку и склонны к негативному стереотипному мышлению (например, к руминации), что в свою очередь может привести к еще более пониженной оценке себя</a:t>
            </a:r>
            <a:r>
              <a:rPr 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1037421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ru-RU" sz="2000" dirty="0">
                <a:solidFill>
                  <a:srgbClr val="333333"/>
                </a:solidFill>
              </a:rPr>
              <a:t>Многие (но не все!) страдающие психозом имеют низкую самооценку и склонны к негативному стереотипному мышлению (например, к руминации), что в свою очередь может привести к еще более пониженной оценке себя.</a:t>
            </a:r>
            <a:endParaRPr lang="de-DE" sz="2000" dirty="0">
              <a:solidFill>
                <a:srgbClr val="333333"/>
              </a:solidFill>
            </a:endParaRPr>
          </a:p>
          <a:p>
            <a:pPr>
              <a:lnSpc>
                <a:spcPct val="100000"/>
              </a:lnSpc>
              <a:spcBef>
                <a:spcPts val="1200"/>
              </a:spcBef>
            </a:pPr>
            <a:r>
              <a:rPr lang="ru-RU" sz="2000" dirty="0">
                <a:solidFill>
                  <a:srgbClr val="004992"/>
                </a:solidFill>
              </a:rPr>
              <a:t>Пример: </a:t>
            </a:r>
            <a:r>
              <a:rPr lang="ru-RU" sz="2000" dirty="0">
                <a:solidFill>
                  <a:srgbClr val="333333"/>
                </a:solidFill>
              </a:rPr>
              <a:t>Гарри получает низкую оценку его работы при подведении итогов за год.</a:t>
            </a:r>
            <a:endParaRPr lang="de-DE" sz="2000" dirty="0">
              <a:solidFill>
                <a:srgbClr val="333333"/>
              </a:solidFill>
            </a:endParaRPr>
          </a:p>
          <a:p>
            <a:pPr>
              <a:lnSpc>
                <a:spcPct val="100000"/>
              </a:lnSpc>
              <a:spcBef>
                <a:spcPts val="1200"/>
              </a:spcBef>
            </a:pPr>
            <a:r>
              <a:rPr lang="ru-RU" sz="2000" dirty="0">
                <a:solidFill>
                  <a:srgbClr val="004992"/>
                </a:solidFill>
              </a:rPr>
              <a:t>Оценка: </a:t>
            </a:r>
            <a:r>
              <a:rPr lang="ru-RU" sz="2000" dirty="0">
                <a:solidFill>
                  <a:srgbClr val="333333"/>
                </a:solidFill>
              </a:rPr>
              <a:t>Сначала он подвергает сомнению себя как сотрудника, но затем он все чаще обесценивает себя как личность. Он чувствует себя подавленным и начинает все больше сомневаться в себе.</a:t>
            </a:r>
            <a:endParaRPr lang="de-DE" sz="2000" dirty="0">
              <a:solidFill>
                <a:srgbClr val="333333"/>
              </a:solidFill>
            </a:endParaRPr>
          </a:p>
          <a:p>
            <a:pPr>
              <a:lnSpc>
                <a:spcPct val="100000"/>
              </a:lnSpc>
              <a:spcBef>
                <a:spcPts val="1200"/>
              </a:spcBef>
            </a:pPr>
            <a:r>
              <a:rPr lang="ru-RU" sz="2000" dirty="0">
                <a:solidFill>
                  <a:srgbClr val="004992"/>
                </a:solidFill>
              </a:rPr>
              <a:t>Но: </a:t>
            </a:r>
            <a:r>
              <a:rPr lang="ru-RU" sz="2000" dirty="0">
                <a:solidFill>
                  <a:srgbClr val="333333"/>
                </a:solidFill>
              </a:rPr>
              <a:t>Друзья помогают Гарри в этот период, давая ему понять, что оценка работы не оценивает его как личность; результат этой работы является лишь оценкой одной из областей его жизни. Не стоит легкомысленно подходить к результатам работы, но также важно осозновать свои сильные стороны (как на работе, так и в других областях жизни) и не слишком «давить на себя».</a:t>
            </a:r>
            <a:endParaRPr lang="de-DE" sz="2000" dirty="0">
              <a:solidFill>
                <a:srgbClr val="333333"/>
              </a:solidFill>
            </a:endParaRPr>
          </a:p>
          <a:p>
            <a:pPr>
              <a:lnSpc>
                <a:spcPct val="100000"/>
              </a:lnSpc>
              <a:spcBef>
                <a:spcPts val="1200"/>
              </a:spcBef>
            </a:pPr>
            <a:r>
              <a:rPr lang="ru-RU" sz="2000" dirty="0">
                <a:solidFill>
                  <a:srgbClr val="004992"/>
                </a:solidFill>
              </a:rPr>
              <a:t>Важно: Даже если вы испытываете неудачу в одном деле, никогда не игнорируйте положительные аспекты в других областях жизни.</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05616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79711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rPr>
              <a:t>Тренинг 9 – Самооценка</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210016544"/>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stop sign/</a:t>
                      </a:r>
                      <a:r>
                        <a:rPr kumimoji="0" lang="en-GB" sz="1000" b="0" i="0" u="none" strike="noStrike" cap="none" normalizeH="0" baseline="0" dirty="0" err="1">
                          <a:ln>
                            <a:noFill/>
                          </a:ln>
                          <a:solidFill>
                            <a:srgbClr val="333333"/>
                          </a:solidFill>
                          <a:effectLst/>
                          <a:latin typeface="+mn-lt"/>
                          <a:ea typeface="+mn-ea"/>
                          <a:cs typeface="+mn-cs"/>
                        </a:rPr>
                        <a:t>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mn-lt"/>
                          <a:ea typeface="+mn-ea"/>
                          <a:cs typeface="+mn-cs"/>
                        </a:rPr>
                        <a:t>Neues</a:t>
                      </a:r>
                      <a:r>
                        <a:rPr lang="en-US" sz="1000" dirty="0">
                          <a:solidFill>
                            <a:srgbClr val="333333"/>
                          </a:solidFill>
                          <a:effectLst/>
                          <a:latin typeface="+mn-lt"/>
                          <a:ea typeface="+mn-ea"/>
                          <a:cs typeface="+mn-cs"/>
                        </a:rPr>
                        <a:t>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bookshelf/Bücherregal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businesswoman/</a:t>
                      </a:r>
                      <a:r>
                        <a:rPr lang="en-US" sz="1000"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mn-lt"/>
                          <a:ea typeface="+mn-ea"/>
                          <a:cs typeface="+mn-cs"/>
                        </a:rPr>
                        <a:t>Smiling businessman</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portrait of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box/Alter </a:t>
                      </a:r>
                      <a:r>
                        <a:rPr lang="en-US" sz="1000"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mn-lt"/>
                          <a:ea typeface="+mn-ea"/>
                          <a:cs typeface="+mn-cs"/>
                        </a:rPr>
                        <a:t>Beatrice Murch</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a:solidFill>
                            <a:srgbClr val="333333"/>
                          </a:solidFill>
                          <a:effectLst/>
                          <a:latin typeface="+mn-lt"/>
                          <a:ea typeface="+mn-ea"/>
                          <a:cs typeface="+mn-cs"/>
                        </a:rPr>
                        <a:t>El pensador</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mn-lt"/>
                          <a:ea typeface="+mn-ea"/>
                          <a:cs typeface="+mn-cs"/>
                        </a:rPr>
                        <a:t>Ancona, Marche, Italy - Clouds 4</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3055</Words>
  <Application>Microsoft Office PowerPoint</Application>
  <PresentationFormat>Benutzerdefiniert</PresentationFormat>
  <Paragraphs>430</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Arial</vt:lpstr>
      <vt:lpstr>Calibri</vt:lpstr>
      <vt:lpstr>Calibri Light</vt:lpstr>
      <vt:lpstr>Symbol</vt:lpstr>
      <vt:lpstr>Times New Roman</vt:lpstr>
      <vt:lpstr>WingDings</vt:lpstr>
      <vt:lpstr>WingDings</vt:lpstr>
      <vt:lpstr>UKE_PPT-Vorlage_16zu9</vt:lpstr>
      <vt:lpstr>1_UKE_PPT-Vorlage_16zu9</vt:lpstr>
      <vt:lpstr>MKT 9 I – Самооценка</vt:lpstr>
      <vt:lpstr>Самооценка: Что это?</vt:lpstr>
      <vt:lpstr>Самооценка: Что это?</vt:lpstr>
      <vt:lpstr>Самооценка: Что это?</vt:lpstr>
      <vt:lpstr>Самооценка: Что это?</vt:lpstr>
      <vt:lpstr>Низкая самооценка может повлиять на наше психическое здоровье</vt:lpstr>
      <vt:lpstr>Разница между преувеличенной и здоровой самооценкой</vt:lpstr>
      <vt:lpstr>Но…</vt:lpstr>
      <vt:lpstr>Какой в этом смысл?</vt:lpstr>
      <vt:lpstr>Источники самооценки</vt:lpstr>
      <vt:lpstr>Источники самооценки</vt:lpstr>
      <vt:lpstr>Люди с низкой самооценкой ...</vt:lpstr>
      <vt:lpstr>Люди с низкой самооценкой ...</vt:lpstr>
      <vt:lpstr>Люди с низкой самооценкой ...</vt:lpstr>
      <vt:lpstr>Не забудьте…</vt:lpstr>
      <vt:lpstr>Не забудьте…</vt:lpstr>
      <vt:lpstr>Что определяет людей с высокой самооценкой?</vt:lpstr>
      <vt:lpstr>Что определяет людей с высокой самооценкой?</vt:lpstr>
      <vt:lpstr>Характеристики высокой самооценки, которые не определяются внешнем видом</vt:lpstr>
      <vt:lpstr>Характеристики высокой самооценки, которые не определяются внешнем видом</vt:lpstr>
      <vt:lpstr>Определение сильных сторон личности</vt:lpstr>
      <vt:lpstr>Определение сильных сторон личности</vt:lpstr>
      <vt:lpstr>Упражнение 1</vt:lpstr>
      <vt:lpstr>Упражнение 2</vt:lpstr>
      <vt:lpstr>Упражнение 2</vt:lpstr>
      <vt:lpstr>Упражнение 2</vt:lpstr>
      <vt:lpstr>Упражнение 2</vt:lpstr>
      <vt:lpstr>Упражнение 2</vt:lpstr>
      <vt:lpstr>Упражнение 2</vt:lpstr>
      <vt:lpstr>Упражнение 2</vt:lpstr>
      <vt:lpstr>Глубокое размышление: кружиться на одном месте без продвижения вперед</vt:lpstr>
      <vt:lpstr>Проблемы</vt:lpstr>
      <vt:lpstr>Что делать?</vt:lpstr>
      <vt:lpstr>Упражнение „Антиразмышления“ 1: В поисках внутреннего разделения...</vt:lpstr>
      <vt:lpstr>Упражнение „Антиразмышления“ 2: Физическая зарядка</vt:lpstr>
      <vt:lpstr>Упражнение „Антиразмышления“ 2: Физическая зарядка</vt:lpstr>
      <vt:lpstr>Упражнение „Антиразмышления“ 2: Физическая зарядка</vt:lpstr>
      <vt:lpstr>Советы как повысить самооценку</vt:lpstr>
      <vt:lpstr>Советы как повысить самооценку</vt:lpstr>
      <vt:lpstr>Советы как повысить самооценку</vt:lpstr>
      <vt:lpstr>Советы как повысить самооценку</vt:lpstr>
      <vt:lpstr>Домашнее задание</vt:lpstr>
      <vt:lpstr>Домашнее задание</vt:lpstr>
      <vt:lpstr>Перенесение целей на повседневную жизнь</vt:lpstr>
      <vt:lpstr>Что общего это имеет с психозом?</vt:lpstr>
      <vt:lpstr>Что общего это имеет с психозом?</vt:lpstr>
      <vt:lpstr>Спасибо за Ваше внимание!</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377</cp:revision>
  <dcterms:created xsi:type="dcterms:W3CDTF">2015-06-01T16:15:11Z</dcterms:created>
  <dcterms:modified xsi:type="dcterms:W3CDTF">2021-11-15T10:52:21Z</dcterms:modified>
</cp:coreProperties>
</file>