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1"/>
  </p:notesMasterIdLst>
  <p:handoutMasterIdLst>
    <p:handoutMasterId r:id="rId62"/>
  </p:handoutMasterIdLst>
  <p:sldIdLst>
    <p:sldId id="486" r:id="rId3"/>
    <p:sldId id="386" r:id="rId4"/>
    <p:sldId id="468" r:id="rId5"/>
    <p:sldId id="467" r:id="rId6"/>
    <p:sldId id="298" r:id="rId7"/>
    <p:sldId id="469" r:id="rId8"/>
    <p:sldId id="414" r:id="rId9"/>
    <p:sldId id="381" r:id="rId10"/>
    <p:sldId id="415" r:id="rId11"/>
    <p:sldId id="390" r:id="rId12"/>
    <p:sldId id="470" r:id="rId13"/>
    <p:sldId id="434" r:id="rId14"/>
    <p:sldId id="471" r:id="rId15"/>
    <p:sldId id="436" r:id="rId16"/>
    <p:sldId id="473" r:id="rId17"/>
    <p:sldId id="472" r:id="rId18"/>
    <p:sldId id="395" r:id="rId19"/>
    <p:sldId id="312" r:id="rId20"/>
    <p:sldId id="474" r:id="rId21"/>
    <p:sldId id="477" r:id="rId22"/>
    <p:sldId id="476" r:id="rId23"/>
    <p:sldId id="334" r:id="rId24"/>
    <p:sldId id="458" r:id="rId25"/>
    <p:sldId id="300" r:id="rId26"/>
    <p:sldId id="429" r:id="rId27"/>
    <p:sldId id="379" r:id="rId28"/>
    <p:sldId id="284" r:id="rId29"/>
    <p:sldId id="302" r:id="rId30"/>
    <p:sldId id="459" r:id="rId31"/>
    <p:sldId id="460" r:id="rId32"/>
    <p:sldId id="461" r:id="rId33"/>
    <p:sldId id="450" r:id="rId34"/>
    <p:sldId id="361" r:id="rId35"/>
    <p:sldId id="362" r:id="rId36"/>
    <p:sldId id="367" r:id="rId37"/>
    <p:sldId id="478" r:id="rId38"/>
    <p:sldId id="483" r:id="rId39"/>
    <p:sldId id="482" r:id="rId40"/>
    <p:sldId id="481" r:id="rId41"/>
    <p:sldId id="363" r:id="rId42"/>
    <p:sldId id="267" r:id="rId43"/>
    <p:sldId id="268" r:id="rId44"/>
    <p:sldId id="373" r:id="rId45"/>
    <p:sldId id="377" r:id="rId46"/>
    <p:sldId id="291" r:id="rId47"/>
    <p:sldId id="351" r:id="rId48"/>
    <p:sldId id="270" r:id="rId49"/>
    <p:sldId id="274" r:id="rId50"/>
    <p:sldId id="350" r:id="rId51"/>
    <p:sldId id="266" r:id="rId52"/>
    <p:sldId id="456" r:id="rId53"/>
    <p:sldId id="485" r:id="rId54"/>
    <p:sldId id="484" r:id="rId55"/>
    <p:sldId id="349" r:id="rId56"/>
    <p:sldId id="444" r:id="rId57"/>
    <p:sldId id="466" r:id="rId58"/>
    <p:sldId id="388" r:id="rId59"/>
    <p:sldId id="389" r:id="rId60"/>
  </p:sldIdLst>
  <p:sldSz cx="12195175" cy="6858000"/>
  <p:notesSz cx="6797675" cy="9926638"/>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ＭＳ Ｐゴシック" panose="020B0600070205080204" pitchFamily="34" charset="-128"/>
        <a:cs typeface="+mn-cs"/>
      </a:defRPr>
    </a:lvl1pPr>
    <a:lvl2pPr marL="457200" algn="l" rtl="0" fontAlgn="base">
      <a:spcBef>
        <a:spcPct val="0"/>
      </a:spcBef>
      <a:spcAft>
        <a:spcPct val="0"/>
      </a:spcAft>
      <a:defRPr sz="2400" kern="1200">
        <a:solidFill>
          <a:schemeClr val="tx1"/>
        </a:solidFill>
        <a:latin typeface="Verdana" panose="020B0604030504040204" pitchFamily="34" charset="0"/>
        <a:ea typeface="ＭＳ Ｐゴシック" panose="020B0600070205080204" pitchFamily="34" charset="-128"/>
        <a:cs typeface="+mn-cs"/>
      </a:defRPr>
    </a:lvl2pPr>
    <a:lvl3pPr marL="914400" algn="l" rtl="0" fontAlgn="base">
      <a:spcBef>
        <a:spcPct val="0"/>
      </a:spcBef>
      <a:spcAft>
        <a:spcPct val="0"/>
      </a:spcAft>
      <a:defRPr sz="2400" kern="1200">
        <a:solidFill>
          <a:schemeClr val="tx1"/>
        </a:solidFill>
        <a:latin typeface="Verdana" panose="020B0604030504040204" pitchFamily="34" charset="0"/>
        <a:ea typeface="ＭＳ Ｐゴシック" panose="020B0600070205080204" pitchFamily="34" charset="-128"/>
        <a:cs typeface="+mn-cs"/>
      </a:defRPr>
    </a:lvl3pPr>
    <a:lvl4pPr marL="1371600" algn="l" rtl="0" fontAlgn="base">
      <a:spcBef>
        <a:spcPct val="0"/>
      </a:spcBef>
      <a:spcAft>
        <a:spcPct val="0"/>
      </a:spcAft>
      <a:defRPr sz="2400" kern="1200">
        <a:solidFill>
          <a:schemeClr val="tx1"/>
        </a:solidFill>
        <a:latin typeface="Verdana" panose="020B0604030504040204" pitchFamily="34" charset="0"/>
        <a:ea typeface="ＭＳ Ｐゴシック" panose="020B0600070205080204" pitchFamily="34" charset="-128"/>
        <a:cs typeface="+mn-cs"/>
      </a:defRPr>
    </a:lvl4pPr>
    <a:lvl5pPr marL="1828800" algn="l" rtl="0" fontAlgn="base">
      <a:spcBef>
        <a:spcPct val="0"/>
      </a:spcBef>
      <a:spcAft>
        <a:spcPct val="0"/>
      </a:spcAft>
      <a:defRPr sz="2400" kern="1200">
        <a:solidFill>
          <a:schemeClr val="tx1"/>
        </a:solidFill>
        <a:latin typeface="Verdana" panose="020B060403050404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4156">
          <p15:clr>
            <a:srgbClr val="A4A3A4"/>
          </p15:clr>
        </p15:guide>
        <p15:guide id="2" pos="340">
          <p15:clr>
            <a:srgbClr val="A4A3A4"/>
          </p15:clr>
        </p15:guide>
        <p15:guide id="3" pos="453">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66FF"/>
    <a:srgbClr val="C3C3F7"/>
    <a:srgbClr val="8DC6FF"/>
    <a:srgbClr val="FFFF00"/>
    <a:srgbClr val="6699FF"/>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1" autoAdjust="0"/>
    <p:restoredTop sz="94660"/>
  </p:normalViewPr>
  <p:slideViewPr>
    <p:cSldViewPr>
      <p:cViewPr varScale="1">
        <p:scale>
          <a:sx n="67" d="100"/>
          <a:sy n="67" d="100"/>
        </p:scale>
        <p:origin x="864" y="52"/>
      </p:cViewPr>
      <p:guideLst>
        <p:guide orient="horz" pos="4156"/>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4" d="100"/>
          <a:sy n="74" d="100"/>
        </p:scale>
        <p:origin x="-2172" y="-11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a:lvl1pPr>
          </a:lstStyle>
          <a:p>
            <a:fld id="{DF09950A-D321-43CC-81B1-D1EE9CAC8CB3}" type="slidenum">
              <a:rPr lang="en-GB" altLang="de-DE"/>
              <a:pPr/>
              <a:t>‹Nr.›</a:t>
            </a:fld>
            <a:endParaRPr lang="en-GB" altLang="de-DE"/>
          </a:p>
        </p:txBody>
      </p:sp>
    </p:spTree>
    <p:extLst>
      <p:ext uri="{BB962C8B-B14F-4D97-AF65-F5344CB8AC3E}">
        <p14:creationId xmlns:p14="http://schemas.microsoft.com/office/powerpoint/2010/main" val="348312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a:latin typeface="Verdana" pitchFamily="34" charset="0"/>
                <a:ea typeface="+mn-ea"/>
                <a:cs typeface="Times New Roman" pitchFamily="18"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a:lvl1pPr>
          </a:lstStyle>
          <a:p>
            <a:fld id="{DA81DB86-7434-49E8-8C13-121FA3CF9B6F}" type="slidenum">
              <a:rPr lang="en-US" altLang="de-DE"/>
              <a:pPr/>
              <a:t>‹Nr.›</a:t>
            </a:fld>
            <a:endParaRPr lang="en-US" altLang="de-DE"/>
          </a:p>
        </p:txBody>
      </p:sp>
    </p:spTree>
    <p:extLst>
      <p:ext uri="{BB962C8B-B14F-4D97-AF65-F5344CB8AC3E}">
        <p14:creationId xmlns:p14="http://schemas.microsoft.com/office/powerpoint/2010/main" val="15136515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31F1E9B-C047-4D07-A44E-FC0770DC5443}"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90488" y="744538"/>
            <a:ext cx="6618287"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68120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31F1E9B-C047-4D07-A44E-FC0770DC5443}"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90488" y="744538"/>
            <a:ext cx="6618287"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68120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31F1E9B-C047-4D07-A44E-FC0770DC5443}"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90488" y="744538"/>
            <a:ext cx="6618287"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68120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2C874DA-B7DC-4B20-8509-542AE1CE6CBE}"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90488" y="744538"/>
            <a:ext cx="6618287" cy="3722687"/>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66012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2C874DA-B7DC-4B20-8509-542AE1CE6CBE}"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90488" y="744538"/>
            <a:ext cx="6618287" cy="3722687"/>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66012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91E7E1B-8C67-4278-AC3F-E41DF649FDF9}"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90488" y="744538"/>
            <a:ext cx="6618287" cy="3722687"/>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16133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E86E7716-2B2A-4EE1-A874-610BE884C305}"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90488" y="744538"/>
            <a:ext cx="6618287" cy="3722687"/>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4011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704C62D-A537-4436-9926-0E8A9D61C80E}"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90488" y="744538"/>
            <a:ext cx="6618287"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97709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0EA0735-06E8-4041-AD28-C6C0F138783F}"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90488" y="744538"/>
            <a:ext cx="6618287" cy="3722687"/>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84524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0EA0735-06E8-4041-AD28-C6C0F138783F}"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90488" y="744538"/>
            <a:ext cx="6618287" cy="3722687"/>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84524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B90DB99-DA48-4D57-A904-7965F4BD261A}"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90488" y="744538"/>
            <a:ext cx="6618287"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46489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B90DB99-DA48-4D57-A904-7965F4BD261A}"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90488" y="744538"/>
            <a:ext cx="6618287"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46489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4B19C66B-CEFF-4711-9014-15D8CC3A91A2}"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90488" y="744538"/>
            <a:ext cx="6618287"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17430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4B19C66B-CEFF-4711-9014-15D8CC3A91A2}"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90488" y="744538"/>
            <a:ext cx="6618287"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17430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4B19C66B-CEFF-4711-9014-15D8CC3A91A2}"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90488" y="744538"/>
            <a:ext cx="6618287"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17430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9BC7EC3C-9A75-4025-B686-787618035218}"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90488" y="744538"/>
            <a:ext cx="6618287"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02964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FA39D80-0CC1-45E3-BECA-B41F747FF2FD}"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90488" y="744538"/>
            <a:ext cx="6618287" cy="3722687"/>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40714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8F98A16-69F0-4F3C-86E4-A533A65A84C5}"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90488" y="744538"/>
            <a:ext cx="6618287"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07138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8F98A16-69F0-4F3C-86E4-A533A65A84C5}"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90488" y="744538"/>
            <a:ext cx="6618287"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07138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8F98A16-69F0-4F3C-86E4-A533A65A84C5}"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90488" y="744538"/>
            <a:ext cx="6618287"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07138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7153B23-08D3-45B4-B7E4-8FE75CD6EC89}"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90488" y="744538"/>
            <a:ext cx="6618287" cy="3722687"/>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7499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9C6AD116-BA73-40BC-8311-1BCBAB4129E3}"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90488" y="744538"/>
            <a:ext cx="6618287"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47087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5DDF5C8-88DE-4D2D-8BF6-FA960E193AA7}"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90488" y="744538"/>
            <a:ext cx="6618287" cy="3722687"/>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66844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1755E84-8833-4954-8E89-18AFD03A3401}"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90488" y="744538"/>
            <a:ext cx="6618287"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832108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5D77D88-140E-4890-9F83-27015A93F53F}"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90488" y="744538"/>
            <a:ext cx="6618287" cy="3722687"/>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09315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6A0FE8F-281A-494E-8670-0077B41F7DC0}"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90488" y="744538"/>
            <a:ext cx="6618287"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87965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A79DD33-D22D-44E9-838E-6B350E218966}"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90488" y="744538"/>
            <a:ext cx="6618287" cy="3722687"/>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02714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B18316B-4884-4433-8F17-4F6515FC36BC}"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90488" y="744538"/>
            <a:ext cx="6618287"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776371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93A25E32-70F2-4A5D-A7E8-A5BA19C13DCB}"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90488" y="744538"/>
            <a:ext cx="6618287" cy="3722687"/>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746472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ABD37AAE-4703-412C-9982-C68B04A59BA5}"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90488" y="744538"/>
            <a:ext cx="6618287"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78358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208328E-5294-40AF-84F7-183F295FB22E}"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90488" y="744538"/>
            <a:ext cx="6618287" cy="3722687"/>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276784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4E4B70C-E14B-4FFC-B1CE-D67018EA1A97}"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90488" y="744538"/>
            <a:ext cx="6618287" cy="3722687"/>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313379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586B648-3BCC-4EE8-9C47-A60068DA161F}"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90488" y="744538"/>
            <a:ext cx="6618287" cy="3722687"/>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573663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FD7943E-3B65-42BD-A561-80092A6163DB}"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90488" y="744538"/>
            <a:ext cx="6618287"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851969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C200CDD-3452-47A3-AF22-86C77C80FC09}"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541031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C200CDD-3452-47A3-AF22-86C77C80FC09}"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541031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C200CDD-3452-47A3-AF22-86C77C80FC09}"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541031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C200CDD-3452-47A3-AF22-86C77C80FC09}"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541031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5664FF7-86D0-4E2D-BE6E-01F684D82769}"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90488" y="744538"/>
            <a:ext cx="6618287"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259273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DD1B7F9-53D8-4095-BB3D-D1693E6D0465}"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90488" y="744538"/>
            <a:ext cx="6618287"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588600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674ECF6-1C8B-4C80-8017-F8AB68F64BEE}"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90488" y="744538"/>
            <a:ext cx="6618287"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488279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8371AFC-F5AE-46D9-BD9F-373B0128DE17}"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90488" y="744538"/>
            <a:ext cx="6618287"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851397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833BCA1-00E2-4F17-9B7E-17A389490B52}"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90488" y="744538"/>
            <a:ext cx="6618287" cy="3722687"/>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724662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03664FF-F7B5-472E-B676-775FF0274D07}"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90488" y="744538"/>
            <a:ext cx="6618287"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46123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EDB4D83-3365-4AC9-AB6B-0E4D2FB4745F}"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90488" y="744538"/>
            <a:ext cx="6618287"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91197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D242C29-C99B-4E98-BAC3-C20D97BFECD3}"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6690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EB8FE37-E524-48FC-BFD6-452301EDBB3D}"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90488" y="744538"/>
            <a:ext cx="6618287" cy="3722687"/>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185215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9F9C1F2-25AC-46E5-B00A-A2BA0F06932C}"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90488" y="744538"/>
            <a:ext cx="6618287"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421070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12B684B2-68F6-4215-B91E-B288BED5314C}"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90488" y="744538"/>
            <a:ext cx="6618287"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465278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674A89A-7E42-47B2-BB9A-A7E6D78C1B8C}"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de-DE" altLang="de-DE"/>
          </a:p>
        </p:txBody>
      </p:sp>
    </p:spTree>
    <p:extLst>
      <p:ext uri="{BB962C8B-B14F-4D97-AF65-F5344CB8AC3E}">
        <p14:creationId xmlns:p14="http://schemas.microsoft.com/office/powerpoint/2010/main" val="5393885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674A89A-7E42-47B2-BB9A-A7E6D78C1B8C}"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de-DE" altLang="de-DE"/>
          </a:p>
        </p:txBody>
      </p:sp>
    </p:spTree>
    <p:extLst>
      <p:ext uri="{BB962C8B-B14F-4D97-AF65-F5344CB8AC3E}">
        <p14:creationId xmlns:p14="http://schemas.microsoft.com/office/powerpoint/2010/main" val="5393885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674A89A-7E42-47B2-BB9A-A7E6D78C1B8C}"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de-DE" altLang="de-DE"/>
          </a:p>
        </p:txBody>
      </p:sp>
    </p:spTree>
    <p:extLst>
      <p:ext uri="{BB962C8B-B14F-4D97-AF65-F5344CB8AC3E}">
        <p14:creationId xmlns:p14="http://schemas.microsoft.com/office/powerpoint/2010/main" val="5393885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2DF80D2-8CF7-4488-BB49-8230839D31CE}"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320702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F59F6E6-11B0-4B4B-9445-EA73B9DDD4FA}"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90488" y="744538"/>
            <a:ext cx="6618287" cy="3722687"/>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13439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1548CFB2-BD1F-434E-8AD1-95FB39925DC2}"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462755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F8CD8E7-7951-48D7-A653-F8DA5504FC4E}" type="slidenum">
              <a:rPr lang="en-US" altLang="de-DE" sz="1300">
                <a:latin typeface="Verdana" panose="020B0604030504040204" pitchFamily="34" charset="0"/>
              </a:rPr>
              <a:pPr eaLnBrk="1" hangingPunct="1">
                <a:spcBef>
                  <a:spcPct val="0"/>
                </a:spcBef>
              </a:pPr>
              <a:t>58</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19675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z-Cyrl-AZ"/>
              <a:t>Тренинг 1 – Стиль приписывания</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61525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9362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01806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0475909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655285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039312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902035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252072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29134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61540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91604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036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az-Cyrl-AZ"/>
              <a:t>Тренинг 1 – Стиль приписывания</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7790217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1 A – </a:t>
            </a:r>
            <a:r>
              <a:rPr lang="az-Cyrl-AZ" altLang="ko-KR" dirty="0"/>
              <a:t>Стиль приписывания</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24789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Приписывание</a:t>
            </a:r>
            <a:endParaRPr lang="en-US" sz="3600" dirty="0">
              <a:latin typeface="+mn-lt"/>
              <a:ea typeface="+mn-ea"/>
              <a:cs typeface="+mn-cs"/>
            </a:endParaRPr>
          </a:p>
        </p:txBody>
      </p:sp>
      <p:sp>
        <p:nvSpPr>
          <p:cNvPr id="5122" name="Rectangle 3"/>
          <p:cNvSpPr>
            <a:spLocks noGrp="1" noChangeArrowheads="1"/>
          </p:cNvSpPr>
          <p:nvPr>
            <p:ph idx="1"/>
          </p:nvPr>
        </p:nvSpPr>
        <p:spPr/>
        <p:txBody>
          <a:bodyPr>
            <a:noAutofit/>
          </a:bodyPr>
          <a:lstStyle/>
          <a:p>
            <a:pPr eaLnBrk="1" hangingPunct="1">
              <a:tabLst>
                <a:tab pos="0" algn="l"/>
              </a:tabLst>
            </a:pPr>
            <a:r>
              <a:rPr lang="ru-RU" altLang="ja-JP" sz="2400" dirty="0">
                <a:solidFill>
                  <a:srgbClr val="333333"/>
                </a:solidFill>
              </a:rPr>
              <a:t>Приписывание</a:t>
            </a:r>
            <a:r>
              <a:rPr lang="de-DE" altLang="ja-JP" sz="2400" dirty="0">
                <a:solidFill>
                  <a:srgbClr val="333333"/>
                </a:solidFill>
              </a:rPr>
              <a:t> </a:t>
            </a:r>
            <a:r>
              <a:rPr lang="ru-RU" altLang="ja-JP" sz="2400" dirty="0">
                <a:solidFill>
                  <a:srgbClr val="333333"/>
                </a:solidFill>
              </a:rPr>
              <a:t>- механизм объяснения причин происхождения тех или иных ситуаций (напр. oбвинения)</a:t>
            </a:r>
            <a:r>
              <a:rPr lang="de-DE" altLang="ja-JP" sz="2400" dirty="0">
                <a:solidFill>
                  <a:srgbClr val="333333"/>
                </a:solidFill>
              </a:rPr>
              <a:t>.</a:t>
            </a:r>
          </a:p>
          <a:p>
            <a:pPr lvl="0" defTabSz="914400" fontAlgn="base"/>
            <a:endParaRPr lang="ru-RU" altLang="ja-JP" sz="2400" dirty="0">
              <a:solidFill>
                <a:srgbClr val="333333"/>
              </a:solidFill>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a:t>
            </a:fld>
            <a:endParaRPr lang="de-DE"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Приписывание</a:t>
            </a:r>
            <a:endParaRPr lang="en-US" sz="3600" dirty="0">
              <a:latin typeface="+mn-lt"/>
              <a:ea typeface="+mn-ea"/>
              <a:cs typeface="+mn-cs"/>
            </a:endParaRPr>
          </a:p>
        </p:txBody>
      </p:sp>
      <p:sp>
        <p:nvSpPr>
          <p:cNvPr id="5122" name="Rectangle 3"/>
          <p:cNvSpPr>
            <a:spLocks noGrp="1" noChangeArrowheads="1"/>
          </p:cNvSpPr>
          <p:nvPr>
            <p:ph idx="1"/>
          </p:nvPr>
        </p:nvSpPr>
        <p:spPr/>
        <p:txBody>
          <a:bodyPr>
            <a:noAutofit/>
          </a:bodyPr>
          <a:lstStyle/>
          <a:p>
            <a:pPr eaLnBrk="1" hangingPunct="1">
              <a:tabLst>
                <a:tab pos="0" algn="l"/>
              </a:tabLst>
            </a:pPr>
            <a:r>
              <a:rPr lang="ru-RU" altLang="ja-JP" sz="2400" dirty="0">
                <a:solidFill>
                  <a:srgbClr val="333333"/>
                </a:solidFill>
              </a:rPr>
              <a:t>Приписывание</a:t>
            </a:r>
            <a:r>
              <a:rPr lang="de-DE" altLang="ja-JP" sz="2400" dirty="0">
                <a:solidFill>
                  <a:srgbClr val="333333"/>
                </a:solidFill>
              </a:rPr>
              <a:t> </a:t>
            </a:r>
            <a:r>
              <a:rPr lang="ru-RU" altLang="ja-JP" sz="2400" dirty="0">
                <a:solidFill>
                  <a:srgbClr val="333333"/>
                </a:solidFill>
              </a:rPr>
              <a:t>- механизм объяснения причин происхождения тех или иных ситуаций (напр. oбвинения)</a:t>
            </a:r>
            <a:r>
              <a:rPr lang="de-DE" altLang="ja-JP" sz="2400" dirty="0">
                <a:solidFill>
                  <a:srgbClr val="333333"/>
                </a:solidFill>
              </a:rPr>
              <a:t>.</a:t>
            </a:r>
          </a:p>
          <a:p>
            <a:pPr lvl="0" defTabSz="914400" fontAlgn="base"/>
            <a:r>
              <a:rPr lang="ru-RU" altLang="ja-JP" sz="2400" dirty="0">
                <a:solidFill>
                  <a:srgbClr val="333333"/>
                </a:solidFill>
              </a:rPr>
              <a:t>Мы часто не замечаем, что одно и то же событие может происходить по разным причинам.</a:t>
            </a:r>
            <a:br>
              <a:rPr lang="en-US" altLang="ja-JP" sz="2400" dirty="0">
                <a:solidFill>
                  <a:srgbClr val="333333"/>
                </a:solidFill>
              </a:rPr>
            </a:br>
            <a:endParaRPr lang="ru-RU" altLang="ja-JP" sz="2400" dirty="0">
              <a:solidFill>
                <a:srgbClr val="333333"/>
              </a:solidFill>
            </a:endParaRPr>
          </a:p>
          <a:p>
            <a:pPr lvl="0" defTabSz="914400" fontAlgn="base"/>
            <a:endParaRPr lang="ru-RU" altLang="ja-JP" sz="2400" dirty="0">
              <a:solidFill>
                <a:srgbClr val="333333"/>
              </a:solidFill>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a:t>
            </a:fld>
            <a:endParaRPr lang="de-DE" dirty="0">
              <a:latin typeface="+mn-lt"/>
              <a:ea typeface="+mn-ea"/>
            </a:endParaRPr>
          </a:p>
        </p:txBody>
      </p:sp>
    </p:spTree>
    <p:extLst>
      <p:ext uri="{BB962C8B-B14F-4D97-AF65-F5344CB8AC3E}">
        <p14:creationId xmlns:p14="http://schemas.microsoft.com/office/powerpoint/2010/main" val="361255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Приписывание</a:t>
            </a:r>
            <a:endParaRPr lang="en-US" sz="3600" dirty="0">
              <a:latin typeface="+mn-lt"/>
              <a:ea typeface="+mn-ea"/>
              <a:cs typeface="+mn-cs"/>
            </a:endParaRPr>
          </a:p>
        </p:txBody>
      </p:sp>
      <p:sp>
        <p:nvSpPr>
          <p:cNvPr id="5122" name="Rectangle 3"/>
          <p:cNvSpPr>
            <a:spLocks noGrp="1" noChangeArrowheads="1"/>
          </p:cNvSpPr>
          <p:nvPr>
            <p:ph idx="1"/>
          </p:nvPr>
        </p:nvSpPr>
        <p:spPr/>
        <p:txBody>
          <a:bodyPr>
            <a:noAutofit/>
          </a:bodyPr>
          <a:lstStyle/>
          <a:p>
            <a:pPr eaLnBrk="1" hangingPunct="1">
              <a:tabLst>
                <a:tab pos="0" algn="l"/>
              </a:tabLst>
            </a:pPr>
            <a:r>
              <a:rPr lang="ru-RU" altLang="ja-JP" sz="2400" dirty="0">
                <a:solidFill>
                  <a:srgbClr val="333333"/>
                </a:solidFill>
              </a:rPr>
              <a:t>Приписывание</a:t>
            </a:r>
            <a:r>
              <a:rPr lang="de-DE" altLang="ja-JP" sz="2400" dirty="0">
                <a:solidFill>
                  <a:srgbClr val="333333"/>
                </a:solidFill>
              </a:rPr>
              <a:t> </a:t>
            </a:r>
            <a:r>
              <a:rPr lang="ru-RU" altLang="ja-JP" sz="2400" dirty="0">
                <a:solidFill>
                  <a:srgbClr val="333333"/>
                </a:solidFill>
              </a:rPr>
              <a:t>- механизм объяснения причин происхождения тех или иных ситуаций (напр. oбвинения)</a:t>
            </a:r>
            <a:r>
              <a:rPr lang="de-DE" altLang="ja-JP" sz="2400" dirty="0">
                <a:solidFill>
                  <a:srgbClr val="333333"/>
                </a:solidFill>
              </a:rPr>
              <a:t>.</a:t>
            </a:r>
          </a:p>
          <a:p>
            <a:pPr lvl="0" defTabSz="914400" fontAlgn="base"/>
            <a:r>
              <a:rPr lang="ru-RU" altLang="ja-JP" sz="2400" dirty="0">
                <a:solidFill>
                  <a:srgbClr val="333333"/>
                </a:solidFill>
              </a:rPr>
              <a:t>Мы часто не замечаем, что одно и то же событие может происходить по разным причинам.</a:t>
            </a:r>
            <a:br>
              <a:rPr lang="en-US" altLang="ja-JP" sz="2400" dirty="0">
                <a:solidFill>
                  <a:srgbClr val="333333"/>
                </a:solidFill>
              </a:rPr>
            </a:br>
            <a:endParaRPr lang="ru-RU" altLang="ja-JP" sz="2400" dirty="0">
              <a:solidFill>
                <a:srgbClr val="333333"/>
              </a:solidFill>
            </a:endParaRPr>
          </a:p>
          <a:p>
            <a:pPr lvl="0" defTabSz="914400" fontAlgn="base"/>
            <a:r>
              <a:rPr lang="ru-RU" altLang="ja-JP" sz="2400" b="1" dirty="0">
                <a:solidFill>
                  <a:srgbClr val="004992"/>
                </a:solidFill>
              </a:rPr>
              <a:t>Какие последствия могут нести такие события?</a:t>
            </a:r>
            <a:endParaRPr lang="de-DE" altLang="ja-JP" sz="2400" b="1" dirty="0">
              <a:solidFill>
                <a:srgbClr val="004992"/>
              </a:solidFill>
            </a:endParaRPr>
          </a:p>
          <a:p>
            <a:pPr lvl="0" defTabSz="914400" fontAlgn="base"/>
            <a:r>
              <a:rPr lang="ru-RU" altLang="ja-JP" sz="2400" dirty="0">
                <a:solidFill>
                  <a:srgbClr val="333333"/>
                </a:solidFill>
              </a:rPr>
              <a:t>Ваш друг не пришел на назначенную</a:t>
            </a:r>
            <a:r>
              <a:rPr lang="de-DE" altLang="ja-JP" sz="2400" dirty="0">
                <a:solidFill>
                  <a:srgbClr val="333333"/>
                </a:solidFill>
              </a:rPr>
              <a:t> </a:t>
            </a:r>
            <a:r>
              <a:rPr lang="ru-RU" altLang="ja-JP" sz="2400" dirty="0">
                <a:solidFill>
                  <a:srgbClr val="333333"/>
                </a:solidFill>
              </a:rPr>
              <a:t>встречу</a:t>
            </a:r>
            <a:r>
              <a:rPr lang="de-DE" altLang="ja-JP" sz="2400" dirty="0">
                <a:solidFill>
                  <a:srgbClr val="333333"/>
                </a:solidFill>
              </a:rPr>
              <a:t>.</a:t>
            </a:r>
            <a:endParaRPr lang="ru-RU" altLang="ja-JP" sz="2400" dirty="0">
              <a:solidFill>
                <a:srgbClr val="333333"/>
              </a:solidFill>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a:t>
            </a:fld>
            <a:endParaRPr lang="de-DE" dirty="0">
              <a:latin typeface="+mn-lt"/>
              <a:ea typeface="+mn-ea"/>
            </a:endParaRPr>
          </a:p>
        </p:txBody>
      </p:sp>
    </p:spTree>
    <p:extLst>
      <p:ext uri="{BB962C8B-B14F-4D97-AF65-F5344CB8AC3E}">
        <p14:creationId xmlns:p14="http://schemas.microsoft.com/office/powerpoint/2010/main" val="2977047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 каким возможным причинам?</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Почему Вас Ваш друг подвел?</a:t>
            </a:r>
          </a:p>
          <a:p>
            <a:pPr lvl="0" defTabSz="914400" fontAlgn="base"/>
            <a:r>
              <a:rPr lang="ru-RU" altLang="de-DE" sz="2400" b="1" dirty="0">
                <a:solidFill>
                  <a:srgbClr val="004992"/>
                </a:solidFill>
              </a:rPr>
              <a:t>Возможное приписывание</a:t>
            </a:r>
            <a:r>
              <a:rPr lang="de-DE" altLang="de-DE" sz="2400" b="1" dirty="0">
                <a:solidFill>
                  <a:srgbClr val="004992"/>
                </a:solidFill>
              </a:rPr>
              <a:t>…</a:t>
            </a:r>
          </a:p>
          <a:p>
            <a:pPr lvl="0" defTabSz="914400" fontAlgn="base">
              <a:buClr>
                <a:srgbClr val="333333"/>
              </a:buClr>
            </a:pPr>
            <a:r>
              <a:rPr lang="en-US"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a:t>
            </a:fld>
            <a:endParaRPr lang="de-DE" dirty="0">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 каким возможным причинам?</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Почему Вас Ваш друг подвел?</a:t>
            </a:r>
          </a:p>
          <a:p>
            <a:pPr lvl="0" defTabSz="914400" fontAlgn="base"/>
            <a:r>
              <a:rPr lang="ru-RU" altLang="de-DE" sz="2400" b="1" dirty="0">
                <a:solidFill>
                  <a:srgbClr val="004992"/>
                </a:solidFill>
              </a:rPr>
              <a:t>Возможное приписывание</a:t>
            </a:r>
            <a:r>
              <a:rPr lang="de-DE" altLang="de-DE" sz="2400" b="1" dirty="0">
                <a:solidFill>
                  <a:srgbClr val="004992"/>
                </a:solidFill>
              </a:rPr>
              <a:t>…</a:t>
            </a:r>
          </a:p>
          <a:p>
            <a:pPr marL="342900" lvl="0" indent="-342900" defTabSz="914400" fontAlgn="base">
              <a:buClr>
                <a:srgbClr val="333333"/>
              </a:buClr>
              <a:buFont typeface="WingDings"/>
              <a:buChar char=""/>
            </a:pPr>
            <a:r>
              <a:rPr lang="ru-RU" altLang="ja-JP" sz="2400" dirty="0">
                <a:solidFill>
                  <a:srgbClr val="333333"/>
                </a:solidFill>
              </a:rPr>
              <a:t>Я ему не важен. Была бы встреча с другими,</a:t>
            </a:r>
            <a:r>
              <a:rPr lang="de-DE" altLang="ja-JP" sz="2400" dirty="0">
                <a:solidFill>
                  <a:srgbClr val="333333"/>
                </a:solidFill>
              </a:rPr>
              <a:t> </a:t>
            </a:r>
            <a:r>
              <a:rPr lang="ru-RU" altLang="ja-JP" sz="2400" dirty="0">
                <a:solidFill>
                  <a:srgbClr val="333333"/>
                </a:solidFill>
              </a:rPr>
              <a:t>он бы точно пришел</a:t>
            </a:r>
            <a:r>
              <a:rPr lang="de-DE" altLang="ja-JP" sz="2400" dirty="0">
                <a:solidFill>
                  <a:srgbClr val="333333"/>
                </a:solidFill>
              </a:rPr>
              <a:t>.</a:t>
            </a:r>
          </a:p>
          <a:p>
            <a:pPr marL="342900" lvl="0" indent="-342900" defTabSz="914400" fontAlgn="base">
              <a:buClr>
                <a:srgbClr val="333333"/>
              </a:buClr>
              <a:buFont typeface="WingDings"/>
              <a:buChar char=""/>
            </a:pPr>
            <a:r>
              <a:rPr lang="ru-RU" altLang="ja-JP" sz="2400" dirty="0">
                <a:solidFill>
                  <a:srgbClr val="333333"/>
                </a:solidFill>
              </a:rPr>
              <a:t>Он забывчив, он вероятно перепутал время</a:t>
            </a:r>
            <a:r>
              <a:rPr lang="de-DE" altLang="de-DE" sz="2400" dirty="0">
                <a:solidFill>
                  <a:srgbClr val="333333"/>
                </a:solidFill>
              </a:rPr>
              <a:t>.</a:t>
            </a:r>
          </a:p>
          <a:p>
            <a:pPr marL="342900" lvl="0" indent="-342900" defTabSz="914400" fontAlgn="base">
              <a:buClr>
                <a:srgbClr val="333333"/>
              </a:buClr>
              <a:buFont typeface="WingDings"/>
              <a:buChar char=""/>
            </a:pPr>
            <a:r>
              <a:rPr lang="ru-RU" altLang="ja-JP" sz="2400" dirty="0">
                <a:solidFill>
                  <a:srgbClr val="333333"/>
                </a:solidFill>
              </a:rPr>
              <a:t>Его машина сломалась</a:t>
            </a:r>
            <a:r>
              <a:rPr lang="de-DE"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6</a:t>
            </a:fld>
            <a:endParaRPr lang="de-DE" dirty="0">
              <a:latin typeface="+mn-lt"/>
              <a:ea typeface="+mn-ea"/>
            </a:endParaRPr>
          </a:p>
        </p:txBody>
      </p:sp>
    </p:spTree>
    <p:extLst>
      <p:ext uri="{BB962C8B-B14F-4D97-AF65-F5344CB8AC3E}">
        <p14:creationId xmlns:p14="http://schemas.microsoft.com/office/powerpoint/2010/main" val="1638611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 каким возможным причинам?</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Почему Вас Ваш друг подвел?</a:t>
            </a:r>
          </a:p>
          <a:p>
            <a:pPr lvl="0" defTabSz="914400" fontAlgn="base"/>
            <a:r>
              <a:rPr lang="ru-RU" altLang="de-DE" sz="2400" b="1" dirty="0">
                <a:solidFill>
                  <a:srgbClr val="004992"/>
                </a:solidFill>
              </a:rPr>
              <a:t>Возможное приписывание</a:t>
            </a:r>
            <a:r>
              <a:rPr lang="de-DE" altLang="de-DE" sz="2400" b="1"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7</a:t>
            </a:fld>
            <a:endParaRPr lang="de-DE" dirty="0">
              <a:latin typeface="+mn-lt"/>
              <a:ea typeface="+mn-ea"/>
            </a:endParaRPr>
          </a:p>
        </p:txBody>
      </p:sp>
      <p:graphicFrame>
        <p:nvGraphicFramePr>
          <p:cNvPr id="8" name="Group 68"/>
          <p:cNvGraphicFramePr>
            <a:graphicFrameLocks/>
          </p:cNvGraphicFramePr>
          <p:nvPr>
            <p:extLst>
              <p:ext uri="{D42A27DB-BD31-4B8C-83A1-F6EECF244321}">
                <p14:modId xmlns:p14="http://schemas.microsoft.com/office/powerpoint/2010/main" val="30199705"/>
              </p:ext>
            </p:extLst>
          </p:nvPr>
        </p:nvGraphicFramePr>
        <p:xfrm>
          <a:off x="408955" y="3429000"/>
          <a:ext cx="11376000" cy="2478120"/>
        </p:xfrm>
        <a:graphic>
          <a:graphicData uri="http://schemas.openxmlformats.org/drawingml/2006/table">
            <a:tbl>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2400" b="0" i="0" u="none" strike="noStrike" cap="none" normalizeH="0" baseline="0">
                          <a:ln>
                            <a:noFill/>
                          </a:ln>
                          <a:solidFill>
                            <a:srgbClr val="004992"/>
                          </a:solidFill>
                          <a:effectLst/>
                          <a:latin typeface="+mn-lt"/>
                          <a:ea typeface="+mn-ea"/>
                          <a:cs typeface="+mn-cs"/>
                        </a:rPr>
                        <a:t>...себе лично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a:ln>
                            <a:noFill/>
                          </a:ln>
                          <a:solidFill>
                            <a:srgbClr val="333333"/>
                          </a:solidFill>
                          <a:effectLst/>
                          <a:latin typeface="+mn-lt"/>
                          <a:ea typeface="+mn-ea"/>
                          <a:cs typeface="+mn-cs"/>
                        </a:rPr>
                        <a:t>Я ему не важен.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2400" b="0" i="0" u="none" strike="noStrike" cap="none" normalizeH="0" baseline="0">
                          <a:ln>
                            <a:noFill/>
                          </a:ln>
                          <a:solidFill>
                            <a:srgbClr val="004992"/>
                          </a:solidFill>
                          <a:effectLst/>
                          <a:latin typeface="+mn-lt"/>
                          <a:ea typeface="+mn-ea"/>
                          <a:cs typeface="+mn-cs"/>
                        </a:rPr>
                        <a:t>...приписывание другим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O</a:t>
                      </a:r>
                      <a:r>
                        <a:rPr kumimoji="0" lang="az-Cyrl-AZ" sz="2400" b="0" i="0" u="none" strike="noStrike" cap="none" normalizeH="0" baseline="0">
                          <a:ln>
                            <a:noFill/>
                          </a:ln>
                          <a:solidFill>
                            <a:srgbClr val="333333"/>
                          </a:solidFill>
                          <a:effectLst/>
                          <a:latin typeface="+mn-lt"/>
                          <a:ea typeface="+mn-ea"/>
                          <a:cs typeface="+mn-cs"/>
                        </a:rPr>
                        <a:t>н очень забывчив.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az-Cyrl-AZ" sz="2400" b="0" i="0" u="none" strike="noStrike" cap="none" normalizeH="0" baseline="0" dirty="0">
                          <a:ln>
                            <a:noFill/>
                          </a:ln>
                          <a:solidFill>
                            <a:srgbClr val="004992"/>
                          </a:solidFill>
                          <a:effectLst/>
                          <a:latin typeface="+mn-lt"/>
                          <a:ea typeface="+mn-ea"/>
                          <a:cs typeface="+mn-cs"/>
                        </a:rPr>
                        <a:t>...приписывание ситуации</a:t>
                      </a:r>
                      <a:r>
                        <a:rPr kumimoji="0" lang="en-US" sz="2400" b="0" i="0" u="none" strike="noStrike" cap="none" normalizeH="0" baseline="0" dirty="0">
                          <a:ln>
                            <a:noFill/>
                          </a:ln>
                          <a:solidFill>
                            <a:srgbClr val="004992"/>
                          </a:solidFill>
                          <a:effectLst/>
                          <a:latin typeface="+mn-lt"/>
                          <a:ea typeface="+mn-ea"/>
                          <a:cs typeface="+mn-cs"/>
                        </a:rPr>
                        <a:t> </a:t>
                      </a:r>
                      <a:r>
                        <a:rPr kumimoji="0" lang="az-Cyrl-AZ" sz="2400" b="0" i="0" u="none" strike="noStrike" cap="none" normalizeH="0" baseline="0" dirty="0">
                          <a:ln>
                            <a:noFill/>
                          </a:ln>
                          <a:solidFill>
                            <a:srgbClr val="004992"/>
                          </a:solidFill>
                          <a:effectLst/>
                          <a:latin typeface="+mn-lt"/>
                          <a:ea typeface="+mn-ea"/>
                          <a:cs typeface="+mn-cs"/>
                        </a:rPr>
                        <a:t>или совпадениям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dirty="0">
                          <a:ln>
                            <a:noFill/>
                          </a:ln>
                          <a:solidFill>
                            <a:srgbClr val="333333"/>
                          </a:solidFill>
                          <a:effectLst/>
                          <a:latin typeface="+mn-lt"/>
                          <a:ea typeface="+mn-ea"/>
                          <a:cs typeface="+mn-cs"/>
                        </a:rPr>
                        <a:t>Его машина сломалась.</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Приписывание</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ja-JP" sz="2400">
                <a:solidFill>
                  <a:srgbClr val="333333"/>
                </a:solidFill>
              </a:rPr>
              <a:t>Как уже было подмечено, события могут иметь совершенно разные причины</a:t>
            </a:r>
            <a:r>
              <a:rPr lang="de-DE" altLang="ja-JP" sz="2400" dirty="0">
                <a:solidFill>
                  <a:srgbClr val="333333"/>
                </a:solidFill>
              </a:rPr>
              <a:t>.</a:t>
            </a:r>
            <a:endParaRPr lang="ru-RU" altLang="ja-JP" sz="2400" dirty="0">
              <a:solidFill>
                <a:srgbClr val="333333"/>
              </a:solidFill>
            </a:endParaRPr>
          </a:p>
          <a:p>
            <a:pPr lvl="0" defTabSz="914400" fontAlgn="base"/>
            <a:r>
              <a:rPr lang="ru-RU" altLang="ja-JP" sz="2400" dirty="0">
                <a:solidFill>
                  <a:srgbClr val="333333"/>
                </a:solidFill>
              </a:rPr>
              <a:t>Кроме того, зачастую несколько факторов участвуют </a:t>
            </a:r>
            <a:r>
              <a:rPr lang="ru-RU" altLang="ja-JP" sz="2400" i="1" dirty="0">
                <a:solidFill>
                  <a:srgbClr val="333333"/>
                </a:solidFill>
              </a:rPr>
              <a:t>одновременно</a:t>
            </a:r>
            <a:r>
              <a:rPr lang="ru-RU" altLang="ja-JP" sz="2400" dirty="0">
                <a:solidFill>
                  <a:srgbClr val="333333"/>
                </a:solidFill>
              </a:rPr>
              <a:t>.</a:t>
            </a:r>
            <a:endParaRPr lang="de-DE" altLang="de-DE" sz="2400" dirty="0">
              <a:solidFill>
                <a:srgbClr val="333333"/>
              </a:solidFill>
            </a:endParaRPr>
          </a:p>
          <a:p>
            <a:pPr lvl="0" defTabSz="914400" fontAlgn="base"/>
            <a:r>
              <a:rPr lang="ru-RU" altLang="de-DE" sz="2400" dirty="0">
                <a:solidFill>
                  <a:srgbClr val="333333"/>
                </a:solidFill>
              </a:rPr>
              <a:t>Но несмотря на это многие люди предпочитают односторонние объяснения происходящего (напр. многие винят других в своих происходящих неудачах и наоборот)</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8</a:t>
            </a:fld>
            <a:endParaRPr lang="de-DE" dirty="0">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Rectangle 1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ja-JP" sz="3600">
                <a:latin typeface="+mn-lt"/>
                <a:ea typeface="+mn-ea"/>
                <a:cs typeface="+mn-cs"/>
              </a:rPr>
              <a:t>Вы покидаете больницу без особых изменений Вашего здоровья</a:t>
            </a:r>
            <a:endParaRPr lang="en-US" altLang="de-DE" sz="3600" dirty="0">
              <a:latin typeface="+mn-lt"/>
              <a:ea typeface="+mn-ea"/>
              <a:cs typeface="+mn-cs"/>
            </a:endParaRPr>
          </a:p>
        </p:txBody>
      </p:sp>
      <p:sp>
        <p:nvSpPr>
          <p:cNvPr id="10245" name="Rectangle 9"/>
          <p:cNvSpPr>
            <a:spLocks noGrp="1" noChangeArrowheads="1"/>
          </p:cNvSpPr>
          <p:nvPr>
            <p:ph idx="1"/>
          </p:nvPr>
        </p:nvSpPr>
        <p:spPr/>
        <p:txBody>
          <a:bodyPr>
            <a:noAutofit/>
          </a:bodyPr>
          <a:lstStyle/>
          <a:p>
            <a:pPr eaLnBrk="1" hangingPunct="1">
              <a:lnSpc>
                <a:spcPct val="80000"/>
              </a:lnSpc>
              <a:buFontTx/>
              <a:buNone/>
            </a:pPr>
            <a:r>
              <a:rPr lang="ru-RU" altLang="ja-JP" sz="2800" dirty="0">
                <a:solidFill>
                  <a:srgbClr val="333333"/>
                </a:solidFill>
              </a:rPr>
              <a:t>П</a:t>
            </a:r>
            <a:r>
              <a:rPr lang="ru-RU" altLang="ja-JP" sz="2800" dirty="0">
                <a:solidFill>
                  <a:srgbClr val="004992"/>
                </a:solidFill>
              </a:rPr>
              <a:t>ричины</a:t>
            </a:r>
            <a:r>
              <a:rPr lang="de-DE" altLang="ja-JP" sz="2800" dirty="0">
                <a:solidFill>
                  <a:srgbClr val="004992"/>
                </a:solidFill>
              </a:rPr>
              <a:t>…</a:t>
            </a:r>
          </a:p>
          <a:p>
            <a:pPr eaLnBrk="1" hangingPunct="1">
              <a:lnSpc>
                <a:spcPct val="80000"/>
              </a:lnSpc>
              <a:buFontTx/>
              <a:buNone/>
            </a:pP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из-за своих личных убеждений</a:t>
            </a:r>
            <a:endParaRPr lang="de-DE" altLang="de-DE" sz="2400" dirty="0">
              <a:solidFill>
                <a:srgbClr val="333333"/>
              </a:solidFill>
            </a:endParaRPr>
          </a:p>
          <a:p>
            <a:pPr eaLnBrk="1" hangingPunct="1">
              <a:lnSpc>
                <a:spcPct val="80000"/>
              </a:lnSpc>
              <a:buFontTx/>
              <a:buNone/>
            </a:pPr>
            <a:r>
              <a:rPr lang="de-DE" altLang="de-DE" sz="2400" dirty="0">
                <a:solidFill>
                  <a:srgbClr val="333333"/>
                </a:solidFill>
              </a:rPr>
              <a:t>... </a:t>
            </a:r>
            <a:r>
              <a:rPr lang="ru-RU" altLang="de-DE" sz="2400" dirty="0">
                <a:solidFill>
                  <a:srgbClr val="333333"/>
                </a:solidFill>
              </a:rPr>
              <a:t>из-за других</a:t>
            </a:r>
            <a:r>
              <a:rPr lang="de-DE" altLang="de-DE" sz="2400" dirty="0">
                <a:solidFill>
                  <a:srgbClr val="333333"/>
                </a:solidFill>
              </a:rPr>
              <a:t> 	</a:t>
            </a:r>
          </a:p>
          <a:p>
            <a:pPr eaLnBrk="1" hangingPunct="1">
              <a:lnSpc>
                <a:spcPct val="80000"/>
              </a:lnSpc>
              <a:buFontTx/>
              <a:buNone/>
            </a:pPr>
            <a:r>
              <a:rPr lang="de-DE" altLang="de-DE" sz="2400" dirty="0">
                <a:solidFill>
                  <a:srgbClr val="333333"/>
                </a:solidFill>
              </a:rPr>
              <a:t>... </a:t>
            </a:r>
            <a:r>
              <a:rPr lang="ru-RU" altLang="de-DE" sz="2400" dirty="0">
                <a:solidFill>
                  <a:srgbClr val="333333"/>
                </a:solidFill>
              </a:rPr>
              <a:t>из</a:t>
            </a:r>
            <a:r>
              <a:rPr lang="de-DE" altLang="de-DE" sz="2400" dirty="0">
                <a:solidFill>
                  <a:srgbClr val="333333"/>
                </a:solidFill>
              </a:rPr>
              <a:t>-</a:t>
            </a:r>
            <a:r>
              <a:rPr lang="ru-RU" altLang="de-DE" sz="2400" dirty="0">
                <a:solidFill>
                  <a:srgbClr val="333333"/>
                </a:solidFill>
              </a:rPr>
              <a:t>за ситуации или совпадения</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9</a:t>
            </a:fld>
            <a:endParaRPr lang="de-DE" dirty="0">
              <a:latin typeface="+mn-lt"/>
              <a:ea typeface="+mn-ea"/>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640080"/>
          </a:xfrm>
          <a:prstGeom prst="wedgeRoundRectCallout">
            <a:avLst>
              <a:gd name="adj1" fmla="val -92252"/>
              <a:gd name="adj2" fmla="val 2624"/>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buClrTx/>
              <a:buFontTx/>
              <a:buNone/>
            </a:pPr>
            <a:r>
              <a:rPr lang="ru-RU" altLang="de-DE" sz="1200">
                <a:latin typeface="+mn-lt"/>
                <a:ea typeface="+mn-ea"/>
                <a:cs typeface="+mn-cs"/>
              </a:rPr>
              <a:t>перестань постоянно за мной бегать!</a:t>
            </a:r>
            <a:endParaRPr lang="de-DE" altLang="de-DE" sz="1200" dirty="0">
              <a:latin typeface="+mn-lt"/>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1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ja-JP" sz="3600">
                <a:latin typeface="+mn-lt"/>
                <a:ea typeface="+mn-ea"/>
                <a:cs typeface="+mn-cs"/>
              </a:rPr>
              <a:t>Вы покидаете больницу без особых изменений Вашего здоровья</a:t>
            </a:r>
            <a:endParaRPr lang="en-US" altLang="de-DE" sz="3600" dirty="0">
              <a:latin typeface="+mn-lt"/>
              <a:ea typeface="+mn-ea"/>
              <a:cs typeface="+mn-cs"/>
            </a:endParaRPr>
          </a:p>
        </p:txBody>
      </p:sp>
      <p:sp>
        <p:nvSpPr>
          <p:cNvPr id="11266" name="Rectangle 2"/>
          <p:cNvSpPr>
            <a:spLocks noGrp="1" noChangeArrowheads="1"/>
          </p:cNvSpPr>
          <p:nvPr>
            <p:ph idx="1"/>
          </p:nvPr>
        </p:nvSpPr>
        <p:spPr/>
        <p:txBody>
          <a:bodyPr>
            <a:noAutofit/>
          </a:bodyPr>
          <a:lstStyle/>
          <a:p>
            <a:pPr eaLnBrk="1" hangingPunct="1">
              <a:lnSpc>
                <a:spcPct val="100000"/>
              </a:lnSpc>
              <a:spcBef>
                <a:spcPts val="0"/>
              </a:spcBef>
            </a:pPr>
            <a:r>
              <a:rPr lang="ru-RU" altLang="de-DE" sz="1600" b="1" dirty="0">
                <a:solidFill>
                  <a:srgbClr val="004992"/>
                </a:solidFill>
              </a:rPr>
              <a:t>Причины</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a:t>
            </a:r>
            <a:r>
              <a:rPr lang="ru-RU" altLang="de-DE" sz="1600" b="1" dirty="0">
                <a:solidFill>
                  <a:srgbClr val="004992"/>
                </a:solidFill>
              </a:rPr>
              <a:t>из-за своих личных убеждений</a:t>
            </a:r>
            <a:r>
              <a:rPr lang="de-DE" altLang="de-DE" sz="1600" b="1" dirty="0">
                <a:solidFill>
                  <a:srgbClr val="004992"/>
                </a:solidFill>
              </a:rPr>
              <a:t>:</a:t>
            </a:r>
          </a:p>
          <a:p>
            <a:pPr eaLnBrk="1" hangingPunct="1">
              <a:lnSpc>
                <a:spcPct val="100000"/>
              </a:lnSpc>
              <a:spcBef>
                <a:spcPts val="0"/>
              </a:spcBef>
            </a:pPr>
            <a:r>
              <a:rPr lang="ru-RU" altLang="de-DE" sz="1600" i="1" dirty="0">
                <a:solidFill>
                  <a:srgbClr val="333333"/>
                </a:solidFill>
              </a:rPr>
              <a:t>(изменчивые)</a:t>
            </a:r>
            <a:endParaRPr lang="de-DE" altLang="de-DE" sz="1600" i="1" dirty="0">
              <a:solidFill>
                <a:srgbClr val="333333"/>
              </a:solidFill>
            </a:endParaRP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я не достаточно придавал этому усилий</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я не верил в свое излечение</a:t>
            </a:r>
          </a:p>
          <a:p>
            <a:pPr eaLnBrk="1" hangingPunct="1">
              <a:lnSpc>
                <a:spcPct val="100000"/>
              </a:lnSpc>
              <a:spcBef>
                <a:spcPts val="1200"/>
              </a:spcBef>
            </a:pPr>
            <a:r>
              <a:rPr lang="ru-RU" altLang="de-DE" sz="1600" i="1" dirty="0">
                <a:solidFill>
                  <a:srgbClr val="333333"/>
                </a:solidFill>
              </a:rPr>
              <a:t>(менее изменчивые)</a:t>
            </a:r>
            <a:endParaRPr lang="ru-RU"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я неизлечимо болен</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причина в моих плохих генах</a:t>
            </a:r>
          </a:p>
          <a:p>
            <a:pPr eaLnBrk="1" hangingPunct="1">
              <a:lnSpc>
                <a:spcPct val="100000"/>
              </a:lnSpc>
              <a:spcBef>
                <a:spcPts val="1200"/>
              </a:spcBef>
            </a:pPr>
            <a:r>
              <a:rPr lang="ru-RU" altLang="de-DE" sz="1600" b="1" dirty="0">
                <a:solidFill>
                  <a:srgbClr val="004992"/>
                </a:solidFill>
              </a:rPr>
              <a:t>…из-за других</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в этой больнице неквалифицированные врачи</a:t>
            </a: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мед.</a:t>
            </a:r>
            <a:r>
              <a:rPr lang="de-DE" altLang="de-DE" sz="1600" dirty="0">
                <a:solidFill>
                  <a:srgbClr val="333333"/>
                </a:solidFill>
              </a:rPr>
              <a:t> </a:t>
            </a:r>
            <a:r>
              <a:rPr lang="ru-RU" altLang="de-DE" sz="1600" dirty="0">
                <a:solidFill>
                  <a:srgbClr val="333333"/>
                </a:solidFill>
              </a:rPr>
              <a:t>работники должны были бы быть ко мне бол</a:t>
            </a:r>
            <a:r>
              <a:rPr lang="de-DE" altLang="de-DE" sz="1600" dirty="0">
                <a:solidFill>
                  <a:srgbClr val="333333"/>
                </a:solidFill>
              </a:rPr>
              <a:t>e</a:t>
            </a:r>
            <a:r>
              <a:rPr lang="ru-RU" altLang="de-DE" sz="1600" dirty="0">
                <a:solidFill>
                  <a:srgbClr val="333333"/>
                </a:solidFill>
              </a:rPr>
              <a:t>е внимательны</a:t>
            </a:r>
          </a:p>
          <a:p>
            <a:pPr eaLnBrk="1" hangingPunct="1">
              <a:lnSpc>
                <a:spcPct val="100000"/>
              </a:lnSpc>
              <a:spcBef>
                <a:spcPts val="1200"/>
              </a:spcBef>
            </a:pPr>
            <a:r>
              <a:rPr lang="ru-RU" altLang="de-DE" sz="1600" b="1" dirty="0">
                <a:solidFill>
                  <a:srgbClr val="004992"/>
                </a:solidFill>
              </a:rPr>
              <a:t>…из</a:t>
            </a:r>
            <a:r>
              <a:rPr lang="de-DE" altLang="de-DE" sz="1600" b="1" dirty="0">
                <a:solidFill>
                  <a:srgbClr val="004992"/>
                </a:solidFill>
              </a:rPr>
              <a:t>-</a:t>
            </a:r>
            <a:r>
              <a:rPr lang="ru-RU" altLang="de-DE" sz="1600" b="1" dirty="0">
                <a:solidFill>
                  <a:srgbClr val="004992"/>
                </a:solidFill>
              </a:rPr>
              <a:t>за ситуации или совпадения</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если бы я не лежал в одной палате с 12 людьми, может быть я бы и вылечился</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если бы больница была лучше оборудована, то я бы вылечился</a:t>
            </a: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иногда длится оздоровительный процесс долго, чтобы почувствовать желаемый результат</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10</a:t>
            </a:fld>
            <a:endParaRPr lang="de-DE" dirty="0">
              <a:latin typeface="+mn-lt"/>
              <a:ea typeface="+mn-ea"/>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640080"/>
          </a:xfrm>
          <a:prstGeom prst="wedgeRoundRectCallout">
            <a:avLst>
              <a:gd name="adj1" fmla="val -92252"/>
              <a:gd name="adj2" fmla="val 2624"/>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buClrTx/>
              <a:buFontTx/>
              <a:buNone/>
            </a:pPr>
            <a:r>
              <a:rPr lang="ru-RU" altLang="de-DE" sz="1200">
                <a:latin typeface="+mn-lt"/>
                <a:ea typeface="+mn-ea"/>
                <a:cs typeface="+mn-cs"/>
              </a:rPr>
              <a:t>перестань постоянно за мной бегать!</a:t>
            </a:r>
            <a:endParaRPr lang="de-DE" altLang="de-DE" sz="1200" dirty="0">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1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ja-JP" sz="3600">
                <a:latin typeface="+mn-lt"/>
                <a:ea typeface="+mn-ea"/>
                <a:cs typeface="+mn-cs"/>
              </a:rPr>
              <a:t>Вы покидаете больницу без особых изменений Вашего здоровья</a:t>
            </a:r>
            <a:endParaRPr lang="en-US" altLang="de-DE" sz="3600" dirty="0">
              <a:latin typeface="+mn-lt"/>
              <a:ea typeface="+mn-ea"/>
              <a:cs typeface="+mn-cs"/>
            </a:endParaRPr>
          </a:p>
        </p:txBody>
      </p:sp>
      <p:sp>
        <p:nvSpPr>
          <p:cNvPr id="11266" name="Rectangle 2"/>
          <p:cNvSpPr>
            <a:spLocks noGrp="1" noChangeArrowheads="1"/>
          </p:cNvSpPr>
          <p:nvPr>
            <p:ph idx="1"/>
          </p:nvPr>
        </p:nvSpPr>
        <p:spPr/>
        <p:txBody>
          <a:bodyPr>
            <a:noAutofit/>
          </a:bodyPr>
          <a:lstStyle/>
          <a:p>
            <a:pPr eaLnBrk="1" hangingPunct="1">
              <a:lnSpc>
                <a:spcPct val="100000"/>
              </a:lnSpc>
              <a:spcBef>
                <a:spcPts val="0"/>
              </a:spcBef>
            </a:pPr>
            <a:r>
              <a:rPr lang="ru-RU" altLang="de-DE" sz="1600" b="1" dirty="0">
                <a:solidFill>
                  <a:srgbClr val="004992"/>
                </a:solidFill>
              </a:rPr>
              <a:t>Причины</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a:t>
            </a:r>
            <a:r>
              <a:rPr lang="ru-RU" altLang="de-DE" sz="1600" b="1" dirty="0">
                <a:solidFill>
                  <a:srgbClr val="004992"/>
                </a:solidFill>
              </a:rPr>
              <a:t>из-за своих личных убеждений</a:t>
            </a:r>
            <a:r>
              <a:rPr lang="de-DE" altLang="de-DE" sz="1600" b="1" dirty="0">
                <a:solidFill>
                  <a:srgbClr val="004992"/>
                </a:solidFill>
              </a:rPr>
              <a:t>:</a:t>
            </a:r>
          </a:p>
          <a:p>
            <a:pPr eaLnBrk="1" hangingPunct="1">
              <a:lnSpc>
                <a:spcPct val="100000"/>
              </a:lnSpc>
              <a:spcBef>
                <a:spcPts val="0"/>
              </a:spcBef>
            </a:pPr>
            <a:r>
              <a:rPr lang="ru-RU" altLang="de-DE" sz="1600" i="1" dirty="0">
                <a:solidFill>
                  <a:srgbClr val="333333"/>
                </a:solidFill>
              </a:rPr>
              <a:t>(изменчивые)</a:t>
            </a:r>
            <a:endParaRPr lang="de-DE" altLang="de-DE" sz="1600" i="1" dirty="0">
              <a:solidFill>
                <a:srgbClr val="333333"/>
              </a:solidFill>
            </a:endParaRP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я не достаточно придавал этому усилий</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я не верил в свое излечение</a:t>
            </a:r>
          </a:p>
          <a:p>
            <a:pPr eaLnBrk="1" hangingPunct="1">
              <a:lnSpc>
                <a:spcPct val="100000"/>
              </a:lnSpc>
              <a:spcBef>
                <a:spcPts val="1200"/>
              </a:spcBef>
            </a:pPr>
            <a:r>
              <a:rPr lang="ru-RU" altLang="de-DE" sz="1600" i="1" dirty="0">
                <a:solidFill>
                  <a:srgbClr val="333333"/>
                </a:solidFill>
              </a:rPr>
              <a:t>(менее изменчивые)</a:t>
            </a:r>
            <a:endParaRPr lang="ru-RU"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я неизлечимо болен</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причина в моих плохих генах</a:t>
            </a:r>
          </a:p>
          <a:p>
            <a:pPr eaLnBrk="1" hangingPunct="1">
              <a:lnSpc>
                <a:spcPct val="100000"/>
              </a:lnSpc>
              <a:spcBef>
                <a:spcPts val="1200"/>
              </a:spcBef>
            </a:pPr>
            <a:r>
              <a:rPr lang="ru-RU" altLang="de-DE" sz="1600" b="1" dirty="0">
                <a:solidFill>
                  <a:srgbClr val="004992"/>
                </a:solidFill>
              </a:rPr>
              <a:t>…из-за других</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в этой больнице неквалифицированные врачи</a:t>
            </a: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мед.</a:t>
            </a:r>
            <a:r>
              <a:rPr lang="de-DE" altLang="de-DE" sz="1600" dirty="0">
                <a:solidFill>
                  <a:srgbClr val="333333"/>
                </a:solidFill>
              </a:rPr>
              <a:t> </a:t>
            </a:r>
            <a:r>
              <a:rPr lang="ru-RU" altLang="de-DE" sz="1600" dirty="0">
                <a:solidFill>
                  <a:srgbClr val="333333"/>
                </a:solidFill>
              </a:rPr>
              <a:t>работники должны были бы быть ко мне бол</a:t>
            </a:r>
            <a:r>
              <a:rPr lang="de-DE" altLang="de-DE" sz="1600" dirty="0">
                <a:solidFill>
                  <a:srgbClr val="333333"/>
                </a:solidFill>
              </a:rPr>
              <a:t>e</a:t>
            </a:r>
            <a:r>
              <a:rPr lang="ru-RU" altLang="de-DE" sz="1600" dirty="0">
                <a:solidFill>
                  <a:srgbClr val="333333"/>
                </a:solidFill>
              </a:rPr>
              <a:t>е внимательны</a:t>
            </a:r>
          </a:p>
          <a:p>
            <a:pPr eaLnBrk="1" hangingPunct="1">
              <a:lnSpc>
                <a:spcPct val="100000"/>
              </a:lnSpc>
              <a:spcBef>
                <a:spcPts val="1200"/>
              </a:spcBef>
            </a:pPr>
            <a:r>
              <a:rPr lang="ru-RU" altLang="de-DE" sz="1600" b="1" dirty="0">
                <a:solidFill>
                  <a:srgbClr val="004992"/>
                </a:solidFill>
              </a:rPr>
              <a:t>…из</a:t>
            </a:r>
            <a:r>
              <a:rPr lang="de-DE" altLang="de-DE" sz="1600" b="1" dirty="0">
                <a:solidFill>
                  <a:srgbClr val="004992"/>
                </a:solidFill>
              </a:rPr>
              <a:t>-</a:t>
            </a:r>
            <a:r>
              <a:rPr lang="ru-RU" altLang="de-DE" sz="1600" b="1" dirty="0">
                <a:solidFill>
                  <a:srgbClr val="004992"/>
                </a:solidFill>
              </a:rPr>
              <a:t>за ситуации или совпадения</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если бы я не лежал в одной палате с 12 людьми, может быть я бы и вылечился</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если бы больница была лучше оборудована, то я бы вылечился</a:t>
            </a:r>
          </a:p>
          <a:p>
            <a:pPr marL="285750" indent="-285750" eaLnBrk="1" hangingPunct="1">
              <a:lnSpc>
                <a:spcPct val="100000"/>
              </a:lnSpc>
              <a:spcBef>
                <a:spcPts val="0"/>
              </a:spcBef>
              <a:buClr>
                <a:srgbClr val="333333"/>
              </a:buClr>
              <a:buFont typeface="WingDings"/>
              <a:buChar char=""/>
            </a:pPr>
            <a:r>
              <a:rPr lang="ru-RU" altLang="de-DE" sz="1600" dirty="0">
                <a:solidFill>
                  <a:srgbClr val="333333"/>
                </a:solidFill>
              </a:rPr>
              <a:t>иногда длится оздоровительный процесс долго, чтобы почувствовать желаемый результат</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11</a:t>
            </a:fld>
            <a:endParaRPr lang="de-DE" dirty="0">
              <a:latin typeface="+mn-lt"/>
              <a:ea typeface="+mn-ea"/>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a:spLocks noChangeArrowheads="1"/>
          </p:cNvSpPr>
          <p:nvPr/>
        </p:nvSpPr>
        <p:spPr bwMode="auto">
          <a:xfrm rot="-1140598">
            <a:off x="1180927" y="3463822"/>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800" b="1" dirty="0">
                <a:solidFill>
                  <a:srgbClr val="FF0000"/>
                </a:solidFill>
                <a:latin typeface="+mn-lt"/>
                <a:ea typeface="+mn-ea"/>
                <a:cs typeface="+mn-cs"/>
              </a:rPr>
              <a:t>Осторожно: односторонние объяснения!</a:t>
            </a:r>
            <a:endParaRPr lang="en-US" altLang="de-DE" sz="2800" b="1" dirty="0">
              <a:solidFill>
                <a:srgbClr val="FF0000"/>
              </a:solidFill>
              <a:latin typeface="+mn-lt"/>
              <a:ea typeface="+mn-ea"/>
              <a:cs typeface="+mn-cs"/>
            </a:endParaRPr>
          </a:p>
        </p:txBody>
      </p:sp>
      <p:sp>
        <p:nvSpPr>
          <p:cNvPr id="11" name="Caption_8"/>
          <p:cNvSpPr>
            <a:spLocks noChangeArrowheads="1"/>
          </p:cNvSpPr>
          <p:nvPr/>
        </p:nvSpPr>
        <p:spPr bwMode="auto">
          <a:xfrm>
            <a:off x="9986019" y="2421593"/>
            <a:ext cx="1368153" cy="640080"/>
          </a:xfrm>
          <a:prstGeom prst="wedgeRoundRectCallout">
            <a:avLst>
              <a:gd name="adj1" fmla="val -92252"/>
              <a:gd name="adj2" fmla="val 2624"/>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buClrTx/>
              <a:buFontTx/>
              <a:buNone/>
            </a:pPr>
            <a:r>
              <a:rPr lang="ru-RU" altLang="de-DE" sz="1200">
                <a:latin typeface="+mn-lt"/>
                <a:ea typeface="+mn-ea"/>
                <a:cs typeface="+mn-cs"/>
              </a:rPr>
              <a:t>перестань постоянно за мной бегать!</a:t>
            </a:r>
            <a:endParaRPr lang="de-DE" altLang="de-DE" sz="1200" dirty="0">
              <a:latin typeface="+mn-lt"/>
              <a:ea typeface="+mn-ea"/>
              <a:cs typeface="+mn-cs"/>
            </a:endParaRPr>
          </a:p>
        </p:txBody>
      </p:sp>
    </p:spTree>
    <p:extLst>
      <p:ext uri="{BB962C8B-B14F-4D97-AF65-F5344CB8AC3E}">
        <p14:creationId xmlns:p14="http://schemas.microsoft.com/office/powerpoint/2010/main" val="2135327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3" name="Rectangle 16"/>
          <p:cNvSpPr>
            <a:spLocks noGrp="1" noChangeArrowheads="1"/>
          </p:cNvSpPr>
          <p:nvPr>
            <p:ph type="title"/>
          </p:nvPr>
        </p:nvSpPr>
        <p:spPr/>
        <p:txBody>
          <a:bodyPr vert="horz" lIns="0" tIns="0" rIns="0" bIns="0" rtlCol="0" anchor="t">
            <a:spAutoFit/>
          </a:bodyPr>
          <a:lstStyle/>
          <a:p>
            <a:pPr defTabSz="914377">
              <a:spcBef>
                <a:spcPts val="0"/>
              </a:spcBef>
            </a:pPr>
            <a:r>
              <a:rPr lang="ru-RU" altLang="ja-JP" sz="3600">
                <a:latin typeface="+mn-lt"/>
                <a:ea typeface="+mn-ea"/>
                <a:cs typeface="+mn-cs"/>
              </a:rPr>
              <a:t>Вы покидаете больницу без особых изменений Вашего здоровья</a:t>
            </a:r>
            <a:endParaRPr lang="en-US" altLang="de-DE" sz="3600" dirty="0">
              <a:latin typeface="+mn-lt"/>
              <a:ea typeface="+mn-ea"/>
              <a:cs typeface="+mn-cs"/>
            </a:endParaRPr>
          </a:p>
        </p:txBody>
      </p:sp>
      <p:sp>
        <p:nvSpPr>
          <p:cNvPr id="4" name="Content Placeholder 3"/>
          <p:cNvSpPr>
            <a:spLocks noGrp="1"/>
          </p:cNvSpPr>
          <p:nvPr>
            <p:ph idx="1"/>
          </p:nvPr>
        </p:nvSpPr>
        <p:spPr>
          <a:xfrm>
            <a:off x="408955" y="2204864"/>
            <a:ext cx="8321040" cy="4248000"/>
          </a:xfrm>
        </p:spPr>
        <p:txBody>
          <a:bodyPr/>
          <a:lstStyle/>
          <a:p>
            <a:pPr lvl="0" defTabSz="914400" fontAlgn="base"/>
            <a:r>
              <a:rPr lang="ru-RU" altLang="de-DE" sz="2000" dirty="0">
                <a:solidFill>
                  <a:srgbClr val="333333"/>
                </a:solidFill>
              </a:rPr>
              <a:t>Подумайте о более логичных и сбалансированных ответах, в которых играют и другие источники важную роль</a:t>
            </a:r>
            <a:r>
              <a:rPr lang="de-DE" altLang="de-DE" sz="2000" dirty="0">
                <a:solidFill>
                  <a:srgbClr val="333333"/>
                </a:solidFill>
              </a:rPr>
              <a:t> </a:t>
            </a:r>
            <a:r>
              <a:rPr lang="ru-RU" altLang="de-DE" sz="2000" dirty="0">
                <a:solidFill>
                  <a:srgbClr val="333333"/>
                </a:solidFill>
              </a:rPr>
              <a:t>(приписывание себе лично, другим, ситуации или совпадениям)</a:t>
            </a:r>
            <a:r>
              <a:rPr lang="de-DE" altLang="de-DE" sz="2000" dirty="0">
                <a:solidFill>
                  <a:srgbClr val="333333"/>
                </a:solidFill>
              </a:rPr>
              <a:t>.</a:t>
            </a:r>
          </a:p>
          <a:p>
            <a:pPr lvl="0">
              <a:buClr>
                <a:srgbClr val="333333"/>
              </a:buClr>
            </a:pPr>
            <a:r>
              <a:rPr lang="de-DE" altLang="de-DE" sz="2000" dirty="0">
                <a:solidFill>
                  <a:srgbClr val="333333"/>
                </a:solidFill>
              </a:rPr>
              <a:t>???</a:t>
            </a:r>
          </a:p>
          <a:p>
            <a:pPr lvl="0">
              <a:buClr>
                <a:srgbClr val="333333"/>
              </a:buClr>
            </a:pPr>
            <a:r>
              <a:rPr lang="de-DE" altLang="de-DE" sz="2000" dirty="0">
                <a:solidFill>
                  <a:srgbClr val="333333"/>
                </a:solidFill>
              </a:rPr>
              <a:t>???</a:t>
            </a:r>
          </a:p>
          <a:p>
            <a:pPr lvl="0">
              <a:buClr>
                <a:srgbClr val="333333"/>
              </a:buClr>
            </a:pPr>
            <a:r>
              <a:rPr lang="de-DE" altLang="de-DE" sz="20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12</a:t>
            </a:fld>
            <a:endParaRPr lang="de-DE" dirty="0">
              <a:latin typeface="+mn-lt"/>
              <a:ea typeface="+mn-ea"/>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640080"/>
          </a:xfrm>
          <a:prstGeom prst="wedgeRoundRectCallout">
            <a:avLst>
              <a:gd name="adj1" fmla="val -92252"/>
              <a:gd name="adj2" fmla="val 2624"/>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buClrTx/>
              <a:buFontTx/>
              <a:buNone/>
            </a:pPr>
            <a:r>
              <a:rPr lang="ru-RU" altLang="de-DE" sz="1200">
                <a:latin typeface="+mn-lt"/>
                <a:ea typeface="+mn-ea"/>
                <a:cs typeface="+mn-cs"/>
              </a:rPr>
              <a:t>перестань постоянно за мной бегать!</a:t>
            </a:r>
            <a:endParaRPr lang="de-DE" altLang="de-DE" sz="1200" dirty="0">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3" name="Rectangle 16"/>
          <p:cNvSpPr>
            <a:spLocks noGrp="1" noChangeArrowheads="1"/>
          </p:cNvSpPr>
          <p:nvPr>
            <p:ph type="title"/>
          </p:nvPr>
        </p:nvSpPr>
        <p:spPr/>
        <p:txBody>
          <a:bodyPr vert="horz" lIns="0" tIns="0" rIns="0" bIns="0" rtlCol="0" anchor="t">
            <a:spAutoFit/>
          </a:bodyPr>
          <a:lstStyle/>
          <a:p>
            <a:pPr defTabSz="914377">
              <a:spcBef>
                <a:spcPts val="0"/>
              </a:spcBef>
            </a:pPr>
            <a:r>
              <a:rPr lang="ru-RU" altLang="ja-JP" sz="3600">
                <a:latin typeface="+mn-lt"/>
                <a:ea typeface="+mn-ea"/>
                <a:cs typeface="+mn-cs"/>
              </a:rPr>
              <a:t>Вы покидаете больницу без особых изменений Вашего здоровья</a:t>
            </a:r>
            <a:endParaRPr lang="en-US" altLang="de-DE" sz="3600" dirty="0">
              <a:latin typeface="+mn-lt"/>
              <a:ea typeface="+mn-ea"/>
              <a:cs typeface="+mn-cs"/>
            </a:endParaRPr>
          </a:p>
        </p:txBody>
      </p:sp>
      <p:sp>
        <p:nvSpPr>
          <p:cNvPr id="4" name="Content Placeholder 3"/>
          <p:cNvSpPr>
            <a:spLocks noGrp="1"/>
          </p:cNvSpPr>
          <p:nvPr>
            <p:ph idx="1"/>
          </p:nvPr>
        </p:nvSpPr>
        <p:spPr>
          <a:xfrm>
            <a:off x="408955" y="2204864"/>
            <a:ext cx="8321040" cy="4248000"/>
          </a:xfrm>
        </p:spPr>
        <p:txBody>
          <a:bodyPr/>
          <a:lstStyle/>
          <a:p>
            <a:pPr lvl="0" defTabSz="914400" fontAlgn="base"/>
            <a:r>
              <a:rPr lang="ru-RU" altLang="de-DE" sz="2000" dirty="0">
                <a:solidFill>
                  <a:srgbClr val="333333"/>
                </a:solidFill>
              </a:rPr>
              <a:t>Подумайте о более логичных и сбалансированных ответах, в которых играют и другие источники важную роль</a:t>
            </a:r>
            <a:r>
              <a:rPr lang="de-DE" altLang="de-DE" sz="2000" dirty="0">
                <a:solidFill>
                  <a:srgbClr val="333333"/>
                </a:solidFill>
              </a:rPr>
              <a:t> </a:t>
            </a:r>
            <a:r>
              <a:rPr lang="ru-RU" altLang="de-DE" sz="2000" dirty="0">
                <a:solidFill>
                  <a:srgbClr val="333333"/>
                </a:solidFill>
              </a:rPr>
              <a:t>(приписывание себе лично, другим, ситуации или совпадениям)</a:t>
            </a:r>
            <a:r>
              <a:rPr lang="de-DE" altLang="de-DE" sz="2000" dirty="0">
                <a:solidFill>
                  <a:srgbClr val="333333"/>
                </a:solidFill>
              </a:rPr>
              <a:t>.</a:t>
            </a:r>
          </a:p>
          <a:p>
            <a:pPr marL="342900" lvl="0" indent="-342900">
              <a:buClr>
                <a:srgbClr val="333333"/>
              </a:buClr>
              <a:buFont typeface="WingDings"/>
              <a:buChar char=""/>
            </a:pPr>
            <a:r>
              <a:rPr lang="de-DE" altLang="de-DE" sz="2000">
                <a:solidFill>
                  <a:srgbClr val="333333"/>
                </a:solidFill>
              </a:rPr>
              <a:t>“</a:t>
            </a:r>
            <a:r>
              <a:rPr lang="ru-RU" altLang="de-DE" sz="2000">
                <a:solidFill>
                  <a:srgbClr val="333333"/>
                </a:solidFill>
              </a:rPr>
              <a:t>У </a:t>
            </a:r>
            <a:r>
              <a:rPr lang="ru-RU" altLang="de-DE" sz="2000" dirty="0">
                <a:solidFill>
                  <a:srgbClr val="333333"/>
                </a:solidFill>
              </a:rPr>
              <a:t>мед. работников было на меня мало времени. С другой стороны мне нужно было проявлять больше инициативы и принимать регулярно участия в различных процедурах. Возможно в таких ситуациях мое лечение было бы более </a:t>
            </a:r>
            <a:r>
              <a:rPr lang="ru-RU" altLang="de-DE" sz="2000">
                <a:solidFill>
                  <a:srgbClr val="333333"/>
                </a:solidFill>
              </a:rPr>
              <a:t>успешным.</a:t>
            </a:r>
            <a:r>
              <a:rPr lang="de-DE" altLang="de-DE" sz="2000">
                <a:solidFill>
                  <a:srgbClr val="333333"/>
                </a:solidFill>
              </a:rPr>
              <a:t>”</a:t>
            </a:r>
            <a:endParaRPr lang="ru-RU" altLang="de-DE" sz="2000" dirty="0">
              <a:solidFill>
                <a:srgbClr val="333333"/>
              </a:solidFill>
            </a:endParaRPr>
          </a:p>
          <a:p>
            <a:pPr marL="342900" lvl="0" indent="-342900">
              <a:buClr>
                <a:srgbClr val="333333"/>
              </a:buClr>
              <a:buFont typeface="WingDings"/>
              <a:buChar char=""/>
            </a:pPr>
            <a:r>
              <a:rPr lang="de-DE" altLang="de-DE" sz="2000">
                <a:solidFill>
                  <a:srgbClr val="333333"/>
                </a:solidFill>
              </a:rPr>
              <a:t>“</a:t>
            </a:r>
            <a:r>
              <a:rPr lang="ru-RU" altLang="de-DE" sz="2000">
                <a:solidFill>
                  <a:srgbClr val="333333"/>
                </a:solidFill>
              </a:rPr>
              <a:t>Возможно </a:t>
            </a:r>
            <a:r>
              <a:rPr lang="ru-RU" altLang="de-DE" sz="2000" dirty="0">
                <a:solidFill>
                  <a:srgbClr val="333333"/>
                </a:solidFill>
              </a:rPr>
              <a:t>мне необходимо было быть более терпеливым по отношению к моему лечению. В будущем мне обязательно поможет профессиональный </a:t>
            </a:r>
            <a:r>
              <a:rPr lang="ru-RU" altLang="de-DE" sz="2000">
                <a:solidFill>
                  <a:srgbClr val="333333"/>
                </a:solidFill>
              </a:rPr>
              <a:t>терапевт.</a:t>
            </a:r>
            <a:r>
              <a:rPr lang="de-DE" altLang="de-DE" sz="200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13</a:t>
            </a:fld>
            <a:endParaRPr lang="de-DE" dirty="0">
              <a:latin typeface="+mn-lt"/>
              <a:ea typeface="+mn-ea"/>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640080"/>
          </a:xfrm>
          <a:prstGeom prst="wedgeRoundRectCallout">
            <a:avLst>
              <a:gd name="adj1" fmla="val -92252"/>
              <a:gd name="adj2" fmla="val 2624"/>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buClrTx/>
              <a:buFontTx/>
              <a:buNone/>
            </a:pPr>
            <a:r>
              <a:rPr lang="ru-RU" altLang="de-DE" sz="1200">
                <a:latin typeface="+mn-lt"/>
                <a:ea typeface="+mn-ea"/>
                <a:cs typeface="+mn-cs"/>
              </a:rPr>
              <a:t>перестань постоянно за мной бегать!</a:t>
            </a:r>
            <a:endParaRPr lang="de-DE" altLang="de-DE" sz="1200" dirty="0">
              <a:latin typeface="+mn-lt"/>
              <a:ea typeface="+mn-ea"/>
              <a:cs typeface="+mn-cs"/>
            </a:endParaRPr>
          </a:p>
        </p:txBody>
      </p:sp>
    </p:spTree>
    <p:extLst>
      <p:ext uri="{BB962C8B-B14F-4D97-AF65-F5344CB8AC3E}">
        <p14:creationId xmlns:p14="http://schemas.microsoft.com/office/powerpoint/2010/main" val="2456143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1" name="Rectangle 4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Последствия определенных приписаний для негативных событий.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14</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309756237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себе</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a:t>
                      </a:r>
                      <a:r>
                        <a:rPr kumimoji="0" lang="ru-RU" sz="1800" b="0" i="0" u="none" strike="noStrike" cap="none" normalizeH="0" baseline="0">
                          <a:ln>
                            <a:noFill/>
                          </a:ln>
                          <a:solidFill>
                            <a:srgbClr val="333333"/>
                          </a:solidFill>
                          <a:effectLst/>
                          <a:latin typeface="+mn-lt"/>
                          <a:ea typeface="+mn-ea"/>
                          <a:cs typeface="+mn-cs"/>
                        </a:rPr>
                        <a:t>: “Это </a:t>
                      </a:r>
                      <a:r>
                        <a:rPr kumimoji="0" lang="ru-RU" sz="1800" b="0" i="0" u="none" strike="noStrike" cap="none" normalizeH="0" baseline="0" dirty="0">
                          <a:ln>
                            <a:noFill/>
                          </a:ln>
                          <a:solidFill>
                            <a:srgbClr val="333333"/>
                          </a:solidFill>
                          <a:effectLst/>
                          <a:latin typeface="+mn-lt"/>
                          <a:ea typeface="+mn-ea"/>
                          <a:cs typeface="+mn-cs"/>
                        </a:rPr>
                        <a:t>была моя ошибка! Я должен извиниться перед </a:t>
                      </a:r>
                      <a:r>
                        <a:rPr kumimoji="0" lang="ru-RU" sz="1800" b="0" i="0" u="none" strike="noStrike" cap="none" normalizeH="0" baseline="0">
                          <a:ln>
                            <a:noFill/>
                          </a:ln>
                          <a:solidFill>
                            <a:srgbClr val="333333"/>
                          </a:solidFill>
                          <a:effectLst/>
                          <a:latin typeface="+mn-lt"/>
                          <a:ea typeface="+mn-ea"/>
                          <a:cs typeface="+mn-cs"/>
                        </a:rPr>
                        <a:t>болельщиками.”)</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отрицательные </a:t>
                      </a:r>
                      <a:r>
                        <a:rPr kumimoji="0" lang="ru-RU" sz="1800" b="1" i="0" u="none" strike="noStrike" cap="none" normalizeH="0" baseline="0">
                          <a:ln>
                            <a:noFill/>
                          </a:ln>
                          <a:solidFill>
                            <a:srgbClr val="333333"/>
                          </a:solidFill>
                          <a:effectLst/>
                          <a:latin typeface="+mn-lt"/>
                          <a:ea typeface="+mn-ea"/>
                          <a:cs typeface="+mn-cs"/>
                        </a:rPr>
                        <a:t>стороны:</a:t>
                      </a:r>
                      <a:r>
                        <a:rPr kumimoji="0" lang="ru-RU" sz="1800" b="0" i="0" u="none" strike="noStrike" cap="none" normalizeH="0" baseline="0">
                          <a:ln>
                            <a:noFill/>
                          </a:ln>
                          <a:solidFill>
                            <a:srgbClr val="333333"/>
                          </a:solidFill>
                          <a:effectLst/>
                          <a:latin typeface="+mn-lt"/>
                          <a:ea typeface="+mn-ea"/>
                          <a:cs typeface="+mn-cs"/>
                        </a:rPr>
                        <a:t> </a:t>
                      </a:r>
                      <a:r>
                        <a:rPr kumimoji="0" lang="ru-RU" sz="1800" b="0" i="0" u="none" strike="noStrike" cap="none" normalizeH="0" baseline="0">
                          <a:ln>
                            <a:noFill/>
                          </a:ln>
                          <a:solidFill>
                            <a:srgbClr val="004992"/>
                          </a:solidFill>
                          <a:effectLst/>
                          <a:latin typeface="+mn-lt"/>
                          <a:ea typeface="+mn-ea"/>
                          <a:cs typeface="+mn-cs"/>
                        </a:rPr>
                        <a:t>???</a:t>
                      </a:r>
                      <a:r>
                        <a:rPr kumimoji="0" lang="ru-RU" sz="1800" b="0" i="0" u="none" strike="noStrike" cap="none" normalizeH="0" baseline="0">
                          <a:ln>
                            <a:noFill/>
                          </a:ln>
                          <a:solidFill>
                            <a:srgbClr val="FFFFFF"/>
                          </a:solidFill>
                          <a:effectLst/>
                          <a:latin typeface="+mn-lt"/>
                          <a:ea typeface="+mn-ea"/>
                          <a:cs typeface="+mn-cs"/>
                        </a:rPr>
                        <a:t> </a:t>
                      </a:r>
                      <a:r>
                        <a:rPr kumimoji="0" lang="ru-RU" sz="1800" b="0" i="0" u="none" strike="noStrike" cap="none" normalizeH="0" baseline="0" dirty="0">
                          <a:ln>
                            <a:noFill/>
                          </a:ln>
                          <a:solidFill>
                            <a:srgbClr val="FFFFFF"/>
                          </a:solidFill>
                          <a:effectLst/>
                          <a:latin typeface="+mn-lt"/>
                          <a:ea typeface="+mn-ea"/>
                          <a:cs typeface="+mn-cs"/>
                        </a:rPr>
                        <a:t>падает чувство собственного достоинства.</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положительные </a:t>
                      </a:r>
                      <a:r>
                        <a:rPr kumimoji="0" lang="ru-RU" sz="1800" b="1" i="0" u="none" strike="noStrike" cap="none" normalizeH="0" baseline="0">
                          <a:ln>
                            <a:noFill/>
                          </a:ln>
                          <a:solidFill>
                            <a:srgbClr val="333333"/>
                          </a:solidFill>
                          <a:effectLst/>
                          <a:latin typeface="+mn-lt"/>
                          <a:ea typeface="+mn-ea"/>
                          <a:cs typeface="+mn-cs"/>
                        </a:rPr>
                        <a:t>стороны:</a:t>
                      </a:r>
                      <a:r>
                        <a:rPr kumimoji="0" lang="ru-RU" sz="1800" b="0" i="0" u="none" strike="noStrike" cap="none" normalizeH="0" baseline="0">
                          <a:ln>
                            <a:noFill/>
                          </a:ln>
                          <a:solidFill>
                            <a:srgbClr val="333333"/>
                          </a:solidFill>
                          <a:effectLst/>
                          <a:latin typeface="+mn-lt"/>
                          <a:ea typeface="+mn-ea"/>
                          <a:cs typeface="+mn-cs"/>
                        </a:rPr>
                        <a:t> </a:t>
                      </a:r>
                      <a:r>
                        <a:rPr kumimoji="0" lang="ru-RU" sz="1800" b="0" i="0" u="none" strike="noStrike" cap="none" normalizeH="0" baseline="0">
                          <a:ln>
                            <a:noFill/>
                          </a:ln>
                          <a:solidFill>
                            <a:srgbClr val="004992"/>
                          </a:solidFill>
                          <a:effectLst/>
                          <a:latin typeface="+mn-lt"/>
                          <a:ea typeface="+mn-ea"/>
                          <a:cs typeface="+mn-cs"/>
                        </a:rPr>
                        <a:t>???</a:t>
                      </a:r>
                      <a:r>
                        <a:rPr kumimoji="0" lang="ru-RU" sz="1800" b="0" i="0" u="none" strike="noStrike" cap="none" normalizeH="0" baseline="0">
                          <a:ln>
                            <a:noFill/>
                          </a:ln>
                          <a:solidFill>
                            <a:srgbClr val="FFFFFF"/>
                          </a:solidFill>
                          <a:effectLst/>
                          <a:latin typeface="+mn-lt"/>
                          <a:ea typeface="+mn-ea"/>
                          <a:cs typeface="+mn-cs"/>
                        </a:rPr>
                        <a:t> </a:t>
                      </a:r>
                      <a:r>
                        <a:rPr kumimoji="0" lang="ru-RU" sz="1800" b="0" i="0" u="none" strike="noStrike" cap="none" normalizeH="0" baseline="0" dirty="0">
                          <a:ln>
                            <a:noFill/>
                          </a:ln>
                          <a:solidFill>
                            <a:srgbClr val="FFFFFF"/>
                          </a:solidFill>
                          <a:effectLst/>
                          <a:latin typeface="+mn-lt"/>
                          <a:ea typeface="+mn-ea"/>
                          <a:cs typeface="+mn-cs"/>
                        </a:rPr>
                        <a:t>уважение и благородность по отношению к болельщикам.</a:t>
                      </a:r>
                      <a:endParaRPr kumimoji="0" lang="en-GB"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к другим/ситуации</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a:t>
                      </a:r>
                      <a:r>
                        <a:rPr kumimoji="0" lang="ru-RU" sz="1800" b="0" i="0" u="none" strike="noStrike" cap="none" normalizeH="0" baseline="0">
                          <a:ln>
                            <a:noFill/>
                          </a:ln>
                          <a:solidFill>
                            <a:srgbClr val="333333"/>
                          </a:solidFill>
                          <a:effectLst/>
                          <a:latin typeface="+mn-lt"/>
                          <a:ea typeface="+mn-ea"/>
                          <a:cs typeface="+mn-cs"/>
                        </a:rPr>
                        <a:t>: “Это </a:t>
                      </a:r>
                      <a:r>
                        <a:rPr kumimoji="0" lang="ru-RU" sz="1800" b="0" i="0" u="none" strike="noStrike" cap="none" normalizeH="0" baseline="0" dirty="0">
                          <a:ln>
                            <a:noFill/>
                          </a:ln>
                          <a:solidFill>
                            <a:srgbClr val="333333"/>
                          </a:solidFill>
                          <a:effectLst/>
                          <a:latin typeface="+mn-lt"/>
                          <a:ea typeface="+mn-ea"/>
                          <a:cs typeface="+mn-cs"/>
                        </a:rPr>
                        <a:t>была вина </a:t>
                      </a:r>
                      <a:r>
                        <a:rPr kumimoji="0" lang="ru-RU" sz="1800" b="0" i="0" u="none" strike="noStrike" cap="none" normalizeH="0" baseline="0">
                          <a:ln>
                            <a:noFill/>
                          </a:ln>
                          <a:solidFill>
                            <a:srgbClr val="333333"/>
                          </a:solidFill>
                          <a:effectLst/>
                          <a:latin typeface="+mn-lt"/>
                          <a:ea typeface="+mn-ea"/>
                          <a:cs typeface="+mn-cs"/>
                        </a:rPr>
                        <a:t>вратаря!”,</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0" i="0" u="none" strike="noStrike" cap="none" normalizeH="0" baseline="0">
                          <a:ln>
                            <a:noFill/>
                          </a:ln>
                          <a:solidFill>
                            <a:srgbClr val="333333"/>
                          </a:solidFill>
                          <a:effectLst/>
                          <a:latin typeface="+mn-lt"/>
                          <a:ea typeface="+mn-ea"/>
                          <a:cs typeface="+mn-cs"/>
                        </a:rPr>
                        <a:t>“Игры </a:t>
                      </a:r>
                      <a:r>
                        <a:rPr kumimoji="0" lang="ru-RU" sz="1800" b="0" i="0" u="none" strike="noStrike" cap="none" normalizeH="0" baseline="0" dirty="0">
                          <a:ln>
                            <a:noFill/>
                          </a:ln>
                          <a:solidFill>
                            <a:srgbClr val="333333"/>
                          </a:solidFill>
                          <a:effectLst/>
                          <a:latin typeface="+mn-lt"/>
                          <a:ea typeface="+mn-ea"/>
                          <a:cs typeface="+mn-cs"/>
                        </a:rPr>
                        <a:t>по воскресеньям все-равно проходят </a:t>
                      </a:r>
                      <a:r>
                        <a:rPr kumimoji="0" lang="ru-RU" sz="1800" b="0" i="0" u="none" strike="noStrike" cap="none" normalizeH="0" baseline="0">
                          <a:ln>
                            <a:noFill/>
                          </a:ln>
                          <a:solidFill>
                            <a:srgbClr val="333333"/>
                          </a:solidFill>
                          <a:effectLst/>
                          <a:latin typeface="+mn-lt"/>
                          <a:ea typeface="+mn-ea"/>
                          <a:cs typeface="+mn-cs"/>
                        </a:rPr>
                        <a:t>по-другому.”)</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отрицательные стороны:</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r>
                        <a:rPr kumimoji="0" lang="ru-RU" sz="1800" b="0" i="0" u="none" strike="noStrike" cap="none" normalizeH="0" baseline="0" dirty="0">
                          <a:ln>
                            <a:noFill/>
                          </a:ln>
                          <a:solidFill>
                            <a:srgbClr val="E3EFF8"/>
                          </a:solidFill>
                          <a:effectLst/>
                          <a:latin typeface="+mn-lt"/>
                          <a:ea typeface="+mn-ea"/>
                          <a:cs typeface="+mn-cs"/>
                        </a:rPr>
                        <a:t> не несёт ответственность за свои поступки, перекладывая свою вину на других.</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положительные стороны:</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r>
                        <a:rPr kumimoji="0" lang="ru-RU" sz="1800" b="0" i="0" u="none" strike="noStrike" cap="none" normalizeH="0" baseline="0" dirty="0">
                          <a:ln>
                            <a:noFill/>
                          </a:ln>
                          <a:solidFill>
                            <a:srgbClr val="E3EFF8"/>
                          </a:solidFill>
                          <a:effectLst/>
                          <a:latin typeface="+mn-lt"/>
                          <a:ea typeface="+mn-ea"/>
                          <a:cs typeface="+mn-cs"/>
                        </a:rPr>
                        <a:t> чувство собственного достоинства остаётся неповреждённым. </a:t>
                      </a:r>
                      <a:endParaRPr kumimoji="0" lang="en-GB" sz="18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4995"/>
              <a:gd name="adj2" fmla="val 75609"/>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u-RU" altLang="de-DE" sz="1600">
                <a:latin typeface="+mn-lt"/>
                <a:ea typeface="+mn-ea"/>
                <a:cs typeface="+mn-cs"/>
              </a:rPr>
              <a:t>Пример:Если бы вы были более внимательны, то не пропустили бы гол в свои ворота.</a:t>
            </a:r>
            <a:endParaRPr lang="en-CA" altLang="de-DE" sz="1600">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1" name="Rectangle 4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Последствия определенных приписаний для негативных событий.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15</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3078559113"/>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себе</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a:t>
                      </a:r>
                      <a:r>
                        <a:rPr kumimoji="0" lang="ru-RU" sz="1800" b="0" i="0" u="none" strike="noStrike" cap="none" normalizeH="0" baseline="0">
                          <a:ln>
                            <a:noFill/>
                          </a:ln>
                          <a:solidFill>
                            <a:srgbClr val="333333"/>
                          </a:solidFill>
                          <a:effectLst/>
                          <a:latin typeface="+mn-lt"/>
                          <a:ea typeface="+mn-ea"/>
                          <a:cs typeface="+mn-cs"/>
                        </a:rPr>
                        <a:t>: “Это </a:t>
                      </a:r>
                      <a:r>
                        <a:rPr kumimoji="0" lang="ru-RU" sz="1800" b="0" i="0" u="none" strike="noStrike" cap="none" normalizeH="0" baseline="0" dirty="0">
                          <a:ln>
                            <a:noFill/>
                          </a:ln>
                          <a:solidFill>
                            <a:srgbClr val="333333"/>
                          </a:solidFill>
                          <a:effectLst/>
                          <a:latin typeface="+mn-lt"/>
                          <a:ea typeface="+mn-ea"/>
                          <a:cs typeface="+mn-cs"/>
                        </a:rPr>
                        <a:t>была моя ошибка! Я должен извиниться перед </a:t>
                      </a:r>
                      <a:r>
                        <a:rPr kumimoji="0" lang="ru-RU" sz="1800" b="0" i="0" u="none" strike="noStrike" cap="none" normalizeH="0" baseline="0">
                          <a:ln>
                            <a:noFill/>
                          </a:ln>
                          <a:solidFill>
                            <a:srgbClr val="333333"/>
                          </a:solidFill>
                          <a:effectLst/>
                          <a:latin typeface="+mn-lt"/>
                          <a:ea typeface="+mn-ea"/>
                          <a:cs typeface="+mn-cs"/>
                        </a:rPr>
                        <a:t>болельщиками.”)</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отрицательные стороны:</a:t>
                      </a:r>
                      <a:r>
                        <a:rPr kumimoji="0" lang="ru-RU" sz="1800" b="0" i="0" u="none" strike="noStrike" cap="none" normalizeH="0" baseline="0" dirty="0">
                          <a:ln>
                            <a:noFill/>
                          </a:ln>
                          <a:solidFill>
                            <a:srgbClr val="333333"/>
                          </a:solidFill>
                          <a:effectLst/>
                          <a:latin typeface="+mn-lt"/>
                          <a:ea typeface="+mn-ea"/>
                          <a:cs typeface="+mn-cs"/>
                        </a:rPr>
                        <a:t> падает чувство собственного достоинства.</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положительные стороны:</a:t>
                      </a:r>
                      <a:r>
                        <a:rPr kumimoji="0" lang="ru-RU" sz="1800" b="0" i="0" u="none" strike="noStrike" cap="none" normalizeH="0" baseline="0" dirty="0">
                          <a:ln>
                            <a:noFill/>
                          </a:ln>
                          <a:solidFill>
                            <a:srgbClr val="333333"/>
                          </a:solidFill>
                          <a:effectLst/>
                          <a:latin typeface="+mn-lt"/>
                          <a:ea typeface="+mn-ea"/>
                          <a:cs typeface="+mn-cs"/>
                        </a:rPr>
                        <a:t> уважение и благородность по отношению к болельщикам.</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к другим/ситуации</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a:t>
                      </a:r>
                      <a:r>
                        <a:rPr kumimoji="0" lang="ru-RU" sz="1800" b="0" i="0" u="none" strike="noStrike" cap="none" normalizeH="0" baseline="0">
                          <a:ln>
                            <a:noFill/>
                          </a:ln>
                          <a:solidFill>
                            <a:srgbClr val="333333"/>
                          </a:solidFill>
                          <a:effectLst/>
                          <a:latin typeface="+mn-lt"/>
                          <a:ea typeface="+mn-ea"/>
                          <a:cs typeface="+mn-cs"/>
                        </a:rPr>
                        <a:t>: “Это </a:t>
                      </a:r>
                      <a:r>
                        <a:rPr kumimoji="0" lang="ru-RU" sz="1800" b="0" i="0" u="none" strike="noStrike" cap="none" normalizeH="0" baseline="0" dirty="0">
                          <a:ln>
                            <a:noFill/>
                          </a:ln>
                          <a:solidFill>
                            <a:srgbClr val="333333"/>
                          </a:solidFill>
                          <a:effectLst/>
                          <a:latin typeface="+mn-lt"/>
                          <a:ea typeface="+mn-ea"/>
                          <a:cs typeface="+mn-cs"/>
                        </a:rPr>
                        <a:t>была вина </a:t>
                      </a:r>
                      <a:r>
                        <a:rPr kumimoji="0" lang="ru-RU" sz="1800" b="0" i="0" u="none" strike="noStrike" cap="none" normalizeH="0" baseline="0">
                          <a:ln>
                            <a:noFill/>
                          </a:ln>
                          <a:solidFill>
                            <a:srgbClr val="333333"/>
                          </a:solidFill>
                          <a:effectLst/>
                          <a:latin typeface="+mn-lt"/>
                          <a:ea typeface="+mn-ea"/>
                          <a:cs typeface="+mn-cs"/>
                        </a:rPr>
                        <a:t>вратаря!”,</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0" i="0" u="none" strike="noStrike" cap="none" normalizeH="0" baseline="0">
                          <a:ln>
                            <a:noFill/>
                          </a:ln>
                          <a:solidFill>
                            <a:srgbClr val="333333"/>
                          </a:solidFill>
                          <a:effectLst/>
                          <a:latin typeface="+mn-lt"/>
                          <a:ea typeface="+mn-ea"/>
                          <a:cs typeface="+mn-cs"/>
                        </a:rPr>
                        <a:t>“Игры </a:t>
                      </a:r>
                      <a:r>
                        <a:rPr kumimoji="0" lang="ru-RU" sz="1800" b="0" i="0" u="none" strike="noStrike" cap="none" normalizeH="0" baseline="0" dirty="0">
                          <a:ln>
                            <a:noFill/>
                          </a:ln>
                          <a:solidFill>
                            <a:srgbClr val="333333"/>
                          </a:solidFill>
                          <a:effectLst/>
                          <a:latin typeface="+mn-lt"/>
                          <a:ea typeface="+mn-ea"/>
                          <a:cs typeface="+mn-cs"/>
                        </a:rPr>
                        <a:t>по воскресеньям все-равно проходят </a:t>
                      </a:r>
                      <a:r>
                        <a:rPr kumimoji="0" lang="ru-RU" sz="1800" b="0" i="0" u="none" strike="noStrike" cap="none" normalizeH="0" baseline="0">
                          <a:ln>
                            <a:noFill/>
                          </a:ln>
                          <a:solidFill>
                            <a:srgbClr val="333333"/>
                          </a:solidFill>
                          <a:effectLst/>
                          <a:latin typeface="+mn-lt"/>
                          <a:ea typeface="+mn-ea"/>
                          <a:cs typeface="+mn-cs"/>
                        </a:rPr>
                        <a:t>по-другому.”)</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отрицательные стороны:</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r>
                        <a:rPr kumimoji="0" lang="ru-RU" sz="1800" b="0" i="0" u="none" strike="noStrike" cap="none" normalizeH="0" baseline="0" dirty="0">
                          <a:ln>
                            <a:noFill/>
                          </a:ln>
                          <a:solidFill>
                            <a:srgbClr val="E3EFF8"/>
                          </a:solidFill>
                          <a:effectLst/>
                          <a:latin typeface="+mn-lt"/>
                          <a:ea typeface="+mn-ea"/>
                          <a:cs typeface="+mn-cs"/>
                        </a:rPr>
                        <a:t> не несёт ответственность за свои поступки, перекладывая свою вину на других.</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положительные стороны:</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r>
                        <a:rPr kumimoji="0" lang="ru-RU" sz="1800" b="0" i="0" u="none" strike="noStrike" cap="none" normalizeH="0" baseline="0" dirty="0">
                          <a:ln>
                            <a:noFill/>
                          </a:ln>
                          <a:solidFill>
                            <a:srgbClr val="E3EFF8"/>
                          </a:solidFill>
                          <a:effectLst/>
                          <a:latin typeface="+mn-lt"/>
                          <a:ea typeface="+mn-ea"/>
                          <a:cs typeface="+mn-cs"/>
                        </a:rPr>
                        <a:t> чувство собственного достоинства остаётся неповреждённым. </a:t>
                      </a:r>
                      <a:endParaRPr kumimoji="0" lang="en-GB" sz="18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4995"/>
              <a:gd name="adj2" fmla="val 75609"/>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u-RU" altLang="de-DE" sz="1600">
                <a:latin typeface="+mn-lt"/>
                <a:ea typeface="+mn-ea"/>
                <a:cs typeface="+mn-cs"/>
              </a:rPr>
              <a:t>Пример:Если бы вы были более внимательны, то не пропустили бы гол в свои ворота.</a:t>
            </a:r>
            <a:endParaRPr lang="en-CA" altLang="de-DE" sz="1600">
              <a:latin typeface="+mn-lt"/>
              <a:ea typeface="+mn-ea"/>
              <a:cs typeface="+mn-cs"/>
            </a:endParaRPr>
          </a:p>
        </p:txBody>
      </p:sp>
    </p:spTree>
    <p:extLst>
      <p:ext uri="{BB962C8B-B14F-4D97-AF65-F5344CB8AC3E}">
        <p14:creationId xmlns:p14="http://schemas.microsoft.com/office/powerpoint/2010/main" val="317274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1" name="Rectangle 4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Последствия определенных приписаний для негативных событий.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16</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2427478379"/>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себе</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a:t>
                      </a:r>
                      <a:r>
                        <a:rPr kumimoji="0" lang="ru-RU" sz="1800" b="0" i="0" u="none" strike="noStrike" cap="none" normalizeH="0" baseline="0">
                          <a:ln>
                            <a:noFill/>
                          </a:ln>
                          <a:solidFill>
                            <a:srgbClr val="333333"/>
                          </a:solidFill>
                          <a:effectLst/>
                          <a:latin typeface="+mn-lt"/>
                          <a:ea typeface="+mn-ea"/>
                          <a:cs typeface="+mn-cs"/>
                        </a:rPr>
                        <a:t>: “Это </a:t>
                      </a:r>
                      <a:r>
                        <a:rPr kumimoji="0" lang="ru-RU" sz="1800" b="0" i="0" u="none" strike="noStrike" cap="none" normalizeH="0" baseline="0" dirty="0">
                          <a:ln>
                            <a:noFill/>
                          </a:ln>
                          <a:solidFill>
                            <a:srgbClr val="333333"/>
                          </a:solidFill>
                          <a:effectLst/>
                          <a:latin typeface="+mn-lt"/>
                          <a:ea typeface="+mn-ea"/>
                          <a:cs typeface="+mn-cs"/>
                        </a:rPr>
                        <a:t>была моя ошибка! Я должен извиниться перед </a:t>
                      </a:r>
                      <a:r>
                        <a:rPr kumimoji="0" lang="ru-RU" sz="1800" b="0" i="0" u="none" strike="noStrike" cap="none" normalizeH="0" baseline="0">
                          <a:ln>
                            <a:noFill/>
                          </a:ln>
                          <a:solidFill>
                            <a:srgbClr val="333333"/>
                          </a:solidFill>
                          <a:effectLst/>
                          <a:latin typeface="+mn-lt"/>
                          <a:ea typeface="+mn-ea"/>
                          <a:cs typeface="+mn-cs"/>
                        </a:rPr>
                        <a:t>болельщиками.”)</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отрицательные стороны:</a:t>
                      </a:r>
                      <a:r>
                        <a:rPr kumimoji="0" lang="ru-RU" sz="1800" b="0" i="0" u="none" strike="noStrike" cap="none" normalizeH="0" baseline="0" dirty="0">
                          <a:ln>
                            <a:noFill/>
                          </a:ln>
                          <a:solidFill>
                            <a:srgbClr val="333333"/>
                          </a:solidFill>
                          <a:effectLst/>
                          <a:latin typeface="+mn-lt"/>
                          <a:ea typeface="+mn-ea"/>
                          <a:cs typeface="+mn-cs"/>
                        </a:rPr>
                        <a:t> падает чувство собственного достоинства.</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положительные стороны:</a:t>
                      </a:r>
                      <a:r>
                        <a:rPr kumimoji="0" lang="ru-RU" sz="1800" b="0" i="0" u="none" strike="noStrike" cap="none" normalizeH="0" baseline="0" dirty="0">
                          <a:ln>
                            <a:noFill/>
                          </a:ln>
                          <a:solidFill>
                            <a:srgbClr val="333333"/>
                          </a:solidFill>
                          <a:effectLst/>
                          <a:latin typeface="+mn-lt"/>
                          <a:ea typeface="+mn-ea"/>
                          <a:cs typeface="+mn-cs"/>
                        </a:rPr>
                        <a:t> уважение и благородность по отношению к болельщикам.</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к другим/ситуации</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a:t>
                      </a:r>
                      <a:r>
                        <a:rPr kumimoji="0" lang="ru-RU" sz="1800" b="0" i="0" u="none" strike="noStrike" cap="none" normalizeH="0" baseline="0">
                          <a:ln>
                            <a:noFill/>
                          </a:ln>
                          <a:solidFill>
                            <a:srgbClr val="333333"/>
                          </a:solidFill>
                          <a:effectLst/>
                          <a:latin typeface="+mn-lt"/>
                          <a:ea typeface="+mn-ea"/>
                          <a:cs typeface="+mn-cs"/>
                        </a:rPr>
                        <a:t>: “Это </a:t>
                      </a:r>
                      <a:r>
                        <a:rPr kumimoji="0" lang="ru-RU" sz="1800" b="0" i="0" u="none" strike="noStrike" cap="none" normalizeH="0" baseline="0" dirty="0">
                          <a:ln>
                            <a:noFill/>
                          </a:ln>
                          <a:solidFill>
                            <a:srgbClr val="333333"/>
                          </a:solidFill>
                          <a:effectLst/>
                          <a:latin typeface="+mn-lt"/>
                          <a:ea typeface="+mn-ea"/>
                          <a:cs typeface="+mn-cs"/>
                        </a:rPr>
                        <a:t>была вина </a:t>
                      </a:r>
                      <a:r>
                        <a:rPr kumimoji="0" lang="ru-RU" sz="1800" b="0" i="0" u="none" strike="noStrike" cap="none" normalizeH="0" baseline="0">
                          <a:ln>
                            <a:noFill/>
                          </a:ln>
                          <a:solidFill>
                            <a:srgbClr val="333333"/>
                          </a:solidFill>
                          <a:effectLst/>
                          <a:latin typeface="+mn-lt"/>
                          <a:ea typeface="+mn-ea"/>
                          <a:cs typeface="+mn-cs"/>
                        </a:rPr>
                        <a:t>вратаря!”,</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0" i="0" u="none" strike="noStrike" cap="none" normalizeH="0" baseline="0">
                          <a:ln>
                            <a:noFill/>
                          </a:ln>
                          <a:solidFill>
                            <a:srgbClr val="333333"/>
                          </a:solidFill>
                          <a:effectLst/>
                          <a:latin typeface="+mn-lt"/>
                          <a:ea typeface="+mn-ea"/>
                          <a:cs typeface="+mn-cs"/>
                        </a:rPr>
                        <a:t>“Игры </a:t>
                      </a:r>
                      <a:r>
                        <a:rPr kumimoji="0" lang="ru-RU" sz="1800" b="0" i="0" u="none" strike="noStrike" cap="none" normalizeH="0" baseline="0" dirty="0">
                          <a:ln>
                            <a:noFill/>
                          </a:ln>
                          <a:solidFill>
                            <a:srgbClr val="333333"/>
                          </a:solidFill>
                          <a:effectLst/>
                          <a:latin typeface="+mn-lt"/>
                          <a:ea typeface="+mn-ea"/>
                          <a:cs typeface="+mn-cs"/>
                        </a:rPr>
                        <a:t>по воскресеньям все-равно проходят </a:t>
                      </a:r>
                      <a:r>
                        <a:rPr kumimoji="0" lang="ru-RU" sz="1800" b="0" i="0" u="none" strike="noStrike" cap="none" normalizeH="0" baseline="0">
                          <a:ln>
                            <a:noFill/>
                          </a:ln>
                          <a:solidFill>
                            <a:srgbClr val="333333"/>
                          </a:solidFill>
                          <a:effectLst/>
                          <a:latin typeface="+mn-lt"/>
                          <a:ea typeface="+mn-ea"/>
                          <a:cs typeface="+mn-cs"/>
                        </a:rPr>
                        <a:t>по-другому.”)</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отрицательные стороны:</a:t>
                      </a:r>
                      <a:r>
                        <a:rPr kumimoji="0" lang="ru-RU" sz="1800" b="0" i="0" u="none" strike="noStrike" cap="none" normalizeH="0" baseline="0" dirty="0">
                          <a:ln>
                            <a:noFill/>
                          </a:ln>
                          <a:solidFill>
                            <a:srgbClr val="333333"/>
                          </a:solidFill>
                          <a:effectLst/>
                          <a:latin typeface="+mn-lt"/>
                          <a:ea typeface="+mn-ea"/>
                          <a:cs typeface="+mn-cs"/>
                        </a:rPr>
                        <a:t> не несёт ответственность за свои поступки, перекладывая свою вину на других.</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положительные стороны:</a:t>
                      </a:r>
                      <a:r>
                        <a:rPr kumimoji="0" lang="ru-RU" sz="1800" b="0" i="0" u="none" strike="noStrike" cap="none" normalizeH="0" baseline="0" dirty="0">
                          <a:ln>
                            <a:noFill/>
                          </a:ln>
                          <a:solidFill>
                            <a:srgbClr val="333333"/>
                          </a:solidFill>
                          <a:effectLst/>
                          <a:latin typeface="+mn-lt"/>
                          <a:ea typeface="+mn-ea"/>
                          <a:cs typeface="+mn-cs"/>
                        </a:rPr>
                        <a:t> чувство собственного достоинства остаётся неповреждённым. </a:t>
                      </a:r>
                      <a:endParaRPr kumimoji="0" lang="en-GB" sz="18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4995"/>
              <a:gd name="adj2" fmla="val 75609"/>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u-RU" altLang="de-DE" sz="1600">
                <a:latin typeface="+mn-lt"/>
                <a:ea typeface="+mn-ea"/>
                <a:cs typeface="+mn-cs"/>
              </a:rPr>
              <a:t>Пример:Если бы вы были более внимательны, то не пропустили бы гол в свои ворота.</a:t>
            </a:r>
            <a:endParaRPr lang="en-CA" altLang="de-DE" sz="1600">
              <a:latin typeface="+mn-lt"/>
              <a:ea typeface="+mn-ea"/>
              <a:cs typeface="+mn-cs"/>
            </a:endParaRPr>
          </a:p>
        </p:txBody>
      </p:sp>
    </p:spTree>
    <p:extLst>
      <p:ext uri="{BB962C8B-B14F-4D97-AF65-F5344CB8AC3E}">
        <p14:creationId xmlns:p14="http://schemas.microsoft.com/office/powerpoint/2010/main" val="666417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2" name="Rectangle 5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Последствия определенных приписаний для негативных событий.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17</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4144660405"/>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000000"/>
                          </a:solidFill>
                          <a:effectLst/>
                          <a:latin typeface="+mn-lt"/>
                          <a:ea typeface="+mn-ea"/>
                          <a:cs typeface="+mn-cs"/>
                        </a:rPr>
                        <a:t>Другие, возможные варианты ответов, более сбалансированные и подходящие (сочетание разных аспектов: я, другие, обстоятельства/ситуации):</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4995"/>
              <a:gd name="adj2" fmla="val 75609"/>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u-RU" altLang="de-DE" sz="1600">
                <a:latin typeface="+mn-lt"/>
                <a:ea typeface="+mn-ea"/>
                <a:cs typeface="+mn-cs"/>
              </a:rPr>
              <a:t>Пример:Если бы вы были более внимательны, то не пропустили бы гол в свои ворота.</a:t>
            </a:r>
            <a:endParaRPr lang="en-CA" altLang="de-DE" sz="1600">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6" name="Rectangle 5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Последствия определенных приписаний для негативных событий.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18</a:t>
            </a:fld>
            <a:endParaRPr lang="de-DE" dirty="0">
              <a:latin typeface="+mn-lt"/>
              <a:ea typeface="+mn-ea"/>
            </a:endParaRPr>
          </a:p>
        </p:txBody>
      </p:sp>
      <p:graphicFrame>
        <p:nvGraphicFramePr>
          <p:cNvPr id="11" name="Group 38"/>
          <p:cNvGraphicFramePr>
            <a:graphicFrameLocks noGrp="1"/>
          </p:cNvGraphicFramePr>
          <p:nvPr>
            <p:extLst>
              <p:ext uri="{D42A27DB-BD31-4B8C-83A1-F6EECF244321}">
                <p14:modId xmlns:p14="http://schemas.microsoft.com/office/powerpoint/2010/main" val="899101295"/>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000000"/>
                          </a:solidFill>
                          <a:effectLst/>
                          <a:latin typeface="+mn-lt"/>
                          <a:ea typeface="+mn-ea"/>
                          <a:cs typeface="+mn-cs"/>
                        </a:rPr>
                        <a:t>Другие, возможные варианты ответов, более сбалансированные и подходящие (сочетание разных аспектов: я, другие, обстоятельства/ситуации):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“Я </a:t>
                      </a:r>
                      <a:r>
                        <a:rPr kumimoji="0" lang="ru-RU" sz="2000" b="0" i="0" u="none" strike="noStrike" cap="none" normalizeH="0" baseline="0" dirty="0">
                          <a:ln>
                            <a:noFill/>
                          </a:ln>
                          <a:solidFill>
                            <a:srgbClr val="333333"/>
                          </a:solidFill>
                          <a:effectLst/>
                          <a:latin typeface="+mn-lt"/>
                          <a:ea typeface="+mn-ea"/>
                          <a:cs typeface="+mn-cs"/>
                        </a:rPr>
                        <a:t>сейчас не в форме, но в следующим тайме я покажу </a:t>
                      </a:r>
                      <a:r>
                        <a:rPr kumimoji="0" lang="ru-RU" sz="2000" b="0" i="0" u="none" strike="noStrike" cap="none" normalizeH="0" baseline="0">
                          <a:ln>
                            <a:noFill/>
                          </a:ln>
                          <a:solidFill>
                            <a:srgbClr val="333333"/>
                          </a:solidFill>
                          <a:effectLst/>
                          <a:latin typeface="+mn-lt"/>
                          <a:ea typeface="+mn-ea"/>
                          <a:cs typeface="+mn-cs"/>
                        </a:rPr>
                        <a:t>себя.”</a:t>
                      </a:r>
                      <a:endParaRPr kumimoji="0" lang="ru-RU"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“Да</a:t>
                      </a:r>
                      <a:r>
                        <a:rPr kumimoji="0" lang="ru-RU" sz="2000" b="0" i="0" u="none" strike="noStrike" cap="none" normalizeH="0" baseline="0" dirty="0">
                          <a:ln>
                            <a:noFill/>
                          </a:ln>
                          <a:solidFill>
                            <a:srgbClr val="333333"/>
                          </a:solidFill>
                          <a:effectLst/>
                          <a:latin typeface="+mn-lt"/>
                          <a:ea typeface="+mn-ea"/>
                          <a:cs typeface="+mn-cs"/>
                        </a:rPr>
                        <a:t>, это была не самая моя лучшая игра, но я на все 100% защищал</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ru-RU" sz="2000" b="0" i="0" u="none" strike="noStrike" cap="none" normalizeH="0" baseline="0" dirty="0">
                          <a:ln>
                            <a:noFill/>
                          </a:ln>
                          <a:solidFill>
                            <a:srgbClr val="333333"/>
                          </a:solidFill>
                          <a:effectLst/>
                          <a:latin typeface="+mn-lt"/>
                          <a:ea typeface="+mn-ea"/>
                          <a:cs typeface="+mn-cs"/>
                        </a:rPr>
                        <a:t> ворота своей команды и не давал противникам забить </a:t>
                      </a:r>
                      <a:r>
                        <a:rPr kumimoji="0" lang="ru-RU" sz="2000" b="0" i="0" u="none" strike="noStrike" cap="none" normalizeH="0" baseline="0">
                          <a:ln>
                            <a:noFill/>
                          </a:ln>
                          <a:solidFill>
                            <a:srgbClr val="333333"/>
                          </a:solidFill>
                          <a:effectLst/>
                          <a:latin typeface="+mn-lt"/>
                          <a:ea typeface="+mn-ea"/>
                          <a:cs typeface="+mn-cs"/>
                        </a:rPr>
                        <a:t>голы...”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4995"/>
              <a:gd name="adj2" fmla="val 75609"/>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u-RU" altLang="de-DE" sz="1600">
                <a:latin typeface="+mn-lt"/>
                <a:ea typeface="+mn-ea"/>
                <a:cs typeface="+mn-cs"/>
              </a:rPr>
              <a:t>Пример:Если бы вы были более внимательны, то не пропустили бы гол в свои ворота.</a:t>
            </a:r>
            <a:endParaRPr lang="en-CA" altLang="de-DE" sz="1600">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1" name="Rectangle 207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Последствия определенных приписаний для позитивных событий.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19</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1070660540"/>
              </p:ext>
            </p:extLst>
          </p:nvPr>
        </p:nvGraphicFramePr>
        <p:xfrm>
          <a:off x="408955" y="4297680"/>
          <a:ext cx="11376000" cy="2453660"/>
        </p:xfrm>
        <a:graphic>
          <a:graphicData uri="http://schemas.openxmlformats.org/drawingml/2006/table">
            <a:tbl>
              <a:tblPr>
                <a:tableStyleId>{21E4AEA4-8DFA-4A89-87EB-49C32662AFE0}</a:tableStyleId>
              </a:tblPr>
              <a:tblGrid>
                <a:gridCol w="4824536">
                  <a:extLst>
                    <a:ext uri="{9D8B030D-6E8A-4147-A177-3AD203B41FA5}">
                      <a16:colId xmlns:a16="http://schemas.microsoft.com/office/drawing/2014/main" val="20000"/>
                    </a:ext>
                  </a:extLst>
                </a:gridCol>
                <a:gridCol w="6551464">
                  <a:extLst>
                    <a:ext uri="{9D8B030D-6E8A-4147-A177-3AD203B41FA5}">
                      <a16:colId xmlns:a16="http://schemas.microsoft.com/office/drawing/2014/main" val="20001"/>
                    </a:ext>
                  </a:extLst>
                </a:gridCol>
              </a:tblGrid>
              <a:tr h="122683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себе: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 “Как Вы уже заметили, я просто талантлив…”) </a:t>
                      </a:r>
                      <a:endParaRPr kumimoji="0" lang="en-GB" sz="1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defRPr/>
                      </a:pPr>
                      <a:r>
                        <a:rPr kumimoji="0" lang="ru-RU" sz="1800" b="1" i="0" u="none" strike="noStrike" cap="none" normalizeH="0" baseline="0" dirty="0">
                          <a:ln>
                            <a:noFill/>
                          </a:ln>
                          <a:solidFill>
                            <a:srgbClr val="333333"/>
                          </a:solidFill>
                          <a:effectLst/>
                          <a:latin typeface="+mn-lt"/>
                          <a:ea typeface="+mn-ea"/>
                          <a:cs typeface="+mn-cs"/>
                        </a:rPr>
                        <a:t>отрицательные </a:t>
                      </a:r>
                      <a:r>
                        <a:rPr kumimoji="0" lang="ru-RU" sz="1800" b="1" i="0" u="none" strike="noStrike" cap="none" normalizeH="0" baseline="0">
                          <a:ln>
                            <a:noFill/>
                          </a:ln>
                          <a:solidFill>
                            <a:srgbClr val="333333"/>
                          </a:solidFill>
                          <a:effectLst/>
                          <a:latin typeface="+mn-lt"/>
                          <a:ea typeface="+mn-ea"/>
                          <a:cs typeface="+mn-cs"/>
                        </a:rPr>
                        <a:t>стороны:</a:t>
                      </a:r>
                      <a:r>
                        <a:rPr kumimoji="0" lang="ru-RU" sz="1800" b="0" i="0" u="none" strike="noStrike" cap="none" normalizeH="0" baseline="0">
                          <a:ln>
                            <a:noFill/>
                          </a:ln>
                          <a:solidFill>
                            <a:srgbClr val="333333"/>
                          </a:solidFill>
                          <a:effectLst/>
                          <a:latin typeface="+mn-lt"/>
                          <a:ea typeface="+mn-ea"/>
                          <a:cs typeface="+mn-cs"/>
                        </a:rPr>
                        <a:t> </a:t>
                      </a:r>
                      <a:r>
                        <a:rPr kumimoji="0" lang="ru-RU" sz="1800" b="0" i="0" u="none" strike="noStrike" cap="none" normalizeH="0" baseline="0">
                          <a:ln>
                            <a:noFill/>
                          </a:ln>
                          <a:solidFill>
                            <a:srgbClr val="004992"/>
                          </a:solidFill>
                          <a:effectLst/>
                          <a:latin typeface="+mn-lt"/>
                          <a:ea typeface="+mn-ea"/>
                          <a:cs typeface="+mn-cs"/>
                        </a:rPr>
                        <a:t>???</a:t>
                      </a:r>
                      <a:r>
                        <a:rPr kumimoji="0" lang="ru-RU" sz="1800" b="0" i="0" u="none" strike="noStrike" cap="none" normalizeH="0" baseline="0">
                          <a:ln>
                            <a:noFill/>
                          </a:ln>
                          <a:solidFill>
                            <a:srgbClr val="FFFFFF"/>
                          </a:solidFill>
                          <a:effectLst/>
                          <a:latin typeface="+mn-lt"/>
                          <a:ea typeface="+mn-ea"/>
                          <a:cs typeface="+mn-cs"/>
                        </a:rPr>
                        <a:t> </a:t>
                      </a:r>
                      <a:r>
                        <a:rPr kumimoji="0" lang="ru-RU" sz="1800" b="0" i="0" u="none" strike="noStrike" cap="none" normalizeH="0" baseline="0" dirty="0">
                          <a:ln>
                            <a:noFill/>
                          </a:ln>
                          <a:solidFill>
                            <a:srgbClr val="FFFFFF"/>
                          </a:solidFill>
                          <a:effectLst/>
                          <a:latin typeface="+mn-lt"/>
                          <a:ea typeface="+mn-ea"/>
                          <a:cs typeface="+mn-cs"/>
                        </a:rPr>
                        <a:t>такую личность часто воспринимают как высокомерного и заносчивого человека.</a:t>
                      </a:r>
                    </a:p>
                    <a:p>
                      <a:pPr marL="0" marR="0" lvl="0" indent="0" algn="l" defTabSz="914400" rtl="0" eaLnBrk="1" fontAlgn="base" latinLnBrk="0" hangingPunct="1">
                        <a:lnSpc>
                          <a:spcPct val="100000"/>
                        </a:lnSpc>
                        <a:spcBef>
                          <a:spcPts val="0"/>
                        </a:spcBef>
                        <a:spcAft>
                          <a:spcPct val="0"/>
                        </a:spcAft>
                        <a:buClr>
                          <a:srgbClr val="336699"/>
                        </a:buClr>
                        <a:buSzTx/>
                        <a:buFontTx/>
                        <a:buNone/>
                        <a:tabLst/>
                        <a:defRPr/>
                      </a:pPr>
                      <a:r>
                        <a:rPr kumimoji="0" lang="ru-RU" sz="1800" b="1" i="0" u="none" strike="noStrike" cap="none" normalizeH="0" baseline="0" dirty="0">
                          <a:ln>
                            <a:noFill/>
                          </a:ln>
                          <a:solidFill>
                            <a:srgbClr val="333333"/>
                          </a:solidFill>
                          <a:effectLst/>
                          <a:latin typeface="+mn-lt"/>
                          <a:ea typeface="+mn-ea"/>
                          <a:cs typeface="+mn-cs"/>
                        </a:rPr>
                        <a:t>положительные </a:t>
                      </a:r>
                      <a:r>
                        <a:rPr kumimoji="0" lang="ru-RU" sz="1800" b="1" i="0" u="none" strike="noStrike" cap="none" normalizeH="0" baseline="0">
                          <a:ln>
                            <a:noFill/>
                          </a:ln>
                          <a:solidFill>
                            <a:srgbClr val="333333"/>
                          </a:solidFill>
                          <a:effectLst/>
                          <a:latin typeface="+mn-lt"/>
                          <a:ea typeface="+mn-ea"/>
                          <a:cs typeface="+mn-cs"/>
                        </a:rPr>
                        <a:t>стороны:</a:t>
                      </a:r>
                      <a:r>
                        <a:rPr kumimoji="0" lang="ru-RU" sz="1800" b="0" i="0" u="none" strike="noStrike" cap="none" normalizeH="0" baseline="0">
                          <a:ln>
                            <a:noFill/>
                          </a:ln>
                          <a:solidFill>
                            <a:srgbClr val="333333"/>
                          </a:solidFill>
                          <a:effectLst/>
                          <a:latin typeface="+mn-lt"/>
                          <a:ea typeface="+mn-ea"/>
                          <a:cs typeface="+mn-cs"/>
                        </a:rPr>
                        <a:t> </a:t>
                      </a:r>
                      <a:r>
                        <a:rPr kumimoji="0" lang="ru-RU" sz="1800" b="0" i="0" u="none" strike="noStrike" cap="none" normalizeH="0" baseline="0">
                          <a:ln>
                            <a:noFill/>
                          </a:ln>
                          <a:solidFill>
                            <a:srgbClr val="004992"/>
                          </a:solidFill>
                          <a:effectLst/>
                          <a:latin typeface="+mn-lt"/>
                          <a:ea typeface="+mn-ea"/>
                          <a:cs typeface="+mn-cs"/>
                        </a:rPr>
                        <a:t>???</a:t>
                      </a:r>
                      <a:r>
                        <a:rPr kumimoji="0" lang="ru-RU" sz="1800" b="0" i="0" u="none" strike="noStrike" cap="none" normalizeH="0" baseline="0">
                          <a:ln>
                            <a:noFill/>
                          </a:ln>
                          <a:solidFill>
                            <a:srgbClr val="FFFFFF"/>
                          </a:solidFill>
                          <a:effectLst/>
                          <a:latin typeface="+mn-lt"/>
                          <a:ea typeface="+mn-ea"/>
                          <a:cs typeface="+mn-cs"/>
                        </a:rPr>
                        <a:t> </a:t>
                      </a:r>
                      <a:r>
                        <a:rPr kumimoji="0" lang="ru-RU" sz="1800" b="0" i="0" u="none" strike="noStrike" cap="none" normalizeH="0" baseline="0" dirty="0">
                          <a:ln>
                            <a:noFill/>
                          </a:ln>
                          <a:solidFill>
                            <a:srgbClr val="FFFFFF"/>
                          </a:solidFill>
                          <a:effectLst/>
                          <a:latin typeface="+mn-lt"/>
                          <a:ea typeface="+mn-ea"/>
                          <a:cs typeface="+mn-cs"/>
                        </a:rPr>
                        <a:t>чувство собственного достоинства увеличивается.</a:t>
                      </a:r>
                      <a:endParaRPr kumimoji="0" lang="en-US" sz="1600" b="0" i="0" u="none" strike="noStrike" cap="none" normalizeH="0" baseline="0" dirty="0">
                        <a:ln>
                          <a:noFill/>
                        </a:ln>
                        <a:solidFill>
                          <a:srgbClr val="FFFFFF"/>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2683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к другим/ситуации:</a:t>
                      </a:r>
                      <a:endParaRPr kumimoji="0" lang="en-US" sz="18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 “Только благодаря своим родителям и учителям я смог добиться успеха.”)</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отрицательные стороны:</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r>
                        <a:rPr kumimoji="0" lang="ru-RU" sz="1800" b="0" i="0" u="none" strike="noStrike" cap="none" normalizeH="0" baseline="0" dirty="0">
                          <a:ln>
                            <a:noFill/>
                          </a:ln>
                          <a:solidFill>
                            <a:srgbClr val="E3EFF8"/>
                          </a:solidFill>
                          <a:effectLst/>
                          <a:latin typeface="+mn-lt"/>
                          <a:ea typeface="+mn-ea"/>
                          <a:cs typeface="+mn-cs"/>
                        </a:rPr>
                        <a:t> чувство собственного достоинства остаётся без изменений.</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положительные стороны:</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r>
                        <a:rPr kumimoji="0" lang="ru-RU" sz="1800" b="0" i="0" u="none" strike="noStrike" cap="none" normalizeH="0" baseline="0" dirty="0">
                          <a:ln>
                            <a:noFill/>
                          </a:ln>
                          <a:solidFill>
                            <a:srgbClr val="E3EFF8"/>
                          </a:solidFill>
                          <a:effectLst/>
                          <a:latin typeface="+mn-lt"/>
                          <a:ea typeface="+mn-ea"/>
                          <a:cs typeface="+mn-cs"/>
                        </a:rPr>
                        <a:t> такую личность часто воспринимают как скромного и приятного человека.</a:t>
                      </a:r>
                      <a:endParaRPr kumimoji="0" lang="en-US" sz="16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400">
                <a:latin typeface="+mn-lt"/>
                <a:ea typeface="+mn-ea"/>
                <a:cs typeface="+mn-cs"/>
              </a:rPr>
              <a:t>Поздравляю Вас с наградой! Как же у Вас это получается?</a:t>
            </a:r>
            <a:endParaRPr lang="en-CA" altLang="de-DE" sz="1400">
              <a:latin typeface="+mn-lt"/>
              <a:ea typeface="+mn-ea"/>
              <a:cs typeface="+mn-cs"/>
            </a:endParaRPr>
          </a:p>
        </p:txBody>
      </p:sp>
    </p:spTree>
    <p:extLst>
      <p:ext uri="{BB962C8B-B14F-4D97-AF65-F5344CB8AC3E}">
        <p14:creationId xmlns:p14="http://schemas.microsoft.com/office/powerpoint/2010/main" val="4168827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1" name="Rectangle 207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Последствия определенных приписаний для позитивных событий.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20</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1278059389"/>
              </p:ext>
            </p:extLst>
          </p:nvPr>
        </p:nvGraphicFramePr>
        <p:xfrm>
          <a:off x="408955" y="4297680"/>
          <a:ext cx="11376000" cy="2453660"/>
        </p:xfrm>
        <a:graphic>
          <a:graphicData uri="http://schemas.openxmlformats.org/drawingml/2006/table">
            <a:tbl>
              <a:tblPr>
                <a:tableStyleId>{21E4AEA4-8DFA-4A89-87EB-49C32662AFE0}</a:tableStyleId>
              </a:tblPr>
              <a:tblGrid>
                <a:gridCol w="4824536">
                  <a:extLst>
                    <a:ext uri="{9D8B030D-6E8A-4147-A177-3AD203B41FA5}">
                      <a16:colId xmlns:a16="http://schemas.microsoft.com/office/drawing/2014/main" val="20000"/>
                    </a:ext>
                  </a:extLst>
                </a:gridCol>
                <a:gridCol w="6551464">
                  <a:extLst>
                    <a:ext uri="{9D8B030D-6E8A-4147-A177-3AD203B41FA5}">
                      <a16:colId xmlns:a16="http://schemas.microsoft.com/office/drawing/2014/main" val="20001"/>
                    </a:ext>
                  </a:extLst>
                </a:gridCol>
              </a:tblGrid>
              <a:tr h="122683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себе: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 “Как Вы уже заметили, я просто талантлив…”) </a:t>
                      </a:r>
                      <a:endParaRPr kumimoji="0" lang="en-GB" sz="1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defRPr/>
                      </a:pPr>
                      <a:r>
                        <a:rPr kumimoji="0" lang="ru-RU" sz="1800" b="1" i="0" u="none" strike="noStrike" cap="none" normalizeH="0" baseline="0" dirty="0">
                          <a:ln>
                            <a:noFill/>
                          </a:ln>
                          <a:solidFill>
                            <a:srgbClr val="333333"/>
                          </a:solidFill>
                          <a:effectLst/>
                          <a:latin typeface="+mn-lt"/>
                          <a:ea typeface="+mn-ea"/>
                          <a:cs typeface="+mn-cs"/>
                        </a:rPr>
                        <a:t>отрицательные стороны:</a:t>
                      </a:r>
                      <a:r>
                        <a:rPr kumimoji="0" lang="ru-RU" sz="1800" b="0" i="0" u="none" strike="noStrike" cap="none" normalizeH="0" baseline="0" dirty="0">
                          <a:ln>
                            <a:noFill/>
                          </a:ln>
                          <a:solidFill>
                            <a:srgbClr val="333333"/>
                          </a:solidFill>
                          <a:effectLst/>
                          <a:latin typeface="+mn-lt"/>
                          <a:ea typeface="+mn-ea"/>
                          <a:cs typeface="+mn-cs"/>
                        </a:rPr>
                        <a:t> такую личность часто воспринимают как высокомерного и заносчивого человека.</a:t>
                      </a:r>
                    </a:p>
                    <a:p>
                      <a:pPr marL="0" marR="0" lvl="0" indent="0" algn="l" defTabSz="914400" rtl="0" eaLnBrk="1" fontAlgn="base" latinLnBrk="0" hangingPunct="1">
                        <a:lnSpc>
                          <a:spcPct val="100000"/>
                        </a:lnSpc>
                        <a:spcBef>
                          <a:spcPts val="0"/>
                        </a:spcBef>
                        <a:spcAft>
                          <a:spcPct val="0"/>
                        </a:spcAft>
                        <a:buClr>
                          <a:srgbClr val="336699"/>
                        </a:buClr>
                        <a:buSzTx/>
                        <a:buFontTx/>
                        <a:buNone/>
                        <a:tabLst/>
                        <a:defRPr/>
                      </a:pPr>
                      <a:r>
                        <a:rPr kumimoji="0" lang="ru-RU" sz="1800" b="1" i="0" u="none" strike="noStrike" cap="none" normalizeH="0" baseline="0" dirty="0">
                          <a:ln>
                            <a:noFill/>
                          </a:ln>
                          <a:solidFill>
                            <a:srgbClr val="333333"/>
                          </a:solidFill>
                          <a:effectLst/>
                          <a:latin typeface="+mn-lt"/>
                          <a:ea typeface="+mn-ea"/>
                          <a:cs typeface="+mn-cs"/>
                        </a:rPr>
                        <a:t>положительные стороны:</a:t>
                      </a:r>
                      <a:r>
                        <a:rPr kumimoji="0" lang="ru-RU" sz="1800" b="0" i="0" u="none" strike="noStrike" cap="none" normalizeH="0" baseline="0" dirty="0">
                          <a:ln>
                            <a:noFill/>
                          </a:ln>
                          <a:solidFill>
                            <a:srgbClr val="333333"/>
                          </a:solidFill>
                          <a:effectLst/>
                          <a:latin typeface="+mn-lt"/>
                          <a:ea typeface="+mn-ea"/>
                          <a:cs typeface="+mn-cs"/>
                        </a:rPr>
                        <a:t> чувство собственного достоинства увеличивается.</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2683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к другим/ситуации:</a:t>
                      </a:r>
                      <a:endParaRPr kumimoji="0" lang="en-US" sz="18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 “Только благодаря своим родителям и учителям я смог добиться успеха.”)</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отрицательные стороны:</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r>
                        <a:rPr kumimoji="0" lang="ru-RU" sz="1800" b="0" i="0" u="none" strike="noStrike" cap="none" normalizeH="0" baseline="0" dirty="0">
                          <a:ln>
                            <a:noFill/>
                          </a:ln>
                          <a:solidFill>
                            <a:srgbClr val="E3EFF8"/>
                          </a:solidFill>
                          <a:effectLst/>
                          <a:latin typeface="+mn-lt"/>
                          <a:ea typeface="+mn-ea"/>
                          <a:cs typeface="+mn-cs"/>
                        </a:rPr>
                        <a:t> чувство собственного достоинства остаётся без изменений.</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положительные стороны:</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r>
                        <a:rPr kumimoji="0" lang="ru-RU" sz="1800" b="0" i="0" u="none" strike="noStrike" cap="none" normalizeH="0" baseline="0" dirty="0">
                          <a:ln>
                            <a:noFill/>
                          </a:ln>
                          <a:solidFill>
                            <a:srgbClr val="E3EFF8"/>
                          </a:solidFill>
                          <a:effectLst/>
                          <a:latin typeface="+mn-lt"/>
                          <a:ea typeface="+mn-ea"/>
                          <a:cs typeface="+mn-cs"/>
                        </a:rPr>
                        <a:t> такую личность часто воспринимают как скромного и приятного человека.</a:t>
                      </a:r>
                      <a:endParaRPr kumimoji="0" lang="en-US" sz="16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400">
                <a:latin typeface="+mn-lt"/>
                <a:ea typeface="+mn-ea"/>
                <a:cs typeface="+mn-cs"/>
              </a:rPr>
              <a:t>Поздравляю Вас с наградой! Как же у Вас это получается?</a:t>
            </a:r>
            <a:endParaRPr lang="en-CA" altLang="de-DE" sz="1400">
              <a:latin typeface="+mn-lt"/>
              <a:ea typeface="+mn-ea"/>
              <a:cs typeface="+mn-cs"/>
            </a:endParaRPr>
          </a:p>
        </p:txBody>
      </p:sp>
    </p:spTree>
    <p:extLst>
      <p:ext uri="{BB962C8B-B14F-4D97-AF65-F5344CB8AC3E}">
        <p14:creationId xmlns:p14="http://schemas.microsoft.com/office/powerpoint/2010/main" val="3831852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1" name="Rectangle 207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Последствия определенных приписаний для позитивных событий.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21</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777081601"/>
              </p:ext>
            </p:extLst>
          </p:nvPr>
        </p:nvGraphicFramePr>
        <p:xfrm>
          <a:off x="408955" y="4297680"/>
          <a:ext cx="11376000" cy="2453660"/>
        </p:xfrm>
        <a:graphic>
          <a:graphicData uri="http://schemas.openxmlformats.org/drawingml/2006/table">
            <a:tbl>
              <a:tblPr>
                <a:tableStyleId>{21E4AEA4-8DFA-4A89-87EB-49C32662AFE0}</a:tableStyleId>
              </a:tblPr>
              <a:tblGrid>
                <a:gridCol w="4824536">
                  <a:extLst>
                    <a:ext uri="{9D8B030D-6E8A-4147-A177-3AD203B41FA5}">
                      <a16:colId xmlns:a16="http://schemas.microsoft.com/office/drawing/2014/main" val="20000"/>
                    </a:ext>
                  </a:extLst>
                </a:gridCol>
                <a:gridCol w="6551464">
                  <a:extLst>
                    <a:ext uri="{9D8B030D-6E8A-4147-A177-3AD203B41FA5}">
                      <a16:colId xmlns:a16="http://schemas.microsoft.com/office/drawing/2014/main" val="20001"/>
                    </a:ext>
                  </a:extLst>
                </a:gridCol>
              </a:tblGrid>
              <a:tr h="122683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себе: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 “Как Вы уже заметили, я просто талантлив…”) </a:t>
                      </a:r>
                      <a:endParaRPr kumimoji="0" lang="en-GB" sz="1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defRPr/>
                      </a:pPr>
                      <a:r>
                        <a:rPr kumimoji="0" lang="ru-RU" sz="1800" b="1" i="0" u="none" strike="noStrike" cap="none" normalizeH="0" baseline="0" dirty="0">
                          <a:ln>
                            <a:noFill/>
                          </a:ln>
                          <a:solidFill>
                            <a:srgbClr val="333333"/>
                          </a:solidFill>
                          <a:effectLst/>
                          <a:latin typeface="+mn-lt"/>
                          <a:ea typeface="+mn-ea"/>
                          <a:cs typeface="+mn-cs"/>
                        </a:rPr>
                        <a:t>отрицательные стороны:</a:t>
                      </a:r>
                      <a:r>
                        <a:rPr kumimoji="0" lang="ru-RU" sz="1800" b="0" i="0" u="none" strike="noStrike" cap="none" normalizeH="0" baseline="0" dirty="0">
                          <a:ln>
                            <a:noFill/>
                          </a:ln>
                          <a:solidFill>
                            <a:srgbClr val="333333"/>
                          </a:solidFill>
                          <a:effectLst/>
                          <a:latin typeface="+mn-lt"/>
                          <a:ea typeface="+mn-ea"/>
                          <a:cs typeface="+mn-cs"/>
                        </a:rPr>
                        <a:t> такую личность часто воспринимают как высокомерного и заносчивого человека.</a:t>
                      </a:r>
                    </a:p>
                    <a:p>
                      <a:pPr marL="0" marR="0" lvl="0" indent="0" algn="l" defTabSz="914400" rtl="0" eaLnBrk="1" fontAlgn="base" latinLnBrk="0" hangingPunct="1">
                        <a:lnSpc>
                          <a:spcPct val="100000"/>
                        </a:lnSpc>
                        <a:spcBef>
                          <a:spcPts val="0"/>
                        </a:spcBef>
                        <a:spcAft>
                          <a:spcPct val="0"/>
                        </a:spcAft>
                        <a:buClr>
                          <a:srgbClr val="336699"/>
                        </a:buClr>
                        <a:buSzTx/>
                        <a:buFontTx/>
                        <a:buNone/>
                        <a:tabLst/>
                        <a:defRPr/>
                      </a:pPr>
                      <a:r>
                        <a:rPr kumimoji="0" lang="ru-RU" sz="1800" b="1" i="0" u="none" strike="noStrike" cap="none" normalizeH="0" baseline="0" dirty="0">
                          <a:ln>
                            <a:noFill/>
                          </a:ln>
                          <a:solidFill>
                            <a:srgbClr val="333333"/>
                          </a:solidFill>
                          <a:effectLst/>
                          <a:latin typeface="+mn-lt"/>
                          <a:ea typeface="+mn-ea"/>
                          <a:cs typeface="+mn-cs"/>
                        </a:rPr>
                        <a:t>положительные стороны:</a:t>
                      </a:r>
                      <a:r>
                        <a:rPr kumimoji="0" lang="ru-RU" sz="1800" b="0" i="0" u="none" strike="noStrike" cap="none" normalizeH="0" baseline="0" dirty="0">
                          <a:ln>
                            <a:noFill/>
                          </a:ln>
                          <a:solidFill>
                            <a:srgbClr val="333333"/>
                          </a:solidFill>
                          <a:effectLst/>
                          <a:latin typeface="+mn-lt"/>
                          <a:ea typeface="+mn-ea"/>
                          <a:cs typeface="+mn-cs"/>
                        </a:rPr>
                        <a:t> чувство собственного достоинства увеличивается.</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2683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Приписание к другим/ситуации:</a:t>
                      </a:r>
                      <a:endParaRPr kumimoji="0" lang="en-US" sz="18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333333"/>
                          </a:solidFill>
                          <a:effectLst/>
                          <a:latin typeface="+mn-lt"/>
                          <a:ea typeface="+mn-ea"/>
                          <a:cs typeface="+mn-cs"/>
                        </a:rPr>
                        <a:t>(Пример</a:t>
                      </a:r>
                      <a:r>
                        <a:rPr kumimoji="0" lang="ru-RU" sz="1800" b="0" i="0" u="none" strike="noStrike" cap="none" normalizeH="0" baseline="0">
                          <a:ln>
                            <a:noFill/>
                          </a:ln>
                          <a:solidFill>
                            <a:srgbClr val="333333"/>
                          </a:solidFill>
                          <a:effectLst/>
                          <a:latin typeface="+mn-lt"/>
                          <a:ea typeface="+mn-ea"/>
                          <a:cs typeface="+mn-cs"/>
                        </a:rPr>
                        <a:t>: “Только </a:t>
                      </a:r>
                      <a:r>
                        <a:rPr kumimoji="0" lang="ru-RU" sz="1800" b="0" i="0" u="none" strike="noStrike" cap="none" normalizeH="0" baseline="0" dirty="0">
                          <a:ln>
                            <a:noFill/>
                          </a:ln>
                          <a:solidFill>
                            <a:srgbClr val="333333"/>
                          </a:solidFill>
                          <a:effectLst/>
                          <a:latin typeface="+mn-lt"/>
                          <a:ea typeface="+mn-ea"/>
                          <a:cs typeface="+mn-cs"/>
                        </a:rPr>
                        <a:t>благодаря своим родителям и учителям я смог добиться </a:t>
                      </a:r>
                      <a:r>
                        <a:rPr kumimoji="0" lang="ru-RU" sz="1800" b="0" i="0" u="none" strike="noStrike" cap="none" normalizeH="0" baseline="0">
                          <a:ln>
                            <a:noFill/>
                          </a:ln>
                          <a:solidFill>
                            <a:srgbClr val="333333"/>
                          </a:solidFill>
                          <a:effectLst/>
                          <a:latin typeface="+mn-lt"/>
                          <a:ea typeface="+mn-ea"/>
                          <a:cs typeface="+mn-cs"/>
                        </a:rPr>
                        <a:t>успеха.”)</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отрицательные стороны:</a:t>
                      </a:r>
                      <a:r>
                        <a:rPr kumimoji="0" lang="ru-RU" sz="1800" b="0" i="0" u="none" strike="noStrike" cap="none" normalizeH="0" baseline="0" dirty="0">
                          <a:ln>
                            <a:noFill/>
                          </a:ln>
                          <a:solidFill>
                            <a:srgbClr val="333333"/>
                          </a:solidFill>
                          <a:effectLst/>
                          <a:latin typeface="+mn-lt"/>
                          <a:ea typeface="+mn-ea"/>
                          <a:cs typeface="+mn-cs"/>
                        </a:rPr>
                        <a:t> чувство собственного достоинства остаётся без изменений.</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положительные стороны:</a:t>
                      </a:r>
                      <a:r>
                        <a:rPr kumimoji="0" lang="ru-RU" sz="1800" b="0" i="0" u="none" strike="noStrike" cap="none" normalizeH="0" baseline="0" dirty="0">
                          <a:ln>
                            <a:noFill/>
                          </a:ln>
                          <a:solidFill>
                            <a:srgbClr val="333333"/>
                          </a:solidFill>
                          <a:effectLst/>
                          <a:latin typeface="+mn-lt"/>
                          <a:ea typeface="+mn-ea"/>
                          <a:cs typeface="+mn-cs"/>
                        </a:rPr>
                        <a:t> такую личность часто воспринимают как скромного и приятного человека.</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400">
                <a:latin typeface="+mn-lt"/>
                <a:ea typeface="+mn-ea"/>
                <a:cs typeface="+mn-cs"/>
              </a:rPr>
              <a:t>Поздравляю Вас с наградой! Как же у Вас это получается?</a:t>
            </a:r>
            <a:endParaRPr lang="en-CA" altLang="de-DE" sz="1400">
              <a:latin typeface="+mn-lt"/>
              <a:ea typeface="+mn-ea"/>
              <a:cs typeface="+mn-cs"/>
            </a:endParaRPr>
          </a:p>
        </p:txBody>
      </p:sp>
    </p:spTree>
    <p:extLst>
      <p:ext uri="{BB962C8B-B14F-4D97-AF65-F5344CB8AC3E}">
        <p14:creationId xmlns:p14="http://schemas.microsoft.com/office/powerpoint/2010/main" val="2123502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2" name="Rectangle 3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Последствия определенных приписаний для позитивных событий.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22</a:t>
            </a:fld>
            <a:endParaRPr lang="de-DE" dirty="0">
              <a:latin typeface="+mn-lt"/>
              <a:ea typeface="+mn-ea"/>
            </a:endParaRPr>
          </a:p>
        </p:txBody>
      </p:sp>
      <p:graphicFrame>
        <p:nvGraphicFramePr>
          <p:cNvPr id="11" name="Group 15"/>
          <p:cNvGraphicFramePr>
            <a:graphicFrameLocks noGrp="1"/>
          </p:cNvGraphicFramePr>
          <p:nvPr>
            <p:extLst>
              <p:ext uri="{D42A27DB-BD31-4B8C-83A1-F6EECF244321}">
                <p14:modId xmlns:p14="http://schemas.microsoft.com/office/powerpoint/2010/main" val="3311926866"/>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000000"/>
                          </a:solidFill>
                          <a:effectLst/>
                          <a:latin typeface="+mn-lt"/>
                          <a:ea typeface="+mn-ea"/>
                          <a:cs typeface="+mn-cs"/>
                        </a:rPr>
                        <a:t>Другие, возможные варианты ответов, более сбалансированные и подходящие (напр. сочетание разных аспектов: я, другие, обстоятельства/ситуации):</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400">
                <a:latin typeface="+mn-lt"/>
                <a:ea typeface="+mn-ea"/>
                <a:cs typeface="+mn-cs"/>
              </a:rPr>
              <a:t>Поздравляю Вас с наградой! Как же у Вас это получается?</a:t>
            </a:r>
            <a:endParaRPr lang="en-CA" altLang="de-DE" sz="1400">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6" name="Rectangle 3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Последствия определенных приписаний для позитивных событий.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23</a:t>
            </a:fld>
            <a:endParaRPr lang="de-DE" dirty="0">
              <a:latin typeface="+mn-lt"/>
              <a:ea typeface="+mn-ea"/>
            </a:endParaRPr>
          </a:p>
        </p:txBody>
      </p:sp>
      <p:graphicFrame>
        <p:nvGraphicFramePr>
          <p:cNvPr id="11" name="Group 15"/>
          <p:cNvGraphicFramePr>
            <a:graphicFrameLocks noGrp="1"/>
          </p:cNvGraphicFramePr>
          <p:nvPr>
            <p:extLst>
              <p:ext uri="{D42A27DB-BD31-4B8C-83A1-F6EECF244321}">
                <p14:modId xmlns:p14="http://schemas.microsoft.com/office/powerpoint/2010/main" val="1263680346"/>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2000" b="0" i="0" u="none" strike="noStrike" cap="none" normalizeH="0" baseline="0">
                          <a:ln>
                            <a:noFill/>
                          </a:ln>
                          <a:solidFill>
                            <a:srgbClr val="000000"/>
                          </a:solidFill>
                          <a:effectLst/>
                          <a:latin typeface="+mn-lt"/>
                          <a:ea typeface="+mn-ea"/>
                          <a:cs typeface="+mn-cs"/>
                        </a:rPr>
                        <a:t>Другие, возможные варианты ответов, более сбалансированные и подходящие (напр. сочетание разных аспектов: я, другие, обстоятельства/ситуации):</a:t>
                      </a:r>
                      <a:endParaRPr kumimoji="0" lang="pt-BR"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2000" b="0" i="0" u="none" strike="noStrike" cap="none" normalizeH="0" baseline="0" dirty="0">
                          <a:ln>
                            <a:noFill/>
                          </a:ln>
                          <a:solidFill>
                            <a:schemeClr val="tx1"/>
                          </a:solidFill>
                          <a:effectLst/>
                          <a:latin typeface="+mn-lt"/>
                          <a:ea typeface="+mn-ea"/>
                          <a:cs typeface="+mn-cs"/>
                        </a:rPr>
                        <a:t>“Конечно я горжусь своим успехом, но я так-же хочу поблагодарить свою  команду и своих родителей.”</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2000" b="0" i="0" u="none" strike="noStrike" cap="none" normalizeH="0" baseline="0" dirty="0">
                          <a:ln>
                            <a:noFill/>
                          </a:ln>
                          <a:solidFill>
                            <a:schemeClr val="tx1"/>
                          </a:solidFill>
                          <a:effectLst/>
                          <a:latin typeface="+mn-lt"/>
                          <a:ea typeface="+mn-ea"/>
                          <a:cs typeface="+mn-cs"/>
                        </a:rPr>
                        <a:t>Томас Эдисон сказал: “Гений — это 1% вдохновения и 99% пота.”</a:t>
                      </a:r>
                      <a:endParaRPr kumimoji="0" lang="en-US" sz="20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400">
                <a:latin typeface="+mn-lt"/>
                <a:ea typeface="+mn-ea"/>
                <a:cs typeface="+mn-cs"/>
              </a:rPr>
              <a:t>Поздравляю Вас с наградой! Как же у Вас это получается?</a:t>
            </a:r>
            <a:endParaRPr lang="en-CA" altLang="de-DE" sz="1400">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rPr>
              <a:t>Многочисленные </a:t>
            </a:r>
            <a:r>
              <a:rPr lang="ru-RU" altLang="de-DE" sz="2400" dirty="0">
                <a:solidFill>
                  <a:srgbClr val="333333"/>
                </a:solidFill>
              </a:rPr>
              <a:t>исследования</a:t>
            </a:r>
            <a:r>
              <a:rPr lang="de-DE" altLang="de-DE" sz="2400" dirty="0">
                <a:solidFill>
                  <a:srgbClr val="333333"/>
                </a:solidFill>
              </a:rPr>
              <a:t> показывают, что многие (но не все!) страдающие</a:t>
            </a:r>
            <a:r>
              <a:rPr lang="de-DE" altLang="de-DE" sz="2400" b="1" dirty="0">
                <a:solidFill>
                  <a:srgbClr val="333333"/>
                </a:solidFill>
              </a:rPr>
              <a:t> депрессией</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Ищут во многих случаях ошибки прежде всего в себе.</a:t>
            </a:r>
          </a:p>
          <a:p>
            <a:pPr marL="342900" lvl="0" indent="-342900" defTabSz="914400" fontAlgn="base">
              <a:buClr>
                <a:srgbClr val="333333"/>
              </a:buClr>
              <a:buFont typeface="WingDings"/>
              <a:buChar char=""/>
            </a:pPr>
            <a:r>
              <a:rPr lang="de-DE" altLang="de-DE" sz="2400" dirty="0">
                <a:solidFill>
                  <a:srgbClr val="333333"/>
                </a:solidFill>
              </a:rPr>
              <a:t>Несмотря на собственные успехи, приписывают причину не себе, а обстоятельства</a:t>
            </a:r>
            <a:r>
              <a:rPr lang="ru-RU" altLang="de-DE" sz="2400" dirty="0">
                <a:solidFill>
                  <a:srgbClr val="333333"/>
                </a:solidFill>
              </a:rPr>
              <a:t>м</a:t>
            </a:r>
            <a:r>
              <a:rPr lang="de-DE" altLang="de-DE" sz="2400" dirty="0">
                <a:solidFill>
                  <a:srgbClr val="333333"/>
                </a:solidFill>
              </a:rPr>
              <a:t> или везени</a:t>
            </a:r>
            <a:r>
              <a:rPr lang="ru-RU" altLang="de-DE" sz="2400" dirty="0">
                <a:solidFill>
                  <a:srgbClr val="333333"/>
                </a:solidFill>
              </a:rPr>
              <a:t>ю</a:t>
            </a:r>
            <a:r>
              <a:rPr lang="de-DE" altLang="de-DE" sz="2400" dirty="0">
                <a:solidFill>
                  <a:srgbClr val="333333"/>
                </a:solidFill>
              </a:rPr>
              <a:t>.</a:t>
            </a:r>
          </a:p>
          <a:p>
            <a:pPr lvl="0" algn="ctr" defTabSz="914400" fontAlgn="base"/>
            <a:r>
              <a:rPr lang="de-DE" altLang="de-DE" sz="2400" b="1" dirty="0">
                <a:solidFill>
                  <a:srgbClr val="004992"/>
                </a:solidFill>
              </a:rPr>
              <a:t>В</a:t>
            </a:r>
            <a:r>
              <a:rPr lang="de-DE" altLang="de-DE" sz="2400" dirty="0">
                <a:solidFill>
                  <a:srgbClr val="004992"/>
                </a:solidFill>
              </a:rPr>
              <a:t> </a:t>
            </a:r>
            <a:r>
              <a:rPr lang="de-DE" altLang="de-DE" sz="2400" b="1" dirty="0">
                <a:solidFill>
                  <a:srgbClr val="004992"/>
                </a:solidFill>
              </a:rPr>
              <a:t>последсвии этого </a:t>
            </a:r>
            <a:r>
              <a:rPr lang="ru-RU" altLang="de-DE" sz="2400" b="1" dirty="0">
                <a:solidFill>
                  <a:srgbClr val="004992"/>
                </a:solidFill>
              </a:rPr>
              <a:t>приписания</a:t>
            </a:r>
            <a:r>
              <a:rPr lang="de-DE" altLang="de-DE" sz="2400" b="1" dirty="0">
                <a:solidFill>
                  <a:srgbClr val="004992"/>
                </a:solidFill>
              </a:rPr>
              <a:t> усиливается неуверенность в себе!</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24</a:t>
            </a:fld>
            <a:endParaRPr lang="de-DE" dirty="0">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Многочисленные 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a:t>
            </a:r>
            <a:r>
              <a:rPr lang="de-DE" altLang="de-DE" sz="2400" dirty="0">
                <a:solidFill>
                  <a:srgbClr val="333333"/>
                </a:solidFill>
              </a:rPr>
              <a:t>страдающие </a:t>
            </a:r>
            <a:r>
              <a:rPr lang="de-DE" altLang="de-DE" sz="2400" b="1" dirty="0">
                <a:solidFill>
                  <a:srgbClr val="333333"/>
                </a:solidFill>
              </a:rPr>
              <a:t>бред</a:t>
            </a:r>
            <a:r>
              <a:rPr lang="ru-RU" altLang="de-DE" sz="2400" b="1" dirty="0">
                <a:solidFill>
                  <a:srgbClr val="333333"/>
                </a:solidFill>
              </a:rPr>
              <a:t>ом</a:t>
            </a:r>
            <a:r>
              <a:rPr lang="de-DE" altLang="de-DE" sz="2400" b="1" dirty="0">
                <a:solidFill>
                  <a:srgbClr val="333333"/>
                </a:solidFill>
              </a:rPr>
              <a:t> и галлюцинаци</a:t>
            </a:r>
            <a:r>
              <a:rPr lang="ru-RU" altLang="de-DE" sz="2400" b="1" dirty="0">
                <a:solidFill>
                  <a:srgbClr val="333333"/>
                </a:solidFill>
              </a:rPr>
              <a:t>ями</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Причины собственных неудач/негативных последствий</a:t>
            </a:r>
            <a:r>
              <a:rPr lang="ru-RU" altLang="de-DE" sz="2400" dirty="0">
                <a:solidFill>
                  <a:srgbClr val="333333"/>
                </a:solidFill>
              </a:rPr>
              <a:t> ищут </a:t>
            </a:r>
            <a:r>
              <a:rPr lang="de-DE" altLang="de-DE" sz="2400" dirty="0">
                <a:solidFill>
                  <a:srgbClr val="333333"/>
                </a:solidFill>
              </a:rPr>
              <a:t>чаще всего в других, а не в себе.</a:t>
            </a:r>
            <a:endParaRPr lang="ru-RU"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Более склонны к тому, негативные, а так же позитивные результаты своих действий воспринимать вне собственного контроля.</a:t>
            </a:r>
          </a:p>
          <a:p>
            <a:pPr lvl="0" algn="ctr" defTabSz="914400" fontAlgn="base"/>
            <a:r>
              <a:rPr lang="ru-RU" altLang="de-DE" sz="2400" b="1" dirty="0">
                <a:solidFill>
                  <a:srgbClr val="004992"/>
                </a:solidFill>
              </a:rPr>
              <a:t>В особенности обратите внимание на первый пункт: именно это и является частой причиной конфликтов между людьми!</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25</a:t>
            </a:fld>
            <a:endParaRPr lang="de-DE" dirty="0">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Как односторонние приписывание приводит к неверным заключениям различных ситуаций во время психоза: примеры</a:t>
            </a:r>
            <a:endParaRPr lang="de-DE" altLang="de-DE"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26</a:t>
            </a:fld>
            <a:endParaRPr lang="de-DE" dirty="0">
              <a:latin typeface="+mn-lt"/>
              <a:ea typeface="+mn-ea"/>
            </a:endParaRPr>
          </a:p>
        </p:txBody>
      </p:sp>
      <p:sp>
        <p:nvSpPr>
          <p:cNvPr id="27673" name="Rechteck 1"/>
          <p:cNvSpPr>
            <a:spLocks noChangeArrowheads="1"/>
          </p:cNvSpPr>
          <p:nvPr/>
        </p:nvSpPr>
        <p:spPr bwMode="auto">
          <a:xfrm>
            <a:off x="408955" y="6165304"/>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ru-RU" altLang="de-DE" sz="1800" dirty="0">
                <a:solidFill>
                  <a:srgbClr val="004992"/>
                </a:solidFill>
                <a:latin typeface="+mn-lt"/>
                <a:ea typeface="+mn-ea"/>
                <a:cs typeface="+mn-cs"/>
              </a:rPr>
              <a:t>Мог бы кто-то из Вас поделиться с нами своим опытом в похожих ситуациях? </a:t>
            </a:r>
            <a:endParaRPr lang="de-DE" altLang="de-DE" sz="1800" dirty="0">
              <a:solidFill>
                <a:srgbClr val="004992"/>
              </a:solidFill>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4210947492"/>
              </p:ext>
            </p:extLst>
          </p:nvPr>
        </p:nvGraphicFramePr>
        <p:xfrm>
          <a:off x="408955" y="2732166"/>
          <a:ext cx="11376000" cy="3261306"/>
        </p:xfrm>
        <a:graphic>
          <a:graphicData uri="http://schemas.openxmlformats.org/drawingml/2006/table">
            <a:tbl>
              <a:tblPr firstRow="1" bandRow="1">
                <a:tableStyleId>{21E4AEA4-8DFA-4A89-87EB-49C32662AFE0}</a:tableStyleId>
              </a:tblPr>
              <a:tblGrid>
                <a:gridCol w="3456384">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417520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Ситуация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dirty="0">
                          <a:ln>
                            <a:noFill/>
                          </a:ln>
                          <a:solidFill>
                            <a:srgbClr val="000000"/>
                          </a:solidFill>
                          <a:effectLst/>
                          <a:latin typeface="+mn-lt"/>
                          <a:ea typeface="+mn-ea"/>
                          <a:cs typeface="+mn-cs"/>
                        </a:rPr>
                        <a:t>Интерпретация душевно больных (страдающие психозом)</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az-Cyrl-AZ" sz="1800" b="0" i="0" u="none" strike="noStrike" cap="none" normalizeH="0" baseline="0">
                          <a:ln>
                            <a:noFill/>
                          </a:ln>
                          <a:solidFill>
                            <a:srgbClr val="000000"/>
                          </a:solidFill>
                          <a:effectLst/>
                          <a:latin typeface="+mn-lt"/>
                          <a:ea typeface="+mn-ea"/>
                          <a:cs typeface="+mn-cs"/>
                        </a:rPr>
                        <a:t>Другая возможная интерпретация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600" b="0" i="0" u="none" strike="noStrike" cap="none" normalizeH="0" baseline="0" dirty="0">
                          <a:ln>
                            <a:noFill/>
                          </a:ln>
                          <a:solidFill>
                            <a:srgbClr val="333333"/>
                          </a:solidFill>
                          <a:effectLst/>
                          <a:latin typeface="+mn-lt"/>
                          <a:ea typeface="+mn-ea"/>
                          <a:cs typeface="+mn-cs"/>
                        </a:rPr>
                        <a:t>Во время Вашего разговора начинают другие люди по непонятным Вам причинам смеяться</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600" b="0" i="0" u="none" strike="noStrike" cap="none" normalizeH="0" baseline="0" dirty="0">
                          <a:ln>
                            <a:noFill/>
                          </a:ln>
                          <a:solidFill>
                            <a:srgbClr val="333333"/>
                          </a:solidFill>
                          <a:effectLst/>
                          <a:latin typeface="+mn-lt"/>
                          <a:ea typeface="+mn-ea"/>
                          <a:cs typeface="+mn-cs"/>
                        </a:rPr>
                        <a:t>Меня не воспринимают</a:t>
                      </a:r>
                      <a:r>
                        <a:rPr kumimoji="0" lang="en-US" sz="1600" b="0" i="0" u="none" strike="noStrike" cap="none" normalizeH="0" baseline="0" dirty="0">
                          <a:ln>
                            <a:noFill/>
                          </a:ln>
                          <a:solidFill>
                            <a:srgbClr val="333333"/>
                          </a:solidFill>
                          <a:effectLst/>
                          <a:latin typeface="+mn-lt"/>
                          <a:ea typeface="+mn-ea"/>
                          <a:cs typeface="+mn-cs"/>
                        </a:rPr>
                        <a:t> </a:t>
                      </a:r>
                      <a:r>
                        <a:rPr kumimoji="0" lang="ru-RU" sz="1600" b="0" i="0" u="none" strike="noStrike" cap="none" normalizeH="0" baseline="0" dirty="0">
                          <a:ln>
                            <a:noFill/>
                          </a:ln>
                          <a:solidFill>
                            <a:srgbClr val="333333"/>
                          </a:solidFill>
                          <a:effectLst/>
                          <a:latin typeface="+mn-lt"/>
                          <a:ea typeface="+mn-ea"/>
                          <a:cs typeface="+mn-cs"/>
                        </a:rPr>
                        <a:t>всерьёз, надо мной смеются.</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600" b="0" i="0" u="none" strike="noStrike" cap="none" normalizeH="0" baseline="0" dirty="0">
                          <a:ln>
                            <a:noFill/>
                          </a:ln>
                          <a:solidFill>
                            <a:srgbClr val="333333"/>
                          </a:solidFill>
                          <a:effectLst/>
                          <a:latin typeface="+mn-lt"/>
                          <a:ea typeface="+mn-ea"/>
                          <a:cs typeface="+mn-cs"/>
                        </a:rPr>
                        <a:t>Это просто совпадение-кто</a:t>
                      </a:r>
                      <a:r>
                        <a:rPr kumimoji="0" lang="en-US" sz="1600" b="0" i="0" u="none" strike="noStrike" cap="none" normalizeH="0" baseline="0" dirty="0">
                          <a:ln>
                            <a:noFill/>
                          </a:ln>
                          <a:solidFill>
                            <a:srgbClr val="333333"/>
                          </a:solidFill>
                          <a:effectLst/>
                          <a:latin typeface="+mn-lt"/>
                          <a:ea typeface="+mn-ea"/>
                          <a:cs typeface="+mn-cs"/>
                        </a:rPr>
                        <a:t> </a:t>
                      </a:r>
                      <a:r>
                        <a:rPr kumimoji="0" lang="ru-RU" sz="1600" b="0" i="0" u="none" strike="noStrike" cap="none" normalizeH="0" baseline="0" dirty="0">
                          <a:ln>
                            <a:noFill/>
                          </a:ln>
                          <a:solidFill>
                            <a:srgbClr val="333333"/>
                          </a:solidFill>
                          <a:effectLst/>
                          <a:latin typeface="+mn-lt"/>
                          <a:ea typeface="+mn-ea"/>
                          <a:cs typeface="+mn-cs"/>
                        </a:rPr>
                        <a:t>то одновременно рассказывал какую-то шутку.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az-Cyrl-AZ" sz="1600" b="0" i="0" u="none" strike="noStrike" cap="none" normalizeH="0" baseline="0">
                          <a:ln>
                            <a:noFill/>
                          </a:ln>
                          <a:solidFill>
                            <a:srgbClr val="333333"/>
                          </a:solidFill>
                          <a:effectLst/>
                          <a:latin typeface="+mn-lt"/>
                          <a:ea typeface="+mn-ea"/>
                          <a:cs typeface="+mn-cs"/>
                        </a:rPr>
                        <a:t>Вы прибавили в весе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600" b="0" i="0" u="none" strike="noStrike" cap="none" normalizeH="0" baseline="0" dirty="0">
                          <a:ln>
                            <a:noFill/>
                          </a:ln>
                          <a:solidFill>
                            <a:srgbClr val="333333"/>
                          </a:solidFill>
                          <a:effectLst/>
                          <a:latin typeface="+mn-lt"/>
                          <a:ea typeface="+mn-ea"/>
                          <a:cs typeface="+mn-cs"/>
                        </a:rPr>
                        <a:t>Непрофессиональный врач выписал Вам дешёвые таблетки</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600" b="0" i="0" u="none" strike="noStrike" cap="none" normalizeH="0" baseline="0" dirty="0">
                          <a:ln>
                            <a:noFill/>
                          </a:ln>
                          <a:solidFill>
                            <a:srgbClr val="333333"/>
                          </a:solidFill>
                          <a:effectLst/>
                          <a:latin typeface="+mn-lt"/>
                          <a:ea typeface="+mn-ea"/>
                          <a:cs typeface="+mn-cs"/>
                        </a:rPr>
                        <a:t>Возможно это последствия медикаментов, но так же неподвижный образ жизни, плохое питание могут являться причиной Вашего прибавления в весе</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az-Cyrl-AZ" sz="1600" b="0" i="0" u="none" strike="noStrike" cap="none" normalizeH="0" baseline="0">
                          <a:ln>
                            <a:noFill/>
                          </a:ln>
                          <a:solidFill>
                            <a:srgbClr val="333333"/>
                          </a:solidFill>
                          <a:effectLst/>
                          <a:latin typeface="+mn-lt"/>
                          <a:ea typeface="+mn-ea"/>
                          <a:cs typeface="+mn-cs"/>
                        </a:rPr>
                        <a:t>Спущенные колёса Вашего велосипеда</a:t>
                      </a:r>
                      <a:endParaRPr kumimoji="0" lang="de-DE" sz="1600" b="0" i="0" u="none" strike="noStrike" cap="none" normalizeH="0" baseline="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600" b="0" i="0" u="none" strike="noStrike" cap="none" normalizeH="0" baseline="0" dirty="0">
                          <a:ln>
                            <a:noFill/>
                          </a:ln>
                          <a:solidFill>
                            <a:srgbClr val="333333"/>
                          </a:solidFill>
                          <a:effectLst/>
                          <a:latin typeface="+mn-lt"/>
                          <a:ea typeface="+mn-ea"/>
                          <a:cs typeface="+mn-cs"/>
                        </a:rPr>
                        <a:t>Кто-то намеренно это сделал.</a:t>
                      </a:r>
                      <a:r>
                        <a:rPr kumimoji="0" lang="en-US" sz="1600" b="0" i="0" u="none" strike="noStrike" cap="none" normalizeH="0" baseline="0" dirty="0">
                          <a:ln>
                            <a:noFill/>
                          </a:ln>
                          <a:solidFill>
                            <a:srgbClr val="333333"/>
                          </a:solidFill>
                          <a:effectLst/>
                          <a:latin typeface="+mn-lt"/>
                          <a:ea typeface="+mn-ea"/>
                          <a:cs typeface="+mn-cs"/>
                        </a:rPr>
                        <a:t> </a:t>
                      </a:r>
                      <a:r>
                        <a:rPr kumimoji="0" lang="ru-RU" sz="1600" b="0" i="0" u="none" strike="noStrike" cap="none" normalizeH="0" baseline="0" dirty="0">
                          <a:ln>
                            <a:noFill/>
                          </a:ln>
                          <a:solidFill>
                            <a:srgbClr val="333333"/>
                          </a:solidFill>
                          <a:effectLst/>
                          <a:latin typeface="+mn-lt"/>
                          <a:ea typeface="+mn-ea"/>
                          <a:cs typeface="+mn-cs"/>
                        </a:rPr>
                        <a:t>Берегись: в следущий раз ещё</a:t>
                      </a:r>
                      <a:r>
                        <a:rPr kumimoji="0" lang="en-US" sz="1600" b="0" i="0" u="none" strike="noStrike" cap="none" normalizeH="0" baseline="0" dirty="0">
                          <a:ln>
                            <a:noFill/>
                          </a:ln>
                          <a:solidFill>
                            <a:srgbClr val="333333"/>
                          </a:solidFill>
                          <a:effectLst/>
                          <a:latin typeface="+mn-lt"/>
                          <a:ea typeface="+mn-ea"/>
                          <a:cs typeface="+mn-cs"/>
                        </a:rPr>
                        <a:t> </a:t>
                      </a:r>
                      <a:r>
                        <a:rPr kumimoji="0" lang="ru-RU" sz="1600" b="0" i="0" u="none" strike="noStrike" cap="none" normalizeH="0" baseline="0" dirty="0">
                          <a:ln>
                            <a:noFill/>
                          </a:ln>
                          <a:solidFill>
                            <a:srgbClr val="333333"/>
                          </a:solidFill>
                          <a:effectLst/>
                          <a:latin typeface="+mn-lt"/>
                          <a:ea typeface="+mn-ea"/>
                          <a:cs typeface="+mn-cs"/>
                        </a:rPr>
                        <a:t>хуже будет!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600" b="0" i="0" u="none" strike="noStrike" cap="none" normalizeH="0" baseline="0" dirty="0">
                          <a:ln>
                            <a:noFill/>
                          </a:ln>
                          <a:solidFill>
                            <a:srgbClr val="333333"/>
                          </a:solidFill>
                          <a:effectLst/>
                          <a:latin typeface="+mn-lt"/>
                          <a:ea typeface="+mn-ea"/>
                          <a:cs typeface="+mn-cs"/>
                        </a:rPr>
                        <a:t>Забыл колёса накачать; незаметно на гвоздик наехал и т.д.</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Стиль приписывания</a:t>
            </a:r>
            <a:br>
              <a:rPr lang="ru-RU" altLang="de-DE" sz="3600">
                <a:solidFill>
                  <a:srgbClr val="004992"/>
                </a:solidFill>
                <a:latin typeface="+mn-lt"/>
                <a:ea typeface="+mn-ea"/>
                <a:cs typeface="+mn-cs"/>
              </a:rPr>
            </a:br>
            <a:r>
              <a:rPr lang="ru-RU" altLang="de-DE">
                <a:solidFill>
                  <a:srgbClr val="004992"/>
                </a:solidFill>
                <a:latin typeface="+mn-lt"/>
                <a:ea typeface="+mn-ea"/>
                <a:cs typeface="+mn-cs"/>
              </a:rPr>
              <a:t>Цель нашего сегодняшнего тренинга:</a:t>
            </a:r>
            <a:endParaRPr lang="en-US" altLang="de-DE" dirty="0">
              <a:solidFill>
                <a:srgbClr val="004992"/>
              </a:solidFill>
              <a:latin typeface="+mn-lt"/>
              <a:ea typeface="+mn-ea"/>
              <a:cs typeface="+mn-cs"/>
            </a:endParaRPr>
          </a:p>
        </p:txBody>
      </p:sp>
      <p:sp>
        <p:nvSpPr>
          <p:cNvPr id="28675" name="Text Box 4"/>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Обдумать возможные предпосылки той или иной ситуации</a:t>
            </a:r>
            <a:r>
              <a:rPr lang="ru-RU" altLang="de-DE" sz="2400" dirty="0">
                <a:solidFill>
                  <a:srgbClr val="333333"/>
                </a:solidFill>
              </a:rPr>
              <a:t>.</a:t>
            </a:r>
            <a:endParaRPr lang="de-DE" altLang="de-DE" sz="2400" dirty="0">
              <a:solidFill>
                <a:srgbClr val="333333"/>
              </a:solidFill>
            </a:endParaRPr>
          </a:p>
          <a:p>
            <a:pPr marL="342900" indent="-342900" eaLnBrk="1" hangingPunct="1">
              <a:buClr>
                <a:srgbClr val="333333"/>
              </a:buClr>
              <a:buFont typeface="WingDings"/>
              <a:buChar char=""/>
            </a:pPr>
            <a:r>
              <a:rPr lang="de-DE" altLang="de-DE" sz="2400" dirty="0">
                <a:solidFill>
                  <a:srgbClr val="333333"/>
                </a:solidFill>
              </a:rPr>
              <a:t>Не делать поспешных выводов, не зная всего происходяшего в той или инной ситуации</a:t>
            </a:r>
            <a:r>
              <a:rPr lang="ru-RU" altLang="de-DE" sz="2400" dirty="0">
                <a:solidFill>
                  <a:srgbClr val="333333"/>
                </a:solidFill>
              </a:rPr>
              <a:t>.</a:t>
            </a:r>
            <a:endParaRPr lang="de-DE" altLang="de-DE" sz="2400" dirty="0">
              <a:solidFill>
                <a:srgbClr val="333333"/>
              </a:solidFill>
            </a:endParaRPr>
          </a:p>
          <a:p>
            <a:pPr marL="342900" indent="-342900" eaLnBrk="1" hangingPunct="1">
              <a:buClr>
                <a:srgbClr val="333333"/>
              </a:buClr>
              <a:buFont typeface="WingDings"/>
              <a:buChar char=""/>
            </a:pPr>
            <a:r>
              <a:rPr lang="de-DE" altLang="de-DE" sz="2400" dirty="0">
                <a:solidFill>
                  <a:srgbClr val="333333"/>
                </a:solidFill>
              </a:rPr>
              <a:t>Продумать все последствия при </a:t>
            </a:r>
            <a:r>
              <a:rPr lang="ru-RU" altLang="de-DE" sz="2400" dirty="0">
                <a:solidFill>
                  <a:srgbClr val="333333"/>
                </a:solidFill>
              </a:rPr>
              <a:t>определенных приписаниях.</a:t>
            </a:r>
            <a:endParaRPr lang="en-US" altLang="de-DE" sz="2400" dirty="0">
              <a:solidFill>
                <a:srgbClr val="333333"/>
              </a:solidFill>
            </a:endParaRPr>
          </a:p>
          <a:p>
            <a:pPr eaLnBrk="1" hangingPunct="1"/>
            <a:r>
              <a:rPr lang="de-DE" altLang="de-DE" sz="2400" dirty="0">
                <a:solidFill>
                  <a:srgbClr val="004992"/>
                </a:solidFill>
              </a:rPr>
              <a:t>Мы все должны постараться как можно реалистично и с открытыми глазами смотреть на происходящее вокруг нас:</a:t>
            </a:r>
          </a:p>
          <a:p>
            <a:pPr eaLnBrk="1" hangingPunct="1"/>
            <a:r>
              <a:rPr lang="de-DE" altLang="de-DE" sz="2400" dirty="0">
                <a:solidFill>
                  <a:srgbClr val="004992"/>
                </a:solidFill>
              </a:rPr>
              <a:t>Oчень важно распознавать, несет ли кто-то другой ответственность за нашы неудачи и потери. </a:t>
            </a:r>
            <a:r>
              <a:rPr lang="ru-RU" altLang="de-DE" sz="2400" dirty="0">
                <a:solidFill>
                  <a:srgbClr val="004992"/>
                </a:solidFill>
              </a:rPr>
              <a:t>Т</a:t>
            </a:r>
            <a:r>
              <a:rPr lang="de-DE" altLang="de-DE" sz="2400" dirty="0">
                <a:solidFill>
                  <a:srgbClr val="004992"/>
                </a:solidFill>
              </a:rPr>
              <a:t>ак же важно не в</a:t>
            </a:r>
            <a:r>
              <a:rPr lang="ru-RU" altLang="de-DE" sz="2400" dirty="0">
                <a:solidFill>
                  <a:srgbClr val="004992"/>
                </a:solidFill>
              </a:rPr>
              <a:t>и</a:t>
            </a:r>
            <a:r>
              <a:rPr lang="de-DE" altLang="de-DE" sz="2400" dirty="0">
                <a:solidFill>
                  <a:srgbClr val="004992"/>
                </a:solidFill>
              </a:rPr>
              <a:t>нить себя во всех неудачах</a:t>
            </a:r>
            <a:r>
              <a:rPr lang="ru-RU" altLang="de-DE" sz="2400" dirty="0">
                <a:solidFill>
                  <a:srgbClr val="004992"/>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27</a:t>
            </a:fld>
            <a:endParaRPr lang="de-DE" dirty="0">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Вы возвращаете купленный Вами товар обратно, при этом Вам выплачивают его полную стоимость.</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de-DE" altLang="de-DE" sz="2400" dirty="0">
                <a:solidFill>
                  <a:srgbClr val="333333"/>
                </a:solidFill>
              </a:rPr>
              <a:t>Что подвергло продавца выплатить Вам полную стоимость </a:t>
            </a:r>
            <a:r>
              <a:rPr lang="de-DE" altLang="de-DE" sz="2400">
                <a:solidFill>
                  <a:srgbClr val="333333"/>
                </a:solidFill>
              </a:rPr>
              <a:t>товара?</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28</a:t>
            </a:fld>
            <a:endParaRPr lang="de-DE" dirty="0">
              <a:latin typeface="+mn-lt"/>
              <a:ea typeface="+mn-ea"/>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В то время как Вы входите в аудиторию, все находящиеся вдруг замалкивают.</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ru-RU" altLang="de-DE" sz="2400" kern="0" dirty="0">
                <a:solidFill>
                  <a:srgbClr val="333333"/>
                </a:solidFill>
              </a:rPr>
              <a:t>Как Вы думаете почему вдруг все замолчали?</a:t>
            </a:r>
            <a:endParaRPr lang="de-DE" altLang="de-DE" sz="2400" kern="0" dirty="0">
              <a:solidFill>
                <a:srgbClr val="333333"/>
              </a:solidFill>
            </a:endParaRP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29</a:t>
            </a:fld>
            <a:endParaRPr lang="de-DE" dirty="0">
              <a:latin typeface="+mn-lt"/>
              <a:ea typeface="+mn-ea"/>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dirty="0">
                <a:latin typeface="+mn-lt"/>
                <a:ea typeface="+mn-ea"/>
                <a:cs typeface="+mn-cs"/>
              </a:rPr>
              <a:t>Кто-то Вам сказал, что Вы устало выгдядите.</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ru-RU" altLang="de-DE" sz="2400" kern="0" dirty="0">
                <a:solidFill>
                  <a:srgbClr val="333333"/>
                </a:solidFill>
              </a:rPr>
              <a:t>Как Вы думаете, почему Вам это сказали?</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30</a:t>
            </a:fld>
            <a:endParaRPr lang="de-DE" dirty="0">
              <a:latin typeface="+mn-lt"/>
              <a:ea typeface="+mn-ea"/>
            </a:endParaRPr>
          </a:p>
        </p:txBody>
      </p:sp>
      <p:pic>
        <p:nvPicPr>
          <p:cNvPr id="11"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Вы провалили экзамен.</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a:solidFill>
                  <a:srgbClr val="333333"/>
                </a:solidFill>
              </a:rPr>
              <a:t>Как Вы думаете почему Вы н</a:t>
            </a:r>
            <a:r>
              <a:rPr lang="de-DE" altLang="de-DE" sz="2400" dirty="0">
                <a:solidFill>
                  <a:srgbClr val="333333"/>
                </a:solidFill>
              </a:rPr>
              <a:t>e</a:t>
            </a:r>
            <a:r>
              <a:rPr lang="ru-RU" altLang="de-DE" sz="2400" dirty="0">
                <a:solidFill>
                  <a:srgbClr val="333333"/>
                </a:solidFill>
              </a:rPr>
              <a:t> сдали экзамен?</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31</a:t>
            </a:fld>
            <a:endParaRPr lang="de-DE" dirty="0">
              <a:latin typeface="+mn-lt"/>
              <a:ea typeface="+mn-ea"/>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z-Cyrl-AZ" sz="3600" dirty="0">
                <a:solidFill>
                  <a:srgbClr val="004992"/>
                </a:solidFill>
                <a:latin typeface="+mn-lt"/>
                <a:ea typeface="+mn-ea"/>
                <a:cs typeface="+mn-cs"/>
              </a:rPr>
              <a:t>Придумайте свои собственные примеры!</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ru-RU" altLang="de-DE" sz="2400" dirty="0">
                <a:solidFill>
                  <a:srgbClr val="333333"/>
                </a:solidFill>
              </a:rPr>
              <a:t>Что могло повлиять на ситуацию?</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32</a:t>
            </a:fld>
            <a:endParaRPr lang="de-DE" dirty="0">
              <a:latin typeface="+mn-lt"/>
              <a:ea typeface="+mn-ea"/>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Ваш внутренний голос говорит Вам, что Вы ни на</a:t>
            </a:r>
            <a:br>
              <a:rPr lang="en-US" altLang="de-DE" sz="3600" dirty="0">
                <a:latin typeface="+mn-lt"/>
                <a:ea typeface="+mn-ea"/>
                <a:cs typeface="+mn-cs"/>
              </a:rPr>
            </a:br>
            <a:r>
              <a:rPr lang="ru-RU" altLang="de-DE" sz="3600" dirty="0">
                <a:latin typeface="+mn-lt"/>
                <a:ea typeface="+mn-ea"/>
                <a:cs typeface="+mn-cs"/>
              </a:rPr>
              <a:t>что не годны.</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lnSpc>
                <a:spcPct val="90000"/>
              </a:lnSpc>
              <a:buFontTx/>
              <a:buNone/>
            </a:pPr>
            <a:r>
              <a:rPr lang="ru-RU" altLang="de-DE" sz="2400" b="1" dirty="0">
                <a:solidFill>
                  <a:srgbClr val="004992"/>
                </a:solidFill>
              </a:rPr>
              <a:t>Как бы Вы могли это объяснить?</a:t>
            </a:r>
            <a:endParaRPr lang="en-US" altLang="de-DE" sz="2400" b="1" dirty="0">
              <a:solidFill>
                <a:srgbClr val="004992"/>
              </a:solidFill>
            </a:endParaRPr>
          </a:p>
          <a:p>
            <a:pPr fontAlgn="base"/>
            <a:r>
              <a:rPr lang="de-DE" sz="2400" dirty="0">
                <a:solidFill>
                  <a:srgbClr val="333333"/>
                </a:solidFill>
              </a:rPr>
              <a:t>...</a:t>
            </a:r>
            <a:r>
              <a:rPr lang="ru-RU" sz="2400" dirty="0">
                <a:solidFill>
                  <a:srgbClr val="333333"/>
                </a:solidFill>
              </a:rPr>
              <a:t> себе лично</a:t>
            </a:r>
            <a:r>
              <a:rPr lang="de-DE" sz="2400" dirty="0">
                <a:solidFill>
                  <a:srgbClr val="333333"/>
                </a:solidFill>
              </a:rPr>
              <a:t>? </a:t>
            </a:r>
            <a:endParaRPr lang="en-US" sz="2400" dirty="0">
              <a:solidFill>
                <a:srgbClr val="333333"/>
              </a:solidFill>
            </a:endParaRPr>
          </a:p>
          <a:p>
            <a:pPr fontAlgn="base"/>
            <a:r>
              <a:rPr lang="de-DE" sz="2400" dirty="0">
                <a:solidFill>
                  <a:srgbClr val="333333"/>
                </a:solidFill>
              </a:rPr>
              <a:t>...</a:t>
            </a:r>
            <a:r>
              <a:rPr lang="ru-RU" sz="2400" dirty="0">
                <a:solidFill>
                  <a:srgbClr val="333333"/>
                </a:solidFill>
              </a:rPr>
              <a:t> приписывание другим</a:t>
            </a:r>
            <a:r>
              <a:rPr lang="de-DE" sz="2400" dirty="0">
                <a:solidFill>
                  <a:srgbClr val="333333"/>
                </a:solidFill>
              </a:rPr>
              <a:t>? </a:t>
            </a:r>
            <a:endParaRPr lang="en-US" sz="2400" dirty="0">
              <a:solidFill>
                <a:srgbClr val="333333"/>
              </a:solidFill>
            </a:endParaRPr>
          </a:p>
          <a:p>
            <a:pPr fontAlgn="base"/>
            <a:r>
              <a:rPr lang="de-DE" sz="2400" dirty="0">
                <a:solidFill>
                  <a:srgbClr val="333333"/>
                </a:solidFill>
              </a:rPr>
              <a:t>...</a:t>
            </a:r>
            <a:r>
              <a:rPr lang="ru-RU" sz="2400" dirty="0">
                <a:solidFill>
                  <a:srgbClr val="333333"/>
                </a:solidFill>
              </a:rPr>
              <a:t> приписывание</a:t>
            </a:r>
            <a:r>
              <a:rPr lang="de-DE" sz="2400" dirty="0">
                <a:solidFill>
                  <a:srgbClr val="333333"/>
                </a:solidFill>
              </a:rPr>
              <a:t> </a:t>
            </a:r>
            <a:r>
              <a:rPr lang="ru-RU" sz="2400" dirty="0">
                <a:solidFill>
                  <a:srgbClr val="333333"/>
                </a:solidFill>
              </a:rPr>
              <a:t>ситуации или совпадениям</a:t>
            </a:r>
            <a:r>
              <a:rPr lang="de-DE" sz="2400" dirty="0">
                <a:solidFill>
                  <a:srgbClr val="333333"/>
                </a:solidFill>
              </a:rPr>
              <a:t>? </a:t>
            </a:r>
            <a:endParaRPr lang="en-US" sz="2400" dirty="0">
              <a:solidFill>
                <a:srgbClr val="333333"/>
              </a:solidFill>
            </a:endParaRPr>
          </a:p>
          <a:p>
            <a:pPr eaLnBrk="1" hangingPunct="1">
              <a:lnSpc>
                <a:spcPct val="90000"/>
              </a:lnSpc>
              <a:buFontTx/>
              <a:buNone/>
            </a:pP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33</a:t>
            </a:fld>
            <a:endParaRPr lang="de-DE" dirty="0">
              <a:latin typeface="+mn-lt"/>
              <a:ea typeface="+mn-ea"/>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Ваш внутренний голос говорит Вам, что Вы ни на</a:t>
            </a:r>
            <a:br>
              <a:rPr lang="en-US" sz="3600" dirty="0">
                <a:latin typeface="+mn-lt"/>
                <a:ea typeface="+mn-ea"/>
                <a:cs typeface="+mn-cs"/>
              </a:rPr>
            </a:br>
            <a:r>
              <a:rPr lang="ru-RU" sz="3600" dirty="0">
                <a:latin typeface="+mn-lt"/>
                <a:ea typeface="+mn-ea"/>
                <a:cs typeface="+mn-cs"/>
              </a:rPr>
              <a:t>что не годны.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a:spcBef>
                <a:spcPts val="0"/>
              </a:spcBef>
            </a:pPr>
            <a:r>
              <a:rPr lang="de-DE" altLang="ja-JP" b="1" dirty="0">
                <a:solidFill>
                  <a:srgbClr val="004992"/>
                </a:solidFill>
              </a:rPr>
              <a:t>Приписание</a:t>
            </a:r>
            <a:r>
              <a:rPr lang="de-DE" altLang="de-DE" b="1" dirty="0">
                <a:solidFill>
                  <a:srgbClr val="004992"/>
                </a:solidFill>
              </a:rPr>
              <a:t>…</a:t>
            </a:r>
          </a:p>
          <a:p>
            <a:pPr lvl="0" defTabSz="914400">
              <a:lnSpc>
                <a:spcPct val="100000"/>
              </a:lnSpc>
              <a:spcBef>
                <a:spcPts val="1200"/>
              </a:spcBef>
            </a:pPr>
            <a:r>
              <a:rPr lang="de-DE" altLang="de-DE" b="1" dirty="0">
                <a:solidFill>
                  <a:srgbClr val="004992"/>
                </a:solidFill>
              </a:rPr>
              <a:t>... </a:t>
            </a:r>
            <a:r>
              <a:rPr lang="ru-RU" altLang="ja-JP" b="1" dirty="0">
                <a:solidFill>
                  <a:srgbClr val="004992"/>
                </a:solidFill>
              </a:rPr>
              <a:t>себе лично</a:t>
            </a:r>
            <a:r>
              <a:rPr lang="de-DE" altLang="ja-JP" b="1" dirty="0">
                <a:solidFill>
                  <a:srgbClr val="004992"/>
                </a:solidFill>
              </a:rPr>
              <a:t>:</a:t>
            </a:r>
            <a:endParaRPr lang="de-DE" altLang="de-DE" b="1" dirty="0">
              <a:solidFill>
                <a:srgbClr val="004992"/>
              </a:solidFill>
            </a:endParaRPr>
          </a:p>
          <a:p>
            <a:pPr marL="285750" lvl="0" indent="-285750" defTabSz="914400">
              <a:spcBef>
                <a:spcPts val="0"/>
              </a:spcBef>
              <a:buClr>
                <a:srgbClr val="333333"/>
              </a:buClr>
              <a:buFont typeface="WingDings"/>
              <a:buChar char=""/>
            </a:pPr>
            <a:r>
              <a:rPr lang="de-DE" altLang="de-DE">
                <a:solidFill>
                  <a:srgbClr val="333333"/>
                </a:solidFill>
              </a:rPr>
              <a:t>“</a:t>
            </a:r>
            <a:r>
              <a:rPr lang="ru-RU" altLang="de-DE">
                <a:solidFill>
                  <a:srgbClr val="333333"/>
                </a:solidFill>
              </a:rPr>
              <a:t>Я </a:t>
            </a:r>
            <a:r>
              <a:rPr lang="ru-RU" altLang="de-DE" dirty="0">
                <a:solidFill>
                  <a:srgbClr val="333333"/>
                </a:solidFill>
              </a:rPr>
              <a:t>постоянно </a:t>
            </a:r>
            <a:r>
              <a:rPr lang="ru-RU" altLang="de-DE">
                <a:solidFill>
                  <a:srgbClr val="333333"/>
                </a:solidFill>
              </a:rPr>
              <a:t>себя </a:t>
            </a:r>
            <a:r>
              <a:rPr lang="de-DE" altLang="de-DE">
                <a:solidFill>
                  <a:srgbClr val="333333"/>
                </a:solidFill>
              </a:rPr>
              <a:t>”</a:t>
            </a:r>
            <a:r>
              <a:rPr lang="ru-RU" altLang="de-DE">
                <a:solidFill>
                  <a:srgbClr val="333333"/>
                </a:solidFill>
              </a:rPr>
              <a:t>укоряю“.</a:t>
            </a:r>
            <a:r>
              <a:rPr lang="de-DE" altLang="de-DE">
                <a:solidFill>
                  <a:srgbClr val="333333"/>
                </a:solidFill>
              </a:rPr>
              <a:t> </a:t>
            </a:r>
            <a:r>
              <a:rPr lang="ru-RU" altLang="de-DE" dirty="0">
                <a:solidFill>
                  <a:srgbClr val="333333"/>
                </a:solidFill>
              </a:rPr>
              <a:t>Это буд</a:t>
            </a:r>
            <a:r>
              <a:rPr lang="de-DE" altLang="de-DE" dirty="0">
                <a:solidFill>
                  <a:srgbClr val="333333"/>
                </a:solidFill>
              </a:rPr>
              <a:t>-</a:t>
            </a:r>
            <a:r>
              <a:rPr lang="ru-RU" altLang="de-DE" dirty="0">
                <a:solidFill>
                  <a:srgbClr val="333333"/>
                </a:solidFill>
              </a:rPr>
              <a:t>то скрытая ненависть к </a:t>
            </a:r>
            <a:r>
              <a:rPr lang="ru-RU" altLang="de-DE">
                <a:solidFill>
                  <a:srgbClr val="333333"/>
                </a:solidFill>
              </a:rPr>
              <a:t>себе.”</a:t>
            </a:r>
            <a:endParaRPr lang="ru-RU" altLang="de-DE" dirty="0">
              <a:solidFill>
                <a:srgbClr val="333333"/>
              </a:solidFill>
            </a:endParaRPr>
          </a:p>
          <a:p>
            <a:pPr marL="285750" lvl="0" indent="-285750" defTabSz="914400">
              <a:spcBef>
                <a:spcPts val="0"/>
              </a:spcBef>
              <a:buClr>
                <a:srgbClr val="333333"/>
              </a:buClr>
              <a:buFont typeface="WingDings"/>
              <a:buChar char=""/>
            </a:pPr>
            <a:r>
              <a:rPr lang="ru-RU" altLang="de-DE">
                <a:solidFill>
                  <a:srgbClr val="333333"/>
                </a:solidFill>
              </a:rPr>
              <a:t>“Я </a:t>
            </a:r>
            <a:r>
              <a:rPr lang="ru-RU" altLang="de-DE" dirty="0">
                <a:solidFill>
                  <a:srgbClr val="333333"/>
                </a:solidFill>
              </a:rPr>
              <a:t>схожу с </a:t>
            </a:r>
            <a:r>
              <a:rPr lang="ru-RU" altLang="de-DE">
                <a:solidFill>
                  <a:srgbClr val="333333"/>
                </a:solidFill>
              </a:rPr>
              <a:t>ума</a:t>
            </a:r>
            <a:r>
              <a:rPr lang="de-DE" altLang="de-DE">
                <a:solidFill>
                  <a:srgbClr val="333333"/>
                </a:solidFill>
              </a:rPr>
              <a:t>.”</a:t>
            </a:r>
            <a:endParaRPr lang="ru-RU" altLang="de-DE" dirty="0">
              <a:solidFill>
                <a:srgbClr val="333333"/>
              </a:solidFill>
            </a:endParaRPr>
          </a:p>
          <a:p>
            <a:pPr marL="285750" lvl="0" indent="-285750" defTabSz="914400">
              <a:spcBef>
                <a:spcPts val="0"/>
              </a:spcBef>
              <a:buClr>
                <a:srgbClr val="333333"/>
              </a:buClr>
              <a:buFont typeface="WingDings"/>
              <a:buChar char=""/>
            </a:pPr>
            <a:r>
              <a:rPr lang="ru-RU" altLang="de-DE">
                <a:solidFill>
                  <a:srgbClr val="333333"/>
                </a:solidFill>
              </a:rPr>
              <a:t>“У </a:t>
            </a:r>
            <a:r>
              <a:rPr lang="ru-RU" altLang="de-DE" dirty="0">
                <a:solidFill>
                  <a:srgbClr val="333333"/>
                </a:solidFill>
              </a:rPr>
              <a:t>меня такое впечатление, что это совсем не мои, а чужие мысли. Но я знаю, что эти мысли именно в моей </a:t>
            </a:r>
            <a:r>
              <a:rPr lang="ru-RU" altLang="de-DE">
                <a:solidFill>
                  <a:srgbClr val="333333"/>
                </a:solidFill>
              </a:rPr>
              <a:t>голове.”</a:t>
            </a:r>
            <a:endParaRPr lang="de-DE" altLang="ja-JP" dirty="0">
              <a:solidFill>
                <a:srgbClr val="333333"/>
              </a:solidFill>
            </a:endParaRPr>
          </a:p>
          <a:p>
            <a:pPr lvl="0" defTabSz="914400">
              <a:lnSpc>
                <a:spcPct val="100000"/>
              </a:lnSpc>
              <a:spcBef>
                <a:spcPts val="1200"/>
              </a:spcBef>
            </a:pPr>
            <a:r>
              <a:rPr lang="de-DE" altLang="de-DE" b="1" dirty="0">
                <a:solidFill>
                  <a:srgbClr val="333333"/>
                </a:solidFill>
              </a:rPr>
              <a:t>.</a:t>
            </a:r>
            <a:r>
              <a:rPr lang="de-DE" altLang="de-DE" b="1" dirty="0">
                <a:solidFill>
                  <a:srgbClr val="004992"/>
                </a:solidFill>
              </a:rPr>
              <a:t>.. </a:t>
            </a:r>
            <a:r>
              <a:rPr lang="ru-RU" altLang="ja-JP" b="1" dirty="0">
                <a:solidFill>
                  <a:srgbClr val="004992"/>
                </a:solidFill>
              </a:rPr>
              <a:t>приписывание другим</a:t>
            </a:r>
            <a:r>
              <a:rPr lang="de-DE" altLang="ja-JP" b="1" dirty="0">
                <a:solidFill>
                  <a:srgbClr val="004992"/>
                </a:solidFill>
              </a:rPr>
              <a:t>:</a:t>
            </a:r>
            <a:endParaRPr lang="de-DE" altLang="de-DE" b="1" dirty="0">
              <a:solidFill>
                <a:srgbClr val="004992"/>
              </a:solidFill>
            </a:endParaRPr>
          </a:p>
          <a:p>
            <a:pPr marL="285750" lvl="0" indent="-285750" defTabSz="914400">
              <a:spcBef>
                <a:spcPts val="0"/>
              </a:spcBef>
              <a:buClr>
                <a:srgbClr val="333333"/>
              </a:buClr>
              <a:buFont typeface="WingDings"/>
              <a:buChar char=""/>
            </a:pPr>
            <a:r>
              <a:rPr lang="ru-RU" altLang="de-DE">
                <a:solidFill>
                  <a:srgbClr val="333333"/>
                </a:solidFill>
              </a:rPr>
              <a:t>“Кто-то </a:t>
            </a:r>
            <a:r>
              <a:rPr lang="ru-RU" altLang="de-DE" dirty="0">
                <a:solidFill>
                  <a:srgbClr val="333333"/>
                </a:solidFill>
              </a:rPr>
              <a:t>вмонтировал мне жучек в </a:t>
            </a:r>
            <a:r>
              <a:rPr lang="ru-RU" altLang="de-DE">
                <a:solidFill>
                  <a:srgbClr val="333333"/>
                </a:solidFill>
              </a:rPr>
              <a:t>голову</a:t>
            </a:r>
            <a:r>
              <a:rPr lang="en-US" altLang="de-DE">
                <a:solidFill>
                  <a:srgbClr val="333333"/>
                </a:solidFill>
              </a:rPr>
              <a:t>.</a:t>
            </a:r>
            <a:r>
              <a:rPr lang="ru-RU" altLang="de-DE">
                <a:solidFill>
                  <a:srgbClr val="333333"/>
                </a:solidFill>
              </a:rPr>
              <a:t>”</a:t>
            </a:r>
            <a:endParaRPr lang="de-DE" altLang="ja-JP" dirty="0">
              <a:solidFill>
                <a:srgbClr val="333333"/>
              </a:solidFill>
            </a:endParaRPr>
          </a:p>
          <a:p>
            <a:pPr marL="285750" lvl="0" indent="-285750" defTabSz="914400">
              <a:spcBef>
                <a:spcPts val="0"/>
              </a:spcBef>
              <a:buClr>
                <a:srgbClr val="333333"/>
              </a:buClr>
              <a:buFont typeface="WingDings"/>
              <a:buChar char=""/>
            </a:pPr>
            <a:r>
              <a:rPr lang="ru-RU" altLang="de-DE">
                <a:solidFill>
                  <a:srgbClr val="333333"/>
                </a:solidFill>
              </a:rPr>
              <a:t>“Я </a:t>
            </a:r>
            <a:r>
              <a:rPr lang="ru-RU" altLang="de-DE" dirty="0">
                <a:solidFill>
                  <a:srgbClr val="333333"/>
                </a:solidFill>
              </a:rPr>
              <a:t>не знаю как, но кто-то действительно контролирует мои мысли без моего </a:t>
            </a:r>
            <a:r>
              <a:rPr lang="ru-RU" altLang="de-DE">
                <a:solidFill>
                  <a:srgbClr val="333333"/>
                </a:solidFill>
              </a:rPr>
              <a:t>согласия</a:t>
            </a:r>
            <a:r>
              <a:rPr lang="en-US" altLang="de-DE">
                <a:solidFill>
                  <a:srgbClr val="333333"/>
                </a:solidFill>
              </a:rPr>
              <a:t>.</a:t>
            </a:r>
            <a:r>
              <a:rPr lang="ru-RU" altLang="de-DE">
                <a:solidFill>
                  <a:srgbClr val="333333"/>
                </a:solidFill>
              </a:rPr>
              <a:t>”</a:t>
            </a:r>
            <a:endParaRPr lang="de-DE" altLang="ja-JP" dirty="0">
              <a:solidFill>
                <a:srgbClr val="333333"/>
              </a:solidFill>
            </a:endParaRPr>
          </a:p>
          <a:p>
            <a:pPr lvl="0" defTabSz="914400">
              <a:lnSpc>
                <a:spcPct val="100000"/>
              </a:lnSpc>
              <a:spcBef>
                <a:spcPts val="1200"/>
              </a:spcBef>
            </a:pPr>
            <a:r>
              <a:rPr lang="de-DE" altLang="de-DE" b="1" dirty="0">
                <a:solidFill>
                  <a:srgbClr val="333333"/>
                </a:solidFill>
              </a:rPr>
              <a:t>...</a:t>
            </a:r>
            <a:r>
              <a:rPr lang="de-DE" altLang="de-DE" b="1" dirty="0">
                <a:solidFill>
                  <a:srgbClr val="004992"/>
                </a:solidFill>
              </a:rPr>
              <a:t> </a:t>
            </a:r>
            <a:r>
              <a:rPr lang="ru-RU" altLang="ja-JP" b="1" dirty="0">
                <a:solidFill>
                  <a:srgbClr val="004992"/>
                </a:solidFill>
              </a:rPr>
              <a:t>приписывание ситуации или совпадениям</a:t>
            </a:r>
            <a:r>
              <a:rPr lang="de-DE" altLang="ja-JP" b="1" dirty="0">
                <a:solidFill>
                  <a:srgbClr val="004992"/>
                </a:solidFill>
              </a:rPr>
              <a:t>:</a:t>
            </a:r>
            <a:endParaRPr lang="de-DE" altLang="de-DE" b="1" dirty="0">
              <a:solidFill>
                <a:srgbClr val="004992"/>
              </a:solidFill>
            </a:endParaRPr>
          </a:p>
          <a:p>
            <a:pPr marL="285750" lvl="0" indent="-285750" defTabSz="914400">
              <a:spcBef>
                <a:spcPts val="0"/>
              </a:spcBef>
              <a:buClr>
                <a:srgbClr val="333333"/>
              </a:buClr>
              <a:buFont typeface="WingDings"/>
              <a:buChar char=""/>
            </a:pPr>
            <a:r>
              <a:rPr lang="ru-RU" altLang="de-DE">
                <a:solidFill>
                  <a:srgbClr val="333333"/>
                </a:solidFill>
              </a:rPr>
              <a:t>“У </a:t>
            </a:r>
            <a:r>
              <a:rPr lang="ru-RU" altLang="de-DE" dirty="0">
                <a:solidFill>
                  <a:srgbClr val="333333"/>
                </a:solidFill>
              </a:rPr>
              <a:t>меня сейчас тяжелый период в жизни, поэтому я все воспринимаю намного острее и интенсивнее, в том числе и свои </a:t>
            </a:r>
            <a:r>
              <a:rPr lang="ru-RU" altLang="de-DE">
                <a:solidFill>
                  <a:srgbClr val="333333"/>
                </a:solidFill>
              </a:rPr>
              <a:t>мысли.”</a:t>
            </a:r>
            <a:endParaRPr lang="de-DE" altLang="ja-JP" dirty="0">
              <a:solidFill>
                <a:srgbClr val="333333"/>
              </a:solidFill>
            </a:endParaRPr>
          </a:p>
          <a:p>
            <a:pPr marL="285750" lvl="0" indent="-285750" defTabSz="914400">
              <a:spcBef>
                <a:spcPts val="0"/>
              </a:spcBef>
              <a:buClr>
                <a:srgbClr val="333333"/>
              </a:buClr>
              <a:buFont typeface="WingDings"/>
              <a:buChar char=""/>
            </a:pPr>
            <a:r>
              <a:rPr lang="ru-RU" altLang="de-DE">
                <a:solidFill>
                  <a:srgbClr val="333333"/>
                </a:solidFill>
              </a:rPr>
              <a:t>“Это </a:t>
            </a:r>
            <a:r>
              <a:rPr lang="ru-RU" altLang="de-DE" dirty="0">
                <a:solidFill>
                  <a:srgbClr val="333333"/>
                </a:solidFill>
              </a:rPr>
              <a:t>не мои мысли, это строчка из песни. Я слушал ее сегодня </a:t>
            </a:r>
            <a:r>
              <a:rPr lang="ru-RU" altLang="de-DE">
                <a:solidFill>
                  <a:srgbClr val="333333"/>
                </a:solidFill>
              </a:rPr>
              <a:t>утром.”</a:t>
            </a:r>
            <a:endParaRPr lang="en-US" dirty="0">
              <a:solidFill>
                <a:srgbClr val="333333"/>
              </a:solidFill>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34</a:t>
            </a:fld>
            <a:endParaRPr lang="de-DE" dirty="0">
              <a:latin typeface="+mn-lt"/>
              <a:ea typeface="+mn-ea"/>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Ваш внутренний голос говорит Вам, что Вы ни на</a:t>
            </a:r>
            <a:br>
              <a:rPr lang="en-US" altLang="de-DE" sz="3600" dirty="0">
                <a:latin typeface="+mn-lt"/>
                <a:ea typeface="+mn-ea"/>
                <a:cs typeface="+mn-cs"/>
              </a:rPr>
            </a:br>
            <a:r>
              <a:rPr lang="ru-RU" altLang="de-DE" sz="3600" dirty="0">
                <a:latin typeface="+mn-lt"/>
                <a:ea typeface="+mn-ea"/>
                <a:cs typeface="+mn-cs"/>
              </a:rPr>
              <a:t>что не годны.</a:t>
            </a:r>
            <a:endParaRPr lang="en-US" altLang="de-DE" sz="3600" dirty="0">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r>
              <a:rPr lang="ru-RU" altLang="de-DE" sz="2400" b="1" dirty="0">
                <a:solidFill>
                  <a:srgbClr val="004992"/>
                </a:solidFill>
              </a:rPr>
              <a:t>Психоз: внутренний голос приписывается другим людям</a:t>
            </a:r>
            <a:r>
              <a:rPr lang="de-DE" altLang="de-DE" sz="2400" b="1" dirty="0">
                <a:solidFill>
                  <a:srgbClr val="004992"/>
                </a:solidFill>
              </a:rPr>
              <a:t>:</a:t>
            </a:r>
          </a:p>
          <a:p>
            <a:pPr marL="342900" indent="-342900" eaLnBrk="1" hangingPunct="1">
              <a:buClr>
                <a:srgbClr val="333333"/>
              </a:buClr>
              <a:buFont typeface="WingDings"/>
              <a:buChar char=""/>
            </a:pPr>
            <a:r>
              <a:rPr lang="de-DE" altLang="de-DE" sz="2400">
                <a:solidFill>
                  <a:srgbClr val="333333"/>
                </a:solidFill>
              </a:rPr>
              <a:t>“</a:t>
            </a:r>
            <a:r>
              <a:rPr lang="ru-RU" altLang="de-DE" sz="2400">
                <a:solidFill>
                  <a:srgbClr val="333333"/>
                </a:solidFill>
              </a:rPr>
              <a:t>Кто-то </a:t>
            </a:r>
            <a:r>
              <a:rPr lang="ru-RU" altLang="de-DE" sz="2400" dirty="0">
                <a:solidFill>
                  <a:srgbClr val="333333"/>
                </a:solidFill>
              </a:rPr>
              <a:t>вмонтировал мне жучек в </a:t>
            </a:r>
            <a:r>
              <a:rPr lang="ru-RU" altLang="de-DE" sz="2400">
                <a:solidFill>
                  <a:srgbClr val="333333"/>
                </a:solidFill>
              </a:rPr>
              <a:t>голову</a:t>
            </a:r>
            <a:r>
              <a:rPr lang="de-DE" altLang="de-DE" sz="2400">
                <a:solidFill>
                  <a:srgbClr val="333333"/>
                </a:solidFill>
              </a:rPr>
              <a:t>.”</a:t>
            </a:r>
            <a:endParaRPr lang="de-DE" altLang="de-DE" sz="2400" dirty="0">
              <a:solidFill>
                <a:srgbClr val="333333"/>
              </a:solidFill>
            </a:endParaRPr>
          </a:p>
          <a:p>
            <a:pPr marL="342900" indent="-342900" eaLnBrk="1" hangingPunct="1">
              <a:buClr>
                <a:srgbClr val="333333"/>
              </a:buClr>
              <a:buFont typeface="WingDings"/>
              <a:buChar char=""/>
            </a:pPr>
            <a:r>
              <a:rPr lang="de-DE" altLang="de-DE" sz="2400">
                <a:solidFill>
                  <a:srgbClr val="333333"/>
                </a:solidFill>
              </a:rPr>
              <a:t>“</a:t>
            </a:r>
            <a:r>
              <a:rPr lang="ru-RU" altLang="de-DE" sz="2400">
                <a:solidFill>
                  <a:srgbClr val="333333"/>
                </a:solidFill>
              </a:rPr>
              <a:t>Я </a:t>
            </a:r>
            <a:r>
              <a:rPr lang="ru-RU" altLang="de-DE" sz="2400" dirty="0">
                <a:solidFill>
                  <a:srgbClr val="333333"/>
                </a:solidFill>
              </a:rPr>
              <a:t>не знаю как, но кто-то действительно контролирует мои мысли без моего </a:t>
            </a:r>
            <a:r>
              <a:rPr lang="ru-RU" altLang="de-DE" sz="2400">
                <a:solidFill>
                  <a:srgbClr val="333333"/>
                </a:solidFill>
              </a:rPr>
              <a:t>согласия</a:t>
            </a:r>
            <a:r>
              <a:rPr lang="de-DE"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35</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20"/>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Вы слышите голоса.</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Кто контролирует эти голоса-Вы или другие?</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Попробуйте взвесить все “за и против”</a:t>
            </a:r>
            <a:endParaRPr lang="en-US" altLang="de-DE"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36</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4110473515"/>
              </p:ext>
            </p:extLst>
          </p:nvPr>
        </p:nvGraphicFramePr>
        <p:xfrm>
          <a:off x="408955" y="2560320"/>
          <a:ext cx="11376000" cy="41353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Управление другими?</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dirty="0">
                          <a:ln>
                            <a:noFill/>
                          </a:ln>
                          <a:solidFill>
                            <a:srgbClr val="000000"/>
                          </a:solidFill>
                          <a:effectLst/>
                          <a:latin typeface="+mn-lt"/>
                          <a:ea typeface="+mn-ea"/>
                          <a:cs typeface="+mn-cs"/>
                        </a:rPr>
                        <a:t>Подумайте о других, возможных обьяснениях?</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34446">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слышу эти голоса очень внятно и отчетливо. Мои же мысли в это время совершенно </a:t>
                      </a:r>
                      <a:r>
                        <a:rPr lang="ru-RU" sz="1500">
                          <a:latin typeface="+mn-lt"/>
                          <a:ea typeface="+mn-ea"/>
                          <a:cs typeface="+mn-cs"/>
                        </a:rPr>
                        <a:t>беззвучны!”</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mn-lt"/>
                          <a:ea typeface="+mn-ea"/>
                          <a:cs typeface="+mn-cs"/>
                        </a:rPr>
                        <a:t>???</a:t>
                      </a:r>
                      <a:endParaRPr kumimoji="0" lang="de-DE" sz="15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34446">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не могу контролировать эти голоса. Если я пробую их контролировать, они становятся еще интенсивнее. Ведь это и показывает, что контролирует и желает мне </a:t>
                      </a:r>
                      <a:r>
                        <a:rPr lang="ru-RU" sz="1500">
                          <a:latin typeface="+mn-lt"/>
                          <a:ea typeface="+mn-ea"/>
                          <a:cs typeface="+mn-cs"/>
                        </a:rPr>
                        <a:t>зла.”</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mn-lt"/>
                          <a:ea typeface="+mn-ea"/>
                          <a:cs typeface="+mn-cs"/>
                        </a:rPr>
                        <a:t>???</a:t>
                      </a:r>
                      <a:endParaRPr kumimoji="0" lang="de-DE" sz="15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34446">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“Мысли</a:t>
                      </a:r>
                      <a:r>
                        <a:rPr lang="ru-RU" sz="1500" dirty="0">
                          <a:latin typeface="+mn-lt"/>
                          <a:ea typeface="+mn-ea"/>
                          <a:cs typeface="+mn-cs"/>
                        </a:rPr>
                        <a:t>, ктр. крутятся у меня в голове очень плохие и злые. Несмотря на то, что они у меня постоянно в голове, знаю наверняка, что эти мысли я бы сам никогда не реализовал, ведь я и мухи не </a:t>
                      </a:r>
                      <a:r>
                        <a:rPr lang="ru-RU" sz="1500">
                          <a:latin typeface="+mn-lt"/>
                          <a:ea typeface="+mn-ea"/>
                          <a:cs typeface="+mn-cs"/>
                        </a:rPr>
                        <a:t>обижу!” </a:t>
                      </a:r>
                      <a:endParaRPr lang="en-US" sz="15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de-DE" sz="15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400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20"/>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Вы слышите голоса.</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Кто контролирует эти голоса-Вы или другие?</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Попробуйте взвесить все “за и против”</a:t>
            </a:r>
            <a:endParaRPr lang="en-US" altLang="de-DE"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37</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112413286"/>
              </p:ext>
            </p:extLst>
          </p:nvPr>
        </p:nvGraphicFramePr>
        <p:xfrm>
          <a:off x="408955" y="2560320"/>
          <a:ext cx="11376000" cy="41353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Управление другими?</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dirty="0">
                          <a:ln>
                            <a:noFill/>
                          </a:ln>
                          <a:solidFill>
                            <a:srgbClr val="000000"/>
                          </a:solidFill>
                          <a:effectLst/>
                          <a:latin typeface="+mn-lt"/>
                          <a:ea typeface="+mn-ea"/>
                          <a:cs typeface="+mn-cs"/>
                        </a:rPr>
                        <a:t>Подумайте о других, возможных обьяснениях?</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34446">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слышу эти голоса очень внятно и отчетливо. Мои же мысли в это время совершенно </a:t>
                      </a:r>
                      <a:r>
                        <a:rPr lang="ru-RU" sz="1500">
                          <a:latin typeface="+mn-lt"/>
                          <a:ea typeface="+mn-ea"/>
                          <a:cs typeface="+mn-cs"/>
                        </a:rPr>
                        <a:t>беззвучны!”</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Около 15-20% всего населения сообщают иногда о появляющихся галюцинациях.</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 Интенсивные мысли слышны иногда очень четко и внятно (напр. при каких-либо рассуждениях, при перекручивании любимой песни у себя в голове, или напр. при чтении писем от Вашего лучшего друга иногда может казаться, буд-то Вы слышите его голос).</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34446">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не могу контролировать эти голоса. Если я пробую их контролировать, они становятся еще интенсивнее. Ведь это и показывает, что контролирует и желает мне </a:t>
                      </a:r>
                      <a:r>
                        <a:rPr lang="ru-RU" sz="1500">
                          <a:latin typeface="+mn-lt"/>
                          <a:ea typeface="+mn-ea"/>
                          <a:cs typeface="+mn-cs"/>
                        </a:rPr>
                        <a:t>зла.”</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mn-lt"/>
                          <a:ea typeface="+mn-ea"/>
                          <a:cs typeface="+mn-cs"/>
                        </a:rPr>
                        <a:t>???</a:t>
                      </a:r>
                      <a:endParaRPr kumimoji="0" lang="de-DE" sz="15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34446">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“Мысли</a:t>
                      </a:r>
                      <a:r>
                        <a:rPr lang="ru-RU" sz="1500" dirty="0">
                          <a:latin typeface="+mn-lt"/>
                          <a:ea typeface="+mn-ea"/>
                          <a:cs typeface="+mn-cs"/>
                        </a:rPr>
                        <a:t>, ктр. крутятся у меня в голове очень плохие и злые. Несмотря на то, что они у меня постоянно в голове, знаю наверняка, что эти мысли я бы сам никогда не реализовал, ведь я и мухи не </a:t>
                      </a:r>
                      <a:r>
                        <a:rPr lang="ru-RU" sz="1500">
                          <a:latin typeface="+mn-lt"/>
                          <a:ea typeface="+mn-ea"/>
                          <a:cs typeface="+mn-cs"/>
                        </a:rPr>
                        <a:t>обижу!” </a:t>
                      </a:r>
                      <a:endParaRPr lang="en-US" sz="15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de-DE" sz="15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795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20"/>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Вы слышите голоса.</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Кто контролирует эти голоса-Вы или другие?</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Попробуйте взвесить все “за и против”</a:t>
            </a:r>
            <a:endParaRPr lang="en-US" altLang="de-DE"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38</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560212218"/>
              </p:ext>
            </p:extLst>
          </p:nvPr>
        </p:nvGraphicFramePr>
        <p:xfrm>
          <a:off x="408955" y="2560320"/>
          <a:ext cx="11376000" cy="41353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Управление другими?</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dirty="0">
                          <a:ln>
                            <a:noFill/>
                          </a:ln>
                          <a:solidFill>
                            <a:srgbClr val="000000"/>
                          </a:solidFill>
                          <a:effectLst/>
                          <a:latin typeface="+mn-lt"/>
                          <a:ea typeface="+mn-ea"/>
                          <a:cs typeface="+mn-cs"/>
                        </a:rPr>
                        <a:t>Подумайте о других, возможных обьяснениях?</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34446">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слышу эти голоса очень внятно и отчетливо. Мои же мысли в это время совершенно </a:t>
                      </a:r>
                      <a:r>
                        <a:rPr lang="ru-RU" sz="1500">
                          <a:latin typeface="+mn-lt"/>
                          <a:ea typeface="+mn-ea"/>
                          <a:cs typeface="+mn-cs"/>
                        </a:rPr>
                        <a:t>беззвучны!”</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Около 15-20% всего населения сообщают иногда о появляющихся галюцинациях.</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 Интенсивные мысли слышны иногда очень четко и внятно (напр. при каких-либо рассуждениях, при перекручивании любимой песни у себя в голове, или напр. при чтении писем от Вашего лучшего друга иногда может казаться, буд-то Вы слышите его голос).</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34446">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не могу контролировать эти голоса. Если я пробую их контролировать, они становятся еще интенсивнее. Ведь это и показывает, что контролирует и желает мне </a:t>
                      </a:r>
                      <a:r>
                        <a:rPr lang="ru-RU" sz="1500">
                          <a:latin typeface="+mn-lt"/>
                          <a:ea typeface="+mn-ea"/>
                          <a:cs typeface="+mn-cs"/>
                        </a:rPr>
                        <a:t>зла.”</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Мы не можем управлять нашыми мыслями на все 100%.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При борьбе с неприятными для нас мыслями, мы автоматически их усиливаем, сами этого не осознавая.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Давайте это испробуем: Попробуйте не думать о цыфре 8! Вам это вероятнее всего не удастся.</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34446">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“Мысли</a:t>
                      </a:r>
                      <a:r>
                        <a:rPr lang="ru-RU" sz="1500" dirty="0">
                          <a:latin typeface="+mn-lt"/>
                          <a:ea typeface="+mn-ea"/>
                          <a:cs typeface="+mn-cs"/>
                        </a:rPr>
                        <a:t>, ктр. крутятся у меня в голове очень плохие и злые. Несмотря на то, что они у меня постоянно в голове, знаю наверняка, что эти мысли я бы сам никогда не реализовал, ведь я и мухи не </a:t>
                      </a:r>
                      <a:r>
                        <a:rPr lang="ru-RU" sz="1500">
                          <a:latin typeface="+mn-lt"/>
                          <a:ea typeface="+mn-ea"/>
                          <a:cs typeface="+mn-cs"/>
                        </a:rPr>
                        <a:t>обижу!” </a:t>
                      </a:r>
                      <a:endParaRPr lang="en-US" sz="15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endParaRPr kumimoji="0" lang="de-DE" sz="14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8658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20"/>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Вы слышите голоса.</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Кто контролирует эти голоса-Вы или другие?</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Попробуйте взвесить все “за и против”</a:t>
            </a:r>
            <a:endParaRPr lang="en-US" altLang="de-DE"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39</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2351863285"/>
              </p:ext>
            </p:extLst>
          </p:nvPr>
        </p:nvGraphicFramePr>
        <p:xfrm>
          <a:off x="408955" y="2560320"/>
          <a:ext cx="11376000" cy="41353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Управление другими?</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dirty="0">
                          <a:ln>
                            <a:noFill/>
                          </a:ln>
                          <a:solidFill>
                            <a:srgbClr val="000000"/>
                          </a:solidFill>
                          <a:effectLst/>
                          <a:latin typeface="+mn-lt"/>
                          <a:ea typeface="+mn-ea"/>
                          <a:cs typeface="+mn-cs"/>
                        </a:rPr>
                        <a:t>Подумайте о других, возможных обьяснениях?</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34446">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слышу эти голоса очень внятно и отчетливо. Мои же мысли в это время совершенно </a:t>
                      </a:r>
                      <a:r>
                        <a:rPr lang="ru-RU" sz="1500">
                          <a:latin typeface="+mn-lt"/>
                          <a:ea typeface="+mn-ea"/>
                          <a:cs typeface="+mn-cs"/>
                        </a:rPr>
                        <a:t>беззвучны!”</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Около 15-20% всего населения сообщают иногда о появляющихся галюцинациях.</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 Интенсивные мысли слышны иногда очень четко и внятно (напр. при каких-либо рассуждениях, при перекручивании любимой песни у себя в голове, или напр. при чтении писем от Вашего лучшего друга иногда может казаться, буд-то Вы слышите его голос).</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34446">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не могу контролировать эти голоса. Если я пробую их контролировать, они становятся еще интенсивнее. Ведь это и показывает, что контролирует и желает мне </a:t>
                      </a:r>
                      <a:r>
                        <a:rPr lang="ru-RU" sz="1500">
                          <a:latin typeface="+mn-lt"/>
                          <a:ea typeface="+mn-ea"/>
                          <a:cs typeface="+mn-cs"/>
                        </a:rPr>
                        <a:t>зла.”</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Мы не можем управлять нашыми мыслями на все 100%.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При борьбе с неприятными для нас мыслями, мы автоматически их усиливаем, сами этого не осознавая.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Давайте это испробуем: Попробуйте не думать о цыфре 8! Вам это вероятнее всего не удастся.</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34446">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“Мысли</a:t>
                      </a:r>
                      <a:r>
                        <a:rPr lang="ru-RU" sz="1500" dirty="0">
                          <a:latin typeface="+mn-lt"/>
                          <a:ea typeface="+mn-ea"/>
                          <a:cs typeface="+mn-cs"/>
                        </a:rPr>
                        <a:t>, ктр. крутятся у меня в голове очень плохие и злые. Несмотря на то, что они у меня постоянно в голове, знаю наверняка, что эти мысли я бы сам никогда не реализовал, ведь я и мухи не </a:t>
                      </a:r>
                      <a:r>
                        <a:rPr lang="ru-RU" sz="1500">
                          <a:latin typeface="+mn-lt"/>
                          <a:ea typeface="+mn-ea"/>
                          <a:cs typeface="+mn-cs"/>
                        </a:rPr>
                        <a:t>обижу!” </a:t>
                      </a:r>
                      <a:endParaRPr lang="en-US" sz="15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Такие мысли, противоречащие нашим</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a:ln>
                            <a:noFill/>
                          </a:ln>
                          <a:solidFill>
                            <a:srgbClr val="333333"/>
                          </a:solidFill>
                          <a:effectLst/>
                          <a:latin typeface="+mn-lt"/>
                          <a:ea typeface="+mn-ea"/>
                          <a:cs typeface="+mn-cs"/>
                        </a:rPr>
                        <a:t>“обычным/нормальным” </a:t>
                      </a:r>
                      <a:r>
                        <a:rPr kumimoji="0" lang="ru-RU" sz="1500" b="0" i="0" u="none" strike="noStrike" cap="none" normalizeH="0" baseline="0" dirty="0">
                          <a:ln>
                            <a:noFill/>
                          </a:ln>
                          <a:solidFill>
                            <a:srgbClr val="333333"/>
                          </a:solidFill>
                          <a:effectLst/>
                          <a:latin typeface="+mn-lt"/>
                          <a:ea typeface="+mn-ea"/>
                          <a:cs typeface="+mn-cs"/>
                        </a:rPr>
                        <a:t>мыслям встречаются довольно часто. Ho мыслить не всегда значит-сразу действовать. 20% всего населения думали уже о самоубийстве. Мы ненавидим порой даже людей, ктр. мы любим. (напр. некоторые матери ненавидят порой их кричащих и плачащих детей.)</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619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08955" y="2712720"/>
            <a:ext cx="11340000" cy="3740144"/>
          </a:xfrm>
        </p:spPr>
        <p:txBody>
          <a:bodyPr/>
          <a:lstStyle/>
          <a:p>
            <a:pPr lvl="0" defTabSz="914400" fontAlgn="base">
              <a:lnSpc>
                <a:spcPct val="100000"/>
              </a:lnSpc>
              <a:spcBef>
                <a:spcPts val="1200"/>
              </a:spcBef>
            </a:pPr>
            <a:r>
              <a:rPr lang="ru-RU" altLang="de-DE" sz="2400" dirty="0">
                <a:solidFill>
                  <a:srgbClr val="004992"/>
                </a:solidFill>
              </a:rPr>
              <a:t>Допустим, что Вашими мыслями управляет кто-то другой.</a:t>
            </a:r>
          </a:p>
          <a:p>
            <a:pPr lvl="0" defTabSz="914400" fontAlgn="base">
              <a:lnSpc>
                <a:spcPct val="100000"/>
              </a:lnSpc>
              <a:spcBef>
                <a:spcPts val="1200"/>
              </a:spcBef>
            </a:pPr>
            <a:r>
              <a:rPr lang="ru-RU" altLang="de-DE" sz="2400" dirty="0">
                <a:solidFill>
                  <a:srgbClr val="004992"/>
                </a:solidFill>
              </a:rPr>
              <a:t>В этом утверждении мало доказательств, но много открытых вопросов, например</a:t>
            </a:r>
            <a:r>
              <a:rPr lang="de-DE" altLang="de-DE" sz="240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ru-RU" altLang="de-DE" sz="2400" dirty="0">
                <a:solidFill>
                  <a:schemeClr val="tx1"/>
                </a:solidFill>
              </a:rPr>
              <a:t>Т</a:t>
            </a:r>
            <a:r>
              <a:rPr lang="ru-RU" altLang="de-DE" sz="2400" dirty="0">
                <a:solidFill>
                  <a:srgbClr val="333333"/>
                </a:solidFill>
              </a:rPr>
              <a:t>ехническое осуществление?</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Как и где Вам вмонтировали жучок в голову?</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Кто вообще заинтересован в том, чтобы Вам навредить? Откуда средства, деньги и время?</a:t>
            </a:r>
          </a:p>
          <a:p>
            <a:pPr marL="342900" lvl="0" indent="-342900" defTabSz="914400" fontAlgn="base">
              <a:lnSpc>
                <a:spcPct val="100000"/>
              </a:lnSpc>
              <a:spcBef>
                <a:spcPts val="1200"/>
              </a:spcBef>
              <a:buClr>
                <a:srgbClr val="333333"/>
              </a:buClr>
              <a:buFont typeface="WingDings"/>
              <a:buChar char=""/>
            </a:pPr>
            <a:r>
              <a:rPr lang="ru-RU" altLang="de-DE" sz="2400" dirty="0">
                <a:solidFill>
                  <a:srgbClr val="333333"/>
                </a:solidFill>
              </a:rPr>
              <a:t>Есть множество других способов навредить, которые легче реализовать. Почему именно такими путями Вам решили навредить?</a:t>
            </a:r>
            <a:endParaRPr lang="en-US" sz="2400" dirty="0"/>
          </a:p>
        </p:txBody>
      </p:sp>
      <p:sp>
        <p:nvSpPr>
          <p:cNvPr id="41988" name="Rectangle 1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Вы слышите голоса.</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Кто контролирует эти голоса-Вы или другие?</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Попробуйте взвесить все “за и против”</a:t>
            </a:r>
            <a:endParaRPr lang="en-US" altLang="de-DE"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40</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ja-JP" sz="3600">
                <a:latin typeface="+mn-lt"/>
                <a:ea typeface="+mn-ea"/>
                <a:cs typeface="+mn-cs"/>
              </a:rPr>
              <a:t>Ваш друг пригласил Вас к себе на ужин.</a:t>
            </a:r>
            <a:endParaRPr lang="de-DE" altLang="de-DE" sz="3600">
              <a:latin typeface="+mn-lt"/>
              <a:ea typeface="+mn-ea"/>
              <a:cs typeface="+mn-cs"/>
            </a:endParaRPr>
          </a:p>
        </p:txBody>
      </p:sp>
      <p:sp>
        <p:nvSpPr>
          <p:cNvPr id="43011" name="Rectangle 3"/>
          <p:cNvSpPr>
            <a:spLocks noGrp="1" noChangeArrowheads="1"/>
          </p:cNvSpPr>
          <p:nvPr>
            <p:ph idx="1"/>
          </p:nvPr>
        </p:nvSpPr>
        <p:spPr/>
        <p:txBody>
          <a:bodyPr>
            <a:noAutofit/>
          </a:bodyPr>
          <a:lstStyle/>
          <a:p>
            <a:pPr eaLnBrk="1" hangingPunct="1"/>
            <a:r>
              <a:rPr lang="ru-RU" altLang="ja-JP" sz="2400" dirty="0">
                <a:solidFill>
                  <a:srgbClr val="333333"/>
                </a:solidFill>
              </a:rPr>
              <a:t>Как Вы думаете, что подвергло Вашего друга на </a:t>
            </a:r>
            <a:r>
              <a:rPr lang="ru-RU" altLang="ja-JP" sz="2400">
                <a:solidFill>
                  <a:srgbClr val="333333"/>
                </a:solidFill>
              </a:rPr>
              <a:t>это?</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41</a:t>
            </a:fld>
            <a:endParaRPr lang="de-DE" dirty="0">
              <a:latin typeface="+mn-lt"/>
              <a:ea typeface="+mn-ea"/>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dirty="0">
                <a:latin typeface="+mn-lt"/>
                <a:ea typeface="+mn-ea"/>
                <a:cs typeface="+mn-cs"/>
              </a:rPr>
              <a:t>По дороге домой Вас остановила полиция (ГАИ).</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ja-JP" sz="2400" dirty="0">
                <a:solidFill>
                  <a:srgbClr val="333333"/>
                </a:solidFill>
              </a:rPr>
              <a:t>Как Вы думаете, что подвергло полицию на это?</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42</a:t>
            </a:fld>
            <a:endParaRPr lang="de-DE" dirty="0">
              <a:latin typeface="+mn-lt"/>
              <a:ea typeface="+mn-ea"/>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Вы выиграли в лотерею.</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eaLnBrk="1" hangingPunct="1"/>
            <a:r>
              <a:rPr lang="ru-RU" altLang="ja-JP" sz="2400" dirty="0">
                <a:solidFill>
                  <a:srgbClr val="333333"/>
                </a:solidFill>
              </a:rPr>
              <a:t>Как Вы думаете, почему Вы </a:t>
            </a:r>
            <a:r>
              <a:rPr lang="ru-RU" altLang="ja-JP" sz="2400">
                <a:solidFill>
                  <a:srgbClr val="333333"/>
                </a:solidFill>
              </a:rPr>
              <a:t>выиграли?</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43</a:t>
            </a:fld>
            <a:endParaRPr lang="de-DE" dirty="0">
              <a:latin typeface="+mn-lt"/>
              <a:ea typeface="+mn-ea"/>
            </a:endParaRP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Вы садитесь в свою машину и неожиданно обнаруживаете царапину возле крыла машины.</a:t>
            </a:r>
            <a:endParaRPr lang="de-DE" altLang="de-DE" sz="3600">
              <a:latin typeface="+mn-lt"/>
              <a:ea typeface="+mn-ea"/>
              <a:cs typeface="+mn-cs"/>
            </a:endParaRPr>
          </a:p>
        </p:txBody>
      </p:sp>
      <p:sp>
        <p:nvSpPr>
          <p:cNvPr id="46083" name="Rectangle 3"/>
          <p:cNvSpPr>
            <a:spLocks noGrp="1" noChangeArrowheads="1"/>
          </p:cNvSpPr>
          <p:nvPr>
            <p:ph idx="1"/>
          </p:nvPr>
        </p:nvSpPr>
        <p:spPr/>
        <p:txBody>
          <a:bodyPr>
            <a:noAutofit/>
          </a:bodyPr>
          <a:lstStyle/>
          <a:p>
            <a:pPr eaLnBrk="1" hangingPunct="1"/>
            <a:r>
              <a:rPr lang="ru-RU" altLang="de-DE" sz="2400" dirty="0">
                <a:solidFill>
                  <a:srgbClr val="333333"/>
                </a:solidFill>
              </a:rPr>
              <a:t>Как Вы думаете, откуда эта </a:t>
            </a:r>
            <a:r>
              <a:rPr lang="ru-RU" altLang="de-DE" sz="2400">
                <a:solidFill>
                  <a:srgbClr val="333333"/>
                </a:solidFill>
              </a:rPr>
              <a:t>царапина?</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44</a:t>
            </a:fld>
            <a:endParaRPr lang="de-DE" dirty="0">
              <a:latin typeface="+mn-lt"/>
              <a:ea typeface="+mn-ea"/>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Ваш врач измеряет Вам давление и сообщает, что оно у Вас повышенно.</a:t>
            </a:r>
            <a:endParaRPr lang="en-US" sz="3600">
              <a:latin typeface="+mn-lt"/>
              <a:ea typeface="+mn-ea"/>
              <a:cs typeface="+mn-cs"/>
            </a:endParaRPr>
          </a:p>
        </p:txBody>
      </p:sp>
      <p:sp>
        <p:nvSpPr>
          <p:cNvPr id="47106" name="Rectangle 3"/>
          <p:cNvSpPr>
            <a:spLocks noGrp="1" noChangeArrowheads="1"/>
          </p:cNvSpPr>
          <p:nvPr>
            <p:ph idx="1"/>
          </p:nvPr>
        </p:nvSpPr>
        <p:spPr/>
        <p:txBody>
          <a:bodyPr>
            <a:noAutofit/>
          </a:bodyPr>
          <a:lstStyle/>
          <a:p>
            <a:pPr eaLnBrk="1" hangingPunct="1"/>
            <a:r>
              <a:rPr lang="ru-RU" altLang="de-DE" sz="2400" dirty="0">
                <a:solidFill>
                  <a:srgbClr val="333333"/>
                </a:solidFill>
              </a:rPr>
              <a:t>Как Вы думете, отчего у Вас повышеное </a:t>
            </a:r>
            <a:r>
              <a:rPr lang="ru-RU" altLang="de-DE" sz="2400">
                <a:solidFill>
                  <a:srgbClr val="333333"/>
                </a:solidFill>
              </a:rPr>
              <a:t>давление?</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45</a:t>
            </a:fld>
            <a:endParaRPr lang="de-DE" dirty="0">
              <a:latin typeface="+mn-lt"/>
              <a:ea typeface="+mn-ea"/>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Вы готовитесь к докладу. Вам нужна помощь и Вы попросили Вашего знакомого Вам помочь, но он отказался.</a:t>
            </a:r>
            <a:endParaRPr lang="de-DE" altLang="de-DE" sz="3600" dirty="0">
              <a:solidFill>
                <a:srgbClr val="004992"/>
              </a:solidFill>
              <a:latin typeface="+mn-lt"/>
              <a:ea typeface="+mn-ea"/>
              <a:cs typeface="+mn-cs"/>
            </a:endParaRPr>
          </a:p>
        </p:txBody>
      </p:sp>
      <p:sp>
        <p:nvSpPr>
          <p:cNvPr id="48131" name="Rectangle 3"/>
          <p:cNvSpPr>
            <a:spLocks noGrp="1" noChangeArrowheads="1"/>
          </p:cNvSpPr>
          <p:nvPr>
            <p:ph idx="1"/>
          </p:nvPr>
        </p:nvSpPr>
        <p:spPr>
          <a:xfrm>
            <a:off x="408955" y="2708920"/>
            <a:ext cx="11340000" cy="3743944"/>
          </a:xfrm>
        </p:spPr>
        <p:txBody>
          <a:bodyPr>
            <a:noAutofit/>
          </a:bodyPr>
          <a:lstStyle/>
          <a:p>
            <a:pPr eaLnBrk="1" hangingPunct="1"/>
            <a:r>
              <a:rPr lang="ru-RU" altLang="de-DE" sz="2400" dirty="0">
                <a:solidFill>
                  <a:srgbClr val="333333"/>
                </a:solidFill>
              </a:rPr>
              <a:t>Как Вы думаете, почему Вам отказали?</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46</a:t>
            </a:fld>
            <a:endParaRPr lang="de-DE" dirty="0">
              <a:latin typeface="+mn-lt"/>
              <a:ea typeface="+mn-ea"/>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Вы получили подарок от Вашей подруги.</a:t>
            </a:r>
            <a:endParaRPr lang="de-DE" altLang="de-DE" sz="3600">
              <a:latin typeface="+mn-lt"/>
              <a:ea typeface="+mn-ea"/>
              <a:cs typeface="+mn-cs"/>
            </a:endParaRPr>
          </a:p>
        </p:txBody>
      </p:sp>
      <p:sp>
        <p:nvSpPr>
          <p:cNvPr id="49155" name="Rectangle 3"/>
          <p:cNvSpPr>
            <a:spLocks noGrp="1" noChangeArrowheads="1"/>
          </p:cNvSpPr>
          <p:nvPr>
            <p:ph idx="1"/>
          </p:nvPr>
        </p:nvSpPr>
        <p:spPr/>
        <p:txBody>
          <a:bodyPr>
            <a:noAutofit/>
          </a:bodyPr>
          <a:lstStyle/>
          <a:p>
            <a:pPr eaLnBrk="1" hangingPunct="1"/>
            <a:r>
              <a:rPr lang="ru-RU" altLang="de-DE" sz="2400" dirty="0">
                <a:solidFill>
                  <a:srgbClr val="333333"/>
                </a:solidFill>
              </a:rPr>
              <a:t>Как Вы думаете, почему Вам подарили </a:t>
            </a:r>
            <a:r>
              <a:rPr lang="ru-RU" altLang="de-DE" sz="2400">
                <a:solidFill>
                  <a:srgbClr val="333333"/>
                </a:solidFill>
              </a:rPr>
              <a:t>подарок?</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47</a:t>
            </a:fld>
            <a:endParaRPr lang="de-DE" dirty="0">
              <a:latin typeface="+mn-lt"/>
              <a:ea typeface="+mn-ea"/>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Ваш друг Вам говорит, что Вы глупый человек.</a:t>
            </a:r>
            <a:endParaRPr lang="de-DE" altLang="de-DE" sz="3600">
              <a:latin typeface="+mn-lt"/>
              <a:ea typeface="+mn-ea"/>
              <a:cs typeface="+mn-cs"/>
            </a:endParaRPr>
          </a:p>
        </p:txBody>
      </p:sp>
      <p:sp>
        <p:nvSpPr>
          <p:cNvPr id="50179" name="Rectangle 3"/>
          <p:cNvSpPr>
            <a:spLocks noGrp="1" noChangeArrowheads="1"/>
          </p:cNvSpPr>
          <p:nvPr>
            <p:ph idx="1"/>
          </p:nvPr>
        </p:nvSpPr>
        <p:spPr/>
        <p:txBody>
          <a:bodyPr>
            <a:noAutofit/>
          </a:bodyPr>
          <a:lstStyle/>
          <a:p>
            <a:pPr eaLnBrk="1" hangingPunct="1"/>
            <a:r>
              <a:rPr lang="ru-RU" altLang="de-DE" sz="2400" dirty="0">
                <a:solidFill>
                  <a:srgbClr val="333333"/>
                </a:solidFill>
              </a:rPr>
              <a:t>Как Вы думаете, почему он Вам такое </a:t>
            </a:r>
            <a:r>
              <a:rPr lang="ru-RU" altLang="de-DE" sz="2400">
                <a:solidFill>
                  <a:srgbClr val="333333"/>
                </a:solidFill>
              </a:rPr>
              <a:t>сказал?</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48</a:t>
            </a:fld>
            <a:endParaRPr lang="de-DE" dirty="0">
              <a:latin typeface="+mn-lt"/>
              <a:ea typeface="+mn-ea"/>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Вы берете на руки малыша Вашей соседки. Неожиданно малыш начинает плакать.</a:t>
            </a:r>
            <a:endParaRPr lang="de-DE" altLang="de-DE" sz="3600">
              <a:latin typeface="+mn-lt"/>
              <a:ea typeface="+mn-ea"/>
              <a:cs typeface="+mn-cs"/>
            </a:endParaRPr>
          </a:p>
        </p:txBody>
      </p:sp>
      <p:sp>
        <p:nvSpPr>
          <p:cNvPr id="51203" name="Rectangle 3"/>
          <p:cNvSpPr>
            <a:spLocks noGrp="1" noChangeArrowheads="1"/>
          </p:cNvSpPr>
          <p:nvPr>
            <p:ph idx="1"/>
          </p:nvPr>
        </p:nvSpPr>
        <p:spPr/>
        <p:txBody>
          <a:bodyPr>
            <a:noAutofit/>
          </a:bodyPr>
          <a:lstStyle/>
          <a:p>
            <a:pPr eaLnBrk="1" hangingPunct="1"/>
            <a:r>
              <a:rPr lang="ru-RU" altLang="de-DE" sz="2400">
                <a:solidFill>
                  <a:srgbClr val="333333"/>
                </a:solidFill>
              </a:rPr>
              <a:t>Как </a:t>
            </a:r>
            <a:r>
              <a:rPr lang="ru-RU" altLang="de-DE" sz="2400" dirty="0">
                <a:solidFill>
                  <a:srgbClr val="333333"/>
                </a:solidFill>
              </a:rPr>
              <a:t>Вы думаете, почему малыш начинает </a:t>
            </a:r>
            <a:r>
              <a:rPr lang="ru-RU" altLang="de-DE" sz="2400">
                <a:solidFill>
                  <a:srgbClr val="333333"/>
                </a:solidFill>
              </a:rPr>
              <a:t>плакать?</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49</a:t>
            </a:fld>
            <a:endParaRPr lang="de-DE" dirty="0">
              <a:latin typeface="+mn-lt"/>
              <a:ea typeface="+mn-ea"/>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Ваш знакомый сообщает Вам, что он Вас больше не уважает.</a:t>
            </a:r>
            <a:endParaRPr lang="de-DE" altLang="de-DE" sz="3600">
              <a:latin typeface="+mn-lt"/>
              <a:ea typeface="+mn-ea"/>
              <a:cs typeface="+mn-cs"/>
            </a:endParaRPr>
          </a:p>
        </p:txBody>
      </p:sp>
      <p:sp>
        <p:nvSpPr>
          <p:cNvPr id="52227" name="Rectangle 3"/>
          <p:cNvSpPr>
            <a:spLocks noGrp="1" noChangeArrowheads="1"/>
          </p:cNvSpPr>
          <p:nvPr>
            <p:ph idx="1"/>
          </p:nvPr>
        </p:nvSpPr>
        <p:spPr/>
        <p:txBody>
          <a:bodyPr>
            <a:noAutofit/>
          </a:bodyPr>
          <a:lstStyle/>
          <a:p>
            <a:pPr eaLnBrk="1" hangingPunct="1"/>
            <a:r>
              <a:rPr lang="ru-RU" altLang="de-DE" sz="2400" dirty="0">
                <a:solidFill>
                  <a:srgbClr val="333333"/>
                </a:solidFill>
              </a:rPr>
              <a:t>Как Вы думаете, почему Ваш знакомый перестал Вас </a:t>
            </a:r>
            <a:r>
              <a:rPr lang="ru-RU" altLang="de-DE" sz="2400">
                <a:solidFill>
                  <a:srgbClr val="333333"/>
                </a:solidFill>
              </a:rPr>
              <a:t>уважать?</a:t>
            </a:r>
          </a:p>
          <a:p>
            <a:pPr lvl="0" defTabSz="914400" fontAlgn="base"/>
            <a:r>
              <a:rPr lang="de-DE" altLang="de-DE" sz="2400" dirty="0">
                <a:solidFill>
                  <a:srgbClr val="333333"/>
                </a:solidFill>
              </a:rPr>
              <a:t>Как Вы думаете как можно </a:t>
            </a:r>
            <a:r>
              <a:rPr lang="ru-RU" altLang="de-DE" sz="2400" dirty="0">
                <a:solidFill>
                  <a:srgbClr val="333333"/>
                </a:solidFill>
              </a:rPr>
              <a:t>это объяснить</a:t>
            </a:r>
            <a:r>
              <a:rPr lang="de-DE" altLang="de-DE" sz="2400" dirty="0">
                <a:solidFill>
                  <a:srgbClr val="333333"/>
                </a:solidFill>
              </a:rPr>
              <a:t>? </a:t>
            </a:r>
            <a:r>
              <a:rPr lang="ru-RU" altLang="de-DE" sz="2400" dirty="0">
                <a:solidFill>
                  <a:srgbClr val="333333"/>
                </a:solidFill>
              </a:rPr>
              <a:t>Назовите возможные причины</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50</a:t>
            </a:fld>
            <a:endParaRPr lang="de-DE" dirty="0">
              <a:latin typeface="+mn-lt"/>
              <a:ea typeface="+mn-ea"/>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333333"/>
                </a:solidFill>
              </a:rPr>
              <a:t>Обдумайте желательно все варианты случившейся ситуации. Возможно ли влияние других факторов? Кто или что повлияло на данный результат (я/другие/обстоятельства)?</a:t>
            </a: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51</a:t>
            </a:fld>
            <a:endParaRPr lang="de-DE" dirty="0">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333333"/>
                </a:solidFill>
              </a:rPr>
              <a:t>Обдумайте желательно все варианты случившейся ситуации. Возможно ли влияние других факторов? Кто или что повлияло на данный результат (я/другие/обстоятельства)?</a:t>
            </a:r>
          </a:p>
          <a:p>
            <a:pPr marL="342900" lvl="0" indent="-342900" defTabSz="914400" fontAlgn="base">
              <a:buClr>
                <a:srgbClr val="333333"/>
              </a:buClr>
              <a:buFont typeface="WingDings"/>
              <a:buChar char=""/>
            </a:pPr>
            <a:r>
              <a:rPr lang="ru-RU" altLang="ja-JP" sz="2400" dirty="0">
                <a:solidFill>
                  <a:srgbClr val="333333"/>
                </a:solidFill>
              </a:rPr>
              <a:t>Мы должны стараться, как можно реалистично воспринимать ситуации в нашей повседневной жизни. Мы должны понимать, что другие не виноваты, если у нас что-то не получается и наоборот</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52</a:t>
            </a:fld>
            <a:endParaRPr lang="de-DE" dirty="0">
              <a:latin typeface="+mn-lt"/>
              <a:ea typeface="+mn-ea"/>
            </a:endParaRPr>
          </a:p>
        </p:txBody>
      </p:sp>
    </p:spTree>
    <p:extLst>
      <p:ext uri="{BB962C8B-B14F-4D97-AF65-F5344CB8AC3E}">
        <p14:creationId xmlns:p14="http://schemas.microsoft.com/office/powerpoint/2010/main" val="9207367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333333"/>
                </a:solidFill>
              </a:rPr>
              <a:t>Обдумайте желательно все варианты случившейся ситуации. Возможно ли влияние других факторов? Кто или что повлияло на данный результат (я/другие/обстоятельства)?</a:t>
            </a:r>
          </a:p>
          <a:p>
            <a:pPr marL="342900" lvl="0" indent="-342900" defTabSz="914400" fontAlgn="base">
              <a:buClr>
                <a:srgbClr val="333333"/>
              </a:buClr>
              <a:buFont typeface="WingDings"/>
              <a:buChar char=""/>
            </a:pPr>
            <a:r>
              <a:rPr lang="ru-RU" altLang="ja-JP" sz="2400" dirty="0">
                <a:solidFill>
                  <a:srgbClr val="333333"/>
                </a:solidFill>
              </a:rPr>
              <a:t>Мы должны стараться, как можно реалистично воспринимать ситуации в нашей повседневной жизни. Мы должны понимать, что другие не виноваты, если у нас что-то не получается и наоборот</a:t>
            </a:r>
            <a:r>
              <a:rPr lang="de-DE" altLang="ja-JP"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Чаще всего способствуют сразу несколько факторов возникновению какого-либо события.</a:t>
            </a:r>
            <a:endParaRPr lang="en-US" sz="2400" dirty="0"/>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53</a:t>
            </a:fld>
            <a:endParaRPr lang="de-DE" dirty="0">
              <a:latin typeface="+mn-lt"/>
              <a:ea typeface="+mn-ea"/>
            </a:endParaRPr>
          </a:p>
        </p:txBody>
      </p:sp>
    </p:spTree>
    <p:extLst>
      <p:ext uri="{BB962C8B-B14F-4D97-AF65-F5344CB8AC3E}">
        <p14:creationId xmlns:p14="http://schemas.microsoft.com/office/powerpoint/2010/main" val="8845586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i="1" dirty="0">
                <a:solidFill>
                  <a:srgbClr val="333333"/>
                </a:solidFill>
              </a:rPr>
              <a:t> </a:t>
            </a:r>
            <a:r>
              <a:rPr lang="ru-RU" altLang="de-DE" sz="2400" dirty="0">
                <a:solidFill>
                  <a:srgbClr val="333333"/>
                </a:solidFill>
              </a:rPr>
              <a:t>страдающие психозом склонны к </a:t>
            </a:r>
            <a:r>
              <a:rPr lang="ru-RU" altLang="de-DE" sz="2400" i="1" dirty="0">
                <a:solidFill>
                  <a:srgbClr val="333333"/>
                </a:solidFill>
              </a:rPr>
              <a:t>односторонним </a:t>
            </a:r>
            <a:r>
              <a:rPr lang="ru-RU" altLang="de-DE" sz="2400" dirty="0">
                <a:solidFill>
                  <a:srgbClr val="333333"/>
                </a:solidFill>
              </a:rPr>
              <a:t>причинам происхождения тех или иных ситуаций, не охватывая при этом полный спектр происходящих событий, упуская так же важные детали. Очень часто такие люди винят других в своих собственных неудачах.</a:t>
            </a:r>
          </a:p>
          <a:p>
            <a:pPr lvl="0" defTabSz="914400" fontAlgn="base">
              <a:lnSpc>
                <a:spcPct val="100000"/>
              </a:lnSpc>
              <a:spcBef>
                <a:spcPts val="1200"/>
              </a:spcBef>
            </a:pPr>
            <a:r>
              <a:rPr lang="ru-RU" altLang="de-DE" sz="2400" dirty="0">
                <a:solidFill>
                  <a:srgbClr val="004992"/>
                </a:solidFill>
              </a:rPr>
              <a:t>Пример:</a:t>
            </a:r>
            <a:r>
              <a:rPr lang="ru-RU" altLang="de-DE" sz="2400" dirty="0">
                <a:solidFill>
                  <a:srgbClr val="333333"/>
                </a:solidFill>
              </a:rPr>
              <a:t> Ольга часто спотыкается.</a:t>
            </a:r>
          </a:p>
          <a:p>
            <a:pPr lvl="0" defTabSz="914400" fontAlgn="base">
              <a:lnSpc>
                <a:spcPct val="100000"/>
              </a:lnSpc>
              <a:spcBef>
                <a:spcPts val="1200"/>
              </a:spcBef>
            </a:pPr>
            <a:r>
              <a:rPr lang="ru-RU" altLang="ja-JP" sz="2400" dirty="0">
                <a:solidFill>
                  <a:srgbClr val="004992"/>
                </a:solidFill>
              </a:rPr>
              <a:t>Ее личное убеждение:</a:t>
            </a:r>
            <a:r>
              <a:rPr lang="ru-RU" altLang="ja-JP" sz="2400" dirty="0">
                <a:solidFill>
                  <a:srgbClr val="333333"/>
                </a:solidFill>
              </a:rPr>
              <a:t> Ее дядя посылает ей негативные импульсы по электродам, вмонтированным ей в голову</a:t>
            </a:r>
            <a:r>
              <a:rPr lang="de-DE" altLang="ja-JP" sz="2400" dirty="0">
                <a:solidFill>
                  <a:srgbClr val="333333"/>
                </a:solidFill>
              </a:rPr>
              <a:t>.</a:t>
            </a:r>
          </a:p>
          <a:p>
            <a:pPr lvl="0" defTabSz="914400" fontAlgn="base">
              <a:lnSpc>
                <a:spcPct val="100000"/>
              </a:lnSpc>
              <a:spcBef>
                <a:spcPts val="1200"/>
              </a:spcBef>
            </a:pPr>
            <a:r>
              <a:rPr lang="ru-RU" altLang="ja-JP" sz="2400" dirty="0">
                <a:solidFill>
                  <a:srgbClr val="004992"/>
                </a:solidFill>
              </a:rPr>
              <a:t>Но</a:t>
            </a:r>
            <a:r>
              <a:rPr lang="de-DE" altLang="ja-JP" sz="2400" dirty="0">
                <a:solidFill>
                  <a:srgbClr val="004992"/>
                </a:solidFill>
              </a:rPr>
              <a:t>:</a:t>
            </a:r>
            <a:r>
              <a:rPr lang="ru-RU" altLang="ja-JP" sz="2400" dirty="0">
                <a:solidFill>
                  <a:srgbClr val="333333"/>
                </a:solidFill>
              </a:rPr>
              <a:t> На прошлой неделе Ольга переболела отитом. Из-за болезни у нее произошло нарушение чувтсва равновесия.</a:t>
            </a:r>
            <a:endParaRPr lang="de-DE" altLang="ja-JP" sz="2400" dirty="0">
              <a:solidFill>
                <a:srgbClr val="333333"/>
              </a:solidFill>
            </a:endParaRPr>
          </a:p>
          <a:p>
            <a:pPr lvl="0" defTabSz="914400" fontAlgn="base">
              <a:lnSpc>
                <a:spcPct val="100000"/>
              </a:lnSpc>
              <a:spcBef>
                <a:spcPts val="1200"/>
              </a:spcBef>
            </a:pPr>
            <a:r>
              <a:rPr lang="ru-RU" altLang="ja-JP" sz="2400" dirty="0">
                <a:solidFill>
                  <a:srgbClr val="333333"/>
                </a:solidFill>
              </a:rPr>
              <a:t>Кроме того, в последнее время лил сильный дожд и дороги были скользкие</a:t>
            </a:r>
            <a:r>
              <a:rPr lang="de-DE"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54</a:t>
            </a:fld>
            <a:endParaRPr lang="de-DE" dirty="0">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 в повседневной жизни: винить других при своих собственных неудачах, не обращая внимания на другие важные факторы.</a:t>
            </a:r>
          </a:p>
          <a:p>
            <a:pPr lvl="0" defTabSz="914400" fontAlgn="base">
              <a:lnSpc>
                <a:spcPct val="100000"/>
              </a:lnSpc>
              <a:spcBef>
                <a:spcPts val="1200"/>
              </a:spcBef>
            </a:pPr>
            <a:r>
              <a:rPr lang="ru-RU" altLang="de-DE" sz="2400" dirty="0">
                <a:solidFill>
                  <a:srgbClr val="004992"/>
                </a:solidFill>
              </a:rPr>
              <a:t>Пример:</a:t>
            </a:r>
            <a:r>
              <a:rPr lang="ru-RU" altLang="de-DE" sz="2400" dirty="0">
                <a:solidFill>
                  <a:srgbClr val="333333"/>
                </a:solidFill>
              </a:rPr>
              <a:t> У Юрия случился нервный срыв.</a:t>
            </a:r>
            <a:endParaRPr lang="de-DE" altLang="de-DE" sz="2400" dirty="0">
              <a:solidFill>
                <a:srgbClr val="333333"/>
              </a:solidFill>
            </a:endParaRPr>
          </a:p>
          <a:p>
            <a:pPr lvl="0" defTabSz="914400" fontAlgn="base">
              <a:lnSpc>
                <a:spcPct val="100000"/>
              </a:lnSpc>
              <a:spcBef>
                <a:spcPts val="1200"/>
              </a:spcBef>
            </a:pPr>
            <a:r>
              <a:rPr lang="ru-RU" altLang="ja-JP" sz="2400" dirty="0">
                <a:solidFill>
                  <a:srgbClr val="004992"/>
                </a:solidFill>
              </a:rPr>
              <a:t>Ее личное убеждение:</a:t>
            </a:r>
            <a:r>
              <a:rPr lang="ru-RU" altLang="ja-JP" sz="2400" dirty="0">
                <a:solidFill>
                  <a:srgbClr val="333333"/>
                </a:solidFill>
              </a:rPr>
              <a:t> </a:t>
            </a:r>
            <a:r>
              <a:rPr lang="ru-RU" altLang="de-DE" sz="2400" dirty="0">
                <a:solidFill>
                  <a:srgbClr val="333333"/>
                </a:solidFill>
              </a:rPr>
              <a:t>Неожиданно нахлынули тяжелые воспоминания из его детства и это стало причиной нервного срыва (у Юрия было тяжелое детство).</a:t>
            </a:r>
            <a:endParaRPr lang="de-DE" altLang="de-DE" sz="2400" dirty="0">
              <a:solidFill>
                <a:srgbClr val="333333"/>
              </a:solidFill>
            </a:endParaRPr>
          </a:p>
          <a:p>
            <a:pPr lvl="0" defTabSz="914400" fontAlgn="base">
              <a:lnSpc>
                <a:spcPct val="100000"/>
              </a:lnSpc>
              <a:spcBef>
                <a:spcPts val="1200"/>
              </a:spcBef>
            </a:pPr>
            <a:r>
              <a:rPr lang="ru-RU" altLang="ja-JP" sz="2400" dirty="0">
                <a:solidFill>
                  <a:srgbClr val="004992"/>
                </a:solidFill>
              </a:rPr>
              <a:t>Но</a:t>
            </a:r>
            <a:r>
              <a:rPr lang="de-DE" altLang="ja-JP" sz="2400" dirty="0">
                <a:solidFill>
                  <a:srgbClr val="004992"/>
                </a:solidFill>
              </a:rPr>
              <a:t>:</a:t>
            </a:r>
            <a:r>
              <a:rPr lang="ru-RU" altLang="ja-JP" sz="2400" dirty="0">
                <a:solidFill>
                  <a:srgbClr val="333333"/>
                </a:solidFill>
              </a:rPr>
              <a:t> Этот факт конечно мог стать причиной срыва, но есть и другие факты,</a:t>
            </a:r>
            <a:r>
              <a:rPr lang="de-DE" altLang="ja-JP" sz="2400" dirty="0">
                <a:solidFill>
                  <a:srgbClr val="333333"/>
                </a:solidFill>
              </a:rPr>
              <a:t> </a:t>
            </a:r>
            <a:r>
              <a:rPr lang="ru-RU" altLang="ja-JP" sz="2400" dirty="0">
                <a:solidFill>
                  <a:srgbClr val="333333"/>
                </a:solidFill>
              </a:rPr>
              <a:t>ктр. Юрий при своем заключении упустил: прекращение приема лекарств, кроме того ссора на работе, переходящая в страх потерять рабочее место</a:t>
            </a:r>
            <a:r>
              <a:rPr lang="de-DE"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55</a:t>
            </a:fld>
            <a:endParaRPr lang="de-DE" dirty="0">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56</a:t>
            </a:fld>
            <a:endParaRPr lang="de-DE" dirty="0">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612841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57</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4042835868"/>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Sabine Sperber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Benny-Kristin Fischer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Ethnocentrics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Beijing-Trading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Brett 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quiet room - 1 of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Leute verstummen beim Betreten des Raumes</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Todd Rieth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Lipstick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Critical look in the mirror/Kritischer Blick in den Spiegel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avdgaag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Marking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Failing an exam/Sie fallen durch eine Prüfung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Screaming hand/Schreiende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Erwyn van der Meer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Diner at Chateau de Violet</a:t>
                      </a:r>
                      <a:endParaRPr kumimoji="0" lang="fr-FR"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Jemand lädt sie zum Essen ein (Menü)</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Kambiz Kamrani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policeman stops a car on the street/Polizist stoppt Auto auf der Landstraße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Jochen Schmidt-Oem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fotocommunity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Zocker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Sie gewinnen im Spiel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58</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349084108"/>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robertrazrblog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Scratch/Kratzer am Auto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haysophie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DSCN3940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Taking the blood pressure/Blutdruckmessung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Katrin 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enttäuscht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Big Presents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Stupid Me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friend says you are stupid (black/white, portrait of a man)/Jemand findet Sie dumm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Crying baby/Schreiendes Baby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Respect (two fists)/</a:t>
                      </a:r>
                      <a:r>
                        <a:rPr kumimoji="0" lang="en-US" sz="1000" b="0" i="0" u="none" strike="noStrike" cap="none" normalizeH="0" baseline="0" dirty="0" err="1">
                          <a:ln>
                            <a:noFill/>
                          </a:ln>
                          <a:solidFill>
                            <a:srgbClr val="333333"/>
                          </a:solidFill>
                          <a:effectLst/>
                          <a:latin typeface="+mn-lt"/>
                          <a:ea typeface="+mn-ea"/>
                          <a:cs typeface="+mn-cs"/>
                        </a:rPr>
                        <a:t>Respekt</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zwei</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Fäuste</a:t>
                      </a:r>
                      <a:r>
                        <a:rPr kumimoji="0" lang="en-US" sz="1000" b="0" i="0" u="none" strike="noStrike" cap="none" normalizeH="0" baseline="0" dirty="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5303</Words>
  <Application>Microsoft Office PowerPoint</Application>
  <PresentationFormat>Benutzerdefiniert</PresentationFormat>
  <Paragraphs>672</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58</vt:i4>
      </vt:variant>
    </vt:vector>
  </HeadingPairs>
  <TitlesOfParts>
    <vt:vector size="67" baseType="lpstr">
      <vt:lpstr>Arial</vt:lpstr>
      <vt:lpstr>Calibri Light</vt:lpstr>
      <vt:lpstr>Symbol</vt:lpstr>
      <vt:lpstr>Times New Roman</vt:lpstr>
      <vt:lpstr>Verdana</vt:lpstr>
      <vt:lpstr>Wingdings</vt:lpstr>
      <vt:lpstr>Wingdings</vt:lpstr>
      <vt:lpstr>UKE_PPT-Vorlage_16zu9</vt:lpstr>
      <vt:lpstr>1_UKE_PPT-Vorlage_16zu9</vt:lpstr>
      <vt:lpstr>MKT 1 A – Стиль приписывания</vt:lpstr>
      <vt:lpstr>Приписывание</vt:lpstr>
      <vt:lpstr>Приписывание</vt:lpstr>
      <vt:lpstr>Приписывание</vt:lpstr>
      <vt:lpstr>По каким возможным причинам?</vt:lpstr>
      <vt:lpstr>По каким возможным причинам?</vt:lpstr>
      <vt:lpstr>По каким возможным причинам?</vt:lpstr>
      <vt:lpstr>Приписывание</vt:lpstr>
      <vt:lpstr>Вы покидаете больницу без особых изменений Вашего здоровья</vt:lpstr>
      <vt:lpstr>Вы покидаете больницу без особых изменений Вашего здоровья</vt:lpstr>
      <vt:lpstr>Вы покидаете больницу без особых изменений Вашего здоровья</vt:lpstr>
      <vt:lpstr>Вы покидаете больницу без особых изменений Вашего здоровья</vt:lpstr>
      <vt:lpstr>Вы покидаете больницу без особых изменений Вашего здоровья</vt:lpstr>
      <vt:lpstr>Последствия определенных приписаний для негативных событий.</vt:lpstr>
      <vt:lpstr>Последствия определенных приписаний для негативных событий.</vt:lpstr>
      <vt:lpstr>Последствия определенных приписаний для негативных событий.</vt:lpstr>
      <vt:lpstr>Последствия определенных приписаний для негативных событий.</vt:lpstr>
      <vt:lpstr>Последствия определенных приписаний для негативных событий.</vt:lpstr>
      <vt:lpstr>Последствия определенных приписаний для позитивных событий.</vt:lpstr>
      <vt:lpstr>Последствия определенных приписаний для позитивных событий.</vt:lpstr>
      <vt:lpstr>Последствия определенных приписаний для позитивных событий.</vt:lpstr>
      <vt:lpstr>Последствия определенных приписаний для позитивных событий.</vt:lpstr>
      <vt:lpstr>Последствия определенных приписаний для позитивных событий.</vt:lpstr>
      <vt:lpstr>Какой в этом смысл?</vt:lpstr>
      <vt:lpstr>Какой в этом смысл?</vt:lpstr>
      <vt:lpstr>Как односторонние приписывание приводит к неверным заключениям различных ситуаций во время психоза: примеры</vt:lpstr>
      <vt:lpstr>Стиль приписывания Цель нашего сегодняшнего тренинга:</vt:lpstr>
      <vt:lpstr>Вы возвращаете купленный Вами товар обратно, при этом Вам выплачивают его полную стоимость.</vt:lpstr>
      <vt:lpstr>В то время как Вы входите в аудиторию, все находящиеся вдруг замалкивают.</vt:lpstr>
      <vt:lpstr>Кто-то Вам сказал, что Вы устало выгдядите.</vt:lpstr>
      <vt:lpstr>Вы провалили экзамен.</vt:lpstr>
      <vt:lpstr>Придумайте свои собственные примеры!</vt:lpstr>
      <vt:lpstr>Ваш внутренний голос говорит Вам, что Вы ни на что не годны.</vt:lpstr>
      <vt:lpstr>Ваш внутренний голос говорит Вам, что Вы ни на что не годны.</vt:lpstr>
      <vt:lpstr>Ваш внутренний голос говорит Вам, что Вы ни на что не годны.</vt:lpstr>
      <vt:lpstr>Вы слышите голоса. Кто контролирует эти голоса-Вы или другие? Попробуйте взвесить все “за и против”</vt:lpstr>
      <vt:lpstr>Вы слышите голоса. Кто контролирует эти голоса-Вы или другие? Попробуйте взвесить все “за и против”</vt:lpstr>
      <vt:lpstr>Вы слышите голоса. Кто контролирует эти голоса-Вы или другие? Попробуйте взвесить все “за и против”</vt:lpstr>
      <vt:lpstr>Вы слышите голоса. Кто контролирует эти голоса-Вы или другие? Попробуйте взвесить все “за и против”</vt:lpstr>
      <vt:lpstr>Вы слышите голоса. Кто контролирует эти голоса-Вы или другие? Попробуйте взвесить все “за и против”</vt:lpstr>
      <vt:lpstr>Ваш друг пригласил Вас к себе на ужин.</vt:lpstr>
      <vt:lpstr>По дороге домой Вас остановила полиция (ГАИ).</vt:lpstr>
      <vt:lpstr>Вы выиграли в лотерею.</vt:lpstr>
      <vt:lpstr>Вы садитесь в свою машину и неожиданно обнаруживаете царапину возле крыла машины.</vt:lpstr>
      <vt:lpstr>Ваш врач измеряет Вам давление и сообщает, что оно у Вас повышенно.</vt:lpstr>
      <vt:lpstr>Вы готовитесь к докладу. Вам нужна помощь и Вы попросили Вашего знакомого Вам помочь, но он отказался.</vt:lpstr>
      <vt:lpstr>Вы получили подарок от Вашей подруги.</vt:lpstr>
      <vt:lpstr>Ваш друг Вам говорит, что Вы глупый человек.</vt:lpstr>
      <vt:lpstr>Вы берете на руки малыша Вашей соседки. Неожиданно малыш начинает плакать.</vt:lpstr>
      <vt:lpstr>Ваш знакомый сообщает Вам, что он Вас больше не уважает.</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Спасибо за Ваше внимание!</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411</cp:revision>
  <dcterms:created xsi:type="dcterms:W3CDTF">2004-10-11T13:21:01Z</dcterms:created>
  <dcterms:modified xsi:type="dcterms:W3CDTF">2021-11-22T11:00:48Z</dcterms:modified>
</cp:coreProperties>
</file>