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1" r:id="rId2"/>
  </p:sldMasterIdLst>
  <p:notesMasterIdLst>
    <p:notesMasterId r:id="rId125"/>
  </p:notesMasterIdLst>
  <p:handoutMasterIdLst>
    <p:handoutMasterId r:id="rId126"/>
  </p:handoutMasterIdLst>
  <p:sldIdLst>
    <p:sldId id="852" r:id="rId3"/>
    <p:sldId id="428" r:id="rId4"/>
    <p:sldId id="834" r:id="rId5"/>
    <p:sldId id="841" r:id="rId6"/>
    <p:sldId id="840" r:id="rId7"/>
    <p:sldId id="839" r:id="rId8"/>
    <p:sldId id="838" r:id="rId9"/>
    <p:sldId id="837" r:id="rId10"/>
    <p:sldId id="806" r:id="rId11"/>
    <p:sldId id="842" r:id="rId12"/>
    <p:sldId id="794" r:id="rId13"/>
    <p:sldId id="419" r:id="rId14"/>
    <p:sldId id="426" r:id="rId15"/>
    <p:sldId id="425" r:id="rId16"/>
    <p:sldId id="623" r:id="rId17"/>
    <p:sldId id="624" r:id="rId18"/>
    <p:sldId id="700" r:id="rId19"/>
    <p:sldId id="626" r:id="rId20"/>
    <p:sldId id="627" r:id="rId21"/>
    <p:sldId id="628" r:id="rId22"/>
    <p:sldId id="808" r:id="rId23"/>
    <p:sldId id="844" r:id="rId24"/>
    <p:sldId id="843" r:id="rId25"/>
    <p:sldId id="810" r:id="rId26"/>
    <p:sldId id="845" r:id="rId27"/>
    <p:sldId id="427" r:id="rId28"/>
    <p:sldId id="782" r:id="rId29"/>
    <p:sldId id="783" r:id="rId30"/>
    <p:sldId id="636" r:id="rId31"/>
    <p:sldId id="637" r:id="rId32"/>
    <p:sldId id="702" r:id="rId33"/>
    <p:sldId id="798" r:id="rId34"/>
    <p:sldId id="784" r:id="rId35"/>
    <p:sldId id="785" r:id="rId36"/>
    <p:sldId id="640" r:id="rId37"/>
    <p:sldId id="641" r:id="rId38"/>
    <p:sldId id="832" r:id="rId39"/>
    <p:sldId id="786" r:id="rId40"/>
    <p:sldId id="787" r:id="rId41"/>
    <p:sldId id="646" r:id="rId42"/>
    <p:sldId id="647" r:id="rId43"/>
    <p:sldId id="648" r:id="rId44"/>
    <p:sldId id="649" r:id="rId45"/>
    <p:sldId id="650" r:id="rId46"/>
    <p:sldId id="651" r:id="rId47"/>
    <p:sldId id="653" r:id="rId48"/>
    <p:sldId id="799" r:id="rId49"/>
    <p:sldId id="698" r:id="rId50"/>
    <p:sldId id="699" r:id="rId51"/>
    <p:sldId id="827" r:id="rId52"/>
    <p:sldId id="854" r:id="rId53"/>
    <p:sldId id="853" r:id="rId54"/>
    <p:sldId id="775" r:id="rId55"/>
    <p:sldId id="715" r:id="rId56"/>
    <p:sldId id="716" r:id="rId57"/>
    <p:sldId id="717" r:id="rId58"/>
    <p:sldId id="718" r:id="rId59"/>
    <p:sldId id="719" r:id="rId60"/>
    <p:sldId id="720" r:id="rId61"/>
    <p:sldId id="721" r:id="rId62"/>
    <p:sldId id="722" r:id="rId63"/>
    <p:sldId id="723" r:id="rId64"/>
    <p:sldId id="724" r:id="rId65"/>
    <p:sldId id="725" r:id="rId66"/>
    <p:sldId id="726" r:id="rId67"/>
    <p:sldId id="727" r:id="rId68"/>
    <p:sldId id="728" r:id="rId69"/>
    <p:sldId id="729" r:id="rId70"/>
    <p:sldId id="730" r:id="rId71"/>
    <p:sldId id="731" r:id="rId72"/>
    <p:sldId id="732" r:id="rId73"/>
    <p:sldId id="733" r:id="rId74"/>
    <p:sldId id="734" r:id="rId75"/>
    <p:sldId id="735" r:id="rId76"/>
    <p:sldId id="737" r:id="rId77"/>
    <p:sldId id="738" r:id="rId78"/>
    <p:sldId id="739" r:id="rId79"/>
    <p:sldId id="740" r:id="rId80"/>
    <p:sldId id="741" r:id="rId81"/>
    <p:sldId id="742" r:id="rId82"/>
    <p:sldId id="743" r:id="rId83"/>
    <p:sldId id="744" r:id="rId84"/>
    <p:sldId id="745" r:id="rId85"/>
    <p:sldId id="746" r:id="rId86"/>
    <p:sldId id="747" r:id="rId87"/>
    <p:sldId id="748" r:id="rId88"/>
    <p:sldId id="749" r:id="rId89"/>
    <p:sldId id="750" r:id="rId90"/>
    <p:sldId id="751" r:id="rId91"/>
    <p:sldId id="752" r:id="rId92"/>
    <p:sldId id="753" r:id="rId93"/>
    <p:sldId id="754" r:id="rId94"/>
    <p:sldId id="755" r:id="rId95"/>
    <p:sldId id="758" r:id="rId96"/>
    <p:sldId id="847" r:id="rId97"/>
    <p:sldId id="846" r:id="rId98"/>
    <p:sldId id="776" r:id="rId99"/>
    <p:sldId id="760" r:id="rId100"/>
    <p:sldId id="762" r:id="rId101"/>
    <p:sldId id="829" r:id="rId102"/>
    <p:sldId id="763" r:id="rId103"/>
    <p:sldId id="764" r:id="rId104"/>
    <p:sldId id="765" r:id="rId105"/>
    <p:sldId id="767" r:id="rId106"/>
    <p:sldId id="830" r:id="rId107"/>
    <p:sldId id="768" r:id="rId108"/>
    <p:sldId id="769" r:id="rId109"/>
    <p:sldId id="770" r:id="rId110"/>
    <p:sldId id="771" r:id="rId111"/>
    <p:sldId id="772" r:id="rId112"/>
    <p:sldId id="773" r:id="rId113"/>
    <p:sldId id="774" r:id="rId114"/>
    <p:sldId id="791" r:id="rId115"/>
    <p:sldId id="850" r:id="rId116"/>
    <p:sldId id="849" r:id="rId117"/>
    <p:sldId id="848" r:id="rId118"/>
    <p:sldId id="615" r:id="rId119"/>
    <p:sldId id="851" r:id="rId120"/>
    <p:sldId id="833" r:id="rId121"/>
    <p:sldId id="703" r:id="rId122"/>
    <p:sldId id="704" r:id="rId123"/>
    <p:sldId id="780" r:id="rId124"/>
  </p:sldIdLst>
  <p:sldSz cx="12195175" cy="6858000"/>
  <p:notesSz cx="7099300" cy="10234613"/>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70C0"/>
    <a:srgbClr val="006699"/>
    <a:srgbClr val="66CCFF"/>
    <a:srgbClr val="33CCFF"/>
    <a:srgbClr val="FFFF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60"/>
  </p:normalViewPr>
  <p:slideViewPr>
    <p:cSldViewPr>
      <p:cViewPr varScale="1">
        <p:scale>
          <a:sx n="67" d="100"/>
          <a:sy n="67" d="100"/>
        </p:scale>
        <p:origin x="872" y="52"/>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68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5FBD7215-6397-4C5F-94C1-2125F9D53D49}" type="slidenum">
              <a:rPr lang="en-GB" altLang="de-DE"/>
              <a:pPr/>
              <a:t>‹Nr.›</a:t>
            </a:fld>
            <a:endParaRPr lang="en-GB" altLang="de-DE"/>
          </a:p>
        </p:txBody>
      </p:sp>
    </p:spTree>
    <p:extLst>
      <p:ext uri="{BB962C8B-B14F-4D97-AF65-F5344CB8AC3E}">
        <p14:creationId xmlns:p14="http://schemas.microsoft.com/office/powerpoint/2010/main" val="921943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a:defRPr sz="1300">
                <a:latin typeface="Arial" charset="0"/>
                <a:ea typeface="ＭＳ Ｐゴシック"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a:defRPr sz="1300"/>
            </a:lvl1pPr>
          </a:lstStyle>
          <a:p>
            <a:fld id="{C4B0DE9F-2534-4CEA-8D50-0B484019C974}" type="slidenum">
              <a:rPr lang="en-US" altLang="de-DE"/>
              <a:pPr/>
              <a:t>‹Nr.›</a:t>
            </a:fld>
            <a:endParaRPr lang="en-US" altLang="de-DE"/>
          </a:p>
        </p:txBody>
      </p:sp>
    </p:spTree>
    <p:extLst>
      <p:ext uri="{BB962C8B-B14F-4D97-AF65-F5344CB8AC3E}">
        <p14:creationId xmlns:p14="http://schemas.microsoft.com/office/powerpoint/2010/main" val="2731215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3D5BA6A-19C3-4D2E-8BB4-0B4FA6B080AB}"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29027" name="Rectangle 1026"/>
          <p:cNvSpPr>
            <a:spLocks noGrp="1" noRot="1" noChangeAspect="1" noChangeArrowheads="1" noTextEdit="1"/>
          </p:cNvSpPr>
          <p:nvPr>
            <p:ph type="sldImg"/>
          </p:nvPr>
        </p:nvSpPr>
        <p:spPr>
          <a:xfrm>
            <a:off x="138113" y="768350"/>
            <a:ext cx="6823075" cy="3836988"/>
          </a:xfrm>
          <a:ln/>
        </p:spPr>
      </p:sp>
      <p:sp>
        <p:nvSpPr>
          <p:cNvPr id="50278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37265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789D17-E911-4D5F-8BC9-D80BC45835DC}"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351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12315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D2350F-AE10-4417-AA7B-54887F96C8A8}"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1081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BD2350F-AE10-4417-AA7B-54887F96C8A8}"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1081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38B992-DA0D-46A4-8D7E-77391CA2A838}"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61418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86A132C-8A44-4C30-AD32-3C7E5BDCE21A}"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73548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373CFB3-7342-4B6B-94D8-5018F54B0B19}"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50726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9CD774D-378C-46CB-A1D1-77F6183155C1}"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41315"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8506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C8AF306-E79E-41E5-91C7-701D702CE3D0}"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0229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6B4889-5F0F-4DD7-B98B-4C188202800D}"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43363" name="Rectangle 1026"/>
          <p:cNvSpPr>
            <a:spLocks noGrp="1" noRot="1" noChangeAspect="1" noChangeArrowheads="1" noTextEdit="1"/>
          </p:cNvSpPr>
          <p:nvPr>
            <p:ph type="sldImg"/>
          </p:nvPr>
        </p:nvSpPr>
        <p:spPr>
          <a:xfrm>
            <a:off x="138113" y="768350"/>
            <a:ext cx="6823075" cy="3836988"/>
          </a:xfrm>
          <a:ln/>
        </p:spPr>
      </p:sp>
      <p:sp>
        <p:nvSpPr>
          <p:cNvPr id="51609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09344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5961BEE-369E-4D2C-BA84-76EC5BA74E52}"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3609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841AEE-3337-4E14-9A1C-6EE3969A4A39}"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45411" name="Rectangle 1026"/>
          <p:cNvSpPr>
            <a:spLocks noGrp="1" noRot="1" noChangeAspect="1" noChangeArrowheads="1" noTextEdit="1"/>
          </p:cNvSpPr>
          <p:nvPr>
            <p:ph type="sldImg"/>
          </p:nvPr>
        </p:nvSpPr>
        <p:spPr>
          <a:xfrm>
            <a:off x="138113" y="768350"/>
            <a:ext cx="6823075" cy="3836988"/>
          </a:xfrm>
          <a:ln/>
        </p:spPr>
      </p:sp>
      <p:sp>
        <p:nvSpPr>
          <p:cNvPr id="51814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77971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969617-EC4F-441B-90DE-D0D23F9ACE51}"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46435"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47882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860AE1-83D3-4A79-9B59-939F4C69F5BA}"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47459" name="Rectangle 1026"/>
          <p:cNvSpPr>
            <a:spLocks noGrp="1" noRot="1" noChangeAspect="1" noChangeArrowheads="1" noTextEdit="1"/>
          </p:cNvSpPr>
          <p:nvPr>
            <p:ph type="sldImg"/>
          </p:nvPr>
        </p:nvSpPr>
        <p:spPr>
          <a:xfrm>
            <a:off x="138113" y="768350"/>
            <a:ext cx="6823075" cy="3836988"/>
          </a:xfrm>
          <a:ln/>
        </p:spPr>
      </p:sp>
      <p:sp>
        <p:nvSpPr>
          <p:cNvPr id="52019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95753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EB01F9-44F2-493C-BDCE-E0E98BE27564}"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5053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6916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EB01F9-44F2-493C-BDCE-E0E98BE27564}"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5053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6916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DEB01F9-44F2-493C-BDCE-E0E98BE27564}"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5053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06916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6A1FFE5-007E-4179-829B-51C0216820C5}"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5257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3927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6A1FFE5-007E-4179-829B-51C0216820C5}"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5257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43927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CE4A6EE-7ED6-4D42-A6AD-223D8FEFEB87}"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53603"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97539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B3E76B-2130-4361-9D4E-E56BB02924C4}"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1807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F204F67-7A90-4864-8F4E-5D955C04C746}"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82368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483C182-76C7-4BCA-9DD3-B4D720081843}"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56675" name="Rectangle 1026"/>
          <p:cNvSpPr>
            <a:spLocks noGrp="1" noRot="1" noChangeAspect="1" noChangeArrowheads="1" noTextEdit="1"/>
          </p:cNvSpPr>
          <p:nvPr>
            <p:ph type="sldImg"/>
          </p:nvPr>
        </p:nvSpPr>
        <p:spPr>
          <a:xfrm>
            <a:off x="138113" y="768350"/>
            <a:ext cx="6823075" cy="3836988"/>
          </a:xfrm>
          <a:ln/>
        </p:spPr>
      </p:sp>
      <p:sp>
        <p:nvSpPr>
          <p:cNvPr id="52736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60498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4D27652-71E0-4404-8BE5-016938E7DC18}"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528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36158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6973E32-1060-4032-8E6E-34CBC8353561}"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9506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7D4EF42-84DE-4520-9F1D-6184F8DA5653}"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50469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957BD9-769B-46A0-AFC6-84D529D830EC}"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AC7F9E3F-4E97-4D22-B806-81BBE0A867DD}"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77121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B11B436-A1CE-4F9C-BADD-F5493E44853A}"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617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BC3E7250-7993-4581-8577-2227BC8074D4}"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161796"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051986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1F19A4-BBF3-4B0A-8ED1-C7F07D7BECA0}"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62819"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5873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83EA0B5-7421-461A-9789-96D10AFA7FE1}"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85543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223DB4E-B08D-4746-B63B-999A8C4A18F7}"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648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622BDFC-7287-47EF-9D82-1E15EE40EE42}"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164868"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787753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E8276D3-EB2D-46BF-81A7-563BE307CA94}"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658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4382B9D3-CAB9-4C1A-8D25-B53E165DAEA7}"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65892"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847050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D4F2681-C662-4E04-A8A2-3909975870C7}"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6531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9C56A19-713A-42E0-8EE9-1A5CA7FC63B2}"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37164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2925685-122C-4AC7-80AF-CC1FA44DCA7E}"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6896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821147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051D2BE-825F-4196-BFAA-CECBF7AE0121}"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12191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F63319-C360-44B2-89B7-7D6BBC700A2B}"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54169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088183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16141C-4EEA-411F-B92C-8C04B2B8FE55}"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542723"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91797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17C33FF-5D74-44CA-8F2D-1891A406061B}"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69421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C7CFD7-3943-4455-9771-9ACC7CD2A16D}"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7408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9858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8B98905-FE59-4239-87C5-E2E7146A8A99}"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76056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5794E41-D0FE-4005-8334-AE24CCAF3DAE}"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81227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B89003-35C8-4F48-9885-2C2BC4972094}"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93733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B89003-35C8-4F48-9885-2C2BC4972094}"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9373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B89003-35C8-4F48-9885-2C2BC4972094}"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9373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2B6F68D-4C21-417C-8698-FAA9BCA1DDC7}"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78127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25EF85-6FE4-406F-8E1C-FAA12089FAF6}"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679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74417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6BB9535-1A0A-4399-B67C-0FC79E65513D}"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681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288245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28C40AC-5ACC-4E1F-9C84-80F642932037}"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352068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79D76B4-4FA5-4278-8041-1A71CB8B97AA}"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50445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3CBFA2-D0BE-4B9C-A1BB-DDF8A6E59158}"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88418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C95FE2B-3903-4FB4-B605-96954D7E24E8}"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680704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E9B3B01-1AB9-4698-9094-A206CDB67C35}"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6922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96657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F57978-49B4-49FF-8668-F3FE7D07C699}"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694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412557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FFD8B34-DFC1-4A2F-8542-64FFB3F36E56}"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13746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03099A9-01B6-4F24-B388-DE189619754D}"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83224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E7542F9-62E2-4756-B149-31F7DE6BFFA9}"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41751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5F5A33F-DC06-458E-9A2D-744F33A0F2AD}"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9610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6CD4694-DDA9-474F-8926-EE4FBD7C4D6F}"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15456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DF0D6B4-2D1B-44E3-9A95-868E6AFC5F7A}"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849298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56184DC-414E-471C-B518-5FE5FDD95FD3}"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013445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EC34E95-4041-408D-BE13-C4E1D7070F3D}"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909806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F25909F-E21A-4FB5-A298-135DBBF7A984}"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492377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A414B44-2F00-414A-9509-38A57CE29358}"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86899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3258EB-690C-4C09-8E9B-6E446066ED7A}"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9320142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A1F1F36-3C81-4DEC-BABC-46850064D16A}"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718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398960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ED7A756-8A84-41FA-9875-34536623FB07}"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474467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BEC1A21-6FF5-4AD6-A42F-8F39E6927C71}"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724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07458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7695C08-C28C-4B1B-8042-21836802E865}"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727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470197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03DA414-2D22-4C13-9509-DE88AE962504}"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7290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20254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7E655A-018F-4EB5-8718-BF7F63D04025}"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731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805443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320F9F6-223B-41BD-A9F4-D207044EA86D}"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733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693003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8CAE872-562A-41DE-A623-4635D5FA6C86}"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735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084583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0833B39-D1EB-46E5-9D35-69FB100779BC}"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7372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499491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AAA07A4-38E2-4647-96E4-71DF515AA3D1}"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7393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358793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4FFD882-9CB5-462B-A149-7C125B81CD30}"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741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74459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8FEF8A-42A6-4359-8352-7C16F1D89D54}"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743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338145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99F1A97-0DA6-49ED-B3C7-106CBCE68ADB}"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45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219516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39A3A17-3F34-4A76-9D7F-0D8C66D49EA2}"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747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167194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12A002A-1EE6-47AE-AB7F-7E723FAAA6C1}"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485707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61BA478-5F5D-4A0E-A22D-50988A7BCC3E}"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751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315890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D046FDA-344A-49BD-8EA4-54EDDB0CC4C9}"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753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6374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A997642-77F8-48D1-A576-72718CBA4895}"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755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724546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18CDF75-D856-4C01-96F0-28DDD0F664EE}"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757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39608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23B5F9E-3729-4DD3-9CCD-5D63E30C3F2B}"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319047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67AEBD6-F3B9-4D6B-821A-FFC306E51023}"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761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604767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ADD1EC-746E-428D-8776-56B2BC993F37}"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0684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ADD1EC-746E-428D-8776-56B2BC993F37}"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0684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ADD1EC-746E-428D-8776-56B2BC993F37}"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260684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0CE4E5F-77CF-41F7-89C4-8EEEF79033A1}"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8048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143266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96A40DC-9CCF-4FCD-80A4-1850C3C20373}"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128596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C79A05-9A6D-4C8E-A271-690492447CE0}"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609800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D76B7BD-A20E-4CAF-BB62-B4F878D18BAA}"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958537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75742AA-2E07-45DD-9140-8B613E17A24D}"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778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942565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2908A3F-FCEE-4FBF-B529-4C3D13580997}"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780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415637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CB59C41-B018-43C2-9B11-8D2888D3D407}"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782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028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8D3DFB7-D447-41E6-B206-933D1C67B98B}"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609428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63E920-1A63-446C-A085-ECD0A430A9F1}"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5663187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54E2224-F8EF-4E5E-A902-245CECD05C50}"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788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14849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467D709-AF87-4EEF-ACA1-763736D802D1}"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790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3357066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F114334-54F1-4FB0-8EB7-3DD09E9E4925}"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1547960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B039AD2-9ABF-467E-8F5E-C3755755A186}"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794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13658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39010FD9-2ADE-4C22-9D8C-CCDA0F2AC3F0}"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796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829893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84ECE75B-7E0E-4AEA-BA60-B434C8E2E4A6}"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798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479010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E902E9C8-53D5-4422-A00F-A00820AED566}"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8007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7808198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5F20D3-E6C6-41DB-BADF-B9B913E65DCF}"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64085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5F20D3-E6C6-41DB-BADF-B9B913E65DCF}"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64085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5F20D3-E6C6-41DB-BADF-B9B913E65DCF}"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64085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135F20D3-E6C6-41DB-BADF-B9B913E65DCF}"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8640850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2B8330-5B99-4E7B-A8C9-D0ED67C172C7}"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72886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32B8330-5B99-4E7B-A8C9-D0ED67C172C7}"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57288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5FBD9FC-BE1E-4A9C-9D6E-FB9A0913C7CC}"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668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092595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7ED37B7-3E76-45F1-AA76-CC1456B30C94}"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669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9055707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12D6FE-5E98-4D77-B5FB-237EDE0610F5}"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813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338026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4" name="Slide Number Placeholder 3"/>
          <p:cNvSpPr>
            <a:spLocks noGrp="1"/>
          </p:cNvSpPr>
          <p:nvPr>
            <p:ph type="sldNum" sz="quarter" idx="12"/>
          </p:nvPr>
        </p:nvSpPr>
        <p:spPr bwMode="gray"/>
        <p:txBody>
          <a:bodyPr/>
          <a:lstStyle>
            <a:lvl1pPr>
              <a:defRPr b="0"/>
            </a:lvl1pPr>
          </a:lstStyle>
          <a:p>
            <a:fld id="{E66DB5BE-8BB8-42A3-A9AC-745B3DEB568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4 – Сопереживание </a:t>
            </a:r>
            <a:r>
              <a:rPr lang="de-DE"/>
              <a:t>I</a:t>
            </a:r>
          </a:p>
        </p:txBody>
      </p:sp>
      <p:sp>
        <p:nvSpPr>
          <p:cNvPr id="6" name="Slide Number Placeholder 5"/>
          <p:cNvSpPr>
            <a:spLocks noGrp="1"/>
          </p:cNvSpPr>
          <p:nvPr>
            <p:ph type="sldNum" sz="quarter" idx="12"/>
          </p:nvPr>
        </p:nvSpPr>
        <p:spPr bwMode="gray"/>
        <p:txBody>
          <a:bodyPr>
            <a:noAutofit/>
          </a:bodyPr>
          <a:lstStyle>
            <a:lvl1pPr>
              <a:defRPr b="0"/>
            </a:lvl1pPr>
          </a:lstStyle>
          <a:p>
            <a:fld id="{417105CC-ECBE-434C-991C-D0C99BA34B3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F3E0DC36-870A-4A53-A8BB-A724B3D3278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E66DB5BE-8BB8-42A3-A9AC-745B3DEB56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7" name="Slide Number Placeholder 6"/>
          <p:cNvSpPr>
            <a:spLocks noGrp="1"/>
          </p:cNvSpPr>
          <p:nvPr>
            <p:ph type="sldNum" sz="quarter" idx="12"/>
          </p:nvPr>
        </p:nvSpPr>
        <p:spPr bwMode="gray"/>
        <p:txBody>
          <a:bodyPr/>
          <a:lstStyle>
            <a:lvl1pPr>
              <a:defRPr b="0"/>
            </a:lvl1pPr>
          </a:lstStyle>
          <a:p>
            <a:fld id="{E66DB5BE-8BB8-42A3-A9AC-745B3DEB568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5" name="Slide Number Placeholder 4"/>
          <p:cNvSpPr>
            <a:spLocks noGrp="1"/>
          </p:cNvSpPr>
          <p:nvPr>
            <p:ph type="sldNum" sz="quarter" idx="12"/>
          </p:nvPr>
        </p:nvSpPr>
        <p:spPr bwMode="gray"/>
        <p:txBody>
          <a:bodyPr/>
          <a:lstStyle>
            <a:lvl1pPr>
              <a:defRPr b="0"/>
            </a:lvl1pPr>
          </a:lstStyle>
          <a:p>
            <a:fld id="{E7E4887E-4B44-4A0E-BE77-70665596229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4 – Сопереживание </a:t>
            </a:r>
            <a:r>
              <a:rPr lang="de-DE"/>
              <a:t>I</a:t>
            </a:r>
          </a:p>
        </p:txBody>
      </p:sp>
      <p:sp>
        <p:nvSpPr>
          <p:cNvPr id="4" name="Slide Number Placeholder 3"/>
          <p:cNvSpPr>
            <a:spLocks noGrp="1"/>
          </p:cNvSpPr>
          <p:nvPr>
            <p:ph type="sldNum" sz="quarter" idx="12"/>
          </p:nvPr>
        </p:nvSpPr>
        <p:spPr bwMode="gray"/>
        <p:txBody>
          <a:bodyPr/>
          <a:lstStyle>
            <a:lvl1pPr>
              <a:defRPr b="0"/>
            </a:lvl1pPr>
          </a:lstStyle>
          <a:p>
            <a:fld id="{9E479C7A-432B-4BFA-8840-95E517C67E5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858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1535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873081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89961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48905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740178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38754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14674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61141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511382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9839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3591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4 – Сопереживание </a:t>
            </a:r>
            <a:r>
              <a:rPr lang="de-DE"/>
              <a:t>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66DB5BE-8BB8-42A3-A9AC-745B3DEB568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19379525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8.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9.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65.jpeg"/><Relationship Id="rId7" Type="http://schemas.openxmlformats.org/officeDocument/2006/relationships/image" Target="../media/image60.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2.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2.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9.jpeg"/><Relationship Id="rId7"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4.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6.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09.jpeg"/><Relationship Id="rId4" Type="http://schemas.openxmlformats.org/officeDocument/2006/relationships/image" Target="../media/image11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09.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5.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5.jpeg"/><Relationship Id="rId4" Type="http://schemas.openxmlformats.org/officeDocument/2006/relationships/image" Target="../media/image117.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9.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9.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a:t>
            </a:r>
            <a:r>
              <a:rPr lang="en-US" altLang="ja-JP">
                <a:latin typeface="Calibri Light"/>
              </a:rPr>
              <a:t>4 B </a:t>
            </a:r>
            <a:r>
              <a:rPr lang="en-US" altLang="ja-JP" dirty="0">
                <a:latin typeface="Calibri Light"/>
              </a:rPr>
              <a:t>– </a:t>
            </a:r>
            <a:r>
              <a:rPr lang="az-Cyrl-AZ" altLang="ko-KR" dirty="0"/>
              <a:t>Сопереживание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923503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 я сочувствую другим...?</a:t>
            </a:r>
            <a:endParaRPr lang="en-US" sz="3600">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37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a:p>
            <a:pPr lvl="0" defTabSz="914400" fontAlgn="base">
              <a:lnSpc>
                <a:spcPct val="100000"/>
              </a:lnSpc>
              <a:spcBef>
                <a:spcPts val="1200"/>
              </a:spcBef>
            </a:pPr>
            <a:r>
              <a:rPr lang="ru-RU" altLang="de-DE" sz="2400" b="1" dirty="0">
                <a:solidFill>
                  <a:srgbClr val="333333"/>
                </a:solidFill>
              </a:rPr>
              <a:t>Что поможет ответить на этот вопрос?</a:t>
            </a:r>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062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a:p>
            <a:pPr lvl="0" defTabSz="914400" fontAlgn="base">
              <a:lnSpc>
                <a:spcPct val="100000"/>
              </a:lnSpc>
              <a:spcBef>
                <a:spcPts val="1200"/>
              </a:spcBef>
            </a:pPr>
            <a:r>
              <a:rPr lang="ru-RU" altLang="de-DE" sz="2400" b="1" dirty="0">
                <a:solidFill>
                  <a:srgbClr val="333333"/>
                </a:solidFill>
              </a:rPr>
              <a:t>Что поможет ответить на этот вопрос?</a:t>
            </a:r>
          </a:p>
          <a:p>
            <a:pPr marL="342900" lvl="1" indent="-342900" defTabSz="914400" fontAlgn="base">
              <a:spcBef>
                <a:spcPts val="1999"/>
              </a:spcBef>
              <a:spcAft>
                <a:spcPts val="0"/>
              </a:spcAft>
              <a:buClr>
                <a:srgbClr val="333333"/>
              </a:buClr>
              <a:buFont typeface="WingDings"/>
              <a:buChar char=""/>
            </a:pPr>
            <a:r>
              <a:rPr lang="ru-RU" altLang="de-DE" sz="2000" dirty="0">
                <a:solidFill>
                  <a:srgbClr val="004992"/>
                </a:solidFill>
                <a:latin typeface="+mn-lt"/>
              </a:rPr>
              <a:t>Знания о </a:t>
            </a:r>
            <a:r>
              <a:rPr lang="ru-RU" altLang="de-DE" sz="2000">
                <a:solidFill>
                  <a:srgbClr val="004992"/>
                </a:solidFill>
                <a:latin typeface="+mn-lt"/>
              </a:rPr>
              <a:t>человеке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n-lt"/>
              </a:rPr>
              <a:t> </a:t>
            </a:r>
            <a:r>
              <a:rPr lang="ru-RU" altLang="de-DE" sz="2000" dirty="0">
                <a:solidFill>
                  <a:srgbClr val="333333"/>
                </a:solidFill>
                <a:latin typeface="+mn-lt"/>
              </a:rPr>
              <a:t>Склонен ли этот человек к чувсвту страха, высокомерие и т.д.</a:t>
            </a:r>
            <a:r>
              <a:rPr lang="de-DE" altLang="de-DE" sz="2000" dirty="0">
                <a:solidFill>
                  <a:srgbClr val="333333"/>
                </a:solidFill>
                <a:latin typeface="+mn-lt"/>
              </a:rPr>
              <a:t>?</a:t>
            </a:r>
            <a:endParaRPr lang="ru-RU" altLang="de-DE" sz="2000" dirty="0">
              <a:solidFill>
                <a:srgbClr val="333333"/>
              </a:solidFill>
              <a:latin typeface="+mn-lt"/>
            </a:endParaRPr>
          </a:p>
        </p:txBody>
      </p:sp>
    </p:spTree>
    <p:extLst>
      <p:ext uri="{BB962C8B-B14F-4D97-AF65-F5344CB8AC3E}">
        <p14:creationId xmlns:p14="http://schemas.microsoft.com/office/powerpoint/2010/main" val="1307913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a:p>
            <a:pPr lvl="0" defTabSz="914400" fontAlgn="base">
              <a:lnSpc>
                <a:spcPct val="100000"/>
              </a:lnSpc>
              <a:spcBef>
                <a:spcPts val="1200"/>
              </a:spcBef>
            </a:pPr>
            <a:r>
              <a:rPr lang="ru-RU" altLang="de-DE" sz="2400" b="1" dirty="0">
                <a:solidFill>
                  <a:srgbClr val="333333"/>
                </a:solidFill>
              </a:rPr>
              <a:t>Что поможет ответить на этот вопрос?</a:t>
            </a:r>
          </a:p>
          <a:p>
            <a:pPr marL="342900" lvl="1" indent="-342900" defTabSz="914400" fontAlgn="base">
              <a:spcBef>
                <a:spcPts val="1999"/>
              </a:spcBef>
              <a:spcAft>
                <a:spcPts val="0"/>
              </a:spcAft>
              <a:buClr>
                <a:srgbClr val="333333"/>
              </a:buClr>
              <a:buFont typeface="WingDings"/>
              <a:buChar char=""/>
            </a:pPr>
            <a:r>
              <a:rPr lang="ru-RU" altLang="de-DE" sz="2000" dirty="0">
                <a:solidFill>
                  <a:srgbClr val="004992"/>
                </a:solidFill>
                <a:latin typeface="+mn-lt"/>
              </a:rPr>
              <a:t>Знания о </a:t>
            </a:r>
            <a:r>
              <a:rPr lang="ru-RU" altLang="de-DE" sz="2000">
                <a:solidFill>
                  <a:srgbClr val="004992"/>
                </a:solidFill>
                <a:latin typeface="+mn-lt"/>
              </a:rPr>
              <a:t>человеке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n-lt"/>
              </a:rPr>
              <a:t> </a:t>
            </a:r>
            <a:r>
              <a:rPr lang="ru-RU" altLang="de-DE" sz="2000" dirty="0">
                <a:solidFill>
                  <a:srgbClr val="333333"/>
                </a:solidFill>
                <a:latin typeface="+mn-lt"/>
              </a:rPr>
              <a:t>Склонен ли этот человек к чувсвту страха, высокомерие и т.д.</a:t>
            </a:r>
            <a:r>
              <a:rPr lang="de-DE" altLang="de-DE" sz="2000" dirty="0">
                <a:solidFill>
                  <a:srgbClr val="333333"/>
                </a:solidFill>
                <a:latin typeface="+mn-lt"/>
              </a:rPr>
              <a:t>?</a:t>
            </a:r>
            <a:endParaRPr lang="ru-RU" altLang="de-DE" sz="20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ru-RU" altLang="de-DE" sz="2000" dirty="0">
                <a:solidFill>
                  <a:srgbClr val="004992"/>
                </a:solidFill>
                <a:latin typeface="+mn-lt"/>
              </a:rPr>
              <a:t>Окружающая </a:t>
            </a:r>
            <a:r>
              <a:rPr lang="ru-RU" altLang="de-DE" sz="2000">
                <a:solidFill>
                  <a:srgbClr val="004992"/>
                </a:solidFill>
                <a:latin typeface="+mn-lt"/>
              </a:rPr>
              <a:t>среда/ситуация</a:t>
            </a:r>
            <a:r>
              <a:rPr lang="de-DE" altLang="de-DE" sz="2000">
                <a:solidFill>
                  <a:srgbClr val="004992"/>
                </a:solidFill>
                <a:latin typeface="+mn-lt"/>
              </a:rPr>
              <a:t> </a:t>
            </a:r>
            <a:r>
              <a:rPr lang="de-DE" altLang="de-DE" sz="2000">
                <a:solidFill>
                  <a:srgbClr val="333333"/>
                </a:solidFill>
                <a:latin typeface="Times New Roman"/>
                <a:sym typeface="Wingdings" panose="05000000000000000000" pitchFamily="2" charset="2"/>
              </a:rPr>
              <a:t>→</a:t>
            </a:r>
            <a:r>
              <a:rPr lang="ru-RU"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Если человек зимой из</a:t>
            </a:r>
            <a:r>
              <a:rPr lang="de-DE" altLang="de-DE" sz="2000" dirty="0">
                <a:solidFill>
                  <a:srgbClr val="333333"/>
                </a:solidFill>
                <a:latin typeface="+mn-lt"/>
                <a:sym typeface="Wingdings" panose="05000000000000000000" pitchFamily="2" charset="2"/>
              </a:rPr>
              <a:t>-</a:t>
            </a:r>
            <a:r>
              <a:rPr lang="ru-RU" altLang="de-DE" sz="2000" dirty="0">
                <a:solidFill>
                  <a:srgbClr val="333333"/>
                </a:solidFill>
                <a:latin typeface="+mn-lt"/>
                <a:sym typeface="Wingdings" panose="05000000000000000000" pitchFamily="2" charset="2"/>
              </a:rPr>
              <a:t>за холода скрешивает руки</a:t>
            </a:r>
            <a:r>
              <a:rPr lang="de-DE" altLang="de-DE" sz="2000" dirty="0">
                <a:solidFill>
                  <a:srgbClr val="333333"/>
                </a:solidFill>
                <a:latin typeface="+mn-lt"/>
              </a:rPr>
              <a:t>!</a:t>
            </a:r>
          </a:p>
        </p:txBody>
      </p:sp>
    </p:spTree>
    <p:extLst>
      <p:ext uri="{BB962C8B-B14F-4D97-AF65-F5344CB8AC3E}">
        <p14:creationId xmlns:p14="http://schemas.microsoft.com/office/powerpoint/2010/main" val="1620712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a:p>
            <a:pPr lvl="0" defTabSz="914400" fontAlgn="base">
              <a:lnSpc>
                <a:spcPct val="100000"/>
              </a:lnSpc>
              <a:spcBef>
                <a:spcPts val="1200"/>
              </a:spcBef>
            </a:pPr>
            <a:r>
              <a:rPr lang="ru-RU" altLang="de-DE" sz="2400" b="1" dirty="0">
                <a:solidFill>
                  <a:srgbClr val="333333"/>
                </a:solidFill>
              </a:rPr>
              <a:t>Что поможет ответить на этот вопрос?</a:t>
            </a:r>
          </a:p>
          <a:p>
            <a:pPr marL="342900" lvl="1" indent="-342900" defTabSz="914400" fontAlgn="base">
              <a:spcBef>
                <a:spcPts val="1999"/>
              </a:spcBef>
              <a:spcAft>
                <a:spcPts val="0"/>
              </a:spcAft>
              <a:buClr>
                <a:srgbClr val="333333"/>
              </a:buClr>
              <a:buFont typeface="WingDings"/>
              <a:buChar char=""/>
            </a:pPr>
            <a:r>
              <a:rPr lang="ru-RU" altLang="de-DE" sz="2000" dirty="0">
                <a:solidFill>
                  <a:srgbClr val="004992"/>
                </a:solidFill>
                <a:latin typeface="+mn-lt"/>
              </a:rPr>
              <a:t>Знания о </a:t>
            </a:r>
            <a:r>
              <a:rPr lang="ru-RU" altLang="de-DE" sz="2000">
                <a:solidFill>
                  <a:srgbClr val="004992"/>
                </a:solidFill>
                <a:latin typeface="+mn-lt"/>
              </a:rPr>
              <a:t>человеке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n-lt"/>
              </a:rPr>
              <a:t> </a:t>
            </a:r>
            <a:r>
              <a:rPr lang="ru-RU" altLang="de-DE" sz="2000" dirty="0">
                <a:solidFill>
                  <a:srgbClr val="333333"/>
                </a:solidFill>
                <a:latin typeface="+mn-lt"/>
              </a:rPr>
              <a:t>Склонен ли этот человек к чувсвту страха, высокомерие и т.д.</a:t>
            </a:r>
            <a:r>
              <a:rPr lang="de-DE" altLang="de-DE" sz="2000" dirty="0">
                <a:solidFill>
                  <a:srgbClr val="333333"/>
                </a:solidFill>
                <a:latin typeface="+mn-lt"/>
              </a:rPr>
              <a:t>?</a:t>
            </a:r>
            <a:endParaRPr lang="ru-RU" altLang="de-DE" sz="20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ru-RU" altLang="de-DE" sz="2000" dirty="0">
                <a:solidFill>
                  <a:srgbClr val="004992"/>
                </a:solidFill>
                <a:latin typeface="+mn-lt"/>
              </a:rPr>
              <a:t>Окружающая </a:t>
            </a:r>
            <a:r>
              <a:rPr lang="ru-RU" altLang="de-DE" sz="2000">
                <a:solidFill>
                  <a:srgbClr val="004992"/>
                </a:solidFill>
                <a:latin typeface="+mn-lt"/>
              </a:rPr>
              <a:t>среда/ситуация</a:t>
            </a:r>
            <a:r>
              <a:rPr lang="de-DE" altLang="de-DE" sz="2000">
                <a:solidFill>
                  <a:srgbClr val="004992"/>
                </a:solidFill>
                <a:latin typeface="+mn-lt"/>
              </a:rPr>
              <a:t> </a:t>
            </a:r>
            <a:r>
              <a:rPr lang="de-DE" altLang="de-DE" sz="2000">
                <a:solidFill>
                  <a:srgbClr val="333333"/>
                </a:solidFill>
                <a:latin typeface="Times New Roman"/>
                <a:sym typeface="Wingdings" panose="05000000000000000000" pitchFamily="2" charset="2"/>
              </a:rPr>
              <a:t>→</a:t>
            </a:r>
            <a:r>
              <a:rPr lang="ru-RU"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Если человек зимой из</a:t>
            </a:r>
            <a:r>
              <a:rPr lang="de-DE" altLang="de-DE" sz="2000" dirty="0">
                <a:solidFill>
                  <a:srgbClr val="333333"/>
                </a:solidFill>
                <a:latin typeface="+mn-lt"/>
                <a:sym typeface="Wingdings" panose="05000000000000000000" pitchFamily="2" charset="2"/>
              </a:rPr>
              <a:t>-</a:t>
            </a:r>
            <a:r>
              <a:rPr lang="ru-RU" altLang="de-DE" sz="2000" dirty="0">
                <a:solidFill>
                  <a:srgbClr val="333333"/>
                </a:solidFill>
                <a:latin typeface="+mn-lt"/>
                <a:sym typeface="Wingdings" panose="05000000000000000000" pitchFamily="2" charset="2"/>
              </a:rPr>
              <a:t>за холода скрешивает руки</a:t>
            </a:r>
            <a:r>
              <a:rPr lang="de-DE" altLang="de-DE" sz="2000" dirty="0">
                <a:solidFill>
                  <a:srgbClr val="333333"/>
                </a:solidFill>
                <a:latin typeface="+mn-lt"/>
              </a:rPr>
              <a:t>!</a:t>
            </a:r>
          </a:p>
          <a:p>
            <a:pPr marL="342900" lvl="1" indent="-342900" defTabSz="914400" fontAlgn="base">
              <a:spcBef>
                <a:spcPts val="1999"/>
              </a:spcBef>
              <a:spcAft>
                <a:spcPts val="0"/>
              </a:spcAft>
              <a:buClr>
                <a:srgbClr val="000000"/>
              </a:buClr>
              <a:buFont typeface="WingDings"/>
              <a:buChar char=""/>
            </a:pPr>
            <a:r>
              <a:rPr lang="ru-RU" altLang="de-DE" sz="2000">
                <a:solidFill>
                  <a:srgbClr val="004992"/>
                </a:solidFill>
                <a:latin typeface="+mn-lt"/>
              </a:rPr>
              <a:t>Самонаблюдение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ru-RU"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При каких ситуациях я сам скрешиваю руки</a:t>
            </a:r>
            <a:r>
              <a:rPr lang="de-DE" altLang="de-DE" sz="2000" dirty="0">
                <a:solidFill>
                  <a:srgbClr val="333333"/>
                </a:solidFill>
                <a:latin typeface="+mn-lt"/>
                <a:sym typeface="Wingdings" panose="05000000000000000000" pitchFamily="2" charset="2"/>
              </a:rPr>
              <a:t>? (</a:t>
            </a:r>
            <a:r>
              <a:rPr lang="ru-RU" altLang="de-DE" sz="2000" dirty="0">
                <a:solidFill>
                  <a:srgbClr val="004992"/>
                </a:solidFill>
                <a:latin typeface="+mn-lt"/>
                <a:sym typeface="Wingdings" panose="05000000000000000000" pitchFamily="2" charset="2"/>
              </a:rPr>
              <a:t>Но</a:t>
            </a:r>
            <a:r>
              <a:rPr lang="de-DE" altLang="de-DE" sz="2000" dirty="0">
                <a:solidFill>
                  <a:srgbClr val="004992"/>
                </a:solidFill>
                <a:latin typeface="+mn-lt"/>
                <a:sym typeface="Wingdings" panose="05000000000000000000" pitchFamily="2" charset="2"/>
              </a:rPr>
              <a:t>: </a:t>
            </a:r>
            <a:r>
              <a:rPr lang="ru-RU" altLang="de-DE" sz="2000" dirty="0">
                <a:solidFill>
                  <a:srgbClr val="004992"/>
                </a:solidFill>
                <a:latin typeface="+mn-lt"/>
                <a:sym typeface="Wingdings" panose="05000000000000000000" pitchFamily="2" charset="2"/>
              </a:rPr>
              <a:t>Осторожно</a:t>
            </a:r>
            <a:r>
              <a:rPr lang="de-DE" altLang="de-DE" sz="2000" dirty="0">
                <a:solidFill>
                  <a:srgbClr val="004992"/>
                </a:solidFill>
                <a:latin typeface="+mn-lt"/>
                <a:sym typeface="Wingdings" panose="05000000000000000000" pitchFamily="2" charset="2"/>
              </a:rPr>
              <a:t>!</a:t>
            </a:r>
            <a:r>
              <a:rPr lang="de-DE" altLang="de-DE" sz="2000" dirty="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Не следует делать преждевременны выводы о других, исходя из собственного опыта</a:t>
            </a:r>
            <a:r>
              <a:rPr lang="de-DE" altLang="de-DE" sz="2000" dirty="0">
                <a:solidFill>
                  <a:srgbClr val="333333"/>
                </a:solidFill>
                <a:latin typeface="+mn-lt"/>
                <a:sym typeface="Wingdings" panose="05000000000000000000" pitchFamily="2" charset="2"/>
              </a:rPr>
              <a:t>!)</a:t>
            </a:r>
          </a:p>
        </p:txBody>
      </p:sp>
    </p:spTree>
    <p:extLst>
      <p:ext uri="{BB962C8B-B14F-4D97-AF65-F5344CB8AC3E}">
        <p14:creationId xmlns:p14="http://schemas.microsoft.com/office/powerpoint/2010/main" val="1141119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Как я сочувствую другим...?</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a:t>
            </a:fld>
            <a:endParaRPr lang="de-DE" altLang="de-DE">
              <a:latin typeface="+mn-lt"/>
              <a:ea typeface="+mn-ea"/>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dirty="0">
                <a:solidFill>
                  <a:srgbClr val="333333"/>
                </a:solidFill>
              </a:rPr>
              <a:t>Пример</a:t>
            </a:r>
            <a:r>
              <a:rPr lang="de-DE" altLang="de-DE" sz="2400" dirty="0">
                <a:solidFill>
                  <a:srgbClr val="333333"/>
                </a:solidFill>
              </a:rPr>
              <a:t>: </a:t>
            </a:r>
            <a:r>
              <a:rPr lang="ru-RU" altLang="de-DE" sz="2400" dirty="0">
                <a:solidFill>
                  <a:srgbClr val="333333"/>
                </a:solidFill>
              </a:rPr>
              <a:t>Человек скрещивает руки.</a:t>
            </a:r>
          </a:p>
          <a:p>
            <a:pPr lvl="0" defTabSz="914400" fontAlgn="base">
              <a:lnSpc>
                <a:spcPct val="100000"/>
              </a:lnSpc>
              <a:spcBef>
                <a:spcPts val="1200"/>
              </a:spcBef>
            </a:pPr>
            <a:r>
              <a:rPr lang="ru-RU" altLang="de-DE" sz="2400" i="1" dirty="0">
                <a:solidFill>
                  <a:srgbClr val="004992"/>
                </a:solidFill>
              </a:rPr>
              <a:t>Почему</a:t>
            </a:r>
            <a:r>
              <a:rPr lang="de-DE" altLang="de-DE" sz="2400" i="1" dirty="0">
                <a:solidFill>
                  <a:srgbClr val="004992"/>
                </a:solidFill>
              </a:rPr>
              <a:t>?</a:t>
            </a:r>
          </a:p>
          <a:p>
            <a:pPr lvl="0" defTabSz="914400" fontAlgn="base">
              <a:lnSpc>
                <a:spcPct val="100000"/>
              </a:lnSpc>
              <a:spcBef>
                <a:spcPts val="1200"/>
              </a:spcBef>
            </a:pPr>
            <a:r>
              <a:rPr lang="ru-RU" altLang="de-DE" sz="2400" b="1" dirty="0">
                <a:solidFill>
                  <a:srgbClr val="333333"/>
                </a:solidFill>
              </a:rPr>
              <a:t>Что поможет ответить на этот вопрос?</a:t>
            </a:r>
          </a:p>
          <a:p>
            <a:pPr marL="342900" lvl="1" indent="-342900" defTabSz="914400" fontAlgn="base">
              <a:spcBef>
                <a:spcPts val="1999"/>
              </a:spcBef>
              <a:spcAft>
                <a:spcPts val="0"/>
              </a:spcAft>
              <a:buClr>
                <a:srgbClr val="333333"/>
              </a:buClr>
              <a:buFont typeface="WingDings"/>
              <a:buChar char=""/>
            </a:pPr>
            <a:r>
              <a:rPr lang="ru-RU" altLang="de-DE" sz="2000" dirty="0">
                <a:solidFill>
                  <a:srgbClr val="004992"/>
                </a:solidFill>
                <a:latin typeface="+mn-lt"/>
              </a:rPr>
              <a:t>Знания о </a:t>
            </a:r>
            <a:r>
              <a:rPr lang="ru-RU" altLang="de-DE" sz="2000">
                <a:solidFill>
                  <a:srgbClr val="004992"/>
                </a:solidFill>
                <a:latin typeface="+mn-lt"/>
              </a:rPr>
              <a:t>человеке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n-lt"/>
              </a:rPr>
              <a:t> </a:t>
            </a:r>
            <a:r>
              <a:rPr lang="ru-RU" altLang="de-DE" sz="2000" dirty="0">
                <a:solidFill>
                  <a:srgbClr val="333333"/>
                </a:solidFill>
                <a:latin typeface="+mn-lt"/>
              </a:rPr>
              <a:t>Склонен ли этот человек к чувсвту страха, высокомерие и т.д.</a:t>
            </a:r>
            <a:r>
              <a:rPr lang="de-DE" altLang="de-DE" sz="2000" dirty="0">
                <a:solidFill>
                  <a:srgbClr val="333333"/>
                </a:solidFill>
                <a:latin typeface="+mn-lt"/>
              </a:rPr>
              <a:t>?</a:t>
            </a:r>
            <a:endParaRPr lang="ru-RU" altLang="de-DE" sz="2000" dirty="0">
              <a:solidFill>
                <a:srgbClr val="333333"/>
              </a:solidFill>
              <a:latin typeface="+mn-lt"/>
            </a:endParaRPr>
          </a:p>
          <a:p>
            <a:pPr marL="342900" lvl="1" indent="-342900" defTabSz="914400" fontAlgn="base">
              <a:spcBef>
                <a:spcPts val="1999"/>
              </a:spcBef>
              <a:spcAft>
                <a:spcPts val="0"/>
              </a:spcAft>
              <a:buClr>
                <a:srgbClr val="000000"/>
              </a:buClr>
              <a:buFont typeface="WingDings"/>
              <a:buChar char=""/>
            </a:pPr>
            <a:r>
              <a:rPr lang="ru-RU" altLang="de-DE" sz="2000" dirty="0">
                <a:solidFill>
                  <a:srgbClr val="004992"/>
                </a:solidFill>
                <a:latin typeface="+mn-lt"/>
              </a:rPr>
              <a:t>Окружающая </a:t>
            </a:r>
            <a:r>
              <a:rPr lang="ru-RU" altLang="de-DE" sz="2000">
                <a:solidFill>
                  <a:srgbClr val="004992"/>
                </a:solidFill>
                <a:latin typeface="+mn-lt"/>
              </a:rPr>
              <a:t>среда/ситуация</a:t>
            </a:r>
            <a:r>
              <a:rPr lang="de-DE" altLang="de-DE" sz="2000">
                <a:solidFill>
                  <a:srgbClr val="004992"/>
                </a:solidFill>
                <a:latin typeface="+mn-lt"/>
              </a:rPr>
              <a:t> </a:t>
            </a:r>
            <a:r>
              <a:rPr lang="de-DE" altLang="de-DE" sz="2000">
                <a:solidFill>
                  <a:srgbClr val="333333"/>
                </a:solidFill>
                <a:latin typeface="Times New Roman"/>
                <a:sym typeface="Wingdings" panose="05000000000000000000" pitchFamily="2" charset="2"/>
              </a:rPr>
              <a:t>→</a:t>
            </a:r>
            <a:r>
              <a:rPr lang="ru-RU"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Если человек зимой из</a:t>
            </a:r>
            <a:r>
              <a:rPr lang="de-DE" altLang="de-DE" sz="2000" dirty="0">
                <a:solidFill>
                  <a:srgbClr val="333333"/>
                </a:solidFill>
                <a:latin typeface="+mn-lt"/>
                <a:sym typeface="Wingdings" panose="05000000000000000000" pitchFamily="2" charset="2"/>
              </a:rPr>
              <a:t>-</a:t>
            </a:r>
            <a:r>
              <a:rPr lang="ru-RU" altLang="de-DE" sz="2000" dirty="0">
                <a:solidFill>
                  <a:srgbClr val="333333"/>
                </a:solidFill>
                <a:latin typeface="+mn-lt"/>
                <a:sym typeface="Wingdings" panose="05000000000000000000" pitchFamily="2" charset="2"/>
              </a:rPr>
              <a:t>за холода скрешивает руки</a:t>
            </a:r>
            <a:r>
              <a:rPr lang="de-DE" altLang="de-DE" sz="2000" dirty="0">
                <a:solidFill>
                  <a:srgbClr val="333333"/>
                </a:solidFill>
                <a:latin typeface="+mn-lt"/>
              </a:rPr>
              <a:t>!</a:t>
            </a:r>
          </a:p>
          <a:p>
            <a:pPr marL="342900" lvl="1" indent="-342900" defTabSz="914400" fontAlgn="base">
              <a:spcBef>
                <a:spcPts val="1999"/>
              </a:spcBef>
              <a:spcAft>
                <a:spcPts val="0"/>
              </a:spcAft>
              <a:buClr>
                <a:srgbClr val="000000"/>
              </a:buClr>
              <a:buFont typeface="WingDings"/>
              <a:buChar char=""/>
            </a:pPr>
            <a:r>
              <a:rPr lang="ru-RU" altLang="de-DE" sz="2000">
                <a:solidFill>
                  <a:srgbClr val="004992"/>
                </a:solidFill>
                <a:latin typeface="+mn-lt"/>
              </a:rPr>
              <a:t>Самонаблюдение</a:t>
            </a:r>
            <a:r>
              <a:rPr lang="de-DE" altLang="de-DE" sz="2000">
                <a:solidFill>
                  <a:srgbClr val="333333"/>
                </a:solidFill>
                <a:latin typeface="+mn-lt"/>
              </a:rPr>
              <a:t> </a:t>
            </a:r>
            <a:r>
              <a:rPr lang="de-DE" altLang="de-DE" sz="2000">
                <a:solidFill>
                  <a:srgbClr val="333333"/>
                </a:solidFill>
                <a:latin typeface="Times New Roman"/>
                <a:sym typeface="Wingdings" panose="05000000000000000000" pitchFamily="2" charset="2"/>
              </a:rPr>
              <a:t>→</a:t>
            </a:r>
            <a:r>
              <a:rPr lang="ru-RU"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При каких ситуациях я сам скрешиваю руки</a:t>
            </a:r>
            <a:r>
              <a:rPr lang="de-DE" altLang="de-DE" sz="2000" dirty="0">
                <a:solidFill>
                  <a:srgbClr val="333333"/>
                </a:solidFill>
                <a:latin typeface="+mn-lt"/>
                <a:sym typeface="Wingdings" panose="05000000000000000000" pitchFamily="2" charset="2"/>
              </a:rPr>
              <a:t>? (</a:t>
            </a:r>
            <a:r>
              <a:rPr lang="ru-RU" altLang="de-DE" sz="2000" dirty="0">
                <a:solidFill>
                  <a:srgbClr val="004992"/>
                </a:solidFill>
                <a:latin typeface="+mn-lt"/>
                <a:sym typeface="Wingdings" panose="05000000000000000000" pitchFamily="2" charset="2"/>
              </a:rPr>
              <a:t>Но</a:t>
            </a:r>
            <a:r>
              <a:rPr lang="de-DE" altLang="de-DE" sz="2000" dirty="0">
                <a:solidFill>
                  <a:srgbClr val="004992"/>
                </a:solidFill>
                <a:latin typeface="+mn-lt"/>
                <a:sym typeface="Wingdings" panose="05000000000000000000" pitchFamily="2" charset="2"/>
              </a:rPr>
              <a:t>: </a:t>
            </a:r>
            <a:r>
              <a:rPr lang="ru-RU" altLang="de-DE" sz="2000" dirty="0">
                <a:solidFill>
                  <a:srgbClr val="004992"/>
                </a:solidFill>
                <a:latin typeface="+mn-lt"/>
                <a:sym typeface="Wingdings" panose="05000000000000000000" pitchFamily="2" charset="2"/>
              </a:rPr>
              <a:t>Осторожно</a:t>
            </a:r>
            <a:r>
              <a:rPr lang="de-DE" altLang="de-DE" sz="2000" dirty="0">
                <a:solidFill>
                  <a:srgbClr val="004992"/>
                </a:solidFill>
                <a:latin typeface="+mn-lt"/>
                <a:sym typeface="Wingdings" panose="05000000000000000000" pitchFamily="2" charset="2"/>
              </a:rPr>
              <a:t>!</a:t>
            </a:r>
            <a:r>
              <a:rPr lang="de-DE" altLang="de-DE" sz="2000" dirty="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Не следует делать преждевременны выводы о других, исходя из собственного опыта</a:t>
            </a:r>
            <a:r>
              <a:rPr lang="de-DE" altLang="de-DE" sz="2000" dirty="0">
                <a:solidFill>
                  <a:srgbClr val="333333"/>
                </a:solidFill>
                <a:latin typeface="+mn-lt"/>
                <a:sym typeface="Wingdings" panose="05000000000000000000" pitchFamily="2" charset="2"/>
              </a:rPr>
              <a:t>!)</a:t>
            </a:r>
          </a:p>
          <a:p>
            <a:pPr marL="342900" lvl="1" indent="-342900" defTabSz="914400" fontAlgn="base">
              <a:spcBef>
                <a:spcPts val="1999"/>
              </a:spcBef>
              <a:spcAft>
                <a:spcPts val="0"/>
              </a:spcAft>
              <a:buClr>
                <a:srgbClr val="000000"/>
              </a:buClr>
              <a:buFont typeface="WingDings"/>
              <a:buChar char=""/>
            </a:pPr>
            <a:r>
              <a:rPr lang="ru-RU" altLang="de-DE" sz="2000" dirty="0">
                <a:solidFill>
                  <a:srgbClr val="004992"/>
                </a:solidFill>
                <a:latin typeface="+mn-lt"/>
                <a:sym typeface="Wingdings" panose="05000000000000000000" pitchFamily="2" charset="2"/>
              </a:rPr>
              <a:t>Выражение лица (мимика</a:t>
            </a:r>
            <a:r>
              <a:rPr lang="ru-RU" altLang="de-DE" sz="2000">
                <a:solidFill>
                  <a:srgbClr val="004992"/>
                </a:solidFill>
                <a:latin typeface="+mn-lt"/>
                <a:sym typeface="Wingdings" panose="05000000000000000000" pitchFamily="2" charset="2"/>
              </a:rPr>
              <a:t>) </a:t>
            </a: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n-lt"/>
                <a:sym typeface="Wingdings" panose="05000000000000000000" pitchFamily="2" charset="2"/>
              </a:rPr>
              <a:t> </a:t>
            </a:r>
            <a:r>
              <a:rPr lang="ru-RU" altLang="de-DE" sz="2000" dirty="0">
                <a:solidFill>
                  <a:srgbClr val="333333"/>
                </a:solidFill>
                <a:latin typeface="+mn-lt"/>
                <a:sym typeface="Wingdings" panose="05000000000000000000" pitchFamily="2" charset="2"/>
              </a:rPr>
              <a:t>Взгляд другого человека мрачный, дружелюбный и т.д.?</a:t>
            </a:r>
            <a:endParaRPr lang="en-US" sz="2000" dirty="0">
              <a:latin typeface="+mn-lt"/>
            </a:endParaRPr>
          </a:p>
        </p:txBody>
      </p:sp>
    </p:spTree>
    <p:extLst>
      <p:ext uri="{BB962C8B-B14F-4D97-AF65-F5344CB8AC3E}">
        <p14:creationId xmlns:p14="http://schemas.microsoft.com/office/powerpoint/2010/main" val="320713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психическими заболеваниями (напр., психозом):</a:t>
            </a:r>
          </a:p>
          <a:p>
            <a:pPr marL="342900" lvl="0" indent="-342900" defTabSz="914400" fontAlgn="base">
              <a:buClr>
                <a:srgbClr val="333333"/>
              </a:buClr>
              <a:buFont typeface="WingDings"/>
              <a:buChar char=""/>
            </a:pPr>
            <a:r>
              <a:rPr lang="ru-RU" altLang="de-DE" sz="2400" dirty="0">
                <a:solidFill>
                  <a:srgbClr val="004992"/>
                </a:solidFill>
              </a:rPr>
              <a:t>Иногда проявляют проблемы при оценке выражения чувств других людей (напр., радость, грусть).</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417105CC-ECBE-434C-991C-D0C99BA34B3E}" type="slidenum">
              <a:rPr lang="de-DE" altLang="de-DE" smtClean="0">
                <a:latin typeface="+mn-lt"/>
                <a:ea typeface="+mn-ea"/>
              </a:rPr>
              <a:pPr/>
              <a:t>9</a:t>
            </a:fld>
            <a:endParaRPr lang="de-DE" altLang="de-DE">
              <a:latin typeface="+mn-lt"/>
              <a:ea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страдащие психическими заболеваниями (напр., психозом):</a:t>
            </a:r>
          </a:p>
          <a:p>
            <a:pPr marL="342900" lvl="0" indent="-342900" defTabSz="914400" fontAlgn="base">
              <a:buClr>
                <a:srgbClr val="333333"/>
              </a:buClr>
              <a:buFont typeface="WingDings"/>
              <a:buChar char=""/>
            </a:pPr>
            <a:r>
              <a:rPr lang="ru-RU" altLang="de-DE" sz="2400" dirty="0">
                <a:solidFill>
                  <a:srgbClr val="004992"/>
                </a:solidFill>
              </a:rPr>
              <a:t>Иногда проявляют проблемы при оценке выражения чувств других людей (напр., радость, грусть).</a:t>
            </a:r>
          </a:p>
          <a:p>
            <a:pPr marL="342900" lvl="0" indent="-342900" defTabSz="914400" fontAlgn="base">
              <a:buClr>
                <a:srgbClr val="333333"/>
              </a:buClr>
              <a:buFont typeface="WingDings"/>
              <a:buChar char=""/>
            </a:pPr>
            <a:r>
              <a:rPr lang="ru-RU" altLang="de-DE" sz="2400" dirty="0">
                <a:solidFill>
                  <a:srgbClr val="004992"/>
                </a:solidFill>
              </a:rPr>
              <a:t>Проявляют затруднение в некоторых ситуациях распознать и понять, почему другие люди ведут себя определенным образом</a:t>
            </a:r>
            <a:r>
              <a:rPr lang="de-DE"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417105CC-ECBE-434C-991C-D0C99BA34B3E}" type="slidenum">
              <a:rPr lang="de-DE" altLang="de-DE" smtClean="0">
                <a:latin typeface="+mn-lt"/>
                <a:ea typeface="+mn-ea"/>
              </a:rPr>
              <a:pPr/>
              <a:t>10</a:t>
            </a:fld>
            <a:endParaRPr lang="de-DE" altLang="de-DE">
              <a:latin typeface="+mn-lt"/>
              <a:ea typeface="+mn-ea"/>
            </a:endParaRPr>
          </a:p>
        </p:txBody>
      </p:sp>
    </p:spTree>
    <p:extLst>
      <p:ext uri="{BB962C8B-B14F-4D97-AF65-F5344CB8AC3E}">
        <p14:creationId xmlns:p14="http://schemas.microsoft.com/office/powerpoint/2010/main" val="2062370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a:solidFill>
                  <a:srgbClr val="004992"/>
                </a:solidFill>
                <a:latin typeface="+mn-lt"/>
                <a:ea typeface="+mn-ea"/>
                <a:cs typeface="+mn-cs"/>
              </a:rPr>
              <a:t>Как проблемы в распознании эмоций способствуют неверной оценки во время психоза - Примеры</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defRPr/>
            </a:pPr>
            <a:r>
              <a:rPr lang="ru-RU" sz="2400" dirty="0">
                <a:solidFill>
                  <a:srgbClr val="333333"/>
                </a:solidFill>
              </a:rPr>
              <a:t>Постоянное чувство страха и паники приводит к искаженнию объективной оценки восприятия других людей/ситуаций:</a:t>
            </a:r>
          </a:p>
          <a:p>
            <a:pPr marL="342900" lvl="0" indent="-342900" defTabSz="914400" fontAlgn="base">
              <a:buClr>
                <a:srgbClr val="333333"/>
              </a:buClr>
              <a:buFont typeface="WingDings"/>
              <a:buChar char=""/>
              <a:defRPr/>
            </a:pPr>
            <a:r>
              <a:rPr lang="ru-RU" sz="2400" dirty="0">
                <a:solidFill>
                  <a:srgbClr val="333333"/>
                </a:solidFill>
              </a:rPr>
              <a:t>Нейтральное выражение лица неверно интерпретируется как холодный унизительный взгляд.</a:t>
            </a:r>
          </a:p>
          <a:p>
            <a:pPr marL="342900" lvl="0" indent="-342900" defTabSz="914400" fontAlgn="base">
              <a:buClr>
                <a:srgbClr val="333333"/>
              </a:buClr>
              <a:buFont typeface="WingDings"/>
              <a:buChar char=""/>
              <a:defRPr/>
            </a:pPr>
            <a:r>
              <a:rPr lang="ru-RU" sz="2400" dirty="0">
                <a:solidFill>
                  <a:srgbClr val="333333"/>
                </a:solidFill>
              </a:rPr>
              <a:t>Подбадривающие слова друзей воспринимаются как пустая болтовня.</a:t>
            </a:r>
          </a:p>
          <a:p>
            <a:pPr marL="342900" lvl="0" indent="-342900" defTabSz="914400" fontAlgn="base">
              <a:buClr>
                <a:srgbClr val="333333"/>
              </a:buClr>
              <a:buFont typeface="WingDings"/>
              <a:buChar char=""/>
              <a:defRPr/>
            </a:pPr>
            <a:r>
              <a:rPr lang="ru-RU" sz="2400" dirty="0">
                <a:solidFill>
                  <a:srgbClr val="333333"/>
                </a:solidFill>
              </a:rPr>
              <a:t>Нервное лицо пассажира в метро неверно инерпретируется как сигнал опасности </a:t>
            </a:r>
            <a:r>
              <a:rPr lang="de-DE" sz="2400" dirty="0">
                <a:solidFill>
                  <a:srgbClr val="333333"/>
                </a:solidFill>
              </a:rPr>
              <a:t>(</a:t>
            </a:r>
            <a:r>
              <a:rPr lang="ru-RU" sz="2400" dirty="0">
                <a:solidFill>
                  <a:srgbClr val="333333"/>
                </a:solidFill>
              </a:rPr>
              <a:t>напр</a:t>
            </a:r>
            <a:r>
              <a:rPr lang="de-DE" sz="2400" dirty="0">
                <a:solidFill>
                  <a:srgbClr val="333333"/>
                </a:solidFill>
              </a:rPr>
              <a:t>.,</a:t>
            </a:r>
            <a:r>
              <a:rPr lang="ru-RU" sz="2400" dirty="0">
                <a:solidFill>
                  <a:srgbClr val="333333"/>
                </a:solidFill>
              </a:rPr>
              <a:t> неизбежного нападения).</a:t>
            </a:r>
          </a:p>
          <a:p>
            <a:pPr lvl="0" algn="ctr" defTabSz="914400" eaLnBrk="0" fontAlgn="base" hangingPunct="0">
              <a:buClr>
                <a:srgbClr val="336699"/>
              </a:buClr>
              <a:defRPr/>
            </a:pPr>
            <a:r>
              <a:rPr lang="ru-RU" altLang="de-DE" sz="2400" dirty="0">
                <a:solidFill>
                  <a:srgbClr val="004992"/>
                </a:solidFill>
              </a:rPr>
              <a:t>Хочет может кто-нибудь поделиться своим личным опытом?</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a:t>
            </a:fld>
            <a:endParaRPr lang="de-DE" altLang="de-DE">
              <a:latin typeface="+mn-lt"/>
              <a:ea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Групповое задание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az-Cyrl-AZ" sz="3600">
                <a:solidFill>
                  <a:srgbClr val="004992"/>
                </a:solidFill>
                <a:latin typeface="+mn-lt"/>
                <a:ea typeface="+mn-ea"/>
                <a:cs typeface="+mn-cs"/>
              </a:rPr>
              <a:t>Назовите некоторые эмоции/чувства</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Назовите некоторые эмоции/чувства</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радость</a:t>
            </a:r>
          </a:p>
          <a:p>
            <a:pPr marL="342900" lvl="0" indent="-342900" defTabSz="914400" fontAlgn="base">
              <a:buClr>
                <a:srgbClr val="333333"/>
              </a:buClr>
              <a:buFont typeface="WingDings"/>
              <a:buChar char=""/>
            </a:pPr>
            <a:r>
              <a:rPr lang="ru-RU" altLang="de-DE" sz="2400" dirty="0">
                <a:solidFill>
                  <a:srgbClr val="333333"/>
                </a:solidFill>
              </a:rPr>
              <a:t>сюрприз</a:t>
            </a:r>
          </a:p>
          <a:p>
            <a:pPr marL="342900" lvl="0" indent="-342900" defTabSz="914400" fontAlgn="base">
              <a:buClr>
                <a:srgbClr val="333333"/>
              </a:buClr>
              <a:buFont typeface="WingDings"/>
              <a:buChar char=""/>
            </a:pPr>
            <a:r>
              <a:rPr lang="ru-RU" altLang="de-DE" sz="2400" dirty="0">
                <a:solidFill>
                  <a:srgbClr val="333333"/>
                </a:solidFill>
              </a:rPr>
              <a:t>тревога</a:t>
            </a:r>
          </a:p>
          <a:p>
            <a:pPr marL="342900" lvl="0" indent="-342900" defTabSz="914400" fontAlgn="base">
              <a:buClr>
                <a:srgbClr val="333333"/>
              </a:buClr>
              <a:buFont typeface="WingDings"/>
              <a:buChar char=""/>
            </a:pPr>
            <a:r>
              <a:rPr lang="ru-RU" altLang="de-DE" sz="2400" dirty="0">
                <a:solidFill>
                  <a:srgbClr val="333333"/>
                </a:solidFill>
              </a:rPr>
              <a:t>печаль</a:t>
            </a:r>
          </a:p>
          <a:p>
            <a:pPr marL="342900" lvl="0" indent="-342900" defTabSz="914400" fontAlgn="base">
              <a:buClr>
                <a:srgbClr val="333333"/>
              </a:buClr>
              <a:buFont typeface="WingDings"/>
              <a:buChar char=""/>
            </a:pPr>
            <a:r>
              <a:rPr lang="ru-RU" altLang="de-DE" sz="2400" dirty="0">
                <a:solidFill>
                  <a:srgbClr val="333333"/>
                </a:solidFill>
              </a:rPr>
              <a:t>ярость/гнев</a:t>
            </a:r>
          </a:p>
          <a:p>
            <a:pPr marL="342900" lvl="0" indent="-342900" defTabSz="914400" fontAlgn="base">
              <a:buClr>
                <a:srgbClr val="333333"/>
              </a:buClr>
              <a:buFont typeface="WingDings"/>
              <a:buChar char=""/>
            </a:pPr>
            <a:r>
              <a:rPr lang="ru-RU" altLang="de-DE" sz="2400" dirty="0">
                <a:solidFill>
                  <a:srgbClr val="333333"/>
                </a:solidFill>
              </a:rPr>
              <a:t>отвращение</a:t>
            </a:r>
          </a:p>
          <a:p>
            <a:pPr marL="342900" lvl="0" indent="-342900" defTabSz="914400" fontAlgn="base">
              <a:buClr>
                <a:srgbClr val="333333"/>
              </a:buClr>
              <a:buFont typeface="WingDings"/>
              <a:buChar char=""/>
            </a:pPr>
            <a:r>
              <a:rPr lang="ru-RU" altLang="de-DE" sz="2400" dirty="0">
                <a:solidFill>
                  <a:srgbClr val="333333"/>
                </a:solidFill>
              </a:rPr>
              <a:t>боль</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Различные эмоции/чувства</a:t>
            </a:r>
            <a:br>
              <a:rPr lang="ru-RU" sz="3600" dirty="0">
                <a:solidFill>
                  <a:srgbClr val="004992"/>
                </a:solidFill>
                <a:latin typeface="+mn-lt"/>
                <a:ea typeface="+mn-ea"/>
                <a:cs typeface="+mn-cs"/>
              </a:rPr>
            </a:br>
            <a:r>
              <a:rPr lang="ru-RU" dirty="0">
                <a:solidFill>
                  <a:srgbClr val="004992"/>
                </a:solidFill>
                <a:latin typeface="+mn-lt"/>
                <a:ea typeface="+mn-ea"/>
                <a:cs typeface="+mn-cs"/>
              </a:rPr>
              <a:t>Иногда легко распознать что происходит внутри человека, особенно если у Вас есть дополнительная информация...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15</a:t>
            </a:fld>
            <a:endParaRPr lang="de-DE" altLang="de-DE">
              <a:latin typeface="+mn-lt"/>
              <a:ea typeface="+mn-ea"/>
            </a:endParaRPr>
          </a:p>
        </p:txBody>
      </p:sp>
      <p:pic>
        <p:nvPicPr>
          <p:cNvPr id="18"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5"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6"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7"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8"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
        <p:nvSpPr>
          <p:cNvPr id="29"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ea typeface="+mn-ea"/>
                <a:cs typeface="+mn-cs"/>
              </a:rPr>
              <a:t>???</a:t>
            </a:r>
            <a:endParaRPr lang="en-GB" altLang="de-DE" sz="2000" dirty="0">
              <a:solidFill>
                <a:srgbClr val="004992"/>
              </a:solidFill>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Различные эмоции/чувства</a:t>
            </a:r>
            <a:br>
              <a:rPr lang="ru-RU" sz="3600" dirty="0">
                <a:solidFill>
                  <a:srgbClr val="004992"/>
                </a:solidFill>
                <a:latin typeface="+mn-lt"/>
                <a:ea typeface="+mn-ea"/>
                <a:cs typeface="+mn-cs"/>
              </a:rPr>
            </a:br>
            <a:r>
              <a:rPr lang="ru-RU" dirty="0">
                <a:solidFill>
                  <a:srgbClr val="004992"/>
                </a:solidFill>
                <a:latin typeface="+mn-lt"/>
                <a:ea typeface="+mn-ea"/>
                <a:cs typeface="+mn-cs"/>
              </a:rPr>
              <a:t>Иногда легко распознать что происходит внутри человека, особенно если у Вас есть дополнительная информация...</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16</a:t>
            </a:fld>
            <a:endParaRPr lang="de-DE" altLang="de-DE">
              <a:latin typeface="+mn-lt"/>
              <a:ea typeface="+mn-ea"/>
            </a:endParaRPr>
          </a:p>
        </p:txBody>
      </p:sp>
      <p:pic>
        <p:nvPicPr>
          <p:cNvPr id="24" name="Picture 23"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печаль</a:t>
            </a:r>
            <a:endParaRPr lang="en-GB" altLang="de-DE" sz="2000" dirty="0">
              <a:solidFill>
                <a:srgbClr val="004992"/>
              </a:solidFill>
              <a:latin typeface="+mn-lt"/>
              <a:ea typeface="+mn-ea"/>
              <a:cs typeface="+mn-cs"/>
            </a:endParaRPr>
          </a:p>
        </p:txBody>
      </p:sp>
      <p:sp>
        <p:nvSpPr>
          <p:cNvPr id="31"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радость</a:t>
            </a:r>
            <a:endParaRPr lang="en-GB" altLang="de-DE" sz="2000" dirty="0">
              <a:solidFill>
                <a:srgbClr val="004992"/>
              </a:solidFill>
              <a:latin typeface="+mn-lt"/>
              <a:ea typeface="+mn-ea"/>
              <a:cs typeface="+mn-cs"/>
            </a:endParaRPr>
          </a:p>
        </p:txBody>
      </p:sp>
      <p:sp>
        <p:nvSpPr>
          <p:cNvPr id="32"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отвращение</a:t>
            </a:r>
            <a:endParaRPr lang="en-GB" altLang="de-DE" sz="2000" dirty="0">
              <a:solidFill>
                <a:srgbClr val="004992"/>
              </a:solidFill>
              <a:latin typeface="+mn-lt"/>
              <a:ea typeface="+mn-ea"/>
              <a:cs typeface="+mn-cs"/>
            </a:endParaRPr>
          </a:p>
        </p:txBody>
      </p:sp>
      <p:sp>
        <p:nvSpPr>
          <p:cNvPr id="33"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сюрприз</a:t>
            </a:r>
            <a:endParaRPr lang="en-GB" altLang="de-DE" sz="2000" dirty="0">
              <a:solidFill>
                <a:srgbClr val="004992"/>
              </a:solidFill>
              <a:latin typeface="+mn-lt"/>
              <a:ea typeface="+mn-ea"/>
              <a:cs typeface="+mn-cs"/>
            </a:endParaRPr>
          </a:p>
        </p:txBody>
      </p:sp>
      <p:sp>
        <p:nvSpPr>
          <p:cNvPr id="3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ярость/гнев</a:t>
            </a:r>
            <a:endParaRPr lang="en-GB" altLang="de-DE" sz="2000" dirty="0">
              <a:solidFill>
                <a:srgbClr val="004992"/>
              </a:solidFill>
              <a:latin typeface="+mn-lt"/>
              <a:ea typeface="+mn-ea"/>
              <a:cs typeface="+mn-cs"/>
            </a:endParaRPr>
          </a:p>
        </p:txBody>
      </p:sp>
      <p:sp>
        <p:nvSpPr>
          <p:cNvPr id="3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az-Cyrl-AZ" altLang="de-DE" sz="2000">
                <a:solidFill>
                  <a:srgbClr val="004992"/>
                </a:solidFill>
                <a:latin typeface="+mn-lt"/>
                <a:ea typeface="+mn-ea"/>
                <a:cs typeface="+mn-cs"/>
              </a:rPr>
              <a:t>боль</a:t>
            </a:r>
            <a:endParaRPr lang="en-GB" altLang="de-DE" sz="2000"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Text Box 17"/>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ru-RU" altLang="de-DE" sz="2400" dirty="0">
                <a:solidFill>
                  <a:srgbClr val="333333"/>
                </a:solidFill>
                <a:latin typeface="+mn-lt"/>
                <a:ea typeface="+mn-ea"/>
                <a:cs typeface="+mn-cs"/>
              </a:rPr>
              <a:t>Сложнее, когда человек и/или ситуация нам </a:t>
            </a:r>
            <a:r>
              <a:rPr lang="ru-RU" altLang="de-DE" sz="2400">
                <a:solidFill>
                  <a:srgbClr val="333333"/>
                </a:solidFill>
                <a:latin typeface="+mn-lt"/>
                <a:ea typeface="+mn-ea"/>
                <a:cs typeface="+mn-cs"/>
              </a:rPr>
              <a:t>незнакомы.</a:t>
            </a:r>
          </a:p>
          <a:p>
            <a:pPr eaLnBrk="1" hangingPunct="1">
              <a:lnSpc>
                <a:spcPct val="105000"/>
              </a:lnSpc>
              <a:spcBef>
                <a:spcPts val="1999"/>
              </a:spcBef>
              <a:spcAft>
                <a:spcPts val="0"/>
              </a:spcAft>
              <a:buClr>
                <a:srgbClr val="000000"/>
              </a:buClr>
              <a:buNone/>
            </a:pPr>
            <a:r>
              <a:rPr lang="ru-RU" altLang="de-DE" sz="2400">
                <a:solidFill>
                  <a:srgbClr val="004992"/>
                </a:solidFill>
                <a:latin typeface="+mn-lt"/>
                <a:ea typeface="+mn-ea"/>
                <a:cs typeface="+mn-cs"/>
              </a:rPr>
              <a:t>Попробуйте </a:t>
            </a:r>
            <a:r>
              <a:rPr lang="ru-RU" altLang="de-DE" sz="2400" dirty="0">
                <a:solidFill>
                  <a:srgbClr val="004992"/>
                </a:solidFill>
                <a:latin typeface="+mn-lt"/>
                <a:ea typeface="+mn-ea"/>
                <a:cs typeface="+mn-cs"/>
              </a:rPr>
              <a:t>определить на картинках от 1 до 6 эмоции, которые испытывает этот человек.</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17</a:t>
            </a:fld>
            <a:endParaRPr lang="de-DE" altLang="de-DE">
              <a:latin typeface="+mn-lt"/>
              <a:ea typeface="+mn-ea"/>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радость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сюрприз</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страх</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печаль</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гнев</a:t>
            </a:r>
            <a:endParaRPr lang="de-DE" altLang="de-DE" sz="2400">
              <a:solidFill>
                <a:srgbClr val="333333"/>
              </a:solidFill>
              <a:latin typeface="+mn-lt"/>
              <a:ea typeface="+mn-ea"/>
              <a:cs typeface="+mn-cs"/>
            </a:endParaRPr>
          </a:p>
          <a:p>
            <a:pPr marL="457200" indent="-457200" eaLnBrk="1" hangingPunct="1">
              <a:lnSpc>
                <a:spcPct val="105000"/>
              </a:lnSpc>
              <a:spcBef>
                <a:spcPts val="1999"/>
              </a:spcBef>
              <a:spcAft>
                <a:spcPts val="0"/>
              </a:spcAft>
              <a:buClr>
                <a:srgbClr val="333333"/>
              </a:buClr>
              <a:buFont typeface="+mj-lt"/>
              <a:buAutoNum type="arabicPeriod"/>
            </a:pPr>
            <a:r>
              <a:rPr lang="ru-RU" altLang="de-DE" sz="2400">
                <a:solidFill>
                  <a:srgbClr val="333333"/>
                </a:solidFill>
                <a:latin typeface="+mn-lt"/>
                <a:ea typeface="+mn-ea"/>
                <a:cs typeface="+mn-cs"/>
              </a:rPr>
              <a:t>отвращение</a:t>
            </a:r>
            <a:endParaRPr lang="de-DE"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18</a:t>
            </a:fld>
            <a:endParaRPr lang="de-DE" altLang="de-DE">
              <a:latin typeface="+mn-lt"/>
              <a:ea typeface="+mn-ea"/>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mn-lt"/>
                <a:ea typeface="+mn-ea"/>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mn-lt"/>
                <a:ea typeface="+mn-ea"/>
                <a:cs typeface="+mn-cs"/>
              </a:rPr>
              <a:t>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Действительно ли соответствуют лица людей их характеру или даже ихней профессии?</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ru-RU" altLang="de-DE" sz="2400" dirty="0">
                <a:solidFill>
                  <a:srgbClr val="333333"/>
                </a:solidFill>
              </a:rPr>
              <a:t>Кто из этих четырех мужчин актер, спортсмен, п</a:t>
            </a:r>
            <a:r>
              <a:rPr lang="az-Cyrl-AZ" altLang="de-DE" sz="2400" dirty="0">
                <a:solidFill>
                  <a:srgbClr val="333333"/>
                </a:solidFill>
              </a:rPr>
              <a:t>сихотерапевт</a:t>
            </a:r>
            <a:r>
              <a:rPr lang="en-GB" altLang="de-DE" sz="2400" dirty="0">
                <a:solidFill>
                  <a:srgbClr val="333333"/>
                </a:solidFill>
              </a:rPr>
              <a:t> </a:t>
            </a:r>
            <a:r>
              <a:rPr lang="ru-RU" altLang="de-DE" sz="2400" dirty="0">
                <a:solidFill>
                  <a:srgbClr val="333333"/>
                </a:solidFill>
              </a:rPr>
              <a:t>или серийный убийца? Уверены ли Вы в Вашем ответе?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19</a:t>
            </a:fld>
            <a:endParaRPr lang="de-DE" altLang="de-DE">
              <a:latin typeface="+mn-lt"/>
              <a:ea typeface="+mn-ea"/>
            </a:endParaRPr>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ru-RU" altLang="de-DE" sz="2400">
                <a:solidFill>
                  <a:srgbClr val="333333"/>
                </a:solidFill>
              </a:rPr>
              <a:t>Не всегда удается правильно распознать правду, напр. </a:t>
            </a:r>
            <a:r>
              <a:rPr lang="ru-RU" altLang="de-DE" sz="2400" dirty="0">
                <a:solidFill>
                  <a:srgbClr val="333333"/>
                </a:solidFill>
              </a:rPr>
              <a:t>не все актеры красивые, не все убийцы выглядят жестокими и т.д!</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Знали ли Вы?!?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20</a:t>
            </a:fld>
            <a:endParaRPr lang="de-DE" altLang="de-DE">
              <a:latin typeface="+mn-lt"/>
              <a:ea typeface="+mn-ea"/>
            </a:endParaRPr>
          </a:p>
        </p:txBody>
      </p:sp>
      <p:pic>
        <p:nvPicPr>
          <p:cNvPr id="19"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54276"/>
          <p:cNvSpPr txBox="1">
            <a:spLocks noChangeArrowheads="1"/>
          </p:cNvSpPr>
          <p:nvPr/>
        </p:nvSpPr>
        <p:spPr bwMode="auto">
          <a:xfrm>
            <a:off x="3831019" y="5963859"/>
            <a:ext cx="21945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mn-lt"/>
                <a:ea typeface="+mn-ea"/>
                <a:cs typeface="+mn-cs"/>
              </a:rPr>
              <a:t>Ted </a:t>
            </a:r>
            <a:r>
              <a:rPr lang="fr-FR" altLang="de-DE" sz="1800" dirty="0" err="1">
                <a:latin typeface="+mn-lt"/>
                <a:ea typeface="+mn-ea"/>
                <a:cs typeface="+mn-cs"/>
              </a:rPr>
              <a:t>Bundy</a:t>
            </a:r>
            <a:r>
              <a:rPr lang="fr-FR" altLang="de-DE" sz="1800" dirty="0">
                <a:latin typeface="+mn-lt"/>
                <a:ea typeface="+mn-ea"/>
                <a:cs typeface="+mn-cs"/>
              </a:rPr>
              <a:t>:</a:t>
            </a:r>
          </a:p>
          <a:p>
            <a:pPr algn="ctr" eaLnBrk="1" hangingPunct="1">
              <a:spcBef>
                <a:spcPts val="0"/>
              </a:spcBef>
              <a:spcAft>
                <a:spcPts val="0"/>
              </a:spcAft>
              <a:buClrTx/>
              <a:buNone/>
            </a:pPr>
            <a:r>
              <a:rPr lang="az-Cyrl-AZ" altLang="de-DE" sz="1800" dirty="0">
                <a:latin typeface="+mn-lt"/>
                <a:ea typeface="+mn-ea"/>
                <a:cs typeface="+mn-cs"/>
              </a:rPr>
              <a:t>Серийный убийца</a:t>
            </a:r>
            <a:endParaRPr lang="en-GB" altLang="de-DE" sz="1800" dirty="0">
              <a:latin typeface="+mn-lt"/>
              <a:ea typeface="+mn-ea"/>
              <a:cs typeface="+mn-cs"/>
            </a:endParaRPr>
          </a:p>
        </p:txBody>
      </p:sp>
      <p:sp>
        <p:nvSpPr>
          <p:cNvPr id="24"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ea typeface="+mn-ea"/>
                <a:cs typeface="+mn-cs"/>
              </a:rPr>
              <a:t>Eddie „Eagle“ Edwards:</a:t>
            </a:r>
          </a:p>
          <a:p>
            <a:pPr algn="ctr" eaLnBrk="1" hangingPunct="1">
              <a:spcBef>
                <a:spcPts val="0"/>
              </a:spcBef>
              <a:spcAft>
                <a:spcPts val="0"/>
              </a:spcAft>
              <a:buClrTx/>
              <a:buNone/>
            </a:pPr>
            <a:r>
              <a:rPr lang="az-Cyrl-AZ" altLang="de-DE" sz="1800">
                <a:latin typeface="+mn-lt"/>
                <a:ea typeface="+mn-ea"/>
                <a:cs typeface="+mn-cs"/>
              </a:rPr>
              <a:t>Прыгун с трамплина </a:t>
            </a:r>
            <a:endParaRPr lang="en-GB" altLang="de-DE" sz="1800" dirty="0">
              <a:latin typeface="+mn-lt"/>
              <a:ea typeface="+mn-ea"/>
              <a:cs typeface="+mn-cs"/>
            </a:endParaRPr>
          </a:p>
        </p:txBody>
      </p:sp>
      <p:sp>
        <p:nvSpPr>
          <p:cNvPr id="2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ea typeface="+mn-ea"/>
                <a:cs typeface="+mn-cs"/>
              </a:rPr>
              <a:t>Harald Effenberg:</a:t>
            </a:r>
          </a:p>
          <a:p>
            <a:pPr algn="ctr" eaLnBrk="1" hangingPunct="1">
              <a:spcBef>
                <a:spcPts val="0"/>
              </a:spcBef>
              <a:spcAft>
                <a:spcPts val="0"/>
              </a:spcAft>
              <a:buClrTx/>
              <a:buNone/>
            </a:pPr>
            <a:r>
              <a:rPr lang="az-Cyrl-AZ" altLang="de-DE" sz="1800" dirty="0">
                <a:latin typeface="+mn-lt"/>
                <a:ea typeface="+mn-ea"/>
                <a:cs typeface="+mn-cs"/>
              </a:rPr>
              <a:t>Актер</a:t>
            </a:r>
            <a:endParaRPr lang="en-GB" altLang="de-DE" sz="1800" dirty="0">
              <a:latin typeface="+mn-lt"/>
              <a:ea typeface="+mn-ea"/>
              <a:cs typeface="+mn-cs"/>
            </a:endParaRPr>
          </a:p>
        </p:txBody>
      </p:sp>
      <p:sp>
        <p:nvSpPr>
          <p:cNvPr id="2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ea typeface="+mn-ea"/>
                <a:cs typeface="+mn-cs"/>
              </a:rPr>
              <a:t>Alfred Adler:</a:t>
            </a:r>
          </a:p>
          <a:p>
            <a:pPr algn="ctr" eaLnBrk="1" hangingPunct="1">
              <a:spcBef>
                <a:spcPts val="0"/>
              </a:spcBef>
              <a:spcAft>
                <a:spcPts val="0"/>
              </a:spcAft>
              <a:buClrTx/>
              <a:buNone/>
            </a:pPr>
            <a:r>
              <a:rPr lang="az-Cyrl-AZ" altLang="de-DE" sz="1800" dirty="0">
                <a:latin typeface="+mn-lt"/>
                <a:ea typeface="+mn-ea"/>
                <a:cs typeface="+mn-cs"/>
              </a:rPr>
              <a:t>Психотерапевт</a:t>
            </a:r>
            <a:endParaRPr lang="en-GB" altLang="de-DE" sz="1800" dirty="0">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неверные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21</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3472153996"/>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Жест/Мимика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000000"/>
                          </a:solidFill>
                          <a:effectLst/>
                          <a:latin typeface="+mn-lt"/>
                          <a:ea typeface="+mn-ea"/>
                          <a:cs typeface="+mn-cs"/>
                        </a:rPr>
                        <a:t>Как воспринимается поведение/жест здесь и в других странах?</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Телесный контакт</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Неодобряется или же приветстуется?</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неверные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22</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2914971808"/>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Жест/Мимика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000000"/>
                          </a:solidFill>
                          <a:effectLst/>
                          <a:latin typeface="+mn-lt"/>
                          <a:ea typeface="+mn-ea"/>
                          <a:cs typeface="+mn-cs"/>
                        </a:rPr>
                        <a:t>Как воспринимается поведение/жест здесь и в других странах?</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Северная Америка, Европа</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“О.К.”, “хорошо”</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Франция, Бельгия, Тунис</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“ноль”, “ничего не стоит”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Япония</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“деньги”</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некоторых странах презрительный жест для гомосексуальных людей.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Телесный контакт</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Неодобряется или же приветстуется?</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037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Другие страны - другие обычаи!</a:t>
            </a:r>
            <a:br>
              <a:rPr lang="ru-RU" sz="3600">
                <a:latin typeface="+mn-lt"/>
                <a:ea typeface="+mn-ea"/>
                <a:cs typeface="+mn-cs"/>
              </a:rPr>
            </a:br>
            <a:r>
              <a:rPr lang="ru-RU" sz="3600">
                <a:latin typeface="+mn-lt"/>
                <a:ea typeface="+mn-ea"/>
                <a:cs typeface="+mn-cs"/>
              </a:rPr>
              <a:t>Некоторые неверные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23</a:t>
            </a:fld>
            <a:endParaRPr lang="de-DE" altLang="de-DE">
              <a:latin typeface="+mn-lt"/>
              <a:ea typeface="+mn-ea"/>
            </a:endParaRPr>
          </a:p>
        </p:txBody>
      </p:sp>
      <p:graphicFrame>
        <p:nvGraphicFramePr>
          <p:cNvPr id="10" name="Group 48"/>
          <p:cNvGraphicFramePr>
            <a:graphicFrameLocks noGrp="1"/>
          </p:cNvGraphicFramePr>
          <p:nvPr>
            <p:extLst>
              <p:ext uri="{D42A27DB-BD31-4B8C-83A1-F6EECF244321}">
                <p14:modId xmlns:p14="http://schemas.microsoft.com/office/powerpoint/2010/main" val="2209211237"/>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Жест/Мимика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a:ln>
                            <a:noFill/>
                          </a:ln>
                          <a:solidFill>
                            <a:srgbClr val="000000"/>
                          </a:solidFill>
                          <a:effectLst/>
                          <a:latin typeface="+mn-lt"/>
                          <a:ea typeface="+mn-ea"/>
                          <a:cs typeface="+mn-cs"/>
                        </a:rPr>
                        <a:t>Как воспринимается поведение/жест здесь и в других странах?</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Северная Америка, Европа</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“О.К.”, “хорошо”</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Франция, Бельгия, Тунис</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“ноль”, “ничего не стоит” </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Япония</a:t>
                      </a:r>
                      <a:r>
                        <a:rPr kumimoji="0" lang="ru-RU" sz="1800" b="1" i="0" u="none" strike="noStrike" cap="none" normalizeH="0" baseline="0">
                          <a:ln>
                            <a:noFill/>
                          </a:ln>
                          <a:solidFill>
                            <a:srgbClr val="333333"/>
                          </a:solidFill>
                          <a:effectLst/>
                          <a:latin typeface="+mn-lt"/>
                          <a:ea typeface="+mn-ea"/>
                          <a:cs typeface="+mn-cs"/>
                        </a:rPr>
                        <a:t>:</a:t>
                      </a:r>
                      <a:r>
                        <a:rPr kumimoji="0" lang="ru-RU" sz="1800" b="0" i="0" u="none" strike="noStrike" cap="none" normalizeH="0" baseline="0">
                          <a:ln>
                            <a:noFill/>
                          </a:ln>
                          <a:solidFill>
                            <a:srgbClr val="333333"/>
                          </a:solidFill>
                          <a:effectLst/>
                          <a:latin typeface="+mn-lt"/>
                          <a:ea typeface="+mn-ea"/>
                          <a:cs typeface="+mn-cs"/>
                        </a:rPr>
                        <a:t> “деньги”</a:t>
                      </a:r>
                      <a:endParaRPr kumimoji="0" lang="ru-RU"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некоторых странах презрительный жест для гомосексуальных людей.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Телесный контакт</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Неодобряется или же приветстуется?</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В зависимости от (суб)культуры или поколения, тесный телесный контакт при приветствие оценивается либо как неприличный (напр., пожилыми людьми в Германии), либо как норма поведения (напр., молодыми людьми, странами Средиземноморья). В то время как в Германии поведение двух мужчин, которые обнимаются, воспринимается неодобрительно, в арабских странах или во многих левых </a:t>
                      </a:r>
                      <a:r>
                        <a:rPr kumimoji="0" lang="ru-RU" sz="1800" b="0" i="0" u="none" strike="noStrike" cap="none" normalizeH="0" baseline="0">
                          <a:ln>
                            <a:noFill/>
                          </a:ln>
                          <a:solidFill>
                            <a:srgbClr val="333333"/>
                          </a:solidFill>
                          <a:effectLst/>
                          <a:latin typeface="+mn-lt"/>
                          <a:ea typeface="+mn-ea"/>
                          <a:cs typeface="+mn-cs"/>
                        </a:rPr>
                        <a:t>группах (“социалистический поцелуй братьев”) </a:t>
                      </a:r>
                      <a:r>
                        <a:rPr kumimoji="0" lang="ru-RU" sz="1800" b="0" i="0" u="none" strike="noStrike" cap="none" normalizeH="0" baseline="0" dirty="0">
                          <a:ln>
                            <a:noFill/>
                          </a:ln>
                          <a:solidFill>
                            <a:srgbClr val="333333"/>
                          </a:solidFill>
                          <a:effectLst/>
                          <a:latin typeface="+mn-lt"/>
                          <a:ea typeface="+mn-ea"/>
                          <a:cs typeface="+mn-cs"/>
                        </a:rPr>
                        <a:t>это считается нормой.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497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Частые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24</a:t>
            </a:fld>
            <a:endParaRPr lang="de-DE" altLang="de-DE">
              <a:latin typeface="+mn-lt"/>
              <a:ea typeface="+mn-ea"/>
            </a:endParaRPr>
          </a:p>
        </p:txBody>
      </p:sp>
      <p:graphicFrame>
        <p:nvGraphicFramePr>
          <p:cNvPr id="8" name="Group 26"/>
          <p:cNvGraphicFramePr>
            <a:graphicFrameLocks noGrp="1"/>
          </p:cNvGraphicFramePr>
          <p:nvPr>
            <p:extLst>
              <p:ext uri="{D42A27DB-BD31-4B8C-83A1-F6EECF244321}">
                <p14:modId xmlns:p14="http://schemas.microsoft.com/office/powerpoint/2010/main" val="307719260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Жест/Мимика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Возможные недопонимания</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Одежда</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Недопонимания Молодежь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ru-RU" sz="1800" b="1" i="0" u="none" strike="noStrike" cap="none" normalizeH="0" baseline="0" dirty="0">
                          <a:ln>
                            <a:noFill/>
                          </a:ln>
                          <a:solidFill>
                            <a:srgbClr val="333333"/>
                          </a:solidFill>
                          <a:effectLst/>
                          <a:latin typeface="+mn-lt"/>
                          <a:ea typeface="+mn-ea"/>
                          <a:cs typeface="+mn-cs"/>
                        </a:rPr>
                        <a:t> Взрослые!</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Частые неправильные интерпретации жестов и мимики</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25</a:t>
            </a:fld>
            <a:endParaRPr lang="de-DE" altLang="de-DE">
              <a:latin typeface="+mn-lt"/>
              <a:ea typeface="+mn-ea"/>
            </a:endParaRPr>
          </a:p>
        </p:txBody>
      </p:sp>
      <p:graphicFrame>
        <p:nvGraphicFramePr>
          <p:cNvPr id="8" name="Group 26"/>
          <p:cNvGraphicFramePr>
            <a:graphicFrameLocks noGrp="1"/>
          </p:cNvGraphicFramePr>
          <p:nvPr>
            <p:extLst>
              <p:ext uri="{D42A27DB-BD31-4B8C-83A1-F6EECF244321}">
                <p14:modId xmlns:p14="http://schemas.microsoft.com/office/powerpoint/2010/main" val="1977867835"/>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dirty="0">
                          <a:ln>
                            <a:noFill/>
                          </a:ln>
                          <a:solidFill>
                            <a:srgbClr val="000000"/>
                          </a:solidFill>
                          <a:effectLst/>
                          <a:latin typeface="+mn-lt"/>
                          <a:ea typeface="+mn-ea"/>
                          <a:cs typeface="+mn-cs"/>
                        </a:rPr>
                        <a:t>Жест/Мимика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000000"/>
                          </a:solidFill>
                          <a:effectLst/>
                          <a:latin typeface="+mn-lt"/>
                          <a:ea typeface="+mn-ea"/>
                          <a:cs typeface="+mn-cs"/>
                        </a:rPr>
                        <a:t>Возможные недопонимания</a:t>
                      </a:r>
                      <a:endParaRPr kumimoji="0" lang="de-DE" sz="1800" b="0" i="0" u="none" strike="noStrike" cap="none" normalizeH="0" baseline="0">
                        <a:ln>
                          <a:noFill/>
                        </a:ln>
                        <a:solidFill>
                          <a:srgbClr val="000000"/>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1800" b="0" i="0" u="none" strike="noStrike" cap="none" normalizeH="0" baseline="0">
                          <a:ln>
                            <a:noFill/>
                          </a:ln>
                          <a:solidFill>
                            <a:srgbClr val="333333"/>
                          </a:solidFill>
                          <a:effectLst/>
                          <a:latin typeface="+mn-lt"/>
                          <a:ea typeface="+mn-ea"/>
                          <a:cs typeface="+mn-cs"/>
                        </a:rPr>
                        <a:t>Одежда</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1" i="0" u="none" strike="noStrike" cap="none" normalizeH="0" baseline="0" dirty="0">
                          <a:ln>
                            <a:noFill/>
                          </a:ln>
                          <a:solidFill>
                            <a:srgbClr val="333333"/>
                          </a:solidFill>
                          <a:effectLst/>
                          <a:latin typeface="+mn-lt"/>
                          <a:ea typeface="+mn-ea"/>
                          <a:cs typeface="+mn-cs"/>
                        </a:rPr>
                        <a:t>Недопонимания Молодежь </a:t>
                      </a:r>
                      <a:r>
                        <a:rPr kumimoji="0" lang="de-DE" sz="1800" b="1" i="0" u="none" strike="noStrike" cap="none" normalizeH="0" baseline="0" dirty="0">
                          <a:ln>
                            <a:noFill/>
                          </a:ln>
                          <a:solidFill>
                            <a:srgbClr val="333333"/>
                          </a:solidFill>
                          <a:effectLst/>
                          <a:latin typeface="+mn-lt"/>
                          <a:ea typeface="+mn-ea"/>
                          <a:cs typeface="+mn-cs"/>
                          <a:sym typeface="Wingdings" pitchFamily="2" charset="2"/>
                        </a:rPr>
                        <a:t></a:t>
                      </a:r>
                      <a:r>
                        <a:rPr kumimoji="0" lang="ru-RU" sz="1800" b="1" i="0" u="none" strike="noStrike" cap="none" normalizeH="0" baseline="0" dirty="0">
                          <a:ln>
                            <a:noFill/>
                          </a:ln>
                          <a:solidFill>
                            <a:srgbClr val="333333"/>
                          </a:solidFill>
                          <a:effectLst/>
                          <a:latin typeface="+mn-lt"/>
                          <a:ea typeface="+mn-ea"/>
                          <a:cs typeface="+mn-cs"/>
                        </a:rPr>
                        <a:t> Взрослые!</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ru-RU" sz="1800" b="0" i="0" u="none" strike="noStrike" cap="none" normalizeH="0" baseline="0" dirty="0">
                          <a:ln>
                            <a:noFill/>
                          </a:ln>
                          <a:solidFill>
                            <a:srgbClr val="333333"/>
                          </a:solidFill>
                          <a:effectLst/>
                          <a:latin typeface="+mn-lt"/>
                          <a:ea typeface="+mn-ea"/>
                          <a:cs typeface="+mn-cs"/>
                        </a:rPr>
                        <a:t>Короткие юбки или облегающая одежда среди молодежи в Западной Европе считается нормой, но часто у пожилых людей или людей других культур воспринамается как неуместно и вульгарно.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382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z-Cyrl-AZ" sz="3600" dirty="0">
                <a:solidFill>
                  <a:srgbClr val="004992"/>
                </a:solidFill>
                <a:latin typeface="+mn-lt"/>
                <a:ea typeface="+mn-ea"/>
                <a:cs typeface="+mn-cs"/>
              </a:rPr>
              <a:t>Групповое задание 2</a:t>
            </a:r>
            <a:endParaRPr lang="en-US" sz="3600" dirty="0">
              <a:solidFill>
                <a:srgbClr val="004992"/>
              </a:solidFill>
              <a:latin typeface="+mn-lt"/>
              <a:ea typeface="+mn-ea"/>
              <a:cs typeface="+mn-cs"/>
            </a:endParaRPr>
          </a:p>
        </p:txBody>
      </p:sp>
      <p:sp>
        <p:nvSpPr>
          <p:cNvPr id="27650" name="Rectangle 2"/>
          <p:cNvSpPr>
            <a:spLocks noGrp="1" noChangeArrowheads="1"/>
          </p:cNvSpPr>
          <p:nvPr>
            <p:ph idx="1"/>
          </p:nvPr>
        </p:nvSpPr>
        <p:spPr/>
        <p:txBody>
          <a:bodyPr>
            <a:noAutofit/>
          </a:bodyPr>
          <a:lstStyle/>
          <a:p>
            <a:pPr marL="342900" lvl="0" indent="-342900" defTabSz="914377">
              <a:buClr>
                <a:srgbClr val="333333"/>
              </a:buClr>
              <a:buFont typeface="WingDings"/>
              <a:buChar char=""/>
            </a:pPr>
            <a:r>
              <a:rPr lang="ru-RU" sz="2400" dirty="0">
                <a:solidFill>
                  <a:srgbClr val="333333"/>
                </a:solidFill>
              </a:rPr>
              <a:t>Вам будут представлены различные картинки. Ваше задание определить, что чувствует этот человек/эти люди в момент происходящего.</a:t>
            </a:r>
          </a:p>
          <a:p>
            <a:pPr marL="342900" lvl="0" indent="-342900" defTabSz="914377">
              <a:buClr>
                <a:srgbClr val="333333"/>
              </a:buClr>
              <a:buFont typeface="WingDings"/>
              <a:buChar char=""/>
            </a:pPr>
            <a:r>
              <a:rPr lang="ru-RU" sz="2400" dirty="0">
                <a:solidFill>
                  <a:srgbClr val="333333"/>
                </a:solidFill>
              </a:rPr>
              <a:t>Пожалуйста, обсудите в группе насколько Вы уверены в Вашем ответе!</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Уличный музыкант</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Человеку наступили</a:t>
            </a:r>
            <a:r>
              <a:rPr lang="en-US"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на ногу</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Уличная драка</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Человек узнает плохие новости</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27</a:t>
            </a:fld>
            <a:endParaRPr lang="de-DE" altLang="de-DE">
              <a:latin typeface="+mn-lt"/>
              <a:ea typeface="+mn-ea"/>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dirty="0">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28</a:t>
            </a:fld>
            <a:endParaRPr lang="de-DE" altLang="de-DE">
              <a:latin typeface="+mn-lt"/>
              <a:ea typeface="+mn-ea"/>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Пристрастие!</a:t>
            </a:r>
            <a:endParaRPr lang="en-GB" altLang="de-DE" sz="2400" dirty="0">
              <a:solidFill>
                <a:srgbClr val="004992"/>
              </a:solidFill>
              <a:latin typeface="+mn-lt"/>
              <a:ea typeface="+mn-ea"/>
              <a:cs typeface="+mn-cs"/>
            </a:endParaRPr>
          </a:p>
        </p:txBody>
      </p:sp>
      <p:sp>
        <p:nvSpPr>
          <p:cNvPr id="1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342900" indent="-342900" eaLnBrk="1" hangingPunct="1">
              <a:lnSpc>
                <a:spcPct val="105000"/>
              </a:lnSpc>
              <a:spcBef>
                <a:spcPts val="1999"/>
              </a:spcBef>
              <a:spcAft>
                <a:spcPts val="0"/>
              </a:spcAft>
              <a:buClr>
                <a:srgbClr val="004992"/>
              </a:buClr>
              <a:buFont typeface="WingDings"/>
              <a:buAutoNum type="arabicPeriod"/>
            </a:pPr>
            <a:r>
              <a:rPr lang="ru-RU" altLang="de-DE" sz="2400" dirty="0">
                <a:solidFill>
                  <a:srgbClr val="004992"/>
                </a:solidFill>
                <a:latin typeface="+mn-lt"/>
                <a:ea typeface="+mn-ea"/>
                <a:cs typeface="+mn-cs"/>
              </a:rPr>
              <a:t>Уличный музыкант</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Человеку наступили</a:t>
            </a:r>
            <a:r>
              <a:rPr lang="en-US"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на ногу</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Уличная драка</a:t>
            </a:r>
          </a:p>
          <a:p>
            <a:pPr marL="342900" indent="-342900"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Человек узнает плохие новости</a:t>
            </a:r>
            <a:endParaRPr lang="en-GB" altLang="de-DE" sz="2400" dirty="0">
              <a:solidFill>
                <a:srgbClr val="333333"/>
              </a:solidFill>
              <a:latin typeface="+mn-lt"/>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82600" indent="-482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у стоматолога</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В комнате страха</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в родильном доме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Счастливая женщина на вечеринке</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29</a:t>
            </a:fld>
            <a:endParaRPr lang="de-DE" altLang="de-DE">
              <a:latin typeface="+mn-lt"/>
              <a:ea typeface="+mn-ea"/>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82600" indent="-4826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Женщина </a:t>
            </a:r>
            <a:r>
              <a:rPr lang="ru-RU" altLang="de-DE" sz="2400">
                <a:solidFill>
                  <a:srgbClr val="333333"/>
                </a:solidFill>
                <a:latin typeface="+mn-lt"/>
                <a:ea typeface="+mn-ea"/>
                <a:cs typeface="+mn-cs"/>
              </a:rPr>
              <a:t>у стоматолога</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В комнате страха</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a:t>
            </a:r>
            <a:r>
              <a:rPr lang="ru-RU" altLang="de-DE" sz="2400" dirty="0">
                <a:solidFill>
                  <a:srgbClr val="333333"/>
                </a:solidFill>
                <a:latin typeface="+mn-lt"/>
                <a:ea typeface="+mn-ea"/>
                <a:cs typeface="+mn-cs"/>
              </a:rPr>
              <a:t>в </a:t>
            </a:r>
            <a:r>
              <a:rPr lang="ru-RU" altLang="de-DE" sz="2400">
                <a:solidFill>
                  <a:srgbClr val="333333"/>
                </a:solidFill>
                <a:latin typeface="+mn-lt"/>
                <a:ea typeface="+mn-ea"/>
                <a:cs typeface="+mn-cs"/>
              </a:rPr>
              <a:t>родильном доме</a:t>
            </a:r>
          </a:p>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Счастливая </a:t>
            </a:r>
            <a:r>
              <a:rPr lang="ru-RU" altLang="de-DE" sz="2400" dirty="0">
                <a:solidFill>
                  <a:srgbClr val="004992"/>
                </a:solidFill>
                <a:latin typeface="+mn-lt"/>
                <a:ea typeface="+mn-ea"/>
                <a:cs typeface="+mn-cs"/>
              </a:rPr>
              <a:t>женщина на вечеринке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30</a:t>
            </a:fld>
            <a:endParaRPr lang="de-DE" altLang="de-DE">
              <a:latin typeface="+mn-lt"/>
              <a:ea typeface="+mn-ea"/>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Радость!</a:t>
            </a:r>
            <a:endParaRPr lang="en-GB" altLang="de-DE" sz="2400" dirty="0">
              <a:solidFill>
                <a:srgbClr val="004992"/>
              </a:solidFill>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tabLst>
                <a:tab pos="450850" algn="l"/>
              </a:tabLst>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tabLst>
                <a:tab pos="45085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tabLst>
                <a:tab pos="45085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Мальчик плачет и отчаянно просит о помощи после землетрясения</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Протест</a:t>
            </a:r>
            <a:r>
              <a:rPr lang="en-US" altLang="de-DE" sz="2400" dirty="0">
                <a:solidFill>
                  <a:srgbClr val="333333"/>
                </a:solidFill>
                <a:latin typeface="+mn-lt"/>
                <a:ea typeface="+mn-ea"/>
                <a:cs typeface="+mn-cs"/>
              </a:rPr>
              <a:t> </a:t>
            </a:r>
            <a:r>
              <a:rPr lang="ru-RU" altLang="de-DE" sz="2400" dirty="0">
                <a:solidFill>
                  <a:srgbClr val="333333"/>
                </a:solidFill>
                <a:latin typeface="+mn-lt"/>
                <a:ea typeface="+mn-ea"/>
                <a:cs typeface="+mn-cs"/>
              </a:rPr>
              <a:t>(Уганда)</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Игрок размахивает израильским флагом</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Певец в церковном хоре</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31</a:t>
            </a:fld>
            <a:endParaRPr lang="de-DE" altLang="de-DE">
              <a:latin typeface="+mn-lt"/>
              <a:ea typeface="+mn-ea"/>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tabLst>
                <a:tab pos="450850" algn="l"/>
              </a:tabLst>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tabLst>
                <a:tab pos="45085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tabLst>
                <a:tab pos="45085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Мальчик плачет и отчаянно просит о помощи </a:t>
            </a:r>
            <a:r>
              <a:rPr lang="ru-RU" altLang="de-DE" sz="2400">
                <a:solidFill>
                  <a:srgbClr val="333333"/>
                </a:solidFill>
                <a:latin typeface="+mn-lt"/>
                <a:ea typeface="+mn-ea"/>
                <a:cs typeface="+mn-cs"/>
              </a:rPr>
              <a:t>после землетрясения</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Протест </a:t>
            </a:r>
            <a:r>
              <a:rPr lang="ru-RU" altLang="de-DE" sz="2400" dirty="0">
                <a:solidFill>
                  <a:srgbClr val="333333"/>
                </a:solidFill>
                <a:latin typeface="+mn-lt"/>
                <a:ea typeface="+mn-ea"/>
                <a:cs typeface="+mn-cs"/>
              </a:rPr>
              <a:t>(Уганда)</a:t>
            </a:r>
          </a:p>
          <a:p>
            <a:pPr eaLnBrk="1" hangingPunct="1">
              <a:lnSpc>
                <a:spcPct val="105000"/>
              </a:lnSpc>
              <a:spcBef>
                <a:spcPts val="1999"/>
              </a:spcBef>
              <a:spcAft>
                <a:spcPts val="0"/>
              </a:spcAft>
              <a:buClr>
                <a:srgbClr val="004992"/>
              </a:buClr>
              <a:buFont typeface="WingDings"/>
              <a:buAutoNum type="arabicPeriod"/>
            </a:pPr>
            <a:r>
              <a:rPr lang="ru-RU" altLang="de-DE" sz="2400" dirty="0">
                <a:solidFill>
                  <a:srgbClr val="004992"/>
                </a:solidFill>
                <a:latin typeface="+mn-lt"/>
                <a:ea typeface="+mn-ea"/>
                <a:cs typeface="+mn-cs"/>
              </a:rPr>
              <a:t>Игрок размахивает </a:t>
            </a:r>
            <a:r>
              <a:rPr lang="ru-RU" altLang="de-DE" sz="2400">
                <a:solidFill>
                  <a:srgbClr val="004992"/>
                </a:solidFill>
                <a:latin typeface="+mn-lt"/>
                <a:ea typeface="+mn-ea"/>
                <a:cs typeface="+mn-cs"/>
              </a:rPr>
              <a:t>израильским флагом</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Певец </a:t>
            </a:r>
            <a:r>
              <a:rPr lang="ru-RU" altLang="de-DE" sz="2400" dirty="0">
                <a:solidFill>
                  <a:srgbClr val="333333"/>
                </a:solidFill>
                <a:latin typeface="+mn-lt"/>
                <a:ea typeface="+mn-ea"/>
                <a:cs typeface="+mn-cs"/>
              </a:rPr>
              <a:t>в церковном хоре</a:t>
            </a:r>
            <a:endParaRPr lang="de-DE"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32</a:t>
            </a:fld>
            <a:endParaRPr lang="de-DE" altLang="de-DE">
              <a:latin typeface="+mn-lt"/>
              <a:ea typeface="+mn-ea"/>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Молодая женщина кричит что</a:t>
            </a:r>
            <a:r>
              <a:rPr lang="de-DE" altLang="de-DE" sz="2400">
                <a:solidFill>
                  <a:srgbClr val="333333"/>
                </a:solidFill>
                <a:latin typeface="+mn-lt"/>
                <a:ea typeface="+mn-ea"/>
                <a:cs typeface="+mn-cs"/>
              </a:rPr>
              <a:t>-</a:t>
            </a:r>
            <a:r>
              <a:rPr lang="ru-RU" altLang="de-DE" sz="2400">
                <a:solidFill>
                  <a:srgbClr val="333333"/>
                </a:solidFill>
                <a:latin typeface="+mn-lt"/>
                <a:ea typeface="+mn-ea"/>
                <a:cs typeface="+mn-cs"/>
              </a:rPr>
              <a:t>то своему арестованному любовнику</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Торговля на рынке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Истерический фанат</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Певица на шоу талантов</a:t>
            </a:r>
            <a:endParaRPr lang="de-DE"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33</a:t>
            </a:fld>
            <a:endParaRPr lang="de-DE" altLang="de-DE">
              <a:latin typeface="+mn-lt"/>
              <a:ea typeface="+mn-ea"/>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Молодая женщина кричит что</a:t>
            </a:r>
            <a:r>
              <a:rPr lang="de-DE" altLang="de-DE" sz="2400">
                <a:solidFill>
                  <a:srgbClr val="333333"/>
                </a:solidFill>
                <a:latin typeface="+mn-lt"/>
                <a:ea typeface="+mn-ea"/>
                <a:cs typeface="+mn-cs"/>
              </a:rPr>
              <a:t>-</a:t>
            </a:r>
            <a:r>
              <a:rPr lang="ru-RU" altLang="de-DE" sz="2400">
                <a:solidFill>
                  <a:srgbClr val="333333"/>
                </a:solidFill>
                <a:latin typeface="+mn-lt"/>
                <a:ea typeface="+mn-ea"/>
                <a:cs typeface="+mn-cs"/>
              </a:rPr>
              <a:t>то своему арестованному любовнику</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Торговля на рынке</a:t>
            </a:r>
          </a:p>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Истерический фанат </a:t>
            </a:r>
            <a:r>
              <a:rPr lang="de-DE" altLang="de-DE" sz="2400">
                <a:solidFill>
                  <a:srgbClr val="004992"/>
                </a:solidFill>
                <a:latin typeface="+mn-lt"/>
                <a:ea typeface="+mn-ea"/>
                <a:cs typeface="+mn-cs"/>
              </a:rPr>
              <a:t>(Tokio Hotel)</a:t>
            </a:r>
            <a:endParaRPr lang="ru-RU" altLang="de-DE" sz="2400">
              <a:solidFill>
                <a:srgbClr val="004992"/>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Певица на шоу талантов</a:t>
            </a:r>
            <a:endParaRPr lang="de-DE"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34</a:t>
            </a:fld>
            <a:endParaRPr lang="de-DE" altLang="de-DE">
              <a:latin typeface="+mn-lt"/>
              <a:ea typeface="+mn-ea"/>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 Возбуждение!</a:t>
            </a:r>
            <a:endParaRPr lang="en-GB" altLang="de-DE" sz="2400" dirty="0">
              <a:solidFill>
                <a:srgbClr val="004992"/>
              </a:solidFill>
              <a:latin typeface="+mn-lt"/>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tabLst>
                <a:tab pos="450850" algn="l"/>
              </a:tabLst>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tabLst>
                <a:tab pos="45085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tabLst>
                <a:tab pos="45085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Спротсмен пойман на принятии допинга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Игроку предоставляется невероятный шанс</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В туалете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во время молитвы</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35</a:t>
            </a:fld>
            <a:endParaRPr lang="de-DE" altLang="de-DE">
              <a:latin typeface="+mn-lt"/>
              <a:ea typeface="+mn-ea"/>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tabLst>
                <a:tab pos="450850" algn="l"/>
              </a:tabLst>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tabLst>
                <a:tab pos="450850" algn="l"/>
              </a:tabLst>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tabLst>
                <a:tab pos="450850" algn="l"/>
              </a:tabLst>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tabLst>
                <a:tab pos="450850" algn="l"/>
              </a:tabLst>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Спротсмен пойман на принятии допинга</a:t>
            </a:r>
            <a:endParaRPr lang="de-DE" altLang="de-DE" sz="240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Игроку предоставляется невероятный шанс</a:t>
            </a:r>
          </a:p>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В туалете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во время молитвы</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36</a:t>
            </a:fld>
            <a:endParaRPr lang="de-DE" altLang="de-DE">
              <a:latin typeface="+mn-lt"/>
              <a:ea typeface="+mn-ea"/>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417105CC-ECBE-434C-991C-D0C99BA34B3E}"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ea typeface="+mn-ea"/>
              </a:rPr>
              <a:t>[</a:t>
            </a:r>
            <a:r>
              <a:rPr lang="az-Cyrl-AZ" altLang="ko-KR" i="1" spc="-5" dirty="0">
                <a:solidFill>
                  <a:srgbClr val="333333"/>
                </a:solidFill>
                <a:latin typeface="+mn-lt"/>
                <a:ea typeface="+mn-ea"/>
              </a:rPr>
              <a:t>для тренеров</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ru-RU" altLang="ko-KR"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937703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Измученный марафонец</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в бессознательном состоянии</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В молитве о затонувшем монахе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Чингисхан (монгольский правитель)</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38</a:t>
            </a:fld>
            <a:endParaRPr lang="de-DE" altLang="de-DE">
              <a:latin typeface="+mn-lt"/>
              <a:ea typeface="+mn-ea"/>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Измученный марафонец</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в бессознательном состоянии</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В молитве о затонувшем монахе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Чингисхан (монгольский правитель)</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39</a:t>
            </a:fld>
            <a:endParaRPr lang="de-DE" altLang="de-DE">
              <a:latin typeface="+mn-lt"/>
              <a:ea typeface="+mn-ea"/>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Сердитый полицейский</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Дирижер</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Музыканты на похоронном процессе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Проводник</a:t>
            </a:r>
            <a:endParaRPr lang="de-DE"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40</a:t>
            </a:fld>
            <a:endParaRPr lang="de-DE" altLang="de-DE">
              <a:latin typeface="+mn-lt"/>
              <a:ea typeface="+mn-ea"/>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Сердитый полицейский</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Дирижер</a:t>
            </a:r>
          </a:p>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Музыканты на похоронном процессе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Проводник</a:t>
            </a:r>
            <a:endParaRPr lang="de-DE"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41</a:t>
            </a:fld>
            <a:endParaRPr lang="de-DE" altLang="de-DE">
              <a:latin typeface="+mn-lt"/>
              <a:ea typeface="+mn-ea"/>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Человек жалуется на необходимость в парковочном билете</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Дирижер представляет свой ​​оркестр</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Актер получает бурные аплодисменты</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Репетиция балета в уличной одежде</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42</a:t>
            </a:fld>
            <a:endParaRPr lang="de-DE" altLang="de-DE">
              <a:latin typeface="+mn-lt"/>
              <a:ea typeface="+mn-ea"/>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70C0"/>
              </a:buClr>
              <a:buFont typeface="WingDings"/>
              <a:buAutoNum type="arabicPeriod"/>
            </a:pPr>
            <a:r>
              <a:rPr lang="ru-RU" altLang="de-DE" sz="2400">
                <a:solidFill>
                  <a:srgbClr val="004992"/>
                </a:solidFill>
                <a:latin typeface="+mn-lt"/>
                <a:ea typeface="+mn-ea"/>
                <a:cs typeface="+mn-cs"/>
              </a:rPr>
              <a:t>Человек жалуется на необходимость в парковочном билете</a:t>
            </a:r>
          </a:p>
          <a:p>
            <a:pPr eaLnBrk="1" hangingPunct="1">
              <a:lnSpc>
                <a:spcPct val="105000"/>
              </a:lnSpc>
              <a:spcBef>
                <a:spcPts val="1999"/>
              </a:spcBef>
              <a:spcAft>
                <a:spcPts val="0"/>
              </a:spcAft>
              <a:buClr>
                <a:srgbClr val="333333"/>
              </a:buClr>
              <a:buFont typeface="WingDings"/>
              <a:buAutoNum type="arabicPeriod"/>
            </a:pPr>
            <a:r>
              <a:rPr lang="ru-RU" altLang="de-DE" sz="2400">
                <a:latin typeface="+mn-lt"/>
                <a:ea typeface="+mn-ea"/>
                <a:cs typeface="+mn-cs"/>
              </a:rPr>
              <a:t>Дирижер представляет свой ​​оркестр</a:t>
            </a:r>
          </a:p>
          <a:p>
            <a:pPr eaLnBrk="1" hangingPunct="1">
              <a:lnSpc>
                <a:spcPct val="105000"/>
              </a:lnSpc>
              <a:spcBef>
                <a:spcPts val="1999"/>
              </a:spcBef>
              <a:spcAft>
                <a:spcPts val="0"/>
              </a:spcAft>
              <a:buClr>
                <a:srgbClr val="333333"/>
              </a:buClr>
              <a:buFont typeface="WingDings"/>
              <a:buAutoNum type="arabicPeriod"/>
            </a:pPr>
            <a:r>
              <a:rPr lang="ru-RU" altLang="de-DE" sz="2400">
                <a:latin typeface="+mn-lt"/>
                <a:ea typeface="+mn-ea"/>
                <a:cs typeface="+mn-cs"/>
              </a:rPr>
              <a:t>Актер получает бурные аплодисменты</a:t>
            </a:r>
          </a:p>
          <a:p>
            <a:pPr eaLnBrk="1" hangingPunct="1">
              <a:lnSpc>
                <a:spcPct val="105000"/>
              </a:lnSpc>
              <a:spcBef>
                <a:spcPts val="1999"/>
              </a:spcBef>
              <a:spcAft>
                <a:spcPts val="0"/>
              </a:spcAft>
              <a:buClr>
                <a:srgbClr val="333333"/>
              </a:buClr>
              <a:buFont typeface="WingDings"/>
              <a:buAutoNum type="arabicPeriod"/>
            </a:pPr>
            <a:r>
              <a:rPr lang="ru-RU" altLang="de-DE" sz="2400">
                <a:latin typeface="+mn-lt"/>
                <a:ea typeface="+mn-ea"/>
                <a:cs typeface="+mn-cs"/>
              </a:rPr>
              <a:t>Репетиция балета в уличной одежде</a:t>
            </a:r>
            <a:endParaRPr lang="en-GB" altLang="de-DE" sz="24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43</a:t>
            </a:fld>
            <a:endParaRPr lang="de-DE" altLang="de-DE">
              <a:latin typeface="+mn-lt"/>
              <a:ea typeface="+mn-ea"/>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 Злость!</a:t>
            </a:r>
            <a:endParaRPr lang="en-GB" altLang="de-DE" sz="2400" dirty="0">
              <a:solidFill>
                <a:srgbClr val="004992"/>
              </a:solidFill>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1" name="Text Box 1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обжорство</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похоть</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жадность</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гордость</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вялость</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зависть</a:t>
            </a:r>
          </a:p>
          <a:p>
            <a:pPr marL="0" indent="0" eaLnBrk="1" hangingPunct="1">
              <a:spcBef>
                <a:spcPts val="1200"/>
              </a:spcBef>
              <a:spcAft>
                <a:spcPts val="0"/>
              </a:spcAft>
              <a:buClr>
                <a:srgbClr val="333333"/>
              </a:buClr>
              <a:buNone/>
            </a:pPr>
            <a:r>
              <a:rPr lang="ru-RU" altLang="de-DE" sz="2400">
                <a:solidFill>
                  <a:srgbClr val="333333"/>
                </a:solidFill>
                <a:latin typeface="+mn-lt"/>
                <a:ea typeface="+mn-ea"/>
                <a:cs typeface="+mn-cs"/>
              </a:rPr>
              <a:t>гнев</a:t>
            </a:r>
            <a:endParaRPr lang="de-DE"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44</a:t>
            </a:fld>
            <a:endParaRPr lang="de-DE" altLang="de-DE">
              <a:latin typeface="+mn-lt"/>
              <a:ea typeface="+mn-ea"/>
            </a:endParaRPr>
          </a:p>
        </p:txBody>
      </p:sp>
      <p:pic>
        <p:nvPicPr>
          <p:cNvPr id="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0"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3"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6"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7"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похоть</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обжорство</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жадность</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вялость</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ярость</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зависть</a:t>
            </a:r>
            <a:endParaRPr lang="de-DE" altLang="de-DE" sz="2400">
              <a:solidFill>
                <a:srgbClr val="333333"/>
              </a:solidFill>
              <a:latin typeface="+mn-lt"/>
              <a:ea typeface="+mn-ea"/>
              <a:cs typeface="+mn-cs"/>
            </a:endParaRPr>
          </a:p>
          <a:p>
            <a:pPr eaLnBrk="1" hangingPunct="1">
              <a:spcBef>
                <a:spcPts val="1200"/>
              </a:spcBef>
              <a:spcAft>
                <a:spcPts val="0"/>
              </a:spcAft>
              <a:buClr>
                <a:srgbClr val="333333"/>
              </a:buClr>
              <a:buFont typeface="WingDings"/>
              <a:buAutoNum type="arabicPeriod"/>
            </a:pPr>
            <a:r>
              <a:rPr lang="ru-RU" altLang="de-DE" sz="2400">
                <a:solidFill>
                  <a:srgbClr val="333333"/>
                </a:solidFill>
                <a:latin typeface="+mn-lt"/>
                <a:ea typeface="+mn-ea"/>
                <a:cs typeface="+mn-cs"/>
              </a:rPr>
              <a:t>гордость</a:t>
            </a:r>
            <a:endParaRPr lang="de-DE"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45</a:t>
            </a:fld>
            <a:endParaRPr lang="de-DE" altLang="de-DE">
              <a:latin typeface="+mn-lt"/>
              <a:ea typeface="+mn-ea"/>
            </a:endParaRPr>
          </a:p>
        </p:txBody>
      </p:sp>
      <p:pic>
        <p:nvPicPr>
          <p:cNvPr id="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1"/>
          <p:cNvSpPr txBox="1">
            <a:spLocks noChangeArrowheads="1"/>
          </p:cNvSpPr>
          <p:nvPr/>
        </p:nvSpPr>
        <p:spPr bwMode="auto">
          <a:xfrm>
            <a:off x="334794" y="3758348"/>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0"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3"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5"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6"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7"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Смех женщины</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только что узнала</a:t>
            </a:r>
            <a:r>
              <a:rPr lang="ru-RU" altLang="de-DE" sz="2400" dirty="0">
                <a:solidFill>
                  <a:srgbClr val="333333"/>
                </a:solidFill>
                <a:latin typeface="+mn-lt"/>
                <a:ea typeface="+mn-ea"/>
                <a:cs typeface="+mn-cs"/>
              </a:rPr>
              <a:t>, что самолет, на котором летел ее муж, пропал</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Женщина злорадствует над </a:t>
            </a:r>
            <a:r>
              <a:rPr lang="ru-RU" altLang="de-DE" sz="2400">
                <a:solidFill>
                  <a:srgbClr val="333333"/>
                </a:solidFill>
                <a:latin typeface="+mn-lt"/>
                <a:ea typeface="+mn-ea"/>
                <a:cs typeface="+mn-cs"/>
              </a:rPr>
              <a:t>несчастьем другого</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Женщина </a:t>
            </a:r>
            <a:r>
              <a:rPr lang="ru-RU" altLang="de-DE" sz="2400" dirty="0">
                <a:solidFill>
                  <a:srgbClr val="333333"/>
                </a:solidFill>
                <a:latin typeface="+mn-lt"/>
                <a:ea typeface="+mn-ea"/>
                <a:cs typeface="+mn-cs"/>
              </a:rPr>
              <a:t>узнает, что она завалила экзамен</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46</a:t>
            </a:fld>
            <a:endParaRPr lang="de-DE" altLang="de-DE">
              <a:latin typeface="+mn-lt"/>
              <a:ea typeface="+mn-ea"/>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920240" y="2203704"/>
            <a:ext cx="1554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dirty="0">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ru-RU" altLang="de-DE" sz="2400" dirty="0">
                <a:solidFill>
                  <a:srgbClr val="004992"/>
                </a:solidFill>
                <a:latin typeface="+mn-lt"/>
                <a:ea typeface="+mn-ea"/>
                <a:cs typeface="+mn-cs"/>
              </a:rPr>
              <a:t>Смех женщины</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Женщина только что узнала, что самолет, на котором летел ее муж, пропал</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Женщина злорадствует над несчастьем другого</a:t>
            </a:r>
          </a:p>
          <a:p>
            <a:pPr eaLnBrk="1" hangingPunct="1">
              <a:lnSpc>
                <a:spcPct val="105000"/>
              </a:lnSpc>
              <a:spcBef>
                <a:spcPts val="1999"/>
              </a:spcBef>
              <a:spcAft>
                <a:spcPts val="0"/>
              </a:spcAft>
              <a:buClr>
                <a:srgbClr val="333333"/>
              </a:buClr>
              <a:buFont typeface="WingDings"/>
              <a:buAutoNum type="arabicPeriod"/>
            </a:pPr>
            <a:r>
              <a:rPr lang="ru-RU" altLang="de-DE" sz="2400" dirty="0">
                <a:solidFill>
                  <a:srgbClr val="333333"/>
                </a:solidFill>
                <a:latin typeface="+mn-lt"/>
                <a:ea typeface="+mn-ea"/>
                <a:cs typeface="+mn-cs"/>
              </a:rPr>
              <a:t>Женщина узнает, что она завалила экзамен</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47</a:t>
            </a:fld>
            <a:endParaRPr lang="de-DE" altLang="de-DE">
              <a:latin typeface="+mn-lt"/>
              <a:ea typeface="+mn-ea"/>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Радость!</a:t>
            </a:r>
            <a:endParaRPr lang="en-GB" altLang="de-DE" sz="2400" dirty="0">
              <a:solidFill>
                <a:srgbClr val="004992"/>
              </a:solidFill>
              <a:latin typeface="+mn-lt"/>
              <a:ea typeface="+mn-ea"/>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4"/>
          <p:cNvSpPr txBox="1">
            <a:spLocks noChangeArrowheads="1"/>
          </p:cNvSpPr>
          <p:nvPr/>
        </p:nvSpPr>
        <p:spPr bwMode="auto">
          <a:xfrm>
            <a:off x="5521705" y="2312440"/>
            <a:ext cx="677086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AutoNum type="arabicPeriod"/>
            </a:pPr>
            <a:r>
              <a:rPr lang="ru-RU" altLang="de-DE" sz="2400">
                <a:solidFill>
                  <a:srgbClr val="333333"/>
                </a:solidFill>
                <a:latin typeface="+mn-lt"/>
                <a:ea typeface="+mn-ea"/>
                <a:cs typeface="+mn-cs"/>
              </a:rPr>
              <a:t>Игроки с трудом могут поверить в их гол</a:t>
            </a:r>
          </a:p>
          <a:p>
            <a:pPr eaLnBrk="1" hangingPunct="1">
              <a:spcBef>
                <a:spcPct val="50000"/>
              </a:spcBef>
              <a:buClrTx/>
              <a:buFontTx/>
              <a:buAutoNum type="arabicPeriod"/>
            </a:pPr>
            <a:r>
              <a:rPr lang="ru-RU" altLang="de-DE" sz="2400">
                <a:solidFill>
                  <a:srgbClr val="333333"/>
                </a:solidFill>
                <a:latin typeface="+mn-lt"/>
                <a:ea typeface="+mn-ea"/>
                <a:cs typeface="+mn-cs"/>
              </a:rPr>
              <a:t>Гнев из-за решения судьи </a:t>
            </a:r>
          </a:p>
          <a:p>
            <a:pPr eaLnBrk="1" hangingPunct="1">
              <a:spcBef>
                <a:spcPct val="50000"/>
              </a:spcBef>
              <a:buClrTx/>
              <a:buFontTx/>
              <a:buAutoNum type="arabicPeriod"/>
            </a:pPr>
            <a:r>
              <a:rPr lang="ru-RU" altLang="de-DE" sz="2400">
                <a:solidFill>
                  <a:srgbClr val="333333"/>
                </a:solidFill>
                <a:latin typeface="+mn-lt"/>
                <a:ea typeface="+mn-ea"/>
                <a:cs typeface="+mn-cs"/>
              </a:rPr>
              <a:t>Разочарование в промахе меча в ворота</a:t>
            </a:r>
          </a:p>
          <a:p>
            <a:pPr eaLnBrk="1" hangingPunct="1">
              <a:spcBef>
                <a:spcPct val="50000"/>
              </a:spcBef>
              <a:buClrTx/>
              <a:buFontTx/>
              <a:buAutoNum type="arabicPeriod"/>
            </a:pPr>
            <a:r>
              <a:rPr lang="ru-RU" altLang="de-DE" sz="2400">
                <a:solidFill>
                  <a:srgbClr val="333333"/>
                </a:solidFill>
                <a:latin typeface="+mn-lt"/>
                <a:ea typeface="+mn-ea"/>
                <a:cs typeface="+mn-cs"/>
              </a:rPr>
              <a:t>Игроку скучно на скамье запасных</a:t>
            </a:r>
            <a:endParaRPr lang="en-GB" altLang="de-DE" sz="2400">
              <a:solidFill>
                <a:srgbClr val="333333"/>
              </a:solidFill>
              <a:latin typeface="+mn-lt"/>
              <a:ea typeface="+mn-ea"/>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sz="3600">
                <a:latin typeface="+mn-lt"/>
                <a:ea typeface="+mn-ea"/>
                <a:cs typeface="+mn-cs"/>
              </a:rPr>
              <a:t>Что делает или чувствует этот человек? Насколько Вы уверены в своем ответе?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48</a:t>
            </a:fld>
            <a:endParaRPr lang="de-DE" altLang="de-DE">
              <a:latin typeface="+mn-lt"/>
              <a:ea typeface="+mn-ea"/>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i="1" dirty="0">
                <a:latin typeface="+mn-lt"/>
                <a:ea typeface="+mn-ea"/>
                <a:cs typeface="+mn-cs"/>
              </a:rPr>
              <a:t>Отрывок!</a:t>
            </a:r>
            <a:endParaRPr lang="en-GB" altLang="de-DE" sz="2400" i="1" dirty="0">
              <a:latin typeface="+mn-lt"/>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0850" indent="-4508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Игроки с трудом могут поверить в их гол</a:t>
            </a:r>
          </a:p>
          <a:p>
            <a:pPr eaLnBrk="1" hangingPunct="1">
              <a:lnSpc>
                <a:spcPct val="105000"/>
              </a:lnSpc>
              <a:spcBef>
                <a:spcPts val="1999"/>
              </a:spcBef>
              <a:spcAft>
                <a:spcPts val="0"/>
              </a:spcAft>
              <a:buClr>
                <a:srgbClr val="004992"/>
              </a:buClr>
              <a:buFont typeface="WingDings"/>
              <a:buAutoNum type="arabicPeriod"/>
            </a:pPr>
            <a:r>
              <a:rPr lang="ru-RU" altLang="de-DE" sz="2400">
                <a:solidFill>
                  <a:srgbClr val="004992"/>
                </a:solidFill>
                <a:latin typeface="+mn-lt"/>
                <a:ea typeface="+mn-ea"/>
                <a:cs typeface="+mn-cs"/>
              </a:rPr>
              <a:t>Гнев из-за решения судьи</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Разочарование в промахе меча в ворота</a:t>
            </a:r>
          </a:p>
          <a:p>
            <a:pPr eaLnBrk="1" hangingPunct="1">
              <a:lnSpc>
                <a:spcPct val="105000"/>
              </a:lnSpc>
              <a:spcBef>
                <a:spcPts val="1999"/>
              </a:spcBef>
              <a:spcAft>
                <a:spcPts val="0"/>
              </a:spcAft>
              <a:buClr>
                <a:srgbClr val="333333"/>
              </a:buClr>
              <a:buFont typeface="WingDings"/>
              <a:buAutoNum type="arabicPeriod"/>
            </a:pPr>
            <a:r>
              <a:rPr lang="ru-RU" altLang="de-DE" sz="2400">
                <a:solidFill>
                  <a:srgbClr val="333333"/>
                </a:solidFill>
                <a:latin typeface="+mn-lt"/>
                <a:ea typeface="+mn-ea"/>
                <a:cs typeface="+mn-cs"/>
              </a:rPr>
              <a:t>Игроку скучно на скамье запасных</a:t>
            </a:r>
            <a:endParaRPr lang="en-GB" altLang="de-DE" sz="240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49</a:t>
            </a:fld>
            <a:endParaRPr lang="de-DE" altLang="de-DE">
              <a:latin typeface="+mn-lt"/>
              <a:ea typeface="+mn-ea"/>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400">
                <a:solidFill>
                  <a:srgbClr val="004992"/>
                </a:solidFill>
                <a:latin typeface="+mn-lt"/>
                <a:ea typeface="+mn-ea"/>
                <a:cs typeface="+mn-cs"/>
              </a:rPr>
              <a:t>Гнев!</a:t>
            </a:r>
            <a:endParaRPr lang="en-GB" altLang="de-DE" sz="2400" dirty="0">
              <a:solidFill>
                <a:srgbClr val="004992"/>
              </a:solidFill>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dirty="0">
                <a:solidFill>
                  <a:srgbClr val="333333"/>
                </a:solidFill>
              </a:rPr>
              <a:t>Мимика и жесты, как мы увидели из примеров, не всегда могут быть интерпретированны однозначно!</a:t>
            </a:r>
          </a:p>
          <a:p>
            <a:pPr marL="342900" indent="-342900" defTabSz="914400" fontAlgn="base">
              <a:buClr>
                <a:srgbClr val="333333"/>
              </a:buClr>
              <a:buFont typeface="WingDings"/>
              <a:buChar cha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dirty="0">
                <a:solidFill>
                  <a:srgbClr val="333333"/>
                </a:solidFill>
              </a:rPr>
              <a:t>Мимика и жесты, как мы увидели из примеров, не всегда могут быть интерпретированны однозначно!</a:t>
            </a:r>
          </a:p>
          <a:p>
            <a:pPr marL="342900" indent="-342900" defTabSz="914400" fontAlgn="base">
              <a:buClr>
                <a:srgbClr val="333333"/>
              </a:buClr>
              <a:buFont typeface="WingDings"/>
              <a:buChar char=""/>
            </a:pPr>
            <a:r>
              <a:rPr lang="ru-RU" altLang="de-DE" sz="2400" dirty="0">
                <a:solidFill>
                  <a:srgbClr val="333333"/>
                </a:solidFill>
              </a:rPr>
              <a:t>У многих людей от природы или из-за болезни (напр., Паркинсон) слабовыраженная мимика, которую тяжело однозначно и с точностью понять.</a:t>
            </a:r>
          </a:p>
          <a:p>
            <a:pPr marL="342900" indent="-342900" defTabSz="914400" fontAlgn="base">
              <a:buClr>
                <a:srgbClr val="333333"/>
              </a:buClr>
              <a:buFont typeface="WingDings"/>
              <a:buChar char=""/>
            </a:pPr>
            <a:endParaRPr lang="en-US" sz="2400" dirty="0"/>
          </a:p>
        </p:txBody>
      </p:sp>
    </p:spTree>
    <p:extLst>
      <p:ext uri="{BB962C8B-B14F-4D97-AF65-F5344CB8AC3E}">
        <p14:creationId xmlns:p14="http://schemas.microsoft.com/office/powerpoint/2010/main" val="2802333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Первый вывод!</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ru-RU" altLang="de-DE" sz="2400" dirty="0">
                <a:solidFill>
                  <a:srgbClr val="333333"/>
                </a:solidFill>
              </a:rPr>
              <a:t>Мимика и жесты, как мы увидели из примеров, не всегда могут быть интерпретированны однозначно!</a:t>
            </a:r>
          </a:p>
          <a:p>
            <a:pPr marL="342900" indent="-342900" defTabSz="914400" fontAlgn="base">
              <a:buClr>
                <a:srgbClr val="333333"/>
              </a:buClr>
              <a:buFont typeface="WingDings"/>
              <a:buChar char=""/>
            </a:pPr>
            <a:r>
              <a:rPr lang="ru-RU" altLang="de-DE" sz="2400" dirty="0">
                <a:solidFill>
                  <a:srgbClr val="333333"/>
                </a:solidFill>
              </a:rPr>
              <a:t>У многих людей от природы или из-за болезни (напр., Паркинсон) слабовыраженная мимика, которую тяжело однозначно и с точностью понять.</a:t>
            </a:r>
          </a:p>
          <a:p>
            <a:pPr marL="342900" indent="-342900" defTabSz="914400" fontAlgn="base">
              <a:buClr>
                <a:srgbClr val="333333"/>
              </a:buClr>
              <a:buFont typeface="WingDings"/>
              <a:buChar char=""/>
            </a:pPr>
            <a:r>
              <a:rPr lang="ru-RU" altLang="de-DE" sz="2400" dirty="0">
                <a:solidFill>
                  <a:srgbClr val="333333"/>
                </a:solidFill>
              </a:rPr>
              <a:t>Дополнительная информация (ситуации, предварительные знания о человеке, прямой вопрос) может Вам помочь правильнее интерпретировать те или инные жесты.</a:t>
            </a:r>
            <a:endParaRPr lang="en-US" sz="2400" dirty="0"/>
          </a:p>
        </p:txBody>
      </p:sp>
    </p:spTree>
    <p:extLst>
      <p:ext uri="{BB962C8B-B14F-4D97-AF65-F5344CB8AC3E}">
        <p14:creationId xmlns:p14="http://schemas.microsoft.com/office/powerpoint/2010/main" val="16998883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Групповое задание 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4013" algn="l"/>
                <a:tab pos="361950" algn="l"/>
              </a:tabLst>
              <a:defRPr/>
            </a:pPr>
            <a:r>
              <a:rPr lang="ru-RU" sz="2400" dirty="0">
                <a:solidFill>
                  <a:srgbClr val="333333"/>
                </a:solidFill>
              </a:rPr>
              <a:t>Вам будет представлена история в картинках.</a:t>
            </a:r>
          </a:p>
          <a:p>
            <a:pPr marL="342900" lvl="0" indent="-342900" defTabSz="914400" fontAlgn="base">
              <a:buClr>
                <a:srgbClr val="333333"/>
              </a:buClr>
              <a:buFont typeface="WingDings"/>
              <a:buChar char=""/>
              <a:tabLst>
                <a:tab pos="361950" algn="l"/>
              </a:tabLst>
              <a:defRPr/>
            </a:pPr>
            <a:r>
              <a:rPr lang="ru-RU" sz="2400" dirty="0">
                <a:solidFill>
                  <a:srgbClr val="333333"/>
                </a:solidFill>
              </a:rPr>
              <a:t>Картинки 1-3 будут представлены в обратном порядке, т.е. картинка 3 в первую очередь.</a:t>
            </a:r>
          </a:p>
          <a:p>
            <a:pPr marL="342900" lvl="0" indent="-342900" defTabSz="914400" fontAlgn="base">
              <a:buClr>
                <a:srgbClr val="333333"/>
              </a:buClr>
              <a:buFont typeface="WingDings"/>
              <a:buChar char=""/>
              <a:tabLst>
                <a:tab pos="361950" algn="l"/>
              </a:tabLst>
              <a:defRPr/>
            </a:pPr>
            <a:r>
              <a:rPr lang="ru-RU" sz="2400" dirty="0">
                <a:solidFill>
                  <a:srgbClr val="333333"/>
                </a:solidFill>
              </a:rPr>
              <a:t>После каждой (новой) картинки, Вас попросят выбрать один из трех вариантов ответа для логического завершения действия.</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54</a:t>
            </a:fld>
            <a:endParaRPr lang="de-DE" altLang="de-DE">
              <a:latin typeface="+mn-lt"/>
              <a:ea typeface="+mn-ea"/>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3</a:t>
            </a:r>
          </a:p>
        </p:txBody>
      </p:sp>
      <p:sp>
        <p:nvSpPr>
          <p:cNvPr id="19"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0"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1"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3"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55</a:t>
            </a:fld>
            <a:endParaRPr lang="de-DE" altLang="de-DE">
              <a:latin typeface="+mn-lt"/>
              <a:ea typeface="+mn-ea"/>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2"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3"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4"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56</a:t>
            </a:fld>
            <a:endParaRPr lang="de-DE" altLang="de-DE">
              <a:latin typeface="+mn-lt"/>
              <a:ea typeface="+mn-ea"/>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5"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6"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57</a:t>
            </a:fld>
            <a:endParaRPr lang="de-DE" altLang="de-DE">
              <a:latin typeface="+mn-lt"/>
              <a:ea typeface="+mn-ea"/>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планирует делать женщина?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58</a:t>
            </a:fld>
            <a:endParaRPr lang="de-DE" altLang="de-DE">
              <a:latin typeface="+mn-lt"/>
              <a:ea typeface="+mn-ea"/>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0"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1"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планирует делать женщина?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59</a:t>
            </a:fld>
            <a:endParaRPr lang="de-DE" altLang="de-DE">
              <a:latin typeface="+mn-lt"/>
              <a:ea typeface="+mn-ea"/>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2"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3"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Что планирует делать женщина?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60</a:t>
            </a:fld>
            <a:endParaRPr lang="de-DE" altLang="de-DE">
              <a:latin typeface="+mn-lt"/>
              <a:ea typeface="+mn-ea"/>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p>
        </p:txBody>
      </p:sp>
      <p:sp>
        <p:nvSpPr>
          <p:cNvPr id="25"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p>
        </p:txBody>
      </p:sp>
      <p:sp>
        <p:nvSpPr>
          <p:cNvPr id="26"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c!</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61</a:t>
            </a:fld>
            <a:endParaRPr lang="de-DE" altLang="de-DE">
              <a:latin typeface="+mn-lt"/>
              <a:ea typeface="+mn-ea"/>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62</a:t>
            </a:fld>
            <a:endParaRPr lang="de-DE" altLang="de-DE">
              <a:latin typeface="+mn-lt"/>
              <a:ea typeface="+mn-ea"/>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0"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1"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63</a:t>
            </a:fld>
            <a:endParaRPr lang="de-DE" altLang="de-DE">
              <a:latin typeface="+mn-lt"/>
              <a:ea typeface="+mn-ea"/>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64</a:t>
            </a:fld>
            <a:endParaRPr lang="de-DE" altLang="de-DE">
              <a:latin typeface="+mn-lt"/>
              <a:ea typeface="+mn-ea"/>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65</a:t>
            </a:fld>
            <a:endParaRPr lang="de-DE" altLang="de-DE">
              <a:latin typeface="+mn-lt"/>
              <a:ea typeface="+mn-ea"/>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66</a:t>
            </a:fld>
            <a:endParaRPr lang="de-DE" altLang="de-DE">
              <a:latin typeface="+mn-lt"/>
              <a:ea typeface="+mn-ea"/>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67</a:t>
            </a:fld>
            <a:endParaRPr lang="de-DE" altLang="de-DE">
              <a:latin typeface="+mn-lt"/>
              <a:ea typeface="+mn-ea"/>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2"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3</a:t>
            </a:r>
            <a:endParaRPr lang="en-US" altLang="de-DE" sz="2400" dirty="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68</a:t>
            </a:fld>
            <a:endParaRPr lang="de-DE" altLang="de-DE">
              <a:latin typeface="+mn-lt"/>
              <a:ea typeface="+mn-ea"/>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69</a:t>
            </a:fld>
            <a:endParaRPr lang="de-DE" altLang="de-DE">
              <a:latin typeface="+mn-lt"/>
              <a:ea typeface="+mn-ea"/>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1</a:t>
            </a:r>
            <a:endParaRPr lang="en-US" altLang="de-DE" sz="2400" dirty="0">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70</a:t>
            </a:fld>
            <a:endParaRPr lang="de-DE" altLang="de-DE">
              <a:latin typeface="+mn-lt"/>
              <a:ea typeface="+mn-ea"/>
            </a:endParaRPr>
          </a:p>
        </p:txBody>
      </p:sp>
      <p:pic>
        <p:nvPicPr>
          <p:cNvPr id="13"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5"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0"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1"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71</a:t>
            </a:fld>
            <a:endParaRPr lang="de-DE" altLang="de-DE">
              <a:latin typeface="+mn-lt"/>
              <a:ea typeface="+mn-ea"/>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72</a:t>
            </a:fld>
            <a:endParaRPr lang="de-DE" altLang="de-DE">
              <a:latin typeface="+mn-lt"/>
              <a:ea typeface="+mn-ea"/>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73</a:t>
            </a:fld>
            <a:endParaRPr lang="de-DE" altLang="de-DE">
              <a:latin typeface="+mn-lt"/>
              <a:ea typeface="+mn-ea"/>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20"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74</a:t>
            </a:fld>
            <a:endParaRPr lang="de-DE" altLang="de-DE">
              <a:latin typeface="+mn-lt"/>
              <a:ea typeface="+mn-ea"/>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75</a:t>
            </a:fld>
            <a:endParaRPr lang="de-DE" altLang="de-DE">
              <a:latin typeface="+mn-lt"/>
              <a:ea typeface="+mn-ea"/>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76</a:t>
            </a:fld>
            <a:endParaRPr lang="de-DE" altLang="de-DE">
              <a:latin typeface="+mn-lt"/>
              <a:ea typeface="+mn-ea"/>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mn-lt"/>
                <a:ea typeface="+mn-ea"/>
                <a:cs typeface="+mn-cs"/>
              </a:rPr>
              <a:t>4a?</a:t>
            </a:r>
            <a:endParaRPr lang="en-US" altLang="de-DE" sz="2400" dirty="0">
              <a:latin typeface="+mn-lt"/>
              <a:ea typeface="+mn-ea"/>
              <a:cs typeface="+mn-cs"/>
            </a:endParaRPr>
          </a:p>
        </p:txBody>
      </p:sp>
      <p:sp>
        <p:nvSpPr>
          <p:cNvPr id="25"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c!</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77</a:t>
            </a:fld>
            <a:endParaRPr lang="de-DE" altLang="de-DE">
              <a:latin typeface="+mn-lt"/>
              <a:ea typeface="+mn-ea"/>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78</a:t>
            </a:fld>
            <a:endParaRPr lang="de-DE" altLang="de-DE">
              <a:latin typeface="+mn-lt"/>
              <a:ea typeface="+mn-ea"/>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79</a:t>
            </a:fld>
            <a:endParaRPr lang="de-DE" altLang="de-DE">
              <a:latin typeface="+mn-lt"/>
              <a:ea typeface="+mn-ea"/>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80</a:t>
            </a:fld>
            <a:endParaRPr lang="de-DE" altLang="de-DE">
              <a:latin typeface="+mn-lt"/>
              <a:ea typeface="+mn-ea"/>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81</a:t>
            </a:fld>
            <a:endParaRPr lang="de-DE" altLang="de-DE">
              <a:latin typeface="+mn-lt"/>
              <a:ea typeface="+mn-ea"/>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82</a:t>
            </a:fld>
            <a:endParaRPr lang="de-DE" altLang="de-DE">
              <a:latin typeface="+mn-lt"/>
              <a:ea typeface="+mn-ea"/>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83</a:t>
            </a:fld>
            <a:endParaRPr lang="de-DE" altLang="de-DE">
              <a:latin typeface="+mn-lt"/>
              <a:ea typeface="+mn-ea"/>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84</a:t>
            </a:fld>
            <a:endParaRPr lang="de-DE" altLang="de-DE">
              <a:latin typeface="+mn-lt"/>
              <a:ea typeface="+mn-ea"/>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a!</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85</a:t>
            </a:fld>
            <a:endParaRPr lang="de-DE" altLang="de-DE">
              <a:latin typeface="+mn-lt"/>
              <a:ea typeface="+mn-ea"/>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86</a:t>
            </a:fld>
            <a:endParaRPr lang="de-DE" altLang="de-DE">
              <a:latin typeface="+mn-lt"/>
              <a:ea typeface="+mn-ea"/>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87</a:t>
            </a:fld>
            <a:endParaRPr lang="de-DE" altLang="de-DE">
              <a:latin typeface="+mn-lt"/>
              <a:ea typeface="+mn-ea"/>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88</a:t>
            </a:fld>
            <a:endParaRPr lang="de-DE" altLang="de-DE">
              <a:latin typeface="+mn-lt"/>
              <a:ea typeface="+mn-ea"/>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b!</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89</a:t>
            </a:fld>
            <a:endParaRPr lang="de-DE" altLang="de-DE">
              <a:latin typeface="+mn-lt"/>
              <a:ea typeface="+mn-ea"/>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90</a:t>
            </a:fld>
            <a:endParaRPr lang="de-DE" altLang="de-DE">
              <a:latin typeface="+mn-lt"/>
              <a:ea typeface="+mn-ea"/>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19"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0"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2"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91</a:t>
            </a:fld>
            <a:endParaRPr lang="de-DE" altLang="de-DE">
              <a:latin typeface="+mn-lt"/>
              <a:ea typeface="+mn-ea"/>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2"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3"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6"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Какие намерения у мужчины?</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92</a:t>
            </a:fld>
            <a:endParaRPr lang="de-DE" altLang="de-DE">
              <a:latin typeface="+mn-lt"/>
              <a:ea typeface="+mn-ea"/>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4a?</a:t>
            </a:r>
            <a:endParaRPr lang="en-US" altLang="de-DE" sz="2400">
              <a:latin typeface="+mn-lt"/>
              <a:ea typeface="+mn-ea"/>
              <a:cs typeface="+mn-cs"/>
            </a:endParaRPr>
          </a:p>
        </p:txBody>
      </p:sp>
      <p:sp>
        <p:nvSpPr>
          <p:cNvPr id="25"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4b?</a:t>
            </a:r>
            <a:endParaRPr lang="en-US" altLang="de-DE" sz="2400">
              <a:latin typeface="+mn-lt"/>
              <a:ea typeface="+mn-ea"/>
              <a:cs typeface="+mn-cs"/>
            </a:endParaRPr>
          </a:p>
        </p:txBody>
      </p:sp>
      <p:sp>
        <p:nvSpPr>
          <p:cNvPr id="26"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
        <p:nvSpPr>
          <p:cNvPr id="30" name="Text Box 11"/>
          <p:cNvSpPr txBox="1">
            <a:spLocks noChangeArrowheads="1"/>
          </p:cNvSpPr>
          <p:nvPr/>
        </p:nvSpPr>
        <p:spPr bwMode="auto">
          <a:xfrm>
            <a:off x="563880" y="3959352"/>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ru-RU" altLang="de-DE" sz="2000">
                <a:solidFill>
                  <a:srgbClr val="333333"/>
                </a:solidFill>
                <a:latin typeface="Calibri Light"/>
              </a:rPr>
              <a:t>Как продолжается выше указанная история?</a:t>
            </a:r>
          </a:p>
          <a:p>
            <a:pPr algn="ctr" eaLnBrk="1" hangingPunct="1">
              <a:spcBef>
                <a:spcPts val="1200"/>
              </a:spcBef>
              <a:spcAft>
                <a:spcPts val="0"/>
              </a:spcAft>
              <a:buClrTx/>
              <a:buNone/>
            </a:pPr>
            <a:r>
              <a:rPr lang="ru-RU" altLang="de-DE" sz="2000">
                <a:solidFill>
                  <a:srgbClr val="333333"/>
                </a:solidFill>
                <a:latin typeface="Calibri Light"/>
              </a:rPr>
              <a:t>Обсудить правдоподобность и вероятность следующих вариантов ответа:</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Правильный ответ 4</a:t>
            </a:r>
            <a:r>
              <a:rPr lang="en-US" sz="3600">
                <a:latin typeface="+mn-lt"/>
                <a:ea typeface="+mn-ea"/>
                <a:cs typeface="+mn-cs"/>
              </a:rPr>
              <a:t>c!</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93</a:t>
            </a:fld>
            <a:endParaRPr lang="de-DE" altLang="de-DE">
              <a:latin typeface="+mn-lt"/>
              <a:ea typeface="+mn-ea"/>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4c</a:t>
            </a:r>
            <a:endParaRPr lang="en-US" altLang="de-DE" sz="2400">
              <a:latin typeface="+mn-lt"/>
              <a:ea typeface="+mn-ea"/>
              <a:cs typeface="+mn-cs"/>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3</a:t>
            </a:r>
            <a:endParaRPr lang="en-US" altLang="de-DE" sz="2400">
              <a:latin typeface="+mn-lt"/>
              <a:ea typeface="+mn-ea"/>
              <a:cs typeface="+mn-cs"/>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2</a:t>
            </a:r>
            <a:endParaRPr lang="en-US" altLang="de-DE" sz="2400">
              <a:latin typeface="+mn-lt"/>
              <a:ea typeface="+mn-ea"/>
              <a:cs typeface="+mn-cs"/>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mn-lt"/>
                <a:ea typeface="+mn-ea"/>
                <a:cs typeface="+mn-cs"/>
              </a:rPr>
              <a:t>1</a:t>
            </a:r>
            <a:endParaRPr lang="en-US" altLang="de-DE" sz="2400">
              <a:latin typeface="+mn-lt"/>
              <a:ea typeface="+mn-ea"/>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Подведение итогов</a:t>
            </a:r>
            <a:endParaRPr lang="de-DE" sz="3600" dirty="0">
              <a:latin typeface="+mn-lt"/>
              <a:ea typeface="+mn-ea"/>
              <a:cs typeface="+mn-cs"/>
            </a:endParaRPr>
          </a:p>
        </p:txBody>
      </p:sp>
      <p:sp>
        <p:nvSpPr>
          <p:cNvPr id="993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Чтобы делать выводы о других людях, мы должны хорошо знать их или внимательно за ними наблюдать.</a:t>
            </a:r>
          </a:p>
          <a:p>
            <a:pPr marL="342900" indent="-342900" eaLnBrk="1" hangingPunct="1">
              <a:buClr>
                <a:srgbClr val="333333"/>
              </a:buClr>
              <a:buFont typeface="WingDings"/>
              <a:buChar char=""/>
            </a:pPr>
            <a:endParaRPr lang="ru-RU"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417105CC-ECBE-434C-991C-D0C99BA34B3E}" type="slidenum">
              <a:rPr lang="de-DE"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Подведение итогов</a:t>
            </a:r>
            <a:endParaRPr lang="de-DE" sz="3600" dirty="0">
              <a:latin typeface="+mn-lt"/>
              <a:ea typeface="+mn-ea"/>
              <a:cs typeface="+mn-cs"/>
            </a:endParaRPr>
          </a:p>
        </p:txBody>
      </p:sp>
      <p:sp>
        <p:nvSpPr>
          <p:cNvPr id="993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Чтобы делать выводы о других людях, мы должны хорошо знать их или внимательно за ними наблюдать.</a:t>
            </a:r>
          </a:p>
          <a:p>
            <a:pPr marL="342900" indent="-342900" eaLnBrk="1" hangingPunct="1">
              <a:buClr>
                <a:srgbClr val="333333"/>
              </a:buClr>
              <a:buFont typeface="WingDings"/>
              <a:buChar char=""/>
            </a:pPr>
            <a:r>
              <a:rPr lang="ru-RU" altLang="de-DE" sz="2400" dirty="0">
                <a:solidFill>
                  <a:srgbClr val="333333"/>
                </a:solidFill>
              </a:rPr>
              <a:t>Для того, чтобы правильно оценить сложные ситуации (примеры, которые мы только что обсуждали), важно использовать весь спектр информации.</a:t>
            </a:r>
          </a:p>
          <a:p>
            <a:pPr marL="342900" indent="-342900" eaLnBrk="1" hangingPunct="1">
              <a:buClr>
                <a:srgbClr val="333333"/>
              </a:buClr>
              <a:buFont typeface="WingDings"/>
              <a:buChar char=""/>
            </a:pPr>
            <a:endParaRPr lang="ru-RU"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417105CC-ECBE-434C-991C-D0C99BA34B3E}" type="slidenum">
              <a:rPr lang="de-DE" altLang="de-DE" smtClean="0">
                <a:latin typeface="+mn-lt"/>
                <a:ea typeface="+mn-ea"/>
              </a:rPr>
              <a:pPr/>
              <a:t>95</a:t>
            </a:fld>
            <a:endParaRPr lang="de-DE" altLang="de-DE">
              <a:latin typeface="+mn-lt"/>
              <a:ea typeface="+mn-ea"/>
            </a:endParaRPr>
          </a:p>
        </p:txBody>
      </p:sp>
    </p:spTree>
    <p:extLst>
      <p:ext uri="{BB962C8B-B14F-4D97-AF65-F5344CB8AC3E}">
        <p14:creationId xmlns:p14="http://schemas.microsoft.com/office/powerpoint/2010/main" val="36260684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Подведение итогов</a:t>
            </a:r>
            <a:endParaRPr lang="de-DE" sz="3600" dirty="0">
              <a:latin typeface="+mn-lt"/>
              <a:ea typeface="+mn-ea"/>
              <a:cs typeface="+mn-cs"/>
            </a:endParaRPr>
          </a:p>
        </p:txBody>
      </p:sp>
      <p:sp>
        <p:nvSpPr>
          <p:cNvPr id="9933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Чтобы делать выводы о других людях, мы должны хорошо знать их или внимательно за ними наблюдать.</a:t>
            </a:r>
          </a:p>
          <a:p>
            <a:pPr marL="342900" indent="-342900" eaLnBrk="1" hangingPunct="1">
              <a:buClr>
                <a:srgbClr val="333333"/>
              </a:buClr>
              <a:buFont typeface="WingDings"/>
              <a:buChar char=""/>
            </a:pPr>
            <a:r>
              <a:rPr lang="ru-RU" altLang="de-DE" sz="2400" dirty="0">
                <a:solidFill>
                  <a:srgbClr val="333333"/>
                </a:solidFill>
              </a:rPr>
              <a:t>Для того, чтобы правильно оценить сложные ситуации (примеры, которые мы только что обсуждали), важно использовать весь спектр информации.</a:t>
            </a:r>
          </a:p>
          <a:p>
            <a:pPr marL="342900" indent="-342900" eaLnBrk="1" hangingPunct="1">
              <a:buClr>
                <a:srgbClr val="333333"/>
              </a:buClr>
              <a:buFont typeface="WingDings"/>
              <a:buChar char=""/>
            </a:pPr>
            <a:r>
              <a:rPr lang="ru-RU" altLang="de-DE" sz="2400" dirty="0">
                <a:solidFill>
                  <a:srgbClr val="333333"/>
                </a:solidFill>
              </a:rPr>
              <a:t>Чем больше информации мы принимаем во внимание, тем более вероятна правильная оценка.</a:t>
            </a: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417105CC-ECBE-434C-991C-D0C99BA34B3E}" type="slidenum">
              <a:rPr lang="de-DE" altLang="de-DE" smtClean="0">
                <a:latin typeface="+mn-lt"/>
                <a:ea typeface="+mn-ea"/>
              </a:rPr>
              <a:pPr/>
              <a:t>96</a:t>
            </a:fld>
            <a:endParaRPr lang="de-DE" altLang="de-DE">
              <a:latin typeface="+mn-lt"/>
              <a:ea typeface="+mn-ea"/>
            </a:endParaRPr>
          </a:p>
        </p:txBody>
      </p:sp>
    </p:spTree>
    <p:extLst>
      <p:ext uri="{BB962C8B-B14F-4D97-AF65-F5344CB8AC3E}">
        <p14:creationId xmlns:p14="http://schemas.microsoft.com/office/powerpoint/2010/main" val="3711809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z-Cyrl-AZ" sz="3600">
                <a:solidFill>
                  <a:srgbClr val="004992"/>
                </a:solidFill>
                <a:latin typeface="+mn-lt"/>
                <a:ea typeface="+mn-ea"/>
                <a:cs typeface="+mn-cs"/>
              </a:rPr>
              <a:t>Групповой задание 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ru-RU" sz="2400">
                <a:solidFill>
                  <a:srgbClr val="333333"/>
                </a:solidFill>
              </a:rPr>
              <a:t>Вам покажут историю в картинках.</a:t>
            </a:r>
          </a:p>
          <a:p>
            <a:pPr marL="342900" lvl="0" indent="-342900" defTabSz="914400" fontAlgn="base">
              <a:buClr>
                <a:srgbClr val="333333"/>
              </a:buClr>
              <a:buFont typeface="WingDings"/>
              <a:buChar char=""/>
              <a:tabLst>
                <a:tab pos="361950" algn="l"/>
              </a:tabLst>
              <a:defRPr/>
            </a:pPr>
            <a:r>
              <a:rPr lang="ru-RU" sz="2400" dirty="0">
                <a:solidFill>
                  <a:srgbClr val="333333"/>
                </a:solidFill>
              </a:rPr>
              <a:t>На этот раз картинки представлены в правильном порядке.</a:t>
            </a:r>
          </a:p>
          <a:p>
            <a:pPr marL="342900" lvl="0" indent="-342900" defTabSz="914400" fontAlgn="base">
              <a:buClr>
                <a:srgbClr val="333333"/>
              </a:buClr>
              <a:buFont typeface="WingDings"/>
              <a:buChar char=""/>
              <a:tabLst>
                <a:tab pos="361950" algn="l"/>
              </a:tabLst>
              <a:defRPr/>
            </a:pPr>
            <a:r>
              <a:rPr lang="ru-RU" sz="2400" dirty="0">
                <a:solidFill>
                  <a:srgbClr val="333333"/>
                </a:solidFill>
              </a:rPr>
              <a:t>Ваша задача выяснить, как эта история закончится.</a:t>
            </a:r>
          </a:p>
          <a:p>
            <a:pPr marL="342900" lvl="0" indent="-342900" defTabSz="914400" fontAlgn="base">
              <a:buClr>
                <a:srgbClr val="333333"/>
              </a:buClr>
              <a:buFont typeface="WingDings"/>
              <a:buChar char=""/>
              <a:tabLst>
                <a:tab pos="361950" algn="l"/>
              </a:tabLst>
              <a:defRPr/>
            </a:pPr>
            <a:r>
              <a:rPr lang="ru-RU" sz="2400" dirty="0">
                <a:solidFill>
                  <a:srgbClr val="333333"/>
                </a:solidFill>
              </a:rPr>
              <a:t>Для этого Вам будет предложено три возможных ответа. Пожалуйста, обсудите ответ, который наиболее вероятен.</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98</a:t>
            </a:fld>
            <a:endParaRPr lang="de-DE" altLang="de-DE">
              <a:latin typeface="+mn-lt"/>
              <a:ea typeface="+mn-ea"/>
            </a:endParaRPr>
          </a:p>
        </p:txBody>
      </p:sp>
      <p:sp>
        <p:nvSpPr>
          <p:cNvPr id="10138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игнорирует своего друга</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помочь своему другу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узнать, как вырастить плодовые деревья</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99</a:t>
            </a:fld>
            <a:endParaRPr lang="de-DE" altLang="de-DE">
              <a:latin typeface="+mn-lt"/>
              <a:ea typeface="+mn-ea"/>
            </a:endParaRPr>
          </a:p>
        </p:txBody>
      </p:sp>
      <p:sp>
        <p:nvSpPr>
          <p:cNvPr id="10240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игнорирует своего друга</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помочь своему другу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узнать, как вырастить плодовые деревья</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100</a:t>
            </a:fld>
            <a:endParaRPr lang="de-DE" altLang="de-DE">
              <a:latin typeface="+mn-lt"/>
              <a:ea typeface="+mn-ea"/>
            </a:endParaRPr>
          </a:p>
        </p:txBody>
      </p:sp>
      <p:sp>
        <p:nvSpPr>
          <p:cNvPr id="103431"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игнорирует своего друга</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помочь своему другу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узнать, как вырастить плодовые деревья</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2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101</a:t>
            </a:fld>
            <a:endParaRPr lang="de-DE" altLang="de-DE">
              <a:latin typeface="+mn-lt"/>
              <a:ea typeface="+mn-ea"/>
            </a:endParaRPr>
          </a:p>
        </p:txBody>
      </p:sp>
      <p:sp>
        <p:nvSpPr>
          <p:cNvPr id="104456"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игнорирует своего друга</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помочь своему другу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узнать, как вырастить плодовые деревья</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102</a:t>
            </a:fld>
            <a:endParaRPr lang="de-DE" altLang="de-DE">
              <a:latin typeface="+mn-lt"/>
              <a:ea typeface="+mn-ea"/>
            </a:endParaRPr>
          </a:p>
        </p:txBody>
      </p:sp>
      <p:sp>
        <p:nvSpPr>
          <p:cNvPr id="10547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игнорирует своего друга</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ru-RU" altLang="de-DE" sz="2400" dirty="0">
                <a:solidFill>
                  <a:srgbClr val="004992"/>
                </a:solidFill>
                <a:latin typeface="+mn-lt"/>
                <a:ea typeface="+mn-ea"/>
                <a:cs typeface="+mn-cs"/>
              </a:rPr>
              <a:t>Он хочет помочь своему другу</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 хочет узнать, как вырастить плодовые деревья</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103</a:t>
            </a:fld>
            <a:endParaRPr lang="de-DE" altLang="de-DE">
              <a:latin typeface="+mn-lt"/>
              <a:ea typeface="+mn-ea"/>
            </a:endParaRPr>
          </a:p>
        </p:txBody>
      </p:sp>
      <p:sp>
        <p:nvSpPr>
          <p:cNvPr id="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solidFill>
                  <a:srgbClr val="333333"/>
                </a:solidFill>
                <a:latin typeface="+mn-lt"/>
                <a:ea typeface="+mn-ea"/>
                <a:cs typeface="+mn-cs"/>
              </a:rPr>
              <a:t>Он хочет сорвать цветы для своей </a:t>
            </a:r>
            <a:r>
              <a:rPr lang="ru-RU" altLang="de-DE" sz="2400">
                <a:solidFill>
                  <a:srgbClr val="333333"/>
                </a:solidFill>
                <a:latin typeface="+mn-lt"/>
                <a:ea typeface="+mn-ea"/>
                <a:cs typeface="+mn-cs"/>
              </a:rPr>
              <a:t>подруги.</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a:solidFill>
                  <a:srgbClr val="333333"/>
                </a:solidFill>
                <a:latin typeface="+mn-lt"/>
                <a:ea typeface="+mn-ea"/>
                <a:cs typeface="+mn-cs"/>
              </a:rPr>
              <a:t>Он </a:t>
            </a:r>
            <a:r>
              <a:rPr lang="ru-RU" altLang="de-DE" sz="2400" dirty="0">
                <a:solidFill>
                  <a:srgbClr val="333333"/>
                </a:solidFill>
                <a:latin typeface="+mn-lt"/>
                <a:ea typeface="+mn-ea"/>
                <a:cs typeface="+mn-cs"/>
              </a:rPr>
              <a:t>хочет поймать пчелу, чтобы сделать мед</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solidFill>
                  <a:srgbClr val="333333"/>
                </a:solidFill>
                <a:latin typeface="+mn-lt"/>
                <a:ea typeface="+mn-ea"/>
                <a:cs typeface="+mn-cs"/>
              </a:rPr>
              <a:t>Он хочет разыграть свою подругу</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104</a:t>
            </a:fld>
            <a:endParaRPr lang="de-DE" altLang="de-DE">
              <a:latin typeface="+mn-lt"/>
              <a:ea typeface="+mn-ea"/>
            </a:endParaRPr>
          </a:p>
        </p:txBody>
      </p:sp>
      <p:sp>
        <p:nvSpPr>
          <p:cNvPr id="7"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latin typeface="+mn-lt"/>
                <a:ea typeface="+mn-ea"/>
                <a:cs typeface="+mn-cs"/>
              </a:rPr>
              <a:t>Он хочет сорвать цветы для своей </a:t>
            </a:r>
            <a:r>
              <a:rPr lang="ru-RU" altLang="de-DE" sz="2400">
                <a:latin typeface="+mn-lt"/>
                <a:ea typeface="+mn-ea"/>
                <a:cs typeface="+mn-cs"/>
              </a:rPr>
              <a:t>подруги.</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a:latin typeface="+mn-lt"/>
                <a:ea typeface="+mn-ea"/>
                <a:cs typeface="+mn-cs"/>
              </a:rPr>
              <a:t>Он </a:t>
            </a:r>
            <a:r>
              <a:rPr lang="ru-RU" altLang="de-DE" sz="2400" dirty="0">
                <a:latin typeface="+mn-lt"/>
                <a:ea typeface="+mn-ea"/>
                <a:cs typeface="+mn-cs"/>
              </a:rPr>
              <a:t>хочет поймать пчелу, чтобы сделать мед</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latin typeface="+mn-lt"/>
                <a:ea typeface="+mn-ea"/>
                <a:cs typeface="+mn-cs"/>
              </a:rPr>
              <a:t>Он хочет разыграть свою подругу</a:t>
            </a:r>
            <a:r>
              <a:rPr lang="en-CA" altLang="de-DE" sz="2400" dirty="0">
                <a:latin typeface="+mn-lt"/>
                <a:ea typeface="+mn-ea"/>
                <a:cs typeface="+mn-cs"/>
              </a:rPr>
              <a:t>.</a:t>
            </a:r>
            <a:endParaRPr lang="en-US" altLang="de-DE" sz="2400" dirty="0">
              <a:latin typeface="+mn-lt"/>
              <a:ea typeface="+mn-ea"/>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105</a:t>
            </a:fld>
            <a:endParaRPr lang="de-DE" altLang="de-DE">
              <a:latin typeface="+mn-lt"/>
              <a:ea typeface="+mn-ea"/>
            </a:endParaRPr>
          </a:p>
        </p:txBody>
      </p:sp>
      <p:sp>
        <p:nvSpPr>
          <p:cNvPr id="7"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latin typeface="+mn-lt"/>
                <a:ea typeface="+mn-ea"/>
                <a:cs typeface="+mn-cs"/>
              </a:rPr>
              <a:t>Он хочет сорвать цветы для своей </a:t>
            </a:r>
            <a:r>
              <a:rPr lang="ru-RU" altLang="de-DE" sz="2400">
                <a:latin typeface="+mn-lt"/>
                <a:ea typeface="+mn-ea"/>
                <a:cs typeface="+mn-cs"/>
              </a:rPr>
              <a:t>подруги.</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a:latin typeface="+mn-lt"/>
                <a:ea typeface="+mn-ea"/>
                <a:cs typeface="+mn-cs"/>
              </a:rPr>
              <a:t>Он </a:t>
            </a:r>
            <a:r>
              <a:rPr lang="ru-RU" altLang="de-DE" sz="2400" dirty="0">
                <a:latin typeface="+mn-lt"/>
                <a:ea typeface="+mn-ea"/>
                <a:cs typeface="+mn-cs"/>
              </a:rPr>
              <a:t>хочет поймать пчелу, чтобы сделать мед</a:t>
            </a:r>
            <a:r>
              <a:rPr lang="en-CA" altLang="de-DE" sz="2400" dirty="0">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latin typeface="+mn-lt"/>
                <a:ea typeface="+mn-ea"/>
                <a:cs typeface="+mn-cs"/>
              </a:rPr>
              <a:t>Он хочет разыграть свою подругу</a:t>
            </a:r>
            <a:r>
              <a:rPr lang="en-CA" altLang="de-DE" sz="2400" dirty="0">
                <a:latin typeface="+mn-lt"/>
                <a:ea typeface="+mn-ea"/>
                <a:cs typeface="+mn-cs"/>
              </a:rPr>
              <a:t>.</a:t>
            </a:r>
            <a:endParaRPr lang="en-US" altLang="de-DE" sz="2400" dirty="0">
              <a:latin typeface="+mn-lt"/>
              <a:ea typeface="+mn-ea"/>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106</a:t>
            </a:fld>
            <a:endParaRPr lang="de-DE" altLang="de-DE">
              <a:latin typeface="+mn-lt"/>
              <a:ea typeface="+mn-ea"/>
            </a:endParaRPr>
          </a:p>
        </p:txBody>
      </p:sp>
      <p:sp>
        <p:nvSpPr>
          <p:cNvPr id="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solidFill>
                  <a:srgbClr val="333333"/>
                </a:solidFill>
                <a:latin typeface="+mn-lt"/>
                <a:ea typeface="+mn-ea"/>
                <a:cs typeface="+mn-cs"/>
              </a:rPr>
              <a:t>Он хочет сорвать цветы для своей </a:t>
            </a:r>
            <a:r>
              <a:rPr lang="ru-RU" altLang="de-DE" sz="2400">
                <a:solidFill>
                  <a:srgbClr val="333333"/>
                </a:solidFill>
                <a:latin typeface="+mn-lt"/>
                <a:ea typeface="+mn-ea"/>
                <a:cs typeface="+mn-cs"/>
              </a:rPr>
              <a:t>подруги.</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a:solidFill>
                  <a:srgbClr val="333333"/>
                </a:solidFill>
                <a:latin typeface="+mn-lt"/>
                <a:ea typeface="+mn-ea"/>
                <a:cs typeface="+mn-cs"/>
              </a:rPr>
              <a:t>Он </a:t>
            </a:r>
            <a:r>
              <a:rPr lang="ru-RU" altLang="de-DE" sz="2400" dirty="0">
                <a:solidFill>
                  <a:srgbClr val="333333"/>
                </a:solidFill>
                <a:latin typeface="+mn-lt"/>
                <a:ea typeface="+mn-ea"/>
                <a:cs typeface="+mn-cs"/>
              </a:rPr>
              <a:t>хочет поймать пчелу, чтобы сделать мед</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solidFill>
                  <a:srgbClr val="333333"/>
                </a:solidFill>
                <a:latin typeface="+mn-lt"/>
                <a:ea typeface="+mn-ea"/>
                <a:cs typeface="+mn-cs"/>
              </a:rPr>
              <a:t>Он хочет разыграть свою подругу</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мальчика в красном свитере?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107</a:t>
            </a:fld>
            <a:endParaRPr lang="de-DE" altLang="de-DE">
              <a:latin typeface="+mn-lt"/>
              <a:ea typeface="+mn-ea"/>
            </a:endParaRPr>
          </a:p>
        </p:txBody>
      </p:sp>
      <p:sp>
        <p:nvSpPr>
          <p:cNvPr id="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itchFamily="2" charset="2"/>
              <a:buChar char="Ø"/>
              <a:defRPr sz="3200">
                <a:solidFill>
                  <a:schemeClr val="tx1"/>
                </a:solidFill>
                <a:latin typeface="Verdana" pitchFamily="34" charset="0"/>
                <a:ea typeface="ＭＳ Ｐゴシック"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dirty="0">
                <a:solidFill>
                  <a:srgbClr val="333333"/>
                </a:solidFill>
                <a:latin typeface="+mn-lt"/>
                <a:ea typeface="+mn-ea"/>
                <a:cs typeface="+mn-cs"/>
              </a:rPr>
              <a:t>Он хочет сорвать цветы для своей </a:t>
            </a:r>
            <a:r>
              <a:rPr lang="ru-RU" altLang="de-DE" sz="2400">
                <a:solidFill>
                  <a:srgbClr val="333333"/>
                </a:solidFill>
                <a:latin typeface="+mn-lt"/>
                <a:ea typeface="+mn-ea"/>
                <a:cs typeface="+mn-cs"/>
              </a:rPr>
              <a:t>подруги.</a:t>
            </a:r>
          </a:p>
          <a:p>
            <a:pPr marL="457200" indent="-457200" eaLnBrk="1" hangingPunct="1">
              <a:lnSpc>
                <a:spcPct val="105000"/>
              </a:lnSpc>
              <a:spcBef>
                <a:spcPts val="1999"/>
              </a:spcBef>
              <a:spcAft>
                <a:spcPts val="0"/>
              </a:spcAft>
              <a:buClr>
                <a:srgbClr val="333333"/>
              </a:buClr>
              <a:buFont typeface="WingDings"/>
              <a:buAutoNum type="alphaUcPeriod"/>
              <a:defRPr/>
            </a:pPr>
            <a:r>
              <a:rPr lang="ru-RU" altLang="de-DE" sz="2400">
                <a:solidFill>
                  <a:srgbClr val="333333"/>
                </a:solidFill>
                <a:latin typeface="+mn-lt"/>
                <a:ea typeface="+mn-ea"/>
                <a:cs typeface="+mn-cs"/>
              </a:rPr>
              <a:t>Он </a:t>
            </a:r>
            <a:r>
              <a:rPr lang="ru-RU" altLang="de-DE" sz="2400" dirty="0">
                <a:solidFill>
                  <a:srgbClr val="333333"/>
                </a:solidFill>
                <a:latin typeface="+mn-lt"/>
                <a:ea typeface="+mn-ea"/>
                <a:cs typeface="+mn-cs"/>
              </a:rPr>
              <a:t>хочет поймать пчелу, чтобы сделать мед</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defRPr/>
            </a:pPr>
            <a:r>
              <a:rPr lang="ru-RU" altLang="de-DE" sz="2400" dirty="0">
                <a:solidFill>
                  <a:srgbClr val="004992"/>
                </a:solidFill>
                <a:latin typeface="+mn-lt"/>
                <a:ea typeface="+mn-ea"/>
                <a:cs typeface="+mn-cs"/>
              </a:rPr>
              <a:t>Он хочет разыграть свою подругу</a:t>
            </a:r>
            <a:r>
              <a:rPr lang="en-CA" altLang="de-DE" sz="2400" dirty="0">
                <a:solidFill>
                  <a:srgbClr val="004992"/>
                </a:solidFill>
                <a:latin typeface="+mn-lt"/>
                <a:ea typeface="+mn-ea"/>
                <a:cs typeface="+mn-cs"/>
              </a:rPr>
              <a:t>.</a:t>
            </a:r>
            <a:endParaRPr lang="en-US" altLang="de-DE" sz="2400" dirty="0">
              <a:solidFill>
                <a:srgbClr val="004992"/>
              </a:solidFill>
              <a:latin typeface="+mn-lt"/>
              <a:ea typeface="+mn-ea"/>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двух мальчиков?</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108</a:t>
            </a:fld>
            <a:endParaRPr lang="de-DE" altLang="de-DE">
              <a:latin typeface="+mn-lt"/>
              <a:ea typeface="+mn-ea"/>
            </a:endParaRPr>
          </a:p>
        </p:txBody>
      </p:sp>
      <p:sp>
        <p:nvSpPr>
          <p:cNvPr id="11162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пригласить продавщицу на встречу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купить </a:t>
            </a:r>
            <a:r>
              <a:rPr lang="ru-RU" altLang="de-DE" sz="2400">
                <a:solidFill>
                  <a:srgbClr val="333333"/>
                </a:solidFill>
                <a:latin typeface="+mn-lt"/>
                <a:ea typeface="+mn-ea"/>
                <a:cs typeface="+mn-cs"/>
              </a:rPr>
              <a:t>сладости</a:t>
            </a:r>
            <a:r>
              <a:rPr lang="en-CA" altLang="de-DE" sz="240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a:t>
            </a:r>
            <a:r>
              <a:rPr lang="ru-RU" altLang="de-DE" sz="2400" dirty="0">
                <a:solidFill>
                  <a:srgbClr val="333333"/>
                </a:solidFill>
                <a:latin typeface="+mn-lt"/>
                <a:ea typeface="+mn-ea"/>
                <a:cs typeface="+mn-cs"/>
              </a:rPr>
              <a:t>хотят ограбить прилавок</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двух мальчиков?</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109</a:t>
            </a:fld>
            <a:endParaRPr lang="de-DE" altLang="de-DE">
              <a:latin typeface="+mn-lt"/>
              <a:ea typeface="+mn-ea"/>
            </a:endParaRPr>
          </a:p>
        </p:txBody>
      </p:sp>
      <p:sp>
        <p:nvSpPr>
          <p:cNvPr id="11264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пригласить продавщицу на встречу.</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купить </a:t>
            </a:r>
            <a:r>
              <a:rPr lang="ru-RU" altLang="de-DE" sz="2400">
                <a:solidFill>
                  <a:srgbClr val="333333"/>
                </a:solidFill>
                <a:latin typeface="+mn-lt"/>
                <a:ea typeface="+mn-ea"/>
                <a:cs typeface="+mn-cs"/>
              </a:rPr>
              <a:t>сладости.</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a:t>
            </a:r>
            <a:r>
              <a:rPr lang="ru-RU" altLang="de-DE" sz="2400" dirty="0">
                <a:solidFill>
                  <a:srgbClr val="333333"/>
                </a:solidFill>
                <a:latin typeface="+mn-lt"/>
                <a:ea typeface="+mn-ea"/>
                <a:cs typeface="+mn-cs"/>
              </a:rPr>
              <a:t>хотят ограбить прилавок.</a:t>
            </a: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двух мальчиков?</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110</a:t>
            </a:fld>
            <a:endParaRPr lang="de-DE" altLang="de-DE">
              <a:latin typeface="+mn-lt"/>
              <a:ea typeface="+mn-ea"/>
            </a:endParaRPr>
          </a:p>
        </p:txBody>
      </p:sp>
      <p:sp>
        <p:nvSpPr>
          <p:cNvPr id="11367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пригласить продавщицу на встречу</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купить </a:t>
            </a:r>
            <a:r>
              <a:rPr lang="ru-RU" altLang="de-DE" sz="2400">
                <a:solidFill>
                  <a:srgbClr val="333333"/>
                </a:solidFill>
                <a:latin typeface="+mn-lt"/>
                <a:ea typeface="+mn-ea"/>
                <a:cs typeface="+mn-cs"/>
              </a:rPr>
              <a:t>сладости</a:t>
            </a:r>
            <a:r>
              <a:rPr lang="en-CA" altLang="de-DE" sz="240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a:t>
            </a:r>
            <a:r>
              <a:rPr lang="ru-RU" altLang="de-DE" sz="2400" dirty="0">
                <a:solidFill>
                  <a:srgbClr val="333333"/>
                </a:solidFill>
                <a:latin typeface="+mn-lt"/>
                <a:ea typeface="+mn-ea"/>
                <a:cs typeface="+mn-cs"/>
              </a:rPr>
              <a:t>хотят ограбить прилавок</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двух мальчиков?</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111</a:t>
            </a:fld>
            <a:endParaRPr lang="de-DE" altLang="de-DE">
              <a:latin typeface="+mn-lt"/>
              <a:ea typeface="+mn-ea"/>
            </a:endParaRPr>
          </a:p>
        </p:txBody>
      </p:sp>
      <p:sp>
        <p:nvSpPr>
          <p:cNvPr id="11469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пригласить продавщицу на встречу.</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купить </a:t>
            </a:r>
            <a:r>
              <a:rPr lang="ru-RU" altLang="de-DE" sz="2400">
                <a:solidFill>
                  <a:srgbClr val="333333"/>
                </a:solidFill>
                <a:latin typeface="+mn-lt"/>
                <a:ea typeface="+mn-ea"/>
                <a:cs typeface="+mn-cs"/>
              </a:rPr>
              <a:t>сладости.</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a:solidFill>
                  <a:srgbClr val="333333"/>
                </a:solidFill>
                <a:latin typeface="+mn-lt"/>
                <a:ea typeface="+mn-ea"/>
                <a:cs typeface="+mn-cs"/>
              </a:rPr>
              <a:t>Они </a:t>
            </a:r>
            <a:r>
              <a:rPr lang="ru-RU" altLang="de-DE" sz="2400" dirty="0">
                <a:solidFill>
                  <a:srgbClr val="333333"/>
                </a:solidFill>
                <a:latin typeface="+mn-lt"/>
                <a:ea typeface="+mn-ea"/>
                <a:cs typeface="+mn-cs"/>
              </a:rPr>
              <a:t>хотят ограбить прилавок.</a:t>
            </a: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цель поведения двух мальчиков?</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3" name="Slide Number Placeholder 2"/>
          <p:cNvSpPr>
            <a:spLocks noGrp="1"/>
          </p:cNvSpPr>
          <p:nvPr>
            <p:ph type="sldNum" sz="quarter" idx="12"/>
          </p:nvPr>
        </p:nvSpPr>
        <p:spPr/>
        <p:txBody>
          <a:bodyPr/>
          <a:lstStyle/>
          <a:p>
            <a:fld id="{E7E4887E-4B44-4A0E-BE77-706655962299}" type="slidenum">
              <a:rPr lang="de-DE" altLang="de-DE" smtClean="0">
                <a:latin typeface="+mn-lt"/>
                <a:ea typeface="+mn-ea"/>
              </a:rPr>
              <a:pPr/>
              <a:t>112</a:t>
            </a:fld>
            <a:endParaRPr lang="de-DE" altLang="de-DE">
              <a:latin typeface="+mn-lt"/>
              <a:ea typeface="+mn-ea"/>
            </a:endParaRPr>
          </a:p>
        </p:txBody>
      </p:sp>
      <p:sp>
        <p:nvSpPr>
          <p:cNvPr id="11572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пригласить продавщицу на встречу.</a:t>
            </a:r>
          </a:p>
          <a:p>
            <a:pPr marL="457200" indent="-457200" eaLnBrk="1" hangingPunct="1">
              <a:lnSpc>
                <a:spcPct val="105000"/>
              </a:lnSpc>
              <a:spcBef>
                <a:spcPts val="1999"/>
              </a:spcBef>
              <a:spcAft>
                <a:spcPts val="0"/>
              </a:spcAft>
              <a:buClr>
                <a:srgbClr val="333333"/>
              </a:buClr>
              <a:buFont typeface="WingDings"/>
              <a:buAutoNum type="alphaUcPeriod"/>
            </a:pPr>
            <a:r>
              <a:rPr lang="ru-RU" altLang="de-DE" sz="2400" dirty="0">
                <a:solidFill>
                  <a:srgbClr val="333333"/>
                </a:solidFill>
                <a:latin typeface="+mn-lt"/>
                <a:ea typeface="+mn-ea"/>
                <a:cs typeface="+mn-cs"/>
              </a:rPr>
              <a:t>Они хотят купить </a:t>
            </a:r>
            <a:r>
              <a:rPr lang="ru-RU" altLang="de-DE" sz="2400">
                <a:solidFill>
                  <a:srgbClr val="333333"/>
                </a:solidFill>
                <a:latin typeface="+mn-lt"/>
                <a:ea typeface="+mn-ea"/>
                <a:cs typeface="+mn-cs"/>
              </a:rPr>
              <a:t>сладости.</a:t>
            </a:r>
          </a:p>
          <a:p>
            <a:pPr marL="457200" indent="-457200" eaLnBrk="1" hangingPunct="1">
              <a:lnSpc>
                <a:spcPct val="105000"/>
              </a:lnSpc>
              <a:spcBef>
                <a:spcPts val="1999"/>
              </a:spcBef>
              <a:spcAft>
                <a:spcPts val="0"/>
              </a:spcAft>
              <a:buClr>
                <a:srgbClr val="004992"/>
              </a:buClr>
              <a:buFont typeface="WingDings"/>
              <a:buAutoNum type="alphaUcPeriod"/>
            </a:pPr>
            <a:r>
              <a:rPr lang="ru-RU" altLang="de-DE" sz="2400">
                <a:solidFill>
                  <a:srgbClr val="004992"/>
                </a:solidFill>
                <a:latin typeface="+mn-lt"/>
                <a:ea typeface="+mn-ea"/>
                <a:cs typeface="+mn-cs"/>
              </a:rPr>
              <a:t>Они </a:t>
            </a:r>
            <a:r>
              <a:rPr lang="ru-RU" altLang="de-DE" sz="2400" dirty="0">
                <a:solidFill>
                  <a:srgbClr val="004992"/>
                </a:solidFill>
                <a:latin typeface="+mn-lt"/>
                <a:ea typeface="+mn-ea"/>
                <a:cs typeface="+mn-cs"/>
              </a:rPr>
              <a:t>хотят ограбить прилавок.</a:t>
            </a: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наблюдать за ними.</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наблюдать за ними.</a:t>
            </a:r>
            <a:endParaRPr lang="de-DE" altLang="de-DE" sz="24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являются отобржением его внутреннего мира и переживаний. Но также есть вероятность, что мы можем ошибиться!</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13752686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наблюдать за ними.</a:t>
            </a:r>
            <a:endParaRPr lang="de-DE" altLang="de-DE" sz="24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являются отобржением его внутреннего мира и переживаний. Но также есть вероятность, что мы можем ошибиться!</a:t>
            </a:r>
            <a:endParaRPr lang="de-DE" altLang="de-DE" sz="24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Для того, чтобы правильно оценить сложные ситуации, очень важно учитывать весь спектр имеющейся информации.</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26862931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400" b="1" dirty="0">
                <a:solidFill>
                  <a:srgbClr val="333333"/>
                </a:solidFill>
              </a:rPr>
              <a:t>Цели обучения</a:t>
            </a:r>
            <a:r>
              <a:rPr lang="de-DE" altLang="de-DE" sz="2400" b="1" dirty="0">
                <a:solidFill>
                  <a:srgbClr val="333333"/>
                </a:solidFill>
              </a:rPr>
              <a:t>:</a:t>
            </a: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Чтобы сделать правильный вывод о других людях, мы должны хорошо знать их, либо наблюдать за ними.</a:t>
            </a:r>
            <a:endParaRPr lang="de-DE" altLang="de-DE" sz="24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Выражение лица или жесты человека являются отобржением его внутреннего мира и переживаний. Но также есть вероятность, что мы можем ошибиться!</a:t>
            </a:r>
            <a:endParaRPr lang="de-DE" altLang="de-DE" sz="2400" dirty="0">
              <a:solidFill>
                <a:srgbClr val="333333"/>
              </a:solidFill>
            </a:endParaRP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Для того, чтобы правильно оценить сложные ситуации, очень важно учитывать весь спектр имеющейся информации.</a:t>
            </a:r>
          </a:p>
          <a:p>
            <a:pPr marL="457200" lvl="0" indent="-457200" defTabSz="914400" fontAlgn="base">
              <a:lnSpc>
                <a:spcPct val="100000"/>
              </a:lnSpc>
              <a:spcBef>
                <a:spcPts val="1200"/>
              </a:spcBef>
              <a:buClr>
                <a:srgbClr val="333333"/>
              </a:buClr>
              <a:buFont typeface="WingDings"/>
              <a:buChar char=""/>
            </a:pPr>
            <a:r>
              <a:rPr lang="ru-RU" altLang="de-DE" sz="2400" dirty="0">
                <a:solidFill>
                  <a:srgbClr val="333333"/>
                </a:solidFill>
              </a:rPr>
              <a:t>Чем больше мы берем во внимание подробную информацию, тем больше у нас вероятности правильно оценить человека.</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74871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Люди, страдающие психозом, часто интерпретируют выражения лиц и действия других людей неверно или в преувеличенной форме.</a:t>
            </a:r>
          </a:p>
          <a:p>
            <a:pPr lvl="0" defTabSz="914400" fontAlgn="base">
              <a:lnSpc>
                <a:spcPct val="100000"/>
              </a:lnSpc>
              <a:spcBef>
                <a:spcPts val="1200"/>
              </a:spcBef>
            </a:pPr>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Ирен отсиживалась в течение нескольких дней в своей комнате из</a:t>
            </a:r>
            <a:r>
              <a:rPr lang="de-DE" altLang="de-DE" sz="2000" dirty="0">
                <a:solidFill>
                  <a:srgbClr val="333333"/>
                </a:solidFill>
              </a:rPr>
              <a:t>-</a:t>
            </a:r>
            <a:r>
              <a:rPr lang="ru-RU" altLang="de-DE" sz="2000" dirty="0">
                <a:solidFill>
                  <a:srgbClr val="333333"/>
                </a:solidFill>
              </a:rPr>
              <a:t>за убеждения, что нацисты стоят у нее за спиной.</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Втреча на улице лысого мужчины, который посмотрел на нее с мрачным выражением лица.</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Может быть, человек и выглядел враждебно, но это не значит, что он за ней следит! Примечание: Не каждый человек с лысой головой и кожаной куртке в цепях является нацистом. От куда он должен знать ее адрес и что он может иметь против нее?</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ru-RU" altLang="de-DE" sz="2000" dirty="0">
                <a:solidFill>
                  <a:srgbClr val="333333"/>
                </a:solidFill>
              </a:rPr>
              <a:t>Люди, страдающие психозом, часто интерпретируют выражения лиц и действия других людей неверно или в преувеличенной форме.</a:t>
            </a:r>
          </a:p>
          <a:p>
            <a:pPr lvl="0" defTabSz="914400" fontAlgn="base">
              <a:lnSpc>
                <a:spcPct val="100000"/>
              </a:lnSpc>
              <a:spcBef>
                <a:spcPts val="1200"/>
              </a:spcBef>
            </a:pPr>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Ирен отсиживалась в течение нескольких дней в своей комнате из</a:t>
            </a:r>
            <a:r>
              <a:rPr lang="de-DE" altLang="de-DE" sz="2000" dirty="0">
                <a:solidFill>
                  <a:srgbClr val="333333"/>
                </a:solidFill>
              </a:rPr>
              <a:t>-</a:t>
            </a:r>
            <a:r>
              <a:rPr lang="ru-RU" altLang="de-DE" sz="2000" dirty="0">
                <a:solidFill>
                  <a:srgbClr val="333333"/>
                </a:solidFill>
              </a:rPr>
              <a:t>за убеждения, что нацисты стоят у нее за спиной.</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Втреча на улице лысого мужчины, который посмотрел на нее с мрачным выражением лица.</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Может быть, человек и выглядел враждебно, но это не значит, что он за ней следит! Примечание: Не каждый человек с лысой головой и кожаной куртке в цепях является нацистом. От куда он должен знать ее адрес и что он может иметь против нее?</a:t>
            </a:r>
          </a:p>
          <a:p>
            <a:pPr lvl="0" defTabSz="914400" fontAlgn="base">
              <a:lnSpc>
                <a:spcPct val="100000"/>
              </a:lnSpc>
              <a:spcBef>
                <a:spcPts val="1200"/>
              </a:spcBef>
            </a:pPr>
            <a:r>
              <a:rPr lang="ru-RU" altLang="de-DE" sz="2000" dirty="0">
                <a:solidFill>
                  <a:srgbClr val="333333"/>
                </a:solidFill>
              </a:rPr>
              <a:t>Наше мнение субъективно. Особенно в стрессовых ситуациях мы склонны воспринимать окружающую среду через призму наших негативных чувств (напр., враждебность при испытывании страха; чувство быть любимым при эйфории).</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5142573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417105CC-ECBE-434C-991C-D0C99BA34B3E}"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7816703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129496663"/>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underthehat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When a friend dies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super anger 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 marriage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pain (injured athlete)/Schmerz Kontextbild (verletzter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Ted Bundy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893148546"/>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Hit Singles and #1 Jamz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Cheerful women’s night/Fröhlicher 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4 – Сопереживание </a:t>
            </a:r>
            <a:r>
              <a:rPr lang="de-DE">
                <a:latin typeface="+mn-lt"/>
                <a:ea typeface="+mn-ea"/>
              </a:rPr>
              <a:t>I</a:t>
            </a:r>
          </a:p>
        </p:txBody>
      </p:sp>
      <p:sp>
        <p:nvSpPr>
          <p:cNvPr id="4" name="Slide Number Placeholder 3"/>
          <p:cNvSpPr>
            <a:spLocks noGrp="1"/>
          </p:cNvSpPr>
          <p:nvPr>
            <p:ph type="sldNum" sz="quarter" idx="12"/>
          </p:nvPr>
        </p:nvSpPr>
        <p:spPr/>
        <p:txBody>
          <a:bodyPr/>
          <a:lstStyle/>
          <a:p>
            <a:fld id="{E7E4887E-4B44-4A0E-BE77-706655962299}"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945676226"/>
              </p:ext>
            </p:extLst>
          </p:nvPr>
        </p:nvGraphicFramePr>
        <p:xfrm>
          <a:off x="408954" y="1988840"/>
          <a:ext cx="11375999" cy="46635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Black Men of Labor &amp; The Treme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Musician in a funeral procession (New Orleans)/Musiker im Trauerzug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Überall das Gleiche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Complaint about a parking ticket /Beschwerde über ein 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Privatbesitz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sequences:apple</a:t>
                      </a:r>
                      <a:r>
                        <a:rPr kumimoji="0" lang="en-US" sz="1000" b="0" i="0" u="none" strike="noStrike" cap="none" normalizeH="0" baseline="0" dirty="0">
                          <a:ln>
                            <a:noFill/>
                          </a:ln>
                          <a:solidFill>
                            <a:srgbClr val="333333"/>
                          </a:solidFill>
                          <a:effectLst/>
                          <a:latin typeface="+mn-lt"/>
                          <a:ea typeface="+mn-ea"/>
                          <a:cs typeface="+mn-cs"/>
                        </a:rPr>
                        <a:t> tree, bee, burglary/ </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Bildersequenzen</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Apfelbaum</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Biene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6131</Words>
  <Application>Microsoft Office PowerPoint</Application>
  <PresentationFormat>Benutzerdefiniert</PresentationFormat>
  <Paragraphs>1230</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MKT 4 B – Сопереживание I</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 я сочувствую другим...?</vt:lpstr>
      <vt:lpstr>Какой в этом смысл?</vt:lpstr>
      <vt:lpstr>Какой в этом смысл?</vt:lpstr>
      <vt:lpstr>Как проблемы в распознании эмоций способствуют неверной оценки во время психоза - Примеры</vt:lpstr>
      <vt:lpstr>Групповое задание 1</vt:lpstr>
      <vt:lpstr>Назовите некоторые эмоции/чувства</vt:lpstr>
      <vt:lpstr>Назовите некоторые эмоции/чувства</vt:lpstr>
      <vt:lpstr>Различные эмоции/чувства Иногда легко распознать что происходит внутри человека, особенно если у Вас есть дополнительная информация...</vt:lpstr>
      <vt:lpstr>Различные эмоции/чувства Иногда легко распознать что происходит внутри человека, особенно если у Вас есть дополнительная информация...</vt:lpstr>
      <vt:lpstr>PowerPoint-Präsentation</vt:lpstr>
      <vt:lpstr>PowerPoint-Präsentation</vt:lpstr>
      <vt:lpstr>Действительно ли соответствуют лица людей их характеру или даже ихней профессии?</vt:lpstr>
      <vt:lpstr>Знали ли Вы?!?</vt:lpstr>
      <vt:lpstr>Другие страны - другие обычаи! Некоторые неверные интерпретации жестов и мимики</vt:lpstr>
      <vt:lpstr>Другие страны - другие обычаи! Некоторые неверные интерпретации жестов и мимики</vt:lpstr>
      <vt:lpstr>Другие страны - другие обычаи! Некоторые неверные интерпретации жестов и мимики</vt:lpstr>
      <vt:lpstr>Частые неправильные интерпретации жестов и мимики</vt:lpstr>
      <vt:lpstr>Частые неправильные интерпретации жестов и мимики</vt:lpstr>
      <vt:lpstr>Групповое задание 2</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Факультативно: видеоклип</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PowerPoint-Präsentation</vt:lpstr>
      <vt:lpstr>PowerPoint-Präsentation</vt:lpstr>
      <vt:lpstr>Что делает или чувствует этот человек? Насколько Вы уверены в своем ответе?</vt:lpstr>
      <vt:lpstr>PowerPoint-Präsentation</vt:lpstr>
      <vt:lpstr>Что делает или чувствует этот человек? Насколько Вы уверены в своем ответе?</vt:lpstr>
      <vt:lpstr>PowerPoint-Präsentation</vt:lpstr>
      <vt:lpstr>Первый вывод!</vt:lpstr>
      <vt:lpstr>Первый вывод!</vt:lpstr>
      <vt:lpstr>Первый вывод!</vt:lpstr>
      <vt:lpstr>Групповое задание 3</vt:lpstr>
      <vt:lpstr>Какие намерения у мужчины?</vt:lpstr>
      <vt:lpstr>Какие намерения у мужчины?</vt:lpstr>
      <vt:lpstr>Какие намерения у мужчины?</vt:lpstr>
      <vt:lpstr>Правильный ответ 4b!</vt:lpstr>
      <vt:lpstr>Что планирует делать женщина?</vt:lpstr>
      <vt:lpstr>Что планирует делать женщина?</vt:lpstr>
      <vt:lpstr>Что планирует делать женщина?</vt:lpstr>
      <vt:lpstr>Правильный ответ 4c!</vt:lpstr>
      <vt:lpstr>Какие намерения у мужчины?</vt:lpstr>
      <vt:lpstr>Какие намерения у мужчины?</vt:lpstr>
      <vt:lpstr>Какие намерения у мужчины?</vt:lpstr>
      <vt:lpstr>Правильный ответ 4a!</vt:lpstr>
      <vt:lpstr>Какие намерения у мужчины?</vt:lpstr>
      <vt:lpstr>Какие намерения у мужчины?</vt:lpstr>
      <vt:lpstr>Какие намерения у мужчины?</vt:lpstr>
      <vt:lpstr>Правильный ответ 4b!</vt:lpstr>
      <vt:lpstr>Какие намерения у мужчины?</vt:lpstr>
      <vt:lpstr>Какие намерения у мужчины?</vt:lpstr>
      <vt:lpstr>Какие намерения у мужчины?</vt:lpstr>
      <vt:lpstr>Правильный ответ 4a!</vt:lpstr>
      <vt:lpstr>Какие намерения у мужчины?</vt:lpstr>
      <vt:lpstr>Какие намерения у мужчины?</vt:lpstr>
      <vt:lpstr>Какие намерения у мужчины?</vt:lpstr>
      <vt:lpstr>Правильный ответ 4c!</vt:lpstr>
      <vt:lpstr>Какие намерения у мужчины?</vt:lpstr>
      <vt:lpstr>Какие намерения у мужчины?</vt:lpstr>
      <vt:lpstr>Какие намерения у мужчины?</vt:lpstr>
      <vt:lpstr>Правильный ответ 4b!</vt:lpstr>
      <vt:lpstr>Какие намерения у мужчины?</vt:lpstr>
      <vt:lpstr>Какие намерения у мужчины?</vt:lpstr>
      <vt:lpstr>Какие намерения у мужчины?</vt:lpstr>
      <vt:lpstr>Правильный ответ 4a!</vt:lpstr>
      <vt:lpstr>Какие намерения у мужчины?</vt:lpstr>
      <vt:lpstr>Какие намерения у мужчины?</vt:lpstr>
      <vt:lpstr>Какие намерения у мужчины?</vt:lpstr>
      <vt:lpstr>Правильный ответ 4b!</vt:lpstr>
      <vt:lpstr>Какие намерения у мужчины?</vt:lpstr>
      <vt:lpstr>Какие намерения у мужчины?</vt:lpstr>
      <vt:lpstr>Какие намерения у мужчины?</vt:lpstr>
      <vt:lpstr>Правильный ответ 4c!</vt:lpstr>
      <vt:lpstr>Подведение итогов</vt:lpstr>
      <vt:lpstr>Подведение итогов</vt:lpstr>
      <vt:lpstr>Подведение итогов</vt:lpstr>
      <vt:lpstr>Групповой задание 4</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мальчика в красном свитере?</vt:lpstr>
      <vt:lpstr>Какова цель поведения двух мальчиков?</vt:lpstr>
      <vt:lpstr>Какова цель поведения двух мальчиков?</vt:lpstr>
      <vt:lpstr>Какова цель поведения двух мальчиков?</vt:lpstr>
      <vt:lpstr>Какова цель поведения двух мальчиков?</vt:lpstr>
      <vt:lpstr>Какова цель поведения двух мальчиков?</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Спасибо за Ваше внимание!</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419</cp:revision>
  <dcterms:created xsi:type="dcterms:W3CDTF">2004-07-26T08:39:44Z</dcterms:created>
  <dcterms:modified xsi:type="dcterms:W3CDTF">2022-06-23T11:09:59Z</dcterms:modified>
</cp:coreProperties>
</file>