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1" r:id="rId1"/>
    <p:sldMasterId id="2147484004" r:id="rId2"/>
  </p:sldMasterIdLst>
  <p:notesMasterIdLst>
    <p:notesMasterId r:id="rId75"/>
  </p:notesMasterIdLst>
  <p:handoutMasterIdLst>
    <p:handoutMasterId r:id="rId76"/>
  </p:handoutMasterIdLst>
  <p:sldIdLst>
    <p:sldId id="661" r:id="rId3"/>
    <p:sldId id="638" r:id="rId4"/>
    <p:sldId id="646" r:id="rId5"/>
    <p:sldId id="645" r:id="rId6"/>
    <p:sldId id="644" r:id="rId7"/>
    <p:sldId id="554" r:id="rId8"/>
    <p:sldId id="555" r:id="rId9"/>
    <p:sldId id="647" r:id="rId10"/>
    <p:sldId id="652" r:id="rId11"/>
    <p:sldId id="651" r:id="rId12"/>
    <p:sldId id="650" r:id="rId13"/>
    <p:sldId id="320" r:id="rId14"/>
    <p:sldId id="571" r:id="rId15"/>
    <p:sldId id="550" r:id="rId16"/>
    <p:sldId id="552" r:id="rId17"/>
    <p:sldId id="635" r:id="rId18"/>
    <p:sldId id="655" r:id="rId19"/>
    <p:sldId id="654" r:id="rId20"/>
    <p:sldId id="653" r:id="rId21"/>
    <p:sldId id="590" r:id="rId22"/>
    <p:sldId id="591" r:id="rId23"/>
    <p:sldId id="592" r:id="rId24"/>
    <p:sldId id="593" r:id="rId25"/>
    <p:sldId id="594" r:id="rId26"/>
    <p:sldId id="595" r:id="rId27"/>
    <p:sldId id="596" r:id="rId28"/>
    <p:sldId id="597" r:id="rId29"/>
    <p:sldId id="598" r:id="rId30"/>
    <p:sldId id="599" r:id="rId31"/>
    <p:sldId id="600" r:id="rId32"/>
    <p:sldId id="601" r:id="rId33"/>
    <p:sldId id="602" r:id="rId34"/>
    <p:sldId id="603" r:id="rId35"/>
    <p:sldId id="604" r:id="rId36"/>
    <p:sldId id="605" r:id="rId37"/>
    <p:sldId id="606" r:id="rId38"/>
    <p:sldId id="607" r:id="rId39"/>
    <p:sldId id="608" r:id="rId40"/>
    <p:sldId id="609" r:id="rId41"/>
    <p:sldId id="656" r:id="rId42"/>
    <p:sldId id="610" r:id="rId43"/>
    <p:sldId id="611" r:id="rId44"/>
    <p:sldId id="612" r:id="rId45"/>
    <p:sldId id="613" r:id="rId46"/>
    <p:sldId id="614" r:id="rId47"/>
    <p:sldId id="615" r:id="rId48"/>
    <p:sldId id="616" r:id="rId49"/>
    <p:sldId id="617" r:id="rId50"/>
    <p:sldId id="618" r:id="rId51"/>
    <p:sldId id="619" r:id="rId52"/>
    <p:sldId id="620" r:id="rId53"/>
    <p:sldId id="621" r:id="rId54"/>
    <p:sldId id="622" r:id="rId55"/>
    <p:sldId id="623" r:id="rId56"/>
    <p:sldId id="624" r:id="rId57"/>
    <p:sldId id="625" r:id="rId58"/>
    <p:sldId id="626" r:id="rId59"/>
    <p:sldId id="627" r:id="rId60"/>
    <p:sldId id="628" r:id="rId61"/>
    <p:sldId id="629" r:id="rId62"/>
    <p:sldId id="630" r:id="rId63"/>
    <p:sldId id="631" r:id="rId64"/>
    <p:sldId id="632" r:id="rId65"/>
    <p:sldId id="633" r:id="rId66"/>
    <p:sldId id="581" r:id="rId67"/>
    <p:sldId id="658" r:id="rId68"/>
    <p:sldId id="657" r:id="rId69"/>
    <p:sldId id="549" r:id="rId70"/>
    <p:sldId id="660" r:id="rId71"/>
    <p:sldId id="659" r:id="rId72"/>
    <p:sldId id="643" r:id="rId73"/>
    <p:sldId id="553" r:id="rId74"/>
  </p:sldIdLst>
  <p:sldSz cx="12195175" cy="6858000"/>
  <p:notesSz cx="6781800" cy="9926638"/>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933">
          <p15:clr>
            <a:srgbClr val="A4A3A4"/>
          </p15:clr>
        </p15:guide>
        <p15:guide id="2" pos="3016">
          <p15:clr>
            <a:srgbClr val="A4A3A4"/>
          </p15:clr>
        </p15:guide>
        <p15:guide id="3" pos="4022">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09" autoAdjust="0"/>
    <p:restoredTop sz="94660"/>
  </p:normalViewPr>
  <p:slideViewPr>
    <p:cSldViewPr>
      <p:cViewPr varScale="1">
        <p:scale>
          <a:sx n="67" d="100"/>
          <a:sy n="67" d="100"/>
        </p:scale>
        <p:origin x="804" y="52"/>
      </p:cViewPr>
      <p:guideLst>
        <p:guide orient="horz" pos="1933"/>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416"/>
    </p:cViewPr>
  </p:sorterViewPr>
  <p:notesViewPr>
    <p:cSldViewPr>
      <p:cViewPr varScale="1">
        <p:scale>
          <a:sx n="72" d="100"/>
          <a:sy n="72" d="100"/>
        </p:scale>
        <p:origin x="-2172" y="-102"/>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latin typeface="Arial" pitchFamily="34"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latin typeface="Arial" pitchFamily="34"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latin typeface="Arial" pitchFamily="34"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fld id="{B7069EB6-9627-445B-9928-E886EC632B89}" type="slidenum">
              <a:rPr lang="en-GB" altLang="de-DE"/>
              <a:pPr/>
              <a:t>‹Nr.›</a:t>
            </a:fld>
            <a:endParaRPr lang="en-GB" altLang="de-DE"/>
          </a:p>
        </p:txBody>
      </p:sp>
    </p:spTree>
    <p:extLst>
      <p:ext uri="{BB962C8B-B14F-4D97-AF65-F5344CB8AC3E}">
        <p14:creationId xmlns:p14="http://schemas.microsoft.com/office/powerpoint/2010/main" val="1191541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latin typeface="Arial" pitchFamily="34"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latin typeface="Arial" pitchFamily="34" charset="0"/>
                <a:ea typeface="+mn-ea"/>
                <a:cs typeface="+mn-cs"/>
              </a:defRPr>
            </a:lvl1pPr>
          </a:lstStyle>
          <a:p>
            <a:pPr>
              <a:defRPr/>
            </a:pPr>
            <a:endParaRPr lang="en-US"/>
          </a:p>
        </p:txBody>
      </p:sp>
      <p:sp>
        <p:nvSpPr>
          <p:cNvPr id="9216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latin typeface="Arial" pitchFamily="34"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fld id="{24C2B2D6-38CF-4E4A-A05F-1684884ECA15}" type="slidenum">
              <a:rPr lang="en-US" altLang="de-DE"/>
              <a:pPr/>
              <a:t>‹Nr.›</a:t>
            </a:fld>
            <a:endParaRPr lang="en-US" altLang="de-DE"/>
          </a:p>
        </p:txBody>
      </p:sp>
    </p:spTree>
    <p:extLst>
      <p:ext uri="{BB962C8B-B14F-4D97-AF65-F5344CB8AC3E}">
        <p14:creationId xmlns:p14="http://schemas.microsoft.com/office/powerpoint/2010/main" val="2333688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5BCC75D-DEE8-4EDB-9A86-F88CBB2F5740}" type="slidenum">
              <a:rPr lang="en-US" altLang="de-DE" sz="1300"/>
              <a:pPr eaLnBrk="1" hangingPunct="1">
                <a:spcBef>
                  <a:spcPct val="0"/>
                </a:spcBef>
              </a:pPr>
              <a:t>2</a:t>
            </a:fld>
            <a:endParaRPr lang="en-US"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1064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5BCC75D-DEE8-4EDB-9A86-F88CBB2F5740}" type="slidenum">
              <a:rPr lang="en-US" altLang="de-DE" sz="1300"/>
              <a:pPr eaLnBrk="1" hangingPunct="1">
                <a:spcBef>
                  <a:spcPct val="0"/>
                </a:spcBef>
              </a:pPr>
              <a:t>3</a:t>
            </a:fld>
            <a:endParaRPr lang="en-US"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10640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5BCC75D-DEE8-4EDB-9A86-F88CBB2F5740}" type="slidenum">
              <a:rPr lang="en-US" altLang="de-DE" sz="1300"/>
              <a:pPr eaLnBrk="1" hangingPunct="1">
                <a:spcBef>
                  <a:spcPct val="0"/>
                </a:spcBef>
              </a:pPr>
              <a:t>4</a:t>
            </a:fld>
            <a:endParaRPr lang="en-US"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10640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5BCC75D-DEE8-4EDB-9A86-F88CBB2F5740}" type="slidenum">
              <a:rPr lang="en-US" altLang="de-DE" sz="1300"/>
              <a:pPr eaLnBrk="1" hangingPunct="1">
                <a:spcBef>
                  <a:spcPct val="0"/>
                </a:spcBef>
              </a:pPr>
              <a:t>5</a:t>
            </a:fld>
            <a:endParaRPr lang="en-US" altLang="de-DE" sz="1300"/>
          </a:p>
        </p:txBody>
      </p:sp>
      <p:sp>
        <p:nvSpPr>
          <p:cNvPr id="9728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1064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6</a:t>
            </a:fld>
            <a:endParaRPr lang="en-US" altLang="de-DE"/>
          </a:p>
        </p:txBody>
      </p:sp>
    </p:spTree>
    <p:extLst>
      <p:ext uri="{BB962C8B-B14F-4D97-AF65-F5344CB8AC3E}">
        <p14:creationId xmlns:p14="http://schemas.microsoft.com/office/powerpoint/2010/main" val="2289410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7</a:t>
            </a:fld>
            <a:endParaRPr lang="en-US" altLang="de-DE"/>
          </a:p>
        </p:txBody>
      </p:sp>
    </p:spTree>
    <p:extLst>
      <p:ext uri="{BB962C8B-B14F-4D97-AF65-F5344CB8AC3E}">
        <p14:creationId xmlns:p14="http://schemas.microsoft.com/office/powerpoint/2010/main" val="3275575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3AEE23-0932-4021-A56C-F887236757B5}" type="slidenum">
              <a:rPr lang="en-US" altLang="de-DE" sz="1300"/>
              <a:pPr eaLnBrk="1" hangingPunct="1">
                <a:spcBef>
                  <a:spcPct val="0"/>
                </a:spcBef>
              </a:pPr>
              <a:t>8</a:t>
            </a:fld>
            <a:endParaRPr lang="en-US"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2035764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3AEE23-0932-4021-A56C-F887236757B5}" type="slidenum">
              <a:rPr lang="en-US" altLang="de-DE" sz="1300"/>
              <a:pPr eaLnBrk="1" hangingPunct="1">
                <a:spcBef>
                  <a:spcPct val="0"/>
                </a:spcBef>
              </a:pPr>
              <a:t>9</a:t>
            </a:fld>
            <a:endParaRPr lang="en-US"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2035764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3AEE23-0932-4021-A56C-F887236757B5}" type="slidenum">
              <a:rPr lang="en-US" altLang="de-DE" sz="1300"/>
              <a:pPr eaLnBrk="1" hangingPunct="1">
                <a:spcBef>
                  <a:spcPct val="0"/>
                </a:spcBef>
              </a:pPr>
              <a:t>10</a:t>
            </a:fld>
            <a:endParaRPr lang="en-US"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2035764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3AEE23-0932-4021-A56C-F887236757B5}" type="slidenum">
              <a:rPr lang="en-US" altLang="de-DE" sz="1300"/>
              <a:pPr eaLnBrk="1" hangingPunct="1">
                <a:spcBef>
                  <a:spcPct val="0"/>
                </a:spcBef>
              </a:pPr>
              <a:t>11</a:t>
            </a:fld>
            <a:endParaRPr lang="en-US" altLang="de-DE" sz="1300"/>
          </a:p>
        </p:txBody>
      </p:sp>
      <p:sp>
        <p:nvSpPr>
          <p:cNvPr id="10137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2035764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4A652A-8CFB-4D31-BE93-F97A612D2E19}" type="slidenum">
              <a:rPr lang="en-US" altLang="de-DE" sz="1300"/>
              <a:pPr eaLnBrk="1" hangingPunct="1">
                <a:spcBef>
                  <a:spcPct val="0"/>
                </a:spcBef>
              </a:pPr>
              <a:t>12</a:t>
            </a:fld>
            <a:endParaRPr lang="en-US" altLang="de-DE"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1832464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8EA060-B070-4EF3-98D2-EDDFBAAD2647}" type="slidenum">
              <a:rPr lang="en-US" altLang="de-DE" sz="1300"/>
              <a:pPr eaLnBrk="1" hangingPunct="1">
                <a:spcBef>
                  <a:spcPct val="0"/>
                </a:spcBef>
              </a:pPr>
              <a:t>13</a:t>
            </a:fld>
            <a:endParaRPr lang="en-US" altLang="de-DE" sz="1300"/>
          </a:p>
        </p:txBody>
      </p:sp>
      <p:sp>
        <p:nvSpPr>
          <p:cNvPr id="103427" name="Rectangle 2"/>
          <p:cNvSpPr>
            <a:spLocks noGrp="1" noRot="1" noChangeAspect="1" noChangeArrowheads="1" noTextEdit="1"/>
          </p:cNvSpPr>
          <p:nvPr>
            <p:ph type="sldImg"/>
          </p:nvPr>
        </p:nvSpPr>
        <p:spPr>
          <a:xfrm>
            <a:off x="82550" y="744538"/>
            <a:ext cx="6618288" cy="3722687"/>
          </a:xfrm>
          <a:ln/>
        </p:spPr>
      </p:sp>
      <p:sp>
        <p:nvSpPr>
          <p:cNvPr id="88068"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311340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14</a:t>
            </a:fld>
            <a:endParaRPr lang="en-US" altLang="de-DE"/>
          </a:p>
        </p:txBody>
      </p:sp>
    </p:spTree>
    <p:extLst>
      <p:ext uri="{BB962C8B-B14F-4D97-AF65-F5344CB8AC3E}">
        <p14:creationId xmlns:p14="http://schemas.microsoft.com/office/powerpoint/2010/main" val="2555016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15</a:t>
            </a:fld>
            <a:endParaRPr lang="en-US" altLang="de-DE"/>
          </a:p>
        </p:txBody>
      </p:sp>
    </p:spTree>
    <p:extLst>
      <p:ext uri="{BB962C8B-B14F-4D97-AF65-F5344CB8AC3E}">
        <p14:creationId xmlns:p14="http://schemas.microsoft.com/office/powerpoint/2010/main" val="2426101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4B06B8-50DE-4A34-ACB3-B9E89191CE30}" type="slidenum">
              <a:rPr lang="en-US" altLang="de-DE" sz="1300"/>
              <a:pPr eaLnBrk="1" hangingPunct="1">
                <a:spcBef>
                  <a:spcPct val="0"/>
                </a:spcBef>
              </a:pPr>
              <a:t>16</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1638683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4B06B8-50DE-4A34-ACB3-B9E89191CE30}" type="slidenum">
              <a:rPr lang="en-US" altLang="de-DE" sz="1300"/>
              <a:pPr eaLnBrk="1" hangingPunct="1">
                <a:spcBef>
                  <a:spcPct val="0"/>
                </a:spcBef>
              </a:pPr>
              <a:t>17</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1638683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4B06B8-50DE-4A34-ACB3-B9E89191CE30}" type="slidenum">
              <a:rPr lang="en-US" altLang="de-DE" sz="1300"/>
              <a:pPr eaLnBrk="1" hangingPunct="1">
                <a:spcBef>
                  <a:spcPct val="0"/>
                </a:spcBef>
              </a:pPr>
              <a:t>18</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1638683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4B06B8-50DE-4A34-ACB3-B9E89191CE30}" type="slidenum">
              <a:rPr lang="en-US" altLang="de-DE" sz="1300"/>
              <a:pPr eaLnBrk="1" hangingPunct="1">
                <a:spcBef>
                  <a:spcPct val="0"/>
                </a:spcBef>
              </a:pPr>
              <a:t>19</a:t>
            </a:fld>
            <a:endParaRPr lang="en-US" altLang="de-DE" sz="1300"/>
          </a:p>
        </p:txBody>
      </p:sp>
      <p:sp>
        <p:nvSpPr>
          <p:cNvPr id="107523"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1638683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776135F-1916-4CEB-8623-F5FF9E916536}"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82550" y="744538"/>
            <a:ext cx="6616700"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27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FD51D8-6C1C-4F73-91EB-8BE2E139B786}"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82550" y="744538"/>
            <a:ext cx="6616700" cy="3722687"/>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5903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370CE4C-1252-453C-A9D8-E14C79DC55DD}"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82550" y="744538"/>
            <a:ext cx="6616700"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8836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4660FD5-4140-449C-9A5A-659EC35C9EB5}"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82550" y="744538"/>
            <a:ext cx="6616700"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8825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24</a:t>
            </a:fld>
            <a:endParaRPr lang="en-US" altLang="de-DE"/>
          </a:p>
        </p:txBody>
      </p:sp>
    </p:spTree>
    <p:extLst>
      <p:ext uri="{BB962C8B-B14F-4D97-AF65-F5344CB8AC3E}">
        <p14:creationId xmlns:p14="http://schemas.microsoft.com/office/powerpoint/2010/main" val="2089813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25</a:t>
            </a:fld>
            <a:endParaRPr lang="en-US" altLang="de-DE"/>
          </a:p>
        </p:txBody>
      </p:sp>
    </p:spTree>
    <p:extLst>
      <p:ext uri="{BB962C8B-B14F-4D97-AF65-F5344CB8AC3E}">
        <p14:creationId xmlns:p14="http://schemas.microsoft.com/office/powerpoint/2010/main" val="1908122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26</a:t>
            </a:fld>
            <a:endParaRPr lang="en-US" altLang="de-DE"/>
          </a:p>
        </p:txBody>
      </p:sp>
    </p:spTree>
    <p:extLst>
      <p:ext uri="{BB962C8B-B14F-4D97-AF65-F5344CB8AC3E}">
        <p14:creationId xmlns:p14="http://schemas.microsoft.com/office/powerpoint/2010/main" val="4228147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C2B2D6-38CF-4E4A-A05F-1684884ECA15}" type="slidenum">
              <a:rPr lang="en-US" altLang="de-DE" smtClean="0"/>
              <a:pPr/>
              <a:t>27</a:t>
            </a:fld>
            <a:endParaRPr lang="en-US" altLang="de-DE"/>
          </a:p>
        </p:txBody>
      </p:sp>
    </p:spTree>
    <p:extLst>
      <p:ext uri="{BB962C8B-B14F-4D97-AF65-F5344CB8AC3E}">
        <p14:creationId xmlns:p14="http://schemas.microsoft.com/office/powerpoint/2010/main" val="1803431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6B99217-0C99-4255-9432-938B9BD287C1}"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82550" y="744538"/>
            <a:ext cx="6616700"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6736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B349F14-566C-4FAD-95B5-1C7D1B436ABB}"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82550" y="744538"/>
            <a:ext cx="6616700"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06320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097CD4B-A9C8-4627-BD0E-6F780F5A38A2}"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82550" y="744538"/>
            <a:ext cx="6616700"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2574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C03B1B-CEA0-4922-B494-CDE718B0E407}"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82550" y="744538"/>
            <a:ext cx="6616700"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4903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845CE8A-EDF8-490C-B2FF-06875810EF6E}"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82550" y="744538"/>
            <a:ext cx="6616700" cy="3722687"/>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827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09C9F91-8455-4369-8F5C-A58B4A921F8E}"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82550" y="744538"/>
            <a:ext cx="6616700" cy="3722687"/>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1179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F61451-658D-4139-A685-B732FFC33A8F}"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82550" y="744538"/>
            <a:ext cx="6616700"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3629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4B19232-7D8F-4B70-BA27-3E826B6B68E7}"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82550" y="744538"/>
            <a:ext cx="6616700"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0317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94E400A-E9CA-4FDF-8DEF-3DA58D096248}"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82550" y="744538"/>
            <a:ext cx="6616700"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3010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59A6183-5D24-4E97-B5D0-C2097E91F3BB}"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82550" y="744538"/>
            <a:ext cx="6616700"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84399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0FA7B85-DB1A-4FF9-8FFA-557847B2743D}"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82550" y="744538"/>
            <a:ext cx="6616700"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720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545323E-572C-494D-931C-D7EEC242AF7A}"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82550" y="744538"/>
            <a:ext cx="6616700"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40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301FE8A-41FC-4848-BAAF-A40C94A90F16}"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82550" y="744538"/>
            <a:ext cx="6616700"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9818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3CA254-5180-43B2-9647-B0AB9722E210}"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82550" y="744538"/>
            <a:ext cx="6616700"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80047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F12487-9FB8-4F4E-A4F9-D4AA05DB9EE8}"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82550" y="744538"/>
            <a:ext cx="6616700"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53591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866184F-2B4B-4B4F-B295-7FAC74147D91}"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82550" y="744538"/>
            <a:ext cx="6616700"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00063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295453-A6BD-4F17-82B7-0A6EB051079F}"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82550" y="744538"/>
            <a:ext cx="6616700" cy="3722687"/>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1640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9FC4FA4-DA40-46D2-8609-196943D96ECA}"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82550" y="744538"/>
            <a:ext cx="6616700" cy="3722687"/>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31432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8FDC67-ED10-4A8B-89DE-B78237206710}"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82550" y="744538"/>
            <a:ext cx="6616700"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24604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E596227-2135-494A-868C-AFF91B2B3A35}"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82550"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31026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168073E-A064-4C6C-8319-A67F62061DF3}"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82550" y="744538"/>
            <a:ext cx="6616700" cy="3722687"/>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5278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FD8FF6D-F7E8-41E4-8AFB-CB3DECE6BBF9}"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82550" y="744538"/>
            <a:ext cx="6616700"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8040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D409805-F58C-46F2-BF0F-A92B67FE8725}"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82550" y="744538"/>
            <a:ext cx="6616700" cy="3722687"/>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21325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1B98A96-F264-4EF8-8F48-0BFD12EA4CE4}"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82550" y="744538"/>
            <a:ext cx="6616700"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26778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41C3B47-2F8D-4D6E-B929-A9D58B0AA36C}"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82550" y="744538"/>
            <a:ext cx="6616700" cy="3722687"/>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54544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AC40F83-6FD5-45A4-9E02-58F826C94707}"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82550" y="744538"/>
            <a:ext cx="6616700"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26395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F7123A1-318D-4187-B38B-DA4618C93968}"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82550" y="744538"/>
            <a:ext cx="6616700"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6171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187D240-7870-416A-A43F-97668801C313}"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82550" y="744538"/>
            <a:ext cx="6616700"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57996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6AF0F27-8683-404B-88F5-A64371BC5B5F}"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82550" y="744538"/>
            <a:ext cx="6616700" cy="3722687"/>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1887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AF3419-9620-4380-A6AA-0BC500A8598A}"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82550" y="744538"/>
            <a:ext cx="6616700"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89033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8A06C5-7AFF-40B0-AE3A-6FDF03417CE0}"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82550" y="744538"/>
            <a:ext cx="6616700"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2367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65DB9D-8C1A-4155-913D-EF98CC37315A}"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82550" y="744538"/>
            <a:ext cx="6616700"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2641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3239BE-10C6-41BE-8548-D535CEF3CE4E}"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82550" y="744538"/>
            <a:ext cx="6616700" cy="3722687"/>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6463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586BE94-0E20-4BC6-8F26-4BF1C22AE1FF}"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82550" y="744538"/>
            <a:ext cx="6616700" cy="3722687"/>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18095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35275E-4C71-4924-B790-896A0AA72211}"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82550" y="744538"/>
            <a:ext cx="6616700"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2386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B5C0CCD-597F-4246-9F67-71F0EF462ED0}"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82550" y="744538"/>
            <a:ext cx="6616700" cy="3722687"/>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04745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116CF3-EC13-4426-96BB-9AF2C64131D7}" type="slidenum">
              <a:rPr lang="en-US" altLang="de-DE" sz="1300"/>
              <a:pPr eaLnBrk="1" hangingPunct="1">
                <a:spcBef>
                  <a:spcPct val="0"/>
                </a:spcBef>
              </a:pPr>
              <a:t>65</a:t>
            </a:fld>
            <a:endParaRPr lang="en-US" altLang="de-DE" sz="1300"/>
          </a:p>
        </p:txBody>
      </p:sp>
      <p:sp>
        <p:nvSpPr>
          <p:cNvPr id="152579" name="Rectangle 2"/>
          <p:cNvSpPr>
            <a:spLocks noGrp="1" noRot="1" noChangeAspect="1" noChangeArrowheads="1" noTextEdit="1"/>
          </p:cNvSpPr>
          <p:nvPr>
            <p:ph type="sldImg"/>
          </p:nvPr>
        </p:nvSpPr>
        <p:spPr>
          <a:xfrm>
            <a:off x="82550" y="744538"/>
            <a:ext cx="6618288" cy="3722687"/>
          </a:xfrm>
          <a:ln/>
        </p:spPr>
      </p:sp>
      <p:sp>
        <p:nvSpPr>
          <p:cNvPr id="140292"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429591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116CF3-EC13-4426-96BB-9AF2C64131D7}" type="slidenum">
              <a:rPr lang="en-US" altLang="de-DE" sz="1300"/>
              <a:pPr eaLnBrk="1" hangingPunct="1">
                <a:spcBef>
                  <a:spcPct val="0"/>
                </a:spcBef>
              </a:pPr>
              <a:t>66</a:t>
            </a:fld>
            <a:endParaRPr lang="en-US" altLang="de-DE" sz="1300"/>
          </a:p>
        </p:txBody>
      </p:sp>
      <p:sp>
        <p:nvSpPr>
          <p:cNvPr id="152579" name="Rectangle 2"/>
          <p:cNvSpPr>
            <a:spLocks noGrp="1" noRot="1" noChangeAspect="1" noChangeArrowheads="1" noTextEdit="1"/>
          </p:cNvSpPr>
          <p:nvPr>
            <p:ph type="sldImg"/>
          </p:nvPr>
        </p:nvSpPr>
        <p:spPr>
          <a:xfrm>
            <a:off x="82550" y="744538"/>
            <a:ext cx="6618288" cy="3722687"/>
          </a:xfrm>
          <a:ln/>
        </p:spPr>
      </p:sp>
      <p:sp>
        <p:nvSpPr>
          <p:cNvPr id="140292"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429591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116CF3-EC13-4426-96BB-9AF2C64131D7}" type="slidenum">
              <a:rPr lang="en-US" altLang="de-DE" sz="1300"/>
              <a:pPr eaLnBrk="1" hangingPunct="1">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82550" y="744538"/>
            <a:ext cx="6618288" cy="3722687"/>
          </a:xfrm>
          <a:ln/>
        </p:spPr>
      </p:sp>
      <p:sp>
        <p:nvSpPr>
          <p:cNvPr id="140292"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5429591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31E81D-47A1-4BC1-A6F4-26314258E62D}" type="slidenum">
              <a:rPr lang="en-US" altLang="de-DE" sz="1300"/>
              <a:pPr eaLnBrk="1" hangingPunct="1">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9948361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31E81D-47A1-4BC1-A6F4-26314258E62D}" type="slidenum">
              <a:rPr lang="en-US" altLang="de-DE" sz="1300"/>
              <a:pPr eaLnBrk="1" hangingPunct="1">
                <a:spcBef>
                  <a:spcPct val="0"/>
                </a:spcBef>
              </a:pPr>
              <a:t>69</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9948361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31E81D-47A1-4BC1-A6F4-26314258E62D}" type="slidenum">
              <a:rPr lang="en-US" altLang="de-DE" sz="1300"/>
              <a:pPr eaLnBrk="1" hangingPunct="1">
                <a:spcBef>
                  <a:spcPct val="0"/>
                </a:spcBef>
              </a:pPr>
              <a:t>70</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9948361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984B52-145E-43F0-8ECC-0B7EB702DC41}" type="slidenum">
              <a:rPr lang="en-US" altLang="de-DE" sz="1300"/>
              <a:pPr eaLnBrk="1" hangingPunct="1">
                <a:spcBef>
                  <a:spcPct val="0"/>
                </a:spcBef>
              </a:pPr>
              <a:t>72</a:t>
            </a:fld>
            <a:endParaRPr lang="en-US"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p:txBody>
          <a:bodyPr/>
          <a:lstStyle/>
          <a:p>
            <a:pPr eaLnBrk="1" hangingPunct="1">
              <a:defRPr/>
            </a:pPr>
            <a:endParaRPr lang="en-US">
              <a:latin typeface="Arial" charset="0"/>
              <a:ea typeface="ＭＳ Ｐゴシック" charset="0"/>
              <a:cs typeface="+mn-cs"/>
            </a:endParaRPr>
          </a:p>
        </p:txBody>
      </p:sp>
    </p:spTree>
    <p:extLst>
      <p:ext uri="{BB962C8B-B14F-4D97-AF65-F5344CB8AC3E}">
        <p14:creationId xmlns:p14="http://schemas.microsoft.com/office/powerpoint/2010/main" val="25055061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4" name="Slide Number Placeholder 3"/>
          <p:cNvSpPr>
            <a:spLocks noGrp="1"/>
          </p:cNvSpPr>
          <p:nvPr>
            <p:ph type="sldNum" sz="quarter" idx="12"/>
          </p:nvPr>
        </p:nvSpPr>
        <p:spPr bwMode="gray"/>
        <p:txBody>
          <a:bodyPr/>
          <a:lstStyle>
            <a:lvl1pPr>
              <a:defRPr b="0"/>
            </a:lvl1pPr>
          </a:lstStyle>
          <a:p>
            <a:fld id="{D5735107-7302-43D0-BBD5-A0B1B74F94E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C95D59C2-E9D4-49F7-A437-A9F3D90074F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bwMode="gray"/>
        <p:txBody>
          <a:bodyPr/>
          <a:lstStyle>
            <a:lvl1pPr>
              <a:defRPr b="0"/>
            </a:lvl1pPr>
          </a:lstStyle>
          <a:p>
            <a:fld id="{779C7D82-4B9B-4245-A8A5-1BD79E6DD43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bwMode="gray"/>
        <p:txBody>
          <a:bodyPr/>
          <a:lstStyle>
            <a:lvl1pPr>
              <a:defRPr b="0"/>
            </a:lvl1pPr>
          </a:lstStyle>
          <a:p>
            <a:fld id="{D5735107-7302-43D0-BBD5-A0B1B74F94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bwMode="gray"/>
        <p:txBody>
          <a:bodyPr/>
          <a:lstStyle>
            <a:lvl1pPr>
              <a:defRPr b="0"/>
            </a:lvl1pPr>
          </a:lstStyle>
          <a:p>
            <a:fld id="{D5735107-7302-43D0-BBD5-A0B1B74F94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bwMode="gray"/>
        <p:txBody>
          <a:bodyPr/>
          <a:lstStyle>
            <a:lvl1pPr>
              <a:defRPr b="0"/>
            </a:lvl1pPr>
          </a:lstStyle>
          <a:p>
            <a:fld id="{DA269F38-9817-42F5-81DC-66566256509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4" name="Slide Number Placeholder 3"/>
          <p:cNvSpPr>
            <a:spLocks noGrp="1"/>
          </p:cNvSpPr>
          <p:nvPr>
            <p:ph type="sldNum" sz="quarter" idx="12"/>
          </p:nvPr>
        </p:nvSpPr>
        <p:spPr bwMode="gray"/>
        <p:txBody>
          <a:bodyPr/>
          <a:lstStyle>
            <a:lvl1pPr>
              <a:defRPr b="0"/>
            </a:lvl1pPr>
          </a:lstStyle>
          <a:p>
            <a:fld id="{7904C32E-5176-44CC-A172-F0997648CA1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758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6587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b="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109363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681940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81279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859206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11208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031712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69456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77449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z-Cyrl-AZ">
                <a:solidFill>
                  <a:srgbClr val="333333"/>
                </a:solidFill>
              </a:rPr>
              <a:t>Тренинг 3 – Исправление мнения</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507077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3041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3 – Исправление мнения</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5735107-7302-43D0-BBD5-A0B1B74F94E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az-Cyrl-AZ">
                <a:solidFill>
                  <a:srgbClr val="333333"/>
                </a:solidFill>
              </a:rPr>
              <a:t>Тренинг 3 – Исправление мнения</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77458260"/>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3 A – </a:t>
            </a:r>
            <a:r>
              <a:rPr lang="az-Cyrl-AZ" altLang="ko-KR" dirty="0"/>
              <a:t>Исправление мнения</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96717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a:t>
            </a:r>
            <a:r>
              <a:rPr lang="de-DE" altLang="de-DE" sz="2400" dirty="0">
                <a:solidFill>
                  <a:srgbClr val="333333"/>
                </a:solidFill>
              </a:rPr>
              <a:t> (напр.: </a:t>
            </a:r>
            <a:r>
              <a:rPr lang="ru-RU" altLang="de-DE" sz="2400" dirty="0">
                <a:solidFill>
                  <a:srgbClr val="333333"/>
                </a:solidFill>
              </a:rPr>
              <a:t>Предрассудки,</a:t>
            </a:r>
            <a:r>
              <a:rPr lang="de-DE" altLang="de-DE" sz="2400" dirty="0">
                <a:solidFill>
                  <a:srgbClr val="333333"/>
                </a:solidFill>
              </a:rPr>
              <a:t> </a:t>
            </a:r>
            <a:r>
              <a:rPr lang="ru-RU" altLang="de-DE" sz="2400" dirty="0">
                <a:solidFill>
                  <a:srgbClr val="333333"/>
                </a:solidFill>
              </a:rPr>
              <a:t>“первое впечатление</a:t>
            </a:r>
            <a:r>
              <a:rPr lang="de-DE" altLang="de-DE" sz="2400" dirty="0">
                <a:solidFill>
                  <a:srgbClr val="333333"/>
                </a:solidFill>
              </a:rPr>
              <a:t> </a:t>
            </a:r>
            <a:r>
              <a:rPr lang="ru-RU" altLang="de-DE" sz="2400" dirty="0">
                <a:solidFill>
                  <a:srgbClr val="333333"/>
                </a:solidFill>
              </a:rPr>
              <a:t>правдиво”</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a:t>
            </a:r>
            <a:r>
              <a:rPr lang="de-DE" altLang="de-DE" sz="2400" dirty="0">
                <a:solidFill>
                  <a:srgbClr val="333333"/>
                </a:solidFill>
              </a:rPr>
              <a:t> (напр.: </a:t>
            </a:r>
            <a:r>
              <a:rPr lang="ru-RU" altLang="de-DE" sz="2400" dirty="0">
                <a:solidFill>
                  <a:srgbClr val="333333"/>
                </a:solidFill>
              </a:rPr>
              <a:t>Предрассудки,</a:t>
            </a:r>
            <a:r>
              <a:rPr lang="de-DE" altLang="de-DE" sz="2400" dirty="0">
                <a:solidFill>
                  <a:srgbClr val="333333"/>
                </a:solidFill>
              </a:rPr>
              <a:t> </a:t>
            </a:r>
            <a:r>
              <a:rPr lang="ru-RU" altLang="de-DE" sz="2400" dirty="0">
                <a:solidFill>
                  <a:srgbClr val="333333"/>
                </a:solidFill>
              </a:rPr>
              <a:t>“первое впечатление</a:t>
            </a:r>
            <a:r>
              <a:rPr lang="de-DE" altLang="de-DE" sz="2400" dirty="0">
                <a:solidFill>
                  <a:srgbClr val="333333"/>
                </a:solidFill>
              </a:rPr>
              <a:t> </a:t>
            </a:r>
            <a:r>
              <a:rPr lang="ru-RU" altLang="de-DE" sz="2400" dirty="0">
                <a:solidFill>
                  <a:srgbClr val="333333"/>
                </a:solidFill>
              </a:rPr>
              <a:t>правдиво”</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Причины: </a:t>
            </a:r>
            <a:r>
              <a:rPr lang="de-DE" altLang="de-DE" sz="2400" dirty="0">
                <a:solidFill>
                  <a:schemeClr val="tx1"/>
                </a:solidFill>
              </a:rPr>
              <a:t>??? </a:t>
            </a:r>
            <a:r>
              <a:rPr lang="de-DE" altLang="de-DE" sz="2400" dirty="0">
                <a:solidFill>
                  <a:srgbClr val="FFFFFF"/>
                </a:solidFill>
              </a:rPr>
              <a:t>удобство, “</a:t>
            </a:r>
            <a:r>
              <a:rPr lang="ru-RU" altLang="de-DE" sz="2400" dirty="0">
                <a:solidFill>
                  <a:srgbClr val="FFFFFF"/>
                </a:solidFill>
              </a:rPr>
              <a:t>подтверждение предубеждения</a:t>
            </a:r>
            <a:r>
              <a:rPr lang="de-DE" altLang="de-DE" sz="2400" dirty="0">
                <a:solidFill>
                  <a:srgbClr val="FFFFFF"/>
                </a:solidFill>
              </a:rPr>
              <a:t>”*, </a:t>
            </a:r>
            <a:r>
              <a:rPr lang="ru-RU" altLang="de-DE" sz="2400" dirty="0">
                <a:solidFill>
                  <a:srgbClr val="FFFFFF"/>
                </a:solidFill>
              </a:rPr>
              <a:t>простые “истины” являются</a:t>
            </a:r>
            <a:r>
              <a:rPr lang="de-DE" altLang="de-DE" sz="2400" dirty="0">
                <a:solidFill>
                  <a:srgbClr val="FFFFFF"/>
                </a:solidFill>
              </a:rPr>
              <a:t> </a:t>
            </a:r>
            <a:r>
              <a:rPr lang="ru-RU" altLang="de-DE" sz="2400" dirty="0">
                <a:solidFill>
                  <a:srgbClr val="FFFFFF"/>
                </a:solidFill>
              </a:rPr>
              <a:t>облегчением ориентации/мировоззрения</a:t>
            </a:r>
            <a:r>
              <a:rPr lang="de-DE" altLang="de-DE" sz="2400" dirty="0">
                <a:solidFill>
                  <a:srgbClr val="FFFFFF"/>
                </a:solidFill>
              </a:rPr>
              <a:t>, </a:t>
            </a:r>
            <a:r>
              <a:rPr lang="ru-RU" altLang="de-DE" sz="2400" dirty="0">
                <a:solidFill>
                  <a:srgbClr val="FFFFFF"/>
                </a:solidFill>
              </a:rPr>
              <a:t>гордость</a:t>
            </a:r>
            <a:endParaRPr lang="de-DE" altLang="de-DE" sz="2400" dirty="0">
              <a:solidFill>
                <a:srgbClr val="FFFFFF"/>
              </a:solidFill>
            </a:endParaRPr>
          </a:p>
          <a:p>
            <a:pPr marL="342900" lvl="0" indent="-342900" defTabSz="914400" fontAlgn="base">
              <a:buClr>
                <a:srgbClr val="000000"/>
              </a:buClr>
              <a:buFont typeface="WingDings"/>
              <a:buChar char=""/>
            </a:pPr>
            <a:r>
              <a:rPr lang="de-DE" altLang="de-DE" sz="2400" dirty="0">
                <a:solidFill>
                  <a:srgbClr val="004992"/>
                </a:solidFill>
              </a:rPr>
              <a:t>Проблемы: </a:t>
            </a:r>
            <a:r>
              <a:rPr lang="de-DE" altLang="de-DE" sz="2400" dirty="0">
                <a:solidFill>
                  <a:schemeClr val="tx1"/>
                </a:solidFill>
              </a:rPr>
              <a:t>???</a:t>
            </a:r>
            <a:r>
              <a:rPr lang="de-DE" altLang="de-DE" sz="2400" dirty="0">
                <a:solidFill>
                  <a:srgbClr val="FFFFFF"/>
                </a:solidFill>
              </a:rPr>
              <a:t> Ложные суждения (</a:t>
            </a:r>
            <a:r>
              <a:rPr lang="de-DE" altLang="de-DE" sz="2400" dirty="0">
                <a:solidFill>
                  <a:srgbClr val="FFFFFF"/>
                </a:solidFill>
                <a:latin typeface="Times New Roman"/>
                <a:sym typeface="Wingdings" panose="05000000000000000000" pitchFamily="2" charset="2"/>
              </a:rPr>
              <a:t>→</a:t>
            </a:r>
            <a:r>
              <a:rPr lang="de-DE" altLang="de-DE" sz="2400" dirty="0">
                <a:solidFill>
                  <a:srgbClr val="FFFFFF"/>
                </a:solidFill>
              </a:rPr>
              <a:t> Предрассудки) остаются; </a:t>
            </a:r>
            <a:r>
              <a:rPr lang="ru-RU" altLang="de-DE" sz="2400" dirty="0">
                <a:solidFill>
                  <a:srgbClr val="FFFFFF"/>
                </a:solidFill>
              </a:rPr>
              <a:t>неуместные обобщени</a:t>
            </a:r>
            <a:r>
              <a:rPr lang="de-DE" altLang="de-DE" sz="2400" dirty="0">
                <a:solidFill>
                  <a:srgbClr val="FFFFFF"/>
                </a:solidFill>
              </a:rPr>
              <a:t>я (</a:t>
            </a:r>
            <a:r>
              <a:rPr lang="ru-RU" altLang="de-DE" sz="2400" dirty="0">
                <a:solidFill>
                  <a:srgbClr val="FFFFFF"/>
                </a:solidFill>
              </a:rPr>
              <a:t>один такой и все такие</a:t>
            </a:r>
            <a:r>
              <a:rPr lang="de-DE" altLang="de-DE" sz="2400" dirty="0">
                <a:solidFill>
                  <a:srgbClr val="FFFFFF"/>
                </a:solidFill>
              </a:rPr>
              <a:t>! </a:t>
            </a:r>
            <a:r>
              <a:rPr lang="de-DE" altLang="de-DE" sz="2400" dirty="0">
                <a:solidFill>
                  <a:srgbClr val="FFFFFF"/>
                </a:solidFill>
                <a:latin typeface="Times New Roman"/>
                <a:sym typeface="Wingdings" panose="05000000000000000000" pitchFamily="2" charset="2"/>
              </a:rPr>
              <a:t>→</a:t>
            </a:r>
            <a:r>
              <a:rPr lang="de-DE" altLang="de-DE" sz="2400" dirty="0">
                <a:solidFill>
                  <a:srgbClr val="FFFFFF"/>
                </a:solidFill>
                <a:sym typeface="Wingdings" panose="05000000000000000000" pitchFamily="2" charset="2"/>
              </a:rPr>
              <a:t> </a:t>
            </a:r>
            <a:r>
              <a:rPr lang="ru-RU" altLang="de-DE" sz="2400" dirty="0">
                <a:solidFill>
                  <a:srgbClr val="FFFFFF"/>
                </a:solidFill>
              </a:rPr>
              <a:t>иностранные граждане</a:t>
            </a:r>
            <a:r>
              <a:rPr lang="de-DE" altLang="de-DE" sz="2400" dirty="0">
                <a:solidFill>
                  <a:srgbClr val="FFFFFF"/>
                </a:solidFill>
              </a:rPr>
              <a:t>, и т.д. ); </a:t>
            </a:r>
            <a:r>
              <a:rPr lang="ru-RU" altLang="de-DE" sz="2400" dirty="0">
                <a:solidFill>
                  <a:srgbClr val="FFFFFF"/>
                </a:solidFill>
              </a:rPr>
              <a:t>кто-то не получит заслуживающего</a:t>
            </a:r>
            <a:r>
              <a:rPr lang="de-DE" altLang="de-DE" sz="2400" dirty="0">
                <a:solidFill>
                  <a:srgbClr val="FFFFFF"/>
                </a:solidFill>
              </a:rPr>
              <a:t> </a:t>
            </a:r>
            <a:r>
              <a:rPr lang="ru-RU" altLang="de-DE" sz="2400" dirty="0">
                <a:solidFill>
                  <a:srgbClr val="FFFFFF"/>
                </a:solidFill>
              </a:rPr>
              <a:t>второго шанса</a:t>
            </a:r>
            <a:endParaRPr lang="en-US" sz="2400" dirty="0">
              <a:solidFill>
                <a:srgbClr val="FFFFFF"/>
              </a:solidFill>
            </a:endParaRPr>
          </a:p>
        </p:txBody>
      </p:sp>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3</a:t>
            </a:fld>
            <a:endParaRPr lang="de-DE" altLang="de-DE"/>
          </a:p>
        </p:txBody>
      </p:sp>
    </p:spTree>
    <p:extLst>
      <p:ext uri="{BB962C8B-B14F-4D97-AF65-F5344CB8AC3E}">
        <p14:creationId xmlns:p14="http://schemas.microsoft.com/office/powerpoint/2010/main" val="2029555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5"/>
          <p:cNvSpPr txBox="1">
            <a:spLocks noChangeArrowheads="1"/>
          </p:cNvSpPr>
          <p:nvPr/>
        </p:nvSpPr>
        <p:spPr bwMode="auto">
          <a:xfrm>
            <a:off x="408955" y="6114726"/>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600" b="0" dirty="0">
                <a:solidFill>
                  <a:srgbClr val="333333"/>
                </a:solidFill>
                <a:latin typeface="+mn-lt"/>
                <a:ea typeface="+mn-ea"/>
              </a:rPr>
              <a:t>* Мы видим то, что мы хотим видеть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a:t>
            </a:r>
            <a:r>
              <a:rPr lang="de-DE" altLang="de-DE" sz="2400" dirty="0">
                <a:solidFill>
                  <a:srgbClr val="333333"/>
                </a:solidFill>
              </a:rPr>
              <a:t> (напр.: </a:t>
            </a:r>
            <a:r>
              <a:rPr lang="ru-RU" altLang="de-DE" sz="2400" dirty="0">
                <a:solidFill>
                  <a:srgbClr val="333333"/>
                </a:solidFill>
              </a:rPr>
              <a:t>Предрассудки,</a:t>
            </a:r>
            <a:r>
              <a:rPr lang="de-DE" altLang="de-DE" sz="2400" dirty="0">
                <a:solidFill>
                  <a:srgbClr val="333333"/>
                </a:solidFill>
              </a:rPr>
              <a:t> </a:t>
            </a:r>
            <a:r>
              <a:rPr lang="ru-RU" altLang="de-DE" sz="2400" dirty="0">
                <a:solidFill>
                  <a:srgbClr val="333333"/>
                </a:solidFill>
              </a:rPr>
              <a:t>“первое впечатление</a:t>
            </a:r>
            <a:r>
              <a:rPr lang="de-DE" altLang="de-DE" sz="2400" dirty="0">
                <a:solidFill>
                  <a:srgbClr val="333333"/>
                </a:solidFill>
              </a:rPr>
              <a:t> </a:t>
            </a:r>
            <a:r>
              <a:rPr lang="ru-RU" altLang="de-DE" sz="2400" dirty="0">
                <a:solidFill>
                  <a:srgbClr val="333333"/>
                </a:solidFill>
              </a:rPr>
              <a:t>правдиво”</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004992"/>
                </a:solidFill>
              </a:rPr>
              <a:t>Причины:</a:t>
            </a:r>
            <a:r>
              <a:rPr lang="de-DE" altLang="de-DE" sz="2400" dirty="0">
                <a:solidFill>
                  <a:srgbClr val="333333"/>
                </a:solidFill>
              </a:rPr>
              <a:t> удобство, “</a:t>
            </a:r>
            <a:r>
              <a:rPr lang="ru-RU" altLang="de-DE" sz="2400" dirty="0">
                <a:solidFill>
                  <a:srgbClr val="333333"/>
                </a:solidFill>
              </a:rPr>
              <a:t>подтверждение предубеждения</a:t>
            </a:r>
            <a:r>
              <a:rPr lang="de-DE" altLang="de-DE" sz="2400" dirty="0">
                <a:solidFill>
                  <a:srgbClr val="333333"/>
                </a:solidFill>
              </a:rPr>
              <a:t>”*, </a:t>
            </a:r>
            <a:r>
              <a:rPr lang="ru-RU" altLang="de-DE" sz="2400" dirty="0">
                <a:solidFill>
                  <a:srgbClr val="333333"/>
                </a:solidFill>
              </a:rPr>
              <a:t>простые “истины” являются</a:t>
            </a:r>
            <a:r>
              <a:rPr lang="de-DE" altLang="de-DE" sz="2400" dirty="0">
                <a:solidFill>
                  <a:srgbClr val="333333"/>
                </a:solidFill>
              </a:rPr>
              <a:t> </a:t>
            </a:r>
            <a:r>
              <a:rPr lang="ru-RU" altLang="de-DE" sz="2400" dirty="0">
                <a:solidFill>
                  <a:srgbClr val="333333"/>
                </a:solidFill>
              </a:rPr>
              <a:t>облегчением ориентации/мировоззрения</a:t>
            </a:r>
            <a:r>
              <a:rPr lang="de-DE" altLang="de-DE" sz="2400" dirty="0">
                <a:solidFill>
                  <a:srgbClr val="333333"/>
                </a:solidFill>
              </a:rPr>
              <a:t>, </a:t>
            </a:r>
            <a:r>
              <a:rPr lang="ru-RU" altLang="de-DE" sz="2400" dirty="0">
                <a:solidFill>
                  <a:srgbClr val="333333"/>
                </a:solidFill>
              </a:rPr>
              <a:t>гордость</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Проблемы: </a:t>
            </a:r>
            <a:r>
              <a:rPr lang="de-DE" altLang="de-DE" sz="2400" dirty="0">
                <a:solidFill>
                  <a:schemeClr val="tx1"/>
                </a:solidFill>
              </a:rPr>
              <a:t>???</a:t>
            </a:r>
            <a:r>
              <a:rPr lang="de-DE" altLang="de-DE" sz="2400" dirty="0">
                <a:solidFill>
                  <a:srgbClr val="FFFFFF"/>
                </a:solidFill>
              </a:rPr>
              <a:t> Ложные суждения (</a:t>
            </a:r>
            <a:r>
              <a:rPr lang="de-DE" altLang="de-DE" sz="2400" dirty="0">
                <a:solidFill>
                  <a:srgbClr val="FFFFFF"/>
                </a:solidFill>
                <a:latin typeface="Times New Roman"/>
                <a:sym typeface="Wingdings" panose="05000000000000000000" pitchFamily="2" charset="2"/>
              </a:rPr>
              <a:t>→</a:t>
            </a:r>
            <a:r>
              <a:rPr lang="de-DE" altLang="de-DE" sz="2400" dirty="0">
                <a:solidFill>
                  <a:srgbClr val="FFFFFF"/>
                </a:solidFill>
              </a:rPr>
              <a:t> Предрассудки) остаются; </a:t>
            </a:r>
            <a:r>
              <a:rPr lang="ru-RU" altLang="de-DE" sz="2400" dirty="0">
                <a:solidFill>
                  <a:srgbClr val="FFFFFF"/>
                </a:solidFill>
              </a:rPr>
              <a:t>неуместные обобщени</a:t>
            </a:r>
            <a:r>
              <a:rPr lang="de-DE" altLang="de-DE" sz="2400" dirty="0">
                <a:solidFill>
                  <a:srgbClr val="FFFFFF"/>
                </a:solidFill>
              </a:rPr>
              <a:t>я (</a:t>
            </a:r>
            <a:r>
              <a:rPr lang="ru-RU" altLang="de-DE" sz="2400" dirty="0">
                <a:solidFill>
                  <a:srgbClr val="FFFFFF"/>
                </a:solidFill>
              </a:rPr>
              <a:t>один такой и все такие</a:t>
            </a:r>
            <a:r>
              <a:rPr lang="de-DE" altLang="de-DE" sz="2400" dirty="0">
                <a:solidFill>
                  <a:srgbClr val="FFFFFF"/>
                </a:solidFill>
              </a:rPr>
              <a:t>! </a:t>
            </a:r>
            <a:r>
              <a:rPr lang="de-DE" altLang="de-DE" sz="2400" dirty="0">
                <a:solidFill>
                  <a:srgbClr val="FFFFFF"/>
                </a:solidFill>
                <a:latin typeface="Times New Roman"/>
                <a:sym typeface="Wingdings" panose="05000000000000000000" pitchFamily="2" charset="2"/>
              </a:rPr>
              <a:t>→</a:t>
            </a:r>
            <a:r>
              <a:rPr lang="de-DE" altLang="de-DE" sz="2400" dirty="0">
                <a:solidFill>
                  <a:srgbClr val="FFFFFF"/>
                </a:solidFill>
                <a:sym typeface="Wingdings" panose="05000000000000000000" pitchFamily="2" charset="2"/>
              </a:rPr>
              <a:t> </a:t>
            </a:r>
            <a:r>
              <a:rPr lang="ru-RU" altLang="de-DE" sz="2400" dirty="0">
                <a:solidFill>
                  <a:srgbClr val="FFFFFF"/>
                </a:solidFill>
              </a:rPr>
              <a:t>иностранные граждане</a:t>
            </a:r>
            <a:r>
              <a:rPr lang="de-DE" altLang="de-DE" sz="2400" dirty="0">
                <a:solidFill>
                  <a:srgbClr val="FFFFFF"/>
                </a:solidFill>
              </a:rPr>
              <a:t>, и т.д. ); </a:t>
            </a:r>
            <a:r>
              <a:rPr lang="ru-RU" altLang="de-DE" sz="2400" dirty="0">
                <a:solidFill>
                  <a:srgbClr val="FFFFFF"/>
                </a:solidFill>
              </a:rPr>
              <a:t>кто-то не получит заслуживающего</a:t>
            </a:r>
            <a:endParaRPr lang="en-US" sz="2400" dirty="0"/>
          </a:p>
        </p:txBody>
      </p:sp>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4</a:t>
            </a:fld>
            <a:endParaRPr lang="de-DE" altLang="de-DE"/>
          </a:p>
        </p:txBody>
      </p:sp>
    </p:spTree>
    <p:extLst>
      <p:ext uri="{BB962C8B-B14F-4D97-AF65-F5344CB8AC3E}">
        <p14:creationId xmlns:p14="http://schemas.microsoft.com/office/powerpoint/2010/main" val="3291915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5"/>
          <p:cNvSpPr txBox="1">
            <a:spLocks noChangeArrowheads="1"/>
          </p:cNvSpPr>
          <p:nvPr/>
        </p:nvSpPr>
        <p:spPr bwMode="auto">
          <a:xfrm>
            <a:off x="408955" y="6114726"/>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600" b="0" dirty="0">
                <a:solidFill>
                  <a:srgbClr val="333333"/>
                </a:solidFill>
                <a:latin typeface="+mn-lt"/>
                <a:ea typeface="+mn-ea"/>
              </a:rPr>
              <a:t>* Мы видим то, что мы хотим видеть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a:t>
            </a:r>
            <a:r>
              <a:rPr lang="de-DE" altLang="de-DE" sz="2400" dirty="0">
                <a:solidFill>
                  <a:srgbClr val="333333"/>
                </a:solidFill>
              </a:rPr>
              <a:t> (напр.: </a:t>
            </a:r>
            <a:r>
              <a:rPr lang="ru-RU" altLang="de-DE" sz="2400" dirty="0">
                <a:solidFill>
                  <a:srgbClr val="333333"/>
                </a:solidFill>
              </a:rPr>
              <a:t>Предрассудки,</a:t>
            </a:r>
            <a:r>
              <a:rPr lang="de-DE" altLang="de-DE" sz="2400" dirty="0">
                <a:solidFill>
                  <a:srgbClr val="333333"/>
                </a:solidFill>
              </a:rPr>
              <a:t> </a:t>
            </a:r>
            <a:r>
              <a:rPr lang="ru-RU" altLang="de-DE" sz="2400" dirty="0">
                <a:solidFill>
                  <a:srgbClr val="333333"/>
                </a:solidFill>
              </a:rPr>
              <a:t>“первое впечатление</a:t>
            </a:r>
            <a:r>
              <a:rPr lang="de-DE" altLang="de-DE" sz="2400" dirty="0">
                <a:solidFill>
                  <a:srgbClr val="333333"/>
                </a:solidFill>
              </a:rPr>
              <a:t> </a:t>
            </a:r>
            <a:r>
              <a:rPr lang="ru-RU" altLang="de-DE" sz="2400" dirty="0">
                <a:solidFill>
                  <a:srgbClr val="333333"/>
                </a:solidFill>
              </a:rPr>
              <a:t>правдиво”</a:t>
            </a:r>
            <a:r>
              <a:rPr lang="de-DE" altLang="de-DE" sz="2400"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Причины:</a:t>
            </a:r>
            <a:r>
              <a:rPr lang="de-DE" altLang="de-DE" sz="2400" dirty="0">
                <a:solidFill>
                  <a:srgbClr val="333333"/>
                </a:solidFill>
              </a:rPr>
              <a:t> удобство, “</a:t>
            </a:r>
            <a:r>
              <a:rPr lang="ru-RU" altLang="de-DE" sz="2400" dirty="0">
                <a:solidFill>
                  <a:srgbClr val="333333"/>
                </a:solidFill>
              </a:rPr>
              <a:t>подтверждение предубеждения</a:t>
            </a:r>
            <a:r>
              <a:rPr lang="de-DE" altLang="de-DE" sz="2400" dirty="0">
                <a:solidFill>
                  <a:srgbClr val="333333"/>
                </a:solidFill>
              </a:rPr>
              <a:t>”*, </a:t>
            </a:r>
            <a:r>
              <a:rPr lang="ru-RU" altLang="de-DE" sz="2400" dirty="0">
                <a:solidFill>
                  <a:srgbClr val="333333"/>
                </a:solidFill>
              </a:rPr>
              <a:t>простые “истины” являются</a:t>
            </a:r>
            <a:r>
              <a:rPr lang="de-DE" altLang="de-DE" sz="2400" dirty="0">
                <a:solidFill>
                  <a:srgbClr val="333333"/>
                </a:solidFill>
              </a:rPr>
              <a:t> </a:t>
            </a:r>
            <a:r>
              <a:rPr lang="ru-RU" altLang="de-DE" sz="2400" dirty="0">
                <a:solidFill>
                  <a:srgbClr val="333333"/>
                </a:solidFill>
              </a:rPr>
              <a:t>облегчением ориентации/мировоззрения</a:t>
            </a:r>
            <a:r>
              <a:rPr lang="de-DE" altLang="de-DE" sz="2400" dirty="0">
                <a:solidFill>
                  <a:srgbClr val="333333"/>
                </a:solidFill>
              </a:rPr>
              <a:t>, </a:t>
            </a:r>
            <a:r>
              <a:rPr lang="ru-RU" altLang="de-DE" sz="2400" dirty="0">
                <a:solidFill>
                  <a:srgbClr val="333333"/>
                </a:solidFill>
              </a:rPr>
              <a:t>гордость</a:t>
            </a:r>
            <a:endParaRPr lang="de-DE" altLang="de-DE" sz="2400" dirty="0">
              <a:solidFill>
                <a:srgbClr val="333333"/>
              </a:solidFill>
            </a:endParaRPr>
          </a:p>
          <a:p>
            <a:pPr marL="342900" lvl="0" indent="-342900" defTabSz="914400" fontAlgn="base">
              <a:buClr>
                <a:srgbClr val="000000"/>
              </a:buClr>
              <a:buFont typeface="WingDings"/>
              <a:buChar char=""/>
            </a:pPr>
            <a:r>
              <a:rPr lang="de-DE" altLang="de-DE" sz="2400" dirty="0">
                <a:solidFill>
                  <a:srgbClr val="004992"/>
                </a:solidFill>
              </a:rPr>
              <a:t>Проблемы: </a:t>
            </a:r>
            <a:r>
              <a:rPr lang="de-DE" altLang="de-DE" sz="2400" dirty="0">
                <a:solidFill>
                  <a:srgbClr val="333333"/>
                </a:solidFill>
              </a:rPr>
              <a:t>Ложные суждения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rPr>
              <a:t> Предрассудки) остаются; </a:t>
            </a:r>
            <a:r>
              <a:rPr lang="ru-RU" altLang="de-DE" sz="2400" dirty="0">
                <a:solidFill>
                  <a:srgbClr val="333333"/>
                </a:solidFill>
              </a:rPr>
              <a:t>неуместные обобщени</a:t>
            </a:r>
            <a:r>
              <a:rPr lang="de-DE" altLang="de-DE" sz="2400" dirty="0">
                <a:solidFill>
                  <a:srgbClr val="333333"/>
                </a:solidFill>
              </a:rPr>
              <a:t>я (</a:t>
            </a:r>
            <a:r>
              <a:rPr lang="ru-RU" altLang="de-DE" sz="2400" dirty="0">
                <a:solidFill>
                  <a:srgbClr val="333333"/>
                </a:solidFill>
              </a:rPr>
              <a:t>один такой и все такие</a:t>
            </a:r>
            <a:r>
              <a:rPr lang="de-DE" altLang="de-DE" sz="2400" dirty="0">
                <a:solidFill>
                  <a:srgbClr val="333333"/>
                </a:solidFill>
              </a:rPr>
              <a:t>! </a:t>
            </a:r>
            <a:r>
              <a:rPr lang="de-DE" altLang="de-DE" sz="2400" dirty="0">
                <a:solidFill>
                  <a:srgbClr val="333333"/>
                </a:solidFill>
                <a:latin typeface="Times New Roman"/>
                <a:sym typeface="Wingdings" panose="05000000000000000000" pitchFamily="2" charset="2"/>
              </a:rPr>
              <a:t>→</a:t>
            </a:r>
            <a:r>
              <a:rPr lang="de-DE" altLang="de-DE" sz="2400" dirty="0">
                <a:solidFill>
                  <a:srgbClr val="333333"/>
                </a:solidFill>
                <a:sym typeface="Wingdings" panose="05000000000000000000" pitchFamily="2" charset="2"/>
              </a:rPr>
              <a:t> </a:t>
            </a:r>
            <a:r>
              <a:rPr lang="ru-RU" altLang="de-DE" sz="2400" dirty="0">
                <a:solidFill>
                  <a:srgbClr val="333333"/>
                </a:solidFill>
              </a:rPr>
              <a:t>иностранные граждане</a:t>
            </a:r>
            <a:r>
              <a:rPr lang="de-DE" altLang="de-DE" sz="2400" dirty="0">
                <a:solidFill>
                  <a:srgbClr val="333333"/>
                </a:solidFill>
              </a:rPr>
              <a:t>, и т.д. ); </a:t>
            </a:r>
            <a:r>
              <a:rPr lang="ru-RU" altLang="de-DE" sz="2400" dirty="0">
                <a:solidFill>
                  <a:srgbClr val="333333"/>
                </a:solidFill>
              </a:rPr>
              <a:t>кто-то не получит заслуживающего</a:t>
            </a:r>
            <a:r>
              <a:rPr lang="de-DE" altLang="de-DE" sz="2400" dirty="0">
                <a:solidFill>
                  <a:srgbClr val="333333"/>
                </a:solidFill>
              </a:rPr>
              <a:t> </a:t>
            </a:r>
            <a:r>
              <a:rPr lang="ru-RU" altLang="de-DE" sz="2400" dirty="0">
                <a:solidFill>
                  <a:srgbClr val="333333"/>
                </a:solidFill>
              </a:rPr>
              <a:t>второго шанса</a:t>
            </a:r>
            <a:endParaRPr lang="en-US" sz="2400" dirty="0"/>
          </a:p>
        </p:txBody>
      </p:sp>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5</a:t>
            </a:fld>
            <a:endParaRPr lang="de-DE" altLang="de-DE"/>
          </a:p>
        </p:txBody>
      </p:sp>
    </p:spTree>
    <p:extLst>
      <p:ext uri="{BB962C8B-B14F-4D97-AF65-F5344CB8AC3E}">
        <p14:creationId xmlns:p14="http://schemas.microsoft.com/office/powerpoint/2010/main" val="2985803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Когда предсказания не свершаются</a:t>
            </a:r>
            <a:endParaRPr lang="en-US" sz="3600">
              <a:latin typeface="+mn-lt"/>
              <a:ea typeface="+mn-ea"/>
              <a:cs typeface="+mn-cs"/>
            </a:endParaRPr>
          </a:p>
        </p:txBody>
      </p:sp>
      <p:sp>
        <p:nvSpPr>
          <p:cNvPr id="22530" name="Rectangle 2"/>
          <p:cNvSpPr>
            <a:spLocks noGrp="1" noChangeArrowheads="1"/>
          </p:cNvSpPr>
          <p:nvPr>
            <p:ph idx="1"/>
          </p:nvPr>
        </p:nvSpPr>
        <p:spPr/>
        <p:txBody>
          <a:bodyPr>
            <a:noAutofit/>
          </a:bodyPr>
          <a:lstStyle/>
          <a:p>
            <a:pPr marL="0" indent="0" eaLnBrk="1" hangingPunct="1">
              <a:lnSpc>
                <a:spcPct val="100000"/>
              </a:lnSpc>
              <a:spcBef>
                <a:spcPts val="1200"/>
              </a:spcBef>
              <a:buFontTx/>
              <a:buNone/>
            </a:pPr>
            <a:r>
              <a:rPr lang="de-DE" altLang="de-DE" sz="2000" dirty="0">
                <a:solidFill>
                  <a:srgbClr val="333333"/>
                </a:solidFill>
              </a:rPr>
              <a:t>Мэриан Кич (Marian Keech), ж</a:t>
            </a:r>
            <a:r>
              <a:rPr lang="ru-RU" altLang="de-DE" sz="2000" dirty="0">
                <a:solidFill>
                  <a:srgbClr val="333333"/>
                </a:solidFill>
              </a:rPr>
              <a:t>ительница одного</a:t>
            </a:r>
            <a:r>
              <a:rPr lang="de-DE" altLang="de-DE" sz="2000" dirty="0">
                <a:solidFill>
                  <a:srgbClr val="333333"/>
                </a:solidFill>
              </a:rPr>
              <a:t> из</a:t>
            </a:r>
            <a:r>
              <a:rPr lang="ru-RU" altLang="de-DE" sz="2000" dirty="0">
                <a:solidFill>
                  <a:srgbClr val="333333"/>
                </a:solidFill>
              </a:rPr>
              <a:t> городов Среднего Запада США </a:t>
            </a:r>
            <a:r>
              <a:rPr lang="de-DE" altLang="de-DE" sz="2000" dirty="0">
                <a:solidFill>
                  <a:srgbClr val="333333"/>
                </a:solidFill>
              </a:rPr>
              <a:t>заявила, что получает послания из космоса. Ей пришло сообщение, которое гласило, что 21 декабря 1952 года человеческая цивилизация будет уничтожена опустошительным наводнением. </a:t>
            </a:r>
          </a:p>
          <a:p>
            <a:pPr marL="0" indent="0" eaLnBrk="1" hangingPunct="1">
              <a:lnSpc>
                <a:spcPct val="100000"/>
              </a:lnSpc>
              <a:spcBef>
                <a:spcPts val="1200"/>
              </a:spcBef>
              <a:buFontTx/>
              <a:buNone/>
            </a:pPr>
            <a:r>
              <a:rPr lang="de-DE" altLang="de-DE" sz="2000" dirty="0">
                <a:solidFill>
                  <a:srgbClr val="333333"/>
                </a:solidFill>
              </a:rPr>
              <a:t>Далее в сообщении говорилось, что прибудет </a:t>
            </a:r>
            <a:r>
              <a:rPr lang="de-DE" altLang="de-DE" sz="2000">
                <a:solidFill>
                  <a:srgbClr val="333333"/>
                </a:solidFill>
              </a:rPr>
              <a:t>флот “летающих тарелок”, </a:t>
            </a:r>
            <a:r>
              <a:rPr lang="de-DE" altLang="de-DE" sz="2000" dirty="0">
                <a:solidFill>
                  <a:srgbClr val="333333"/>
                </a:solidFill>
              </a:rPr>
              <a:t>чтобы спасти миссис Кич и тех, кто ей близок.</a:t>
            </a:r>
          </a:p>
          <a:p>
            <a:pPr marL="0" indent="0" eaLnBrk="1" hangingPunct="1">
              <a:lnSpc>
                <a:spcPct val="100000"/>
              </a:lnSpc>
              <a:spcBef>
                <a:spcPts val="1200"/>
              </a:spcBef>
              <a:buFontTx/>
              <a:buNone/>
            </a:pPr>
            <a:r>
              <a:rPr lang="de-DE" altLang="de-DE" sz="2000" dirty="0">
                <a:solidFill>
                  <a:srgbClr val="333333"/>
                </a:solidFill>
              </a:rPr>
              <a:t>Мэриан Кич привлекла к себе группу людей, пылко веривших в ее пророчество. Утром 20 декабря она получила послание, в котором от нее и участников группы требовалось быть готовыми к тому, что их заберут точно в полночь. Ближе к вечеру группа собралась в комнате у миссис Кич и ждала спасения.</a:t>
            </a:r>
          </a:p>
          <a:p>
            <a:pPr marL="0" indent="0" eaLnBrk="1" hangingPunct="1">
              <a:lnSpc>
                <a:spcPct val="100000"/>
              </a:lnSpc>
              <a:spcBef>
                <a:spcPts val="1200"/>
              </a:spcBef>
              <a:buFontTx/>
              <a:buNone/>
            </a:pPr>
            <a:r>
              <a:rPr lang="de-DE" altLang="de-DE" sz="2000" dirty="0">
                <a:solidFill>
                  <a:srgbClr val="333333"/>
                </a:solidFill>
              </a:rPr>
              <a:t>Пришла полночь…: </a:t>
            </a:r>
            <a:r>
              <a:rPr lang="ru-RU" altLang="de-DE" sz="2000" dirty="0">
                <a:solidFill>
                  <a:srgbClr val="333333"/>
                </a:solidFill>
              </a:rPr>
              <a:t>наводнения</a:t>
            </a:r>
            <a:r>
              <a:rPr lang="de-DE" altLang="de-DE" sz="2000" dirty="0">
                <a:solidFill>
                  <a:srgbClr val="333333"/>
                </a:solidFill>
              </a:rPr>
              <a:t> не было и космический корабль не прибыл…</a:t>
            </a:r>
            <a:endParaRPr lang="ru-RU" altLang="de-DE" sz="2000" dirty="0">
              <a:solidFill>
                <a:srgbClr val="333333"/>
              </a:solidFill>
            </a:endParaRPr>
          </a:p>
          <a:p>
            <a:pPr marL="0" indent="0" algn="ctr" eaLnBrk="1" hangingPunct="1">
              <a:lnSpc>
                <a:spcPct val="100000"/>
              </a:lnSpc>
              <a:spcBef>
                <a:spcPts val="1200"/>
              </a:spcBef>
              <a:buFontTx/>
              <a:buNone/>
            </a:pPr>
            <a:r>
              <a:rPr lang="ru-RU" altLang="de-DE" sz="2000" dirty="0">
                <a:solidFill>
                  <a:srgbClr val="004992"/>
                </a:solidFill>
              </a:rPr>
              <a:t>Как могла группа себе это обьяснить?</a:t>
            </a:r>
          </a:p>
          <a:p>
            <a:pPr marL="0" indent="0" algn="ctr" eaLnBrk="1" hangingPunct="1">
              <a:lnSpc>
                <a:spcPct val="100000"/>
              </a:lnSpc>
              <a:spcBef>
                <a:spcPts val="1200"/>
              </a:spcBef>
              <a:buFontTx/>
              <a:buNone/>
            </a:pPr>
            <a:r>
              <a:rPr lang="ru-RU" altLang="de-DE" sz="2000" dirty="0">
                <a:solidFill>
                  <a:srgbClr val="004992"/>
                </a:solidFill>
              </a:rPr>
              <a:t>Стали ли люди сомневаться в правдивости этого предсказания? </a:t>
            </a:r>
            <a:r>
              <a:rPr lang="de-DE" altLang="de-DE" sz="2000" dirty="0">
                <a:solidFill>
                  <a:srgbClr val="004992"/>
                </a:solidFill>
              </a:rPr>
              <a:t>Как Вы думаете?</a:t>
            </a:r>
            <a:br>
              <a:rPr lang="de-DE" altLang="de-DE" sz="2000" dirty="0">
                <a:solidFill>
                  <a:srgbClr val="004992"/>
                </a:solidFill>
              </a:rPr>
            </a:br>
            <a:r>
              <a:rPr lang="de-DE" altLang="de-DE" sz="2000" dirty="0">
                <a:solidFill>
                  <a:srgbClr val="004992"/>
                </a:solidFill>
              </a:rPr>
              <a:t>???</a:t>
            </a: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C95D59C2-E9D4-49F7-A437-A9F3D90074F1}"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Когда предсказания не свершаются</a:t>
            </a:r>
            <a:endParaRPr lang="en-US" sz="3600">
              <a:latin typeface="+mn-lt"/>
              <a:ea typeface="+mn-ea"/>
              <a:cs typeface="+mn-cs"/>
            </a:endParaRPr>
          </a:p>
        </p:txBody>
      </p:sp>
      <p:sp>
        <p:nvSpPr>
          <p:cNvPr id="23554" name="Rectangle 3"/>
          <p:cNvSpPr>
            <a:spLocks noGrp="1" noChangeArrowheads="1"/>
          </p:cNvSpPr>
          <p:nvPr>
            <p:ph idx="1"/>
          </p:nvPr>
        </p:nvSpPr>
        <p:spPr/>
        <p:txBody>
          <a:bodyPr>
            <a:noAutofit/>
          </a:bodyPr>
          <a:lstStyle/>
          <a:p>
            <a:pPr marL="0" indent="0" eaLnBrk="1" hangingPunct="1">
              <a:lnSpc>
                <a:spcPct val="95000"/>
              </a:lnSpc>
              <a:buFontTx/>
              <a:buNone/>
            </a:pPr>
            <a:r>
              <a:rPr lang="ru-RU" altLang="de-DE" sz="2000" dirty="0">
                <a:solidFill>
                  <a:srgbClr val="333333"/>
                </a:solidFill>
              </a:rPr>
              <a:t>Когда стало ясно, что пророчество не произойдет, миссис Кич сначала не поверила в это и заплакала.</a:t>
            </a:r>
          </a:p>
          <a:p>
            <a:pPr marL="0" indent="0" eaLnBrk="1" hangingPunct="1">
              <a:lnSpc>
                <a:spcPct val="95000"/>
              </a:lnSpc>
              <a:buFontTx/>
              <a:buNone/>
            </a:pPr>
            <a:r>
              <a:rPr lang="ru-RU" altLang="de-DE" sz="2000" dirty="0">
                <a:solidFill>
                  <a:srgbClr val="333333"/>
                </a:solidFill>
              </a:rPr>
              <a:t>Но затем лицо миссис Кич внезапно озарилось: она только что получила послание о том, что Бог Земли решил спасти этот мир от разрушения, благодаря неослабевающей вере этой маленькой группе верующих! </a:t>
            </a:r>
            <a:endParaRPr lang="de-DE" altLang="de-DE" sz="2000" dirty="0">
              <a:solidFill>
                <a:srgbClr val="333333"/>
              </a:solidFill>
            </a:endParaRPr>
          </a:p>
          <a:p>
            <a:pPr marL="0" indent="0" algn="ctr" eaLnBrk="1" hangingPunct="1">
              <a:lnSpc>
                <a:spcPct val="80000"/>
              </a:lnSpc>
              <a:buFontTx/>
              <a:buNone/>
            </a:pPr>
            <a:r>
              <a:rPr lang="ru-RU" altLang="de-DE" sz="2000" dirty="0">
                <a:solidFill>
                  <a:srgbClr val="004992"/>
                </a:solidFill>
              </a:rPr>
              <a:t>Такой пример показывает реакцию людей, если ожидания не оправдываются</a:t>
            </a:r>
            <a:r>
              <a:rPr lang="de-DE" altLang="de-DE" sz="2000" dirty="0">
                <a:solidFill>
                  <a:srgbClr val="004992"/>
                </a:solidFill>
              </a:rPr>
              <a:t>: </a:t>
            </a:r>
          </a:p>
          <a:p>
            <a:pPr marL="0" indent="0" algn="ctr" eaLnBrk="1" hangingPunct="1">
              <a:lnSpc>
                <a:spcPct val="80000"/>
              </a:lnSpc>
              <a:buFontTx/>
              <a:buNone/>
            </a:pPr>
            <a:r>
              <a:rPr lang="ru-RU" altLang="de-DE" sz="2000" dirty="0">
                <a:solidFill>
                  <a:srgbClr val="004992"/>
                </a:solidFill>
              </a:rPr>
              <a:t>Если нельзя, но очень хочется, то - нужно обязательно</a:t>
            </a:r>
            <a:r>
              <a:rPr lang="de-DE" altLang="de-DE" sz="2000" dirty="0">
                <a:solidFill>
                  <a:srgbClr val="004992"/>
                </a:solidFill>
              </a:rPr>
              <a:t>!</a:t>
            </a: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az-Cyrl-AZ" altLang="de-DE" sz="1200" b="0" dirty="0">
                <a:solidFill>
                  <a:srgbClr val="333333"/>
                </a:solidFill>
                <a:latin typeface="+mn-lt"/>
                <a:ea typeface="+mn-ea"/>
              </a:rPr>
              <a:t>* Источник: </a:t>
            </a:r>
            <a:r>
              <a:rPr lang="de-DE" altLang="de-DE" sz="1200" b="0" dirty="0">
                <a:solidFill>
                  <a:srgbClr val="333333"/>
                </a:solidFill>
                <a:latin typeface="+mn-lt"/>
                <a:ea typeface="+mn-ea"/>
              </a:rPr>
              <a:t>Festinger et al., (1956) When Prophecy Fails</a:t>
            </a:r>
          </a:p>
        </p:txBody>
      </p:sp>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C95D59C2-E9D4-49F7-A437-A9F3D90074F1}"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848586231"/>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Сфера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география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общество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Стихийные бедствия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8</a:t>
            </a:fld>
            <a:endParaRPr lang="de-DE" altLang="de-DE"/>
          </a:p>
        </p:txBody>
      </p:sp>
    </p:spTree>
    <p:extLst>
      <p:ext uri="{BB962C8B-B14F-4D97-AF65-F5344CB8AC3E}">
        <p14:creationId xmlns:p14="http://schemas.microsoft.com/office/powerpoint/2010/main" val="75611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193287488"/>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Сфера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география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altLang="ja-JP" sz="2000" b="0" i="0" u="none" strike="noStrike" cap="none" normalizeH="0" baseline="0" dirty="0">
                          <a:ln>
                            <a:noFill/>
                          </a:ln>
                          <a:solidFill>
                            <a:srgbClr val="333333"/>
                          </a:solidFill>
                          <a:effectLst/>
                          <a:latin typeface="+mn-lt"/>
                          <a:ea typeface="+mn-ea"/>
                          <a:cs typeface="+mn-cs"/>
                        </a:rPr>
                        <a:t>Земля плоская! Эта устаревшая теория была отвергнута еще в средневековье. Несмотря на это существовало до </a:t>
                      </a:r>
                      <a:r>
                        <a:rPr kumimoji="0" lang="ru-RU" altLang="ja-JP" sz="2000" b="0" i="0" u="none" strike="noStrike" cap="none" normalizeH="0" baseline="0">
                          <a:ln>
                            <a:noFill/>
                          </a:ln>
                          <a:solidFill>
                            <a:srgbClr val="333333"/>
                          </a:solidFill>
                          <a:effectLst/>
                          <a:latin typeface="+mn-lt"/>
                          <a:ea typeface="+mn-ea"/>
                          <a:cs typeface="+mn-cs"/>
                        </a:rPr>
                        <a:t>20го века “Общество плоской Земли”, </a:t>
                      </a:r>
                      <a:r>
                        <a:rPr kumimoji="0" lang="ru-RU" altLang="ja-JP" sz="2000" b="0" i="0" u="none" strike="noStrike" cap="none" normalizeH="0" baseline="0" dirty="0">
                          <a:ln>
                            <a:noFill/>
                          </a:ln>
                          <a:solidFill>
                            <a:srgbClr val="333333"/>
                          </a:solidFill>
                          <a:effectLst/>
                          <a:latin typeface="+mn-lt"/>
                          <a:ea typeface="+mn-ea"/>
                          <a:cs typeface="+mn-cs"/>
                        </a:rPr>
                        <a:t>ставящее своей целью доказать, что Земля плоская. Они интерпритировали появлявшиеся фотографии земного шара как заговор.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общество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Стихийные бедствия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9</a:t>
            </a:fld>
            <a:endParaRPr lang="de-DE" altLang="de-DE"/>
          </a:p>
        </p:txBody>
      </p:sp>
    </p:spTree>
    <p:extLst>
      <p:ext uri="{BB962C8B-B14F-4D97-AF65-F5344CB8AC3E}">
        <p14:creationId xmlns:p14="http://schemas.microsoft.com/office/powerpoint/2010/main" val="1726750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4217958488"/>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Сфера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география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altLang="ja-JP" sz="2000" b="0" i="0" u="none" strike="noStrike" cap="none" normalizeH="0" baseline="0" dirty="0">
                          <a:ln>
                            <a:noFill/>
                          </a:ln>
                          <a:solidFill>
                            <a:srgbClr val="333333"/>
                          </a:solidFill>
                          <a:effectLst/>
                          <a:latin typeface="+mn-lt"/>
                          <a:ea typeface="+mn-ea"/>
                          <a:cs typeface="+mn-cs"/>
                        </a:rPr>
                        <a:t>Земля плоская! Эта устаревшая теория была отвергнута еще в средневековье. Несмотря на это существовало до </a:t>
                      </a:r>
                      <a:r>
                        <a:rPr kumimoji="0" lang="ru-RU" altLang="ja-JP" sz="2000" b="0" i="0" u="none" strike="noStrike" cap="none" normalizeH="0" baseline="0">
                          <a:ln>
                            <a:noFill/>
                          </a:ln>
                          <a:solidFill>
                            <a:srgbClr val="333333"/>
                          </a:solidFill>
                          <a:effectLst/>
                          <a:latin typeface="+mn-lt"/>
                          <a:ea typeface="+mn-ea"/>
                          <a:cs typeface="+mn-cs"/>
                        </a:rPr>
                        <a:t>20го века “Общество плоской Земли”, </a:t>
                      </a:r>
                      <a:r>
                        <a:rPr kumimoji="0" lang="ru-RU" altLang="ja-JP" sz="2000" b="0" i="0" u="none" strike="noStrike" cap="none" normalizeH="0" baseline="0" dirty="0">
                          <a:ln>
                            <a:noFill/>
                          </a:ln>
                          <a:solidFill>
                            <a:srgbClr val="333333"/>
                          </a:solidFill>
                          <a:effectLst/>
                          <a:latin typeface="+mn-lt"/>
                          <a:ea typeface="+mn-ea"/>
                          <a:cs typeface="+mn-cs"/>
                        </a:rPr>
                        <a:t>ставящее своей целью доказать, что Земля плоская. Они интерпритировали появлявшиеся фотографии земного шара как заговор.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общество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Вечное прошлое/неисправимость: Прославление режимов, несмотря на их всем известные последствия, неудачи и жестокость (напр. нацизм, сталинизм).</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Стихийные бедствия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10</a:t>
            </a:fld>
            <a:endParaRPr lang="de-DE" altLang="de-DE"/>
          </a:p>
        </p:txBody>
      </p:sp>
    </p:spTree>
    <p:extLst>
      <p:ext uri="{BB962C8B-B14F-4D97-AF65-F5344CB8AC3E}">
        <p14:creationId xmlns:p14="http://schemas.microsoft.com/office/powerpoint/2010/main" val="3145068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1893972833"/>
              </p:ext>
            </p:extLst>
          </p:nvPr>
        </p:nvGraphicFramePr>
        <p:xfrm>
          <a:off x="408955" y="2203704"/>
          <a:ext cx="11376001" cy="44348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000000"/>
                          </a:solidFill>
                          <a:effectLst/>
                          <a:latin typeface="+mn-lt"/>
                          <a:ea typeface="+mn-ea"/>
                          <a:cs typeface="+mn-cs"/>
                        </a:rPr>
                        <a:t>Сфера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000000"/>
                          </a:solidFill>
                          <a:effectLst/>
                          <a:latin typeface="+mn-lt"/>
                          <a:ea typeface="+mn-ea"/>
                          <a:cs typeface="+mn-cs"/>
                        </a:rPr>
                        <a:t>Пример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география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altLang="ja-JP" sz="2000" b="0" i="0" u="none" strike="noStrike" cap="none" normalizeH="0" baseline="0" dirty="0">
                          <a:ln>
                            <a:noFill/>
                          </a:ln>
                          <a:solidFill>
                            <a:srgbClr val="333333"/>
                          </a:solidFill>
                          <a:effectLst/>
                          <a:latin typeface="+mn-lt"/>
                          <a:ea typeface="+mn-ea"/>
                          <a:cs typeface="+mn-cs"/>
                        </a:rPr>
                        <a:t>Земля плоская! Эта устаревшая теория была отвергнута еще в средневековье. Несмотря на это существовало до </a:t>
                      </a:r>
                      <a:r>
                        <a:rPr kumimoji="0" lang="ru-RU" altLang="ja-JP" sz="2000" b="0" i="0" u="none" strike="noStrike" cap="none" normalizeH="0" baseline="0">
                          <a:ln>
                            <a:noFill/>
                          </a:ln>
                          <a:solidFill>
                            <a:srgbClr val="333333"/>
                          </a:solidFill>
                          <a:effectLst/>
                          <a:latin typeface="+mn-lt"/>
                          <a:ea typeface="+mn-ea"/>
                          <a:cs typeface="+mn-cs"/>
                        </a:rPr>
                        <a:t>20го века “Общество плоской Земли”, </a:t>
                      </a:r>
                      <a:r>
                        <a:rPr kumimoji="0" lang="ru-RU" altLang="ja-JP" sz="2000" b="0" i="0" u="none" strike="noStrike" cap="none" normalizeH="0" baseline="0" dirty="0">
                          <a:ln>
                            <a:noFill/>
                          </a:ln>
                          <a:solidFill>
                            <a:srgbClr val="333333"/>
                          </a:solidFill>
                          <a:effectLst/>
                          <a:latin typeface="+mn-lt"/>
                          <a:ea typeface="+mn-ea"/>
                          <a:cs typeface="+mn-cs"/>
                        </a:rPr>
                        <a:t>ставящее своей целью доказать, что Земля плоская. Они интерпритировали появлявшиеся фотографии земного шара как заговор.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общество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Вечное прошлое/неисправимость: Прославление режимов, несмотря на их всем известные последствия, неудачи и жестокость (напр. нацизм, сталинизм).</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mn-lt"/>
                          <a:ea typeface="+mn-ea"/>
                          <a:cs typeface="+mn-cs"/>
                        </a:rPr>
                        <a:t>Стихийные бедствия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Игнорирование предупреждений является распространенной причиной несчастных случаев (напр. жертвы при сходе лавин часто были предупреждены).</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a:buChar char=""/>
                        <a:tabLst/>
                      </a:pPr>
                      <a:r>
                        <a:rPr kumimoji="0" lang="ru-RU" sz="2000" b="0" i="0" u="none" strike="noStrike" cap="none" normalizeH="0" baseline="0">
                          <a:ln>
                            <a:noFill/>
                          </a:ln>
                          <a:solidFill>
                            <a:srgbClr val="333333"/>
                          </a:solidFill>
                          <a:effectLst/>
                          <a:latin typeface="+mn-lt"/>
                          <a:ea typeface="+mn-ea"/>
                          <a:cs typeface="+mn-cs"/>
                        </a:rPr>
                        <a:t>Катастрофа “Титаника”: </a:t>
                      </a:r>
                      <a:r>
                        <a:rPr kumimoji="0" lang="ru-RU" sz="2000" b="0" i="0" u="none" strike="noStrike" cap="none" normalizeH="0" baseline="0" dirty="0">
                          <a:ln>
                            <a:noFill/>
                          </a:ln>
                          <a:solidFill>
                            <a:srgbClr val="333333"/>
                          </a:solidFill>
                          <a:effectLst/>
                          <a:latin typeface="+mn-lt"/>
                          <a:ea typeface="+mn-ea"/>
                          <a:cs typeface="+mn-cs"/>
                        </a:rPr>
                        <a:t>из-за предполагаемой непотопляемости предупреждения не были приняты всерьез.</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11</a:t>
            </a:fld>
            <a:endParaRPr lang="de-DE" altLang="de-DE"/>
          </a:p>
        </p:txBody>
      </p:sp>
    </p:spTree>
    <p:extLst>
      <p:ext uri="{BB962C8B-B14F-4D97-AF65-F5344CB8AC3E}">
        <p14:creationId xmlns:p14="http://schemas.microsoft.com/office/powerpoint/2010/main" val="124985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a:t>
            </a:r>
            <a:r>
              <a:rPr lang="de-DE" altLang="de-DE" sz="2400" dirty="0">
                <a:solidFill>
                  <a:srgbClr val="333333"/>
                </a:solidFill>
              </a:rPr>
              <a:t>ю</a:t>
            </a:r>
            <a:r>
              <a:rPr lang="ru-RU" altLang="de-DE" sz="2400" dirty="0">
                <a:solidFill>
                  <a:srgbClr val="333333"/>
                </a:solidFill>
              </a:rPr>
              <a:t>щие психозом</a:t>
            </a:r>
            <a:r>
              <a:rPr lang="de-DE" altLang="de-DE" sz="2400" dirty="0">
                <a:solidFill>
                  <a:srgbClr val="333333"/>
                </a:solidFill>
              </a:rPr>
              <a:t>,</a:t>
            </a:r>
            <a:r>
              <a:rPr lang="ru-RU" altLang="de-DE" sz="2400" dirty="0">
                <a:solidFill>
                  <a:srgbClr val="333333"/>
                </a:solidFill>
              </a:rPr>
              <a:t> редко меняют свое первое мнение</a:t>
            </a:r>
            <a:r>
              <a:rPr lang="en-US" altLang="de-DE" sz="2400" dirty="0">
                <a:solidFill>
                  <a:srgbClr val="333333"/>
                </a:solidFill>
              </a:rPr>
              <a:t>; </a:t>
            </a:r>
            <a:r>
              <a:rPr lang="ru-RU" altLang="de-DE" sz="2400" dirty="0">
                <a:solidFill>
                  <a:srgbClr val="333333"/>
                </a:solidFill>
              </a:rPr>
              <a:t>даже при наличии обратного доказательства</a:t>
            </a:r>
            <a:r>
              <a:rPr lang="en-US" altLang="de-DE" sz="2400" dirty="0">
                <a:solidFill>
                  <a:srgbClr val="333333"/>
                </a:solidFill>
              </a:rPr>
              <a:t>.</a:t>
            </a:r>
          </a:p>
          <a:p>
            <a:pPr lvl="0" defTabSz="914400" fontAlgn="base"/>
            <a:r>
              <a:rPr lang="ru-RU" altLang="de-DE" sz="2400" dirty="0">
                <a:solidFill>
                  <a:srgbClr val="004992"/>
                </a:solidFill>
              </a:rPr>
              <a:t>Это может привести к межличностны</a:t>
            </a:r>
            <a:r>
              <a:rPr lang="de-DE" altLang="de-DE" sz="2400" dirty="0">
                <a:solidFill>
                  <a:srgbClr val="004992"/>
                </a:solidFill>
              </a:rPr>
              <a:t>м</a:t>
            </a:r>
            <a:r>
              <a:rPr lang="ru-RU" altLang="de-DE" sz="2400" dirty="0">
                <a:solidFill>
                  <a:srgbClr val="004992"/>
                </a:solidFill>
              </a:rPr>
              <a:t> проблем</a:t>
            </a:r>
            <a:r>
              <a:rPr lang="de-DE" altLang="de-DE" sz="2400" dirty="0">
                <a:solidFill>
                  <a:srgbClr val="004992"/>
                </a:solidFill>
              </a:rPr>
              <a:t>ам</a:t>
            </a:r>
            <a:r>
              <a:rPr lang="ru-RU" altLang="de-DE" sz="2400" dirty="0">
                <a:solidFill>
                  <a:srgbClr val="004992"/>
                </a:solidFill>
              </a:rPr>
              <a:t> и препятствует реалистичной оценке окружающей среды.</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Примеры влияния психоза на неверно оцененные ситуации</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Часто избегаются обсуждения конкретных идей или целей с друзьями и родственниками</a:t>
            </a:r>
            <a:r>
              <a:rPr lang="de-DE" altLang="de-DE" sz="2400" dirty="0">
                <a:solidFill>
                  <a:srgbClr val="333333"/>
                </a:solidFill>
              </a:rPr>
              <a:t>, </a:t>
            </a:r>
            <a:r>
              <a:rPr lang="ru-RU" altLang="de-DE" sz="2400" dirty="0">
                <a:solidFill>
                  <a:srgbClr val="333333"/>
                </a:solidFill>
              </a:rPr>
              <a:t>так как ожидалются противоречия или доверие уже потерян</a:t>
            </a:r>
            <a:r>
              <a:rPr lang="de-DE" altLang="de-DE" sz="2400" dirty="0">
                <a:solidFill>
                  <a:srgbClr val="333333"/>
                </a:solidFill>
              </a:rPr>
              <a:t>н</a:t>
            </a:r>
            <a:r>
              <a:rPr lang="ru-RU" altLang="de-DE" sz="2400" dirty="0">
                <a:solidFill>
                  <a:srgbClr val="333333"/>
                </a:solidFill>
              </a:rPr>
              <a:t>о</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Люди, которые противоречат их собственным убеждениям воспринимаются как враги</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Односторонние источники информации (напр. чтение интернет-форумов). </a:t>
            </a:r>
            <a:r>
              <a:rPr lang="ru-RU" altLang="de-DE" sz="2400" dirty="0">
                <a:solidFill>
                  <a:srgbClr val="333333"/>
                </a:solidFill>
              </a:rPr>
              <a:t>Другие источники информации остаются незамеченными</a:t>
            </a:r>
            <a:r>
              <a:rPr lang="de-DE" altLang="de-DE" sz="2400" dirty="0">
                <a:solidFill>
                  <a:srgbClr val="333333"/>
                </a:solidFill>
              </a:rPr>
              <a:t> (напр. газеты).</a:t>
            </a:r>
          </a:p>
          <a:p>
            <a:pPr lvl="0" defTabSz="914400" fontAlgn="base">
              <a:buClr>
                <a:srgbClr val="333333"/>
              </a:buClr>
            </a:pPr>
            <a:endParaRPr lang="de-DE" altLang="de-DE" sz="2400" dirty="0">
              <a:solidFill>
                <a:srgbClr val="333333"/>
              </a:solidFill>
            </a:endParaRPr>
          </a:p>
          <a:p>
            <a:pPr lvl="0" algn="ctr" defTabSz="914400" fontAlgn="base"/>
            <a:r>
              <a:rPr lang="ru-RU" altLang="de-DE" sz="2400" dirty="0">
                <a:solidFill>
                  <a:srgbClr val="004992"/>
                </a:solidFill>
              </a:rPr>
              <a:t>Мог бы кто-то из Вас поделиться с нами своим опытом в похожих ситуациях?</a:t>
            </a:r>
            <a:endParaRPr lang="en-US" sz="2400" dirty="0"/>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Три картинки ниже объeдиняют один общий термин. Какой?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algn="ctr" defTabSz="914400" fontAlgn="base">
              <a:lnSpc>
                <a:spcPct val="100000"/>
              </a:lnSpc>
              <a:spcBef>
                <a:spcPts val="1200"/>
              </a:spcBef>
            </a:pPr>
            <a:r>
              <a:rPr lang="ru-RU" altLang="de-DE" sz="2400" dirty="0">
                <a:solidFill>
                  <a:srgbClr val="333333"/>
                </a:solidFill>
              </a:rPr>
              <a:t>Назовите другие возможные картинки,</a:t>
            </a:r>
            <a:r>
              <a:rPr lang="de-DE" altLang="de-DE" sz="2400" dirty="0">
                <a:solidFill>
                  <a:srgbClr val="333333"/>
                </a:solidFill>
              </a:rPr>
              <a:t> </a:t>
            </a:r>
            <a:r>
              <a:rPr lang="ru-RU" altLang="de-DE" sz="2400" dirty="0">
                <a:solidFill>
                  <a:srgbClr val="333333"/>
                </a:solidFill>
              </a:rPr>
              <a:t>подходящие к этой группе</a:t>
            </a:r>
            <a:r>
              <a:rPr lang="de-DE" altLang="de-DE" sz="2400" dirty="0">
                <a:solidFill>
                  <a:srgbClr val="333333"/>
                </a:solidFill>
              </a:rPr>
              <a:t>.</a:t>
            </a:r>
          </a:p>
          <a:p>
            <a:pPr lvl="0" algn="ctr" defTabSz="914400" fontAlgn="base">
              <a:lnSpc>
                <a:spcPct val="100000"/>
              </a:lnSpc>
              <a:spcBef>
                <a:spcPts val="1200"/>
              </a:spcBef>
            </a:pPr>
            <a:r>
              <a:rPr lang="ru-RU" altLang="de-DE" sz="2400" dirty="0">
                <a:solidFill>
                  <a:srgbClr val="333333"/>
                </a:solidFill>
              </a:rPr>
              <a:t>Вы получите </a:t>
            </a:r>
            <a:r>
              <a:rPr lang="ru-RU" altLang="de-DE" sz="2400">
                <a:solidFill>
                  <a:srgbClr val="333333"/>
                </a:solidFill>
              </a:rPr>
              <a:t>ответ “да” или “нет”</a:t>
            </a:r>
            <a:r>
              <a:rPr lang="de-DE" altLang="de-DE" sz="2400">
                <a:solidFill>
                  <a:srgbClr val="333333"/>
                </a:solidFill>
              </a:rPr>
              <a:t>.</a:t>
            </a:r>
            <a:endParaRPr lang="de-DE" altLang="de-DE" sz="2400" b="1" dirty="0">
              <a:solidFill>
                <a:srgbClr val="333333"/>
              </a:solidFill>
            </a:endParaRPr>
          </a:p>
          <a:p>
            <a:pPr lvl="0" algn="ctr" defTabSz="914400" fontAlgn="base">
              <a:lnSpc>
                <a:spcPct val="100000"/>
              </a:lnSpc>
              <a:spcBef>
                <a:spcPts val="1200"/>
              </a:spcBef>
            </a:pPr>
            <a:r>
              <a:rPr lang="ru-RU" altLang="de-DE" sz="2400" dirty="0">
                <a:solidFill>
                  <a:srgbClr val="333333"/>
                </a:solidFill>
              </a:rPr>
              <a:t>Если Вы </a:t>
            </a:r>
            <a:r>
              <a:rPr lang="de-DE" altLang="de-DE" sz="2400" dirty="0">
                <a:solidFill>
                  <a:srgbClr val="333333"/>
                </a:solidFill>
              </a:rPr>
              <a:t>уверенны</a:t>
            </a:r>
            <a:r>
              <a:rPr lang="ru-RU" altLang="de-DE" sz="2400" dirty="0">
                <a:solidFill>
                  <a:srgbClr val="333333"/>
                </a:solidFill>
              </a:rPr>
              <a:t>, как</a:t>
            </a:r>
            <a:r>
              <a:rPr lang="de-DE" altLang="de-DE" sz="2400" dirty="0">
                <a:solidFill>
                  <a:srgbClr val="333333"/>
                </a:solidFill>
              </a:rPr>
              <a:t>ой</a:t>
            </a:r>
            <a:r>
              <a:rPr lang="ru-RU" altLang="de-DE" sz="2400" dirty="0">
                <a:solidFill>
                  <a:srgbClr val="333333"/>
                </a:solidFill>
              </a:rPr>
              <a:t> общий термин объ</a:t>
            </a:r>
            <a:r>
              <a:rPr lang="de-DE" altLang="de-DE" sz="2400" dirty="0">
                <a:solidFill>
                  <a:srgbClr val="333333"/>
                </a:solidFill>
              </a:rPr>
              <a:t>e</a:t>
            </a:r>
            <a:r>
              <a:rPr lang="ru-RU" altLang="de-DE" sz="2400" dirty="0">
                <a:solidFill>
                  <a:srgbClr val="333333"/>
                </a:solidFill>
              </a:rPr>
              <a:t>диняют эти картинки,</a:t>
            </a:r>
            <a:r>
              <a:rPr lang="en-US" altLang="de-DE" sz="2400" dirty="0">
                <a:solidFill>
                  <a:srgbClr val="333333"/>
                </a:solidFill>
              </a:rPr>
              <a:t> </a:t>
            </a:r>
            <a:r>
              <a:rPr lang="ru-RU" altLang="de-DE" sz="2400" dirty="0">
                <a:solidFill>
                  <a:srgbClr val="333333"/>
                </a:solidFill>
              </a:rPr>
              <a:t>попробуйте продумать возможные варинаты.</a:t>
            </a:r>
            <a:endParaRPr lang="en-US" sz="2400" dirty="0"/>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C95D59C2-E9D4-49F7-A437-A9F3D90074F1}"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4" name="Rectangle 2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O</a:t>
            </a:r>
            <a:r>
              <a:rPr lang="az-Cyrl-AZ" altLang="de-DE" sz="3600">
                <a:latin typeface="+mn-lt"/>
                <a:ea typeface="+mn-ea"/>
                <a:cs typeface="+mn-cs"/>
              </a:rPr>
              <a:t>бщий термин: живое существо!</a:t>
            </a:r>
            <a:endParaRPr lang="de-DE" altLang="de-DE" sz="3600">
              <a:latin typeface="+mn-lt"/>
              <a:ea typeface="+mn-ea"/>
              <a:cs typeface="+mn-cs"/>
            </a:endParaRPr>
          </a:p>
        </p:txBody>
      </p:sp>
      <p:sp>
        <p:nvSpPr>
          <p:cNvPr id="31749" name="Text Box 8"/>
          <p:cNvSpPr>
            <a:spLocks noGrp="1" noChangeArrowheads="1"/>
          </p:cNvSpPr>
          <p:nvPr>
            <p:ph idx="1"/>
          </p:nvPr>
        </p:nvSpPr>
        <p:spPr/>
        <p:txBody>
          <a:bodyPr>
            <a:noAutofit/>
          </a:bodyPr>
          <a:lstStyle/>
          <a:p>
            <a:pPr eaLnBrk="1" hangingPunct="1">
              <a:lnSpc>
                <a:spcPct val="100000"/>
              </a:lnSpc>
              <a:spcBef>
                <a:spcPts val="0"/>
              </a:spcBef>
            </a:pPr>
            <a:endParaRPr lang="de-DE" altLang="de-DE" sz="2000" b="1" dirty="0">
              <a:solidFill>
                <a:srgbClr val="333333"/>
              </a:solidFill>
            </a:endParaRPr>
          </a:p>
          <a:p>
            <a:pPr eaLnBrk="1" hangingPunct="1">
              <a:lnSpc>
                <a:spcPct val="100000"/>
              </a:lnSpc>
              <a:spcBef>
                <a:spcPts val="0"/>
              </a:spcBef>
            </a:pPr>
            <a:endParaRPr lang="de-DE" altLang="de-DE" sz="2000" b="1" dirty="0">
              <a:solidFill>
                <a:srgbClr val="333333"/>
              </a:solidFill>
            </a:endParaRPr>
          </a:p>
          <a:p>
            <a:pPr eaLnBrk="1" hangingPunct="1">
              <a:lnSpc>
                <a:spcPct val="100000"/>
              </a:lnSpc>
              <a:spcBef>
                <a:spcPts val="0"/>
              </a:spcBef>
            </a:pPr>
            <a:endParaRPr lang="de-DE" altLang="de-DE" sz="2000" b="1" dirty="0">
              <a:solidFill>
                <a:srgbClr val="333333"/>
              </a:solidFill>
            </a:endParaRPr>
          </a:p>
          <a:p>
            <a:pPr eaLnBrk="1" hangingPunct="1">
              <a:lnSpc>
                <a:spcPct val="100000"/>
              </a:lnSpc>
              <a:spcBef>
                <a:spcPts val="1200"/>
              </a:spcBef>
            </a:pPr>
            <a:endParaRPr lang="de-DE" altLang="de-DE" sz="2000" b="1" dirty="0">
              <a:solidFill>
                <a:srgbClr val="333333"/>
              </a:solidFill>
            </a:endParaRPr>
          </a:p>
          <a:p>
            <a:pPr eaLnBrk="1" hangingPunct="1">
              <a:lnSpc>
                <a:spcPct val="100000"/>
              </a:lnSpc>
              <a:spcBef>
                <a:spcPts val="1200"/>
              </a:spcBef>
            </a:pPr>
            <a:r>
              <a:rPr lang="de-DE" altLang="de-DE" sz="2000" b="1" dirty="0">
                <a:solidFill>
                  <a:srgbClr val="333333"/>
                </a:solidFill>
              </a:rPr>
              <a:t>Распространенная ошибка: </a:t>
            </a:r>
            <a:r>
              <a:rPr lang="ru-RU" altLang="de-DE" sz="2000" dirty="0">
                <a:solidFill>
                  <a:srgbClr val="333333"/>
                </a:solidFill>
              </a:rPr>
              <a:t>Мы часто находим ту информацию, которая утверждает наше убеждение </a:t>
            </a:r>
            <a:r>
              <a:rPr lang="de-DE" altLang="de-DE" sz="2000" dirty="0">
                <a:solidFill>
                  <a:srgbClr val="333333"/>
                </a:solidFill>
              </a:rPr>
              <a:t>(</a:t>
            </a:r>
            <a:r>
              <a:rPr lang="ru-RU" altLang="de-DE" sz="2000" dirty="0">
                <a:solidFill>
                  <a:srgbClr val="333333"/>
                </a:solidFill>
              </a:rPr>
              <a:t>в этом случае: казалось бы, правильный ответ</a:t>
            </a:r>
            <a:r>
              <a:rPr lang="de-DE" altLang="de-DE" sz="2000" dirty="0">
                <a:solidFill>
                  <a:srgbClr val="333333"/>
                </a:solidFill>
              </a:rPr>
              <a:t> </a:t>
            </a:r>
            <a:r>
              <a:rPr lang="ru-RU" altLang="de-DE" sz="2000" dirty="0">
                <a:solidFill>
                  <a:srgbClr val="333333"/>
                </a:solidFill>
              </a:rPr>
              <a:t>- растения</a:t>
            </a:r>
            <a:r>
              <a:rPr lang="de-DE" altLang="de-DE" sz="2000" dirty="0">
                <a:solidFill>
                  <a:srgbClr val="333333"/>
                </a:solidFill>
              </a:rPr>
              <a:t>), </a:t>
            </a:r>
            <a:r>
              <a:rPr lang="ru-RU" altLang="de-DE" sz="2000" dirty="0">
                <a:solidFill>
                  <a:srgbClr val="333333"/>
                </a:solidFill>
              </a:rPr>
              <a:t>но мы не учитываем информацию</a:t>
            </a:r>
            <a:r>
              <a:rPr lang="de-DE" altLang="de-DE" sz="2000" dirty="0">
                <a:solidFill>
                  <a:srgbClr val="333333"/>
                </a:solidFill>
              </a:rPr>
              <a:t>,</a:t>
            </a:r>
            <a:r>
              <a:rPr lang="ru-RU" altLang="de-DE" sz="2000" dirty="0">
                <a:solidFill>
                  <a:srgbClr val="333333"/>
                </a:solidFill>
              </a:rPr>
              <a:t> которая не поддерживает наше сложившееся мнение</a:t>
            </a:r>
            <a:r>
              <a:rPr lang="de-DE" altLang="de-DE" sz="2000" dirty="0">
                <a:solidFill>
                  <a:srgbClr val="333333"/>
                </a:solidFill>
              </a:rPr>
              <a:t> (</a:t>
            </a:r>
            <a:r>
              <a:rPr lang="ru-RU" altLang="de-DE" sz="2000" dirty="0">
                <a:solidFill>
                  <a:srgbClr val="333333"/>
                </a:solidFill>
              </a:rPr>
              <a:t>предубеждения</a:t>
            </a:r>
            <a:r>
              <a:rPr lang="de-DE" altLang="de-DE" sz="2000" dirty="0">
                <a:solidFill>
                  <a:srgbClr val="333333"/>
                </a:solidFill>
              </a:rPr>
              <a:t>).</a:t>
            </a:r>
            <a:r>
              <a:rPr lang="ru-RU" altLang="de-DE" sz="2000" dirty="0">
                <a:solidFill>
                  <a:srgbClr val="333333"/>
                </a:solidFill>
              </a:rPr>
              <a:t> Мы так же часто не </a:t>
            </a:r>
            <a:r>
              <a:rPr lang="de-DE" altLang="de-DE" sz="2000" dirty="0">
                <a:solidFill>
                  <a:srgbClr val="333333"/>
                </a:solidFill>
              </a:rPr>
              <a:t>предпринима</a:t>
            </a:r>
            <a:r>
              <a:rPr lang="ru-RU" altLang="de-DE" sz="2000" dirty="0">
                <a:solidFill>
                  <a:srgbClr val="333333"/>
                </a:solidFill>
              </a:rPr>
              <a:t>ем</a:t>
            </a:r>
            <a:r>
              <a:rPr lang="de-DE" altLang="de-DE" sz="2000" dirty="0">
                <a:solidFill>
                  <a:srgbClr val="333333"/>
                </a:solidFill>
              </a:rPr>
              <a:t> попытки</a:t>
            </a:r>
            <a:r>
              <a:rPr lang="ru-RU" altLang="de-DE" sz="2000" dirty="0">
                <a:solidFill>
                  <a:srgbClr val="333333"/>
                </a:solidFill>
              </a:rPr>
              <a:t> альтернативных соображений.</a:t>
            </a:r>
            <a:endParaRPr lang="de-DE" altLang="de-DE" sz="2000" dirty="0">
              <a:solidFill>
                <a:srgbClr val="333333"/>
              </a:solidFill>
            </a:endParaRPr>
          </a:p>
          <a:p>
            <a:pPr eaLnBrk="1" hangingPunct="1">
              <a:lnSpc>
                <a:spcPct val="100000"/>
              </a:lnSpc>
              <a:spcBef>
                <a:spcPts val="1200"/>
              </a:spcBef>
            </a:pPr>
            <a:r>
              <a:rPr lang="de-DE" altLang="de-DE" sz="2000" dirty="0">
                <a:solidFill>
                  <a:srgbClr val="333333"/>
                </a:solidFill>
              </a:rPr>
              <a:t>Быт:</a:t>
            </a:r>
          </a:p>
          <a:p>
            <a:pPr marL="342900" indent="-342900" eaLnBrk="1" hangingPunct="1">
              <a:lnSpc>
                <a:spcPct val="100000"/>
              </a:lnSpc>
              <a:spcBef>
                <a:spcPts val="0"/>
              </a:spcBef>
              <a:buClr>
                <a:srgbClr val="333333"/>
              </a:buClr>
              <a:buFont typeface="WingDings"/>
              <a:buChar char=""/>
            </a:pPr>
            <a:r>
              <a:rPr lang="ru-RU" altLang="de-DE" sz="2000" dirty="0">
                <a:solidFill>
                  <a:srgbClr val="333333"/>
                </a:solidFill>
              </a:rPr>
              <a:t>мы читает только те газеты, которые поддерживают наше мнение</a:t>
            </a:r>
            <a:endParaRPr lang="de-DE" altLang="de-DE" sz="2000" dirty="0">
              <a:solidFill>
                <a:srgbClr val="333333"/>
              </a:solidFill>
            </a:endParaRPr>
          </a:p>
          <a:p>
            <a:pPr marL="342900" indent="-342900" eaLnBrk="1" hangingPunct="1">
              <a:lnSpc>
                <a:spcPct val="100000"/>
              </a:lnSpc>
              <a:spcBef>
                <a:spcPts val="0"/>
              </a:spcBef>
              <a:buClr>
                <a:srgbClr val="333333"/>
              </a:buClr>
              <a:buFont typeface="WingDings"/>
              <a:buChar char=""/>
            </a:pPr>
            <a:r>
              <a:rPr lang="ru-RU" altLang="de-DE" sz="2000" dirty="0">
                <a:solidFill>
                  <a:srgbClr val="333333"/>
                </a:solidFill>
              </a:rPr>
              <a:t>мы избегаем общения с людьми, которые думают иначе</a:t>
            </a:r>
            <a:endParaRPr lang="en-US" altLang="de-DE" sz="2000" dirty="0">
              <a:solidFill>
                <a:srgbClr val="333333"/>
              </a:solidFill>
            </a:endParaRPr>
          </a:p>
          <a:p>
            <a:pPr eaLnBrk="1" hangingPunct="1">
              <a:lnSpc>
                <a:spcPct val="100000"/>
              </a:lnSpc>
              <a:spcBef>
                <a:spcPts val="1200"/>
              </a:spcBef>
              <a:buClr>
                <a:srgbClr val="333333"/>
              </a:buClr>
            </a:pPr>
            <a:r>
              <a:rPr lang="ru-RU" altLang="de-DE" sz="2000" dirty="0">
                <a:solidFill>
                  <a:srgbClr val="004992"/>
                </a:solidFill>
              </a:rPr>
              <a:t>Это может привести к</a:t>
            </a:r>
            <a:r>
              <a:rPr lang="de-DE" altLang="de-DE" sz="2000" dirty="0">
                <a:solidFill>
                  <a:srgbClr val="004992"/>
                </a:solidFill>
              </a:rPr>
              <a:t> неверным решениям и не</a:t>
            </a:r>
            <a:r>
              <a:rPr lang="ru-RU" altLang="de-DE" sz="2000" dirty="0">
                <a:solidFill>
                  <a:srgbClr val="004992"/>
                </a:solidFill>
              </a:rPr>
              <a:t>правильным</a:t>
            </a:r>
            <a:r>
              <a:rPr lang="de-DE" altLang="de-DE" sz="2000" dirty="0">
                <a:solidFill>
                  <a:srgbClr val="004992"/>
                </a:solidFill>
              </a:rPr>
              <a:t> заключениям.</a:t>
            </a: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Другие возможные варинаты. :</a:t>
            </a:r>
          </a:p>
        </p:txBody>
      </p:sp>
      <p:sp>
        <p:nvSpPr>
          <p:cNvPr id="4" name="Footer Placeholder 3"/>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C95D59C2-E9D4-49F7-A437-A9F3D90074F1}"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 фоторепортаж с несколькими возможными вариантами ответов</a:t>
            </a:r>
            <a:r>
              <a:rPr lang="de-DE" altLang="de-DE" sz="2400" dirty="0">
                <a:solidFill>
                  <a:srgbClr val="333333"/>
                </a:solidFill>
              </a:rPr>
              <a:t> (всего по 3 изображения).</a:t>
            </a:r>
          </a:p>
          <a:p>
            <a:pPr marL="342900" lvl="0" indent="-342900" defTabSz="914400" fontAlgn="base">
              <a:buClr>
                <a:srgbClr val="333333"/>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 фоторепортаж с несколькими возможными вариантами ответов</a:t>
            </a:r>
            <a:r>
              <a:rPr lang="de-DE" altLang="de-DE" sz="2400" dirty="0">
                <a:solidFill>
                  <a:srgbClr val="333333"/>
                </a:solidFill>
              </a:rPr>
              <a:t> (всего по 3 изображения).</a:t>
            </a:r>
          </a:p>
          <a:p>
            <a:pPr marL="342900" lvl="0" indent="-342900" defTabSz="914400" fontAlgn="base">
              <a:buClr>
                <a:srgbClr val="333333"/>
              </a:buClr>
              <a:buFont typeface="WingDings"/>
              <a:buChar char=""/>
            </a:pPr>
            <a:r>
              <a:rPr lang="ru-RU" altLang="de-DE" sz="2400" dirty="0">
                <a:solidFill>
                  <a:srgbClr val="333333"/>
                </a:solidFill>
              </a:rPr>
              <a:t>Изображения истории будут представлены в обратном порядке</a:t>
            </a:r>
            <a:r>
              <a:rPr lang="de-DE" altLang="de-DE" sz="2400" dirty="0">
                <a:solidFill>
                  <a:srgbClr val="333333"/>
                </a:solidFill>
              </a:rPr>
              <a:t> (</a:t>
            </a:r>
            <a:r>
              <a:rPr lang="ru-RU" altLang="de-DE" sz="2400" dirty="0">
                <a:solidFill>
                  <a:srgbClr val="333333"/>
                </a:solidFill>
              </a:rPr>
              <a:t>последнее событие в первую очередь</a:t>
            </a:r>
            <a:r>
              <a:rPr lang="de-DE" altLang="de-DE"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17</a:t>
            </a:fld>
            <a:endParaRPr lang="de-DE" altLang="de-DE"/>
          </a:p>
        </p:txBody>
      </p:sp>
    </p:spTree>
    <p:extLst>
      <p:ext uri="{BB962C8B-B14F-4D97-AF65-F5344CB8AC3E}">
        <p14:creationId xmlns:p14="http://schemas.microsoft.com/office/powerpoint/2010/main" val="1437329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 фоторепортаж с несколькими возможными вариантами ответов</a:t>
            </a:r>
            <a:r>
              <a:rPr lang="de-DE" altLang="de-DE" sz="2400" dirty="0">
                <a:solidFill>
                  <a:srgbClr val="333333"/>
                </a:solidFill>
              </a:rPr>
              <a:t> (всего по 3 изображения).</a:t>
            </a:r>
          </a:p>
          <a:p>
            <a:pPr marL="342900" lvl="0" indent="-342900" defTabSz="914400" fontAlgn="base">
              <a:buClr>
                <a:srgbClr val="333333"/>
              </a:buClr>
              <a:buFont typeface="WingDings"/>
              <a:buChar char=""/>
            </a:pPr>
            <a:r>
              <a:rPr lang="ru-RU" altLang="de-DE" sz="2400" dirty="0">
                <a:solidFill>
                  <a:srgbClr val="333333"/>
                </a:solidFill>
              </a:rPr>
              <a:t>Изображения истории будут представлены в обратном порядке</a:t>
            </a:r>
            <a:r>
              <a:rPr lang="de-DE" altLang="de-DE" sz="2400" dirty="0">
                <a:solidFill>
                  <a:srgbClr val="333333"/>
                </a:solidFill>
              </a:rPr>
              <a:t> (</a:t>
            </a:r>
            <a:r>
              <a:rPr lang="ru-RU" altLang="de-DE" sz="2400" dirty="0">
                <a:solidFill>
                  <a:srgbClr val="333333"/>
                </a:solidFill>
              </a:rPr>
              <a:t>последнее событие в первую очередь</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Ответ на новые возможности с точки зрения их вероятности/достоверности должны быть оценины после каждого изображения.</a:t>
            </a:r>
            <a:endParaRPr lang="de-DE" altLang="de-DE"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18</a:t>
            </a:fld>
            <a:endParaRPr lang="de-DE" altLang="de-DE"/>
          </a:p>
        </p:txBody>
      </p:sp>
    </p:spTree>
    <p:extLst>
      <p:ext uri="{BB962C8B-B14F-4D97-AF65-F5344CB8AC3E}">
        <p14:creationId xmlns:p14="http://schemas.microsoft.com/office/powerpoint/2010/main" val="2803012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Вам будет показан фоторепортаж с несколькими возможными вариантами ответов</a:t>
            </a:r>
            <a:r>
              <a:rPr lang="de-DE" altLang="de-DE" sz="2400" dirty="0">
                <a:solidFill>
                  <a:srgbClr val="333333"/>
                </a:solidFill>
              </a:rPr>
              <a:t> (всего по 3 изображения).</a:t>
            </a:r>
          </a:p>
          <a:p>
            <a:pPr marL="342900" lvl="0" indent="-342900" defTabSz="914400" fontAlgn="base">
              <a:buClr>
                <a:srgbClr val="333333"/>
              </a:buClr>
              <a:buFont typeface="WingDings"/>
              <a:buChar char=""/>
            </a:pPr>
            <a:r>
              <a:rPr lang="ru-RU" altLang="de-DE" sz="2400" dirty="0">
                <a:solidFill>
                  <a:srgbClr val="333333"/>
                </a:solidFill>
              </a:rPr>
              <a:t>Изображения истории будут представлены в обратном порядке</a:t>
            </a:r>
            <a:r>
              <a:rPr lang="de-DE" altLang="de-DE" sz="2400" dirty="0">
                <a:solidFill>
                  <a:srgbClr val="333333"/>
                </a:solidFill>
              </a:rPr>
              <a:t> (</a:t>
            </a:r>
            <a:r>
              <a:rPr lang="ru-RU" altLang="de-DE" sz="2400" dirty="0">
                <a:solidFill>
                  <a:srgbClr val="333333"/>
                </a:solidFill>
              </a:rPr>
              <a:t>последнее событие в первую очередь</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Ответ на новые возможности с точки зрения их вероятности/достоверности должны быть оценины после каждого изображения.</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Попробуйте также обсудить вероятность Вашего правильного ответа в группе.</a:t>
            </a:r>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19</a:t>
            </a:fld>
            <a:endParaRPr lang="de-DE" altLang="de-DE"/>
          </a:p>
        </p:txBody>
      </p:sp>
    </p:spTree>
    <p:extLst>
      <p:ext uri="{BB962C8B-B14F-4D97-AF65-F5344CB8AC3E}">
        <p14:creationId xmlns:p14="http://schemas.microsoft.com/office/powerpoint/2010/main" val="1180448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Мальчик радуется, что его наконец-то усыновили.</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Родители хвалят своего сына за то, что он увидел пожар и пожар успешно потушили</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Мальчик получил хорошую оценку в школе</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Мальчик совершил поджег, но никто его не поймал.</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8"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радуется, что его наконец-то усыновили.</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Родители хвалят своего сына за то, что он увидел пожар и пожар успешно потушили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получил хорошую оценку в школе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совершил поджег, но никто его не поймал.</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радуется, что его наконец-то усыновили.</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Родители хвалят своего сына за то, что он увидел пожар и пожар успешно потушили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получил хорошую оценку в школе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совершил поджег, но никто его не поймал.</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радуется, что его наконец-то усыновили.</a:t>
            </a:r>
            <a:endParaRPr lang="de-DE" altLang="de-DE"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Родители хвалят своего сына за то, что он увидел пожар и пожар успешно потушили</a:t>
            </a:r>
            <a:r>
              <a:rPr lang="de-DE" altLang="de-DE" sz="18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получил хорошую оценку в школе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совершил поджег, но никто его не поймал.</a:t>
            </a:r>
            <a:endParaRPr lang="de-DE" altLang="de-DE" sz="1800" b="0">
              <a:solidFill>
                <a:srgbClr val="333333"/>
              </a:solidFill>
              <a:latin typeface="+mn-lt"/>
              <a:ea typeface="+mn-ea"/>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спорят о парковке в тени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жалуется на другого, потому что тот занял два места для парковки.</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Водителя серого Мерседеса критикуют несправедливо.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Разногласие между двумя мужчинами по-поводу марок авто</a:t>
            </a:r>
            <a:r>
              <a:rPr lang="de-DE" altLang="de-DE" sz="1800" b="0">
                <a:solidFill>
                  <a:srgbClr val="333333"/>
                </a:solidFill>
                <a:latin typeface="+mn-lt"/>
                <a:ea typeface="+mn-ea"/>
              </a:rPr>
              <a:t>мобиля</a:t>
            </a:r>
            <a:r>
              <a:rPr lang="ru-RU" altLang="de-DE" sz="1800" b="0">
                <a:solidFill>
                  <a:srgbClr val="333333"/>
                </a:solidFill>
                <a:latin typeface="+mn-lt"/>
                <a:ea typeface="+mn-ea"/>
              </a:rPr>
              <a:t>.</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спорят о парковке в тени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жалуется на другого, потому что тот занял два места для парковки.</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Водителя серого Мерседеса критикуют несправедливо.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Разногласие между двумя мужчинами по-поводу марок авто</a:t>
            </a:r>
            <a:r>
              <a:rPr lang="de-DE" altLang="de-DE" sz="1800" b="0">
                <a:solidFill>
                  <a:srgbClr val="333333"/>
                </a:solidFill>
                <a:latin typeface="+mn-lt"/>
                <a:ea typeface="+mn-ea"/>
              </a:rPr>
              <a:t>мобиля</a:t>
            </a:r>
            <a:r>
              <a:rPr lang="ru-RU" altLang="de-DE" sz="1800" b="0">
                <a:solidFill>
                  <a:srgbClr val="333333"/>
                </a:solidFill>
                <a:latin typeface="+mn-lt"/>
                <a:ea typeface="+mn-ea"/>
              </a:rPr>
              <a:t>.</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спорят о парковке в тени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жалуется на другого, потому что тот занял два места для парковки.</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Водителя серого Мерседеса критикуют несправедливо.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Разногласие между двумя мужчинами по-поводу марок авто</a:t>
            </a:r>
            <a:r>
              <a:rPr lang="de-DE" altLang="de-DE" sz="1800" b="0">
                <a:solidFill>
                  <a:srgbClr val="333333"/>
                </a:solidFill>
                <a:latin typeface="+mn-lt"/>
                <a:ea typeface="+mn-ea"/>
              </a:rPr>
              <a:t>мобиля</a:t>
            </a:r>
            <a:r>
              <a:rPr lang="ru-RU" altLang="de-DE" sz="1800" b="0">
                <a:solidFill>
                  <a:srgbClr val="333333"/>
                </a:solidFill>
                <a:latin typeface="+mn-lt"/>
                <a:ea typeface="+mn-ea"/>
              </a:rPr>
              <a:t>.</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mj-lt"/>
              <a:buAutoNum type="arabicPeriod"/>
            </a:pPr>
            <a:r>
              <a:rPr lang="ru-RU" altLang="de-DE" sz="1800" b="0" dirty="0">
                <a:solidFill>
                  <a:srgbClr val="333333"/>
                </a:solidFill>
                <a:latin typeface="+mn-lt"/>
                <a:ea typeface="+mn-ea"/>
              </a:rPr>
              <a:t>Мужчины спорят о парковке в тени</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mj-lt"/>
              <a:buAutoNum type="arabicPeriod"/>
            </a:pPr>
            <a:r>
              <a:rPr lang="ru-RU" altLang="de-DE" sz="1800" b="0" dirty="0">
                <a:solidFill>
                  <a:srgbClr val="333333"/>
                </a:solidFill>
                <a:latin typeface="+mn-lt"/>
                <a:ea typeface="+mn-ea"/>
              </a:rPr>
              <a:t>Мужчина жалуется на другого, потому что тот занял два места для парковки.</a:t>
            </a:r>
          </a:p>
          <a:p>
            <a:pPr eaLnBrk="1" hangingPunct="1">
              <a:spcBef>
                <a:spcPts val="1200"/>
              </a:spcBef>
              <a:spcAft>
                <a:spcPts val="0"/>
              </a:spcAft>
              <a:buClr>
                <a:srgbClr val="004992"/>
              </a:buClr>
              <a:buFont typeface="+mj-lt"/>
              <a:buAutoNum type="arabicPeriod"/>
            </a:pPr>
            <a:r>
              <a:rPr lang="ru-RU" altLang="de-DE" sz="1800" b="0" dirty="0">
                <a:solidFill>
                  <a:srgbClr val="004992"/>
                </a:solidFill>
                <a:latin typeface="+mn-lt"/>
                <a:ea typeface="+mn-ea"/>
              </a:rPr>
              <a:t>Водителя серого Мерседеса критикуют несправедливо.</a:t>
            </a:r>
            <a:endParaRPr lang="de-DE" altLang="de-DE" sz="1800" b="0" dirty="0">
              <a:solidFill>
                <a:srgbClr val="004992"/>
              </a:solidFill>
              <a:latin typeface="+mn-lt"/>
              <a:ea typeface="+mn-ea"/>
            </a:endParaRPr>
          </a:p>
          <a:p>
            <a:pPr eaLnBrk="1" hangingPunct="1">
              <a:spcBef>
                <a:spcPts val="1200"/>
              </a:spcBef>
              <a:spcAft>
                <a:spcPts val="0"/>
              </a:spcAft>
              <a:buClr>
                <a:srgbClr val="333333"/>
              </a:buClr>
              <a:buFont typeface="+mj-lt"/>
              <a:buAutoNum type="arabicPeriod"/>
            </a:pPr>
            <a:r>
              <a:rPr lang="ru-RU" altLang="de-DE" sz="1800" b="0" dirty="0">
                <a:solidFill>
                  <a:srgbClr val="333333"/>
                </a:solidFill>
                <a:latin typeface="+mn-lt"/>
                <a:ea typeface="+mn-ea"/>
              </a:rPr>
              <a:t>Разногласие между двумя мужчинами по-поводу марок авто</a:t>
            </a:r>
            <a:r>
              <a:rPr lang="de-DE" altLang="de-DE" sz="1800" b="0" dirty="0">
                <a:solidFill>
                  <a:srgbClr val="333333"/>
                </a:solidFill>
                <a:latin typeface="+mn-lt"/>
                <a:ea typeface="+mn-ea"/>
              </a:rPr>
              <a:t>мобиля</a:t>
            </a:r>
            <a:r>
              <a:rPr lang="ru-RU" altLang="de-DE" sz="1800" b="0" dirty="0">
                <a:solidFill>
                  <a:srgbClr val="333333"/>
                </a:solidFill>
                <a:latin typeface="+mn-lt"/>
                <a:ea typeface="+mn-ea"/>
              </a:rPr>
              <a:t>.</a:t>
            </a:r>
            <a:endParaRPr lang="de-DE" altLang="de-DE" sz="1800" b="0" dirty="0">
              <a:solidFill>
                <a:srgbClr val="333333"/>
              </a:solidFill>
              <a:latin typeface="+mn-lt"/>
              <a:ea typeface="+mn-ea"/>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отвлекся из-за звонка</a:t>
            </a:r>
            <a:r>
              <a:rPr lang="de-DE" altLang="de-DE" sz="1800" b="0" dirty="0">
                <a:solidFill>
                  <a:srgbClr val="333333"/>
                </a:solidFill>
                <a:latin typeface="+mn-lt"/>
                <a:ea typeface="+mn-ea"/>
              </a:rPr>
              <a:t> </a:t>
            </a:r>
            <a:r>
              <a:rPr lang="ru-RU" altLang="de-DE" sz="1800" b="0" dirty="0">
                <a:solidFill>
                  <a:srgbClr val="333333"/>
                </a:solidFill>
                <a:latin typeface="+mn-lt"/>
                <a:ea typeface="+mn-ea"/>
              </a:rPr>
              <a:t>телефона и тесто для пиццы, которое он подбросил в воздух, упал</a:t>
            </a:r>
            <a:r>
              <a:rPr lang="de-DE" altLang="de-DE" sz="1800" b="0" dirty="0">
                <a:solidFill>
                  <a:srgbClr val="333333"/>
                </a:solidFill>
                <a:latin typeface="+mn-lt"/>
                <a:ea typeface="+mn-ea"/>
              </a:rPr>
              <a:t>o</a:t>
            </a:r>
            <a:r>
              <a:rPr lang="ru-RU" altLang="de-DE" sz="1800" b="0" dirty="0">
                <a:solidFill>
                  <a:srgbClr val="333333"/>
                </a:solidFill>
                <a:latin typeface="+mn-lt"/>
                <a:ea typeface="+mn-ea"/>
              </a:rPr>
              <a:t> ему на</a:t>
            </a:r>
            <a:r>
              <a:rPr lang="en-US" altLang="de-DE" sz="1800" b="0" dirty="0">
                <a:solidFill>
                  <a:srgbClr val="333333"/>
                </a:solidFill>
                <a:latin typeface="+mn-lt"/>
                <a:ea typeface="+mn-ea"/>
              </a:rPr>
              <a:t> </a:t>
            </a:r>
            <a:r>
              <a:rPr lang="ru-RU" altLang="de-DE" sz="1800" b="0" dirty="0">
                <a:solidFill>
                  <a:srgbClr val="333333"/>
                </a:solidFill>
                <a:latin typeface="+mn-lt"/>
                <a:ea typeface="+mn-ea"/>
              </a:rPr>
              <a:t>голову.</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з</a:t>
            </a:r>
            <a:r>
              <a:rPr lang="de-DE" altLang="de-DE" sz="1800" b="0" dirty="0">
                <a:solidFill>
                  <a:srgbClr val="333333"/>
                </a:solidFill>
                <a:latin typeface="+mn-lt"/>
                <a:ea typeface="+mn-ea"/>
              </a:rPr>
              <a:t>o</a:t>
            </a:r>
            <a:r>
              <a:rPr lang="ru-RU" altLang="de-DE" sz="1800" b="0" dirty="0">
                <a:solidFill>
                  <a:srgbClr val="333333"/>
                </a:solidFill>
                <a:latin typeface="+mn-lt"/>
                <a:ea typeface="+mn-ea"/>
              </a:rPr>
              <a:t>вёт</a:t>
            </a:r>
            <a:r>
              <a:rPr lang="de-DE" altLang="de-DE" sz="1800" b="0" dirty="0">
                <a:solidFill>
                  <a:srgbClr val="333333"/>
                </a:solidFill>
                <a:latin typeface="+mn-lt"/>
                <a:ea typeface="+mn-ea"/>
              </a:rPr>
              <a:t> </a:t>
            </a:r>
            <a:r>
              <a:rPr lang="ru-RU" altLang="de-DE" sz="1800" b="0" dirty="0">
                <a:solidFill>
                  <a:srgbClr val="333333"/>
                </a:solidFill>
                <a:latin typeface="+mn-lt"/>
                <a:ea typeface="+mn-ea"/>
              </a:rPr>
              <a:t>на помощь, потому-что инопланетяне приземлились ему</a:t>
            </a:r>
            <a:r>
              <a:rPr lang="ru-RU" altLang="de-DE" sz="1800" dirty="0">
                <a:solidFill>
                  <a:srgbClr val="333333"/>
                </a:solidFill>
                <a:latin typeface="+mn-lt"/>
                <a:ea typeface="+mn-ea"/>
              </a:rPr>
              <a:t> </a:t>
            </a:r>
            <a:r>
              <a:rPr lang="ru-RU" altLang="de-DE" sz="1800" b="0" dirty="0">
                <a:solidFill>
                  <a:srgbClr val="333333"/>
                </a:solidFill>
                <a:latin typeface="+mn-lt"/>
                <a:ea typeface="+mn-ea"/>
              </a:rPr>
              <a:t>на голову</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старается развеселить девушку, показывая ей фокусы со шляпой</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забыл как печь торт и з</a:t>
            </a:r>
            <a:r>
              <a:rPr lang="de-DE" altLang="de-DE" sz="1800" b="0" dirty="0">
                <a:solidFill>
                  <a:srgbClr val="333333"/>
                </a:solidFill>
                <a:latin typeface="+mn-lt"/>
                <a:ea typeface="+mn-ea"/>
              </a:rPr>
              <a:t>o</a:t>
            </a:r>
            <a:r>
              <a:rPr lang="ru-RU" altLang="de-DE" sz="1800" b="0" dirty="0">
                <a:solidFill>
                  <a:srgbClr val="333333"/>
                </a:solidFill>
                <a:latin typeface="+mn-lt"/>
                <a:ea typeface="+mn-ea"/>
              </a:rPr>
              <a:t>вёт</a:t>
            </a:r>
            <a:r>
              <a:rPr lang="de-DE" altLang="de-DE" sz="1800" b="0" dirty="0">
                <a:solidFill>
                  <a:srgbClr val="333333"/>
                </a:solidFill>
                <a:latin typeface="+mn-lt"/>
                <a:ea typeface="+mn-ea"/>
              </a:rPr>
              <a:t> </a:t>
            </a:r>
            <a:r>
              <a:rPr lang="ru-RU" altLang="de-DE" sz="1800" b="0" dirty="0">
                <a:solidFill>
                  <a:srgbClr val="333333"/>
                </a:solidFill>
                <a:latin typeface="+mn-lt"/>
                <a:ea typeface="+mn-ea"/>
              </a:rPr>
              <a:t>маму ему помочь</a:t>
            </a:r>
            <a:r>
              <a:rPr lang="de-DE" altLang="de-DE" sz="1800" b="0" dirty="0">
                <a:solidFill>
                  <a:srgbClr val="333333"/>
                </a:solidFill>
                <a:latin typeface="+mn-lt"/>
                <a:ea typeface="+mn-ea"/>
              </a:rPr>
              <a:t>.</a:t>
            </a:r>
            <a:endParaRPr lang="de-DE" altLang="de-DE" sz="18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отвлекся из-за звонка</a:t>
            </a:r>
            <a:r>
              <a:rPr lang="de-DE" altLang="de-DE" sz="1800" b="0" dirty="0">
                <a:solidFill>
                  <a:srgbClr val="333333"/>
                </a:solidFill>
                <a:latin typeface="+mn-lt"/>
                <a:ea typeface="+mn-ea"/>
              </a:rPr>
              <a:t> </a:t>
            </a:r>
            <a:r>
              <a:rPr lang="ru-RU" altLang="de-DE" sz="1800" b="0" dirty="0">
                <a:solidFill>
                  <a:srgbClr val="333333"/>
                </a:solidFill>
                <a:latin typeface="+mn-lt"/>
                <a:ea typeface="+mn-ea"/>
              </a:rPr>
              <a:t>телефона и тесто для пиццы, которое он подбросил в воздух, упал</a:t>
            </a:r>
            <a:r>
              <a:rPr lang="de-DE" altLang="de-DE" sz="1800" b="0" dirty="0">
                <a:solidFill>
                  <a:srgbClr val="333333"/>
                </a:solidFill>
                <a:latin typeface="+mn-lt"/>
                <a:ea typeface="+mn-ea"/>
              </a:rPr>
              <a:t>o</a:t>
            </a:r>
            <a:r>
              <a:rPr lang="ru-RU" altLang="de-DE" sz="1800" b="0" dirty="0">
                <a:solidFill>
                  <a:srgbClr val="333333"/>
                </a:solidFill>
                <a:latin typeface="+mn-lt"/>
                <a:ea typeface="+mn-ea"/>
              </a:rPr>
              <a:t> ему на</a:t>
            </a:r>
            <a:r>
              <a:rPr lang="en-US" altLang="de-DE" sz="1800" b="0" dirty="0">
                <a:solidFill>
                  <a:srgbClr val="333333"/>
                </a:solidFill>
                <a:latin typeface="+mn-lt"/>
                <a:ea typeface="+mn-ea"/>
              </a:rPr>
              <a:t> </a:t>
            </a:r>
            <a:r>
              <a:rPr lang="ru-RU" altLang="de-DE" sz="1800" b="0" dirty="0">
                <a:solidFill>
                  <a:srgbClr val="333333"/>
                </a:solidFill>
                <a:latin typeface="+mn-lt"/>
                <a:ea typeface="+mn-ea"/>
              </a:rPr>
              <a:t>голову.</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з</a:t>
            </a:r>
            <a:r>
              <a:rPr lang="de-DE" altLang="de-DE" sz="1800" b="0" dirty="0">
                <a:solidFill>
                  <a:srgbClr val="333333"/>
                </a:solidFill>
                <a:latin typeface="+mn-lt"/>
                <a:ea typeface="+mn-ea"/>
              </a:rPr>
              <a:t>o</a:t>
            </a:r>
            <a:r>
              <a:rPr lang="ru-RU" altLang="de-DE" sz="1800" b="0" dirty="0">
                <a:solidFill>
                  <a:srgbClr val="333333"/>
                </a:solidFill>
                <a:latin typeface="+mn-lt"/>
                <a:ea typeface="+mn-ea"/>
              </a:rPr>
              <a:t>вёт</a:t>
            </a:r>
            <a:r>
              <a:rPr lang="de-DE" altLang="de-DE" sz="1800" b="0" dirty="0">
                <a:solidFill>
                  <a:srgbClr val="333333"/>
                </a:solidFill>
                <a:latin typeface="+mn-lt"/>
                <a:ea typeface="+mn-ea"/>
              </a:rPr>
              <a:t> </a:t>
            </a:r>
            <a:r>
              <a:rPr lang="ru-RU" altLang="de-DE" sz="1800" b="0" dirty="0">
                <a:solidFill>
                  <a:srgbClr val="333333"/>
                </a:solidFill>
                <a:latin typeface="+mn-lt"/>
                <a:ea typeface="+mn-ea"/>
              </a:rPr>
              <a:t>на помощь, потому-что инопланетяне приземлились ему</a:t>
            </a:r>
            <a:r>
              <a:rPr lang="ru-RU" altLang="de-DE" sz="1800" dirty="0">
                <a:solidFill>
                  <a:srgbClr val="333333"/>
                </a:solidFill>
                <a:latin typeface="+mn-lt"/>
                <a:ea typeface="+mn-ea"/>
              </a:rPr>
              <a:t> </a:t>
            </a:r>
            <a:r>
              <a:rPr lang="ru-RU" altLang="de-DE" sz="1800" b="0" dirty="0">
                <a:solidFill>
                  <a:srgbClr val="333333"/>
                </a:solidFill>
                <a:latin typeface="+mn-lt"/>
                <a:ea typeface="+mn-ea"/>
              </a:rPr>
              <a:t>на голову</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старается развеселить девушку, показывая ей фокусы со шляпой</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забыл как печь торт и з</a:t>
            </a:r>
            <a:r>
              <a:rPr lang="de-DE" altLang="de-DE" sz="1800" b="0" dirty="0">
                <a:solidFill>
                  <a:srgbClr val="333333"/>
                </a:solidFill>
                <a:latin typeface="+mn-lt"/>
                <a:ea typeface="+mn-ea"/>
              </a:rPr>
              <a:t>o</a:t>
            </a:r>
            <a:r>
              <a:rPr lang="ru-RU" altLang="de-DE" sz="1800" b="0" dirty="0">
                <a:solidFill>
                  <a:srgbClr val="333333"/>
                </a:solidFill>
                <a:latin typeface="+mn-lt"/>
                <a:ea typeface="+mn-ea"/>
              </a:rPr>
              <a:t>вёт</a:t>
            </a:r>
            <a:r>
              <a:rPr lang="de-DE" altLang="de-DE" sz="1800" b="0" dirty="0">
                <a:solidFill>
                  <a:srgbClr val="333333"/>
                </a:solidFill>
                <a:latin typeface="+mn-lt"/>
                <a:ea typeface="+mn-ea"/>
              </a:rPr>
              <a:t> </a:t>
            </a:r>
            <a:r>
              <a:rPr lang="ru-RU" altLang="de-DE" sz="1800" b="0" dirty="0">
                <a:solidFill>
                  <a:srgbClr val="333333"/>
                </a:solidFill>
                <a:latin typeface="+mn-lt"/>
                <a:ea typeface="+mn-ea"/>
              </a:rPr>
              <a:t>маму ему помочь</a:t>
            </a:r>
            <a:r>
              <a:rPr lang="de-DE" altLang="de-DE" sz="1800" b="0" dirty="0">
                <a:solidFill>
                  <a:srgbClr val="333333"/>
                </a:solidFill>
                <a:latin typeface="+mn-lt"/>
                <a:ea typeface="+mn-ea"/>
              </a:rPr>
              <a:t>.</a:t>
            </a:r>
            <a:endParaRPr lang="de-DE" altLang="de-DE" sz="18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481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отвлекся из-за звонка</a:t>
            </a:r>
            <a:r>
              <a:rPr lang="de-DE" altLang="de-DE" sz="1800" b="0">
                <a:solidFill>
                  <a:srgbClr val="333333"/>
                </a:solidFill>
                <a:latin typeface="+mn-lt"/>
                <a:ea typeface="+mn-ea"/>
              </a:rPr>
              <a:t> </a:t>
            </a:r>
            <a:r>
              <a:rPr lang="ru-RU" altLang="de-DE" sz="1800" b="0">
                <a:solidFill>
                  <a:srgbClr val="333333"/>
                </a:solidFill>
                <a:latin typeface="+mn-lt"/>
                <a:ea typeface="+mn-ea"/>
              </a:rPr>
              <a:t>телефона и тесто для пиццы, которое он подбросил в воздух, упал</a:t>
            </a:r>
            <a:r>
              <a:rPr lang="de-DE" altLang="de-DE" sz="1800" b="0">
                <a:solidFill>
                  <a:srgbClr val="333333"/>
                </a:solidFill>
                <a:latin typeface="+mn-lt"/>
                <a:ea typeface="+mn-ea"/>
              </a:rPr>
              <a:t>o</a:t>
            </a:r>
            <a:r>
              <a:rPr lang="ru-RU" altLang="de-DE" sz="1800" b="0">
                <a:solidFill>
                  <a:srgbClr val="333333"/>
                </a:solidFill>
                <a:latin typeface="+mn-lt"/>
                <a:ea typeface="+mn-ea"/>
              </a:rPr>
              <a:t> ему на голову.</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з</a:t>
            </a:r>
            <a:r>
              <a:rPr lang="de-DE" altLang="de-DE" sz="1800" b="0">
                <a:solidFill>
                  <a:srgbClr val="333333"/>
                </a:solidFill>
                <a:latin typeface="+mn-lt"/>
                <a:ea typeface="+mn-ea"/>
              </a:rPr>
              <a:t>o</a:t>
            </a:r>
            <a:r>
              <a:rPr lang="ru-RU" altLang="de-DE" sz="1800" b="0">
                <a:solidFill>
                  <a:srgbClr val="333333"/>
                </a:solidFill>
                <a:latin typeface="+mn-lt"/>
                <a:ea typeface="+mn-ea"/>
              </a:rPr>
              <a:t>вёт</a:t>
            </a:r>
            <a:r>
              <a:rPr lang="de-DE" altLang="de-DE" sz="1800" b="0">
                <a:solidFill>
                  <a:srgbClr val="333333"/>
                </a:solidFill>
                <a:latin typeface="+mn-lt"/>
                <a:ea typeface="+mn-ea"/>
              </a:rPr>
              <a:t> </a:t>
            </a:r>
            <a:r>
              <a:rPr lang="ru-RU" altLang="de-DE" sz="1800" b="0">
                <a:solidFill>
                  <a:srgbClr val="333333"/>
                </a:solidFill>
                <a:latin typeface="+mn-lt"/>
                <a:ea typeface="+mn-ea"/>
              </a:rPr>
              <a:t>на помощь, потому-что инопланетяне приземлились ему</a:t>
            </a:r>
            <a:r>
              <a:rPr lang="ru-RU" altLang="de-DE" sz="1800">
                <a:solidFill>
                  <a:srgbClr val="333333"/>
                </a:solidFill>
                <a:latin typeface="+mn-lt"/>
                <a:ea typeface="+mn-ea"/>
              </a:rPr>
              <a:t> </a:t>
            </a:r>
            <a:r>
              <a:rPr lang="ru-RU" altLang="de-DE" sz="1800" b="0">
                <a:solidFill>
                  <a:srgbClr val="333333"/>
                </a:solidFill>
                <a:latin typeface="+mn-lt"/>
                <a:ea typeface="+mn-ea"/>
              </a:rPr>
              <a:t>на голову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старается развеселить девушку, показывая ей фокусы со шляпой</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забыл как печь торт и з</a:t>
            </a:r>
            <a:r>
              <a:rPr lang="de-DE" altLang="de-DE" sz="1800" b="0">
                <a:solidFill>
                  <a:srgbClr val="333333"/>
                </a:solidFill>
                <a:latin typeface="+mn-lt"/>
                <a:ea typeface="+mn-ea"/>
              </a:rPr>
              <a:t>o</a:t>
            </a:r>
            <a:r>
              <a:rPr lang="ru-RU" altLang="de-DE" sz="1800" b="0">
                <a:solidFill>
                  <a:srgbClr val="333333"/>
                </a:solidFill>
                <a:latin typeface="+mn-lt"/>
                <a:ea typeface="+mn-ea"/>
              </a:rPr>
              <a:t>вёт</a:t>
            </a:r>
            <a:r>
              <a:rPr lang="de-DE" altLang="de-DE" sz="1800" b="0">
                <a:solidFill>
                  <a:srgbClr val="333333"/>
                </a:solidFill>
                <a:latin typeface="+mn-lt"/>
                <a:ea typeface="+mn-ea"/>
              </a:rPr>
              <a:t> </a:t>
            </a:r>
            <a:r>
              <a:rPr lang="ru-RU" altLang="de-DE" sz="1800" b="0">
                <a:solidFill>
                  <a:srgbClr val="333333"/>
                </a:solidFill>
                <a:latin typeface="+mn-lt"/>
                <a:ea typeface="+mn-ea"/>
              </a:rPr>
              <a:t>маму ему помочь</a:t>
            </a:r>
            <a:r>
              <a:rPr lang="de-DE" altLang="de-DE" sz="1800" b="0">
                <a:solidFill>
                  <a:srgbClr val="333333"/>
                </a:solidFill>
                <a:latin typeface="+mn-lt"/>
                <a:ea typeface="+mn-ea"/>
              </a:rPr>
              <a:t>.</a:t>
            </a:r>
            <a:endParaRPr lang="de-DE" altLang="de-DE" sz="1800">
              <a:solidFill>
                <a:srgbClr val="333333"/>
              </a:solidFill>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ru-RU" altLang="de-DE" sz="1800" b="0" dirty="0">
                <a:solidFill>
                  <a:srgbClr val="004992"/>
                </a:solidFill>
                <a:latin typeface="+mn-lt"/>
                <a:ea typeface="+mn-ea"/>
              </a:rPr>
              <a:t>Мужчина отвлекся из-за звонка</a:t>
            </a:r>
            <a:r>
              <a:rPr lang="de-DE" altLang="de-DE" sz="1800" b="0" dirty="0">
                <a:solidFill>
                  <a:srgbClr val="004992"/>
                </a:solidFill>
                <a:latin typeface="+mn-lt"/>
                <a:ea typeface="+mn-ea"/>
              </a:rPr>
              <a:t> </a:t>
            </a:r>
            <a:r>
              <a:rPr lang="ru-RU" altLang="de-DE" sz="1800" b="0" dirty="0">
                <a:solidFill>
                  <a:srgbClr val="004992"/>
                </a:solidFill>
                <a:latin typeface="+mn-lt"/>
                <a:ea typeface="+mn-ea"/>
              </a:rPr>
              <a:t>телефона и тесто для пиццы, которое он подбросил в воздух, упал</a:t>
            </a:r>
            <a:r>
              <a:rPr lang="de-DE" altLang="de-DE" sz="1800" b="0" dirty="0">
                <a:solidFill>
                  <a:srgbClr val="004992"/>
                </a:solidFill>
                <a:latin typeface="+mn-lt"/>
                <a:ea typeface="+mn-ea"/>
              </a:rPr>
              <a:t>o</a:t>
            </a:r>
            <a:r>
              <a:rPr lang="ru-RU" altLang="de-DE" sz="1800" b="0" dirty="0">
                <a:solidFill>
                  <a:srgbClr val="004992"/>
                </a:solidFill>
                <a:latin typeface="+mn-lt"/>
                <a:ea typeface="+mn-ea"/>
              </a:rPr>
              <a:t> ему на голову.</a:t>
            </a:r>
            <a:endParaRPr lang="de-DE"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з</a:t>
            </a:r>
            <a:r>
              <a:rPr lang="de-DE" altLang="de-DE" sz="1800" b="0" dirty="0">
                <a:solidFill>
                  <a:srgbClr val="333333"/>
                </a:solidFill>
                <a:latin typeface="+mn-lt"/>
                <a:ea typeface="+mn-ea"/>
              </a:rPr>
              <a:t>o</a:t>
            </a:r>
            <a:r>
              <a:rPr lang="ru-RU" altLang="de-DE" sz="1800" b="0" dirty="0">
                <a:solidFill>
                  <a:srgbClr val="333333"/>
                </a:solidFill>
                <a:latin typeface="+mn-lt"/>
                <a:ea typeface="+mn-ea"/>
              </a:rPr>
              <a:t>вёт</a:t>
            </a:r>
            <a:r>
              <a:rPr lang="de-DE" altLang="de-DE" sz="1800" b="0" dirty="0">
                <a:solidFill>
                  <a:srgbClr val="333333"/>
                </a:solidFill>
                <a:latin typeface="+mn-lt"/>
                <a:ea typeface="+mn-ea"/>
              </a:rPr>
              <a:t> </a:t>
            </a:r>
            <a:r>
              <a:rPr lang="ru-RU" altLang="de-DE" sz="1800" b="0" dirty="0">
                <a:solidFill>
                  <a:srgbClr val="333333"/>
                </a:solidFill>
                <a:latin typeface="+mn-lt"/>
                <a:ea typeface="+mn-ea"/>
              </a:rPr>
              <a:t>на помощь, потому-что инопланетяне приземлились ему</a:t>
            </a:r>
            <a:r>
              <a:rPr lang="ru-RU" altLang="de-DE" sz="1800" dirty="0">
                <a:solidFill>
                  <a:srgbClr val="333333"/>
                </a:solidFill>
                <a:latin typeface="+mn-lt"/>
                <a:ea typeface="+mn-ea"/>
              </a:rPr>
              <a:t> </a:t>
            </a:r>
            <a:r>
              <a:rPr lang="ru-RU" altLang="de-DE" sz="1800" b="0" dirty="0">
                <a:solidFill>
                  <a:srgbClr val="333333"/>
                </a:solidFill>
                <a:latin typeface="+mn-lt"/>
                <a:ea typeface="+mn-ea"/>
              </a:rPr>
              <a:t>на голову</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старается развеселить девушку, показывая ей фокусы со шляпой</a:t>
            </a:r>
            <a:r>
              <a:rPr lang="de-DE" altLang="de-DE" sz="18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забыл как печь торт и з</a:t>
            </a:r>
            <a:r>
              <a:rPr lang="de-DE" altLang="de-DE" sz="1800" b="0" dirty="0">
                <a:solidFill>
                  <a:srgbClr val="333333"/>
                </a:solidFill>
                <a:latin typeface="+mn-lt"/>
                <a:ea typeface="+mn-ea"/>
              </a:rPr>
              <a:t>o</a:t>
            </a:r>
            <a:r>
              <a:rPr lang="ru-RU" altLang="de-DE" sz="1800" b="0" dirty="0">
                <a:solidFill>
                  <a:srgbClr val="333333"/>
                </a:solidFill>
                <a:latin typeface="+mn-lt"/>
                <a:ea typeface="+mn-ea"/>
              </a:rPr>
              <a:t>вёт</a:t>
            </a:r>
            <a:r>
              <a:rPr lang="de-DE" altLang="de-DE" sz="1800" b="0" dirty="0">
                <a:solidFill>
                  <a:srgbClr val="333333"/>
                </a:solidFill>
                <a:latin typeface="+mn-lt"/>
                <a:ea typeface="+mn-ea"/>
              </a:rPr>
              <a:t> </a:t>
            </a:r>
            <a:r>
              <a:rPr lang="ru-RU" altLang="de-DE" sz="1800" b="0" dirty="0">
                <a:solidFill>
                  <a:srgbClr val="333333"/>
                </a:solidFill>
                <a:latin typeface="+mn-lt"/>
                <a:ea typeface="+mn-ea"/>
              </a:rPr>
              <a:t>маму ему помочь</a:t>
            </a:r>
            <a:r>
              <a:rPr lang="de-DE" altLang="de-DE" sz="1800" b="0" dirty="0">
                <a:solidFill>
                  <a:srgbClr val="333333"/>
                </a:solidFill>
                <a:latin typeface="+mn-lt"/>
                <a:ea typeface="+mn-ea"/>
              </a:rPr>
              <a:t>.</a:t>
            </a:r>
            <a:endParaRPr lang="de-DE" altLang="de-DE" sz="1800" dirty="0">
              <a:solidFill>
                <a:srgbClr val="333333"/>
              </a:solidFill>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защищает интересы рабочих</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Коммунист призывает рабочих больше работать</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Проповедник объявляет</a:t>
            </a:r>
            <a:r>
              <a:rPr lang="de-DE" altLang="de-DE" sz="1800" b="0">
                <a:solidFill>
                  <a:srgbClr val="333333"/>
                </a:solidFill>
                <a:latin typeface="+mn-lt"/>
                <a:ea typeface="+mn-ea"/>
              </a:rPr>
              <a:t> </a:t>
            </a:r>
            <a:r>
              <a:rPr lang="ru-RU" altLang="de-DE" sz="1800" b="0">
                <a:solidFill>
                  <a:srgbClr val="333333"/>
                </a:solidFill>
                <a:latin typeface="+mn-lt"/>
                <a:ea typeface="+mn-ea"/>
              </a:rPr>
              <a:t>приближение апокалипсиса.</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сообщает рабочим об указе о сокрашении зарплаты, хотя сам живет в достатке.</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защищает интересы рабочих</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Коммунист призывает рабочих больше работать</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Проповедник объявляет</a:t>
            </a:r>
            <a:r>
              <a:rPr lang="de-DE" altLang="de-DE" sz="1800" b="0">
                <a:solidFill>
                  <a:srgbClr val="333333"/>
                </a:solidFill>
                <a:latin typeface="+mn-lt"/>
                <a:ea typeface="+mn-ea"/>
              </a:rPr>
              <a:t> </a:t>
            </a:r>
            <a:r>
              <a:rPr lang="ru-RU" altLang="de-DE" sz="1800" b="0">
                <a:solidFill>
                  <a:srgbClr val="333333"/>
                </a:solidFill>
                <a:latin typeface="+mn-lt"/>
                <a:ea typeface="+mn-ea"/>
              </a:rPr>
              <a:t>приближение апокалипсиса.</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сообщает рабочим об указе о сокрашении зарплаты, хотя сам живет в достатке.</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2"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защищает интересы рабочих</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Коммунист призывает рабочих больше работать</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Проповедник объявляет</a:t>
            </a:r>
            <a:r>
              <a:rPr lang="de-DE" altLang="de-DE" sz="1800" b="0">
                <a:solidFill>
                  <a:srgbClr val="333333"/>
                </a:solidFill>
                <a:latin typeface="+mn-lt"/>
                <a:ea typeface="+mn-ea"/>
              </a:rPr>
              <a:t> </a:t>
            </a:r>
            <a:r>
              <a:rPr lang="ru-RU" altLang="de-DE" sz="1800" b="0">
                <a:solidFill>
                  <a:srgbClr val="333333"/>
                </a:solidFill>
                <a:latin typeface="+mn-lt"/>
                <a:ea typeface="+mn-ea"/>
              </a:rPr>
              <a:t>приближение апокалипсиса.</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сообщает рабочим об указе о сокрашении зарплаты, хотя сам живет в достатке.</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2" name="Picture 11"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9"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2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31"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Политик защищает интересы рабочих</a:t>
            </a:r>
            <a:r>
              <a:rPr lang="de-DE" altLang="de-DE" sz="18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Коммунист призывает рабочих больше работать</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Проповедник объявляет</a:t>
            </a:r>
            <a:r>
              <a:rPr lang="de-DE" altLang="de-DE" sz="1800" b="0">
                <a:solidFill>
                  <a:srgbClr val="333333"/>
                </a:solidFill>
                <a:latin typeface="+mn-lt"/>
                <a:ea typeface="+mn-ea"/>
              </a:rPr>
              <a:t> </a:t>
            </a:r>
            <a:r>
              <a:rPr lang="ru-RU" altLang="de-DE" sz="1800" b="0">
                <a:solidFill>
                  <a:srgbClr val="333333"/>
                </a:solidFill>
                <a:latin typeface="+mn-lt"/>
                <a:ea typeface="+mn-ea"/>
              </a:rPr>
              <a:t>приближение апокалипсиса.</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Политик сообщает рабочим об указе о сокрашении зарплаты, хотя сам живет в достатке.</a:t>
            </a:r>
            <a:endParaRPr lang="de-DE" altLang="de-DE" sz="1800" b="0">
              <a:solidFill>
                <a:srgbClr val="333333"/>
              </a:solidFill>
              <a:latin typeface="+mn-lt"/>
              <a:ea typeface="+mn-ea"/>
            </a:endParaRPr>
          </a:p>
        </p:txBody>
      </p:sp>
      <p:pic>
        <p:nvPicPr>
          <p:cNvPr id="11" name="Picture 10"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mn-lt"/>
                <a:ea typeface="+mn-ea"/>
              </a:rPr>
              <a:t>1</a:t>
            </a:r>
          </a:p>
        </p:txBody>
      </p:sp>
      <p:sp>
        <p:nvSpPr>
          <p:cNvPr id="19"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32"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4"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прячется от полиции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в шутку примеряет женское платье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личным телохранителем женщины</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Одежда мужчины мокрая, поэтому он крадет одежду женщины</a:t>
            </a:r>
            <a:r>
              <a:rPr lang="de-DE" altLang="de-DE" sz="1800" b="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sp>
        <p:nvSpPr>
          <p:cNvPr id="5530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прячется от полиции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в шутку примеряет женское платье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личным телохранителем женщины</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Одежда мужчины мокрая, поэтому он крадет одежду женщины</a:t>
            </a:r>
            <a:r>
              <a:rPr lang="de-DE" altLang="de-DE" sz="1800" b="0">
                <a:solidFill>
                  <a:srgbClr val="333333"/>
                </a:solidFill>
                <a:latin typeface="+mn-lt"/>
                <a:ea typeface="+mn-ea"/>
              </a:rPr>
              <a:t>.</a:t>
            </a: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56332"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прячется от полиции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в шутку примеряет женское платье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личным телохранителем женщины</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Одежда мужчины мокрая, поэтому он крадет одежду женщины</a:t>
            </a:r>
            <a:r>
              <a:rPr lang="de-DE" altLang="de-DE" sz="1800" b="0">
                <a:solidFill>
                  <a:srgbClr val="333333"/>
                </a:solidFill>
                <a:latin typeface="+mn-lt"/>
                <a:ea typeface="+mn-ea"/>
              </a:rPr>
              <a:t>.</a:t>
            </a: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5"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Человек прячется от полиции</a:t>
            </a:r>
            <a:r>
              <a:rPr lang="de-DE" altLang="de-DE" sz="18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в шутку примеряет женское платье</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личным телохранителем женщины</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Одежда мужчины мокрая, поэтому он крадет одежду женщины</a:t>
            </a:r>
            <a:r>
              <a:rPr lang="de-DE" altLang="de-DE" sz="1800" b="0">
                <a:solidFill>
                  <a:srgbClr val="333333"/>
                </a:solidFill>
                <a:latin typeface="+mn-lt"/>
                <a:ea typeface="+mn-ea"/>
              </a:rPr>
              <a:t>.</a:t>
            </a: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ea typeface="+mn-ea"/>
              </a:rPr>
              <a:t>[</a:t>
            </a:r>
            <a:r>
              <a:rPr lang="az-Cyrl-AZ" altLang="ko-KR" b="0" i="1" spc="-5" dirty="0">
                <a:solidFill>
                  <a:srgbClr val="333333"/>
                </a:solidFill>
                <a:latin typeface="+mn-lt"/>
                <a:ea typeface="+mn-ea"/>
              </a:rPr>
              <a:t>для тренеров</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ru-RU" altLang="ko-KR" b="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az-Cyrl-AZ"/>
              <a:t>Тренинг 3 – Исправление мнения</a:t>
            </a:r>
            <a:endParaRPr lang="de-DE"/>
          </a:p>
        </p:txBody>
      </p:sp>
      <p:sp>
        <p:nvSpPr>
          <p:cNvPr id="4" name="Slide Number Placeholder 3"/>
          <p:cNvSpPr>
            <a:spLocks noGrp="1"/>
          </p:cNvSpPr>
          <p:nvPr>
            <p:ph type="sldNum" sz="quarter" idx="12"/>
          </p:nvPr>
        </p:nvSpPr>
        <p:spPr/>
        <p:txBody>
          <a:bodyPr/>
          <a:lstStyle/>
          <a:p>
            <a:fld id="{C95D59C2-E9D4-49F7-A437-A9F3D90074F1}" type="slidenum">
              <a:rPr lang="de-DE" altLang="de-DE" smtClean="0"/>
              <a:pPr/>
              <a:t>40</a:t>
            </a:fld>
            <a:endParaRPr lang="de-DE" altLang="de-DE"/>
          </a:p>
        </p:txBody>
      </p:sp>
    </p:spTree>
    <p:extLst>
      <p:ext uri="{BB962C8B-B14F-4D97-AF65-F5344CB8AC3E}">
        <p14:creationId xmlns:p14="http://schemas.microsoft.com/office/powerpoint/2010/main" val="2664401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получает удовольствие от рыбалки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ускользнул от работы в саду и пошел на рыбалку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хочет порадовать маму, словив ей рыбу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украл червей для рыбалки.</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получает удовольствие от рыбалки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ускользнул от работы в саду и пошел на рыбалку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хочет порадовать маму, словив ей рыбу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украл червей для рыбалки.</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получает удовольствие от рыбалки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ускользнул от работы в саду и пошел на рыбалку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хочет порадовать маму, словив ей рыбу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украл червей для рыбалки.</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получает удовольствие от рыбалки</a:t>
            </a:r>
            <a:r>
              <a:rPr lang="de-DE" altLang="de-DE" sz="1800" b="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Мальчик ускользнул от работы в саду и пошел на рыбалку</a:t>
            </a:r>
            <a:r>
              <a:rPr lang="de-DE" altLang="de-DE" sz="1800" b="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хочет порадовать маму, словив ей рыбу</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Мальчик украл червей для рыбалки.</a:t>
            </a:r>
            <a:endParaRPr lang="de-DE" altLang="de-DE" sz="1800" b="0">
              <a:solidFill>
                <a:srgbClr val="333333"/>
              </a:solidFill>
              <a:latin typeface="+mn-lt"/>
              <a:ea typeface="+mn-e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общаются при помощи телепатии.</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 удивлением смотрит как другой открывает дверь.</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оборачивается, потому что другой парень кажется ему знакомым.</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оборачивается с удивлением, услышав от другого грубый комментарий.</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общаются при помощи телепатии.</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 удивлением смотрит как другой открывает дверь.</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оборачивается, потому что другой парень кажется ему знакомым.</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оборачивается с удивлением, услышав от другого грубый комментарий.</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общаются при помощи телепатии.</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 удивлением смотрит как другой открывает дверь.</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оборачивается, потому что другой парень кажется ему знакомым.</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оборачивается с удивлением, услышав от другого грубый комментарий.</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Двое мужчин общаются при помощи телепатии.</a:t>
            </a:r>
            <a:endParaRPr lang="de-DE"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ru-RU" altLang="de-DE" sz="1800" b="0" dirty="0">
                <a:solidFill>
                  <a:srgbClr val="004992"/>
                </a:solidFill>
                <a:latin typeface="+mn-lt"/>
                <a:ea typeface="+mn-ea"/>
              </a:rPr>
              <a:t>Мужчина с удивлением смотрит как другой открывает дверь.</a:t>
            </a:r>
            <a:endParaRPr lang="de-DE"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оборачивается, потому что другой парень кажется ему знакомым.</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Человек оборачивается с удивлением, услышав от другого грубый комментарий.</a:t>
            </a:r>
            <a:endParaRPr lang="de-DE" altLang="de-DE" sz="1800" b="0" dirty="0">
              <a:solidFill>
                <a:srgbClr val="333333"/>
              </a:solidFill>
              <a:latin typeface="+mn-lt"/>
              <a:ea typeface="+mn-ea"/>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ea typeface="+mn-ea"/>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ea typeface="+mn-ea"/>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находятся в клубе садо</a:t>
            </a:r>
            <a:r>
              <a:rPr lang="de-DE" altLang="de-DE" sz="1800" b="0">
                <a:solidFill>
                  <a:srgbClr val="333333"/>
                </a:solidFill>
                <a:latin typeface="+mn-lt"/>
                <a:ea typeface="+mn-ea"/>
              </a:rPr>
              <a:t>-</a:t>
            </a:r>
            <a:r>
              <a:rPr lang="ru-RU" altLang="de-DE" sz="1800" b="0">
                <a:solidFill>
                  <a:srgbClr val="333333"/>
                </a:solidFill>
                <a:latin typeface="+mn-lt"/>
                <a:ea typeface="+mn-ea"/>
              </a:rPr>
              <a:t>мазо.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Ковбой хочет купить веревку.</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Вор связал веревкой продавца.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хочет купить новую шляпу</a:t>
            </a:r>
            <a:r>
              <a:rPr lang="de-DE" altLang="de-DE" sz="1800" b="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находятся в клубе садо</a:t>
            </a:r>
            <a:r>
              <a:rPr lang="de-DE" altLang="de-DE" sz="1800" b="0">
                <a:solidFill>
                  <a:srgbClr val="333333"/>
                </a:solidFill>
                <a:latin typeface="+mn-lt"/>
                <a:ea typeface="+mn-ea"/>
              </a:rPr>
              <a:t>-</a:t>
            </a:r>
            <a:r>
              <a:rPr lang="ru-RU" altLang="de-DE" sz="1800" b="0">
                <a:solidFill>
                  <a:srgbClr val="333333"/>
                </a:solidFill>
                <a:latin typeface="+mn-lt"/>
                <a:ea typeface="+mn-ea"/>
              </a:rPr>
              <a:t>мазо.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Ковбой хочет купить веревку.</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Вор связал веревкой продавца.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хочет купить новую шляпу</a:t>
            </a:r>
            <a:r>
              <a:rPr lang="de-DE" altLang="de-DE" sz="1800" b="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находятся в клубе садо</a:t>
            </a:r>
            <a:r>
              <a:rPr lang="de-DE" altLang="de-DE" sz="1800" b="0">
                <a:solidFill>
                  <a:srgbClr val="333333"/>
                </a:solidFill>
                <a:latin typeface="+mn-lt"/>
                <a:ea typeface="+mn-ea"/>
              </a:rPr>
              <a:t>-</a:t>
            </a:r>
            <a:r>
              <a:rPr lang="ru-RU" altLang="de-DE" sz="1800" b="0">
                <a:solidFill>
                  <a:srgbClr val="333333"/>
                </a:solidFill>
                <a:latin typeface="+mn-lt"/>
                <a:ea typeface="+mn-ea"/>
              </a:rPr>
              <a:t>мазо.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Ковбой хочет купить веревку.</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Вор связал веревкой продавца.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хочет купить новую шляпу</a:t>
            </a:r>
            <a:r>
              <a:rPr lang="de-DE" altLang="de-DE" sz="1800" b="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мужчин находятся в клубе садо</a:t>
            </a:r>
            <a:r>
              <a:rPr lang="de-DE" altLang="de-DE" sz="1800" b="0">
                <a:solidFill>
                  <a:srgbClr val="333333"/>
                </a:solidFill>
                <a:latin typeface="+mn-lt"/>
                <a:ea typeface="+mn-ea"/>
              </a:rPr>
              <a:t>-</a:t>
            </a:r>
            <a:r>
              <a:rPr lang="ru-RU" altLang="de-DE" sz="1800" b="0">
                <a:solidFill>
                  <a:srgbClr val="333333"/>
                </a:solidFill>
                <a:latin typeface="+mn-lt"/>
                <a:ea typeface="+mn-ea"/>
              </a:rPr>
              <a:t>мазо.</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Ковбой хочет купить веревку.</a:t>
            </a:r>
            <a:endParaRPr lang="de-DE" altLang="de-DE"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de-DE" altLang="de-DE" sz="1800" b="0">
                <a:solidFill>
                  <a:srgbClr val="004992"/>
                </a:solidFill>
                <a:latin typeface="+mn-lt"/>
                <a:ea typeface="+mn-ea"/>
              </a:rPr>
              <a:t>Вор связал веревкой продавца.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хочет купить новую шляпу</a:t>
            </a:r>
            <a:r>
              <a:rPr lang="de-DE" altLang="de-DE" sz="1800" b="0">
                <a:solidFill>
                  <a:srgbClr val="333333"/>
                </a:solidFill>
                <a:latin typeface="+mn-lt"/>
                <a:ea typeface="+mn-ea"/>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2"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Полицейские собаки предотвращают кражу лодки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упала в воду, потому что собаки гонялись за котом.</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хочет спасти кота, который плавает в лодке.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прячется в воде от собак.</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Полицейские собаки предотвращают кражу лодки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упала в воду, потому что собаки гонялись за котом.</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хочет спасти кота, который плавает в лодке.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прячется в воде от собак.</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9"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Полицейские собаки предотвращают кражу лодки</a:t>
            </a:r>
            <a:r>
              <a:rPr lang="de-DE" altLang="de-DE" sz="1800" b="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упала в воду, потому что собаки гонялись за котом.</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хочет спасти кота, который плавает в лодке.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прячется в воде от собак.</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72" name="Text Box 1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Полицейские собаки предотвращают кражу лодки</a:t>
            </a:r>
            <a:r>
              <a:rPr lang="de-DE" altLang="de-DE" sz="1800" b="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Девушка упала в воду, потому что собаки гонялись за котом.</a:t>
            </a:r>
            <a:endParaRPr lang="de-DE" altLang="de-DE" sz="1800" b="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хочет спасти кота, который плавает в лодке.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Девушка прячется в воде от собак.</a:t>
            </a:r>
            <a:endParaRPr lang="de-DE" altLang="de-DE" sz="1800" b="0">
              <a:solidFill>
                <a:srgbClr val="333333"/>
              </a:solidFill>
              <a:latin typeface="+mn-lt"/>
              <a:ea typeface="+mn-ea"/>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Парень </a:t>
            </a:r>
            <a:r>
              <a:rPr lang="ru-RU" altLang="de-DE" sz="1800" b="0">
                <a:solidFill>
                  <a:srgbClr val="333333"/>
                </a:solidFill>
                <a:latin typeface="+mn-lt"/>
                <a:ea typeface="+mn-ea"/>
              </a:rPr>
              <a:t>бросился на помощь человеку, который только что был ограблен.</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Парень помогает пьяному мужчине.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Парень случайно попал человеку столом по голове.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старых друзей случайно встретились на улице.</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Парень </a:t>
            </a:r>
            <a:r>
              <a:rPr lang="ru-RU" altLang="de-DE" sz="1800" b="0">
                <a:solidFill>
                  <a:srgbClr val="333333"/>
                </a:solidFill>
                <a:latin typeface="+mn-lt"/>
                <a:ea typeface="+mn-ea"/>
              </a:rPr>
              <a:t>бросился на помощь человеку, который только что был ограблен.</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Парень помогает пьяному мужчине.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Парень случайно попал человеку столом по голове.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старых друзей случайно встретились на улице.</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Парень </a:t>
            </a:r>
            <a:r>
              <a:rPr lang="ru-RU" altLang="de-DE" sz="1800" b="0">
                <a:solidFill>
                  <a:srgbClr val="333333"/>
                </a:solidFill>
                <a:latin typeface="+mn-lt"/>
                <a:ea typeface="+mn-ea"/>
              </a:rPr>
              <a:t>бросился на помощь человеку, который только что был ограблен.</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mn-lt"/>
                <a:ea typeface="+mn-ea"/>
              </a:rPr>
              <a:t>Парень помогает пьяному мужчине.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Парень случайно попал человеку столом по голове.</a:t>
            </a:r>
            <a:endParaRPr lang="de-DE"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Двое старых друзей случайно встретились на улице.</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62"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Парень </a:t>
            </a:r>
            <a:r>
              <a:rPr lang="ru-RU" altLang="de-DE" sz="1800" b="0" dirty="0">
                <a:solidFill>
                  <a:srgbClr val="333333"/>
                </a:solidFill>
                <a:latin typeface="+mn-lt"/>
                <a:ea typeface="+mn-ea"/>
              </a:rPr>
              <a:t>бросился на помощь человеку, который только что был ограблен.</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mn-lt"/>
                <a:ea typeface="+mn-ea"/>
              </a:rPr>
              <a:t>Парень помогает пьяному мужчине.</a:t>
            </a:r>
          </a:p>
          <a:p>
            <a:pPr eaLnBrk="1" hangingPunct="1">
              <a:spcBef>
                <a:spcPts val="1200"/>
              </a:spcBef>
              <a:spcAft>
                <a:spcPts val="0"/>
              </a:spcAft>
              <a:buClr>
                <a:srgbClr val="004992"/>
              </a:buClr>
              <a:buFont typeface="WingDings"/>
              <a:buAutoNum type="arabicPeriod"/>
            </a:pPr>
            <a:r>
              <a:rPr lang="ru-RU" altLang="de-DE" sz="1800" b="0" dirty="0">
                <a:solidFill>
                  <a:srgbClr val="004992"/>
                </a:solidFill>
                <a:latin typeface="+mn-lt"/>
                <a:ea typeface="+mn-ea"/>
              </a:rPr>
              <a:t>Парень случайно попал человеку столом по голове.</a:t>
            </a:r>
            <a:endParaRPr lang="de-DE"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Двое старых друзей случайно встретились на улице.</a:t>
            </a:r>
            <a:endParaRPr lang="de-DE" altLang="de-DE" sz="1800" b="0" dirty="0">
              <a:solidFill>
                <a:srgbClr val="333333"/>
              </a:solidFill>
              <a:latin typeface="+mn-lt"/>
              <a:ea typeface="+mn-ea"/>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Какова вероятность правильного ответа?</a:t>
            </a:r>
            <a:endParaRPr lang="en-US" sz="3600">
              <a:latin typeface="+mn-lt"/>
              <a:ea typeface="+mn-ea"/>
              <a:cs typeface="+mn-cs"/>
            </a:endParaRPr>
          </a:p>
        </p:txBody>
      </p:sp>
      <p:sp>
        <p:nvSpPr>
          <p:cNvPr id="79885"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и женщина угоняют автомобиль.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в машине со своей любовницей и надеется, что никто их не увидит.</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едет на назначенную встречу в кино.</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отвозит манекен в своей магазин.</a:t>
            </a:r>
            <a:endParaRPr lang="de-DE" altLang="de-DE" sz="1800" b="0" dirty="0">
              <a:solidFill>
                <a:srgbClr val="333333"/>
              </a:solidFill>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2 изображения?</a:t>
            </a:r>
            <a:endParaRPr lang="en-US" sz="3600">
              <a:latin typeface="+mn-lt"/>
              <a:ea typeface="+mn-ea"/>
              <a:cs typeface="+mn-cs"/>
            </a:endParaRPr>
          </a:p>
        </p:txBody>
      </p:sp>
      <p:sp>
        <p:nvSpPr>
          <p:cNvPr id="80911"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и женщина угоняют автомобиль.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в машине со своей любовницей и надеется, что никто их не увидит.</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едет на назначенную встречу в кино.</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отвозит манекен в своей магазин.</a:t>
            </a:r>
            <a:endParaRPr lang="de-DE" altLang="de-DE" sz="1800" b="0" dirty="0">
              <a:solidFill>
                <a:srgbClr val="333333"/>
              </a:solidFill>
              <a:latin typeface="+mn-lt"/>
              <a:ea typeface="+mn-ea"/>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81938"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и женщина угоняют автомобиль.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в машине со своей любовницей и надеется, что никто их не увидит.</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едет на назначенную встречу в кино.</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отвозит манекен в своей магазин.</a:t>
            </a:r>
            <a:endParaRPr lang="de-DE" altLang="de-DE" sz="1800" b="0" dirty="0">
              <a:solidFill>
                <a:srgbClr val="333333"/>
              </a:solidFill>
              <a:latin typeface="+mn-lt"/>
              <a:ea typeface="+mn-ea"/>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p:txBody>
          <a:bodyPr/>
          <a:lstStyle/>
          <a:p>
            <a:fld id="{DA269F38-9817-42F5-81DC-66566256509E}"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61"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и женщина угоняют автомобиль.</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в машине со своей любовницей</a:t>
            </a:r>
            <a:r>
              <a:rPr lang="de-DE" altLang="de-DE" sz="1800" b="0" dirty="0">
                <a:solidFill>
                  <a:srgbClr val="333333"/>
                </a:solidFill>
                <a:latin typeface="+mn-lt"/>
                <a:ea typeface="+mn-ea"/>
              </a:rPr>
              <a:t> </a:t>
            </a:r>
            <a:r>
              <a:rPr lang="ru-RU" altLang="de-DE" sz="1800" b="0" dirty="0">
                <a:solidFill>
                  <a:srgbClr val="333333"/>
                </a:solidFill>
                <a:latin typeface="+mn-lt"/>
                <a:ea typeface="+mn-ea"/>
              </a:rPr>
              <a:t>и надеется, что никто их не увидит.</a:t>
            </a:r>
            <a:endParaRPr lang="de-DE"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Мужчина едет на назначенную встречу в кино.</a:t>
            </a:r>
            <a:endParaRPr lang="de-DE"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ru-RU" altLang="de-DE" sz="1800" b="0" dirty="0">
                <a:solidFill>
                  <a:srgbClr val="004992"/>
                </a:solidFill>
                <a:latin typeface="+mn-lt"/>
                <a:ea typeface="+mn-ea"/>
              </a:rPr>
              <a:t>Мужчина отвозит манекен в своей магазин.</a:t>
            </a:r>
            <a:endParaRPr lang="de-DE" altLang="de-DE" sz="1800" b="0" dirty="0">
              <a:solidFill>
                <a:srgbClr val="004992"/>
              </a:solidFill>
              <a:latin typeface="+mn-lt"/>
              <a:ea typeface="+mn-ea"/>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indent="-342900" defTabSz="914400" fontAlgn="base">
              <a:buClr>
                <a:srgbClr val="333333"/>
              </a:buClr>
              <a:buFont typeface="WingDings"/>
              <a:buChar char=""/>
            </a:pPr>
            <a:r>
              <a:rPr lang="ru-RU" altLang="de-DE" sz="2400" dirty="0">
                <a:solidFill>
                  <a:srgbClr val="333333"/>
                </a:solidFill>
              </a:rPr>
              <a:t>Ситуации часто заканчиваются по-другому, чем ожидалось: </a:t>
            </a:r>
            <a:r>
              <a:rPr lang="de-DE" altLang="de-DE" sz="2400" dirty="0">
                <a:solidFill>
                  <a:srgbClr val="333333"/>
                </a:solidFill>
              </a:rPr>
              <a:t>поспешные выводы</a:t>
            </a:r>
            <a:r>
              <a:rPr lang="ru-RU" altLang="de-DE" sz="2400" dirty="0">
                <a:solidFill>
                  <a:srgbClr val="333333"/>
                </a:solidFill>
              </a:rPr>
              <a:t> часто приводит к ошибкам!</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indent="-342900" defTabSz="914400" fontAlgn="base">
              <a:buClr>
                <a:srgbClr val="333333"/>
              </a:buClr>
              <a:buFont typeface="WingDings"/>
              <a:buChar char=""/>
            </a:pPr>
            <a:r>
              <a:rPr lang="ru-RU" altLang="de-DE" sz="2400" dirty="0">
                <a:solidFill>
                  <a:srgbClr val="333333"/>
                </a:solidFill>
              </a:rPr>
              <a:t>Ситуации часто заканчиваются по-другому, чем ожидалось: </a:t>
            </a:r>
            <a:r>
              <a:rPr lang="de-DE" altLang="de-DE" sz="2400" dirty="0">
                <a:solidFill>
                  <a:srgbClr val="333333"/>
                </a:solidFill>
              </a:rPr>
              <a:t>поспешные выводы</a:t>
            </a:r>
            <a:r>
              <a:rPr lang="ru-RU" altLang="de-DE" sz="2400" dirty="0">
                <a:solidFill>
                  <a:srgbClr val="333333"/>
                </a:solidFill>
              </a:rPr>
              <a:t> часто приводит к ошибкам!</a:t>
            </a:r>
            <a:endParaRPr lang="de-DE" altLang="de-DE" sz="2400" dirty="0">
              <a:solidFill>
                <a:srgbClr val="333333"/>
              </a:solidFill>
            </a:endParaRPr>
          </a:p>
          <a:p>
            <a:pPr marL="342900" indent="-342900" defTabSz="914400" fontAlgn="base">
              <a:buClr>
                <a:srgbClr val="333333"/>
              </a:buClr>
              <a:buFont typeface="WingDings"/>
              <a:buChar char=""/>
            </a:pPr>
            <a:r>
              <a:rPr lang="ru-RU" altLang="de-DE" sz="2400" dirty="0">
                <a:solidFill>
                  <a:srgbClr val="333333"/>
                </a:solidFill>
              </a:rPr>
              <a:t>Поэтому следует учитывать иные интерпретации/мнения и всегда быть открытыми в признании собственных ошибок.</a:t>
            </a:r>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66</a:t>
            </a:fld>
            <a:endParaRPr lang="de-DE" altLang="de-DE"/>
          </a:p>
        </p:txBody>
      </p:sp>
    </p:spTree>
    <p:extLst>
      <p:ext uri="{BB962C8B-B14F-4D97-AF65-F5344CB8AC3E}">
        <p14:creationId xmlns:p14="http://schemas.microsoft.com/office/powerpoint/2010/main" val="9465180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indent="-342900" defTabSz="914400" fontAlgn="base">
              <a:buClr>
                <a:srgbClr val="333333"/>
              </a:buClr>
              <a:buFont typeface="WingDings"/>
              <a:buChar char=""/>
            </a:pPr>
            <a:r>
              <a:rPr lang="ru-RU" altLang="de-DE" sz="2400" dirty="0">
                <a:solidFill>
                  <a:srgbClr val="333333"/>
                </a:solidFill>
              </a:rPr>
              <a:t>Ситуации часто заканчиваются по-другому, чем ожидалось: </a:t>
            </a:r>
            <a:r>
              <a:rPr lang="de-DE" altLang="de-DE" sz="2400" dirty="0">
                <a:solidFill>
                  <a:srgbClr val="333333"/>
                </a:solidFill>
              </a:rPr>
              <a:t>поспешные выводы</a:t>
            </a:r>
            <a:r>
              <a:rPr lang="ru-RU" altLang="de-DE" sz="2400" dirty="0">
                <a:solidFill>
                  <a:srgbClr val="333333"/>
                </a:solidFill>
              </a:rPr>
              <a:t> часто приводит к ошибкам!</a:t>
            </a:r>
            <a:endParaRPr lang="de-DE" altLang="de-DE" sz="2400" dirty="0">
              <a:solidFill>
                <a:srgbClr val="333333"/>
              </a:solidFill>
            </a:endParaRPr>
          </a:p>
          <a:p>
            <a:pPr marL="342900" indent="-342900" defTabSz="914400" fontAlgn="base">
              <a:buClr>
                <a:srgbClr val="333333"/>
              </a:buClr>
              <a:buFont typeface="WingDings"/>
              <a:buChar char=""/>
            </a:pPr>
            <a:r>
              <a:rPr lang="ru-RU" altLang="de-DE" sz="2400" dirty="0">
                <a:solidFill>
                  <a:srgbClr val="333333"/>
                </a:solidFill>
              </a:rPr>
              <a:t>Поэтому следует учитывать иные интерпретации/мнения и всегда быть открытыми в признании собственных ошибок.</a:t>
            </a:r>
          </a:p>
          <a:p>
            <a:pPr marL="342900" indent="-342900" defTabSz="914400" fontAlgn="base">
              <a:buClr>
                <a:srgbClr val="333333"/>
              </a:buClr>
              <a:buFont typeface="WingDings"/>
              <a:buChar char=""/>
            </a:pPr>
            <a:r>
              <a:rPr lang="ru-RU" altLang="de-DE" sz="2400" dirty="0">
                <a:solidFill>
                  <a:srgbClr val="333333"/>
                </a:solidFill>
              </a:rPr>
              <a:t>Необходимо так-же учитывать весь спектр информации, прежде чем принимать какое-либо решение.</a:t>
            </a:r>
            <a:endParaRPr lang="en-US" sz="2400" dirty="0"/>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67</a:t>
            </a:fld>
            <a:endParaRPr lang="de-DE" altLang="de-DE"/>
          </a:p>
        </p:txBody>
      </p:sp>
    </p:spTree>
    <p:extLst>
      <p:ext uri="{BB962C8B-B14F-4D97-AF65-F5344CB8AC3E}">
        <p14:creationId xmlns:p14="http://schemas.microsoft.com/office/powerpoint/2010/main" val="4049479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люди, страдающие психозом, </a:t>
            </a:r>
            <a:r>
              <a:rPr lang="de-DE" altLang="de-DE" sz="2000" dirty="0">
                <a:solidFill>
                  <a:srgbClr val="333333"/>
                </a:solidFill>
              </a:rPr>
              <a:t>придерживаются</a:t>
            </a:r>
            <a:r>
              <a:rPr lang="ru-RU" altLang="de-DE" sz="2000" dirty="0">
                <a:solidFill>
                  <a:srgbClr val="333333"/>
                </a:solidFill>
              </a:rPr>
              <a:t> ложны</a:t>
            </a:r>
            <a:r>
              <a:rPr lang="de-DE" altLang="de-DE" sz="2000" dirty="0">
                <a:solidFill>
                  <a:srgbClr val="333333"/>
                </a:solidFill>
              </a:rPr>
              <a:t>м</a:t>
            </a:r>
            <a:r>
              <a:rPr lang="ru-RU" altLang="de-DE" sz="2000" dirty="0">
                <a:solidFill>
                  <a:srgbClr val="333333"/>
                </a:solidFill>
              </a:rPr>
              <a:t> убеждения</a:t>
            </a:r>
            <a:r>
              <a:rPr lang="de-DE" altLang="de-DE" sz="2000" dirty="0">
                <a:solidFill>
                  <a:srgbClr val="333333"/>
                </a:solidFill>
              </a:rPr>
              <a:t>м</a:t>
            </a:r>
            <a:r>
              <a:rPr lang="ru-RU" altLang="de-DE" sz="2000" dirty="0">
                <a:solidFill>
                  <a:srgbClr val="333333"/>
                </a:solidFill>
              </a:rPr>
              <a:t>, несмотря на убедительные аргументы, доказывающие обратное. В некоторых случаях это может привести</a:t>
            </a:r>
            <a:r>
              <a:rPr lang="de-DE" altLang="de-DE" sz="2000" dirty="0">
                <a:solidFill>
                  <a:srgbClr val="333333"/>
                </a:solidFill>
              </a:rPr>
              <a:t> </a:t>
            </a:r>
            <a:r>
              <a:rPr lang="ru-RU" altLang="de-DE" sz="2000" dirty="0">
                <a:solidFill>
                  <a:srgbClr val="333333"/>
                </a:solidFill>
              </a:rPr>
              <a:t>к драматическим последствиям.</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люди, страдающие психозом, </a:t>
            </a:r>
            <a:r>
              <a:rPr lang="de-DE" altLang="de-DE" sz="2000" dirty="0">
                <a:solidFill>
                  <a:srgbClr val="333333"/>
                </a:solidFill>
              </a:rPr>
              <a:t>придерживаются</a:t>
            </a:r>
            <a:r>
              <a:rPr lang="ru-RU" altLang="de-DE" sz="2000" dirty="0">
                <a:solidFill>
                  <a:srgbClr val="333333"/>
                </a:solidFill>
              </a:rPr>
              <a:t> ложны</a:t>
            </a:r>
            <a:r>
              <a:rPr lang="de-DE" altLang="de-DE" sz="2000" dirty="0">
                <a:solidFill>
                  <a:srgbClr val="333333"/>
                </a:solidFill>
              </a:rPr>
              <a:t>м</a:t>
            </a:r>
            <a:r>
              <a:rPr lang="ru-RU" altLang="de-DE" sz="2000" dirty="0">
                <a:solidFill>
                  <a:srgbClr val="333333"/>
                </a:solidFill>
              </a:rPr>
              <a:t> убеждения</a:t>
            </a:r>
            <a:r>
              <a:rPr lang="de-DE" altLang="de-DE" sz="2000" dirty="0">
                <a:solidFill>
                  <a:srgbClr val="333333"/>
                </a:solidFill>
              </a:rPr>
              <a:t>м</a:t>
            </a:r>
            <a:r>
              <a:rPr lang="ru-RU" altLang="de-DE" sz="2000" dirty="0">
                <a:solidFill>
                  <a:srgbClr val="333333"/>
                </a:solidFill>
              </a:rPr>
              <a:t>, несмотря на убедительные аргументы, доказывающие обратное. В некоторых случаях это может привести</a:t>
            </a:r>
            <a:r>
              <a:rPr lang="de-DE" altLang="de-DE" sz="2000" dirty="0">
                <a:solidFill>
                  <a:srgbClr val="333333"/>
                </a:solidFill>
              </a:rPr>
              <a:t> </a:t>
            </a:r>
            <a:r>
              <a:rPr lang="ru-RU" altLang="de-DE" sz="2000" dirty="0">
                <a:solidFill>
                  <a:srgbClr val="333333"/>
                </a:solidFill>
              </a:rPr>
              <a:t>к драматическим последствиям.</a:t>
            </a:r>
            <a:endParaRPr lang="de-DE" altLang="de-DE" sz="2000" dirty="0">
              <a:solidFill>
                <a:srgbClr val="333333"/>
              </a:solidFill>
            </a:endParaRPr>
          </a:p>
          <a:p>
            <a:pPr lvl="0" defTabSz="914400" fontAlgn="base">
              <a:lnSpc>
                <a:spcPct val="100000"/>
              </a:lnSpc>
              <a:spcBef>
                <a:spcPts val="1200"/>
              </a:spcBef>
            </a:pPr>
            <a:r>
              <a:rPr lang="ru-RU" altLang="de-DE" dirty="0">
                <a:solidFill>
                  <a:srgbClr val="004992"/>
                </a:solidFill>
              </a:rPr>
              <a:t>Пример</a:t>
            </a:r>
            <a:r>
              <a:rPr lang="de-DE" altLang="de-DE" dirty="0">
                <a:solidFill>
                  <a:srgbClr val="004992"/>
                </a:solidFill>
              </a:rPr>
              <a:t>:</a:t>
            </a:r>
            <a:r>
              <a:rPr lang="de-DE" altLang="de-DE" dirty="0">
                <a:solidFill>
                  <a:srgbClr val="333333"/>
                </a:solidFill>
              </a:rPr>
              <a:t> </a:t>
            </a:r>
            <a:r>
              <a:rPr lang="ru-RU" altLang="de-DE" dirty="0">
                <a:solidFill>
                  <a:srgbClr val="333333"/>
                </a:solidFill>
              </a:rPr>
              <a:t>Петр пытается поранить своего отца, чтобы доказать, что его настоящий отец давно мертв и лишь роботы овладели и управляют его телом.</a:t>
            </a:r>
            <a:r>
              <a:rPr lang="de-DE" altLang="de-DE" dirty="0">
                <a:solidFill>
                  <a:srgbClr val="333333"/>
                </a:solidFill>
              </a:rPr>
              <a:t> </a:t>
            </a:r>
            <a:r>
              <a:rPr lang="ru-RU" altLang="de-DE" dirty="0">
                <a:solidFill>
                  <a:srgbClr val="333333"/>
                </a:solidFill>
              </a:rPr>
              <a:t>Неожиданно для Петра, раны отца начинают кровоточить</a:t>
            </a:r>
            <a:r>
              <a:rPr lang="de-DE" altLang="de-DE" dirty="0">
                <a:solidFill>
                  <a:srgbClr val="333333"/>
                </a:solidFill>
              </a:rPr>
              <a:t>. </a:t>
            </a:r>
            <a:r>
              <a:rPr lang="ru-RU" altLang="de-DE" dirty="0">
                <a:solidFill>
                  <a:srgbClr val="333333"/>
                </a:solidFill>
              </a:rPr>
              <a:t>Тем не менее у Петра остаются подозрения.</a:t>
            </a:r>
            <a:endParaRPr lang="de-DE" altLang="de-DE" dirty="0">
              <a:solidFill>
                <a:srgbClr val="333333"/>
              </a:solidFill>
            </a:endParaRPr>
          </a:p>
          <a:p>
            <a:pPr lvl="0" defTabSz="914400" fontAlgn="base">
              <a:lnSpc>
                <a:spcPct val="100000"/>
              </a:lnSpc>
              <a:spcBef>
                <a:spcPts val="1200"/>
              </a:spcBef>
            </a:pPr>
            <a:r>
              <a:rPr lang="ru-RU" altLang="de-DE" dirty="0">
                <a:solidFill>
                  <a:srgbClr val="004992"/>
                </a:solidFill>
              </a:rPr>
              <a:t>Предыстория</a:t>
            </a:r>
            <a:r>
              <a:rPr lang="de-DE" altLang="de-DE" dirty="0">
                <a:solidFill>
                  <a:srgbClr val="004992"/>
                </a:solidFill>
              </a:rPr>
              <a:t>:</a:t>
            </a:r>
            <a:r>
              <a:rPr lang="de-DE" altLang="de-DE" dirty="0">
                <a:solidFill>
                  <a:srgbClr val="333333"/>
                </a:solidFill>
              </a:rPr>
              <a:t> </a:t>
            </a:r>
            <a:r>
              <a:rPr lang="ru-RU" altLang="de-DE" dirty="0">
                <a:solidFill>
                  <a:srgbClr val="333333"/>
                </a:solidFill>
              </a:rPr>
              <a:t>В последнее время отец вел себя довольно странно, не показывал такого понимания как ран</a:t>
            </a:r>
            <a:r>
              <a:rPr lang="de-DE" altLang="de-DE" dirty="0">
                <a:solidFill>
                  <a:srgbClr val="333333"/>
                </a:solidFill>
              </a:rPr>
              <a:t>ь</a:t>
            </a:r>
            <a:r>
              <a:rPr lang="ru-RU" altLang="de-DE" dirty="0">
                <a:solidFill>
                  <a:srgbClr val="333333"/>
                </a:solidFill>
              </a:rPr>
              <a:t>ше</a:t>
            </a:r>
            <a:r>
              <a:rPr lang="de-DE" altLang="de-DE" dirty="0">
                <a:solidFill>
                  <a:srgbClr val="333333"/>
                </a:solidFill>
              </a:rPr>
              <a:t>.</a:t>
            </a:r>
          </a:p>
          <a:p>
            <a:pPr lvl="0" defTabSz="914400" fontAlgn="base">
              <a:lnSpc>
                <a:spcPct val="100000"/>
              </a:lnSpc>
              <a:spcBef>
                <a:spcPts val="1200"/>
              </a:spcBef>
            </a:pPr>
            <a:r>
              <a:rPr lang="ru-RU" altLang="de-DE" dirty="0">
                <a:solidFill>
                  <a:srgbClr val="004992"/>
                </a:solidFill>
              </a:rPr>
              <a:t>Но</a:t>
            </a:r>
            <a:r>
              <a:rPr lang="de-DE" altLang="de-DE" dirty="0">
                <a:solidFill>
                  <a:srgbClr val="004992"/>
                </a:solidFill>
              </a:rPr>
              <a:t>:</a:t>
            </a:r>
            <a:r>
              <a:rPr lang="de-DE" altLang="de-DE" dirty="0">
                <a:solidFill>
                  <a:srgbClr val="333333"/>
                </a:solidFill>
              </a:rPr>
              <a:t> </a:t>
            </a:r>
            <a:r>
              <a:rPr lang="ru-RU" altLang="de-DE" dirty="0">
                <a:solidFill>
                  <a:srgbClr val="333333"/>
                </a:solidFill>
              </a:rPr>
              <a:t>с возрастом</a:t>
            </a:r>
            <a:r>
              <a:rPr lang="de-DE" altLang="de-DE" dirty="0">
                <a:solidFill>
                  <a:srgbClr val="333333"/>
                </a:solidFill>
              </a:rPr>
              <a:t> </a:t>
            </a:r>
            <a:r>
              <a:rPr lang="ru-RU" altLang="de-DE" dirty="0">
                <a:solidFill>
                  <a:srgbClr val="333333"/>
                </a:solidFill>
              </a:rPr>
              <a:t>люди меняются</a:t>
            </a:r>
            <a:r>
              <a:rPr lang="de-DE" altLang="de-DE" dirty="0">
                <a:solidFill>
                  <a:srgbClr val="333333"/>
                </a:solidFill>
              </a:rPr>
              <a:t>; </a:t>
            </a:r>
            <a:r>
              <a:rPr lang="ru-RU" altLang="de-DE" dirty="0">
                <a:solidFill>
                  <a:srgbClr val="333333"/>
                </a:solidFill>
              </a:rPr>
              <a:t>возможно у отца были свои личные проблемы или он чувствовал себя перенапяженным из-за своего сына</a:t>
            </a:r>
            <a:r>
              <a:rPr lang="de-DE" altLang="de-DE" dirty="0">
                <a:solidFill>
                  <a:srgbClr val="333333"/>
                </a:solidFill>
              </a:rPr>
              <a:t>. </a:t>
            </a:r>
            <a:r>
              <a:rPr lang="ru-RU" altLang="de-DE" dirty="0">
                <a:solidFill>
                  <a:srgbClr val="333333"/>
                </a:solidFill>
              </a:rPr>
              <a:t>Петр так же игнорировал вмешательство других родственников, которые уверяли его, что с его отцом все впорядке</a:t>
            </a:r>
            <a:r>
              <a:rPr lang="de-DE" altLang="de-DE" dirty="0">
                <a:solidFill>
                  <a:srgbClr val="333333"/>
                </a:solidFill>
              </a:rPr>
              <a:t>.</a:t>
            </a:r>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69</a:t>
            </a:fld>
            <a:endParaRPr lang="de-DE" altLang="de-DE"/>
          </a:p>
        </p:txBody>
      </p:sp>
    </p:spTree>
    <p:extLst>
      <p:ext uri="{BB962C8B-B14F-4D97-AF65-F5344CB8AC3E}">
        <p14:creationId xmlns:p14="http://schemas.microsoft.com/office/powerpoint/2010/main" val="21093678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люди, страдающие психозом, </a:t>
            </a:r>
            <a:r>
              <a:rPr lang="de-DE" altLang="de-DE" sz="2000" dirty="0">
                <a:solidFill>
                  <a:srgbClr val="333333"/>
                </a:solidFill>
              </a:rPr>
              <a:t>придерживаются</a:t>
            </a:r>
            <a:r>
              <a:rPr lang="ru-RU" altLang="de-DE" sz="2000" dirty="0">
                <a:solidFill>
                  <a:srgbClr val="333333"/>
                </a:solidFill>
              </a:rPr>
              <a:t> ложны</a:t>
            </a:r>
            <a:r>
              <a:rPr lang="de-DE" altLang="de-DE" sz="2000" dirty="0">
                <a:solidFill>
                  <a:srgbClr val="333333"/>
                </a:solidFill>
              </a:rPr>
              <a:t>м</a:t>
            </a:r>
            <a:r>
              <a:rPr lang="ru-RU" altLang="de-DE" sz="2000" dirty="0">
                <a:solidFill>
                  <a:srgbClr val="333333"/>
                </a:solidFill>
              </a:rPr>
              <a:t> убеждения</a:t>
            </a:r>
            <a:r>
              <a:rPr lang="de-DE" altLang="de-DE" sz="2000" dirty="0">
                <a:solidFill>
                  <a:srgbClr val="333333"/>
                </a:solidFill>
              </a:rPr>
              <a:t>м</a:t>
            </a:r>
            <a:r>
              <a:rPr lang="ru-RU" altLang="de-DE" sz="2000" dirty="0">
                <a:solidFill>
                  <a:srgbClr val="333333"/>
                </a:solidFill>
              </a:rPr>
              <a:t>, несмотря на убедительные аргументы, доказывающие обратное. В некоторых случаях это может привести</a:t>
            </a:r>
            <a:r>
              <a:rPr lang="de-DE" altLang="de-DE" sz="2000" dirty="0">
                <a:solidFill>
                  <a:srgbClr val="333333"/>
                </a:solidFill>
              </a:rPr>
              <a:t> </a:t>
            </a:r>
            <a:r>
              <a:rPr lang="ru-RU" altLang="de-DE" sz="2000" dirty="0">
                <a:solidFill>
                  <a:srgbClr val="333333"/>
                </a:solidFill>
              </a:rPr>
              <a:t>к драматическим последствиям.</a:t>
            </a:r>
            <a:endParaRPr lang="de-DE" altLang="de-DE" sz="2000" dirty="0">
              <a:solidFill>
                <a:srgbClr val="333333"/>
              </a:solidFill>
            </a:endParaRPr>
          </a:p>
          <a:p>
            <a:pPr lvl="0" defTabSz="914400" fontAlgn="base">
              <a:lnSpc>
                <a:spcPct val="100000"/>
              </a:lnSpc>
              <a:spcBef>
                <a:spcPts val="1200"/>
              </a:spcBef>
            </a:pPr>
            <a:r>
              <a:rPr lang="ru-RU" altLang="de-DE" dirty="0">
                <a:solidFill>
                  <a:srgbClr val="004992"/>
                </a:solidFill>
              </a:rPr>
              <a:t>Пример</a:t>
            </a:r>
            <a:r>
              <a:rPr lang="de-DE" altLang="de-DE" dirty="0">
                <a:solidFill>
                  <a:srgbClr val="004992"/>
                </a:solidFill>
              </a:rPr>
              <a:t>:</a:t>
            </a:r>
            <a:r>
              <a:rPr lang="de-DE" altLang="de-DE" dirty="0">
                <a:solidFill>
                  <a:srgbClr val="333333"/>
                </a:solidFill>
              </a:rPr>
              <a:t> </a:t>
            </a:r>
            <a:r>
              <a:rPr lang="ru-RU" altLang="de-DE" dirty="0">
                <a:solidFill>
                  <a:srgbClr val="333333"/>
                </a:solidFill>
              </a:rPr>
              <a:t>Петр пытается поранить своего отца, чтобы доказать, что его настоящий отец давно мертв и лишь роботы овладели и управляют его телом.</a:t>
            </a:r>
            <a:r>
              <a:rPr lang="de-DE" altLang="de-DE" dirty="0">
                <a:solidFill>
                  <a:srgbClr val="333333"/>
                </a:solidFill>
              </a:rPr>
              <a:t> </a:t>
            </a:r>
            <a:r>
              <a:rPr lang="ru-RU" altLang="de-DE" dirty="0">
                <a:solidFill>
                  <a:srgbClr val="333333"/>
                </a:solidFill>
              </a:rPr>
              <a:t>Неожиданно для Петра, раны отца начинают кровоточить</a:t>
            </a:r>
            <a:r>
              <a:rPr lang="de-DE" altLang="de-DE" dirty="0">
                <a:solidFill>
                  <a:srgbClr val="333333"/>
                </a:solidFill>
              </a:rPr>
              <a:t>. </a:t>
            </a:r>
            <a:r>
              <a:rPr lang="ru-RU" altLang="de-DE" dirty="0">
                <a:solidFill>
                  <a:srgbClr val="333333"/>
                </a:solidFill>
              </a:rPr>
              <a:t>Тем не менее у Петра остаются подозрения.</a:t>
            </a:r>
            <a:endParaRPr lang="de-DE" altLang="de-DE" dirty="0">
              <a:solidFill>
                <a:srgbClr val="333333"/>
              </a:solidFill>
            </a:endParaRPr>
          </a:p>
          <a:p>
            <a:pPr lvl="0" defTabSz="914400" fontAlgn="base">
              <a:lnSpc>
                <a:spcPct val="100000"/>
              </a:lnSpc>
              <a:spcBef>
                <a:spcPts val="1200"/>
              </a:spcBef>
            </a:pPr>
            <a:r>
              <a:rPr lang="ru-RU" altLang="de-DE" dirty="0">
                <a:solidFill>
                  <a:srgbClr val="004992"/>
                </a:solidFill>
              </a:rPr>
              <a:t>Предыстория</a:t>
            </a:r>
            <a:r>
              <a:rPr lang="de-DE" altLang="de-DE" dirty="0">
                <a:solidFill>
                  <a:srgbClr val="004992"/>
                </a:solidFill>
              </a:rPr>
              <a:t>:</a:t>
            </a:r>
            <a:r>
              <a:rPr lang="de-DE" altLang="de-DE" dirty="0">
                <a:solidFill>
                  <a:srgbClr val="333333"/>
                </a:solidFill>
              </a:rPr>
              <a:t> </a:t>
            </a:r>
            <a:r>
              <a:rPr lang="ru-RU" altLang="de-DE" dirty="0">
                <a:solidFill>
                  <a:srgbClr val="333333"/>
                </a:solidFill>
              </a:rPr>
              <a:t>В последнее время отец вел себя довольно странно, не показывал такого понимания как ран</a:t>
            </a:r>
            <a:r>
              <a:rPr lang="de-DE" altLang="de-DE" dirty="0">
                <a:solidFill>
                  <a:srgbClr val="333333"/>
                </a:solidFill>
              </a:rPr>
              <a:t>ь</a:t>
            </a:r>
            <a:r>
              <a:rPr lang="ru-RU" altLang="de-DE" dirty="0">
                <a:solidFill>
                  <a:srgbClr val="333333"/>
                </a:solidFill>
              </a:rPr>
              <a:t>ше</a:t>
            </a:r>
            <a:r>
              <a:rPr lang="de-DE" altLang="de-DE" dirty="0">
                <a:solidFill>
                  <a:srgbClr val="333333"/>
                </a:solidFill>
              </a:rPr>
              <a:t>.</a:t>
            </a:r>
          </a:p>
          <a:p>
            <a:pPr lvl="0" defTabSz="914400" fontAlgn="base">
              <a:lnSpc>
                <a:spcPct val="100000"/>
              </a:lnSpc>
              <a:spcBef>
                <a:spcPts val="1200"/>
              </a:spcBef>
            </a:pPr>
            <a:r>
              <a:rPr lang="ru-RU" altLang="de-DE" dirty="0">
                <a:solidFill>
                  <a:srgbClr val="004992"/>
                </a:solidFill>
              </a:rPr>
              <a:t>Но</a:t>
            </a:r>
            <a:r>
              <a:rPr lang="de-DE" altLang="de-DE" dirty="0">
                <a:solidFill>
                  <a:srgbClr val="004992"/>
                </a:solidFill>
              </a:rPr>
              <a:t>:</a:t>
            </a:r>
            <a:r>
              <a:rPr lang="de-DE" altLang="de-DE" dirty="0">
                <a:solidFill>
                  <a:srgbClr val="333333"/>
                </a:solidFill>
              </a:rPr>
              <a:t> </a:t>
            </a:r>
            <a:r>
              <a:rPr lang="ru-RU" altLang="de-DE" dirty="0">
                <a:solidFill>
                  <a:srgbClr val="333333"/>
                </a:solidFill>
              </a:rPr>
              <a:t>с возрастом</a:t>
            </a:r>
            <a:r>
              <a:rPr lang="de-DE" altLang="de-DE" dirty="0">
                <a:solidFill>
                  <a:srgbClr val="333333"/>
                </a:solidFill>
              </a:rPr>
              <a:t> </a:t>
            </a:r>
            <a:r>
              <a:rPr lang="ru-RU" altLang="de-DE" dirty="0">
                <a:solidFill>
                  <a:srgbClr val="333333"/>
                </a:solidFill>
              </a:rPr>
              <a:t>люди меняются</a:t>
            </a:r>
            <a:r>
              <a:rPr lang="de-DE" altLang="de-DE" dirty="0">
                <a:solidFill>
                  <a:srgbClr val="333333"/>
                </a:solidFill>
              </a:rPr>
              <a:t>; </a:t>
            </a:r>
            <a:r>
              <a:rPr lang="ru-RU" altLang="de-DE" dirty="0">
                <a:solidFill>
                  <a:srgbClr val="333333"/>
                </a:solidFill>
              </a:rPr>
              <a:t>возможно у отца были свои личные проблемы или он чувствовал себя перенапяженным из-за своего сына</a:t>
            </a:r>
            <a:r>
              <a:rPr lang="de-DE" altLang="de-DE" dirty="0">
                <a:solidFill>
                  <a:srgbClr val="333333"/>
                </a:solidFill>
              </a:rPr>
              <a:t>. </a:t>
            </a:r>
            <a:r>
              <a:rPr lang="ru-RU" altLang="de-DE" dirty="0">
                <a:solidFill>
                  <a:srgbClr val="333333"/>
                </a:solidFill>
              </a:rPr>
              <a:t>Петр так же игнорировал вмешательство других родственников, которые уверяли его, что с его отцом все впорядке</a:t>
            </a:r>
            <a:r>
              <a:rPr lang="de-DE" altLang="de-DE" dirty="0">
                <a:solidFill>
                  <a:srgbClr val="333333"/>
                </a:solidFill>
              </a:rPr>
              <a:t>.</a:t>
            </a:r>
          </a:p>
          <a:p>
            <a:pPr lvl="0" defTabSz="914400" fontAlgn="base"/>
            <a:r>
              <a:rPr lang="ru-RU" altLang="de-DE" sz="2000">
                <a:solidFill>
                  <a:srgbClr val="333333"/>
                </a:solidFill>
              </a:rPr>
              <a:t>Трудно “не потерять голову” </a:t>
            </a:r>
            <a:r>
              <a:rPr lang="ru-RU" altLang="de-DE" sz="2000" dirty="0">
                <a:solidFill>
                  <a:srgbClr val="333333"/>
                </a:solidFill>
              </a:rPr>
              <a:t>при чувстве опасности. Соблюдайте осторожность в своем решении и ищите советы у людей, которым вы доверяете.</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p:txBody>
          <a:bodyPr/>
          <a:lstStyle/>
          <a:p>
            <a:fld id="{C95D59C2-E9D4-49F7-A437-A9F3D90074F1}" type="slidenum">
              <a:rPr lang="de-DE" altLang="de-DE" smtClean="0"/>
              <a:pPr/>
              <a:t>70</a:t>
            </a:fld>
            <a:endParaRPr lang="de-DE" altLang="de-DE"/>
          </a:p>
        </p:txBody>
      </p:sp>
    </p:spTree>
    <p:extLst>
      <p:ext uri="{BB962C8B-B14F-4D97-AF65-F5344CB8AC3E}">
        <p14:creationId xmlns:p14="http://schemas.microsoft.com/office/powerpoint/2010/main" val="3849096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az-Cyrl-AZ"/>
              <a:t>Тренинг 3 – Исправление мнения</a:t>
            </a:r>
            <a:endParaRPr lang="de-DE"/>
          </a:p>
        </p:txBody>
      </p:sp>
      <p:sp>
        <p:nvSpPr>
          <p:cNvPr id="8" name="Slide Number Placeholder 7"/>
          <p:cNvSpPr>
            <a:spLocks noGrp="1"/>
          </p:cNvSpPr>
          <p:nvPr>
            <p:ph type="sldNum" sz="quarter" idx="12"/>
          </p:nvPr>
        </p:nvSpPr>
        <p:spPr/>
        <p:txBody>
          <a:bodyPr/>
          <a:lstStyle/>
          <a:p>
            <a:fld id="{C95D59C2-E9D4-49F7-A437-A9F3D90074F1}" type="slidenum">
              <a:rPr lang="de-DE" altLang="de-DE" smtClean="0"/>
              <a:pPr/>
              <a:t>71</a:t>
            </a:fld>
            <a:endParaRPr lang="de-DE" altLang="de-DE"/>
          </a:p>
        </p:txBody>
      </p:sp>
    </p:spTree>
    <p:extLst>
      <p:ext uri="{BB962C8B-B14F-4D97-AF65-F5344CB8AC3E}">
        <p14:creationId xmlns:p14="http://schemas.microsoft.com/office/powerpoint/2010/main" val="2983348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143512713"/>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Sunset at the end of the world</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Sunset/Sonnenuntergang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p:txBody>
          <a:bodyPr/>
          <a:lstStyle/>
          <a:p>
            <a:fld id="{7904C32E-5176-44CC-A172-F0997648CA10}" type="slidenum">
              <a:rPr lang="de-DE" altLang="de-DE" smtClean="0"/>
              <a:pPr/>
              <a:t>72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4647</Words>
  <Application>Microsoft Office PowerPoint</Application>
  <PresentationFormat>Benutzerdefiniert</PresentationFormat>
  <Paragraphs>727</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72</vt:i4>
      </vt:variant>
    </vt:vector>
  </HeadingPairs>
  <TitlesOfParts>
    <vt:vector size="80" baseType="lpstr">
      <vt:lpstr>Arial</vt:lpstr>
      <vt:lpstr>Calibri Light</vt:lpstr>
      <vt:lpstr>Symbol</vt:lpstr>
      <vt:lpstr>Times New Roman</vt:lpstr>
      <vt:lpstr>WingDings</vt:lpstr>
      <vt:lpstr>WingDings</vt:lpstr>
      <vt:lpstr>UKE_PPT-Vorlage_16zu9</vt:lpstr>
      <vt:lpstr>1_UKE_PPT-Vorlage_16zu9</vt:lpstr>
      <vt:lpstr>MKT 3 A – Исправление мнения</vt:lpstr>
      <vt:lpstr>Изменение собственной точки зрения</vt:lpstr>
      <vt:lpstr>Изменение собственной точки зрения</vt:lpstr>
      <vt:lpstr>Изменение собственной точки зрения</vt:lpstr>
      <vt:lpstr>Изменение собственной точки зрения</vt:lpstr>
      <vt:lpstr>Когда предсказания не свершаются</vt:lpstr>
      <vt:lpstr>Когда предсказания не свершаются</vt:lpstr>
      <vt:lpstr>Стойкость “в действии” Одностороннее мышление</vt:lpstr>
      <vt:lpstr>Стойкость “в действии” Одностороннее мышление</vt:lpstr>
      <vt:lpstr>Стойкость “в действии” Одностороннее мышление</vt:lpstr>
      <vt:lpstr>Стойкость “в действии” Одностороннее мышление</vt:lpstr>
      <vt:lpstr>Какой в этом смысл?</vt:lpstr>
      <vt:lpstr>Примеры влияния психоза на неверно оцененные ситуации</vt:lpstr>
      <vt:lpstr>Три картинки ниже объeдиняют один общий термин. Какой?</vt:lpstr>
      <vt:lpstr>Oбщий термин: живое существо!</vt:lpstr>
      <vt:lpstr>Задание</vt:lpstr>
      <vt:lpstr>Задание</vt:lpstr>
      <vt:lpstr>Задание</vt:lpstr>
      <vt:lpstr>Задание</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Факультативно: видеоклип</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Какова вероятность правильного ответа?</vt:lpstr>
      <vt:lpstr>Изменилось ли Ваше мнение после 2 изображения?</vt:lpstr>
      <vt:lpstr>Пожалуйста, оцените вероятность Вашего ответа еще раз!</vt:lpstr>
      <vt:lpstr>PowerPoint-Präsentation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338</cp:revision>
  <dcterms:created xsi:type="dcterms:W3CDTF">2004-06-30T16:15:23Z</dcterms:created>
  <dcterms:modified xsi:type="dcterms:W3CDTF">2021-11-15T10:04:50Z</dcterms:modified>
</cp:coreProperties>
</file>