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38" r:id="rId1"/>
    <p:sldMasterId id="2147484351" r:id="rId2"/>
  </p:sldMasterIdLst>
  <p:notesMasterIdLst>
    <p:notesMasterId r:id="rId92"/>
  </p:notesMasterIdLst>
  <p:handoutMasterIdLst>
    <p:handoutMasterId r:id="rId93"/>
  </p:handoutMasterIdLst>
  <p:sldIdLst>
    <p:sldId id="882" r:id="rId3"/>
    <p:sldId id="816" r:id="rId4"/>
    <p:sldId id="860" r:id="rId5"/>
    <p:sldId id="859" r:id="rId6"/>
    <p:sldId id="858" r:id="rId7"/>
    <p:sldId id="857" r:id="rId8"/>
    <p:sldId id="764" r:id="rId9"/>
    <p:sldId id="759" r:id="rId10"/>
    <p:sldId id="863" r:id="rId11"/>
    <p:sldId id="862" r:id="rId12"/>
    <p:sldId id="861" r:id="rId13"/>
    <p:sldId id="477" r:id="rId14"/>
    <p:sldId id="802" r:id="rId15"/>
    <p:sldId id="803" r:id="rId16"/>
    <p:sldId id="804" r:id="rId17"/>
    <p:sldId id="805" r:id="rId18"/>
    <p:sldId id="806" r:id="rId19"/>
    <p:sldId id="696" r:id="rId20"/>
    <p:sldId id="865" r:id="rId21"/>
    <p:sldId id="864" r:id="rId22"/>
    <p:sldId id="570" r:id="rId23"/>
    <p:sldId id="571" r:id="rId24"/>
    <p:sldId id="572" r:id="rId25"/>
    <p:sldId id="653" r:id="rId26"/>
    <p:sldId id="654" r:id="rId27"/>
    <p:sldId id="655" r:id="rId28"/>
    <p:sldId id="699" r:id="rId29"/>
    <p:sldId id="867" r:id="rId30"/>
    <p:sldId id="866" r:id="rId31"/>
    <p:sldId id="767" r:id="rId32"/>
    <p:sldId id="809" r:id="rId33"/>
    <p:sldId id="869" r:id="rId34"/>
    <p:sldId id="868" r:id="rId35"/>
    <p:sldId id="813" r:id="rId36"/>
    <p:sldId id="872" r:id="rId37"/>
    <p:sldId id="871" r:id="rId38"/>
    <p:sldId id="870" r:id="rId39"/>
    <p:sldId id="845" r:id="rId40"/>
    <p:sldId id="874" r:id="rId41"/>
    <p:sldId id="873" r:id="rId42"/>
    <p:sldId id="774" r:id="rId43"/>
    <p:sldId id="766" r:id="rId44"/>
    <p:sldId id="875" r:id="rId45"/>
    <p:sldId id="671" r:id="rId46"/>
    <p:sldId id="672" r:id="rId47"/>
    <p:sldId id="673" r:id="rId48"/>
    <p:sldId id="735" r:id="rId49"/>
    <p:sldId id="736" r:id="rId50"/>
    <p:sldId id="737" r:id="rId51"/>
    <p:sldId id="876" r:id="rId52"/>
    <p:sldId id="738" r:id="rId53"/>
    <p:sldId id="739" r:id="rId54"/>
    <p:sldId id="740" r:id="rId55"/>
    <p:sldId id="745" r:id="rId56"/>
    <p:sldId id="746" r:id="rId57"/>
    <p:sldId id="747" r:id="rId58"/>
    <p:sldId id="748" r:id="rId59"/>
    <p:sldId id="749" r:id="rId60"/>
    <p:sldId id="750" r:id="rId61"/>
    <p:sldId id="751" r:id="rId62"/>
    <p:sldId id="752" r:id="rId63"/>
    <p:sldId id="674" r:id="rId64"/>
    <p:sldId id="675" r:id="rId65"/>
    <p:sldId id="676" r:id="rId66"/>
    <p:sldId id="677" r:id="rId67"/>
    <p:sldId id="678" r:id="rId68"/>
    <p:sldId id="679" r:id="rId69"/>
    <p:sldId id="731" r:id="rId70"/>
    <p:sldId id="734" r:id="rId71"/>
    <p:sldId id="732" r:id="rId72"/>
    <p:sldId id="733" r:id="rId73"/>
    <p:sldId id="741" r:id="rId74"/>
    <p:sldId id="744" r:id="rId75"/>
    <p:sldId id="742" r:id="rId76"/>
    <p:sldId id="743" r:id="rId77"/>
    <p:sldId id="879" r:id="rId78"/>
    <p:sldId id="877" r:id="rId79"/>
    <p:sldId id="883" r:id="rId80"/>
    <p:sldId id="884" r:id="rId81"/>
    <p:sldId id="708" r:id="rId82"/>
    <p:sldId id="881" r:id="rId83"/>
    <p:sldId id="880" r:id="rId84"/>
    <p:sldId id="856" r:id="rId85"/>
    <p:sldId id="819" r:id="rId86"/>
    <p:sldId id="821" r:id="rId87"/>
    <p:sldId id="822" r:id="rId88"/>
    <p:sldId id="823" r:id="rId89"/>
    <p:sldId id="824" r:id="rId90"/>
    <p:sldId id="825" r:id="rId91"/>
  </p:sldIdLst>
  <p:sldSz cx="12195175" cy="6858000"/>
  <p:notesSz cx="7099300" cy="10234613"/>
  <p:defaultTextStyle>
    <a:defPPr>
      <a:defRPr lang="de-DE"/>
    </a:defPPr>
    <a:lvl1pPr algn="l" rtl="0" fontAlgn="base">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1" autoAdjust="0"/>
    <p:restoredTop sz="94660"/>
  </p:normalViewPr>
  <p:slideViewPr>
    <p:cSldViewPr>
      <p:cViewPr varScale="1">
        <p:scale>
          <a:sx n="67" d="100"/>
          <a:sy n="67" d="100"/>
        </p:scale>
        <p:origin x="872" y="52"/>
      </p:cViewPr>
      <p:guideLst>
        <p:guide orient="horz" pos="3249"/>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100" d="100"/>
        <a:sy n="100" d="100"/>
      </p:scale>
      <p:origin x="0" y="91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66.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74.xml"/><Relationship Id="rId2" Type="http://schemas.openxmlformats.org/officeDocument/2006/relationships/slide" Target="slides/slide45.xml"/><Relationship Id="rId1" Type="http://schemas.openxmlformats.org/officeDocument/2006/relationships/slide" Target="slides/slide27.xml"/><Relationship Id="rId6" Type="http://schemas.openxmlformats.org/officeDocument/2006/relationships/slide" Target="slides/slide61.xml"/><Relationship Id="rId11" Type="http://schemas.openxmlformats.org/officeDocument/2006/relationships/slide" Target="slides/slide73.xml"/><Relationship Id="rId5" Type="http://schemas.openxmlformats.org/officeDocument/2006/relationships/slide" Target="slides/slide59.xml"/><Relationship Id="rId10" Type="http://schemas.openxmlformats.org/officeDocument/2006/relationships/slide" Target="slides/slide70.xml"/><Relationship Id="rId4" Type="http://schemas.openxmlformats.org/officeDocument/2006/relationships/slide" Target="slides/slide55.xml"/><Relationship Id="rId9"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AD3C3384-E1BA-4944-9C06-F196F4393A23}" type="slidenum">
              <a:rPr lang="en-GB" altLang="de-DE"/>
              <a:pPr/>
              <a:t>‹Nr.›</a:t>
            </a:fld>
            <a:endParaRPr lang="en-GB" altLang="de-DE"/>
          </a:p>
        </p:txBody>
      </p:sp>
    </p:spTree>
    <p:extLst>
      <p:ext uri="{BB962C8B-B14F-4D97-AF65-F5344CB8AC3E}">
        <p14:creationId xmlns:p14="http://schemas.microsoft.com/office/powerpoint/2010/main" val="1627238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en-US"/>
          </a:p>
        </p:txBody>
      </p:sp>
      <p:sp>
        <p:nvSpPr>
          <p:cNvPr id="1075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99289F74-8A56-4587-82C0-52BF241CA374}" type="slidenum">
              <a:rPr lang="en-US" altLang="de-DE"/>
              <a:pPr/>
              <a:t>‹Nr.›</a:t>
            </a:fld>
            <a:endParaRPr lang="en-US" altLang="de-DE"/>
          </a:p>
        </p:txBody>
      </p:sp>
    </p:spTree>
    <p:extLst>
      <p:ext uri="{BB962C8B-B14F-4D97-AF65-F5344CB8AC3E}">
        <p14:creationId xmlns:p14="http://schemas.microsoft.com/office/powerpoint/2010/main" val="3909419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66D60E-C2EE-488E-BA2B-8EF917EAA2E4}" type="slidenum">
              <a:rPr lang="en-US" altLang="de-DE" sz="1300"/>
              <a:pPr eaLnBrk="1" hangingPunct="1">
                <a:spcBef>
                  <a:spcPct val="0"/>
                </a:spcBef>
              </a:pPr>
              <a:t>2</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648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794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66D60E-C2EE-488E-BA2B-8EF917EAA2E4}" type="slidenum">
              <a:rPr lang="en-US" altLang="de-DE" sz="1300"/>
              <a:pPr eaLnBrk="1" hangingPunct="1">
                <a:spcBef>
                  <a:spcPct val="0"/>
                </a:spcBef>
              </a:pPr>
              <a:t>3</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648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79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66D60E-C2EE-488E-BA2B-8EF917EAA2E4}" type="slidenum">
              <a:rPr lang="en-US" altLang="de-DE" sz="1300"/>
              <a:pPr eaLnBrk="1" hangingPunct="1">
                <a:spcBef>
                  <a:spcPct val="0"/>
                </a:spcBef>
              </a:pPr>
              <a:t>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648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794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66D60E-C2EE-488E-BA2B-8EF917EAA2E4}" type="slidenum">
              <a:rPr lang="en-US" altLang="de-DE" sz="1300"/>
              <a:pPr eaLnBrk="1" hangingPunct="1">
                <a:spcBef>
                  <a:spcPct val="0"/>
                </a:spcBef>
              </a:pPr>
              <a:t>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648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794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66D60E-C2EE-488E-BA2B-8EF917EAA2E4}" type="slidenum">
              <a:rPr lang="en-US" altLang="de-DE" sz="1300"/>
              <a:pPr eaLnBrk="1" hangingPunct="1">
                <a:spcBef>
                  <a:spcPct val="0"/>
                </a:spcBef>
              </a:pPr>
              <a:t>6</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648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794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C541D9-1072-4DD9-ACB5-E5963B12445A}" type="slidenum">
              <a:rPr lang="en-US" altLang="de-DE" sz="1300"/>
              <a:pPr eaLnBrk="1" hangingPunct="1">
                <a:spcBef>
                  <a:spcPct val="0"/>
                </a:spcBef>
              </a:pPr>
              <a:t>7</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867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DD8A7A-C712-4BCD-BDBD-0CE1E6AC539F}" type="slidenum">
              <a:rPr lang="en-US" altLang="de-DE" sz="1300"/>
              <a:pPr eaLnBrk="1" hangingPunct="1">
                <a:spcBef>
                  <a:spcPct val="0"/>
                </a:spcBef>
              </a:pPr>
              <a:t>8</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3979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DD8A7A-C712-4BCD-BDBD-0CE1E6AC539F}" type="slidenum">
              <a:rPr lang="en-US" altLang="de-DE" sz="1300"/>
              <a:pPr eaLnBrk="1" hangingPunct="1">
                <a:spcBef>
                  <a:spcPct val="0"/>
                </a:spcBef>
              </a:pPr>
              <a:t>9</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3979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DD8A7A-C712-4BCD-BDBD-0CE1E6AC539F}" type="slidenum">
              <a:rPr lang="en-US" altLang="de-DE" sz="1300"/>
              <a:pPr eaLnBrk="1" hangingPunct="1">
                <a:spcBef>
                  <a:spcPct val="0"/>
                </a:spcBef>
              </a:pPr>
              <a:t>10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3979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DD8A7A-C712-4BCD-BDBD-0CE1E6AC539F}" type="slidenum">
              <a:rPr lang="en-US" altLang="de-DE" sz="1300"/>
              <a:pPr eaLnBrk="1" hangingPunct="1">
                <a:spcBef>
                  <a:spcPct val="0"/>
                </a:spcBef>
              </a:pPr>
              <a:t>11</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3979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3BC5193-5649-48B1-9675-B71D3581E963}" type="slidenum">
              <a:rPr lang="en-US" altLang="de-DE" sz="1300"/>
              <a:pPr eaLnBrk="1" hangingPunct="1">
                <a:spcBef>
                  <a:spcPct val="0"/>
                </a:spcBef>
              </a:pPr>
              <a:t>12</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657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0709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A140C4-6BA9-4FAF-8B60-04BF8B9485DA}" type="slidenum">
              <a:rPr lang="en-US" altLang="de-DE" sz="1300"/>
              <a:pPr eaLnBrk="1" hangingPunct="1">
                <a:spcBef>
                  <a:spcPct val="0"/>
                </a:spcBef>
              </a:pPr>
              <a:t>13</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867331" name="Rectangle 3"/>
          <p:cNvSpPr>
            <a:spLocks noGrp="1" noChangeArrowheads="1"/>
          </p:cNvSpPr>
          <p:nvPr>
            <p:ph type="body" idx="1"/>
          </p:nvPr>
        </p:nvSpPr>
        <p:spPr/>
        <p:txBody>
          <a:bodyPr/>
          <a:lstStyle/>
          <a:p>
            <a:pPr eaLnBrk="1" hangingPunct="1">
              <a:buFontTx/>
              <a:buChar char="-"/>
              <a:defRPr/>
            </a:pPr>
            <a:endParaRPr lang="en-US">
              <a:ea typeface="ＭＳ Ｐゴシック" charset="0"/>
              <a:cs typeface="+mn-cs"/>
            </a:endParaRPr>
          </a:p>
        </p:txBody>
      </p:sp>
    </p:spTree>
    <p:extLst>
      <p:ext uri="{BB962C8B-B14F-4D97-AF65-F5344CB8AC3E}">
        <p14:creationId xmlns:p14="http://schemas.microsoft.com/office/powerpoint/2010/main" val="2335387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1BFE868-A22A-46A6-8D67-41D71D52EAE2}" type="slidenum">
              <a:rPr lang="en-US" altLang="de-DE" sz="1300"/>
              <a:pPr eaLnBrk="1" hangingPunct="1">
                <a:spcBef>
                  <a:spcPct val="0"/>
                </a:spcBef>
              </a:pPr>
              <a:t>14</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869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3147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81AD22B-E67E-464E-B26F-C11903549804}" type="slidenum">
              <a:rPr lang="en-US" altLang="de-DE" sz="1300"/>
              <a:pPr eaLnBrk="1" hangingPunct="1">
                <a:spcBef>
                  <a:spcPct val="0"/>
                </a:spcBef>
              </a:pPr>
              <a:t>15</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871427" name="Rectangle 3"/>
          <p:cNvSpPr>
            <a:spLocks noGrp="1" noChangeArrowheads="1"/>
          </p:cNvSpPr>
          <p:nvPr>
            <p:ph type="body" idx="1"/>
          </p:nvPr>
        </p:nvSpPr>
        <p:spPr/>
        <p:txBody>
          <a:bodyPr/>
          <a:lstStyle/>
          <a:p>
            <a:pPr eaLnBrk="1" hangingPunct="1">
              <a:buFontTx/>
              <a:buChar char="-"/>
              <a:defRPr/>
            </a:pPr>
            <a:endParaRPr lang="en-US">
              <a:ea typeface="ＭＳ Ｐゴシック" charset="0"/>
              <a:cs typeface="+mn-cs"/>
            </a:endParaRPr>
          </a:p>
        </p:txBody>
      </p:sp>
    </p:spTree>
    <p:extLst>
      <p:ext uri="{BB962C8B-B14F-4D97-AF65-F5344CB8AC3E}">
        <p14:creationId xmlns:p14="http://schemas.microsoft.com/office/powerpoint/2010/main" val="1905285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A9097C-2267-439D-94EA-76E4D4559172}" type="slidenum">
              <a:rPr lang="en-US" altLang="de-DE" sz="1300"/>
              <a:pPr eaLnBrk="1" hangingPunct="1">
                <a:spcBef>
                  <a:spcPct val="0"/>
                </a:spcBef>
              </a:pPr>
              <a:t>16</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873475" name="Rectangle 3"/>
          <p:cNvSpPr>
            <a:spLocks noGrp="1" noChangeArrowheads="1"/>
          </p:cNvSpPr>
          <p:nvPr>
            <p:ph type="body" idx="1"/>
          </p:nvPr>
        </p:nvSpPr>
        <p:spPr/>
        <p:txBody>
          <a:bodyPr/>
          <a:lstStyle/>
          <a:p>
            <a:pPr eaLnBrk="1" hangingPunct="1">
              <a:buFontTx/>
              <a:buChar char="-"/>
              <a:defRPr/>
            </a:pPr>
            <a:endParaRPr lang="en-US">
              <a:ea typeface="ＭＳ Ｐゴシック" charset="0"/>
              <a:cs typeface="+mn-cs"/>
            </a:endParaRPr>
          </a:p>
        </p:txBody>
      </p:sp>
    </p:spTree>
    <p:extLst>
      <p:ext uri="{BB962C8B-B14F-4D97-AF65-F5344CB8AC3E}">
        <p14:creationId xmlns:p14="http://schemas.microsoft.com/office/powerpoint/2010/main" val="2057626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0D49436-312E-48D8-8F9A-723BBC45546F}" type="slidenum">
              <a:rPr lang="en-US" altLang="de-DE" sz="1300"/>
              <a:pPr eaLnBrk="1" hangingPunct="1">
                <a:spcBef>
                  <a:spcPct val="0"/>
                </a:spcBef>
              </a:pPr>
              <a:t>17</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0558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9B6B01-349A-46CB-8CEB-D294B2960B2B}" type="slidenum">
              <a:rPr lang="en-US" altLang="de-DE" sz="1300"/>
              <a:pPr eaLnBrk="1" hangingPunct="1">
                <a:spcBef>
                  <a:spcPct val="0"/>
                </a:spcBef>
              </a:pPr>
              <a:t>18</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978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9B6B01-349A-46CB-8CEB-D294B2960B2B}" type="slidenum">
              <a:rPr lang="en-US" altLang="de-DE" sz="1300"/>
              <a:pPr eaLnBrk="1" hangingPunct="1">
                <a:spcBef>
                  <a:spcPct val="0"/>
                </a:spcBef>
              </a:pPr>
              <a:t>19</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9789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9B6B01-349A-46CB-8CEB-D294B2960B2B}" type="slidenum">
              <a:rPr lang="en-US" altLang="de-DE" sz="1300"/>
              <a:pPr eaLnBrk="1" hangingPunct="1">
                <a:spcBef>
                  <a:spcPct val="0"/>
                </a:spcBef>
              </a:pPr>
              <a:t>20</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9789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A897689-F910-4840-971D-CAE23F32E3E5}" type="slidenum">
              <a:rPr lang="en-US" altLang="de-DE" sz="1300"/>
              <a:pPr eaLnBrk="1" hangingPunct="1">
                <a:spcBef>
                  <a:spcPct val="0"/>
                </a:spcBef>
              </a:pPr>
              <a:t>21</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61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9645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7D32883-84CD-4129-AC07-7EC5B81DEC21}" type="slidenum">
              <a:rPr lang="en-US" altLang="de-DE" sz="1300"/>
              <a:pPr eaLnBrk="1" hangingPunct="1">
                <a:spcBef>
                  <a:spcPct val="0"/>
                </a:spcBef>
              </a:pPr>
              <a:t>22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662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956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0BDB7B-6441-481B-9D8A-A10CD983F730}" type="slidenum">
              <a:rPr lang="en-US" altLang="de-DE" sz="1300"/>
              <a:pPr eaLnBrk="1" hangingPunct="1">
                <a:spcBef>
                  <a:spcPct val="0"/>
                </a:spcBef>
              </a:pPr>
              <a:t>23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63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390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058703-0657-4DDC-98B4-B106F34CD89B}" type="slidenum">
              <a:rPr lang="en-US" altLang="de-DE" sz="1300"/>
              <a:pPr eaLnBrk="1" hangingPunct="1">
                <a:spcBef>
                  <a:spcPct val="0"/>
                </a:spcBef>
              </a:pPr>
              <a:t>24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664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8412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79F3B63-9420-4148-A557-C8C23A8E75BC}" type="slidenum">
              <a:rPr lang="en-US" altLang="de-DE" sz="1300"/>
              <a:pPr eaLnBrk="1" hangingPunct="1">
                <a:spcBef>
                  <a:spcPct val="0"/>
                </a:spcBef>
              </a:pPr>
              <a:t>25</a:t>
            </a:fld>
            <a:endParaRPr lang="en-US" altLang="de-DE" sz="1300"/>
          </a:p>
        </p:txBody>
      </p:sp>
      <p:sp>
        <p:nvSpPr>
          <p:cNvPr id="133123" name="Rectangle 3074"/>
          <p:cNvSpPr>
            <a:spLocks noGrp="1" noRot="1" noChangeAspect="1" noChangeArrowheads="1" noTextEdit="1"/>
          </p:cNvSpPr>
          <p:nvPr>
            <p:ph type="sldImg"/>
          </p:nvPr>
        </p:nvSpPr>
        <p:spPr>
          <a:xfrm>
            <a:off x="138113" y="768350"/>
            <a:ext cx="6823075" cy="3836988"/>
          </a:xfrm>
          <a:ln/>
        </p:spPr>
      </p:sp>
      <p:sp>
        <p:nvSpPr>
          <p:cNvPr id="665603" name="Rectangle 3075"/>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58180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2BFEF-72C2-4E08-A054-7E63E4BDC783}" type="slidenum">
              <a:rPr lang="en-US" altLang="de-DE" sz="1300"/>
              <a:pPr eaLnBrk="1" hangingPunct="1">
                <a:spcBef>
                  <a:spcPct val="0"/>
                </a:spcBef>
              </a:pPr>
              <a:t>26</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666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406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B2A7320-8972-4BCD-99C5-E4AC72A4997F}" type="slidenum">
              <a:rPr lang="en-US" altLang="de-DE" sz="1300"/>
              <a:pPr eaLnBrk="1" hangingPunct="1">
                <a:spcBef>
                  <a:spcPct val="0"/>
                </a:spcBef>
              </a:pPr>
              <a:t>27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7671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B2A7320-8972-4BCD-99C5-E4AC72A4997F}" type="slidenum">
              <a:rPr lang="en-US" altLang="de-DE" sz="1300"/>
              <a:pPr eaLnBrk="1" hangingPunct="1">
                <a:spcBef>
                  <a:spcPct val="0"/>
                </a:spcBef>
              </a:pPr>
              <a:t>28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7671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B2A7320-8972-4BCD-99C5-E4AC72A4997F}" type="slidenum">
              <a:rPr lang="en-US" altLang="de-DE" sz="1300"/>
              <a:pPr eaLnBrk="1" hangingPunct="1">
                <a:spcBef>
                  <a:spcPct val="0"/>
                </a:spcBef>
              </a:pPr>
              <a:t>29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7671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D3EC00-C784-475A-8B44-CF2C8C5AA412}" type="slidenum">
              <a:rPr lang="en-US" altLang="de-DE" sz="1300"/>
              <a:pPr eaLnBrk="1" hangingPunct="1">
                <a:spcBef>
                  <a:spcPct val="0"/>
                </a:spcBef>
              </a:pPr>
              <a:t>30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765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40009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BC550A-FBB5-492C-B39E-F01E19C661DF}" type="slidenum">
              <a:rPr lang="en-US" altLang="de-DE" sz="1300"/>
              <a:pPr eaLnBrk="1" hangingPunct="1">
                <a:spcBef>
                  <a:spcPct val="0"/>
                </a:spcBef>
              </a:pPr>
              <a:t>31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8942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BC550A-FBB5-492C-B39E-F01E19C661DF}" type="slidenum">
              <a:rPr lang="en-US" altLang="de-DE" sz="1300"/>
              <a:pPr eaLnBrk="1" hangingPunct="1">
                <a:spcBef>
                  <a:spcPct val="0"/>
                </a:spcBef>
              </a:pPr>
              <a:t>32</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8942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BC550A-FBB5-492C-B39E-F01E19C661DF}" type="slidenum">
              <a:rPr lang="en-US" altLang="de-DE" sz="1300"/>
              <a:pPr eaLnBrk="1" hangingPunct="1">
                <a:spcBef>
                  <a:spcPct val="0"/>
                </a:spcBef>
              </a:pPr>
              <a:t>33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8942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66DE0A-0AC4-47C5-8CC2-A7A0A955E72A}" type="slidenum">
              <a:rPr lang="en-US" altLang="de-DE" sz="1300"/>
              <a:pPr eaLnBrk="1" hangingPunct="1">
                <a:spcBef>
                  <a:spcPct val="0"/>
                </a:spcBef>
              </a:pPr>
              <a:t>34</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73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433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66DE0A-0AC4-47C5-8CC2-A7A0A955E72A}" type="slidenum">
              <a:rPr lang="en-US" altLang="de-DE" sz="1300"/>
              <a:pPr eaLnBrk="1" hangingPunct="1">
                <a:spcBef>
                  <a:spcPct val="0"/>
                </a:spcBef>
              </a:pPr>
              <a:t>35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73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433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66DE0A-0AC4-47C5-8CC2-A7A0A955E72A}" type="slidenum">
              <a:rPr lang="en-US" altLang="de-DE" sz="1300"/>
              <a:pPr eaLnBrk="1" hangingPunct="1">
                <a:spcBef>
                  <a:spcPct val="0"/>
                </a:spcBef>
              </a:pPr>
              <a:t>36</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73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4336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66DE0A-0AC4-47C5-8CC2-A7A0A955E72A}" type="slidenum">
              <a:rPr lang="en-US" altLang="de-DE" sz="1300"/>
              <a:pPr eaLnBrk="1" hangingPunct="1">
                <a:spcBef>
                  <a:spcPct val="0"/>
                </a:spcBef>
              </a:pPr>
              <a:t>37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73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433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097377-8DD5-48DC-96EE-9C724C32755B}" type="slidenum">
              <a:rPr lang="en-US" altLang="de-DE" sz="1300"/>
              <a:pPr eaLnBrk="1" hangingPunct="1">
                <a:spcBef>
                  <a:spcPct val="0"/>
                </a:spcBef>
              </a:pPr>
              <a:t>38</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11845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097377-8DD5-48DC-96EE-9C724C32755B}" type="slidenum">
              <a:rPr lang="en-US" altLang="de-DE" sz="1300"/>
              <a:pPr eaLnBrk="1" hangingPunct="1">
                <a:spcBef>
                  <a:spcPct val="0"/>
                </a:spcBef>
              </a:pPr>
              <a:t>39</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11845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097377-8DD5-48DC-96EE-9C724C32755B}" type="slidenum">
              <a:rPr lang="en-US" altLang="de-DE" sz="1300"/>
              <a:pPr eaLnBrk="1" hangingPunct="1">
                <a:spcBef>
                  <a:spcPct val="0"/>
                </a:spcBef>
              </a:pPr>
              <a:t>40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118456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CCBC79-21D0-42DA-97B9-1E7A28A48ECB}" type="slidenum">
              <a:rPr lang="en-US" altLang="de-DE" sz="1300"/>
              <a:pPr eaLnBrk="1" hangingPunct="1">
                <a:spcBef>
                  <a:spcPct val="0"/>
                </a:spcBef>
              </a:pPr>
              <a:t>41</a:t>
            </a:fld>
            <a:endParaRPr lang="en-US"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18280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47BAC80-1B71-433F-B895-53B17D048F77}" type="slidenum">
              <a:rPr lang="en-US" altLang="de-DE" sz="1300"/>
              <a:pPr eaLnBrk="1" hangingPunct="1">
                <a:spcBef>
                  <a:spcPct val="0"/>
                </a:spcBef>
              </a:pPr>
              <a:t>42</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6614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47BAC80-1B71-433F-B895-53B17D048F77}" type="slidenum">
              <a:rPr lang="en-US" altLang="de-DE" sz="1300"/>
              <a:pPr eaLnBrk="1" hangingPunct="1">
                <a:spcBef>
                  <a:spcPct val="0"/>
                </a:spcBef>
              </a:pPr>
              <a:t>43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6614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BC7163D-80DF-4594-AEAE-3E649D4307A9}" type="slidenum">
              <a:rPr lang="en-US" altLang="de-DE" sz="1300"/>
              <a:pPr eaLnBrk="1" hangingPunct="1">
                <a:spcBef>
                  <a:spcPct val="0"/>
                </a:spcBef>
              </a:pPr>
              <a:t>44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4946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45DCDB-067F-4300-B67B-57C5D46A55A7}" type="slidenum">
              <a:rPr lang="en-US" altLang="de-DE" sz="1300"/>
              <a:pPr eaLnBrk="1" hangingPunct="1">
                <a:spcBef>
                  <a:spcPct val="0"/>
                </a:spcBef>
              </a:pPr>
              <a:t>45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699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56724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719395B-0C27-463D-9C23-CDE98DEC1F9D}" type="slidenum">
              <a:rPr lang="en-US" altLang="de-DE" sz="1300"/>
              <a:pPr eaLnBrk="1" hangingPunct="1">
                <a:spcBef>
                  <a:spcPct val="0"/>
                </a:spcBef>
              </a:pPr>
              <a:t>46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42641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4DE40B-32E2-44CE-9C1A-1801445DD6C8}" type="slidenum">
              <a:rPr lang="en-US" altLang="de-DE" sz="1300"/>
              <a:pPr eaLnBrk="1" hangingPunct="1">
                <a:spcBef>
                  <a:spcPct val="0"/>
                </a:spcBef>
              </a:pPr>
              <a:t>47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1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267717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8980CB3-E915-405B-9C11-00CB2C266163}" type="slidenum">
              <a:rPr lang="en-US" altLang="de-DE" sz="1300"/>
              <a:pPr eaLnBrk="1" hangingPunct="1">
                <a:spcBef>
                  <a:spcPct val="0"/>
                </a:spcBef>
              </a:pPr>
              <a:t>48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6488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589674-515D-4EB8-9074-876E53BEC0D9}" type="slidenum">
              <a:rPr lang="en-US" altLang="de-DE" sz="1300"/>
              <a:pPr eaLnBrk="1" hangingPunct="1">
                <a:spcBef>
                  <a:spcPct val="0"/>
                </a:spcBef>
              </a:pPr>
              <a:t>49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034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66643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3153A12-7D57-429B-9B42-CC65F4F50EDD}" type="slidenum">
              <a:rPr lang="en-US" altLang="de-DE" sz="1300"/>
              <a:pPr eaLnBrk="1" hangingPunct="1">
                <a:spcBef>
                  <a:spcPct val="0"/>
                </a:spcBef>
              </a:pPr>
              <a:t>51</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715330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E6256F1-0C72-4175-ABFD-63F41C4AD7DA}" type="slidenum">
              <a:rPr lang="en-US" altLang="de-DE" sz="1300"/>
              <a:pPr eaLnBrk="1" hangingPunct="1">
                <a:spcBef>
                  <a:spcPct val="0"/>
                </a:spcBef>
              </a:pPr>
              <a:t>52</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055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349247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312875F-0BB1-417F-B748-D88C13BD263A}" type="slidenum">
              <a:rPr lang="en-US" altLang="de-DE" sz="1300"/>
              <a:pPr eaLnBrk="1" hangingPunct="1">
                <a:spcBef>
                  <a:spcPct val="0"/>
                </a:spcBef>
              </a:pPr>
              <a:t>53</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416419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D39D3D-8AB0-451E-B90B-F91F49F73F7E}" type="slidenum">
              <a:rPr lang="en-US" altLang="de-DE" sz="1300"/>
              <a:pPr eaLnBrk="1" hangingPunct="1">
                <a:spcBef>
                  <a:spcPct val="0"/>
                </a:spcBef>
              </a:pPr>
              <a:t>54</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172735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FED783-4395-4FCC-BFC0-E1D6BEBE66B8}" type="slidenum">
              <a:rPr lang="en-US" altLang="de-DE" sz="1300"/>
              <a:pPr eaLnBrk="1" hangingPunct="1">
                <a:spcBef>
                  <a:spcPct val="0"/>
                </a:spcBef>
              </a:pPr>
              <a:t>55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685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58217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80E5FA3-DE0C-4042-8AEC-114F47891FA6}" type="slidenum">
              <a:rPr lang="en-US" altLang="de-DE" sz="1300"/>
              <a:pPr eaLnBrk="1" hangingPunct="1">
                <a:spcBef>
                  <a:spcPct val="0"/>
                </a:spcBef>
              </a:pPr>
              <a:t>56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765611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7F9CCB-7A15-4F96-8804-D8EB7C9302B8}" type="slidenum">
              <a:rPr lang="en-US" altLang="de-DE" sz="1300"/>
              <a:pPr eaLnBrk="1" hangingPunct="1">
                <a:spcBef>
                  <a:spcPct val="0"/>
                </a:spcBef>
              </a:pPr>
              <a:t>57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687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683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C5323F-5E87-41E7-B714-6385109049E3}" type="slidenum">
              <a:rPr lang="en-US" altLang="de-DE" sz="1300"/>
              <a:pPr eaLnBrk="1" hangingPunct="1">
                <a:spcBef>
                  <a:spcPct val="0"/>
                </a:spcBef>
              </a:pPr>
              <a:t>58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752597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45BCC4C-9B8D-4310-A7A6-2F22C68689CE}" type="slidenum">
              <a:rPr lang="en-US" altLang="de-DE" sz="1300"/>
              <a:pPr eaLnBrk="1" hangingPunct="1">
                <a:spcBef>
                  <a:spcPct val="0"/>
                </a:spcBef>
              </a:pPr>
              <a:t>59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689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91149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A0D355-350F-4A95-BDF1-7B8288DCA3C2}" type="slidenum">
              <a:rPr lang="en-US" altLang="de-DE" sz="1300"/>
              <a:pPr eaLnBrk="1" hangingPunct="1">
                <a:spcBef>
                  <a:spcPct val="0"/>
                </a:spcBef>
              </a:pPr>
              <a:t>60</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208464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90CF44-176A-4D26-B011-8AFED43CC7E2}" type="slidenum">
              <a:rPr lang="en-US" altLang="de-DE" sz="1300"/>
              <a:pPr eaLnBrk="1" hangingPunct="1">
                <a:spcBef>
                  <a:spcPct val="0"/>
                </a:spcBef>
              </a:pPr>
              <a:t>61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691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88688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2B8484-BE3E-47D2-9917-9ED5831BFC14}" type="slidenum">
              <a:rPr lang="en-US" altLang="de-DE" sz="1300"/>
              <a:pPr eaLnBrk="1" hangingPunct="1">
                <a:spcBef>
                  <a:spcPct val="0"/>
                </a:spcBef>
              </a:pPr>
              <a:t>62</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695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40404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E5A556F-E933-4760-97A8-1E7B99A06893}" type="slidenum">
              <a:rPr lang="en-US" altLang="de-DE" sz="1300"/>
              <a:pPr eaLnBrk="1" hangingPunct="1">
                <a:spcBef>
                  <a:spcPct val="0"/>
                </a:spcBef>
              </a:pPr>
              <a:t>63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314005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37E2A6-0BBF-4B47-AE9D-C835A8717768}" type="slidenum">
              <a:rPr lang="en-US" altLang="de-DE" sz="1300"/>
              <a:pPr eaLnBrk="1" hangingPunct="1">
                <a:spcBef>
                  <a:spcPct val="0"/>
                </a:spcBef>
              </a:pPr>
              <a:t>64</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697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2213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04AAE-13B4-4807-88E6-DD9F64F2DB36}" type="slidenum">
              <a:rPr lang="en-US" altLang="de-DE" sz="1300"/>
              <a:pPr eaLnBrk="1" hangingPunct="1">
                <a:spcBef>
                  <a:spcPct val="0"/>
                </a:spcBef>
              </a:pPr>
              <a:t>65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7075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66547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4A558E-AA3E-4520-AFD2-BF4BAA8A2E43}" type="slidenum">
              <a:rPr lang="en-US" altLang="de-DE" sz="1300"/>
              <a:pPr eaLnBrk="1" hangingPunct="1">
                <a:spcBef>
                  <a:spcPct val="0"/>
                </a:spcBef>
              </a:pPr>
              <a:t>66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97842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4E78C2-C975-4A8F-BF71-132CD61980EF}" type="slidenum">
              <a:rPr lang="en-US" altLang="de-DE" sz="1300"/>
              <a:pPr eaLnBrk="1" hangingPunct="1">
                <a:spcBef>
                  <a:spcPct val="0"/>
                </a:spcBef>
              </a:pPr>
              <a:t>67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709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20997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DDE5259-A15E-4BD9-A0B0-B02CC807ADB7}" type="slidenum">
              <a:rPr lang="en-US" altLang="de-DE" sz="1300"/>
              <a:pPr eaLnBrk="1" hangingPunct="1">
                <a:spcBef>
                  <a:spcPct val="0"/>
                </a:spcBef>
              </a:pPr>
              <a:t>68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403264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300DD4-0761-4BAD-B776-2C32F116D4DB}" type="slidenum">
              <a:rPr lang="en-US" altLang="de-DE" sz="1300"/>
              <a:pPr eaLnBrk="1" hangingPunct="1">
                <a:spcBef>
                  <a:spcPct val="0"/>
                </a:spcBef>
              </a:pPr>
              <a:t>69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711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019476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50C6805-7C88-4ABA-AA77-0FCFC07E2B07}" type="slidenum">
              <a:rPr lang="en-US" altLang="de-DE" sz="1300"/>
              <a:pPr eaLnBrk="1" hangingPunct="1">
                <a:spcBef>
                  <a:spcPct val="0"/>
                </a:spcBef>
              </a:pPr>
              <a:t>70</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26820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1051381-141D-4810-9B39-E0C30D3B0A2D}" type="slidenum">
              <a:rPr lang="en-US" altLang="de-DE" sz="1300"/>
              <a:pPr eaLnBrk="1" hangingPunct="1">
                <a:spcBef>
                  <a:spcPct val="0"/>
                </a:spcBef>
              </a:pPr>
              <a:t>71</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713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737242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25C5AC-DBF2-4969-AA3A-80D4F72134DB}" type="slidenum">
              <a:rPr lang="en-US" altLang="de-DE" sz="1300"/>
              <a:pPr eaLnBrk="1" hangingPunct="1">
                <a:spcBef>
                  <a:spcPct val="0"/>
                </a:spcBef>
              </a:pPr>
              <a:t>72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341225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8F5A129-FDFB-4EBA-BAB6-30E3EAF817BC}" type="slidenum">
              <a:rPr lang="en-US" altLang="de-DE" sz="1300"/>
              <a:pPr eaLnBrk="1" hangingPunct="1">
                <a:spcBef>
                  <a:spcPct val="0"/>
                </a:spcBef>
              </a:pPr>
              <a:t>73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715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48413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1CD498-5135-4B4C-820D-2C530D953369}" type="slidenum">
              <a:rPr lang="en-US" altLang="de-DE" sz="1300"/>
              <a:pPr eaLnBrk="1" hangingPunct="1">
                <a:spcBef>
                  <a:spcPct val="0"/>
                </a:spcBef>
              </a:pPr>
              <a:t>74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607225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AC2333-456E-4785-A811-106C5E9B9FD2}" type="slidenum">
              <a:rPr lang="en-US" altLang="de-DE" sz="1300"/>
              <a:pPr eaLnBrk="1" hangingPunct="1">
                <a:spcBef>
                  <a:spcPct val="0"/>
                </a:spcBef>
              </a:pPr>
              <a:t>75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717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008234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BA1F53-86FF-44FC-8039-4C293AF4D724}" type="slidenum">
              <a:rPr lang="en-US" altLang="de-DE" sz="1300"/>
              <a:pPr eaLnBrk="1" hangingPunct="1">
                <a:spcBef>
                  <a:spcPct val="0"/>
                </a:spcBef>
              </a:pPr>
              <a:t>76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0679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BA1F53-86FF-44FC-8039-4C293AF4D724}" type="slidenum">
              <a:rPr lang="en-US" altLang="de-DE" sz="1300"/>
              <a:pPr eaLnBrk="1" hangingPunct="1">
                <a:spcBef>
                  <a:spcPct val="0"/>
                </a:spcBef>
              </a:pPr>
              <a:t>77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0679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BA1F53-86FF-44FC-8039-4C293AF4D724}" type="slidenum">
              <a:rPr lang="en-US" altLang="de-DE" sz="1300"/>
              <a:pPr eaLnBrk="1" hangingPunct="1">
                <a:spcBef>
                  <a:spcPct val="0"/>
                </a:spcBef>
              </a:pPr>
              <a:t>78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0679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BA1F53-86FF-44FC-8039-4C293AF4D724}" type="slidenum">
              <a:rPr lang="en-US" altLang="de-DE" sz="1300"/>
              <a:pPr eaLnBrk="1" hangingPunct="1">
                <a:spcBef>
                  <a:spcPct val="0"/>
                </a:spcBef>
              </a:pPr>
              <a:t>79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0679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EE2C3-E50B-4254-A3B5-A8C879DB10E9}" type="slidenum">
              <a:rPr lang="en-US" altLang="de-DE" sz="1300"/>
              <a:pPr eaLnBrk="1" hangingPunct="1">
                <a:spcBef>
                  <a:spcPct val="0"/>
                </a:spcBef>
              </a:pPr>
              <a:t>80</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1773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EE2C3-E50B-4254-A3B5-A8C879DB10E9}" type="slidenum">
              <a:rPr lang="en-US" altLang="de-DE" sz="1300"/>
              <a:pPr eaLnBrk="1" hangingPunct="1">
                <a:spcBef>
                  <a:spcPct val="0"/>
                </a:spcBef>
              </a:pPr>
              <a:t>81</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1773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EE2C3-E50B-4254-A3B5-A8C879DB10E9}" type="slidenum">
              <a:rPr lang="en-US" altLang="de-DE" sz="1300"/>
              <a:pPr eaLnBrk="1" hangingPunct="1">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1773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39AAFF2-38E3-47E1-9341-97E604E12D0B}" type="slidenum">
              <a:rPr lang="en-US" altLang="de-DE" sz="1300"/>
              <a:pPr eaLnBrk="1" hangingPunct="1">
                <a:spcBef>
                  <a:spcPct val="0"/>
                </a:spcBef>
              </a:pPr>
              <a:t>84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244667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D6A146-C9F6-45C1-8C56-99E8EB1BC8B0}" type="slidenum">
              <a:rPr lang="en-US" altLang="de-DE" sz="1300"/>
              <a:pPr eaLnBrk="1" hangingPunct="1">
                <a:spcBef>
                  <a:spcPct val="0"/>
                </a:spcBef>
              </a:pPr>
              <a:t>85</a:t>
            </a:fld>
            <a:endParaRPr lang="en-US"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6139780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EF0952-576C-455D-A417-BCD1A0539E11}" type="slidenum">
              <a:rPr lang="en-US" altLang="de-DE" sz="1300"/>
              <a:pPr eaLnBrk="1" hangingPunct="1">
                <a:spcBef>
                  <a:spcPct val="0"/>
                </a:spcBef>
              </a:pPr>
              <a:t>86</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2925497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04C749-0857-4FFE-9403-E9B7851A4B54}" type="slidenum">
              <a:rPr lang="en-US" altLang="de-DE" sz="1300"/>
              <a:pPr eaLnBrk="1" hangingPunct="1">
                <a:spcBef>
                  <a:spcPct val="0"/>
                </a:spcBef>
              </a:pPr>
              <a:t>87</a:t>
            </a:fld>
            <a:endParaRPr lang="en-US"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5372404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289F74-8A56-4587-82C0-52BF241CA374}" type="slidenum">
              <a:rPr lang="en-US" altLang="de-DE" smtClean="0"/>
              <a:pPr/>
              <a:t>88</a:t>
            </a:fld>
            <a:endParaRPr lang="en-US" altLang="de-DE"/>
          </a:p>
        </p:txBody>
      </p:sp>
    </p:spTree>
    <p:extLst>
      <p:ext uri="{BB962C8B-B14F-4D97-AF65-F5344CB8AC3E}">
        <p14:creationId xmlns:p14="http://schemas.microsoft.com/office/powerpoint/2010/main" val="11893284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C98F2D-BBA6-40F3-A04D-3DB783A356BC}" type="slidenum">
              <a:rPr lang="en-US" altLang="de-DE" sz="1300"/>
              <a:pPr eaLnBrk="1" hangingPunct="1">
                <a:spcBef>
                  <a:spcPct val="0"/>
                </a:spcBef>
              </a:pPr>
              <a:t>89</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52481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fld id="{026862E3-DC70-422D-A1B4-6CFD1A9E087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5 – Память</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3AEF328-1272-4F50-A804-92E3B1765B8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fld id="{1762E6A8-2CF6-4721-9A28-52A661758EB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fld id="{026862E3-DC70-422D-A1B4-6CFD1A9E087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fld id="{026862E3-DC70-422D-A1B4-6CFD1A9E087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5" name="Slide Number Placeholder 4"/>
          <p:cNvSpPr>
            <a:spLocks noGrp="1"/>
          </p:cNvSpPr>
          <p:nvPr>
            <p:ph type="sldNum" sz="quarter" idx="12"/>
          </p:nvPr>
        </p:nvSpPr>
        <p:spPr bwMode="gray"/>
        <p:txBody>
          <a:bodyPr/>
          <a:lstStyle>
            <a:lvl1pPr>
              <a:defRPr b="0"/>
            </a:lvl1pPr>
          </a:lstStyle>
          <a:p>
            <a:fld id="{0E875410-214D-4C2E-828C-F6C63B2CC54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fld id="{1AA3CC45-0BE1-4243-9425-0AC2C33ACD0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276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80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47832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98533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96486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514477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7029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48649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792966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96993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75821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935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5 – Память</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26862E3-DC70-422D-A1B4-6CFD1A9E087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39"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 id="214748435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46417483"/>
      </p:ext>
    </p:extLst>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6" r:id="rId5"/>
    <p:sldLayoutId id="2147484357" r:id="rId6"/>
    <p:sldLayoutId id="2147484358" r:id="rId7"/>
    <p:sldLayoutId id="2147484359" r:id="rId8"/>
    <p:sldLayoutId id="2147484360" r:id="rId9"/>
    <p:sldLayoutId id="2147484361" r:id="rId10"/>
    <p:sldLayoutId id="2147484362" r:id="rId11"/>
    <p:sldLayoutId id="21474843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3.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8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7.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8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5 B </a:t>
            </a:r>
            <a:r>
              <a:rPr lang="en-US" altLang="ja-JP" dirty="0">
                <a:latin typeface="Calibri Light"/>
              </a:rPr>
              <a:t>– </a:t>
            </a:r>
            <a:r>
              <a:rPr lang="az-Cyrl-AZ" altLang="ko-KR" dirty="0"/>
              <a:t>Память</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28038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a:t>
            </a:r>
            <a:br>
              <a:rPr lang="en-US" altLang="de-DE" sz="2400" dirty="0">
                <a:solidFill>
                  <a:srgbClr val="333333"/>
                </a:solidFill>
              </a:rPr>
            </a:b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a:t>
            </a:r>
            <a:br>
              <a:rPr lang="en-US"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 на 40%.</a:t>
            </a: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3</a:t>
            </a:fld>
            <a:endParaRPr lang="de-DE" altLang="de-DE"/>
          </a:p>
        </p:txBody>
      </p:sp>
    </p:spTree>
    <p:extLst>
      <p:ext uri="{BB962C8B-B14F-4D97-AF65-F5344CB8AC3E}">
        <p14:creationId xmlns:p14="http://schemas.microsoft.com/office/powerpoint/2010/main" val="387809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a:t>
            </a:r>
            <a:br>
              <a:rPr lang="en-US"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 на 40%.</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 </a:t>
            </a:r>
            <a:r>
              <a:rPr lang="ru-RU" altLang="de-DE" sz="2400" dirty="0">
                <a:solidFill>
                  <a:schemeClr val="tx1"/>
                </a:solidFill>
              </a:rPr>
              <a:t>??? </a:t>
            </a:r>
            <a:r>
              <a:rPr lang="ru-RU" altLang="de-DE" sz="2400" dirty="0">
                <a:solidFill>
                  <a:srgbClr val="FFFFFF"/>
                </a:solidFill>
              </a:rPr>
              <a:t>наш мозг не перегружается совершенно ненужной ему информацией, но...</a:t>
            </a:r>
          </a:p>
          <a:p>
            <a:pPr marL="342900" lvl="0" indent="-342900" defTabSz="914400" fontAlgn="base">
              <a:buClr>
                <a:srgbClr val="000000"/>
              </a:buClr>
              <a:buFont typeface="WingDings"/>
              <a:buChar char=""/>
            </a:pPr>
            <a:r>
              <a:rPr lang="ru-RU" altLang="de-DE" sz="2400" dirty="0">
                <a:solidFill>
                  <a:srgbClr val="004992"/>
                </a:solidFill>
              </a:rPr>
              <a:t>Отрицательные стороны: </a:t>
            </a:r>
            <a:r>
              <a:rPr lang="ru-RU" altLang="de-DE" sz="2400" dirty="0">
                <a:solidFill>
                  <a:schemeClr val="tx1"/>
                </a:solidFill>
              </a:rPr>
              <a:t>???</a:t>
            </a:r>
            <a:r>
              <a:rPr lang="ru-RU" altLang="de-DE" sz="2400" dirty="0">
                <a:solidFill>
                  <a:srgbClr val="FFFFFF"/>
                </a:solidFill>
              </a:rPr>
              <a:t>...многие важные воспоминания забываются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4</a:t>
            </a:fld>
            <a:endParaRPr lang="de-DE" altLang="de-DE"/>
          </a:p>
        </p:txBody>
      </p:sp>
    </p:spTree>
    <p:extLst>
      <p:ext uri="{BB962C8B-B14F-4D97-AF65-F5344CB8AC3E}">
        <p14:creationId xmlns:p14="http://schemas.microsoft.com/office/powerpoint/2010/main" val="340153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a:t>
            </a:r>
            <a:br>
              <a:rPr lang="en-US"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 на 40%.</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ru-RU" altLang="de-DE" sz="2400" dirty="0">
                <a:solidFill>
                  <a:srgbClr val="333333"/>
                </a:solidFill>
              </a:rPr>
              <a:t> наш мозг не перегружается совершенно ненужной ему информацией,</a:t>
            </a:r>
            <a:r>
              <a:rPr lang="ru-RU" altLang="de-DE" sz="2400" dirty="0">
                <a:solidFill>
                  <a:srgbClr val="004992"/>
                </a:solidFill>
              </a:rPr>
              <a:t> но...</a:t>
            </a:r>
          </a:p>
          <a:p>
            <a:pPr marL="342900" lvl="0" indent="-342900" defTabSz="914400" fontAlgn="base">
              <a:buClr>
                <a:srgbClr val="000000"/>
              </a:buClr>
              <a:buFont typeface="WingDings"/>
              <a:buChar char=""/>
            </a:pPr>
            <a:r>
              <a:rPr lang="ru-RU" altLang="de-DE" sz="2400" dirty="0">
                <a:solidFill>
                  <a:srgbClr val="004992"/>
                </a:solidFill>
              </a:rPr>
              <a:t>Отрицательные стороны: </a:t>
            </a:r>
            <a:r>
              <a:rPr lang="ru-RU" altLang="de-DE" sz="2400" dirty="0">
                <a:solidFill>
                  <a:schemeClr val="tx1"/>
                </a:solidFill>
              </a:rPr>
              <a:t>???</a:t>
            </a:r>
            <a:r>
              <a:rPr lang="ru-RU" altLang="de-DE" sz="2400" dirty="0">
                <a:solidFill>
                  <a:srgbClr val="FFFFFF"/>
                </a:solidFill>
              </a:rPr>
              <a:t>..многие важные воспоминания забываются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5</a:t>
            </a:fld>
            <a:endParaRPr lang="de-DE" altLang="de-DE"/>
          </a:p>
        </p:txBody>
      </p:sp>
    </p:spTree>
    <p:extLst>
      <p:ext uri="{BB962C8B-B14F-4D97-AF65-F5344CB8AC3E}">
        <p14:creationId xmlns:p14="http://schemas.microsoft.com/office/powerpoint/2010/main" val="130460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a:t>
            </a:r>
            <a:br>
              <a:rPr lang="en-US"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 на 40%.</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ru-RU" altLang="de-DE" sz="2400" dirty="0">
                <a:solidFill>
                  <a:srgbClr val="333333"/>
                </a:solidFill>
              </a:rPr>
              <a:t> наш мозг не перегружается совершенно ненужной ему информацией,</a:t>
            </a:r>
            <a:r>
              <a:rPr lang="ru-RU" altLang="de-DE" sz="2400" dirty="0">
                <a:solidFill>
                  <a:srgbClr val="004992"/>
                </a:solidFill>
              </a:rPr>
              <a:t> но...</a:t>
            </a:r>
          </a:p>
          <a:p>
            <a:pPr marL="342900" lvl="0" indent="-342900" defTabSz="914400" fontAlgn="base">
              <a:buClr>
                <a:srgbClr val="000000"/>
              </a:buClr>
              <a:buFont typeface="WingDings"/>
              <a:buChar char=""/>
            </a:pPr>
            <a:r>
              <a:rPr lang="ru-RU" altLang="de-DE" sz="2400" dirty="0">
                <a:solidFill>
                  <a:srgbClr val="004992"/>
                </a:solidFill>
              </a:rPr>
              <a:t>Отрицательные стороны:</a:t>
            </a:r>
            <a:r>
              <a:rPr lang="ru-RU" altLang="de-DE" sz="2400" dirty="0">
                <a:solidFill>
                  <a:srgbClr val="333333"/>
                </a:solidFill>
              </a:rPr>
              <a:t>...многие важные воспоминания забываются (напр.</a:t>
            </a:r>
            <a:r>
              <a:rPr lang="de-DE" altLang="de-DE" sz="2400" dirty="0">
                <a:solidFill>
                  <a:srgbClr val="333333"/>
                </a:solidFill>
              </a:rPr>
              <a:t>,</a:t>
            </a:r>
            <a:r>
              <a:rPr lang="ru-RU" altLang="de-DE" sz="2400" dirty="0">
                <a:solidFill>
                  <a:srgbClr val="333333"/>
                </a:solidFill>
              </a:rPr>
              <a:t> важные даты, воспоминания об отпуске, школьные знания...).</a:t>
            </a: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6</a:t>
            </a:fld>
            <a:endParaRPr lang="de-DE" altLang="de-DE"/>
          </a:p>
        </p:txBody>
      </p:sp>
    </p:spTree>
    <p:extLst>
      <p:ext uri="{BB962C8B-B14F-4D97-AF65-F5344CB8AC3E}">
        <p14:creationId xmlns:p14="http://schemas.microsoft.com/office/powerpoint/2010/main" val="375228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нарушает формирование памяти?</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нарушает формирование памяти?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Отвлечение внимания</a:t>
            </a:r>
            <a:r>
              <a:rPr lang="de-DE" altLang="de-DE" sz="2400" dirty="0">
                <a:solidFill>
                  <a:srgbClr val="333333"/>
                </a:solidFill>
              </a:rPr>
              <a:t> </a:t>
            </a:r>
            <a:r>
              <a:rPr lang="ru-RU" altLang="de-DE" sz="2400" dirty="0">
                <a:solidFill>
                  <a:srgbClr val="333333"/>
                </a:solidFill>
              </a:rPr>
              <a:t>в процессе учебы</a:t>
            </a:r>
            <a:r>
              <a:rPr lang="de-DE" altLang="de-DE" sz="2400" dirty="0">
                <a:solidFill>
                  <a:srgbClr val="333333"/>
                </a:solidFill>
              </a:rPr>
              <a:t> (</a:t>
            </a:r>
            <a:r>
              <a:rPr lang="ru-RU" altLang="de-DE" sz="2400" dirty="0">
                <a:solidFill>
                  <a:srgbClr val="333333"/>
                </a:solidFill>
              </a:rPr>
              <a:t>напр.,</a:t>
            </a:r>
            <a:r>
              <a:rPr lang="de-DE" altLang="de-DE" sz="2400" dirty="0">
                <a:solidFill>
                  <a:srgbClr val="333333"/>
                </a:solidFill>
              </a:rPr>
              <a:t> </a:t>
            </a:r>
            <a:r>
              <a:rPr lang="ru-RU" altLang="de-DE" sz="2400" dirty="0">
                <a:solidFill>
                  <a:srgbClr val="333333"/>
                </a:solidFill>
              </a:rPr>
              <a:t>музыка по радио</a:t>
            </a:r>
            <a:r>
              <a:rPr lang="de-DE" altLang="de-DE" sz="2400" dirty="0">
                <a:solidFill>
                  <a:srgbClr val="333333"/>
                </a:solidFill>
              </a:rPr>
              <a:t>, </a:t>
            </a:r>
            <a:r>
              <a:rPr lang="ru-RU" altLang="de-DE" sz="2400" dirty="0">
                <a:solidFill>
                  <a:srgbClr val="333333"/>
                </a:solidFill>
              </a:rPr>
              <a:t>люди в помещении</a:t>
            </a:r>
            <a:r>
              <a:rPr lang="de-DE" altLang="de-DE" sz="2400" dirty="0">
                <a:solidFill>
                  <a:srgbClr val="333333"/>
                </a:solidFill>
              </a:rPr>
              <a:t>, </a:t>
            </a:r>
            <a:r>
              <a:rPr lang="ru-RU" altLang="de-DE" sz="2400" dirty="0">
                <a:solidFill>
                  <a:srgbClr val="333333"/>
                </a:solidFill>
              </a:rPr>
              <a:t>яркий свет</a:t>
            </a:r>
            <a:r>
              <a:rPr lang="de-DE" altLang="de-DE" sz="2400" dirty="0">
                <a:solidFill>
                  <a:srgbClr val="333333"/>
                </a:solidFill>
              </a:rPr>
              <a:t>)</a:t>
            </a:r>
          </a:p>
          <a:p>
            <a:pPr marL="342900" lvl="0" indent="-342900" defTabSz="914400" fontAlgn="base">
              <a:buClr>
                <a:srgbClr val="000000"/>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нарушает формирование памяти?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Отвлечение внимания</a:t>
            </a:r>
            <a:r>
              <a:rPr lang="de-DE" altLang="de-DE" sz="2400" dirty="0">
                <a:solidFill>
                  <a:srgbClr val="333333"/>
                </a:solidFill>
              </a:rPr>
              <a:t> </a:t>
            </a:r>
            <a:r>
              <a:rPr lang="ru-RU" altLang="de-DE" sz="2400" dirty="0">
                <a:solidFill>
                  <a:srgbClr val="333333"/>
                </a:solidFill>
              </a:rPr>
              <a:t>в процессе учебы</a:t>
            </a:r>
            <a:r>
              <a:rPr lang="de-DE" altLang="de-DE" sz="2400" dirty="0">
                <a:solidFill>
                  <a:srgbClr val="333333"/>
                </a:solidFill>
              </a:rPr>
              <a:t> (</a:t>
            </a:r>
            <a:r>
              <a:rPr lang="ru-RU" altLang="de-DE" sz="2400" dirty="0">
                <a:solidFill>
                  <a:srgbClr val="333333"/>
                </a:solidFill>
              </a:rPr>
              <a:t>напр.,</a:t>
            </a:r>
            <a:r>
              <a:rPr lang="de-DE" altLang="de-DE" sz="2400" dirty="0">
                <a:solidFill>
                  <a:srgbClr val="333333"/>
                </a:solidFill>
              </a:rPr>
              <a:t> </a:t>
            </a:r>
            <a:r>
              <a:rPr lang="ru-RU" altLang="de-DE" sz="2400" dirty="0">
                <a:solidFill>
                  <a:srgbClr val="333333"/>
                </a:solidFill>
              </a:rPr>
              <a:t>музыка по радио</a:t>
            </a:r>
            <a:r>
              <a:rPr lang="de-DE" altLang="de-DE" sz="2400" dirty="0">
                <a:solidFill>
                  <a:srgbClr val="333333"/>
                </a:solidFill>
              </a:rPr>
              <a:t>, </a:t>
            </a:r>
            <a:r>
              <a:rPr lang="ru-RU" altLang="de-DE" sz="2400" dirty="0">
                <a:solidFill>
                  <a:srgbClr val="333333"/>
                </a:solidFill>
              </a:rPr>
              <a:t>люди в помещении</a:t>
            </a:r>
            <a:r>
              <a:rPr lang="de-DE" altLang="de-DE" sz="2400" dirty="0">
                <a:solidFill>
                  <a:srgbClr val="333333"/>
                </a:solidFill>
              </a:rPr>
              <a:t>, </a:t>
            </a:r>
            <a:r>
              <a:rPr lang="ru-RU" altLang="de-DE" sz="2400" dirty="0">
                <a:solidFill>
                  <a:srgbClr val="333333"/>
                </a:solidFill>
              </a:rPr>
              <a:t>яркий свет</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Стрессс</a:t>
            </a:r>
            <a:r>
              <a:rPr lang="de-DE" altLang="de-DE" sz="2400" dirty="0">
                <a:solidFill>
                  <a:srgbClr val="004992"/>
                </a:solidFill>
              </a:rPr>
              <a:t> &amp; </a:t>
            </a:r>
            <a:r>
              <a:rPr lang="ru-RU" altLang="de-DE" sz="2400" dirty="0">
                <a:solidFill>
                  <a:srgbClr val="004992"/>
                </a:solidFill>
              </a:rPr>
              <a:t>Находиться под давлением из</a:t>
            </a:r>
            <a:r>
              <a:rPr lang="de-DE" altLang="de-DE" sz="2400" dirty="0">
                <a:solidFill>
                  <a:srgbClr val="004992"/>
                </a:solidFill>
              </a:rPr>
              <a:t>-</a:t>
            </a:r>
            <a:r>
              <a:rPr lang="ru-RU" altLang="de-DE" sz="2400" dirty="0">
                <a:solidFill>
                  <a:srgbClr val="004992"/>
                </a:solidFill>
              </a:rPr>
              <a:t>за ожидания чего</a:t>
            </a:r>
            <a:r>
              <a:rPr lang="de-DE" altLang="de-DE" sz="2400" dirty="0">
                <a:solidFill>
                  <a:srgbClr val="004992"/>
                </a:solidFill>
              </a:rPr>
              <a:t>-</a:t>
            </a:r>
            <a:r>
              <a:rPr lang="ru-RU" altLang="de-DE" sz="2400" dirty="0">
                <a:solidFill>
                  <a:srgbClr val="004992"/>
                </a:solidFill>
              </a:rPr>
              <a:t>либо</a:t>
            </a:r>
          </a:p>
          <a:p>
            <a:pPr marL="342900" lvl="0" indent="-342900" defTabSz="914400" fontAlgn="base">
              <a:buClr>
                <a:srgbClr val="000000"/>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9</a:t>
            </a:fld>
            <a:endParaRPr lang="de-DE" altLang="de-DE"/>
          </a:p>
        </p:txBody>
      </p:sp>
    </p:spTree>
    <p:extLst>
      <p:ext uri="{BB962C8B-B14F-4D97-AF65-F5344CB8AC3E}">
        <p14:creationId xmlns:p14="http://schemas.microsoft.com/office/powerpoint/2010/main" val="2860038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нарушает формирование памяти?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Отвлечение внимания</a:t>
            </a:r>
            <a:r>
              <a:rPr lang="de-DE" altLang="de-DE" sz="2400" dirty="0">
                <a:solidFill>
                  <a:srgbClr val="333333"/>
                </a:solidFill>
              </a:rPr>
              <a:t> </a:t>
            </a:r>
            <a:r>
              <a:rPr lang="ru-RU" altLang="de-DE" sz="2400" dirty="0">
                <a:solidFill>
                  <a:srgbClr val="333333"/>
                </a:solidFill>
              </a:rPr>
              <a:t>в процессе учебы</a:t>
            </a:r>
            <a:r>
              <a:rPr lang="de-DE" altLang="de-DE" sz="2400" dirty="0">
                <a:solidFill>
                  <a:srgbClr val="333333"/>
                </a:solidFill>
              </a:rPr>
              <a:t> (</a:t>
            </a:r>
            <a:r>
              <a:rPr lang="ru-RU" altLang="de-DE" sz="2400" dirty="0">
                <a:solidFill>
                  <a:srgbClr val="333333"/>
                </a:solidFill>
              </a:rPr>
              <a:t>напр.,</a:t>
            </a:r>
            <a:r>
              <a:rPr lang="de-DE" altLang="de-DE" sz="2400" dirty="0">
                <a:solidFill>
                  <a:srgbClr val="333333"/>
                </a:solidFill>
              </a:rPr>
              <a:t> </a:t>
            </a:r>
            <a:r>
              <a:rPr lang="ru-RU" altLang="de-DE" sz="2400" dirty="0">
                <a:solidFill>
                  <a:srgbClr val="333333"/>
                </a:solidFill>
              </a:rPr>
              <a:t>музыка по радио</a:t>
            </a:r>
            <a:r>
              <a:rPr lang="de-DE" altLang="de-DE" sz="2400" dirty="0">
                <a:solidFill>
                  <a:srgbClr val="333333"/>
                </a:solidFill>
              </a:rPr>
              <a:t>, </a:t>
            </a:r>
            <a:r>
              <a:rPr lang="ru-RU" altLang="de-DE" sz="2400" dirty="0">
                <a:solidFill>
                  <a:srgbClr val="333333"/>
                </a:solidFill>
              </a:rPr>
              <a:t>люди в помещении</a:t>
            </a:r>
            <a:r>
              <a:rPr lang="de-DE" altLang="de-DE" sz="2400" dirty="0">
                <a:solidFill>
                  <a:srgbClr val="333333"/>
                </a:solidFill>
              </a:rPr>
              <a:t>, </a:t>
            </a:r>
            <a:r>
              <a:rPr lang="ru-RU" altLang="de-DE" sz="2400" dirty="0">
                <a:solidFill>
                  <a:srgbClr val="333333"/>
                </a:solidFill>
              </a:rPr>
              <a:t>яркий свет</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Стрессс</a:t>
            </a:r>
            <a:r>
              <a:rPr lang="de-DE" altLang="de-DE" sz="2400" dirty="0">
                <a:solidFill>
                  <a:srgbClr val="004992"/>
                </a:solidFill>
              </a:rPr>
              <a:t> &amp; </a:t>
            </a:r>
            <a:r>
              <a:rPr lang="ru-RU" altLang="de-DE" sz="2400" dirty="0">
                <a:solidFill>
                  <a:srgbClr val="004992"/>
                </a:solidFill>
              </a:rPr>
              <a:t>Находиться под давлением из</a:t>
            </a:r>
            <a:r>
              <a:rPr lang="de-DE" altLang="de-DE" sz="2400" dirty="0">
                <a:solidFill>
                  <a:srgbClr val="004992"/>
                </a:solidFill>
              </a:rPr>
              <a:t>-</a:t>
            </a:r>
            <a:r>
              <a:rPr lang="ru-RU" altLang="de-DE" sz="2400" dirty="0">
                <a:solidFill>
                  <a:srgbClr val="004992"/>
                </a:solidFill>
              </a:rPr>
              <a:t>за ожидания чего</a:t>
            </a:r>
            <a:r>
              <a:rPr lang="de-DE" altLang="de-DE" sz="2400" dirty="0">
                <a:solidFill>
                  <a:srgbClr val="004992"/>
                </a:solidFill>
              </a:rPr>
              <a:t>-</a:t>
            </a:r>
            <a:r>
              <a:rPr lang="ru-RU" altLang="de-DE" sz="2400" dirty="0">
                <a:solidFill>
                  <a:srgbClr val="004992"/>
                </a:solidFill>
              </a:rPr>
              <a:t>либо</a:t>
            </a:r>
          </a:p>
          <a:p>
            <a:pPr marL="342900" lvl="0" indent="-342900" defTabSz="914400" fontAlgn="base">
              <a:buClr>
                <a:srgbClr val="333333"/>
              </a:buClr>
              <a:buFont typeface="WingDings"/>
              <a:buChar char=""/>
            </a:pPr>
            <a:r>
              <a:rPr lang="ru-RU" altLang="de-DE" sz="2400" dirty="0">
                <a:solidFill>
                  <a:srgbClr val="004992"/>
                </a:solidFill>
              </a:rPr>
              <a:t>Чрезмерное употребление алкоголя</a:t>
            </a:r>
            <a:r>
              <a:rPr lang="de-DE" altLang="de-DE" sz="2400" dirty="0">
                <a:solidFill>
                  <a:srgbClr val="004992"/>
                </a:solidFill>
              </a:rPr>
              <a:t>!</a:t>
            </a:r>
          </a:p>
          <a:p>
            <a:pPr marL="342900" lvl="0" indent="-342900" defTabSz="914400" fontAlgn="base">
              <a:buClr>
                <a:srgbClr val="000000"/>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10</a:t>
            </a:fld>
            <a:endParaRPr lang="de-DE" altLang="de-DE"/>
          </a:p>
        </p:txBody>
      </p:sp>
    </p:spTree>
    <p:extLst>
      <p:ext uri="{BB962C8B-B14F-4D97-AF65-F5344CB8AC3E}">
        <p14:creationId xmlns:p14="http://schemas.microsoft.com/office/powerpoint/2010/main" val="191380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нарушает формирование памяти?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Отвлечение внимания</a:t>
            </a:r>
            <a:r>
              <a:rPr lang="de-DE" altLang="de-DE" sz="2400" dirty="0">
                <a:solidFill>
                  <a:srgbClr val="333333"/>
                </a:solidFill>
              </a:rPr>
              <a:t> </a:t>
            </a:r>
            <a:r>
              <a:rPr lang="ru-RU" altLang="de-DE" sz="2400" dirty="0">
                <a:solidFill>
                  <a:srgbClr val="333333"/>
                </a:solidFill>
              </a:rPr>
              <a:t>в процессе учебы</a:t>
            </a:r>
            <a:r>
              <a:rPr lang="de-DE" altLang="de-DE" sz="2400" dirty="0">
                <a:solidFill>
                  <a:srgbClr val="333333"/>
                </a:solidFill>
              </a:rPr>
              <a:t> (</a:t>
            </a:r>
            <a:r>
              <a:rPr lang="ru-RU" altLang="de-DE" sz="2400" dirty="0">
                <a:solidFill>
                  <a:srgbClr val="333333"/>
                </a:solidFill>
              </a:rPr>
              <a:t>напр.,</a:t>
            </a:r>
            <a:r>
              <a:rPr lang="de-DE" altLang="de-DE" sz="2400" dirty="0">
                <a:solidFill>
                  <a:srgbClr val="333333"/>
                </a:solidFill>
              </a:rPr>
              <a:t> </a:t>
            </a:r>
            <a:r>
              <a:rPr lang="ru-RU" altLang="de-DE" sz="2400" dirty="0">
                <a:solidFill>
                  <a:srgbClr val="333333"/>
                </a:solidFill>
              </a:rPr>
              <a:t>музыка по радио</a:t>
            </a:r>
            <a:r>
              <a:rPr lang="de-DE" altLang="de-DE" sz="2400" dirty="0">
                <a:solidFill>
                  <a:srgbClr val="333333"/>
                </a:solidFill>
              </a:rPr>
              <a:t>, </a:t>
            </a:r>
            <a:r>
              <a:rPr lang="ru-RU" altLang="de-DE" sz="2400" dirty="0">
                <a:solidFill>
                  <a:srgbClr val="333333"/>
                </a:solidFill>
              </a:rPr>
              <a:t>люди в помещении</a:t>
            </a:r>
            <a:r>
              <a:rPr lang="de-DE" altLang="de-DE" sz="2400" dirty="0">
                <a:solidFill>
                  <a:srgbClr val="333333"/>
                </a:solidFill>
              </a:rPr>
              <a:t>, </a:t>
            </a:r>
            <a:r>
              <a:rPr lang="ru-RU" altLang="de-DE" sz="2400" dirty="0">
                <a:solidFill>
                  <a:srgbClr val="333333"/>
                </a:solidFill>
              </a:rPr>
              <a:t>яркий свет</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Стрессс</a:t>
            </a:r>
            <a:r>
              <a:rPr lang="de-DE" altLang="de-DE" sz="2400" dirty="0">
                <a:solidFill>
                  <a:srgbClr val="004992"/>
                </a:solidFill>
              </a:rPr>
              <a:t> &amp; </a:t>
            </a:r>
            <a:r>
              <a:rPr lang="ru-RU" altLang="de-DE" sz="2400" dirty="0">
                <a:solidFill>
                  <a:srgbClr val="004992"/>
                </a:solidFill>
              </a:rPr>
              <a:t>Находиться под давлением из</a:t>
            </a:r>
            <a:r>
              <a:rPr lang="de-DE" altLang="de-DE" sz="2400" dirty="0">
                <a:solidFill>
                  <a:srgbClr val="004992"/>
                </a:solidFill>
              </a:rPr>
              <a:t>-</a:t>
            </a:r>
            <a:r>
              <a:rPr lang="ru-RU" altLang="de-DE" sz="2400" dirty="0">
                <a:solidFill>
                  <a:srgbClr val="004992"/>
                </a:solidFill>
              </a:rPr>
              <a:t>за ожидания чего</a:t>
            </a:r>
            <a:r>
              <a:rPr lang="de-DE" altLang="de-DE" sz="2400" dirty="0">
                <a:solidFill>
                  <a:srgbClr val="004992"/>
                </a:solidFill>
              </a:rPr>
              <a:t>-</a:t>
            </a:r>
            <a:r>
              <a:rPr lang="ru-RU" altLang="de-DE" sz="2400" dirty="0">
                <a:solidFill>
                  <a:srgbClr val="004992"/>
                </a:solidFill>
              </a:rPr>
              <a:t>либо</a:t>
            </a:r>
          </a:p>
          <a:p>
            <a:pPr marL="342900" lvl="0" indent="-342900" defTabSz="914400" fontAlgn="base">
              <a:buClr>
                <a:srgbClr val="333333"/>
              </a:buClr>
              <a:buFont typeface="WingDings"/>
              <a:buChar char=""/>
            </a:pPr>
            <a:r>
              <a:rPr lang="ru-RU" altLang="de-DE" sz="2400" dirty="0">
                <a:solidFill>
                  <a:srgbClr val="004992"/>
                </a:solidFill>
              </a:rPr>
              <a:t>Чрезмерное употребление алкоголя</a:t>
            </a:r>
            <a:r>
              <a:rPr lang="de-DE" altLang="de-DE" sz="2400" dirty="0">
                <a:solidFill>
                  <a:srgbClr val="004992"/>
                </a:solidFill>
              </a:rPr>
              <a:t>!</a:t>
            </a:r>
          </a:p>
          <a:p>
            <a:pPr marL="342900" lvl="0" indent="-342900" defTabSz="914400" fontAlgn="base">
              <a:buClr>
                <a:srgbClr val="000000"/>
              </a:buClr>
              <a:buFont typeface="WingDings"/>
              <a:buChar char=""/>
            </a:pPr>
            <a:r>
              <a:rPr lang="ru-RU" altLang="de-DE" sz="2400" dirty="0">
                <a:solidFill>
                  <a:srgbClr val="004992"/>
                </a:solidFill>
              </a:rPr>
              <a:t>Отвлекающие занятия после обучения </a:t>
            </a:r>
            <a:r>
              <a:rPr lang="de-DE" altLang="de-DE" sz="2400" dirty="0">
                <a:solidFill>
                  <a:srgbClr val="333333"/>
                </a:solidFill>
              </a:rPr>
              <a:t>(</a:t>
            </a:r>
            <a:r>
              <a:rPr lang="ru-RU" altLang="de-DE" sz="2400" dirty="0">
                <a:solidFill>
                  <a:srgbClr val="333333"/>
                </a:solidFill>
              </a:rPr>
              <a:t>напр.,</a:t>
            </a:r>
            <a:r>
              <a:rPr lang="de-DE" altLang="de-DE" sz="2400" dirty="0">
                <a:solidFill>
                  <a:srgbClr val="333333"/>
                </a:solidFill>
              </a:rPr>
              <a:t> </a:t>
            </a:r>
            <a:r>
              <a:rPr lang="ru-RU" altLang="de-DE" sz="2400" dirty="0">
                <a:solidFill>
                  <a:srgbClr val="333333"/>
                </a:solidFill>
              </a:rPr>
              <a:t>телевизор.</a:t>
            </a:r>
            <a:r>
              <a:rPr lang="de-DE" altLang="de-DE" sz="2400" dirty="0">
                <a:solidFill>
                  <a:srgbClr val="333333"/>
                </a:solidFill>
              </a:rPr>
              <a:t> </a:t>
            </a:r>
            <a:r>
              <a:rPr lang="ru-RU" altLang="de-DE" sz="2400" dirty="0">
                <a:solidFill>
                  <a:srgbClr val="333333"/>
                </a:solidFill>
              </a:rPr>
              <a:t>Поэтому, по мере возможности, сразу после учения желательно ложиться спать</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11</a:t>
            </a:fld>
            <a:endParaRPr lang="de-DE" altLang="de-DE"/>
          </a:p>
        </p:txBody>
      </p:sp>
    </p:spTree>
    <p:extLst>
      <p:ext uri="{BB962C8B-B14F-4D97-AF65-F5344CB8AC3E}">
        <p14:creationId xmlns:p14="http://schemas.microsoft.com/office/powerpoint/2010/main" val="36466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ru-RU" altLang="de-DE" sz="2400" dirty="0">
                <a:solidFill>
                  <a:srgbClr val="004992"/>
                </a:solidFill>
              </a:rPr>
              <a:t>Чем больше частей сенсорной системы участвуют в процессе обучения, тем эффективнее сохранение информации!</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ea typeface="+mn-ea"/>
              </a:rPr>
              <a:t>C</a:t>
            </a:r>
            <a:r>
              <a:rPr lang="az-Cyrl-AZ" altLang="de-DE" sz="1400" b="1">
                <a:latin typeface="+mn-lt"/>
                <a:ea typeface="+mn-ea"/>
              </a:rPr>
              <a:t>охранение информации %</a:t>
            </a:r>
            <a:endParaRPr lang="en-GB" altLang="de-DE" sz="1400" b="1" dirty="0">
              <a:latin typeface="+mn-lt"/>
              <a:ea typeface="+mn-ea"/>
            </a:endParaRPr>
          </a:p>
        </p:txBody>
      </p:sp>
      <p:sp>
        <p:nvSpPr>
          <p:cNvPr id="39"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слышать </a:t>
            </a:r>
            <a:endParaRPr lang="en-GB" altLang="de-DE" sz="1200" b="1" dirty="0">
              <a:latin typeface="+mn-lt"/>
              <a:ea typeface="+mn-ea"/>
            </a:endParaRPr>
          </a:p>
        </p:txBody>
      </p:sp>
      <p:sp>
        <p:nvSpPr>
          <p:cNvPr id="4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слышать</a:t>
            </a:r>
            <a:endParaRPr lang="en-GB" altLang="de-DE" sz="1200" b="1" dirty="0">
              <a:latin typeface="+mn-lt"/>
              <a:ea typeface="+mn-ea"/>
            </a:endParaRPr>
          </a:p>
        </p:txBody>
      </p:sp>
      <p:sp>
        <p:nvSpPr>
          <p:cNvPr id="41"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слышать</a:t>
            </a:r>
            <a:endParaRPr lang="en-GB" altLang="de-DE" sz="1200" b="1" dirty="0">
              <a:latin typeface="+mn-lt"/>
              <a:ea typeface="+mn-ea"/>
            </a:endParaRPr>
          </a:p>
        </p:txBody>
      </p:sp>
      <p:sp>
        <p:nvSpPr>
          <p:cNvPr id="42"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слышать</a:t>
            </a:r>
            <a:endParaRPr lang="en-GB" altLang="de-DE" sz="1200" b="1" dirty="0">
              <a:latin typeface="+mn-lt"/>
              <a:ea typeface="+mn-ea"/>
            </a:endParaRPr>
          </a:p>
        </p:txBody>
      </p:sp>
      <p:sp>
        <p:nvSpPr>
          <p:cNvPr id="43"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видеть </a:t>
            </a:r>
            <a:endParaRPr lang="en-GB" altLang="de-DE" sz="1200" b="1" dirty="0">
              <a:latin typeface="+mn-lt"/>
              <a:ea typeface="+mn-ea"/>
            </a:endParaRPr>
          </a:p>
        </p:txBody>
      </p:sp>
      <p:sp>
        <p:nvSpPr>
          <p:cNvPr id="44"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видеть</a:t>
            </a:r>
            <a:endParaRPr lang="en-GB" altLang="de-DE" sz="1200" b="1" dirty="0">
              <a:latin typeface="+mn-lt"/>
              <a:ea typeface="+mn-ea"/>
            </a:endParaRPr>
          </a:p>
        </p:txBody>
      </p:sp>
      <p:sp>
        <p:nvSpPr>
          <p:cNvPr id="4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видеть</a:t>
            </a:r>
            <a:endParaRPr lang="en-GB" altLang="de-DE" sz="1200" b="1" dirty="0">
              <a:latin typeface="+mn-lt"/>
              <a:ea typeface="+mn-ea"/>
            </a:endParaRPr>
          </a:p>
        </p:txBody>
      </p:sp>
      <p:sp>
        <p:nvSpPr>
          <p:cNvPr id="46"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видеть</a:t>
            </a:r>
            <a:endParaRPr lang="en-GB" altLang="de-DE" sz="1200" b="1" dirty="0">
              <a:latin typeface="+mn-lt"/>
              <a:ea typeface="+mn-ea"/>
            </a:endParaRPr>
          </a:p>
        </p:txBody>
      </p:sp>
      <p:sp>
        <p:nvSpPr>
          <p:cNvPr id="47"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обсуждать </a:t>
            </a:r>
            <a:endParaRPr lang="en-GB" altLang="de-DE" sz="1200" b="1" dirty="0">
              <a:latin typeface="+mn-lt"/>
              <a:ea typeface="+mn-ea"/>
            </a:endParaRPr>
          </a:p>
        </p:txBody>
      </p:sp>
      <p:sp>
        <p:nvSpPr>
          <p:cNvPr id="48"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обсуждать </a:t>
            </a:r>
            <a:endParaRPr lang="en-GB" altLang="de-DE" sz="1200" b="1" dirty="0">
              <a:latin typeface="+mn-lt"/>
              <a:ea typeface="+mn-ea"/>
            </a:endParaRPr>
          </a:p>
        </p:txBody>
      </p:sp>
      <p:sp>
        <p:nvSpPr>
          <p:cNvPr id="49"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mn-lt"/>
                <a:ea typeface="+mn-ea"/>
              </a:rPr>
              <a:t>применять</a:t>
            </a:r>
            <a:endParaRPr lang="en-GB" altLang="de-DE" sz="1200" b="1" dirty="0">
              <a:latin typeface="+mn-lt"/>
              <a:ea typeface="+mn-ea"/>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Функционирует ли наша память как видеокамера?</a:t>
            </a:r>
            <a:br>
              <a:rPr lang="ru-RU" sz="3600">
                <a:solidFill>
                  <a:srgbClr val="004992"/>
                </a:solidFill>
                <a:latin typeface="+mn-lt"/>
                <a:ea typeface="+mn-ea"/>
                <a:cs typeface="+mn-cs"/>
              </a:rPr>
            </a:br>
            <a:r>
              <a:rPr lang="ru-RU">
                <a:solidFill>
                  <a:srgbClr val="004992"/>
                </a:solidFill>
                <a:latin typeface="+mn-lt"/>
                <a:ea typeface="+mn-ea"/>
                <a:cs typeface="+mn-cs"/>
              </a:rPr>
              <a:t>(для альтернативного упражнения см. конец презентации)</a:t>
            </a:r>
            <a:endParaRPr lang="en-US">
              <a:solidFill>
                <a:srgbClr val="004992"/>
              </a:solidFill>
              <a:latin typeface="+mn-lt"/>
              <a:ea typeface="+mn-ea"/>
              <a:cs typeface="+mn-cs"/>
            </a:endParaRPr>
          </a:p>
        </p:txBody>
      </p:sp>
      <p:sp>
        <p:nvSpPr>
          <p:cNvPr id="28677" name="Text Box 3"/>
          <p:cNvSpPr txBox="1">
            <a:spLocks noChangeArrowheads="1"/>
          </p:cNvSpPr>
          <p:nvPr/>
        </p:nvSpPr>
        <p:spPr bwMode="auto">
          <a:xfrm>
            <a:off x="408955" y="5252535"/>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buClrTx/>
              <a:buFontTx/>
              <a:buNone/>
            </a:pPr>
            <a:r>
              <a:rPr lang="ru-RU" altLang="de-DE" sz="2400" b="0" dirty="0">
                <a:solidFill>
                  <a:srgbClr val="333333"/>
                </a:solidFill>
                <a:latin typeface="+mn-lt"/>
                <a:ea typeface="+mn-ea"/>
              </a:rPr>
              <a:t>В одном из экспериментов, американский психолог Элизабет Лофтус показала участникам серию снимков. На одном из снимков была изображена красная машина с стоящим перед ней </a:t>
            </a:r>
            <a:r>
              <a:rPr lang="ru-RU" altLang="de-DE" sz="2400" b="0">
                <a:solidFill>
                  <a:srgbClr val="333333"/>
                </a:solidFill>
                <a:latin typeface="+mn-lt"/>
                <a:ea typeface="+mn-ea"/>
              </a:rPr>
              <a:t>знаком “пересечение </a:t>
            </a:r>
            <a:r>
              <a:rPr lang="ru-RU" altLang="de-DE" sz="2400" b="0" dirty="0">
                <a:solidFill>
                  <a:srgbClr val="333333"/>
                </a:solidFill>
                <a:latin typeface="+mn-lt"/>
                <a:ea typeface="+mn-ea"/>
              </a:rPr>
              <a:t>с </a:t>
            </a:r>
            <a:r>
              <a:rPr lang="ru-RU" altLang="de-DE" sz="2400" b="0">
                <a:solidFill>
                  <a:srgbClr val="333333"/>
                </a:solidFill>
                <a:latin typeface="+mn-lt"/>
                <a:ea typeface="+mn-ea"/>
              </a:rPr>
              <a:t>главной дорогой”</a:t>
            </a:r>
            <a:endParaRPr lang="de-DE" altLang="de-DE" sz="2400" b="0" dirty="0">
              <a:solidFill>
                <a:srgbClr val="333333"/>
              </a:solidFill>
              <a:latin typeface="+mn-lt"/>
              <a:ea typeface="+mn-ea"/>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3851" y="6086623"/>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0E875410-214D-4C2E-828C-F6C63B2CC54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r>
              <a:rPr lang="ru-RU" altLang="de-DE" sz="2400" i="1">
                <a:solidFill>
                  <a:srgbClr val="333333"/>
                </a:solidFill>
              </a:rPr>
              <a:t>Обогнала ли машина ту красную машину, в то время как она стояла перед знаком “</a:t>
            </a:r>
            <a:r>
              <a:rPr lang="ru-RU" altLang="de-DE" sz="2400" i="1" u="sng">
                <a:solidFill>
                  <a:srgbClr val="333333"/>
                </a:solidFill>
              </a:rPr>
              <a:t>стоп</a:t>
            </a:r>
            <a:r>
              <a:rPr lang="ru-RU" altLang="de-DE" sz="2400" i="1">
                <a:solidFill>
                  <a:srgbClr val="333333"/>
                </a:solidFill>
              </a:rPr>
              <a:t>”</a:t>
            </a:r>
            <a:r>
              <a:rPr lang="de-DE" altLang="de-DE" sz="2400" i="1">
                <a:solidFill>
                  <a:srgbClr val="333333"/>
                </a:solidFill>
              </a:rPr>
              <a:t>?</a:t>
            </a:r>
            <a:endParaRPr lang="de-DE" altLang="de-DE" sz="2400" dirty="0">
              <a:solidFill>
                <a:srgbClr val="333333"/>
              </a:solidFill>
            </a:endParaRPr>
          </a:p>
          <a:p>
            <a:pPr lvl="0" defTabSz="914400" fontAlgn="base"/>
            <a:r>
              <a:rPr lang="de-DE" altLang="de-DE" sz="2400" dirty="0">
                <a:solidFill>
                  <a:srgbClr val="333333"/>
                </a:solidFill>
              </a:rPr>
              <a:t>(</a:t>
            </a:r>
            <a:r>
              <a:rPr lang="ru-RU" altLang="de-DE" sz="2400" dirty="0">
                <a:solidFill>
                  <a:srgbClr val="333333"/>
                </a:solidFill>
              </a:rPr>
              <a:t>в действительности машина стояла перед </a:t>
            </a:r>
            <a:r>
              <a:rPr lang="ru-RU" altLang="de-DE" sz="2400">
                <a:solidFill>
                  <a:srgbClr val="333333"/>
                </a:solidFill>
              </a:rPr>
              <a:t>знаком “пересечение </a:t>
            </a:r>
            <a:r>
              <a:rPr lang="ru-RU" altLang="de-DE" sz="2400" dirty="0">
                <a:solidFill>
                  <a:srgbClr val="333333"/>
                </a:solidFill>
              </a:rPr>
              <a:t>с </a:t>
            </a:r>
            <a:r>
              <a:rPr lang="ru-RU" altLang="de-DE" sz="2400">
                <a:solidFill>
                  <a:srgbClr val="333333"/>
                </a:solidFill>
              </a:rPr>
              <a:t>главной дорогой”</a:t>
            </a:r>
            <a:r>
              <a:rPr lang="de-DE" altLang="de-DE" sz="2400">
                <a:solidFill>
                  <a:srgbClr val="333333"/>
                </a:solidFill>
              </a:rPr>
              <a:t>!)</a:t>
            </a:r>
            <a:endParaRPr lang="en-US" sz="2400" dirty="0"/>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Функционирует ли наша память как видеокамера?</a:t>
            </a:r>
            <a:br>
              <a:rPr lang="ru-RU" sz="3600">
                <a:solidFill>
                  <a:srgbClr val="004992"/>
                </a:solidFill>
                <a:latin typeface="+mn-lt"/>
                <a:ea typeface="+mn-ea"/>
                <a:cs typeface="+mn-cs"/>
              </a:rPr>
            </a:br>
            <a:r>
              <a:rPr lang="ru-RU">
                <a:solidFill>
                  <a:srgbClr val="004992"/>
                </a:solidFill>
                <a:latin typeface="+mn-lt"/>
                <a:ea typeface="+mn-ea"/>
                <a:cs typeface="+mn-cs"/>
              </a:rPr>
              <a:t>(для альтернативного упражнения см. конец презентации)</a:t>
            </a:r>
            <a:endParaRPr lang="en-US">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dirty="0">
                <a:latin typeface="+mn-lt"/>
                <a:ea typeface="+mn-ea"/>
                <a:cs typeface="+mn-cs"/>
              </a:rPr>
              <a:t>Затем всем участникам были показаны два изображения. Участники должны были принять решение какое из изображений они видели первоначально. Как Вы думаете, оказал ли влияние тот вводящий в заблуждение вопрос на память?</a:t>
            </a:r>
            <a:endParaRPr lang="en-US" dirty="0">
              <a:latin typeface="+mn-lt"/>
              <a:ea typeface="+mn-ea"/>
              <a:cs typeface="+mn-cs"/>
            </a:endParaRPr>
          </a:p>
        </p:txBody>
      </p:sp>
      <p:sp>
        <p:nvSpPr>
          <p:cNvPr id="19" name="Caption_33"/>
          <p:cNvSpPr txBox="1">
            <a:spLocks noChangeArrowheads="1"/>
          </p:cNvSpPr>
          <p:nvPr/>
        </p:nvSpPr>
        <p:spPr bwMode="auto">
          <a:xfrm>
            <a:off x="527188" y="6155293"/>
            <a:ext cx="3650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600" b="0" i="1" dirty="0">
                <a:latin typeface="+mn-lt"/>
                <a:ea typeface="+mn-ea"/>
              </a:rPr>
              <a:t>Ход эксперимента</a:t>
            </a:r>
            <a:endParaRPr lang="de-DE" altLang="de-DE" sz="1600" b="0" i="1" dirty="0">
              <a:latin typeface="+mn-lt"/>
              <a:ea typeface="+mn-ea"/>
            </a:endParaRPr>
          </a:p>
        </p:txBody>
      </p:sp>
      <p:sp>
        <p:nvSpPr>
          <p:cNvPr id="23" name="Caption_29"/>
          <p:cNvSpPr txBox="1">
            <a:spLocks noChangeArrowheads="1"/>
          </p:cNvSpPr>
          <p:nvPr/>
        </p:nvSpPr>
        <p:spPr bwMode="auto">
          <a:xfrm>
            <a:off x="4177273" y="2933070"/>
            <a:ext cx="352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az-Cyrl-AZ" altLang="de-DE" sz="1600" b="0" dirty="0">
                <a:latin typeface="+mn-lt"/>
                <a:ea typeface="+mn-ea"/>
              </a:rPr>
              <a:t>Вопрос, вводящий</a:t>
            </a:r>
            <a:r>
              <a:rPr lang="en-US" altLang="de-DE" sz="1600" b="0" dirty="0">
                <a:latin typeface="+mn-lt"/>
                <a:ea typeface="+mn-ea"/>
              </a:rPr>
              <a:t> </a:t>
            </a:r>
            <a:r>
              <a:rPr lang="az-Cyrl-AZ" altLang="de-DE" sz="1600" b="0" dirty="0">
                <a:latin typeface="+mn-lt"/>
                <a:ea typeface="+mn-ea"/>
              </a:rPr>
              <a:t>в заблуждение</a:t>
            </a:r>
            <a:endParaRPr lang="de-DE" altLang="de-DE" sz="1600" b="0" dirty="0">
              <a:latin typeface="+mn-lt"/>
              <a:ea typeface="+mn-ea"/>
            </a:endParaRPr>
          </a:p>
        </p:txBody>
      </p:sp>
      <p:sp>
        <p:nvSpPr>
          <p:cNvPr id="24" name="Caption_29"/>
          <p:cNvSpPr txBox="1">
            <a:spLocks noChangeArrowheads="1"/>
          </p:cNvSpPr>
          <p:nvPr/>
        </p:nvSpPr>
        <p:spPr bwMode="auto">
          <a:xfrm>
            <a:off x="8545859" y="2686849"/>
            <a:ext cx="2400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600" b="0" dirty="0">
                <a:latin typeface="+mn-lt"/>
                <a:ea typeface="+mn-ea"/>
              </a:rPr>
              <a:t>Какое изображение было</a:t>
            </a:r>
            <a:br>
              <a:rPr lang="en-US" altLang="de-DE" sz="1600" b="0" dirty="0">
                <a:latin typeface="+mn-lt"/>
                <a:ea typeface="+mn-ea"/>
              </a:rPr>
            </a:br>
            <a:r>
              <a:rPr lang="ru-RU" altLang="de-DE" sz="1600" b="0" dirty="0">
                <a:latin typeface="+mn-lt"/>
                <a:ea typeface="+mn-ea"/>
              </a:rPr>
              <a:t>показано изначально?</a:t>
            </a:r>
            <a:endParaRPr lang="de-DE" altLang="de-DE" sz="1600" b="0" dirty="0">
              <a:latin typeface="+mn-lt"/>
              <a:ea typeface="+mn-ea"/>
            </a:endParaRPr>
          </a:p>
        </p:txBody>
      </p:sp>
      <p:sp>
        <p:nvSpPr>
          <p:cNvPr id="25" name="Caption_27"/>
          <p:cNvSpPr txBox="1">
            <a:spLocks noChangeArrowheads="1"/>
          </p:cNvSpPr>
          <p:nvPr/>
        </p:nvSpPr>
        <p:spPr bwMode="auto">
          <a:xfrm>
            <a:off x="4346649" y="3752672"/>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ru-RU" altLang="ko-KR" sz="1400" b="0" i="1" dirty="0">
                <a:latin typeface="+mn-lt"/>
                <a:ea typeface="+mn-ea"/>
              </a:rPr>
              <a:t>Обогнала ли машина ту красную машину, в то время как она стояла перед знаком </a:t>
            </a:r>
            <a:r>
              <a:rPr lang="ru-RU" altLang="ko-KR" sz="1400" b="0" i="1" dirty="0">
                <a:solidFill>
                  <a:srgbClr val="FF0000"/>
                </a:solidFill>
                <a:latin typeface="+mn-lt"/>
                <a:ea typeface="+mn-ea"/>
              </a:rPr>
              <a:t>“стоп”</a:t>
            </a:r>
            <a:r>
              <a:rPr lang="ru-RU" altLang="ko-KR" sz="1400" b="0" i="1" dirty="0">
                <a:latin typeface="+mn-lt"/>
                <a:ea typeface="+mn-ea"/>
              </a:rPr>
              <a:t>?</a:t>
            </a:r>
            <a:endParaRPr lang="fr-FR" altLang="de-DE" sz="1400" i="1" dirty="0">
              <a:latin typeface="+mn-lt"/>
              <a:ea typeface="+mn-ea"/>
            </a:endParaRPr>
          </a:p>
        </p:txBody>
      </p:sp>
      <p:sp>
        <p:nvSpPr>
          <p:cNvPr id="26" name="Caption_25"/>
          <p:cNvSpPr txBox="1">
            <a:spLocks noChangeArrowheads="1"/>
          </p:cNvSpPr>
          <p:nvPr/>
        </p:nvSpPr>
        <p:spPr bwMode="auto">
          <a:xfrm>
            <a:off x="784959" y="2933070"/>
            <a:ext cx="2720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az-Cyrl-AZ" altLang="de-DE" sz="1600" b="0" dirty="0">
                <a:latin typeface="+mn-lt"/>
                <a:ea typeface="+mn-ea"/>
              </a:rPr>
              <a:t>Показано!</a:t>
            </a:r>
            <a:endParaRPr lang="de-DE" altLang="de-DE" sz="1600" b="0" dirty="0">
              <a:latin typeface="+mn-lt"/>
              <a:ea typeface="+mn-ea"/>
            </a:endParaRPr>
          </a:p>
        </p:txBody>
      </p:sp>
      <p:pic>
        <p:nvPicPr>
          <p:cNvPr id="29"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3271624"/>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979" y="327162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0E875410-214D-4C2E-828C-F6C63B2CC546}" type="slidenum">
              <a:rPr lang="de-DE" altLang="de-DE" smtClean="0"/>
              <a:pPr/>
              <a:t>15</a:t>
            </a:fld>
            <a:endParaRPr lang="de-DE" altLang="de-DE"/>
          </a:p>
        </p:txBody>
      </p:sp>
      <p:sp>
        <p:nvSpPr>
          <p:cNvPr id="33" name="Caption_30"/>
          <p:cNvSpPr>
            <a:spLocks noChangeShapeType="1"/>
          </p:cNvSpPr>
          <p:nvPr/>
        </p:nvSpPr>
        <p:spPr bwMode="auto">
          <a:xfrm>
            <a:off x="4177272" y="2821305"/>
            <a:ext cx="0" cy="3703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31"/>
          <p:cNvSpPr>
            <a:spLocks noChangeShapeType="1"/>
          </p:cNvSpPr>
          <p:nvPr/>
        </p:nvSpPr>
        <p:spPr bwMode="auto">
          <a:xfrm>
            <a:off x="7700322" y="2821305"/>
            <a:ext cx="0" cy="3703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5"/>
          <p:cNvSpPr txBox="1">
            <a:spLocks noChangeArrowheads="1"/>
          </p:cNvSpPr>
          <p:nvPr/>
        </p:nvSpPr>
        <p:spPr bwMode="auto">
          <a:xfrm>
            <a:off x="5593530" y="2660904"/>
            <a:ext cx="6156509"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004992"/>
              </a:buClr>
              <a:buNone/>
            </a:pPr>
            <a:r>
              <a:rPr lang="ru-RU" altLang="de-DE" sz="2400" b="0" dirty="0">
                <a:solidFill>
                  <a:srgbClr val="333333"/>
                </a:solidFill>
                <a:latin typeface="+mn-lt"/>
                <a:ea typeface="+mn-ea"/>
              </a:rPr>
              <a:t>Только 25% участников, которым </a:t>
            </a:r>
            <a:r>
              <a:rPr lang="ru-RU" altLang="de-DE" sz="2400" b="0" u="sng" dirty="0">
                <a:solidFill>
                  <a:srgbClr val="333333"/>
                </a:solidFill>
                <a:latin typeface="+mn-lt"/>
                <a:ea typeface="+mn-ea"/>
              </a:rPr>
              <a:t>не</a:t>
            </a:r>
            <a:r>
              <a:rPr lang="ru-RU" altLang="de-DE" sz="2400" b="0" dirty="0">
                <a:solidFill>
                  <a:srgbClr val="333333"/>
                </a:solidFill>
                <a:latin typeface="+mn-lt"/>
                <a:ea typeface="+mn-ea"/>
              </a:rPr>
              <a:t> задавали вопросов, вводящий в заблуждение, указали</a:t>
            </a:r>
            <a:br>
              <a:rPr lang="ru-RU" altLang="de-DE" sz="2400" b="0" dirty="0">
                <a:solidFill>
                  <a:srgbClr val="333333"/>
                </a:solidFill>
                <a:latin typeface="+mn-lt"/>
                <a:ea typeface="+mn-ea"/>
              </a:rPr>
            </a:br>
            <a:r>
              <a:rPr lang="ru-RU" altLang="de-DE" sz="2400" b="0" dirty="0">
                <a:solidFill>
                  <a:srgbClr val="333333"/>
                </a:solidFill>
                <a:latin typeface="+mn-lt"/>
                <a:ea typeface="+mn-ea"/>
              </a:rPr>
              <a:t>(неправильно) на изображение со знаком стоп.</a:t>
            </a:r>
            <a:endParaRPr lang="de-DE" altLang="de-DE" sz="2400" b="0" dirty="0">
              <a:solidFill>
                <a:srgbClr val="333333"/>
              </a:solidFill>
              <a:latin typeface="+mn-lt"/>
              <a:ea typeface="+mn-ea"/>
            </a:endParaRPr>
          </a:p>
          <a:p>
            <a:pPr eaLnBrk="1" hangingPunct="1">
              <a:lnSpc>
                <a:spcPct val="105000"/>
              </a:lnSpc>
              <a:spcBef>
                <a:spcPts val="1999"/>
              </a:spcBef>
              <a:spcAft>
                <a:spcPts val="0"/>
              </a:spcAft>
              <a:buClr>
                <a:srgbClr val="004992"/>
              </a:buClr>
              <a:buNone/>
            </a:pPr>
            <a:r>
              <a:rPr lang="ru-RU" altLang="de-DE" sz="2400" b="0" dirty="0">
                <a:solidFill>
                  <a:srgbClr val="333333"/>
                </a:solidFill>
                <a:latin typeface="+mn-lt"/>
                <a:ea typeface="+mn-ea"/>
              </a:rPr>
              <a:t>В то время 59% из участников, которым задавали вопрос, вводящий в заблуждение, указали</a:t>
            </a:r>
            <a:r>
              <a:rPr lang="en-US" altLang="de-DE" sz="2400" b="0" dirty="0">
                <a:solidFill>
                  <a:srgbClr val="333333"/>
                </a:solidFill>
                <a:latin typeface="+mn-lt"/>
                <a:ea typeface="+mn-ea"/>
              </a:rPr>
              <a:t> </a:t>
            </a:r>
            <a:r>
              <a:rPr lang="ru-RU" altLang="de-DE" sz="2400" b="0" dirty="0">
                <a:solidFill>
                  <a:srgbClr val="333333"/>
                </a:solidFill>
                <a:latin typeface="+mn-lt"/>
                <a:ea typeface="+mn-ea"/>
              </a:rPr>
              <a:t>(неправильно) на изображение со знаком стоп.</a:t>
            </a:r>
            <a:endParaRPr lang="de-DE" altLang="de-DE" sz="24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Наша память не является совершенным воспроизведением реальности!</a:t>
            </a:r>
            <a:endParaRPr lang="en-US" sz="3600" dirty="0">
              <a:solidFill>
                <a:srgbClr val="004992"/>
              </a:solidFill>
              <a:latin typeface="+mn-lt"/>
              <a:ea typeface="+mn-ea"/>
              <a:cs typeface="+mn-cs"/>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253"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600" b="1" i="1">
                <a:latin typeface="+mn-lt"/>
                <a:ea typeface="+mn-ea"/>
              </a:rPr>
              <a:t>1. показано!</a:t>
            </a:r>
            <a:endParaRPr lang="en-US" altLang="de-DE" sz="1600" b="1" i="1" dirty="0">
              <a:latin typeface="+mn-lt"/>
              <a:ea typeface="+mn-ea"/>
            </a:endParaRPr>
          </a:p>
        </p:txBody>
      </p:sp>
      <p:sp>
        <p:nvSpPr>
          <p:cNvPr id="15" name="Caption_13"/>
          <p:cNvSpPr txBox="1">
            <a:spLocks noChangeArrowheads="1"/>
          </p:cNvSpPr>
          <p:nvPr/>
        </p:nvSpPr>
        <p:spPr bwMode="auto">
          <a:xfrm>
            <a:off x="3073251" y="2218010"/>
            <a:ext cx="4846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ru-RU" altLang="de-DE" sz="1600" b="1" i="1" dirty="0">
                <a:latin typeface="+mn-lt"/>
                <a:ea typeface="+mn-ea"/>
              </a:rPr>
              <a:t>2. …но что осталось в памяти?</a:t>
            </a:r>
            <a:endParaRPr lang="en-US" altLang="de-DE" sz="1600" b="1" i="1" dirty="0">
              <a:latin typeface="+mn-lt"/>
              <a:ea typeface="+mn-ea"/>
            </a:endParaRPr>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0E875410-214D-4C2E-828C-F6C63B2CC54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Наша память не является совершенным воспроизведением реальности!</a:t>
            </a:r>
            <a:endParaRPr lang="en-US" sz="3600">
              <a:solidFill>
                <a:srgbClr val="004992"/>
              </a:solidFill>
              <a:latin typeface="+mn-lt"/>
              <a:ea typeface="+mn-ea"/>
              <a:cs typeface="+mn-cs"/>
            </a:endParaRPr>
          </a:p>
        </p:txBody>
      </p:sp>
      <p:sp>
        <p:nvSpPr>
          <p:cNvPr id="32770" name="Rectangle 3"/>
          <p:cNvSpPr>
            <a:spLocks noGrp="1" noChangeArrowheads="1"/>
          </p:cNvSpPr>
          <p:nvPr>
            <p:ph idx="1"/>
          </p:nvPr>
        </p:nvSpPr>
        <p:spPr/>
        <p:txBody>
          <a:bodyPr>
            <a:noAutofit/>
          </a:bodyPr>
          <a:lstStyle/>
          <a:p>
            <a:pPr eaLnBrk="1" hangingPunct="1">
              <a:buClr>
                <a:srgbClr val="333333"/>
              </a:buClr>
            </a:pPr>
            <a:r>
              <a:rPr lang="ru-RU" altLang="de-DE" sz="2400" dirty="0">
                <a:solidFill>
                  <a:srgbClr val="333333"/>
                </a:solidFill>
              </a:rPr>
              <a:t>Эти и многие другие исследования показывают, что человеческая память, работает хорошо, но не идеально.</a:t>
            </a:r>
          </a:p>
          <a:p>
            <a:pPr eaLnBrk="1" hangingPunct="1">
              <a:buClr>
                <a:srgbClr val="333333"/>
              </a:buClr>
            </a:pPr>
            <a:r>
              <a:rPr lang="ru-RU" altLang="de-DE" sz="2400" dirty="0">
                <a:solidFill>
                  <a:srgbClr val="333333"/>
                </a:solidFill>
              </a:rPr>
              <a:t>Иногда </a:t>
            </a:r>
            <a:r>
              <a:rPr lang="ru-RU" altLang="de-DE" sz="2400">
                <a:solidFill>
                  <a:srgbClr val="333333"/>
                </a:solidFill>
              </a:rPr>
              <a:t>мы “встраиваем” </a:t>
            </a:r>
            <a:r>
              <a:rPr lang="ru-RU" altLang="de-DE" sz="2400" dirty="0">
                <a:solidFill>
                  <a:srgbClr val="333333"/>
                </a:solidFill>
              </a:rPr>
              <a:t>последующую информацию в нашу память или интерпретируем поновому наши впечатления!</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73AEF328-1272-4F50-A804-92E3B1765B89}"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35843" name="Rectangle 2084"/>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p>
          <a:p>
            <a:pPr algn="ctr" eaLnBrk="1" hangingPunct="1">
              <a:lnSpc>
                <a:spcPct val="90000"/>
              </a:lnSpc>
              <a:buClr>
                <a:srgbClr val="333333"/>
              </a:buClr>
            </a:pPr>
            <a:endParaRPr lang="ru-RU"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35843" name="Rectangle 2084"/>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p>
          <a:p>
            <a:pPr marL="342900" indent="-342900" eaLnBrk="1" hangingPunct="1">
              <a:lnSpc>
                <a:spcPct val="90000"/>
              </a:lnSpc>
              <a:buClr>
                <a:srgbClr val="333333"/>
              </a:buClr>
              <a:buFont typeface="WingDings"/>
              <a:buChar char=""/>
            </a:pPr>
            <a:r>
              <a:rPr lang="ru-RU" altLang="de-DE" sz="2400" dirty="0">
                <a:solidFill>
                  <a:srgbClr val="333333"/>
                </a:solidFill>
              </a:rPr>
              <a:t>Затем Вас спросят, что же было изображено на картинках и насколько Вы уверены в своем ответе.</a:t>
            </a:r>
            <a:endParaRPr lang="en-US" altLang="de-DE" sz="2400" dirty="0">
              <a:solidFill>
                <a:srgbClr val="333333"/>
              </a:solidFill>
            </a:endParaRPr>
          </a:p>
          <a:p>
            <a:pPr algn="ctr" eaLnBrk="1" hangingPunct="1">
              <a:lnSpc>
                <a:spcPct val="90000"/>
              </a:lnSpc>
              <a:buClr>
                <a:srgbClr val="333333"/>
              </a:buClr>
            </a:pPr>
            <a:endParaRPr lang="ru-RU"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19</a:t>
            </a:fld>
            <a:endParaRPr lang="de-DE" altLang="de-DE"/>
          </a:p>
        </p:txBody>
      </p:sp>
    </p:spTree>
    <p:extLst>
      <p:ext uri="{BB962C8B-B14F-4D97-AF65-F5344CB8AC3E}">
        <p14:creationId xmlns:p14="http://schemas.microsoft.com/office/powerpoint/2010/main" val="55561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35843" name="Rectangle 2084"/>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p>
          <a:p>
            <a:pPr marL="342900" indent="-342900" eaLnBrk="1" hangingPunct="1">
              <a:lnSpc>
                <a:spcPct val="90000"/>
              </a:lnSpc>
              <a:buClr>
                <a:srgbClr val="333333"/>
              </a:buClr>
              <a:buFont typeface="WingDings"/>
              <a:buChar char=""/>
            </a:pPr>
            <a:r>
              <a:rPr lang="ru-RU" altLang="de-DE" sz="2400" dirty="0">
                <a:solidFill>
                  <a:srgbClr val="333333"/>
                </a:solidFill>
              </a:rPr>
              <a:t>Затем Вас спросят, что же было изображено на картинках и насколько Вы уверены в своем ответе.</a:t>
            </a:r>
            <a:endParaRPr lang="en-US" altLang="de-DE" sz="2400" dirty="0">
              <a:solidFill>
                <a:srgbClr val="333333"/>
              </a:solidFill>
            </a:endParaRPr>
          </a:p>
          <a:p>
            <a:pPr algn="ctr" eaLnBrk="1" hangingPunct="1">
              <a:lnSpc>
                <a:spcPct val="90000"/>
              </a:lnSpc>
              <a:buClr>
                <a:srgbClr val="333333"/>
              </a:buClr>
            </a:pPr>
            <a:r>
              <a:rPr lang="ru-RU" altLang="de-DE" sz="2400" dirty="0">
                <a:solidFill>
                  <a:srgbClr val="004992"/>
                </a:solidFill>
              </a:rPr>
              <a:t>Постарайтесь запомнить как можно больше деталей!</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20</a:t>
            </a:fld>
            <a:endParaRPr lang="de-DE" altLang="de-DE"/>
          </a:p>
        </p:txBody>
      </p:sp>
    </p:spTree>
    <p:extLst>
      <p:ext uri="{BB962C8B-B14F-4D97-AF65-F5344CB8AC3E}">
        <p14:creationId xmlns:p14="http://schemas.microsoft.com/office/powerpoint/2010/main" val="2089745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Мастер</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Вы уверены в своем ответе?</a:t>
            </a:r>
            <a:endParaRPr lang="de-DE" dirty="0">
              <a:solidFill>
                <a:srgbClr val="004992"/>
              </a:solidFill>
              <a:latin typeface="+mn-lt"/>
              <a:ea typeface="+mn-ea"/>
              <a:cs typeface="+mn-cs"/>
            </a:endParaRPr>
          </a:p>
        </p:txBody>
      </p:sp>
      <p:sp>
        <p:nvSpPr>
          <p:cNvPr id="378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щипцы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окно</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наковальня</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кожанный фартук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наблюдатели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инструмент</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молоток</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Мастер</a:t>
            </a:r>
            <a:endParaRPr lang="de-DE" sz="3600" dirty="0">
              <a:latin typeface="+mn-lt"/>
              <a:ea typeface="+mn-ea"/>
              <a:cs typeface="+mn-cs"/>
            </a:endParaRP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щипцы</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окно</a:t>
            </a:r>
          </a:p>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наковальня</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кожанный</a:t>
            </a:r>
            <a:r>
              <a:rPr lang="en-US" altLang="de-DE" sz="2400" dirty="0">
                <a:solidFill>
                  <a:srgbClr val="333333"/>
                </a:solidFill>
              </a:rPr>
              <a:t> </a:t>
            </a:r>
            <a:r>
              <a:rPr lang="ru-RU" altLang="de-DE" sz="2400" dirty="0">
                <a:solidFill>
                  <a:srgbClr val="333333"/>
                </a:solidFill>
              </a:rPr>
              <a:t>фартук</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наблюдатели</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инструмент</a:t>
            </a:r>
          </a:p>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молоток</a:t>
            </a:r>
            <a:endParaRPr lang="de-DE" altLang="de-DE" sz="2400" dirty="0">
              <a:solidFill>
                <a:srgbClr val="004992"/>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изображено</a:t>
            </a:r>
            <a:endParaRPr lang="de-DE" altLang="de-DE" sz="1800" b="1" dirty="0">
              <a:latin typeface="+mn-lt"/>
              <a:ea typeface="+mn-ea"/>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8898668" y="558641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b="0">
                <a:solidFill>
                  <a:srgbClr val="333333"/>
                </a:solidFill>
                <a:latin typeface="+mn-lt"/>
                <a:ea typeface="+mn-ea"/>
              </a:rPr>
              <a:t>© geobra Brandstätter </a:t>
            </a: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1AA3CC45-0BE1-4243-9425-0AC2C33ACD08}"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Пиратский корабль</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Вы уверены в своем ответе?</a:t>
            </a:r>
            <a:endParaRPr lang="de-DE" dirty="0">
              <a:solidFill>
                <a:srgbClr val="004992"/>
              </a:solidFill>
              <a:latin typeface="+mn-lt"/>
              <a:ea typeface="+mn-ea"/>
              <a:cs typeface="+mn-cs"/>
            </a:endParaRPr>
          </a:p>
        </p:txBody>
      </p:sp>
      <p:sp>
        <p:nvSpPr>
          <p:cNvPr id="5181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sz="2400">
                <a:solidFill>
                  <a:srgbClr val="333333"/>
                </a:solidFill>
              </a:rPr>
              <a:t>парус</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пиратский </a:t>
            </a:r>
            <a:r>
              <a:rPr lang="ru-RU" sz="2400" dirty="0">
                <a:solidFill>
                  <a:srgbClr val="333333"/>
                </a:solidFill>
              </a:rPr>
              <a:t>флаг</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палуба </a:t>
            </a:r>
            <a:r>
              <a:rPr lang="ru-RU" sz="2400" dirty="0">
                <a:solidFill>
                  <a:srgbClr val="333333"/>
                </a:solidFill>
              </a:rPr>
              <a:t>наблюдения</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якорь</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обезьяна</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управляющий</a:t>
            </a:r>
            <a:endParaRPr lang="ru-RU"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окно</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Пиратский корабль</a:t>
            </a:r>
            <a:endParaRPr lang="de-DE" sz="3600" dirty="0">
              <a:latin typeface="+mn-lt"/>
              <a:ea typeface="+mn-ea"/>
              <a:cs typeface="+mn-cs"/>
            </a:endParaRPr>
          </a:p>
        </p:txBody>
      </p:sp>
      <p:sp>
        <p:nvSpPr>
          <p:cNvPr id="519172" name="Rectangle 1028"/>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парус</a:t>
            </a:r>
          </a:p>
          <a:p>
            <a:pPr marL="342900" indent="-342900" eaLnBrk="1" hangingPunct="1">
              <a:lnSpc>
                <a:spcPct val="100000"/>
              </a:lnSpc>
              <a:spcBef>
                <a:spcPts val="1200"/>
              </a:spcBef>
              <a:buClr>
                <a:srgbClr val="004992"/>
              </a:buClr>
              <a:buFont typeface="WingDings"/>
              <a:buChar char=""/>
              <a:defRPr/>
            </a:pPr>
            <a:r>
              <a:rPr lang="ru-RU" sz="2400" dirty="0">
                <a:solidFill>
                  <a:srgbClr val="004992"/>
                </a:solidFill>
              </a:rPr>
              <a:t>пиратский флаг</a:t>
            </a:r>
          </a:p>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палуба</a:t>
            </a:r>
            <a:r>
              <a:rPr lang="en-US" sz="2400" dirty="0">
                <a:solidFill>
                  <a:srgbClr val="333333"/>
                </a:solidFill>
              </a:rPr>
              <a:t> </a:t>
            </a:r>
            <a:r>
              <a:rPr lang="ru-RU" sz="2400" dirty="0">
                <a:solidFill>
                  <a:srgbClr val="333333"/>
                </a:solidFill>
              </a:rPr>
              <a:t>наблюдения</a:t>
            </a:r>
          </a:p>
          <a:p>
            <a:pPr marL="342900" indent="-342900" eaLnBrk="1" hangingPunct="1">
              <a:lnSpc>
                <a:spcPct val="100000"/>
              </a:lnSpc>
              <a:spcBef>
                <a:spcPts val="1200"/>
              </a:spcBef>
              <a:buClr>
                <a:srgbClr val="004992"/>
              </a:buClr>
              <a:buFont typeface="WingDings"/>
              <a:buChar char=""/>
              <a:defRPr/>
            </a:pPr>
            <a:r>
              <a:rPr lang="ru-RU" sz="2400" dirty="0">
                <a:solidFill>
                  <a:srgbClr val="004992"/>
                </a:solidFill>
              </a:rPr>
              <a:t>якорь</a:t>
            </a:r>
          </a:p>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обезьяна</a:t>
            </a:r>
          </a:p>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управляющий</a:t>
            </a:r>
          </a:p>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окно</a:t>
            </a:r>
            <a:endParaRPr lang="de-DE" sz="2400" dirty="0">
              <a:solidFill>
                <a:srgbClr val="333333"/>
              </a:solidFill>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изображено</a:t>
            </a:r>
            <a:endParaRPr lang="de-DE" altLang="de-DE" sz="1800" b="1" dirty="0">
              <a:latin typeface="+mn-lt"/>
              <a:ea typeface="+mn-ea"/>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sp>
        <p:nvSpPr>
          <p:cNvPr id="4505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Не все, что мы помним, произошло на самом деле!</a:t>
            </a:r>
          </a:p>
          <a:p>
            <a:pPr marL="342900" indent="-342900" eaLnBrk="1" hangingPunct="1">
              <a:buClr>
                <a:srgbClr val="333333"/>
              </a:buClr>
              <a:buFont typeface="WingDings"/>
              <a:buChar char=""/>
            </a:pPr>
            <a:endParaRPr lang="ru-RU"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sp>
        <p:nvSpPr>
          <p:cNvPr id="4505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Не все, что мы помним, произошло на самом деле!</a:t>
            </a:r>
          </a:p>
          <a:p>
            <a:pPr marL="342900" indent="-342900" eaLnBrk="1" hangingPunct="1">
              <a:buClr>
                <a:srgbClr val="333333"/>
              </a:buClr>
              <a:buFont typeface="WingDings"/>
              <a:buChar char=""/>
            </a:pPr>
            <a:r>
              <a:rPr lang="ru-RU" altLang="ja-JP" sz="2400" dirty="0">
                <a:solidFill>
                  <a:srgbClr val="333333"/>
                </a:solidFill>
              </a:rPr>
              <a:t>Наш мозг смешивает и дополняет информацию из прошлого или из похожих ситуаций (типичный образ пиратского корабля); многое мы дополняем по логике (в примерах-молоток, якорь)!</a:t>
            </a:r>
            <a:endParaRPr lang="de-DE" altLang="ja-JP" sz="2400" dirty="0">
              <a:solidFill>
                <a:srgbClr val="333333"/>
              </a:solidFill>
            </a:endParaRPr>
          </a:p>
          <a:p>
            <a:pPr marL="342900" indent="-342900" eaLnBrk="1" hangingPunct="1">
              <a:buClr>
                <a:srgbClr val="333333"/>
              </a:buClr>
              <a:buFont typeface="WingDings"/>
              <a:buChar char=""/>
            </a:pPr>
            <a:endParaRPr lang="ru-RU"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28</a:t>
            </a:fld>
            <a:endParaRPr lang="de-DE" altLang="de-DE"/>
          </a:p>
        </p:txBody>
      </p:sp>
    </p:spTree>
    <p:extLst>
      <p:ext uri="{BB962C8B-B14F-4D97-AF65-F5344CB8AC3E}">
        <p14:creationId xmlns:p14="http://schemas.microsoft.com/office/powerpoint/2010/main" val="3244873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sp>
        <p:nvSpPr>
          <p:cNvPr id="4505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Не все, что мы помним, произошло на самом деле!</a:t>
            </a:r>
          </a:p>
          <a:p>
            <a:pPr marL="342900" indent="-342900" eaLnBrk="1" hangingPunct="1">
              <a:buClr>
                <a:srgbClr val="333333"/>
              </a:buClr>
              <a:buFont typeface="WingDings"/>
              <a:buChar char=""/>
            </a:pPr>
            <a:r>
              <a:rPr lang="ru-RU" altLang="ja-JP" sz="2400" dirty="0">
                <a:solidFill>
                  <a:srgbClr val="333333"/>
                </a:solidFill>
              </a:rPr>
              <a:t>Наш мозг смешивает и дополняет информацию из прошлого или из похожих ситуаций (типичный образ пиратского корабля); многое мы дополняем по логике (в примерах-молоток, якорь)!</a:t>
            </a:r>
            <a:endParaRPr lang="de-DE" altLang="ja-JP" sz="2400" dirty="0">
              <a:solidFill>
                <a:srgbClr val="333333"/>
              </a:solidFill>
            </a:endParaRPr>
          </a:p>
          <a:p>
            <a:pPr marL="342900" indent="-342900" eaLnBrk="1" hangingPunct="1">
              <a:buClr>
                <a:srgbClr val="333333"/>
              </a:buClr>
              <a:buFont typeface="WingDings"/>
              <a:buChar char=""/>
            </a:pPr>
            <a:r>
              <a:rPr lang="ru-RU" altLang="de-DE" sz="2400" dirty="0">
                <a:solidFill>
                  <a:srgbClr val="333333"/>
                </a:solidFill>
              </a:rPr>
              <a:t>Реальные воспоминания, как правило, отличаются от ложных воспоминаний </a:t>
            </a:r>
            <a:r>
              <a:rPr lang="ru-RU" altLang="de-DE" sz="2400">
                <a:solidFill>
                  <a:srgbClr val="333333"/>
                </a:solidFill>
              </a:rPr>
              <a:t>своей </a:t>
            </a:r>
            <a:r>
              <a:rPr lang="ru-RU" altLang="de-DE" sz="2400">
                <a:solidFill>
                  <a:srgbClr val="004992"/>
                </a:solidFill>
              </a:rPr>
              <a:t>“живостью”:</a:t>
            </a:r>
            <a:r>
              <a:rPr lang="ru-RU" altLang="de-DE" sz="2400">
                <a:solidFill>
                  <a:srgbClr val="333333"/>
                </a:solidFill>
              </a:rPr>
              <a:t> </a:t>
            </a:r>
            <a:r>
              <a:rPr lang="ru-RU" altLang="de-DE" sz="2400" dirty="0">
                <a:solidFill>
                  <a:srgbClr val="333333"/>
                </a:solidFill>
              </a:rPr>
              <a:t>Ложные </a:t>
            </a:r>
            <a:r>
              <a:rPr lang="ru-RU" altLang="de-DE" sz="2400">
                <a:solidFill>
                  <a:srgbClr val="333333"/>
                </a:solidFill>
              </a:rPr>
              <a:t>воспоминания “тусклые” </a:t>
            </a:r>
            <a:r>
              <a:rPr lang="ru-RU" altLang="de-DE" sz="2400" dirty="0">
                <a:solidFill>
                  <a:srgbClr val="333333"/>
                </a:solidFill>
              </a:rPr>
              <a:t>и не могут быть воспроизведены в деталях.</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29</a:t>
            </a:fld>
            <a:endParaRPr lang="de-DE" altLang="de-DE"/>
          </a:p>
        </p:txBody>
      </p:sp>
    </p:spTree>
    <p:extLst>
      <p:ext uri="{BB962C8B-B14F-4D97-AF65-F5344CB8AC3E}">
        <p14:creationId xmlns:p14="http://schemas.microsoft.com/office/powerpoint/2010/main" val="596188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solidFill>
                  <a:srgbClr val="004992"/>
                </a:solidFill>
                <a:latin typeface="+mn-lt"/>
                <a:ea typeface="+mn-ea"/>
                <a:cs typeface="+mn-cs"/>
              </a:rPr>
              <a:t>Типы ошибок памяти</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r>
              <a:rPr lang="en-US" sz="2400" dirty="0">
                <a:solidFill>
                  <a:srgbClr val="004992"/>
                </a:solidFill>
              </a:rPr>
              <a:t>???</a:t>
            </a:r>
          </a:p>
        </p:txBody>
      </p:sp>
      <p:sp>
        <p:nvSpPr>
          <p:cNvPr id="7" name="Footer Placeholder 6"/>
          <p:cNvSpPr>
            <a:spLocks noGrp="1"/>
          </p:cNvSpPr>
          <p:nvPr>
            <p:ph type="ftr" sz="quarter" idx="11"/>
          </p:nvPr>
        </p:nvSpPr>
        <p:spPr/>
        <p:txBody>
          <a:bodyPr/>
          <a:lstStyle/>
          <a:p>
            <a:pPr>
              <a:defRPr/>
            </a:pPr>
            <a:r>
              <a:rPr lang="az-Cyrl-AZ"/>
              <a:t>Тренинг 5 – Память</a:t>
            </a:r>
            <a:endParaRPr lang="de-DE"/>
          </a:p>
        </p:txBody>
      </p:sp>
      <p:sp>
        <p:nvSpPr>
          <p:cNvPr id="8" name="Slide Number Placeholder 7"/>
          <p:cNvSpPr>
            <a:spLocks noGrp="1"/>
          </p:cNvSpPr>
          <p:nvPr>
            <p:ph type="sldNum" sz="quarter" idx="12"/>
          </p:nvPr>
        </p:nvSpPr>
        <p:spPr/>
        <p:txBody>
          <a:bodyPr/>
          <a:lstStyle/>
          <a:p>
            <a:fld id="{73AEF328-1272-4F50-A804-92E3B1765B8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004992"/>
                </a:solidFill>
              </a:rPr>
              <a:t>Забывчивость</a:t>
            </a:r>
          </a:p>
          <a:p>
            <a:pPr marL="342900" lvl="0" indent="-342900" defTabSz="914400" fontAlgn="base">
              <a:buClr>
                <a:srgbClr val="000000"/>
              </a:buClr>
              <a:buFont typeface="WingDings"/>
              <a:buChar char=""/>
            </a:pPr>
            <a:endParaRPr lang="en-US" sz="2400" dirty="0"/>
          </a:p>
        </p:txBody>
      </p:sp>
      <p:sp>
        <p:nvSpPr>
          <p:cNvPr id="7" name="Footer Placeholder 6"/>
          <p:cNvSpPr>
            <a:spLocks noGrp="1"/>
          </p:cNvSpPr>
          <p:nvPr>
            <p:ph type="ftr" sz="quarter" idx="11"/>
          </p:nvPr>
        </p:nvSpPr>
        <p:spPr/>
        <p:txBody>
          <a:bodyPr/>
          <a:lstStyle/>
          <a:p>
            <a:pPr>
              <a:defRPr/>
            </a:pPr>
            <a:r>
              <a:rPr lang="az-Cyrl-AZ"/>
              <a:t>Тренинг 5 – Память</a:t>
            </a:r>
            <a:endParaRPr lang="de-DE"/>
          </a:p>
        </p:txBody>
      </p:sp>
      <p:sp>
        <p:nvSpPr>
          <p:cNvPr id="8" name="Slide Number Placeholder 7"/>
          <p:cNvSpPr>
            <a:spLocks noGrp="1"/>
          </p:cNvSpPr>
          <p:nvPr>
            <p:ph type="sldNum" sz="quarter" idx="12"/>
          </p:nvPr>
        </p:nvSpPr>
        <p:spPr/>
        <p:txBody>
          <a:bodyPr/>
          <a:lstStyle/>
          <a:p>
            <a:fld id="{73AEF328-1272-4F50-A804-92E3B1765B8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004992"/>
                </a:solidFill>
              </a:rPr>
              <a:t>Забывчивость</a:t>
            </a:r>
          </a:p>
          <a:p>
            <a:pPr marL="342900" lvl="0" indent="-342900" defTabSz="914400" fontAlgn="base">
              <a:buClr>
                <a:srgbClr val="000000"/>
              </a:buClr>
              <a:buFont typeface="WingDings"/>
              <a:buChar char=""/>
            </a:pPr>
            <a:r>
              <a:rPr lang="ru-RU" altLang="de-DE" sz="2400" dirty="0">
                <a:solidFill>
                  <a:srgbClr val="004992"/>
                </a:solidFill>
              </a:rPr>
              <a:t>Искажение памяти: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 негативные события забываются</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p>
          <a:p>
            <a:pPr marL="342900" lvl="0" indent="-342900" defTabSz="914400" fontAlgn="base">
              <a:buClr>
                <a:srgbClr val="000000"/>
              </a:buClr>
              <a:buFont typeface="WingDings"/>
              <a:buChar char=""/>
            </a:pPr>
            <a:endParaRPr lang="en-US" sz="2400" dirty="0"/>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32</a:t>
            </a:fld>
            <a:endParaRPr lang="de-DE" altLang="de-DE"/>
          </a:p>
        </p:txBody>
      </p:sp>
    </p:spTree>
    <p:extLst>
      <p:ext uri="{BB962C8B-B14F-4D97-AF65-F5344CB8AC3E}">
        <p14:creationId xmlns:p14="http://schemas.microsoft.com/office/powerpoint/2010/main" val="4057057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004992"/>
                </a:solidFill>
              </a:rPr>
              <a:t>Забывчивость</a:t>
            </a:r>
          </a:p>
          <a:p>
            <a:pPr marL="342900" lvl="0" indent="-342900" defTabSz="914400" fontAlgn="base">
              <a:buClr>
                <a:srgbClr val="000000"/>
              </a:buClr>
              <a:buFont typeface="WingDings"/>
              <a:buChar char=""/>
            </a:pPr>
            <a:r>
              <a:rPr lang="ru-RU" altLang="de-DE" sz="2400" dirty="0">
                <a:solidFill>
                  <a:srgbClr val="004992"/>
                </a:solidFill>
              </a:rPr>
              <a:t>Искажение памяти: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 негативные события забываются</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p>
          <a:p>
            <a:pPr marL="342900" lvl="0" indent="-342900" defTabSz="914400" fontAlgn="base">
              <a:buClr>
                <a:srgbClr val="000000"/>
              </a:buClr>
              <a:buFont typeface="WingDings"/>
              <a:buChar char=""/>
            </a:pPr>
            <a:r>
              <a:rPr lang="ru-RU" altLang="de-DE" sz="2400" dirty="0">
                <a:solidFill>
                  <a:srgbClr val="004992"/>
                </a:solidFill>
              </a:rPr>
              <a:t>Иллюзии/ложные воспоминания: </a:t>
            </a:r>
            <a:r>
              <a:rPr lang="ru-RU" altLang="de-DE" sz="2400" dirty="0">
                <a:solidFill>
                  <a:srgbClr val="333333"/>
                </a:solidFill>
              </a:rPr>
              <a:t>Часто вспоминаются некоторые события, кототрые на самом деле не происходили!</a:t>
            </a:r>
            <a:endParaRPr lang="en-US" sz="2400" dirty="0"/>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33</a:t>
            </a:fld>
            <a:endParaRPr lang="de-DE" altLang="de-DE"/>
          </a:p>
        </p:txBody>
      </p:sp>
    </p:spTree>
    <p:extLst>
      <p:ext uri="{BB962C8B-B14F-4D97-AF65-F5344CB8AC3E}">
        <p14:creationId xmlns:p14="http://schemas.microsoft.com/office/powerpoint/2010/main" val="2824773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829029515"/>
              </p:ext>
            </p:extLst>
          </p:nvPr>
        </p:nvGraphicFramePr>
        <p:xfrm>
          <a:off x="408954" y="2204864"/>
          <a:ext cx="11376000" cy="1097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a:ln>
                            <a:noFill/>
                          </a:ln>
                          <a:solidFill>
                            <a:schemeClr val="tx1"/>
                          </a:solidFill>
                          <a:effectLst/>
                          <a:latin typeface="+mn-lt"/>
                          <a:ea typeface="+mn-ea"/>
                          <a:cs typeface="+mn-cs"/>
                        </a:rPr>
                        <a:t>Фраза “Гарри</a:t>
                      </a:r>
                      <a:r>
                        <a:rPr kumimoji="0" lang="ru-RU" sz="1800" b="0" i="0" u="none" strike="noStrike" cap="none" normalizeH="0" baseline="0" dirty="0">
                          <a:ln>
                            <a:noFill/>
                          </a:ln>
                          <a:solidFill>
                            <a:schemeClr val="tx1"/>
                          </a:solidFill>
                          <a:effectLst/>
                          <a:latin typeface="+mn-lt"/>
                          <a:ea typeface="+mn-ea"/>
                          <a:cs typeface="+mn-cs"/>
                        </a:rPr>
                        <a:t>, проезжай давай </a:t>
                      </a:r>
                      <a:r>
                        <a:rPr kumimoji="0" lang="ru-RU" sz="1800" b="0" i="0" u="none" strike="noStrike" cap="none" normalizeH="0" baseline="0">
                          <a:ln>
                            <a:noFill/>
                          </a:ln>
                          <a:solidFill>
                            <a:schemeClr val="tx1"/>
                          </a:solidFill>
                          <a:effectLst/>
                          <a:latin typeface="+mn-lt"/>
                          <a:ea typeface="+mn-ea"/>
                          <a:cs typeface="+mn-cs"/>
                        </a:rPr>
                        <a:t>вперед!” </a:t>
                      </a:r>
                      <a:r>
                        <a:rPr kumimoji="0" lang="ru-RU" sz="1800" b="0" i="0" u="none" strike="noStrike" cap="none" normalizeH="0" baseline="0" dirty="0">
                          <a:ln>
                            <a:noFill/>
                          </a:ln>
                          <a:solidFill>
                            <a:schemeClr val="tx1"/>
                          </a:solidFill>
                          <a:effectLst/>
                          <a:latin typeface="+mn-lt"/>
                          <a:ea typeface="+mn-ea"/>
                          <a:cs typeface="+mn-cs"/>
                        </a:rPr>
                        <a:t>запомнилась многим любителям криминальных детективов, но никогда на была так сказана в </a:t>
                      </a:r>
                      <a:r>
                        <a:rPr kumimoji="0" lang="ru-RU" sz="1800" b="0" i="0" u="none" strike="noStrike" cap="none" normalizeH="0" baseline="0">
                          <a:ln>
                            <a:noFill/>
                          </a:ln>
                          <a:solidFill>
                            <a:schemeClr val="tx1"/>
                          </a:solidFill>
                          <a:effectLst/>
                          <a:latin typeface="+mn-lt"/>
                          <a:ea typeface="+mn-ea"/>
                          <a:cs typeface="+mn-cs"/>
                        </a:rPr>
                        <a:t>сериале “Деррик”!</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9" name="Picture 33" descr="Tamurello - flickr - omaggio a derr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48" y="2286000"/>
            <a:ext cx="121919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0E875410-214D-4C2E-828C-F6C63B2CC546}"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5654790"/>
              </p:ext>
            </p:extLst>
          </p:nvPr>
        </p:nvGraphicFramePr>
        <p:xfrm>
          <a:off x="408954" y="2204864"/>
          <a:ext cx="11376000" cy="2194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a:ln>
                            <a:noFill/>
                          </a:ln>
                          <a:solidFill>
                            <a:schemeClr val="tx1"/>
                          </a:solidFill>
                          <a:effectLst/>
                          <a:latin typeface="+mn-lt"/>
                          <a:ea typeface="+mn-ea"/>
                          <a:cs typeface="+mn-cs"/>
                        </a:rPr>
                        <a:t>Фраза “Гарри</a:t>
                      </a:r>
                      <a:r>
                        <a:rPr kumimoji="0" lang="ru-RU" sz="1800" b="0" i="0" u="none" strike="noStrike" cap="none" normalizeH="0" baseline="0" dirty="0">
                          <a:ln>
                            <a:noFill/>
                          </a:ln>
                          <a:solidFill>
                            <a:schemeClr val="tx1"/>
                          </a:solidFill>
                          <a:effectLst/>
                          <a:latin typeface="+mn-lt"/>
                          <a:ea typeface="+mn-ea"/>
                          <a:cs typeface="+mn-cs"/>
                        </a:rPr>
                        <a:t>, проезжай давай </a:t>
                      </a:r>
                      <a:r>
                        <a:rPr kumimoji="0" lang="ru-RU" sz="1800" b="0" i="0" u="none" strike="noStrike" cap="none" normalizeH="0" baseline="0">
                          <a:ln>
                            <a:noFill/>
                          </a:ln>
                          <a:solidFill>
                            <a:schemeClr val="tx1"/>
                          </a:solidFill>
                          <a:effectLst/>
                          <a:latin typeface="+mn-lt"/>
                          <a:ea typeface="+mn-ea"/>
                          <a:cs typeface="+mn-cs"/>
                        </a:rPr>
                        <a:t>вперед!” </a:t>
                      </a:r>
                      <a:r>
                        <a:rPr kumimoji="0" lang="ru-RU" sz="1800" b="0" i="0" u="none" strike="noStrike" cap="none" normalizeH="0" baseline="0" dirty="0">
                          <a:ln>
                            <a:noFill/>
                          </a:ln>
                          <a:solidFill>
                            <a:schemeClr val="tx1"/>
                          </a:solidFill>
                          <a:effectLst/>
                          <a:latin typeface="+mn-lt"/>
                          <a:ea typeface="+mn-ea"/>
                          <a:cs typeface="+mn-cs"/>
                        </a:rPr>
                        <a:t>запомнилась многим любителям криминальных детективов, но никогда на была так сказана в </a:t>
                      </a:r>
                      <a:r>
                        <a:rPr kumimoji="0" lang="ru-RU" sz="1800" b="0" i="0" u="none" strike="noStrike" cap="none" normalizeH="0" baseline="0">
                          <a:ln>
                            <a:noFill/>
                          </a:ln>
                          <a:solidFill>
                            <a:schemeClr val="tx1"/>
                          </a:solidFill>
                          <a:effectLst/>
                          <a:latin typeface="+mn-lt"/>
                          <a:ea typeface="+mn-ea"/>
                          <a:cs typeface="+mn-cs"/>
                        </a:rPr>
                        <a:t>сериале “Деррик”!</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На призедентских выборах в 1980 году Рональд Рейган в своей речи говорил о военных временах и невольно смешал содержимое со сценами из военного фильма (Wing and a Prayer (На одном крыле и молитве)).</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38708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3" descr="Tamurello - flickr - omaggio a derrick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48" y="2286000"/>
            <a:ext cx="121919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0E875410-214D-4C2E-828C-F6C63B2CC546}" type="slidenum">
              <a:rPr lang="de-DE" altLang="de-DE" smtClean="0"/>
              <a:pPr/>
              <a:t>35</a:t>
            </a:fld>
            <a:endParaRPr lang="de-DE" altLang="de-DE"/>
          </a:p>
        </p:txBody>
      </p:sp>
    </p:spTree>
    <p:extLst>
      <p:ext uri="{BB962C8B-B14F-4D97-AF65-F5344CB8AC3E}">
        <p14:creationId xmlns:p14="http://schemas.microsoft.com/office/powerpoint/2010/main" val="3173124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652929058"/>
              </p:ext>
            </p:extLst>
          </p:nvPr>
        </p:nvGraphicFramePr>
        <p:xfrm>
          <a:off x="408954" y="2204864"/>
          <a:ext cx="11376000" cy="32918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a:ln>
                            <a:noFill/>
                          </a:ln>
                          <a:solidFill>
                            <a:schemeClr val="tx1"/>
                          </a:solidFill>
                          <a:effectLst/>
                          <a:latin typeface="+mn-lt"/>
                          <a:ea typeface="+mn-ea"/>
                          <a:cs typeface="+mn-cs"/>
                        </a:rPr>
                        <a:t>Фраза “Гарри</a:t>
                      </a:r>
                      <a:r>
                        <a:rPr kumimoji="0" lang="ru-RU" sz="1800" b="0" i="0" u="none" strike="noStrike" cap="none" normalizeH="0" baseline="0" dirty="0">
                          <a:ln>
                            <a:noFill/>
                          </a:ln>
                          <a:solidFill>
                            <a:schemeClr val="tx1"/>
                          </a:solidFill>
                          <a:effectLst/>
                          <a:latin typeface="+mn-lt"/>
                          <a:ea typeface="+mn-ea"/>
                          <a:cs typeface="+mn-cs"/>
                        </a:rPr>
                        <a:t>, проезжай давай </a:t>
                      </a:r>
                      <a:r>
                        <a:rPr kumimoji="0" lang="ru-RU" sz="1800" b="0" i="0" u="none" strike="noStrike" cap="none" normalizeH="0" baseline="0">
                          <a:ln>
                            <a:noFill/>
                          </a:ln>
                          <a:solidFill>
                            <a:schemeClr val="tx1"/>
                          </a:solidFill>
                          <a:effectLst/>
                          <a:latin typeface="+mn-lt"/>
                          <a:ea typeface="+mn-ea"/>
                          <a:cs typeface="+mn-cs"/>
                        </a:rPr>
                        <a:t>вперед!” </a:t>
                      </a:r>
                      <a:r>
                        <a:rPr kumimoji="0" lang="ru-RU" sz="1800" b="0" i="0" u="none" strike="noStrike" cap="none" normalizeH="0" baseline="0" dirty="0">
                          <a:ln>
                            <a:noFill/>
                          </a:ln>
                          <a:solidFill>
                            <a:schemeClr val="tx1"/>
                          </a:solidFill>
                          <a:effectLst/>
                          <a:latin typeface="+mn-lt"/>
                          <a:ea typeface="+mn-ea"/>
                          <a:cs typeface="+mn-cs"/>
                        </a:rPr>
                        <a:t>запомнилась многим любителям криминальных детективов, но никогда на была так сказана в </a:t>
                      </a:r>
                      <a:r>
                        <a:rPr kumimoji="0" lang="ru-RU" sz="1800" b="0" i="0" u="none" strike="noStrike" cap="none" normalizeH="0" baseline="0">
                          <a:ln>
                            <a:noFill/>
                          </a:ln>
                          <a:solidFill>
                            <a:schemeClr val="tx1"/>
                          </a:solidFill>
                          <a:effectLst/>
                          <a:latin typeface="+mn-lt"/>
                          <a:ea typeface="+mn-ea"/>
                          <a:cs typeface="+mn-cs"/>
                        </a:rPr>
                        <a:t>сериале “Деррик”!</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На призедентских выборах в 1980 году Рональд Рейган в своей речи говорил о военных временах и невольно смешал содержимое со сценами из военного фильма (Wing and a Prayer (На одном крыле и молитве)).</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Ложные воспоминания могут быть вызваны с помощью определенных методов опроса и сугге́стии. Существует целый ряд судебных дел, в которых явно невинные люди признавали вену, в то время как на предыдуших заседаниях суда их убедили в виновности.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38708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488160"/>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3" descr="Tamurello - flickr - omaggio a derrick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48" y="2286000"/>
            <a:ext cx="121919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0E875410-214D-4C2E-828C-F6C63B2CC546}" type="slidenum">
              <a:rPr lang="de-DE" altLang="de-DE" smtClean="0"/>
              <a:pPr/>
              <a:t>36</a:t>
            </a:fld>
            <a:endParaRPr lang="de-DE" altLang="de-DE"/>
          </a:p>
        </p:txBody>
      </p:sp>
    </p:spTree>
    <p:extLst>
      <p:ext uri="{BB962C8B-B14F-4D97-AF65-F5344CB8AC3E}">
        <p14:creationId xmlns:p14="http://schemas.microsoft.com/office/powerpoint/2010/main" val="3550381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Ложные воспоминания!</a:t>
            </a:r>
            <a:endParaRPr lang="de-DE" sz="3600" dirty="0">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169306548"/>
              </p:ext>
            </p:extLst>
          </p:nvPr>
        </p:nvGraphicFramePr>
        <p:xfrm>
          <a:off x="408954" y="2204864"/>
          <a:ext cx="11376000" cy="43891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a:ln>
                            <a:noFill/>
                          </a:ln>
                          <a:solidFill>
                            <a:schemeClr val="tx1"/>
                          </a:solidFill>
                          <a:effectLst/>
                          <a:latin typeface="+mn-lt"/>
                          <a:ea typeface="+mn-ea"/>
                          <a:cs typeface="+mn-cs"/>
                        </a:rPr>
                        <a:t>Фраза “Гарри</a:t>
                      </a:r>
                      <a:r>
                        <a:rPr kumimoji="0" lang="ru-RU" sz="1800" b="0" i="0" u="none" strike="noStrike" cap="none" normalizeH="0" baseline="0" dirty="0">
                          <a:ln>
                            <a:noFill/>
                          </a:ln>
                          <a:solidFill>
                            <a:schemeClr val="tx1"/>
                          </a:solidFill>
                          <a:effectLst/>
                          <a:latin typeface="+mn-lt"/>
                          <a:ea typeface="+mn-ea"/>
                          <a:cs typeface="+mn-cs"/>
                        </a:rPr>
                        <a:t>, проезжай давай </a:t>
                      </a:r>
                      <a:r>
                        <a:rPr kumimoji="0" lang="ru-RU" sz="1800" b="0" i="0" u="none" strike="noStrike" cap="none" normalizeH="0" baseline="0">
                          <a:ln>
                            <a:noFill/>
                          </a:ln>
                          <a:solidFill>
                            <a:schemeClr val="tx1"/>
                          </a:solidFill>
                          <a:effectLst/>
                          <a:latin typeface="+mn-lt"/>
                          <a:ea typeface="+mn-ea"/>
                          <a:cs typeface="+mn-cs"/>
                        </a:rPr>
                        <a:t>вперед!” </a:t>
                      </a:r>
                      <a:r>
                        <a:rPr kumimoji="0" lang="ru-RU" sz="1800" b="0" i="0" u="none" strike="noStrike" cap="none" normalizeH="0" baseline="0" dirty="0">
                          <a:ln>
                            <a:noFill/>
                          </a:ln>
                          <a:solidFill>
                            <a:schemeClr val="tx1"/>
                          </a:solidFill>
                          <a:effectLst/>
                          <a:latin typeface="+mn-lt"/>
                          <a:ea typeface="+mn-ea"/>
                          <a:cs typeface="+mn-cs"/>
                        </a:rPr>
                        <a:t>запомнилась многим любителям криминальных детективов, но никогда на была так сказана в </a:t>
                      </a:r>
                      <a:r>
                        <a:rPr kumimoji="0" lang="ru-RU" sz="1800" b="0" i="0" u="none" strike="noStrike" cap="none" normalizeH="0" baseline="0">
                          <a:ln>
                            <a:noFill/>
                          </a:ln>
                          <a:solidFill>
                            <a:schemeClr val="tx1"/>
                          </a:solidFill>
                          <a:effectLst/>
                          <a:latin typeface="+mn-lt"/>
                          <a:ea typeface="+mn-ea"/>
                          <a:cs typeface="+mn-cs"/>
                        </a:rPr>
                        <a:t>сериале “Деррик”!</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На призедентских выборах в 1980 году Рональд Рейган в своей речи говорил о военных временах и невольно смешал содержимое со сценами из военного фильма (Wing and a Prayer (На одном крыле и молитве)).</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Ложные воспоминания могут быть вызваны с помощью определенных методов опроса и сугге́стии. Существует целый ряд судебных дел, в которых явно невинные люди признавали вену, в то время как на предыдуших заседаниях суда их убедили в виновности.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9728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На одном из экспериментов участникам были показаны манипулированные фотографии, на которых они якобы с их отцами катаются на воздушном шаре. 50% участников сказали, что они помнят эту поездку (хотя на самом деле этой поездки никогда не было).</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38708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488160"/>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7633" y="558924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3" descr="Tamurello - flickr - omaggio a derrick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648" y="2286000"/>
            <a:ext cx="121919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0E875410-214D-4C2E-828C-F6C63B2CC546}" type="slidenum">
              <a:rPr lang="de-DE" altLang="de-DE" smtClean="0"/>
              <a:pPr/>
              <a:t>37</a:t>
            </a:fld>
            <a:endParaRPr lang="de-DE" altLang="de-DE"/>
          </a:p>
        </p:txBody>
      </p:sp>
    </p:spTree>
    <p:extLst>
      <p:ext uri="{BB962C8B-B14F-4D97-AF65-F5344CB8AC3E}">
        <p14:creationId xmlns:p14="http://schemas.microsoft.com/office/powerpoint/2010/main" val="281424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p>
          <a:p>
            <a:pPr marL="342900" lvl="0" indent="-342900" defTabSz="914400" fontAlgn="base">
              <a:buClr>
                <a:srgbClr val="333333"/>
              </a:buClr>
              <a:buFont typeface="WingDings"/>
              <a:buChar char=""/>
              <a:defRPr/>
            </a:pPr>
            <a:endParaRPr lang="en-US" sz="24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8" name="Slide Number Placeholder 7"/>
          <p:cNvSpPr>
            <a:spLocks noGrp="1"/>
          </p:cNvSpPr>
          <p:nvPr>
            <p:ph type="sldNum" sz="quarter" idx="12"/>
          </p:nvPr>
        </p:nvSpPr>
        <p:spPr/>
        <p:txBody>
          <a:bodyPr/>
          <a:lstStyle/>
          <a:p>
            <a:fld id="{73AEF328-1272-4F50-A804-92E3B1765B89}"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p>
          <a:p>
            <a:pPr marL="342900" lvl="0" indent="-342900" defTabSz="914400" fontAlgn="base">
              <a:buClr>
                <a:srgbClr val="333333"/>
              </a:buClr>
              <a:buFont typeface="WingDings"/>
              <a:buChar char=""/>
              <a:defRPr/>
            </a:pPr>
            <a:r>
              <a:rPr lang="ru-RU" altLang="de-DE" sz="2400" dirty="0">
                <a:solidFill>
                  <a:srgbClr val="333333"/>
                </a:solidFill>
              </a:rPr>
              <a:t>В то же время многие люди, страдающие психозом не уверены в тех вещах, которые </a:t>
            </a:r>
            <a:r>
              <a:rPr lang="ru-RU" altLang="de-DE" sz="2400" i="1" dirty="0">
                <a:solidFill>
                  <a:srgbClr val="333333"/>
                </a:solidFill>
              </a:rPr>
              <a:t>на самом деле происходили</a:t>
            </a:r>
            <a:r>
              <a:rPr lang="ru-RU" altLang="de-DE" sz="2400" dirty="0">
                <a:solidFill>
                  <a:srgbClr val="333333"/>
                </a:solidFill>
              </a:rPr>
              <a:t>.</a:t>
            </a:r>
          </a:p>
          <a:p>
            <a:pPr marL="342900" lvl="0" indent="-342900" defTabSz="914400" fontAlgn="base">
              <a:buClr>
                <a:srgbClr val="333333"/>
              </a:buClr>
              <a:buFont typeface="WingDings"/>
              <a:buChar char=""/>
              <a:defRPr/>
            </a:pPr>
            <a:endParaRPr lang="en-US" sz="2400" dirty="0"/>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73AEF328-1272-4F50-A804-92E3B1765B89}" type="slidenum">
              <a:rPr lang="de-DE" altLang="de-DE" smtClean="0"/>
              <a:pPr/>
              <a:t>39</a:t>
            </a:fld>
            <a:endParaRPr lang="de-DE" altLang="de-DE"/>
          </a:p>
        </p:txBody>
      </p:sp>
    </p:spTree>
    <p:extLst>
      <p:ext uri="{BB962C8B-B14F-4D97-AF65-F5344CB8AC3E}">
        <p14:creationId xmlns:p14="http://schemas.microsoft.com/office/powerpoint/2010/main" val="918906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p>
          <a:p>
            <a:pPr marL="342900" lvl="0" indent="-342900" defTabSz="914400" fontAlgn="base">
              <a:buClr>
                <a:srgbClr val="333333"/>
              </a:buClr>
              <a:buFont typeface="WingDings"/>
              <a:buChar char=""/>
              <a:defRPr/>
            </a:pPr>
            <a:r>
              <a:rPr lang="ru-RU" altLang="de-DE" sz="2400" dirty="0">
                <a:solidFill>
                  <a:srgbClr val="333333"/>
                </a:solidFill>
              </a:rPr>
              <a:t>В то же время многие люди, страдающие психозом не уверены в тех вещах, которые </a:t>
            </a:r>
            <a:r>
              <a:rPr lang="ru-RU" altLang="de-DE" sz="2400" i="1" dirty="0">
                <a:solidFill>
                  <a:srgbClr val="333333"/>
                </a:solidFill>
              </a:rPr>
              <a:t>на самом деле происходили</a:t>
            </a:r>
            <a:r>
              <a:rPr lang="ru-RU" altLang="de-DE" sz="2400" dirty="0">
                <a:solidFill>
                  <a:srgbClr val="333333"/>
                </a:solidFill>
              </a:rPr>
              <a:t>.</a:t>
            </a:r>
          </a:p>
          <a:p>
            <a:pPr marL="342900" lvl="0" indent="-342900" defTabSz="914400" fontAlgn="base">
              <a:buClr>
                <a:srgbClr val="333333"/>
              </a:buClr>
              <a:buFont typeface="WingDings"/>
              <a:buChar char=""/>
              <a:defRPr/>
            </a:pPr>
            <a:r>
              <a:rPr lang="ru-RU" altLang="de-DE" sz="2400" dirty="0">
                <a:solidFill>
                  <a:srgbClr val="333333"/>
                </a:solidFill>
              </a:rPr>
              <a:t>Это означает, что способность различать между истинными и ложными воспоминаниями нарушена! Это может помешать реалистичному взгляду на окружающую среду.</a:t>
            </a:r>
            <a:endParaRPr lang="en-US" sz="2400" dirty="0"/>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73AEF328-1272-4F50-A804-92E3B1765B89}" type="slidenum">
              <a:rPr lang="de-DE" altLang="de-DE" smtClean="0"/>
              <a:pPr/>
              <a:t>40</a:t>
            </a:fld>
            <a:endParaRPr lang="de-DE" altLang="de-DE"/>
          </a:p>
        </p:txBody>
      </p:sp>
    </p:spTree>
    <p:extLst>
      <p:ext uri="{BB962C8B-B14F-4D97-AF65-F5344CB8AC3E}">
        <p14:creationId xmlns:p14="http://schemas.microsoft.com/office/powerpoint/2010/main" val="113025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Как проблемы с памятью способствуют</a:t>
            </a:r>
            <a:br>
              <a:rPr lang="ru-RU" sz="3600" dirty="0">
                <a:solidFill>
                  <a:srgbClr val="004992"/>
                </a:solidFill>
                <a:latin typeface="+mn-lt"/>
                <a:ea typeface="+mn-ea"/>
                <a:cs typeface="+mn-cs"/>
              </a:rPr>
            </a:br>
            <a:r>
              <a:rPr lang="ru-RU" dirty="0">
                <a:solidFill>
                  <a:srgbClr val="004992"/>
                </a:solidFill>
                <a:latin typeface="+mn-lt"/>
                <a:ea typeface="+mn-ea"/>
                <a:cs typeface="+mn-cs"/>
              </a:rPr>
              <a:t>неверной оценки во время психоза - Примеры</a:t>
            </a:r>
            <a:endParaRPr lang="en-US" dirty="0">
              <a:solidFill>
                <a:srgbClr val="004992"/>
              </a:solidFill>
              <a:latin typeface="+mn-lt"/>
              <a:ea typeface="+mn-ea"/>
              <a:cs typeface="+mn-cs"/>
            </a:endParaRPr>
          </a:p>
        </p:txBody>
      </p:sp>
      <p:sp>
        <p:nvSpPr>
          <p:cNvPr id="5" name="Rechteck 1"/>
          <p:cNvSpPr>
            <a:spLocks noChangeArrowheads="1"/>
          </p:cNvSpPr>
          <p:nvPr/>
        </p:nvSpPr>
        <p:spPr bwMode="auto">
          <a:xfrm>
            <a:off x="408955" y="6021288"/>
            <a:ext cx="11376000" cy="369888"/>
          </a:xfrm>
          <a:prstGeom prst="rect">
            <a:avLst/>
          </a:prstGeom>
          <a:noFill/>
          <a:ln w="9525">
            <a:noFill/>
            <a:miter lim="800000"/>
            <a:headEnd/>
            <a:tailEnd/>
          </a:ln>
        </p:spPr>
        <p:txBody>
          <a:bodyPr>
            <a:noAutofit/>
          </a:bodyPr>
          <a:lstStyle/>
          <a:p>
            <a:pPr algn="ctr" eaLnBrk="0" hangingPunct="0">
              <a:spcBef>
                <a:spcPct val="20000"/>
              </a:spcBef>
              <a:buClr>
                <a:srgbClr val="336699"/>
              </a:buClr>
              <a:defRPr/>
            </a:pPr>
            <a:r>
              <a:rPr lang="ru-RU" altLang="de-DE" sz="2000" b="0" dirty="0">
                <a:solidFill>
                  <a:srgbClr val="004992"/>
                </a:solidFill>
                <a:latin typeface="+mn-lt"/>
                <a:ea typeface="+mn-ea"/>
              </a:rPr>
              <a:t>Хочет может кто-нибудь поделиться своим личным опытом?</a:t>
            </a:r>
          </a:p>
        </p:txBody>
      </p:sp>
      <p:graphicFrame>
        <p:nvGraphicFramePr>
          <p:cNvPr id="7" name="Table 6"/>
          <p:cNvGraphicFramePr>
            <a:graphicFrameLocks noGrp="1"/>
          </p:cNvGraphicFramePr>
          <p:nvPr>
            <p:extLst>
              <p:ext uri="{D42A27DB-BD31-4B8C-83A1-F6EECF244321}">
                <p14:modId xmlns:p14="http://schemas.microsoft.com/office/powerpoint/2010/main" val="987509390"/>
              </p:ext>
            </p:extLst>
          </p:nvPr>
        </p:nvGraphicFramePr>
        <p:xfrm>
          <a:off x="408954" y="2203704"/>
          <a:ext cx="11376002" cy="356616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Ситуация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Оценка во время психоза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Другие объяснения</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Ссора с другом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Он буд-то назвал Вас “полным идиотом”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Друг немного повысил голос. Некоторые </a:t>
                      </a:r>
                      <a:r>
                        <a:rPr kumimoji="0" lang="ru-RU" sz="2000" b="0" i="0" u="none" strike="noStrike" cap="none" normalizeH="0" baseline="0">
                          <a:ln>
                            <a:noFill/>
                          </a:ln>
                          <a:solidFill>
                            <a:srgbClr val="333333"/>
                          </a:solidFill>
                          <a:effectLst/>
                          <a:latin typeface="+mn-lt"/>
                          <a:ea typeface="+mn-ea"/>
                          <a:cs typeface="+mn-cs"/>
                        </a:rPr>
                        <a:t>выражения “лежали в воздухе”, </a:t>
                      </a:r>
                      <a:r>
                        <a:rPr kumimoji="0" lang="ru-RU" sz="2000" b="0" i="0" u="none" strike="noStrike" cap="none" normalizeH="0" baseline="0" dirty="0">
                          <a:ln>
                            <a:noFill/>
                          </a:ln>
                          <a:solidFill>
                            <a:srgbClr val="333333"/>
                          </a:solidFill>
                          <a:effectLst/>
                          <a:latin typeface="+mn-lt"/>
                          <a:ea typeface="+mn-ea"/>
                          <a:cs typeface="+mn-cs"/>
                        </a:rPr>
                        <a:t>но никогда не были так сказаны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Обратились с вопросом к медсестре</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Почувствовал, что тебя с твоим вопросом отвергли и даже обсмеяли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Медсестра действительно проявила полное понимание, но, к сожалению, у нее не было времени – находясь в гневе по причине других обстоятельств эта ситуация запомнилась неправильно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z-Cyrl-AZ"/>
              <a:t>Тренинг 5 – Память</a:t>
            </a:r>
            <a:endParaRPr lang="de-DE"/>
          </a:p>
        </p:txBody>
      </p:sp>
      <p:sp>
        <p:nvSpPr>
          <p:cNvPr id="9" name="Slide Number Placeholder 8"/>
          <p:cNvSpPr>
            <a:spLocks noGrp="1"/>
          </p:cNvSpPr>
          <p:nvPr>
            <p:ph type="sldNum" sz="quarter" idx="12"/>
          </p:nvPr>
        </p:nvSpPr>
        <p:spPr/>
        <p:txBody>
          <a:bodyPr/>
          <a:lstStyle/>
          <a:p>
            <a:fld id="{0E875410-214D-4C2E-828C-F6C63B2CC546}"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 2</a:t>
            </a:r>
            <a:endParaRPr lang="de-DE" sz="3600" dirty="0">
              <a:latin typeface="+mn-lt"/>
              <a:ea typeface="+mn-ea"/>
              <a:cs typeface="+mn-cs"/>
            </a:endParaRPr>
          </a:p>
        </p:txBody>
      </p:sp>
      <p:sp>
        <p:nvSpPr>
          <p:cNvPr id="5939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 будут показаны полные изображения.</a:t>
            </a:r>
          </a:p>
          <a:p>
            <a:pPr marL="342900" indent="-342900" eaLnBrk="1" hangingPunct="1">
              <a:buClr>
                <a:srgbClr val="333333"/>
              </a:buClr>
              <a:buFont typeface="WingDings"/>
              <a:buChar char=""/>
            </a:pPr>
            <a:endParaRPr lang="ru-RU"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 2</a:t>
            </a:r>
            <a:endParaRPr lang="de-DE" sz="3600" dirty="0">
              <a:latin typeface="+mn-lt"/>
              <a:ea typeface="+mn-ea"/>
              <a:cs typeface="+mn-cs"/>
            </a:endParaRPr>
          </a:p>
        </p:txBody>
      </p:sp>
      <p:sp>
        <p:nvSpPr>
          <p:cNvPr id="5939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 будут показаны полные изображения.</a:t>
            </a:r>
          </a:p>
          <a:p>
            <a:pPr marL="342900" indent="-342900" eaLnBrk="1" hangingPunct="1">
              <a:buClr>
                <a:srgbClr val="333333"/>
              </a:buClr>
              <a:buFont typeface="WingDings"/>
              <a:buChar char=""/>
            </a:pPr>
            <a:r>
              <a:rPr lang="ru-RU" altLang="de-DE" sz="2400">
                <a:solidFill>
                  <a:srgbClr val="333333"/>
                </a:solidFill>
              </a:rPr>
              <a:t>Пожалуйста, обратите внимание, что не было отображено на картине (позже это будет выделено синим цветом).</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43</a:t>
            </a:fld>
            <a:endParaRPr lang="de-DE" altLang="de-DE"/>
          </a:p>
        </p:txBody>
      </p:sp>
    </p:spTree>
    <p:extLst>
      <p:ext uri="{BB962C8B-B14F-4D97-AF65-F5344CB8AC3E}">
        <p14:creationId xmlns:p14="http://schemas.microsoft.com/office/powerpoint/2010/main" val="2655381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Взломщик</a:t>
            </a:r>
            <a:br>
              <a:rPr lang="ru-RU" sz="3600">
                <a:solidFill>
                  <a:srgbClr val="004992"/>
                </a:solidFill>
                <a:latin typeface="+mn-lt"/>
                <a:ea typeface="+mn-ea"/>
                <a:cs typeface="+mn-cs"/>
              </a:rPr>
            </a:br>
            <a:r>
              <a:rPr lang="ru-RU">
                <a:solidFill>
                  <a:srgbClr val="004992"/>
                </a:solidFill>
                <a:latin typeface="+mn-lt"/>
                <a:ea typeface="+mn-ea"/>
                <a:cs typeface="+mn-cs"/>
              </a:rPr>
              <a:t>Что не было показано? Вы уверены в своем ответе?</a:t>
            </a:r>
            <a:endParaRPr lang="de-DE" dirty="0">
              <a:solidFill>
                <a:srgbClr val="004992"/>
              </a:solidFill>
              <a:latin typeface="+mn-lt"/>
              <a:ea typeface="+mn-ea"/>
              <a:cs typeface="+mn-cs"/>
            </a:endParaRPr>
          </a:p>
        </p:txBody>
      </p:sp>
      <p:sp>
        <p:nvSpPr>
          <p:cNvPr id="614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пролом в сейфе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сварочная горелка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сварочные маски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денежные купюры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монеты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шляпы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фонарик</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Взломщик</a:t>
            </a:r>
            <a:endParaRPr lang="de-DE" sz="3600" dirty="0">
              <a:latin typeface="+mn-lt"/>
              <a:ea typeface="+mn-ea"/>
              <a:cs typeface="+mn-cs"/>
            </a:endParaRPr>
          </a:p>
        </p:txBody>
      </p:sp>
      <p:sp>
        <p:nvSpPr>
          <p:cNvPr id="747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пролом в сейфе</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сварочная горелка</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сварочные маски</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денежные купюры</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монеты</a:t>
            </a:r>
          </a:p>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шляпы</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фонарик</a:t>
            </a:r>
            <a:endParaRPr lang="de-DE" altLang="de-DE" sz="2400" dirty="0">
              <a:solidFill>
                <a:srgbClr val="333333"/>
              </a:solidFill>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Школьный кабинет</a:t>
            </a:r>
            <a:br>
              <a:rPr lang="ru-RU" sz="3600">
                <a:solidFill>
                  <a:srgbClr val="004992"/>
                </a:solidFill>
                <a:latin typeface="+mn-lt"/>
                <a:ea typeface="+mn-ea"/>
                <a:cs typeface="+mn-cs"/>
              </a:rPr>
            </a:br>
            <a:r>
              <a:rPr lang="ru-RU">
                <a:solidFill>
                  <a:srgbClr val="004992"/>
                </a:solidFill>
                <a:latin typeface="+mn-lt"/>
                <a:ea typeface="+mn-ea"/>
                <a:cs typeface="+mn-cs"/>
              </a:rPr>
              <a:t>Что не было показано? Вы уверены в своем ответе?</a:t>
            </a:r>
            <a:endParaRPr lang="de-DE" dirty="0">
              <a:solidFill>
                <a:srgbClr val="004992"/>
              </a:solidFill>
              <a:latin typeface="+mn-lt"/>
              <a:ea typeface="+mn-ea"/>
              <a:cs typeface="+mn-cs"/>
            </a:endParaRPr>
          </a:p>
        </p:txBody>
      </p:sp>
      <p:sp>
        <p:nvSpPr>
          <p:cNvPr id="625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sz="2400">
                <a:solidFill>
                  <a:srgbClr val="333333"/>
                </a:solidFill>
              </a:rPr>
              <a:t>губка</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серое пальто</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стол</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доска</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ранец</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мел</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косички</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стул </a:t>
            </a:r>
            <a:r>
              <a:rPr lang="ru-RU" sz="2400" dirty="0">
                <a:solidFill>
                  <a:srgbClr val="333333"/>
                </a:solidFill>
              </a:rPr>
              <a:t>учителя</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Школьный кабинет</a:t>
            </a:r>
            <a:endParaRPr lang="de-DE" sz="3600" dirty="0">
              <a:latin typeface="+mn-lt"/>
              <a:ea typeface="+mn-ea"/>
              <a:cs typeface="+mn-cs"/>
            </a:endParaRPr>
          </a:p>
        </p:txBody>
      </p:sp>
      <p:sp>
        <p:nvSpPr>
          <p:cNvPr id="626692" name="Rectangle 4"/>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sz="2400">
                <a:solidFill>
                  <a:srgbClr val="333333"/>
                </a:solidFill>
              </a:rPr>
              <a:t>губка</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серое пальто</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стол</a:t>
            </a:r>
          </a:p>
          <a:p>
            <a:pPr marL="342900" indent="-342900" eaLnBrk="1" hangingPunct="1">
              <a:lnSpc>
                <a:spcPct val="100000"/>
              </a:lnSpc>
              <a:spcBef>
                <a:spcPts val="1200"/>
              </a:spcBef>
              <a:buClr>
                <a:srgbClr val="004992"/>
              </a:buClr>
              <a:buFont typeface="WingDings"/>
              <a:buChar char=""/>
              <a:defRPr/>
            </a:pPr>
            <a:r>
              <a:rPr lang="ru-RU" sz="2400">
                <a:solidFill>
                  <a:srgbClr val="004992"/>
                </a:solidFill>
              </a:rPr>
              <a:t>доска</a:t>
            </a:r>
          </a:p>
          <a:p>
            <a:pPr marL="342900" indent="-342900" eaLnBrk="1" hangingPunct="1">
              <a:lnSpc>
                <a:spcPct val="100000"/>
              </a:lnSpc>
              <a:spcBef>
                <a:spcPts val="1200"/>
              </a:spcBef>
              <a:buClr>
                <a:srgbClr val="004992"/>
              </a:buClr>
              <a:buFont typeface="WingDings"/>
              <a:buChar char=""/>
              <a:defRPr/>
            </a:pPr>
            <a:r>
              <a:rPr lang="ru-RU" sz="2400">
                <a:solidFill>
                  <a:srgbClr val="004992"/>
                </a:solidFill>
              </a:rPr>
              <a:t>ранец</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мел</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косички</a:t>
            </a:r>
          </a:p>
          <a:p>
            <a:pPr marL="342900" indent="-342900" eaLnBrk="1" hangingPunct="1">
              <a:lnSpc>
                <a:spcPct val="100000"/>
              </a:lnSpc>
              <a:spcBef>
                <a:spcPts val="1200"/>
              </a:spcBef>
              <a:buClr>
                <a:srgbClr val="333333"/>
              </a:buClr>
              <a:buFont typeface="WingDings"/>
              <a:buChar char=""/>
              <a:defRPr/>
            </a:pPr>
            <a:r>
              <a:rPr lang="ru-RU" sz="2400">
                <a:solidFill>
                  <a:srgbClr val="333333"/>
                </a:solidFill>
              </a:rPr>
              <a:t>стул учителя</a:t>
            </a:r>
            <a:endParaRPr lang="de-DE" sz="2400" dirty="0">
              <a:solidFill>
                <a:srgbClr val="333333"/>
              </a:solidFill>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i="1" spc="-5" dirty="0">
                <a:solidFill>
                  <a:srgbClr val="333333"/>
                </a:solidFill>
                <a:latin typeface="+mn-lt"/>
                <a:ea typeface="+mn-ea"/>
              </a:rPr>
              <a:t>[</a:t>
            </a:r>
            <a:r>
              <a:rPr lang="az-Cyrl-AZ" altLang="ko-KR" sz="1800" b="0" i="1" spc="-5" dirty="0">
                <a:solidFill>
                  <a:srgbClr val="333333"/>
                </a:solidFill>
                <a:latin typeface="+mn-lt"/>
                <a:ea typeface="+mn-ea"/>
              </a:rPr>
              <a:t>для тренеров</a:t>
            </a:r>
            <a:r>
              <a:rPr lang="en-US" altLang="ko-KR" sz="1800" b="0" i="1" spc="-5" dirty="0">
                <a:solidFill>
                  <a:srgbClr val="333333"/>
                </a:solidFill>
                <a:latin typeface="+mn-lt"/>
                <a:ea typeface="+mn-ea"/>
              </a:rPr>
              <a:t>:</a:t>
            </a:r>
            <a:endParaRPr sz="1800" b="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az-Cyrl-AZ"/>
              <a:t>Тренинг 5 – Память</a:t>
            </a:r>
            <a:endParaRPr lang="de-DE"/>
          </a:p>
        </p:txBody>
      </p:sp>
      <p:sp>
        <p:nvSpPr>
          <p:cNvPr id="4" name="Slide Number Placeholder 3"/>
          <p:cNvSpPr>
            <a:spLocks noGrp="1"/>
          </p:cNvSpPr>
          <p:nvPr>
            <p:ph type="sldNum" sz="quarter" idx="12"/>
          </p:nvPr>
        </p:nvSpPr>
        <p:spPr/>
        <p:txBody>
          <a:bodyPr/>
          <a:lstStyle/>
          <a:p>
            <a:fld id="{73AEF328-1272-4F50-A804-92E3B1765B89}" type="slidenum">
              <a:rPr lang="de-DE" altLang="de-DE" smtClean="0"/>
              <a:pPr/>
              <a:t>50</a:t>
            </a:fld>
            <a:endParaRPr lang="de-DE" altLang="de-DE"/>
          </a:p>
        </p:txBody>
      </p:sp>
    </p:spTree>
    <p:extLst>
      <p:ext uri="{BB962C8B-B14F-4D97-AF65-F5344CB8AC3E}">
        <p14:creationId xmlns:p14="http://schemas.microsoft.com/office/powerpoint/2010/main" val="1902553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Пляж</a:t>
            </a:r>
            <a:br>
              <a:rPr lang="ru-RU" sz="3600">
                <a:solidFill>
                  <a:srgbClr val="004992"/>
                </a:solidFill>
                <a:latin typeface="+mn-lt"/>
                <a:ea typeface="+mn-ea"/>
                <a:cs typeface="+mn-cs"/>
              </a:rPr>
            </a:br>
            <a:r>
              <a:rPr lang="ru-RU">
                <a:solidFill>
                  <a:srgbClr val="004992"/>
                </a:solidFill>
                <a:latin typeface="+mn-lt"/>
                <a:ea typeface="+mn-ea"/>
                <a:cs typeface="+mn-cs"/>
              </a:rPr>
              <a:t>Что не было показано? Вы уверены в своем ответе?</a:t>
            </a:r>
            <a:endParaRPr lang="de-DE" dirty="0">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пляжный стул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удочка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кит</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трубка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полотенце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голубое небо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чайка</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Пляж</a:t>
            </a:r>
            <a:endParaRPr lang="de-DE" sz="3600" dirty="0">
              <a:latin typeface="+mn-lt"/>
              <a:ea typeface="+mn-ea"/>
              <a:cs typeface="+mn-cs"/>
            </a:endParaRPr>
          </a:p>
        </p:txBody>
      </p:sp>
      <p:sp>
        <p:nvSpPr>
          <p:cNvPr id="696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пляжный стул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удочка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кит</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трубка</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полотенце</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голубое небо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чайка</a:t>
            </a:r>
            <a:endParaRPr lang="de-DE" altLang="de-DE" sz="240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M</a:t>
            </a:r>
            <a:r>
              <a:rPr lang="az-Cyrl-AZ" sz="3600">
                <a:latin typeface="+mn-lt"/>
                <a:ea typeface="+mn-ea"/>
                <a:cs typeface="+mn-cs"/>
              </a:rPr>
              <a:t>озговой штурм</a:t>
            </a:r>
            <a:endParaRPr lang="de-DE" sz="3600" dirty="0">
              <a:latin typeface="+mn-lt"/>
              <a:ea typeface="+mn-ea"/>
              <a:cs typeface="+mn-cs"/>
            </a:endParaRPr>
          </a:p>
        </p:txBody>
      </p:sp>
      <p:sp>
        <p:nvSpPr>
          <p:cNvPr id="635907" name="Rectangle 3"/>
          <p:cNvSpPr>
            <a:spLocks noGrp="1" noChangeArrowheads="1"/>
          </p:cNvSpPr>
          <p:nvPr>
            <p:ph idx="1"/>
          </p:nvPr>
        </p:nvSpPr>
        <p:spPr/>
        <p:txBody>
          <a:bodyPr>
            <a:noAutofit/>
          </a:bodyPr>
          <a:lstStyle/>
          <a:p>
            <a:pPr eaLnBrk="1" hangingPunct="1">
              <a:defRPr/>
            </a:pPr>
            <a:r>
              <a:rPr lang="ru-RU" sz="2400" dirty="0">
                <a:solidFill>
                  <a:srgbClr val="333333"/>
                </a:solidFill>
              </a:rPr>
              <a:t>Что обычно находится в киоске</a:t>
            </a:r>
            <a:r>
              <a:rPr lang="de-DE" sz="2400" dirty="0">
                <a:solidFill>
                  <a:srgbClr val="333333"/>
                </a:solidFill>
              </a:rPr>
              <a:t>?</a:t>
            </a:r>
          </a:p>
          <a:p>
            <a:pPr eaLnBrk="1" hangingPunct="1">
              <a:defRPr/>
            </a:pPr>
            <a:r>
              <a:rPr lang="de-DE" sz="2400" dirty="0">
                <a:solidFill>
                  <a:srgbClr val="333333"/>
                </a:solidFill>
              </a:rPr>
              <a:t>...</a:t>
            </a:r>
          </a:p>
          <a:p>
            <a:pPr>
              <a:defRPr/>
            </a:pPr>
            <a:r>
              <a:rPr lang="de-DE" sz="2400" dirty="0">
                <a:solidFill>
                  <a:srgbClr val="333333"/>
                </a:solidFill>
              </a:rPr>
              <a:t>...</a:t>
            </a:r>
          </a:p>
          <a:p>
            <a:pPr>
              <a:defRPr/>
            </a:pPr>
            <a:r>
              <a:rPr lang="de-DE" sz="2400" dirty="0">
                <a:solidFill>
                  <a:srgbClr val="333333"/>
                </a:solidFill>
              </a:rPr>
              <a:t>...</a:t>
            </a:r>
          </a:p>
          <a:p>
            <a:pPr>
              <a:defRPr/>
            </a:pP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В киоске</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на картинке? Вы уверены в своем ответе?</a:t>
            </a:r>
            <a:endParaRPr lang="de-DE" dirty="0">
              <a:solidFill>
                <a:srgbClr val="004992"/>
              </a:solidFill>
              <a:latin typeface="+mn-lt"/>
              <a:ea typeface="+mn-ea"/>
              <a:cs typeface="+mn-cs"/>
            </a:endParaRPr>
          </a:p>
        </p:txBody>
      </p:sp>
      <p:sp>
        <p:nvSpPr>
          <p:cNvPr id="727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продавец</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ручная тележка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касса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прилавок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сигареты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полка с товаром</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отделение с фруктами</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 киоске</a:t>
            </a:r>
            <a:endParaRPr lang="de-DE" sz="3600" dirty="0">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продавец</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ручная тележка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касса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прилавок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сигареты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полка с товаром</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отделение с фруктами</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M</a:t>
            </a:r>
            <a:r>
              <a:rPr lang="az-Cyrl-AZ" sz="3600">
                <a:latin typeface="+mn-lt"/>
                <a:ea typeface="+mn-ea"/>
                <a:cs typeface="+mn-cs"/>
              </a:rPr>
              <a:t>озговой штурм</a:t>
            </a:r>
            <a:endParaRPr lang="de-DE" sz="3600" dirty="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buFont typeface="Wingdings" panose="05000000000000000000" pitchFamily="2" charset="2"/>
              <a:buNone/>
              <a:defRPr/>
            </a:pPr>
            <a:r>
              <a:rPr lang="ru-RU" altLang="de-DE" sz="2400" dirty="0">
                <a:solidFill>
                  <a:srgbClr val="333333"/>
                </a:solidFill>
              </a:rPr>
              <a:t>Какие предметы Вы обычно</a:t>
            </a:r>
            <a:r>
              <a:rPr lang="en-US" altLang="de-DE" sz="2400" dirty="0">
                <a:solidFill>
                  <a:srgbClr val="333333"/>
                </a:solidFill>
              </a:rPr>
              <a:t> </a:t>
            </a:r>
            <a:r>
              <a:rPr lang="ru-RU" altLang="de-DE" sz="2400" dirty="0">
                <a:solidFill>
                  <a:srgbClr val="333333"/>
                </a:solidFill>
              </a:rPr>
              <a:t>ожидаете удидеть в бассейне</a:t>
            </a:r>
            <a:r>
              <a:rPr lang="de-DE" altLang="de-DE" sz="2400" dirty="0">
                <a:solidFill>
                  <a:srgbClr val="333333"/>
                </a:solidFill>
              </a:rPr>
              <a:t>/</a:t>
            </a:r>
            <a:r>
              <a:rPr lang="ru-RU" altLang="de-DE" sz="2400" dirty="0">
                <a:solidFill>
                  <a:srgbClr val="333333"/>
                </a:solidFill>
              </a:rPr>
              <a:t>около него</a:t>
            </a:r>
            <a:r>
              <a:rPr lang="de-DE" altLang="de-DE" sz="2400" dirty="0">
                <a:solidFill>
                  <a:srgbClr val="333333"/>
                </a:solidFill>
              </a:rPr>
              <a:t>?</a:t>
            </a:r>
          </a:p>
          <a:p>
            <a:pPr eaLnBrk="1" hangingPunct="1">
              <a:buFont typeface="Wingdings" panose="05000000000000000000" pitchFamily="2" charset="2"/>
              <a:buNone/>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В бассейне</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на картинке? Вы уверены в своем ответе?</a:t>
            </a:r>
            <a:endParaRPr lang="de-DE" dirty="0">
              <a:solidFill>
                <a:srgbClr val="004992"/>
              </a:solidFill>
              <a:latin typeface="+mn-lt"/>
              <a:ea typeface="+mn-ea"/>
              <a:cs typeface="+mn-cs"/>
            </a:endParaRPr>
          </a:p>
        </p:txBody>
      </p:sp>
      <p:sp>
        <p:nvSpPr>
          <p:cNvPr id="768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полотенца</a:t>
            </a:r>
          </a:p>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сумка-холодильник</a:t>
            </a:r>
          </a:p>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душ</a:t>
            </a:r>
          </a:p>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шезлонг</a:t>
            </a:r>
          </a:p>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кепка</a:t>
            </a:r>
          </a:p>
          <a:p>
            <a:pPr marL="342900" indent="-342900" eaLnBrk="1" hangingPunct="1">
              <a:lnSpc>
                <a:spcPct val="100000"/>
              </a:lnSpc>
              <a:spcBef>
                <a:spcPts val="1200"/>
              </a:spcBef>
              <a:buClr>
                <a:srgbClr val="333333"/>
              </a:buClr>
              <a:buFont typeface="WingDings"/>
              <a:buChar char=""/>
              <a:tabLst>
                <a:tab pos="265113" algn="l"/>
              </a:tabLst>
            </a:pPr>
            <a:r>
              <a:rPr lang="ru-RU" altLang="de-DE" sz="2400">
                <a:solidFill>
                  <a:srgbClr val="333333"/>
                </a:solidFill>
              </a:rPr>
              <a:t>газета</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В бассейне</a:t>
            </a:r>
            <a:endParaRPr lang="de-DE" dirty="0">
              <a:solidFill>
                <a:srgbClr val="004992"/>
              </a:solidFill>
              <a:latin typeface="+mn-lt"/>
              <a:ea typeface="+mn-ea"/>
              <a:cs typeface="+mn-cs"/>
            </a:endParaRPr>
          </a:p>
        </p:txBody>
      </p:sp>
      <p:sp>
        <p:nvSpPr>
          <p:cNvPr id="77828" name="Rectangle 5"/>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полотенца</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сумка-холодильник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душ</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шезлонг</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кепка</a:t>
            </a:r>
            <a:endParaRPr lang="ru-RU"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газета</a:t>
            </a: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61</a:t>
            </a:fld>
            <a:endParaRPr lang="de-DE" altLang="de-DE"/>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Банк</a:t>
            </a:r>
            <a:br>
              <a:rPr lang="ru-RU" sz="3600">
                <a:solidFill>
                  <a:srgbClr val="004992"/>
                </a:solidFill>
                <a:latin typeface="+mn-lt"/>
                <a:ea typeface="+mn-ea"/>
                <a:cs typeface="+mn-cs"/>
              </a:rPr>
            </a:br>
            <a:r>
              <a:rPr lang="ru-RU">
                <a:solidFill>
                  <a:srgbClr val="004992"/>
                </a:solidFill>
                <a:latin typeface="+mn-lt"/>
                <a:ea typeface="+mn-ea"/>
                <a:cs typeface="+mn-cs"/>
              </a:rPr>
              <a:t>Что не было показано? Вы уверены в своем ответе?</a:t>
            </a:r>
            <a:endParaRPr lang="de-DE" dirty="0">
              <a:solidFill>
                <a:srgbClr val="004992"/>
              </a:solidFill>
              <a:latin typeface="+mn-lt"/>
              <a:ea typeface="+mn-ea"/>
              <a:cs typeface="+mn-cs"/>
            </a:endParaRPr>
          </a:p>
        </p:txBody>
      </p:sp>
      <p:sp>
        <p:nvSpPr>
          <p:cNvPr id="921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камеры</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банкомат</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стелянная панель</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сейф</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контроль</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собака</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ячейка камеры</a:t>
            </a:r>
            <a:br>
              <a:rPr lang="en-US" altLang="de-DE" sz="2400" dirty="0">
                <a:solidFill>
                  <a:srgbClr val="333333"/>
                </a:solidFill>
              </a:rPr>
            </a:br>
            <a:r>
              <a:rPr lang="ru-RU" altLang="de-DE" sz="2400" dirty="0">
                <a:solidFill>
                  <a:srgbClr val="333333"/>
                </a:solidFill>
              </a:rPr>
              <a:t>хранения</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Банк</a:t>
            </a:r>
            <a:endParaRPr lang="de-DE" sz="3600" dirty="0">
              <a:latin typeface="+mn-lt"/>
              <a:ea typeface="+mn-ea"/>
              <a:cs typeface="+mn-cs"/>
            </a:endParaRPr>
          </a:p>
        </p:txBody>
      </p:sp>
      <p:sp>
        <p:nvSpPr>
          <p:cNvPr id="931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камеры</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банкомат</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стелянная</a:t>
            </a:r>
            <a:r>
              <a:rPr lang="de-DE" altLang="de-DE" sz="2400" dirty="0">
                <a:solidFill>
                  <a:srgbClr val="333333"/>
                </a:solidFill>
              </a:rPr>
              <a:t> </a:t>
            </a:r>
            <a:r>
              <a:rPr lang="ru-RU" altLang="de-DE" sz="2400" dirty="0">
                <a:solidFill>
                  <a:srgbClr val="333333"/>
                </a:solidFill>
              </a:rPr>
              <a:t>панель</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сейф</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контроль</a:t>
            </a:r>
          </a:p>
          <a:p>
            <a:pPr marL="342900" indent="-342900" eaLnBrk="1" hangingPunct="1">
              <a:lnSpc>
                <a:spcPct val="100000"/>
              </a:lnSpc>
              <a:spcBef>
                <a:spcPts val="1200"/>
              </a:spcBef>
              <a:buClr>
                <a:srgbClr val="333333"/>
              </a:buClr>
              <a:buFont typeface="WingDings"/>
              <a:buChar char=""/>
              <a:defRPr/>
            </a:pPr>
            <a:r>
              <a:rPr lang="ru-RU" altLang="de-DE" sz="2400" dirty="0">
                <a:solidFill>
                  <a:srgbClr val="333333"/>
                </a:solidFill>
              </a:rPr>
              <a:t>собака</a:t>
            </a:r>
          </a:p>
          <a:p>
            <a:pPr marL="342900" indent="-342900" eaLnBrk="1" hangingPunct="1">
              <a:lnSpc>
                <a:spcPct val="100000"/>
              </a:lnSpc>
              <a:spcBef>
                <a:spcPts val="1200"/>
              </a:spcBef>
              <a:buClr>
                <a:srgbClr val="004992"/>
              </a:buClr>
              <a:buFont typeface="WingDings"/>
              <a:buChar char=""/>
              <a:defRPr/>
            </a:pPr>
            <a:r>
              <a:rPr lang="ru-RU" altLang="de-DE" sz="2400" dirty="0">
                <a:solidFill>
                  <a:srgbClr val="004992"/>
                </a:solidFill>
              </a:rPr>
              <a:t>ячейка камеры</a:t>
            </a:r>
            <a:br>
              <a:rPr lang="en-US" altLang="de-DE" sz="2400" dirty="0">
                <a:solidFill>
                  <a:srgbClr val="004992"/>
                </a:solidFill>
              </a:rPr>
            </a:br>
            <a:r>
              <a:rPr lang="ru-RU" altLang="de-DE" sz="2400" dirty="0">
                <a:solidFill>
                  <a:srgbClr val="004992"/>
                </a:solidFill>
              </a:rPr>
              <a:t>хранения</a:t>
            </a:r>
            <a:endParaRPr lang="de-DE" altLang="de-DE" sz="2400" dirty="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Кемпинг</a:t>
            </a:r>
            <a:br>
              <a:rPr lang="ru-RU" sz="3600">
                <a:solidFill>
                  <a:srgbClr val="004992"/>
                </a:solidFill>
                <a:latin typeface="+mn-lt"/>
                <a:ea typeface="+mn-ea"/>
                <a:cs typeface="+mn-cs"/>
              </a:rPr>
            </a:br>
            <a:r>
              <a:rPr lang="ru-RU">
                <a:solidFill>
                  <a:srgbClr val="004992"/>
                </a:solidFill>
                <a:latin typeface="+mn-lt"/>
                <a:ea typeface="+mn-ea"/>
                <a:cs typeface="+mn-cs"/>
              </a:rPr>
              <a:t>Что не было показано? Вы уверены в своем ответе?</a:t>
            </a:r>
            <a:endParaRPr lang="de-DE" dirty="0">
              <a:solidFill>
                <a:srgbClr val="004992"/>
              </a:solidFill>
              <a:latin typeface="+mn-lt"/>
              <a:ea typeface="+mn-ea"/>
              <a:cs typeface="+mn-cs"/>
            </a:endParaRPr>
          </a:p>
        </p:txBody>
      </p:sp>
      <p:sp>
        <p:nvSpPr>
          <p:cNvPr id="829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трейлер</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тент</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накрытый стол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велосипеды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скатерть</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стулья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голубое небо</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Кемпинг</a:t>
            </a:r>
            <a:endParaRPr lang="de-DE" sz="3600" dirty="0">
              <a:latin typeface="+mn-lt"/>
              <a:ea typeface="+mn-ea"/>
              <a:cs typeface="+mn-cs"/>
            </a:endParaRPr>
          </a:p>
        </p:txBody>
      </p:sp>
      <p:sp>
        <p:nvSpPr>
          <p:cNvPr id="839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трейлер</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тент</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накрытый стол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велосипеды</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скатерть</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стулья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голубое небо</a:t>
            </a: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4"/>
          <p:cNvSpPr>
            <a:spLocks noChangeArrowheads="1"/>
          </p:cNvSpPr>
          <p:nvPr/>
        </p:nvSpPr>
        <p:spPr bwMode="auto">
          <a:xfrm>
            <a:off x="8180930" y="1813842"/>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b="0">
                <a:solidFill>
                  <a:srgbClr val="333333"/>
                </a:solidFill>
                <a:latin typeface="+mn-lt"/>
                <a:ea typeface="+mn-ea"/>
              </a:rPr>
              <a:t>© geobra Brandstätter </a:t>
            </a: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1AA3CC45-0BE1-4243-9425-0AC2C33ACD08}"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M</a:t>
            </a:r>
            <a:r>
              <a:rPr lang="az-Cyrl-AZ" sz="3600">
                <a:latin typeface="+mn-lt"/>
                <a:ea typeface="+mn-ea"/>
                <a:cs typeface="+mn-cs"/>
              </a:rPr>
              <a:t>озговой штурм</a:t>
            </a:r>
            <a:endParaRPr lang="de-DE" sz="3600" dirty="0">
              <a:latin typeface="+mn-lt"/>
              <a:ea typeface="+mn-ea"/>
              <a:cs typeface="+mn-cs"/>
            </a:endParaRPr>
          </a:p>
        </p:txBody>
      </p:sp>
      <p:sp>
        <p:nvSpPr>
          <p:cNvPr id="8601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ru-RU" altLang="de-DE" sz="2400" dirty="0">
                <a:solidFill>
                  <a:srgbClr val="333333"/>
                </a:solidFill>
              </a:rPr>
              <a:t>Что обычно находится в зоопарке?</a:t>
            </a:r>
            <a:endParaRPr lang="en-US" altLang="de-DE" sz="2400" dirty="0">
              <a:solidFill>
                <a:srgbClr val="333333"/>
              </a:solidFill>
            </a:endParaRPr>
          </a:p>
          <a:p>
            <a:pPr eaLnBrk="1" hangingPunct="1">
              <a:buFont typeface="Wingdings" panose="05000000000000000000" pitchFamily="2" charset="2"/>
              <a:buNone/>
            </a:pPr>
            <a:r>
              <a:rPr lang="en-US" altLang="de-DE" sz="2400" dirty="0">
                <a:solidFill>
                  <a:srgbClr val="333333"/>
                </a:solidFill>
              </a:rPr>
              <a:t>…</a:t>
            </a:r>
          </a:p>
          <a:p>
            <a:r>
              <a:rPr lang="en-US" altLang="de-DE" sz="2400" dirty="0">
                <a:solidFill>
                  <a:srgbClr val="333333"/>
                </a:solidFill>
              </a:rPr>
              <a:t>…</a:t>
            </a:r>
            <a:endParaRPr lang="de-DE" altLang="de-DE" sz="2400" dirty="0">
              <a:solidFill>
                <a:srgbClr val="333333"/>
              </a:solidFill>
            </a:endParaRPr>
          </a:p>
          <a:p>
            <a:r>
              <a:rPr lang="en-US" altLang="de-DE" sz="2400" dirty="0">
                <a:solidFill>
                  <a:srgbClr val="333333"/>
                </a:solidFill>
              </a:rPr>
              <a:t>…</a:t>
            </a:r>
            <a:endParaRPr lang="de-DE" altLang="de-DE" sz="2400" dirty="0">
              <a:solidFill>
                <a:srgbClr val="333333"/>
              </a:solidFill>
            </a:endParaRPr>
          </a:p>
          <a:p>
            <a:r>
              <a:rPr lang="en-US" altLang="de-DE" sz="2400" dirty="0">
                <a:solidFill>
                  <a:srgbClr val="333333"/>
                </a:solidFill>
              </a:rPr>
              <a:t>…</a:t>
            </a:r>
            <a:endParaRPr lang="de-DE" altLang="de-DE" sz="2400" dirty="0">
              <a:solidFill>
                <a:srgbClr val="333333"/>
              </a:solidFill>
            </a:endParaRPr>
          </a:p>
          <a:p>
            <a:pPr eaLnBrk="1" hangingPunct="1">
              <a:buFont typeface="Wingdings" panose="05000000000000000000" pitchFamily="2" charset="2"/>
              <a:buNone/>
            </a:pP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Зоопарк</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на картинке? Вы уверены в своем ответе?</a:t>
            </a:r>
            <a:endParaRPr lang="de-DE" dirty="0">
              <a:solidFill>
                <a:srgbClr val="004992"/>
              </a:solidFill>
              <a:latin typeface="+mn-lt"/>
              <a:ea typeface="+mn-ea"/>
              <a:cs typeface="+mn-cs"/>
            </a:endParaRPr>
          </a:p>
        </p:txBody>
      </p:sp>
      <p:sp>
        <p:nvSpPr>
          <p:cNvPr id="870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жираф</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носорог</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слон</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сторож</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павлин</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кассовый аппарат</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лев</a:t>
            </a: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Зоопарк</a:t>
            </a:r>
            <a:endParaRPr lang="de-DE" sz="3600" dirty="0">
              <a:latin typeface="+mn-lt"/>
              <a:ea typeface="+mn-ea"/>
              <a:cs typeface="+mn-cs"/>
            </a:endParaRPr>
          </a:p>
        </p:txBody>
      </p:sp>
      <p:sp>
        <p:nvSpPr>
          <p:cNvPr id="880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жираф</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носорог</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слон</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сторож</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павлин</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кассовый аппарат</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лев</a:t>
            </a: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M</a:t>
            </a:r>
            <a:r>
              <a:rPr lang="az-Cyrl-AZ" sz="3600">
                <a:latin typeface="+mn-lt"/>
                <a:ea typeface="+mn-ea"/>
                <a:cs typeface="+mn-cs"/>
              </a:rPr>
              <a:t>озговой штурм</a:t>
            </a:r>
            <a:endParaRPr lang="de-DE" sz="3600" dirty="0">
              <a:latin typeface="+mn-lt"/>
              <a:ea typeface="+mn-ea"/>
              <a:cs typeface="+mn-cs"/>
            </a:endParaRPr>
          </a:p>
        </p:txBody>
      </p:sp>
      <p:sp>
        <p:nvSpPr>
          <p:cNvPr id="74755" name="Rectangle 3"/>
          <p:cNvSpPr>
            <a:spLocks noGrp="1" noChangeArrowheads="1"/>
          </p:cNvSpPr>
          <p:nvPr>
            <p:ph idx="1"/>
          </p:nvPr>
        </p:nvSpPr>
        <p:spPr/>
        <p:txBody>
          <a:bodyPr>
            <a:noAutofit/>
          </a:bodyPr>
          <a:lstStyle/>
          <a:p>
            <a:pPr marL="87313" indent="-87313" eaLnBrk="1" hangingPunct="1">
              <a:buFont typeface="Wingdings" panose="05000000000000000000" pitchFamily="2" charset="2"/>
              <a:buNone/>
              <a:defRPr/>
            </a:pPr>
            <a:r>
              <a:rPr lang="ru-RU" sz="2400" dirty="0">
                <a:solidFill>
                  <a:srgbClr val="333333"/>
                </a:solidFill>
              </a:rPr>
              <a:t>Что обычно находится в типичной гостиной</a:t>
            </a:r>
            <a:r>
              <a:rPr lang="de-DE" sz="2400" dirty="0">
                <a:solidFill>
                  <a:srgbClr val="333333"/>
                </a:solidFill>
              </a:rPr>
              <a:t>?</a:t>
            </a:r>
          </a:p>
          <a:p>
            <a:r>
              <a:rPr lang="en-US" altLang="de-DE" sz="2400" dirty="0">
                <a:solidFill>
                  <a:srgbClr val="333333"/>
                </a:solidFill>
              </a:rPr>
              <a:t>…</a:t>
            </a:r>
          </a:p>
          <a:p>
            <a:r>
              <a:rPr lang="en-US" altLang="de-DE" sz="2400" dirty="0">
                <a:solidFill>
                  <a:srgbClr val="333333"/>
                </a:solidFill>
              </a:rPr>
              <a:t>…</a:t>
            </a:r>
            <a:endParaRPr lang="de-DE" altLang="de-DE" sz="2400" dirty="0">
              <a:solidFill>
                <a:srgbClr val="333333"/>
              </a:solidFill>
            </a:endParaRPr>
          </a:p>
          <a:p>
            <a:r>
              <a:rPr lang="en-US" altLang="de-DE" sz="2400" dirty="0">
                <a:solidFill>
                  <a:srgbClr val="333333"/>
                </a:solidFill>
              </a:rPr>
              <a:t>…</a:t>
            </a:r>
            <a:endParaRPr lang="de-DE" altLang="de-DE" sz="2400" dirty="0">
              <a:solidFill>
                <a:srgbClr val="333333"/>
              </a:solidFill>
            </a:endParaRPr>
          </a:p>
          <a:p>
            <a:r>
              <a:rPr lang="en-US" altLang="de-DE" sz="2400" dirty="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Гостиная</a:t>
            </a:r>
            <a:br>
              <a:rPr lang="ru-RU" sz="3600">
                <a:solidFill>
                  <a:srgbClr val="004992"/>
                </a:solidFill>
                <a:latin typeface="+mn-lt"/>
                <a:ea typeface="+mn-ea"/>
                <a:cs typeface="+mn-cs"/>
              </a:rPr>
            </a:br>
            <a:r>
              <a:rPr lang="ru-RU">
                <a:solidFill>
                  <a:srgbClr val="004992"/>
                </a:solidFill>
                <a:latin typeface="+mn-lt"/>
                <a:ea typeface="+mn-ea"/>
                <a:cs typeface="+mn-cs"/>
              </a:rPr>
              <a:t>Что было показано на картинке? Вы уверены в своем ответе?</a:t>
            </a:r>
            <a:endParaRPr lang="de-DE" dirty="0">
              <a:solidFill>
                <a:srgbClr val="004992"/>
              </a:solidFill>
              <a:latin typeface="+mn-lt"/>
              <a:ea typeface="+mn-ea"/>
              <a:cs typeface="+mn-cs"/>
            </a:endParaRPr>
          </a:p>
        </p:txBody>
      </p:sp>
      <p:sp>
        <p:nvSpPr>
          <p:cNvPr id="911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стол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стулья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скатерть</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часы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шкаф</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цветы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картина</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Гостиная</a:t>
            </a:r>
            <a:endParaRPr lang="de-DE" sz="3600" dirty="0">
              <a:latin typeface="+mn-lt"/>
              <a:ea typeface="+mn-ea"/>
              <a:cs typeface="+mn-cs"/>
            </a:endParaRPr>
          </a:p>
        </p:txBody>
      </p:sp>
      <p:sp>
        <p:nvSpPr>
          <p:cNvPr id="921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стол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стулья</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скатерть</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часы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шкаф</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цветы</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картина</a:t>
            </a: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mn-lt"/>
                <a:ea typeface="+mn-ea"/>
              </a:rPr>
              <a:t>= не отображено</a:t>
            </a:r>
            <a:endParaRPr lang="de-DE" altLang="de-DE" sz="1800" b="1" dirty="0">
              <a:latin typeface="+mn-lt"/>
              <a:ea typeface="+mn-ea"/>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az-Cyrl-AZ"/>
              <a:t>Тренинг 5 – Память</a:t>
            </a:r>
            <a:endParaRPr lang="de-DE"/>
          </a:p>
        </p:txBody>
      </p:sp>
      <p:sp>
        <p:nvSpPr>
          <p:cNvPr id="5" name="Slide Number Placeholder 4"/>
          <p:cNvSpPr>
            <a:spLocks noGrp="1"/>
          </p:cNvSpPr>
          <p:nvPr>
            <p:ph type="sldNum" sz="quarter" idx="12"/>
          </p:nvPr>
        </p:nvSpPr>
        <p:spPr/>
        <p:txBody>
          <a:bodyPr/>
          <a:lstStyle/>
          <a:p>
            <a:fld id="{73AEF328-1272-4F50-A804-92E3B1765B89}"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a:lnSpc>
                <a:spcPct val="100000"/>
              </a:lnSpc>
              <a:spcBef>
                <a:spcPts val="1200"/>
              </a:spcBef>
            </a:pPr>
            <a:r>
              <a:rPr lang="az-Cyrl-AZ" sz="2400" b="1" dirty="0">
                <a:solidFill>
                  <a:srgbClr val="333333"/>
                </a:solidFill>
              </a:rPr>
              <a:t>Цели обучения:</a:t>
            </a:r>
          </a:p>
          <a:p>
            <a:pPr marL="342900" lvl="0" indent="-342900" defTabSz="914400" fontAlgn="base">
              <a:lnSpc>
                <a:spcPct val="100000"/>
              </a:lnSpc>
              <a:spcBef>
                <a:spcPts val="1200"/>
              </a:spcBef>
              <a:buClr>
                <a:srgbClr val="000000"/>
              </a:buClr>
              <a:buFont typeface="WingDings"/>
              <a:buChar char=""/>
            </a:pPr>
            <a:r>
              <a:rPr lang="ru-RU" altLang="de-DE" sz="2000" dirty="0">
                <a:solidFill>
                  <a:srgbClr val="004992"/>
                </a:solidFill>
              </a:rPr>
              <a:t>Наши воспоминания могут быть ложными!</a:t>
            </a:r>
            <a:br>
              <a:rPr lang="de-DE" altLang="de-DE" sz="2000" b="1"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 осознать:</a:t>
            </a:r>
            <a:br>
              <a:rPr lang="en-US" altLang="de-DE" sz="2000" dirty="0">
                <a:solidFill>
                  <a:srgbClr val="333333"/>
                </a:solidFill>
              </a:rPr>
            </a:br>
            <a:r>
              <a:rPr lang="ru-RU" altLang="de-DE" sz="2000" dirty="0">
                <a:solidFill>
                  <a:srgbClr val="333333"/>
                </a:solidFill>
              </a:rPr>
              <a:t>Если Вы не очень хорошо (т.е. не подробно) помните, что произошло:</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76</a:t>
            </a:fld>
            <a:endParaRPr lang="de-DE" altLang="de-DE"/>
          </a:p>
        </p:txBody>
      </p:sp>
    </p:spTree>
    <p:extLst>
      <p:ext uri="{BB962C8B-B14F-4D97-AF65-F5344CB8AC3E}">
        <p14:creationId xmlns:p14="http://schemas.microsoft.com/office/powerpoint/2010/main" val="42903128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a:lnSpc>
                <a:spcPct val="100000"/>
              </a:lnSpc>
              <a:spcBef>
                <a:spcPts val="1200"/>
              </a:spcBef>
            </a:pPr>
            <a:r>
              <a:rPr lang="az-Cyrl-AZ" sz="2400" b="1" dirty="0">
                <a:solidFill>
                  <a:srgbClr val="333333"/>
                </a:solidFill>
              </a:rPr>
              <a:t>Цели обучения:</a:t>
            </a:r>
          </a:p>
          <a:p>
            <a:pPr marL="342900" lvl="0" indent="-342900" defTabSz="914400" fontAlgn="base">
              <a:lnSpc>
                <a:spcPct val="100000"/>
              </a:lnSpc>
              <a:spcBef>
                <a:spcPts val="1200"/>
              </a:spcBef>
              <a:buClr>
                <a:srgbClr val="000000"/>
              </a:buClr>
              <a:buFont typeface="WingDings"/>
              <a:buChar char=""/>
            </a:pPr>
            <a:r>
              <a:rPr lang="ru-RU" altLang="de-DE" sz="2000" dirty="0">
                <a:solidFill>
                  <a:srgbClr val="004992"/>
                </a:solidFill>
              </a:rPr>
              <a:t>Наши воспоминания могут быть ложными!</a:t>
            </a:r>
            <a:br>
              <a:rPr lang="de-DE" altLang="de-DE" sz="2000" b="1"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 осознать:</a:t>
            </a:r>
            <a:br>
              <a:rPr lang="en-US" altLang="de-DE" sz="2000" dirty="0">
                <a:solidFill>
                  <a:srgbClr val="333333"/>
                </a:solidFill>
              </a:rPr>
            </a:br>
            <a:r>
              <a:rPr lang="ru-RU" altLang="de-DE" sz="2000" dirty="0">
                <a:solidFill>
                  <a:srgbClr val="333333"/>
                </a:solidFill>
              </a:rPr>
              <a:t>Если Вы не очень хорошо (т.е. не подробно) помните, что произошло:</a:t>
            </a:r>
            <a:endParaRPr lang="de-DE"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ru-RU" altLang="de-DE" sz="2000" dirty="0">
                <a:solidFill>
                  <a:srgbClr val="004992"/>
                </a:solidFill>
              </a:rPr>
              <a:t>Рассмотрите возможность того, что Вы ошибаетесь.</a:t>
            </a: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77</a:t>
            </a:fld>
            <a:endParaRPr lang="de-DE" altLang="de-DE"/>
          </a:p>
        </p:txBody>
      </p:sp>
    </p:spTree>
    <p:extLst>
      <p:ext uri="{BB962C8B-B14F-4D97-AF65-F5344CB8AC3E}">
        <p14:creationId xmlns:p14="http://schemas.microsoft.com/office/powerpoint/2010/main" val="34953323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a:lnSpc>
                <a:spcPct val="100000"/>
              </a:lnSpc>
              <a:spcBef>
                <a:spcPts val="1200"/>
              </a:spcBef>
            </a:pPr>
            <a:r>
              <a:rPr lang="az-Cyrl-AZ" sz="2400" b="1" dirty="0">
                <a:solidFill>
                  <a:srgbClr val="333333"/>
                </a:solidFill>
              </a:rPr>
              <a:t>Цели обучения:</a:t>
            </a:r>
          </a:p>
          <a:p>
            <a:pPr marL="342900" lvl="0" indent="-342900" defTabSz="914400" fontAlgn="base">
              <a:lnSpc>
                <a:spcPct val="100000"/>
              </a:lnSpc>
              <a:spcBef>
                <a:spcPts val="1200"/>
              </a:spcBef>
              <a:buClr>
                <a:srgbClr val="000000"/>
              </a:buClr>
              <a:buFont typeface="WingDings"/>
              <a:buChar char=""/>
            </a:pPr>
            <a:r>
              <a:rPr lang="ru-RU" altLang="de-DE" sz="2000" dirty="0">
                <a:solidFill>
                  <a:srgbClr val="004992"/>
                </a:solidFill>
              </a:rPr>
              <a:t>Наши воспоминания могут быть ложными!</a:t>
            </a:r>
            <a:br>
              <a:rPr lang="de-DE" altLang="de-DE" sz="2000" b="1"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 осознать:</a:t>
            </a:r>
            <a:br>
              <a:rPr lang="en-US" altLang="de-DE" sz="2000" dirty="0">
                <a:solidFill>
                  <a:srgbClr val="333333"/>
                </a:solidFill>
              </a:rPr>
            </a:br>
            <a:r>
              <a:rPr lang="ru-RU" altLang="de-DE" sz="2000" dirty="0">
                <a:solidFill>
                  <a:srgbClr val="333333"/>
                </a:solidFill>
              </a:rPr>
              <a:t>Если Вы не очень хорошо (т.е. не подробно) помните, что произошло:</a:t>
            </a:r>
            <a:endParaRPr lang="de-DE"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ru-RU" altLang="de-DE" sz="2000" dirty="0">
                <a:solidFill>
                  <a:srgbClr val="004992"/>
                </a:solidFill>
              </a:rPr>
              <a:t>Рассмотрите возможность того, что Вы ошибаетесь.</a:t>
            </a:r>
          </a:p>
          <a:p>
            <a:pPr marL="774827" lvl="3" indent="-342900" defTabSz="914400" fontAlgn="base">
              <a:lnSpc>
                <a:spcPct val="100000"/>
              </a:lnSpc>
              <a:spcBef>
                <a:spcPts val="1200"/>
              </a:spcBef>
              <a:buClr>
                <a:srgbClr val="000000"/>
              </a:buClr>
              <a:buFont typeface="WingDings"/>
              <a:buChar char=""/>
            </a:pPr>
            <a:r>
              <a:rPr lang="ru-RU" altLang="de-DE" sz="2000" dirty="0">
                <a:solidFill>
                  <a:srgbClr val="004992"/>
                </a:solidFill>
              </a:rPr>
              <a:t>Ищете подтверждающую информацию (напр., расспросив свидетелей)</a:t>
            </a:r>
            <a:r>
              <a:rPr lang="de-DE" altLang="de-DE" sz="2000" dirty="0">
                <a:solidFill>
                  <a:srgbClr val="004992"/>
                </a:solidFill>
              </a:rPr>
              <a:t>.</a:t>
            </a:r>
            <a:endParaRPr lang="en-US" sz="20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78</a:t>
            </a:fld>
            <a:endParaRPr lang="de-DE" altLang="de-DE"/>
          </a:p>
        </p:txBody>
      </p:sp>
    </p:spTree>
    <p:extLst>
      <p:ext uri="{BB962C8B-B14F-4D97-AF65-F5344CB8AC3E}">
        <p14:creationId xmlns:p14="http://schemas.microsoft.com/office/powerpoint/2010/main" val="4001866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a:lnSpc>
                <a:spcPct val="100000"/>
              </a:lnSpc>
              <a:spcBef>
                <a:spcPts val="1200"/>
              </a:spcBef>
            </a:pPr>
            <a:r>
              <a:rPr lang="az-Cyrl-AZ" sz="2400" b="1" dirty="0">
                <a:solidFill>
                  <a:srgbClr val="333333"/>
                </a:solidFill>
              </a:rPr>
              <a:t>Цели обучения:</a:t>
            </a:r>
          </a:p>
          <a:p>
            <a:pPr marL="342900" lvl="0" indent="-342900" defTabSz="914400" fontAlgn="base">
              <a:lnSpc>
                <a:spcPct val="100000"/>
              </a:lnSpc>
              <a:spcBef>
                <a:spcPts val="1200"/>
              </a:spcBef>
              <a:buClr>
                <a:srgbClr val="000000"/>
              </a:buClr>
              <a:buFont typeface="WingDings"/>
              <a:buChar char=""/>
            </a:pPr>
            <a:r>
              <a:rPr lang="ru-RU" altLang="de-DE" sz="2000" dirty="0">
                <a:solidFill>
                  <a:srgbClr val="004992"/>
                </a:solidFill>
              </a:rPr>
              <a:t>Наши воспоминания могут быть ложными!</a:t>
            </a:r>
            <a:br>
              <a:rPr lang="de-DE" altLang="de-DE" sz="2000" b="1"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 осознать:</a:t>
            </a:r>
            <a:br>
              <a:rPr lang="en-US" altLang="de-DE" sz="2000" dirty="0">
                <a:solidFill>
                  <a:srgbClr val="333333"/>
                </a:solidFill>
              </a:rPr>
            </a:br>
            <a:r>
              <a:rPr lang="ru-RU" altLang="de-DE" sz="2000" dirty="0">
                <a:solidFill>
                  <a:srgbClr val="333333"/>
                </a:solidFill>
              </a:rPr>
              <a:t>Если Вы не очень хорошо (т.е. не подробно) помните, что произошло:</a:t>
            </a:r>
            <a:endParaRPr lang="de-DE"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ru-RU" altLang="de-DE" sz="2000" dirty="0">
                <a:solidFill>
                  <a:srgbClr val="004992"/>
                </a:solidFill>
              </a:rPr>
              <a:t>Рассмотрите возможность того, что Вы ошибаетесь.</a:t>
            </a:r>
          </a:p>
          <a:p>
            <a:pPr marL="774827" lvl="3" indent="-342900" defTabSz="914400" fontAlgn="base">
              <a:lnSpc>
                <a:spcPct val="100000"/>
              </a:lnSpc>
              <a:spcBef>
                <a:spcPts val="1200"/>
              </a:spcBef>
              <a:buClr>
                <a:srgbClr val="000000"/>
              </a:buClr>
              <a:buFont typeface="WingDings"/>
              <a:buChar char=""/>
            </a:pPr>
            <a:r>
              <a:rPr lang="ru-RU" altLang="de-DE" sz="2000" dirty="0">
                <a:solidFill>
                  <a:srgbClr val="004992"/>
                </a:solidFill>
              </a:rPr>
              <a:t>Ищете подтверждающую информацию (напр., расспросив свидетелей)</a:t>
            </a:r>
            <a:r>
              <a:rPr lang="de-DE" altLang="de-DE" sz="2000" dirty="0">
                <a:solidFill>
                  <a:srgbClr val="004992"/>
                </a:solidFill>
              </a:rPr>
              <a:t>.</a:t>
            </a:r>
            <a:br>
              <a:rPr lang="de-DE" altLang="de-DE" sz="2000" dirty="0">
                <a:solidFill>
                  <a:srgbClr val="004992"/>
                </a:solidFill>
              </a:rPr>
            </a:br>
            <a:r>
              <a:rPr lang="ru-RU" altLang="de-DE" sz="2000" u="sng" dirty="0">
                <a:solidFill>
                  <a:srgbClr val="333333"/>
                </a:solidFill>
              </a:rPr>
              <a:t>Пример:</a:t>
            </a:r>
            <a:r>
              <a:rPr lang="ru-RU" altLang="de-DE" sz="2000" dirty="0">
                <a:solidFill>
                  <a:srgbClr val="333333"/>
                </a:solidFill>
              </a:rPr>
              <a:t> Вы с кем-то спорили и смутно помните, что члены вашей семьи были униженны и оскорблены:</a:t>
            </a:r>
            <a:r>
              <a:rPr lang="en-US" altLang="de-DE" sz="2000" dirty="0">
                <a:solidFill>
                  <a:srgbClr val="333333"/>
                </a:solidFill>
              </a:rPr>
              <a:t> </a:t>
            </a:r>
            <a:r>
              <a:rPr lang="ru-RU" altLang="de-DE" sz="2000" dirty="0">
                <a:solidFill>
                  <a:srgbClr val="333333"/>
                </a:solidFill>
              </a:rPr>
              <a:t>Рассмотрите возможность того, что память не запоминает все факты или запоминающиеся Вами вещи искажаются! Спрашивайте людей, которые присутствовали при этом событии.</a:t>
            </a:r>
            <a:endParaRPr lang="en-US" sz="2000" dirty="0"/>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79</a:t>
            </a:fld>
            <a:endParaRPr lang="de-DE" altLang="de-DE"/>
          </a:p>
        </p:txBody>
      </p:sp>
    </p:spTree>
    <p:extLst>
      <p:ext uri="{BB962C8B-B14F-4D97-AF65-F5344CB8AC3E}">
        <p14:creationId xmlns:p14="http://schemas.microsoft.com/office/powerpoint/2010/main" val="23875864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8" name="Content Placeholder 7"/>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поминить о событиях, которые происходили на самом деле по-другому, либо не просиходили вообще.</a:t>
            </a: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8" name="Content Placeholder 7"/>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поминить о событиях, которые происходили на самом деле по-другому, либо не просиходили вообще.</a:t>
            </a:r>
          </a:p>
          <a:p>
            <a:pPr lvl="0" defTabSz="914400" fontAlgn="base"/>
            <a:r>
              <a:rPr lang="ru-RU" altLang="de-DE" dirty="0">
                <a:solidFill>
                  <a:srgbClr val="004992"/>
                </a:solidFill>
              </a:rPr>
              <a:t>Пример</a:t>
            </a:r>
            <a:r>
              <a:rPr lang="de-DE" altLang="de-DE" dirty="0">
                <a:solidFill>
                  <a:srgbClr val="004992"/>
                </a:solidFill>
              </a:rPr>
              <a:t>:</a:t>
            </a:r>
            <a:r>
              <a:rPr lang="de-DE" altLang="de-DE" dirty="0">
                <a:solidFill>
                  <a:srgbClr val="333333"/>
                </a:solidFill>
              </a:rPr>
              <a:t> </a:t>
            </a:r>
            <a:r>
              <a:rPr lang="ru-RU" altLang="de-DE" dirty="0">
                <a:solidFill>
                  <a:srgbClr val="333333"/>
                </a:solidFill>
              </a:rPr>
              <a:t>Клаудия убеждена</a:t>
            </a:r>
            <a:r>
              <a:rPr lang="de-DE" altLang="de-DE" dirty="0">
                <a:solidFill>
                  <a:srgbClr val="333333"/>
                </a:solidFill>
              </a:rPr>
              <a:t>,</a:t>
            </a:r>
            <a:r>
              <a:rPr lang="ru-RU" altLang="de-DE" dirty="0">
                <a:solidFill>
                  <a:srgbClr val="333333"/>
                </a:solidFill>
              </a:rPr>
              <a:t>что она была зачислена в действия по терракту</a:t>
            </a:r>
            <a:r>
              <a:rPr lang="de-DE" altLang="de-DE" dirty="0">
                <a:solidFill>
                  <a:srgbClr val="333333"/>
                </a:solidFill>
              </a:rPr>
              <a:t>!</a:t>
            </a:r>
          </a:p>
          <a:p>
            <a:pPr lvl="0" defTabSz="914400" fontAlgn="base">
              <a:lnSpc>
                <a:spcPct val="100000"/>
              </a:lnSpc>
              <a:spcBef>
                <a:spcPts val="1200"/>
              </a:spcBef>
            </a:pPr>
            <a:r>
              <a:rPr lang="ru-RU" altLang="de-DE" dirty="0">
                <a:solidFill>
                  <a:srgbClr val="004992"/>
                </a:solidFill>
              </a:rPr>
              <a:t>Предыстория</a:t>
            </a:r>
            <a:r>
              <a:rPr lang="de-DE" altLang="de-DE" dirty="0">
                <a:solidFill>
                  <a:srgbClr val="004992"/>
                </a:solidFill>
              </a:rPr>
              <a:t>:</a:t>
            </a:r>
            <a:r>
              <a:rPr lang="de-DE" altLang="de-DE" dirty="0">
                <a:solidFill>
                  <a:srgbClr val="333333"/>
                </a:solidFill>
              </a:rPr>
              <a:t> </a:t>
            </a:r>
            <a:r>
              <a:rPr lang="ru-RU" altLang="de-DE" dirty="0">
                <a:solidFill>
                  <a:srgbClr val="333333"/>
                </a:solidFill>
              </a:rPr>
              <a:t>Мужчина арабского происхождения вошел в автобус и спросил Клаудию не свободно ли место рядом с ней.</a:t>
            </a:r>
          </a:p>
          <a:p>
            <a:pPr lvl="0" defTabSz="914400" fontAlgn="base">
              <a:lnSpc>
                <a:spcPct val="100000"/>
              </a:lnSpc>
              <a:spcBef>
                <a:spcPts val="1200"/>
              </a:spcBef>
            </a:pPr>
            <a:r>
              <a:rPr lang="az-Cyrl-AZ" altLang="de-DE" dirty="0">
                <a:solidFill>
                  <a:srgbClr val="004992"/>
                </a:solidFill>
              </a:rPr>
              <a:t>Но</a:t>
            </a:r>
            <a:r>
              <a:rPr lang="de-DE" altLang="de-DE" dirty="0">
                <a:solidFill>
                  <a:srgbClr val="004992"/>
                </a:solidFill>
              </a:rPr>
              <a:t>:</a:t>
            </a:r>
            <a:r>
              <a:rPr lang="de-DE" altLang="de-DE" dirty="0">
                <a:solidFill>
                  <a:srgbClr val="333333"/>
                </a:solidFill>
              </a:rPr>
              <a:t> </a:t>
            </a:r>
            <a:r>
              <a:rPr lang="ru-RU" altLang="de-DE" dirty="0">
                <a:solidFill>
                  <a:srgbClr val="333333"/>
                </a:solidFill>
              </a:rPr>
              <a:t>Этой ночью Клаудия очень полохо спала и сильно нервничала из-за международных террористических актактах, передаваемых СМИ. Она восприняла эту ситуацию как попытку террористов вовлечь ее в их действия и продолжала дальше развивать эту идею у себя в воспоминаниях </a:t>
            </a:r>
            <a:r>
              <a:rPr lang="de-DE" altLang="de-DE" dirty="0">
                <a:solidFill>
                  <a:srgbClr val="333333"/>
                </a:solidFill>
              </a:rPr>
              <a:t>(</a:t>
            </a:r>
            <a:r>
              <a:rPr lang="ru-RU" altLang="de-DE" dirty="0">
                <a:solidFill>
                  <a:srgbClr val="333333"/>
                </a:solidFill>
              </a:rPr>
              <a:t>ненамеренно</a:t>
            </a:r>
            <a:r>
              <a:rPr lang="de-DE" altLang="de-DE" dirty="0">
                <a:solidFill>
                  <a:srgbClr val="333333"/>
                </a:solidFill>
              </a:rPr>
              <a:t>):</a:t>
            </a:r>
            <a:r>
              <a:rPr lang="ru-RU" altLang="de-DE" dirty="0">
                <a:solidFill>
                  <a:srgbClr val="333333"/>
                </a:solidFill>
              </a:rPr>
              <a:t> Потом она говорила, что помнит, как этот мужчина протянул ей конверт и выдал себя за “агента Али”.</a:t>
            </a: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81</a:t>
            </a:fld>
            <a:endParaRPr lang="de-DE" altLang="de-DE"/>
          </a:p>
        </p:txBody>
      </p:sp>
    </p:spTree>
    <p:extLst>
      <p:ext uri="{BB962C8B-B14F-4D97-AF65-F5344CB8AC3E}">
        <p14:creationId xmlns:p14="http://schemas.microsoft.com/office/powerpoint/2010/main" val="3871808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8" name="Content Placeholder 7"/>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поминить о событиях, которые происходили на самом деле по-другому, либо не просиходили вообще.</a:t>
            </a:r>
          </a:p>
          <a:p>
            <a:pPr lvl="0" defTabSz="914400" fontAlgn="base"/>
            <a:r>
              <a:rPr lang="ru-RU" altLang="de-DE" dirty="0">
                <a:solidFill>
                  <a:srgbClr val="004992"/>
                </a:solidFill>
              </a:rPr>
              <a:t>Пример</a:t>
            </a:r>
            <a:r>
              <a:rPr lang="de-DE" altLang="de-DE" dirty="0">
                <a:solidFill>
                  <a:srgbClr val="004992"/>
                </a:solidFill>
              </a:rPr>
              <a:t>:</a:t>
            </a:r>
            <a:r>
              <a:rPr lang="de-DE" altLang="de-DE" dirty="0">
                <a:solidFill>
                  <a:srgbClr val="333333"/>
                </a:solidFill>
              </a:rPr>
              <a:t> </a:t>
            </a:r>
            <a:r>
              <a:rPr lang="ru-RU" altLang="de-DE" dirty="0">
                <a:solidFill>
                  <a:srgbClr val="333333"/>
                </a:solidFill>
              </a:rPr>
              <a:t>Клаудия убеждена</a:t>
            </a:r>
            <a:r>
              <a:rPr lang="de-DE" altLang="de-DE" dirty="0">
                <a:solidFill>
                  <a:srgbClr val="333333"/>
                </a:solidFill>
              </a:rPr>
              <a:t>,</a:t>
            </a:r>
            <a:r>
              <a:rPr lang="ru-RU" altLang="de-DE" dirty="0">
                <a:solidFill>
                  <a:srgbClr val="333333"/>
                </a:solidFill>
              </a:rPr>
              <a:t>что она была зачислена в действия по терракту</a:t>
            </a:r>
            <a:r>
              <a:rPr lang="de-DE" altLang="de-DE" dirty="0">
                <a:solidFill>
                  <a:srgbClr val="333333"/>
                </a:solidFill>
              </a:rPr>
              <a:t>!</a:t>
            </a:r>
          </a:p>
          <a:p>
            <a:pPr lvl="0" defTabSz="914400" fontAlgn="base">
              <a:lnSpc>
                <a:spcPct val="100000"/>
              </a:lnSpc>
              <a:spcBef>
                <a:spcPts val="1200"/>
              </a:spcBef>
            </a:pPr>
            <a:r>
              <a:rPr lang="ru-RU" altLang="de-DE" dirty="0">
                <a:solidFill>
                  <a:srgbClr val="004992"/>
                </a:solidFill>
              </a:rPr>
              <a:t>Предыстория</a:t>
            </a:r>
            <a:r>
              <a:rPr lang="de-DE" altLang="de-DE" dirty="0">
                <a:solidFill>
                  <a:srgbClr val="004992"/>
                </a:solidFill>
              </a:rPr>
              <a:t>:</a:t>
            </a:r>
            <a:r>
              <a:rPr lang="de-DE" altLang="de-DE" dirty="0">
                <a:solidFill>
                  <a:srgbClr val="333333"/>
                </a:solidFill>
              </a:rPr>
              <a:t> </a:t>
            </a:r>
            <a:r>
              <a:rPr lang="ru-RU" altLang="de-DE" dirty="0">
                <a:solidFill>
                  <a:srgbClr val="333333"/>
                </a:solidFill>
              </a:rPr>
              <a:t>Мужчина арабского происхождения вошел в автобус и спросил Клаудию не свободно ли место рядом с ней.</a:t>
            </a:r>
          </a:p>
          <a:p>
            <a:pPr lvl="0" defTabSz="914400" fontAlgn="base">
              <a:lnSpc>
                <a:spcPct val="100000"/>
              </a:lnSpc>
              <a:spcBef>
                <a:spcPts val="1200"/>
              </a:spcBef>
            </a:pPr>
            <a:r>
              <a:rPr lang="az-Cyrl-AZ" altLang="de-DE" dirty="0">
                <a:solidFill>
                  <a:srgbClr val="004992"/>
                </a:solidFill>
              </a:rPr>
              <a:t>Но</a:t>
            </a:r>
            <a:r>
              <a:rPr lang="de-DE" altLang="de-DE" dirty="0">
                <a:solidFill>
                  <a:srgbClr val="004992"/>
                </a:solidFill>
              </a:rPr>
              <a:t>:</a:t>
            </a:r>
            <a:r>
              <a:rPr lang="de-DE" altLang="de-DE" dirty="0">
                <a:solidFill>
                  <a:srgbClr val="333333"/>
                </a:solidFill>
              </a:rPr>
              <a:t> </a:t>
            </a:r>
            <a:r>
              <a:rPr lang="ru-RU" altLang="de-DE" dirty="0">
                <a:solidFill>
                  <a:srgbClr val="333333"/>
                </a:solidFill>
              </a:rPr>
              <a:t>Этой ночью Клаудия очень полохо спала и сильно нервничала из-за международных террористических актактах, передаваемых СМИ. Она восприняла эту ситуацию как попытку террористов вовлечь ее в их действия и продолжала дальше развивать эту идею у себя в воспоминаниях </a:t>
            </a:r>
            <a:r>
              <a:rPr lang="de-DE" altLang="de-DE" dirty="0">
                <a:solidFill>
                  <a:srgbClr val="333333"/>
                </a:solidFill>
              </a:rPr>
              <a:t>(</a:t>
            </a:r>
            <a:r>
              <a:rPr lang="ru-RU" altLang="de-DE" dirty="0">
                <a:solidFill>
                  <a:srgbClr val="333333"/>
                </a:solidFill>
              </a:rPr>
              <a:t>ненамеренно</a:t>
            </a:r>
            <a:r>
              <a:rPr lang="de-DE" altLang="de-DE" dirty="0">
                <a:solidFill>
                  <a:srgbClr val="333333"/>
                </a:solidFill>
              </a:rPr>
              <a:t>):</a:t>
            </a:r>
            <a:r>
              <a:rPr lang="ru-RU" altLang="de-DE" dirty="0">
                <a:solidFill>
                  <a:srgbClr val="333333"/>
                </a:solidFill>
              </a:rPr>
              <a:t> Потом она говорила, что помнит, как этот мужчина протянул ей конверт и выдал себя за “агента Али”.</a:t>
            </a:r>
          </a:p>
          <a:p>
            <a:pPr lvl="0" defTabSz="914400" fontAlgn="base"/>
            <a:r>
              <a:rPr lang="ru-RU" altLang="de-DE" sz="2000" dirty="0">
                <a:solidFill>
                  <a:srgbClr val="333333"/>
                </a:solidFill>
              </a:rPr>
              <a:t>Ложные воспоминания часто возникают при страхе или в условиях стресса.</a:t>
            </a:r>
            <a:r>
              <a:rPr lang="en-US" altLang="de-DE" sz="2000" dirty="0">
                <a:solidFill>
                  <a:srgbClr val="333333"/>
                </a:solidFill>
              </a:rPr>
              <a:t> </a:t>
            </a:r>
            <a:r>
              <a:rPr lang="ru-RU" altLang="de-DE" sz="2000" dirty="0">
                <a:solidFill>
                  <a:srgbClr val="333333"/>
                </a:solidFill>
              </a:rPr>
              <a:t>Перед тем, как сделать важные выводы: Подумайте, верны ли Ваши предположения и цели!</a:t>
            </a:r>
            <a:r>
              <a:rPr lang="en-US" altLang="de-DE" sz="2000" dirty="0">
                <a:solidFill>
                  <a:srgbClr val="333333"/>
                </a:solidFill>
              </a:rPr>
              <a:t> </a:t>
            </a:r>
            <a:r>
              <a:rPr lang="ru-RU" altLang="de-DE" sz="2000" dirty="0">
                <a:solidFill>
                  <a:srgbClr val="333333"/>
                </a:solidFill>
              </a:rPr>
              <a:t>И помните: Ложные воспоминания чаще всего не такие ясные, как реальные.</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73AEF328-1272-4F50-A804-92E3B1765B89}" type="slidenum">
              <a:rPr lang="de-DE" altLang="de-DE" smtClean="0"/>
              <a:pPr/>
              <a:t>82</a:t>
            </a:fld>
            <a:endParaRPr lang="de-DE" altLang="de-DE"/>
          </a:p>
        </p:txBody>
      </p:sp>
    </p:spTree>
    <p:extLst>
      <p:ext uri="{BB962C8B-B14F-4D97-AF65-F5344CB8AC3E}">
        <p14:creationId xmlns:p14="http://schemas.microsoft.com/office/powerpoint/2010/main" val="33464366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latin typeface="+mn-lt"/>
                <a:ea typeface="+mn-ea"/>
              </a:rPr>
              <a:t>www.uke.de/mct_app</a:t>
            </a:r>
            <a:endParaRPr lang="de-DE" sz="1800"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az-Cyrl-AZ"/>
              <a:t>Тренинг 5 – Память</a:t>
            </a:r>
            <a:endParaRPr lang="de-DE"/>
          </a:p>
        </p:txBody>
      </p:sp>
      <p:sp>
        <p:nvSpPr>
          <p:cNvPr id="8" name="Slide Number Placeholder 7"/>
          <p:cNvSpPr>
            <a:spLocks noGrp="1"/>
          </p:cNvSpPr>
          <p:nvPr>
            <p:ph type="sldNum" sz="quarter" idx="12"/>
          </p:nvPr>
        </p:nvSpPr>
        <p:spPr/>
        <p:txBody>
          <a:bodyPr/>
          <a:lstStyle/>
          <a:p>
            <a:fld id="{73AEF328-1272-4F50-A804-92E3B1765B89}" type="slidenum">
              <a:rPr lang="de-DE" altLang="de-DE" smtClean="0"/>
              <a:pPr/>
              <a:t>83</a:t>
            </a:fld>
            <a:endParaRPr lang="de-DE" altLang="de-DE"/>
          </a:p>
        </p:txBody>
      </p:sp>
    </p:spTree>
    <p:extLst>
      <p:ext uri="{BB962C8B-B14F-4D97-AF65-F5344CB8AC3E}">
        <p14:creationId xmlns:p14="http://schemas.microsoft.com/office/powerpoint/2010/main" val="3065539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21818938"/>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84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Видим и вспоминаем ли мы все одно и то же?</a:t>
            </a:r>
            <a:endParaRPr lang="en-US" sz="3600" dirty="0">
              <a:solidFill>
                <a:srgbClr val="004992"/>
              </a:solidFill>
              <a:latin typeface="+mn-lt"/>
              <a:ea typeface="+mn-ea"/>
              <a:cs typeface="+mn-cs"/>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8" name="Slide Number Placeholder 7"/>
          <p:cNvSpPr>
            <a:spLocks noGrp="1"/>
          </p:cNvSpPr>
          <p:nvPr>
            <p:ph type="sldNum" sz="quarter" idx="12"/>
          </p:nvPr>
        </p:nvSpPr>
        <p:spPr/>
        <p:txBody>
          <a:bodyPr/>
          <a:lstStyle/>
          <a:p>
            <a:fld id="{0E875410-214D-4C2E-828C-F6C63B2CC546}" type="slidenum">
              <a:rPr lang="de-DE" altLang="de-DE" smtClean="0"/>
              <a:pPr/>
              <a:t>85</a:t>
            </a:fld>
            <a:endParaRPr lang="de-DE" altLang="de-DE"/>
          </a:p>
        </p:txBody>
      </p:sp>
      <p:sp>
        <p:nvSpPr>
          <p:cNvPr id="10"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2400" b="0" dirty="0">
                <a:solidFill>
                  <a:srgbClr val="333333"/>
                </a:solidFill>
                <a:latin typeface="Calibri Light"/>
                <a:cs typeface="Times New Roman" panose="02020603050405020304" pitchFamily="18" charset="0"/>
              </a:rPr>
              <a:t>Пример: 3 художника рисуют одну и туже испанскую деревенскую площадь...</a:t>
            </a:r>
            <a:endParaRPr lang="fr-FR" altLang="de-DE" sz="2400" b="0" dirty="0">
              <a:solidFill>
                <a:srgbClr val="333333"/>
              </a:solidFill>
              <a:latin typeface="Calibri Light"/>
              <a:cs typeface="Times New Roman" panose="02020603050405020304"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ru-RU" sz="3600" dirty="0">
                <a:solidFill>
                  <a:srgbClr val="004992"/>
                </a:solidFill>
                <a:latin typeface="+mn-lt"/>
                <a:ea typeface="+mn-ea"/>
                <a:cs typeface="+mn-cs"/>
              </a:rPr>
              <a:t>Обратите внимание на оттенки и размеры нарисованных картин! Есть ли что-то, что художники упустили или по-другому изобразили?</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0E875410-214D-4C2E-828C-F6C63B2CC546}" type="slidenum">
              <a:rPr lang="de-DE" altLang="de-DE" smtClean="0"/>
              <a:pPr/>
              <a:t>86</a:t>
            </a:fld>
            <a:endParaRPr lang="de-DE" altLang="de-DE"/>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523220"/>
          </a:xfrm>
          <a:prstGeom prst="rect">
            <a:avLst/>
          </a:prstGeom>
          <a:noFill/>
          <a:ln w="9525">
            <a:noFill/>
            <a:miter lim="800000"/>
            <a:headEnd/>
            <a:tailEnd/>
          </a:ln>
        </p:spPr>
        <p:txBody>
          <a:bodyPr>
            <a:spAutoFit/>
          </a:bodyPr>
          <a:lstStyle/>
          <a:p>
            <a:pPr algn="ctr" eaLnBrk="1" hangingPunct="1">
              <a:spcBef>
                <a:spcPts val="0"/>
              </a:spcBef>
              <a:defRPr/>
            </a:pPr>
            <a:r>
              <a:rPr lang="de-DE" sz="1400" b="0">
                <a:latin typeface="+mn-lt"/>
                <a:ea typeface="+mn-ea"/>
              </a:rPr>
              <a:t>Helmut Schack</a:t>
            </a:r>
          </a:p>
          <a:p>
            <a:pPr algn="ctr" eaLnBrk="1" hangingPunct="1">
              <a:spcBef>
                <a:spcPts val="0"/>
              </a:spcBef>
              <a:defRPr/>
            </a:pPr>
            <a:r>
              <a:rPr lang="de-DE" sz="1400" b="0">
                <a:latin typeface="+mn-lt"/>
                <a:ea typeface="+mn-ea"/>
              </a:rPr>
              <a:t>(</a:t>
            </a:r>
            <a:r>
              <a:rPr lang="az-Cyrl-AZ" sz="1400" b="0">
                <a:latin typeface="+mn-lt"/>
                <a:ea typeface="+mn-ea"/>
              </a:rPr>
              <a:t>Хельмут Шак)</a:t>
            </a:r>
            <a:endParaRPr lang="de-DE" sz="1400" b="0" dirty="0">
              <a:latin typeface="+mn-lt"/>
              <a:ea typeface="+mn-ea"/>
            </a:endParaRPr>
          </a:p>
        </p:txBody>
      </p:sp>
      <p:sp>
        <p:nvSpPr>
          <p:cNvPr id="18" name="Caption_189443"/>
          <p:cNvSpPr txBox="1">
            <a:spLocks noChangeArrowheads="1"/>
          </p:cNvSpPr>
          <p:nvPr/>
        </p:nvSpPr>
        <p:spPr bwMode="auto">
          <a:xfrm>
            <a:off x="8068678" y="5661248"/>
            <a:ext cx="3680277" cy="523220"/>
          </a:xfrm>
          <a:prstGeom prst="rect">
            <a:avLst/>
          </a:prstGeom>
          <a:noFill/>
          <a:ln w="9525">
            <a:noFill/>
            <a:miter lim="800000"/>
            <a:headEnd/>
            <a:tailEnd/>
          </a:ln>
        </p:spPr>
        <p:txBody>
          <a:bodyPr>
            <a:spAutoFit/>
          </a:bodyPr>
          <a:lstStyle/>
          <a:p>
            <a:pPr algn="ctr" eaLnBrk="1" hangingPunct="1">
              <a:spcBef>
                <a:spcPts val="0"/>
              </a:spcBef>
              <a:defRPr/>
            </a:pPr>
            <a:r>
              <a:rPr lang="de-DE" sz="1400" b="0">
                <a:latin typeface="+mn-lt"/>
                <a:ea typeface="+mn-ea"/>
              </a:rPr>
              <a:t>Bernd Hampel</a:t>
            </a:r>
          </a:p>
          <a:p>
            <a:pPr algn="ctr" eaLnBrk="1" hangingPunct="1">
              <a:spcBef>
                <a:spcPts val="0"/>
              </a:spcBef>
              <a:defRPr/>
            </a:pPr>
            <a:r>
              <a:rPr lang="de-DE" sz="1400" b="0">
                <a:latin typeface="+mn-lt"/>
                <a:ea typeface="+mn-ea"/>
              </a:rPr>
              <a:t>(</a:t>
            </a:r>
            <a:r>
              <a:rPr lang="az-Cyrl-AZ" sz="1400" b="0">
                <a:latin typeface="+mn-lt"/>
                <a:ea typeface="+mn-ea"/>
              </a:rPr>
              <a:t>Бернд Хампел)</a:t>
            </a:r>
            <a:endParaRPr lang="de-DE" sz="1400" b="0" dirty="0">
              <a:latin typeface="+mn-lt"/>
              <a:ea typeface="+mn-ea"/>
            </a:endParaRPr>
          </a:p>
        </p:txBody>
      </p:sp>
      <p:sp>
        <p:nvSpPr>
          <p:cNvPr id="19" name="Caption_189444"/>
          <p:cNvSpPr txBox="1">
            <a:spLocks noChangeArrowheads="1"/>
          </p:cNvSpPr>
          <p:nvPr/>
        </p:nvSpPr>
        <p:spPr bwMode="auto">
          <a:xfrm>
            <a:off x="408956" y="5661248"/>
            <a:ext cx="3361908" cy="523220"/>
          </a:xfrm>
          <a:prstGeom prst="rect">
            <a:avLst/>
          </a:prstGeom>
          <a:noFill/>
          <a:ln w="9525">
            <a:noFill/>
            <a:miter lim="800000"/>
            <a:headEnd/>
            <a:tailEnd/>
          </a:ln>
        </p:spPr>
        <p:txBody>
          <a:bodyPr>
            <a:spAutoFit/>
          </a:bodyPr>
          <a:lstStyle/>
          <a:p>
            <a:pPr algn="ctr" eaLnBrk="1" hangingPunct="1">
              <a:spcBef>
                <a:spcPts val="0"/>
              </a:spcBef>
              <a:defRPr/>
            </a:pPr>
            <a:r>
              <a:rPr lang="de-DE" sz="1400" b="0">
                <a:latin typeface="+mn-lt"/>
                <a:ea typeface="+mn-ea"/>
              </a:rPr>
              <a:t>Andreas Weißgerber</a:t>
            </a:r>
          </a:p>
          <a:p>
            <a:pPr algn="ctr" eaLnBrk="1" hangingPunct="1">
              <a:spcBef>
                <a:spcPts val="0"/>
              </a:spcBef>
              <a:defRPr/>
            </a:pPr>
            <a:r>
              <a:rPr lang="de-DE" sz="1400" b="0">
                <a:latin typeface="+mn-lt"/>
                <a:ea typeface="+mn-ea"/>
              </a:rPr>
              <a:t>(</a:t>
            </a:r>
            <a:r>
              <a:rPr lang="az-Cyrl-AZ" sz="1400" b="0">
                <a:latin typeface="+mn-lt"/>
                <a:ea typeface="+mn-ea"/>
              </a:rPr>
              <a:t>Андреас Вайсбергер)</a:t>
            </a:r>
            <a:endParaRPr lang="de-DE" sz="1400" b="0" dirty="0">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ru-RU" sz="3600" dirty="0">
                <a:solidFill>
                  <a:srgbClr val="004992"/>
                </a:solidFill>
                <a:latin typeface="+mn-lt"/>
                <a:ea typeface="+mn-ea"/>
                <a:cs typeface="+mn-cs"/>
              </a:rPr>
              <a:t>Каждый человек воспринимает вещи по-разному!</a:t>
            </a:r>
            <a:br>
              <a:rPr lang="ru-RU" sz="3600" dirty="0">
                <a:solidFill>
                  <a:srgbClr val="004992"/>
                </a:solidFill>
                <a:latin typeface="+mn-lt"/>
                <a:ea typeface="+mn-ea"/>
                <a:cs typeface="+mn-cs"/>
              </a:rPr>
            </a:br>
            <a:r>
              <a:rPr lang="ru-RU" dirty="0">
                <a:solidFill>
                  <a:srgbClr val="004992"/>
                </a:solidFill>
                <a:latin typeface="+mn-lt"/>
                <a:ea typeface="+mn-ea"/>
                <a:cs typeface="+mn-cs"/>
              </a:rPr>
              <a:t>Как и на этих трех картинах: пейзаж можно рассмотреть и увидеть, но у каждой картины разные акценты!</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0E875410-214D-4C2E-828C-F6C63B2CC546}" type="slidenum">
              <a:rPr lang="de-DE" altLang="de-DE" smtClean="0"/>
              <a:pPr/>
              <a:t>87</a:t>
            </a:fld>
            <a:endParaRPr lang="de-DE" altLang="de-DE"/>
          </a:p>
        </p:txBody>
      </p:sp>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9"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ru-RU" sz="1400" b="0">
                <a:latin typeface="+mn-lt"/>
                <a:ea typeface="+mn-ea"/>
              </a:rPr>
              <a:t>Helmut Schack: Картина нарисована в кирпичных цветах. Пальмы изображены не так прямо, как на других картинах.</a:t>
            </a:r>
            <a:endParaRPr lang="de-DE" sz="1400" b="0" i="1" dirty="0">
              <a:solidFill>
                <a:srgbClr val="FF0000"/>
              </a:solidFill>
              <a:latin typeface="+mn-lt"/>
              <a:ea typeface="+mn-ea"/>
            </a:endParaRPr>
          </a:p>
        </p:txBody>
      </p:sp>
      <p:sp>
        <p:nvSpPr>
          <p:cNvPr id="3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ru-RU" sz="1400" b="0">
                <a:latin typeface="+mn-lt"/>
                <a:ea typeface="+mn-ea"/>
              </a:rPr>
              <a:t>Bernd Hampel: На этой картине объекты очень близко расположены друг к другу. В отличие от двух других картин, стена слева имеет три арки (см. кружки).</a:t>
            </a:r>
            <a:endParaRPr lang="de-DE" sz="1400" b="0" dirty="0">
              <a:latin typeface="+mn-lt"/>
              <a:ea typeface="+mn-ea"/>
            </a:endParaRPr>
          </a:p>
        </p:txBody>
      </p:sp>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ru-RU" sz="1400" b="0" dirty="0">
                <a:latin typeface="+mn-lt"/>
                <a:ea typeface="+mn-ea"/>
              </a:rPr>
              <a:t>Andreas Weißgerber: Деревенская площадь очень красочная. Розовый дом справа (см. стрелки) на картине Хампела фиолетовый, а у Шака красный.</a:t>
            </a:r>
            <a:endParaRPr lang="de-DE" sz="1400" b="0" i="1" dirty="0">
              <a:solidFill>
                <a:srgbClr val="FF0000"/>
              </a:solidFill>
              <a:latin typeface="+mn-lt"/>
              <a:ea typeface="+mn-ea"/>
            </a:endParaRPr>
          </a:p>
        </p:txBody>
      </p:sp>
      <p:sp>
        <p:nvSpPr>
          <p:cNvPr id="35"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6"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7"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ru-RU" sz="3600" dirty="0">
                <a:solidFill>
                  <a:srgbClr val="004992"/>
                </a:solidFill>
                <a:latin typeface="+mn-lt"/>
                <a:ea typeface="+mn-ea"/>
                <a:cs typeface="+mn-cs"/>
              </a:rPr>
              <a:t>Наша память не работает, как фотокамера! Мы можем ошибаться.</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6" name="Slide Number Placeholder 5"/>
          <p:cNvSpPr>
            <a:spLocks noGrp="1"/>
          </p:cNvSpPr>
          <p:nvPr>
            <p:ph type="sldNum" sz="quarter" idx="12"/>
          </p:nvPr>
        </p:nvSpPr>
        <p:spPr/>
        <p:txBody>
          <a:bodyPr/>
          <a:lstStyle/>
          <a:p>
            <a:fld id="{0E875410-214D-4C2E-828C-F6C63B2CC546}" type="slidenum">
              <a:rPr lang="de-DE" altLang="de-DE" smtClean="0"/>
              <a:pPr/>
              <a:t>88</a:t>
            </a:fld>
            <a:endParaRPr lang="de-DE" altLang="de-DE"/>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ru-RU" sz="1400" b="0">
                <a:latin typeface="+mn-lt"/>
                <a:ea typeface="+mn-ea"/>
              </a:rPr>
              <a:t>Оригинальная фотография деревенской площади: Обратите внимание, что две машины не были изображены на картинах художников.</a:t>
            </a:r>
            <a:endParaRPr lang="de-DE" sz="1400" b="0" dirty="0">
              <a:latin typeface="+mn-lt"/>
              <a:ea typeface="+mn-ea"/>
            </a:endParaRPr>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ru-RU" sz="1200" b="0">
                <a:latin typeface="+mn-lt"/>
                <a:ea typeface="+mn-ea"/>
              </a:rPr>
              <a:t>Andreas Weißgerber: Пропорции соблюдены, но цвета не совпадают (например, каменные стены на самом деле не зелёные).</a:t>
            </a:r>
            <a:endParaRPr lang="de-DE" sz="1200" b="0" dirty="0">
              <a:latin typeface="+mn-lt"/>
              <a:ea typeface="+mn-ea"/>
            </a:endParaRPr>
          </a:p>
        </p:txBody>
      </p:sp>
      <p:sp>
        <p:nvSpPr>
          <p:cNvPr id="27" name="Caption_17"/>
          <p:cNvSpPr txBox="1">
            <a:spLocks noChangeArrowheads="1"/>
          </p:cNvSpPr>
          <p:nvPr/>
        </p:nvSpPr>
        <p:spPr bwMode="auto">
          <a:xfrm>
            <a:off x="5085276" y="5939017"/>
            <a:ext cx="1990969" cy="646331"/>
          </a:xfrm>
          <a:prstGeom prst="rect">
            <a:avLst/>
          </a:prstGeom>
          <a:noFill/>
          <a:ln w="9525">
            <a:noFill/>
            <a:miter lim="800000"/>
            <a:headEnd/>
            <a:tailEnd/>
          </a:ln>
        </p:spPr>
        <p:txBody>
          <a:bodyPr>
            <a:spAutoFit/>
          </a:bodyPr>
          <a:lstStyle/>
          <a:p>
            <a:pPr algn="ctr">
              <a:spcBef>
                <a:spcPct val="50000"/>
              </a:spcBef>
              <a:defRPr/>
            </a:pPr>
            <a:r>
              <a:rPr lang="ru-RU" sz="1200" b="0">
                <a:latin typeface="+mn-lt"/>
                <a:ea typeface="+mn-ea"/>
              </a:rPr>
              <a:t>Helmut Schack: Оригинальные пальмы очень прямые.</a:t>
            </a:r>
            <a:endParaRPr lang="de-DE" sz="1200" b="0" dirty="0">
              <a:latin typeface="+mn-lt"/>
              <a:ea typeface="+mn-ea"/>
            </a:endParaRPr>
          </a:p>
        </p:txBody>
      </p:sp>
      <p:sp>
        <p:nvSpPr>
          <p:cNvPr id="28"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ru-RU" sz="1200" b="0">
                <a:latin typeface="+mn-lt"/>
                <a:ea typeface="+mn-ea"/>
              </a:rPr>
              <a:t>Bernd Hampel: На стене слева расположены только две арки (см. красный круг).</a:t>
            </a:r>
            <a:endParaRPr lang="de-DE" sz="1200" b="0" dirty="0">
              <a:latin typeface="+mn-lt"/>
              <a:ea typeface="+mn-ea"/>
            </a:endParaRPr>
          </a:p>
        </p:txBody>
      </p:sp>
      <p:sp>
        <p:nvSpPr>
          <p:cNvPr id="32"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3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az-Cyrl-AZ"/>
              <a:t>Тренинг 5 – Память</a:t>
            </a:r>
            <a:endParaRPr lang="de-DE"/>
          </a:p>
        </p:txBody>
      </p:sp>
      <p:sp>
        <p:nvSpPr>
          <p:cNvPr id="7" name="Slide Number Placeholder 6"/>
          <p:cNvSpPr>
            <a:spLocks noGrp="1"/>
          </p:cNvSpPr>
          <p:nvPr>
            <p:ph type="sldNum" sz="quarter" idx="12"/>
          </p:nvPr>
        </p:nvSpPr>
        <p:spPr/>
        <p:txBody>
          <a:bodyPr/>
          <a:lstStyle/>
          <a:p>
            <a:fld id="{1AA3CC45-0BE1-4243-9425-0AC2C33ACD08}" type="slidenum">
              <a:rPr lang="de-DE" altLang="de-DE" smtClean="0"/>
              <a:pPr/>
              <a:t>89</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299869276"/>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4207</Words>
  <Application>Microsoft Office PowerPoint</Application>
  <PresentationFormat>Benutzerdefiniert</PresentationFormat>
  <Paragraphs>746</Paragraphs>
  <Slides>89</Slides>
  <Notes>89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89</vt:i4>
      </vt:variant>
    </vt:vector>
  </HeadingPairs>
  <TitlesOfParts>
    <vt:vector size="97" baseType="lpstr">
      <vt:lpstr>Arial</vt:lpstr>
      <vt:lpstr>Calibri Light</vt:lpstr>
      <vt:lpstr>Symbol</vt:lpstr>
      <vt:lpstr>Times New Roman</vt:lpstr>
      <vt:lpstr>WingDings</vt:lpstr>
      <vt:lpstr>WingDings</vt:lpstr>
      <vt:lpstr>UKE_PPT-Vorlage_16zu9</vt:lpstr>
      <vt:lpstr>1_UKE_PPT-Vorlage_16zu9</vt:lpstr>
      <vt:lpstr>MKT 5 B – Память</vt:lpstr>
      <vt:lpstr>Память</vt:lpstr>
      <vt:lpstr>Память</vt:lpstr>
      <vt:lpstr>Память</vt:lpstr>
      <vt:lpstr>Память</vt:lpstr>
      <vt:lpstr>Память</vt:lpstr>
      <vt:lpstr>Что нарушает формирование памяти?</vt:lpstr>
      <vt:lpstr>Что нарушает формирование памяти?</vt:lpstr>
      <vt:lpstr>Что нарушает формирование памяти?</vt:lpstr>
      <vt:lpstr>Что нарушает формирование памяти?</vt:lpstr>
      <vt:lpstr>Что нарушает формирование памяти?</vt:lpstr>
      <vt:lpstr>Как мне лучше использовать мою память?</vt:lpstr>
      <vt:lpstr>Функционирует ли наша память как видеокамера? (для альтернативного упражнения см. конец презентации)</vt:lpstr>
      <vt:lpstr>Функционирует ли наша память как видеокамера? (для альтернативного упражнения см. конец презентации)</vt:lpstr>
      <vt:lpstr>Затем всем участникам были показаны два изображения. Участники должны были принять решение какое из изображений они видели первоначально. Как Вы думаете, оказал ли влияние тот вводящий в заблуждение вопрос на память?</vt:lpstr>
      <vt:lpstr>Наша память не является совершенным воспроизведением реальности!</vt:lpstr>
      <vt:lpstr>Наша память не является совершенным воспроизведением реальности!</vt:lpstr>
      <vt:lpstr>Задание</vt:lpstr>
      <vt:lpstr>Задание</vt:lpstr>
      <vt:lpstr>Задание</vt:lpstr>
      <vt:lpstr>PowerPoint-Präsentation</vt:lpstr>
      <vt:lpstr>Мастер Что было показано? Вы уверены в своем ответе?</vt:lpstr>
      <vt:lpstr>Мастер</vt:lpstr>
      <vt:lpstr>PowerPoint-Präsentation</vt:lpstr>
      <vt:lpstr>Пиратский корабль Что было показано? Вы уверены в своем ответе?</vt:lpstr>
      <vt:lpstr>Пиратский корабль</vt:lpstr>
      <vt:lpstr>Ложные воспоминания!</vt:lpstr>
      <vt:lpstr>Ложные воспоминания!</vt:lpstr>
      <vt:lpstr>Ложные воспоминания!</vt:lpstr>
      <vt:lpstr>Типы ошибок памяти</vt:lpstr>
      <vt:lpstr>Типы ошибок памяти</vt:lpstr>
      <vt:lpstr>Типы ошибок памяти</vt:lpstr>
      <vt:lpstr>Типы ошибок памяти</vt:lpstr>
      <vt:lpstr>Ложные воспоминания!</vt:lpstr>
      <vt:lpstr>Ложные воспоминания!</vt:lpstr>
      <vt:lpstr>Ложные воспоминания!</vt:lpstr>
      <vt:lpstr>Ложные воспоминания!</vt:lpstr>
      <vt:lpstr>Какой в этом смысл?</vt:lpstr>
      <vt:lpstr>Какой в этом смысл?</vt:lpstr>
      <vt:lpstr>Какой в этом смысл?</vt:lpstr>
      <vt:lpstr>Как проблемы с памятью способствуют неверной оценки во время психоза - Примеры</vt:lpstr>
      <vt:lpstr>Задание 2</vt:lpstr>
      <vt:lpstr>Задание 2</vt:lpstr>
      <vt:lpstr>PowerPoint-Präsentation</vt:lpstr>
      <vt:lpstr>Взломщик Что не было показано? Вы уверены в своем ответе?</vt:lpstr>
      <vt:lpstr>Взломщик</vt:lpstr>
      <vt:lpstr>PowerPoint-Präsentation</vt:lpstr>
      <vt:lpstr>Школьный кабинет Что не было показано? Вы уверены в своем ответе?</vt:lpstr>
      <vt:lpstr>Школьный кабинет</vt:lpstr>
      <vt:lpstr>Факультативно: видеоклип</vt:lpstr>
      <vt:lpstr>PowerPoint-Präsentation</vt:lpstr>
      <vt:lpstr>Пляж Что не было показано? Вы уверены в своем ответе?</vt:lpstr>
      <vt:lpstr>Пляж</vt:lpstr>
      <vt:lpstr>PowerPoint-Präsentation</vt:lpstr>
      <vt:lpstr>Mозговой штурм</vt:lpstr>
      <vt:lpstr>В киоске Что было показано на картинке? Вы уверены в своем ответе?</vt:lpstr>
      <vt:lpstr>В киоске</vt:lpstr>
      <vt:lpstr>PowerPoint-Präsentation</vt:lpstr>
      <vt:lpstr>Mозговой штурм</vt:lpstr>
      <vt:lpstr>В бассейне Что было показано на картинке? Вы уверены в своем ответе?</vt:lpstr>
      <vt:lpstr>В бассейне</vt:lpstr>
      <vt:lpstr>PowerPoint-Präsentation</vt:lpstr>
      <vt:lpstr>Банк Что не было показано? Вы уверены в своем ответе?</vt:lpstr>
      <vt:lpstr>Банк</vt:lpstr>
      <vt:lpstr>PowerPoint-Präsentation</vt:lpstr>
      <vt:lpstr>Кемпинг Что не было показано? Вы уверены в своем ответе?</vt:lpstr>
      <vt:lpstr>Кемпинг</vt:lpstr>
      <vt:lpstr>PowerPoint-Präsentation</vt:lpstr>
      <vt:lpstr>Mозговой штурм</vt:lpstr>
      <vt:lpstr>Зоопарк Что было показано на картинке? Вы уверены в своем ответе?</vt:lpstr>
      <vt:lpstr>Зоопарк</vt:lpstr>
      <vt:lpstr>PowerPoint-Präsentation</vt:lpstr>
      <vt:lpstr>Mозговой штурм</vt:lpstr>
      <vt:lpstr>Гостиная Что было показано на картинке? Вы уверены в своем ответе?</vt:lpstr>
      <vt:lpstr>Гостиная</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Видим и вспоминаем ли мы все одно и то же?</vt:lpstr>
      <vt:lpstr>Обратите внимание на оттенки и размеры нарисованных картин! Есть ли что-то, что художники упустили или по-другому изобразили?</vt:lpstr>
      <vt:lpstr>Каждый человек воспринимает вещи по-разному! Как и на этих трех картинах: пейзаж можно рассмотреть и увидеть, но у каждой картины разные акценты!</vt:lpstr>
      <vt:lpstr>Наша память не работает, как фотокамера! Мы можем ошибаться.</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318</cp:revision>
  <dcterms:created xsi:type="dcterms:W3CDTF">2004-06-30T16:15:23Z</dcterms:created>
  <dcterms:modified xsi:type="dcterms:W3CDTF">2021-11-15T10:26:43Z</dcterms:modified>
</cp:coreProperties>
</file>