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1"/>
    <p:sldMasterId id="2147483705" r:id="rId2"/>
  </p:sldMasterIdLst>
  <p:notesMasterIdLst>
    <p:notesMasterId r:id="rId60"/>
  </p:notesMasterIdLst>
  <p:handoutMasterIdLst>
    <p:handoutMasterId r:id="rId61"/>
  </p:handoutMasterIdLst>
  <p:sldIdLst>
    <p:sldId id="453" r:id="rId3"/>
    <p:sldId id="410" r:id="rId4"/>
    <p:sldId id="439" r:id="rId5"/>
    <p:sldId id="438" r:id="rId6"/>
    <p:sldId id="360" r:id="rId7"/>
    <p:sldId id="454" r:id="rId8"/>
    <p:sldId id="362" r:id="rId9"/>
    <p:sldId id="393" r:id="rId10"/>
    <p:sldId id="344" r:id="rId11"/>
    <p:sldId id="399" r:id="rId12"/>
    <p:sldId id="440" r:id="rId13"/>
    <p:sldId id="434" r:id="rId14"/>
    <p:sldId id="441" r:id="rId15"/>
    <p:sldId id="412" r:id="rId16"/>
    <p:sldId id="443" r:id="rId17"/>
    <p:sldId id="442" r:id="rId18"/>
    <p:sldId id="428" r:id="rId19"/>
    <p:sldId id="444" r:id="rId20"/>
    <p:sldId id="415" r:id="rId21"/>
    <p:sldId id="446" r:id="rId22"/>
    <p:sldId id="445" r:id="rId23"/>
    <p:sldId id="427" r:id="rId24"/>
    <p:sldId id="447" r:id="rId25"/>
    <p:sldId id="300" r:id="rId26"/>
    <p:sldId id="304" r:id="rId27"/>
    <p:sldId id="435" r:id="rId28"/>
    <p:sldId id="284" r:id="rId29"/>
    <p:sldId id="265" r:id="rId30"/>
    <p:sldId id="351" r:id="rId31"/>
    <p:sldId id="383" r:id="rId32"/>
    <p:sldId id="275" r:id="rId33"/>
    <p:sldId id="418" r:id="rId34"/>
    <p:sldId id="370" r:id="rId35"/>
    <p:sldId id="371" r:id="rId36"/>
    <p:sldId id="372" r:id="rId37"/>
    <p:sldId id="429" r:id="rId38"/>
    <p:sldId id="450" r:id="rId39"/>
    <p:sldId id="449" r:id="rId40"/>
    <p:sldId id="448" r:id="rId41"/>
    <p:sldId id="377" r:id="rId42"/>
    <p:sldId id="358" r:id="rId43"/>
    <p:sldId id="366" r:id="rId44"/>
    <p:sldId id="382" r:id="rId45"/>
    <p:sldId id="365" r:id="rId46"/>
    <p:sldId id="352" r:id="rId47"/>
    <p:sldId id="357" r:id="rId48"/>
    <p:sldId id="354" r:id="rId49"/>
    <p:sldId id="353" r:id="rId50"/>
    <p:sldId id="281" r:id="rId51"/>
    <p:sldId id="432" r:id="rId52"/>
    <p:sldId id="452" r:id="rId53"/>
    <p:sldId id="451" r:id="rId54"/>
    <p:sldId id="363" r:id="rId55"/>
    <p:sldId id="364" r:id="rId56"/>
    <p:sldId id="437" r:id="rId57"/>
    <p:sldId id="397" r:id="rId58"/>
    <p:sldId id="398" r:id="rId59"/>
  </p:sldIdLst>
  <p:sldSz cx="12195175" cy="6858000"/>
  <p:notesSz cx="7099300" cy="10234613"/>
  <p:defaultTextStyle>
    <a:defPPr>
      <a:defRPr lang="en-US"/>
    </a:defPPr>
    <a:lvl1pPr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Old English Text MT" panose="03040902040508030806" pitchFamily="66"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Old English Text MT" panose="03040902040508030806" pitchFamily="66"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702">
          <p15:clr>
            <a:srgbClr val="A4A3A4"/>
          </p15:clr>
        </p15:guide>
        <p15:guide id="2" pos="3742">
          <p15:clr>
            <a:srgbClr val="A4A3A4"/>
          </p15:clr>
        </p15:guide>
        <p15:guide id="3" pos="49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C3C3F7"/>
    <a:srgbClr val="8DC6FF"/>
    <a:srgbClr val="FFFF00"/>
    <a:srgbClr val="99CCFF"/>
    <a:srgbClr val="CCECFF"/>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31" autoAdjust="0"/>
    <p:restoredTop sz="94658" autoAdjust="0"/>
  </p:normalViewPr>
  <p:slideViewPr>
    <p:cSldViewPr>
      <p:cViewPr varScale="1">
        <p:scale>
          <a:sx n="67" d="100"/>
          <a:sy n="67" d="100"/>
        </p:scale>
        <p:origin x="816" y="44"/>
      </p:cViewPr>
      <p:guideLst>
        <p:guide orient="horz" pos="3702"/>
        <p:guide pos="3742"/>
        <p:guide pos="49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GB"/>
          </a:p>
        </p:txBody>
      </p:sp>
      <p:sp>
        <p:nvSpPr>
          <p:cNvPr id="95235" name="Rectangle 3"/>
          <p:cNvSpPr>
            <a:spLocks noGrp="1" noChangeArrowheads="1"/>
          </p:cNvSpPr>
          <p:nvPr>
            <p:ph type="dt" sz="quarter"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charset="0"/>
                <a:ea typeface="ＭＳ Ｐゴシック" charset="0"/>
                <a:cs typeface="Times New Roman" charset="0"/>
              </a:defRPr>
            </a:lvl1pPr>
          </a:lstStyle>
          <a:p>
            <a:pPr>
              <a:defRPr/>
            </a:pPr>
            <a:endParaRPr lang="en-GB"/>
          </a:p>
        </p:txBody>
      </p:sp>
      <p:sp>
        <p:nvSpPr>
          <p:cNvPr id="95236" name="Rectangle 4"/>
          <p:cNvSpPr>
            <a:spLocks noGrp="1" noChangeArrowheads="1"/>
          </p:cNvSpPr>
          <p:nvPr>
            <p:ph type="ftr" sz="quarter" idx="2"/>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GB"/>
          </a:p>
        </p:txBody>
      </p:sp>
      <p:sp>
        <p:nvSpPr>
          <p:cNvPr id="95237" name="Rectangle 5"/>
          <p:cNvSpPr>
            <a:spLocks noGrp="1" noChangeArrowheads="1"/>
          </p:cNvSpPr>
          <p:nvPr>
            <p:ph type="sldNum" sz="quarter" idx="3"/>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smtClean="0">
                <a:latin typeface="Verdana" panose="020B0604030504040204" pitchFamily="34" charset="0"/>
              </a:defRPr>
            </a:lvl1pPr>
          </a:lstStyle>
          <a:p>
            <a:pPr>
              <a:defRPr/>
            </a:pPr>
            <a:fld id="{A725956D-B0B5-4048-98B1-8378BC93268C}" type="slidenum">
              <a:rPr lang="en-GB" altLang="de-DE"/>
              <a:pPr>
                <a:defRPr/>
              </a:pPr>
              <a:t>‹Nr.›</a:t>
            </a:fld>
            <a:endParaRPr lang="en-GB" altLang="de-DE"/>
          </a:p>
        </p:txBody>
      </p:sp>
    </p:spTree>
    <p:extLst>
      <p:ext uri="{BB962C8B-B14F-4D97-AF65-F5344CB8AC3E}">
        <p14:creationId xmlns:p14="http://schemas.microsoft.com/office/powerpoint/2010/main" val="42245239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US"/>
          </a:p>
        </p:txBody>
      </p:sp>
      <p:sp>
        <p:nvSpPr>
          <p:cNvPr id="39939" name="Rectangle 3"/>
          <p:cNvSpPr>
            <a:spLocks noGrp="1" noChangeArrowheads="1"/>
          </p:cNvSpPr>
          <p:nvPr>
            <p:ph type="dt" idx="1"/>
          </p:nvPr>
        </p:nvSpPr>
        <p:spPr bwMode="auto">
          <a:xfrm>
            <a:off x="4022725" y="0"/>
            <a:ext cx="3076575" cy="511175"/>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lvl1pPr algn="r" defTabSz="990600" eaLnBrk="1" hangingPunct="1">
              <a:defRPr sz="1300">
                <a:latin typeface="Verdana" charset="0"/>
                <a:ea typeface="ＭＳ Ｐゴシック" charset="0"/>
                <a:cs typeface="Times New Roman"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946150" y="4860925"/>
            <a:ext cx="5207000" cy="4605338"/>
          </a:xfrm>
          <a:prstGeom prst="rect">
            <a:avLst/>
          </a:prstGeom>
          <a:noFill/>
          <a:ln>
            <a:noFill/>
          </a:ln>
          <a:effectLst/>
          <a:extLst>
            <a:ext uri="{FAA26D3D-D897-4be2-8F04-BA451C77F1D7}"/>
          </a:ex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39942" name="Rectangle 6"/>
          <p:cNvSpPr>
            <a:spLocks noGrp="1" noChangeArrowheads="1"/>
          </p:cNvSpPr>
          <p:nvPr>
            <p:ph type="ftr" sz="quarter" idx="4"/>
          </p:nvPr>
        </p:nvSpPr>
        <p:spPr bwMode="auto">
          <a:xfrm>
            <a:off x="0"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defTabSz="990600" eaLnBrk="1" hangingPunct="1">
              <a:defRPr sz="1300">
                <a:latin typeface="Verdana" charset="0"/>
                <a:ea typeface="ＭＳ Ｐゴシック" charset="0"/>
                <a:cs typeface="Times New Roman" charset="0"/>
              </a:defRPr>
            </a:lvl1pPr>
          </a:lstStyle>
          <a:p>
            <a:pPr>
              <a:defRPr/>
            </a:pPr>
            <a:endParaRPr lang="en-US"/>
          </a:p>
        </p:txBody>
      </p:sp>
      <p:sp>
        <p:nvSpPr>
          <p:cNvPr id="39943"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FAA26D3D-D897-4be2-8F04-BA451C77F1D7}"/>
          </a:extLst>
        </p:spPr>
        <p:txBody>
          <a:bodyPr vert="horz" wrap="square" lIns="99048" tIns="49524" rIns="99048" bIns="49524" numCol="1" anchor="b" anchorCtr="0" compatLnSpc="1">
            <a:prstTxWarp prst="textNoShape">
              <a:avLst/>
            </a:prstTxWarp>
          </a:bodyPr>
          <a:lstStyle>
            <a:lvl1pPr algn="r" defTabSz="990600" eaLnBrk="1" hangingPunct="1">
              <a:defRPr sz="1300" smtClean="0">
                <a:latin typeface="Verdana" panose="020B0604030504040204" pitchFamily="34" charset="0"/>
              </a:defRPr>
            </a:lvl1pPr>
          </a:lstStyle>
          <a:p>
            <a:pPr>
              <a:defRPr/>
            </a:pPr>
            <a:fld id="{FDD4511D-9325-45A3-A70D-3D7D522101F1}" type="slidenum">
              <a:rPr lang="en-US" altLang="de-DE"/>
              <a:pPr>
                <a:defRPr/>
              </a:pPr>
              <a:t>‹Nr.›</a:t>
            </a:fld>
            <a:endParaRPr lang="en-US" altLang="de-DE"/>
          </a:p>
        </p:txBody>
      </p:sp>
    </p:spTree>
    <p:extLst>
      <p:ext uri="{BB962C8B-B14F-4D97-AF65-F5344CB8AC3E}">
        <p14:creationId xmlns:p14="http://schemas.microsoft.com/office/powerpoint/2010/main" val="24519984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Times New Roman" charset="0"/>
      </a:defRPr>
    </a:lvl1pPr>
    <a:lvl2pPr marL="4572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2pPr>
    <a:lvl3pPr marL="9144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3pPr>
    <a:lvl4pPr marL="13716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4pPr>
    <a:lvl5pPr marL="1828800" algn="l" rtl="0" eaLnBrk="0" fontAlgn="base" hangingPunct="0">
      <a:spcBef>
        <a:spcPct val="30000"/>
      </a:spcBef>
      <a:spcAft>
        <a:spcPct val="0"/>
      </a:spcAft>
      <a:defRPr sz="1200" kern="1200">
        <a:solidFill>
          <a:schemeClr val="tx1"/>
        </a:solidFill>
        <a:latin typeface="Times New Roman" charset="0"/>
        <a:ea typeface="Times New Roman" charset="0"/>
        <a:cs typeface="Times New Roman"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8D07D1D-3D5C-4A03-BD6C-69FC2ECACCF9}" type="slidenum">
              <a:rPr lang="en-US" altLang="de-DE" sz="1300">
                <a:latin typeface="Verdana" panose="020B0604030504040204" pitchFamily="34" charset="0"/>
              </a:rPr>
              <a:pPr>
                <a:spcBef>
                  <a:spcPct val="0"/>
                </a:spcBef>
              </a:pPr>
              <a:t>2</a:t>
            </a:fld>
            <a:endParaRPr lang="en-US" altLang="de-DE" sz="1300">
              <a:latin typeface="Verdana" panose="020B0604030504040204" pitchFamily="34" charset="0"/>
            </a:endParaRPr>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5735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8D07D1D-3D5C-4A03-BD6C-69FC2ECACCF9}" type="slidenum">
              <a:rPr lang="en-US" altLang="de-DE" sz="1300">
                <a:latin typeface="Verdana" panose="020B0604030504040204" pitchFamily="34" charset="0"/>
              </a:rPr>
              <a:pPr>
                <a:spcBef>
                  <a:spcPct val="0"/>
                </a:spcBef>
              </a:pPr>
              <a:t>3</a:t>
            </a:fld>
            <a:endParaRPr lang="en-US" altLang="de-DE" sz="1300">
              <a:latin typeface="Verdana" panose="020B0604030504040204" pitchFamily="34" charset="0"/>
            </a:endParaRPr>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5735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8D07D1D-3D5C-4A03-BD6C-69FC2ECACCF9}" type="slidenum">
              <a:rPr lang="en-US" altLang="de-DE" sz="1300">
                <a:latin typeface="Verdana" panose="020B0604030504040204" pitchFamily="34" charset="0"/>
              </a:rPr>
              <a:pPr>
                <a:spcBef>
                  <a:spcPct val="0"/>
                </a:spcBef>
              </a:pPr>
              <a:t>4</a:t>
            </a:fld>
            <a:endParaRPr lang="en-US" altLang="de-DE" sz="1300">
              <a:latin typeface="Verdana" panose="020B0604030504040204" pitchFamily="34" charset="0"/>
            </a:endParaRPr>
          </a:p>
        </p:txBody>
      </p:sp>
      <p:sp>
        <p:nvSpPr>
          <p:cNvPr id="12291" name="Rectangle 2"/>
          <p:cNvSpPr>
            <a:spLocks noGrp="1" noRot="1" noChangeAspect="1" noChangeArrowheads="1" noTextEdit="1"/>
          </p:cNvSpPr>
          <p:nvPr>
            <p:ph type="sldImg"/>
          </p:nvPr>
        </p:nvSpPr>
        <p:spPr>
          <a:xfrm>
            <a:off x="138113" y="768350"/>
            <a:ext cx="6823075" cy="3836988"/>
          </a:xfrm>
          <a:ln/>
        </p:spPr>
      </p:sp>
      <p:sp>
        <p:nvSpPr>
          <p:cNvPr id="12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5735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93DD7C54-611D-48D5-9596-DE0A6F191980}" type="slidenum">
              <a:rPr lang="en-US" altLang="de-DE" sz="1300">
                <a:latin typeface="Verdana" panose="020B0604030504040204" pitchFamily="34" charset="0"/>
              </a:rPr>
              <a:pPr>
                <a:spcBef>
                  <a:spcPct val="0"/>
                </a:spcBef>
              </a:pPr>
              <a:t>5</a:t>
            </a:fld>
            <a:endParaRPr lang="en-US" altLang="de-DE" sz="1300">
              <a:latin typeface="Verdana" panose="020B0604030504040204" pitchFamily="34" charset="0"/>
            </a:endParaRPr>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278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93DD7C54-611D-48D5-9596-DE0A6F191980}" type="slidenum">
              <a:rPr lang="en-US" altLang="de-DE" sz="1300">
                <a:latin typeface="Verdana" panose="020B0604030504040204" pitchFamily="34" charset="0"/>
              </a:rPr>
              <a:pPr>
                <a:spcBef>
                  <a:spcPct val="0"/>
                </a:spcBef>
              </a:pPr>
              <a:t>6</a:t>
            </a:fld>
            <a:endParaRPr lang="en-US" altLang="de-DE" sz="1300">
              <a:latin typeface="Verdana" panose="020B0604030504040204" pitchFamily="34" charset="0"/>
            </a:endParaRPr>
          </a:p>
        </p:txBody>
      </p:sp>
      <p:sp>
        <p:nvSpPr>
          <p:cNvPr id="16387" name="Rectangle 2"/>
          <p:cNvSpPr>
            <a:spLocks noGrp="1" noRot="1" noChangeAspect="1" noChangeArrowheads="1" noTextEdit="1"/>
          </p:cNvSpPr>
          <p:nvPr>
            <p:ph type="sldImg"/>
          </p:nvPr>
        </p:nvSpPr>
        <p:spPr>
          <a:xfrm>
            <a:off x="138113" y="768350"/>
            <a:ext cx="6823075" cy="3836988"/>
          </a:xfrm>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278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D187E35-6589-4623-B1D0-E74689DA3B3C}" type="slidenum">
              <a:rPr lang="en-US" altLang="de-DE" sz="1300">
                <a:latin typeface="Verdana" panose="020B0604030504040204" pitchFamily="34" charset="0"/>
              </a:rPr>
              <a:pPr>
                <a:spcBef>
                  <a:spcPct val="0"/>
                </a:spcBef>
              </a:pPr>
              <a:t>7</a:t>
            </a:fld>
            <a:endParaRPr lang="en-US" altLang="de-DE" sz="1300">
              <a:latin typeface="Verdana" panose="020B0604030504040204" pitchFamily="34" charset="0"/>
            </a:endParaRPr>
          </a:p>
        </p:txBody>
      </p:sp>
      <p:sp>
        <p:nvSpPr>
          <p:cNvPr id="18435" name="Rectangle 2"/>
          <p:cNvSpPr>
            <a:spLocks noGrp="1" noRot="1" noChangeAspect="1" noChangeArrowheads="1" noTextEdit="1"/>
          </p:cNvSpPr>
          <p:nvPr>
            <p:ph type="sldImg"/>
          </p:nvPr>
        </p:nvSpPr>
        <p:spPr>
          <a:xfrm>
            <a:off x="138113" y="768350"/>
            <a:ext cx="6823075" cy="3836988"/>
          </a:xfrm>
          <a:ln/>
        </p:spPr>
      </p:sp>
      <p:sp>
        <p:nvSpPr>
          <p:cNvPr id="184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2739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A05A043-530C-4D66-90D5-3E3D28303094}" type="slidenum">
              <a:rPr lang="en-US" altLang="de-DE" sz="1300">
                <a:latin typeface="Verdana" panose="020B0604030504040204" pitchFamily="34" charset="0"/>
              </a:rPr>
              <a:pPr>
                <a:spcBef>
                  <a:spcPct val="0"/>
                </a:spcBef>
              </a:pPr>
              <a:t>8</a:t>
            </a:fld>
            <a:endParaRPr lang="en-US" altLang="de-DE" sz="1300">
              <a:latin typeface="Verdana" panose="020B0604030504040204" pitchFamily="34" charset="0"/>
            </a:endParaRPr>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8210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E69ADB03-AFE7-4D08-ACC9-296825649768}" type="slidenum">
              <a:rPr lang="en-US" altLang="de-DE" sz="1300">
                <a:latin typeface="Verdana" panose="020B0604030504040204" pitchFamily="34" charset="0"/>
              </a:rPr>
              <a:pPr>
                <a:spcBef>
                  <a:spcPct val="0"/>
                </a:spcBef>
              </a:pPr>
              <a:t>9</a:t>
            </a:fld>
            <a:endParaRPr lang="en-US" altLang="de-DE" sz="1300">
              <a:latin typeface="Verdana" panose="020B0604030504040204" pitchFamily="34" charset="0"/>
            </a:endParaRPr>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5330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FAE2B43-4A9D-4496-AEE3-27CFDE0E0357}" type="slidenum">
              <a:rPr lang="en-US" altLang="de-DE" sz="1300">
                <a:latin typeface="Verdana" panose="020B0604030504040204" pitchFamily="34" charset="0"/>
              </a:rPr>
              <a:pPr>
                <a:spcBef>
                  <a:spcPct val="0"/>
                </a:spcBef>
              </a:pPr>
              <a:t>10</a:t>
            </a:fld>
            <a:endParaRPr lang="en-US" altLang="de-DE" sz="1300">
              <a:latin typeface="Verdana" panose="020B0604030504040204" pitchFamily="34" charset="0"/>
            </a:endParaRPr>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1887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FAE2B43-4A9D-4496-AEE3-27CFDE0E0357}" type="slidenum">
              <a:rPr lang="en-US" altLang="de-DE" sz="1300">
                <a:latin typeface="Verdana" panose="020B0604030504040204" pitchFamily="34" charset="0"/>
              </a:rPr>
              <a:pPr>
                <a:spcBef>
                  <a:spcPct val="0"/>
                </a:spcBef>
              </a:pPr>
              <a:t>11</a:t>
            </a:fld>
            <a:endParaRPr lang="en-US" altLang="de-DE" sz="1300">
              <a:latin typeface="Verdana" panose="020B0604030504040204" pitchFamily="34" charset="0"/>
            </a:endParaRPr>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18871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F2080A9-E62C-40FA-A2E2-51AC0345E4AE}" type="slidenum">
              <a:rPr lang="en-US" altLang="de-DE" sz="1300">
                <a:latin typeface="Verdana" panose="020B0604030504040204" pitchFamily="34" charset="0"/>
              </a:rPr>
              <a:pPr>
                <a:spcBef>
                  <a:spcPct val="0"/>
                </a:spcBef>
              </a:pPr>
              <a:t>12</a:t>
            </a:fld>
            <a:endParaRPr lang="en-US" altLang="de-DE" sz="1300">
              <a:latin typeface="Verdana" panose="020B0604030504040204" pitchFamily="34" charset="0"/>
            </a:endParaRPr>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6517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F2080A9-E62C-40FA-A2E2-51AC0345E4AE}" type="slidenum">
              <a:rPr lang="en-US" altLang="de-DE" sz="1300">
                <a:latin typeface="Verdana" panose="020B0604030504040204" pitchFamily="34" charset="0"/>
              </a:rPr>
              <a:pPr>
                <a:spcBef>
                  <a:spcPct val="0"/>
                </a:spcBef>
              </a:pPr>
              <a:t>13</a:t>
            </a:fld>
            <a:endParaRPr lang="en-US" altLang="de-DE" sz="1300">
              <a:latin typeface="Verdana" panose="020B0604030504040204" pitchFamily="34" charset="0"/>
            </a:endParaRPr>
          </a:p>
        </p:txBody>
      </p:sp>
      <p:sp>
        <p:nvSpPr>
          <p:cNvPr id="30723" name="Rectangle 2"/>
          <p:cNvSpPr>
            <a:spLocks noGrp="1" noRot="1" noChangeAspect="1" noChangeArrowheads="1" noTextEdit="1"/>
          </p:cNvSpPr>
          <p:nvPr>
            <p:ph type="sldImg"/>
          </p:nvPr>
        </p:nvSpPr>
        <p:spPr>
          <a:xfrm>
            <a:off x="138113" y="768350"/>
            <a:ext cx="6823075" cy="3836988"/>
          </a:xfrm>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6517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1821184-7073-42A2-9696-B9EB7B47127B}" type="slidenum">
              <a:rPr lang="en-US" altLang="de-DE" sz="1300">
                <a:latin typeface="Verdana" panose="020B0604030504040204" pitchFamily="34" charset="0"/>
              </a:rPr>
              <a:pPr>
                <a:spcBef>
                  <a:spcPct val="0"/>
                </a:spcBef>
              </a:pPr>
              <a:t>14</a:t>
            </a:fld>
            <a:endParaRPr lang="en-US" altLang="de-DE" sz="1300">
              <a:latin typeface="Verdana" panose="020B0604030504040204" pitchFamily="34"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70127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1821184-7073-42A2-9696-B9EB7B47127B}" type="slidenum">
              <a:rPr lang="en-US" altLang="de-DE" sz="1300">
                <a:latin typeface="Verdana" panose="020B0604030504040204" pitchFamily="34" charset="0"/>
              </a:rPr>
              <a:pPr>
                <a:spcBef>
                  <a:spcPct val="0"/>
                </a:spcBef>
              </a:pPr>
              <a:t>15</a:t>
            </a:fld>
            <a:endParaRPr lang="en-US" altLang="de-DE" sz="1300">
              <a:latin typeface="Verdana" panose="020B0604030504040204" pitchFamily="34"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7012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1821184-7073-42A2-9696-B9EB7B47127B}" type="slidenum">
              <a:rPr lang="en-US" altLang="de-DE" sz="1300">
                <a:latin typeface="Verdana" panose="020B0604030504040204" pitchFamily="34" charset="0"/>
              </a:rPr>
              <a:pPr>
                <a:spcBef>
                  <a:spcPct val="0"/>
                </a:spcBef>
              </a:pPr>
              <a:t>16</a:t>
            </a:fld>
            <a:endParaRPr lang="en-US" altLang="de-DE" sz="1300">
              <a:latin typeface="Verdana" panose="020B0604030504040204" pitchFamily="34" charset="0"/>
            </a:endParaRPr>
          </a:p>
        </p:txBody>
      </p:sp>
      <p:sp>
        <p:nvSpPr>
          <p:cNvPr id="36867" name="Rectangle 2"/>
          <p:cNvSpPr>
            <a:spLocks noGrp="1" noRot="1" noChangeAspect="1" noChangeArrowheads="1" noTextEdit="1"/>
          </p:cNvSpPr>
          <p:nvPr>
            <p:ph type="sldImg"/>
          </p:nvPr>
        </p:nvSpPr>
        <p:spPr>
          <a:xfrm>
            <a:off x="138113" y="768350"/>
            <a:ext cx="6823075" cy="3836988"/>
          </a:xfrm>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7012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DC11D93-E0C0-4F39-82DB-9E30BE49BAA1}" type="slidenum">
              <a:rPr lang="en-US" altLang="de-DE" sz="1300">
                <a:latin typeface="Verdana" panose="020B0604030504040204" pitchFamily="34" charset="0"/>
              </a:rPr>
              <a:pPr>
                <a:spcBef>
                  <a:spcPct val="0"/>
                </a:spcBef>
              </a:pPr>
              <a:t>17</a:t>
            </a:fld>
            <a:endParaRPr lang="en-US" altLang="de-DE" sz="1300">
              <a:latin typeface="Verdana" panose="020B0604030504040204" pitchFamily="34" charset="0"/>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63658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DC11D93-E0C0-4F39-82DB-9E30BE49BAA1}" type="slidenum">
              <a:rPr lang="en-US" altLang="de-DE" sz="1300">
                <a:latin typeface="Verdana" panose="020B0604030504040204" pitchFamily="34" charset="0"/>
              </a:rPr>
              <a:pPr>
                <a:spcBef>
                  <a:spcPct val="0"/>
                </a:spcBef>
              </a:pPr>
              <a:t>18</a:t>
            </a:fld>
            <a:endParaRPr lang="en-US" altLang="de-DE" sz="1300">
              <a:latin typeface="Verdana" panose="020B0604030504040204" pitchFamily="34" charset="0"/>
            </a:endParaRPr>
          </a:p>
        </p:txBody>
      </p:sp>
      <p:sp>
        <p:nvSpPr>
          <p:cNvPr id="40963" name="Rectangle 2"/>
          <p:cNvSpPr>
            <a:spLocks noGrp="1" noRot="1" noChangeAspect="1" noChangeArrowheads="1" noTextEdit="1"/>
          </p:cNvSpPr>
          <p:nvPr>
            <p:ph type="sldImg"/>
          </p:nvPr>
        </p:nvSpPr>
        <p:spPr>
          <a:xfrm>
            <a:off x="138113" y="768350"/>
            <a:ext cx="6823075" cy="3836988"/>
          </a:xfrm>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63658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E40B43FB-950D-4C60-AB39-3F91013B8FE4}" type="slidenum">
              <a:rPr lang="en-US" altLang="de-DE" sz="1300">
                <a:latin typeface="Verdana" panose="020B0604030504040204" pitchFamily="34" charset="0"/>
              </a:rPr>
              <a:pPr>
                <a:spcBef>
                  <a:spcPct val="0"/>
                </a:spcBef>
              </a:pPr>
              <a:t>19</a:t>
            </a:fld>
            <a:endParaRPr lang="en-US" altLang="de-DE" sz="1300">
              <a:latin typeface="Verdana" panose="020B0604030504040204" pitchFamily="34"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4639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E40B43FB-950D-4C60-AB39-3F91013B8FE4}" type="slidenum">
              <a:rPr lang="en-US" altLang="de-DE" sz="1300">
                <a:latin typeface="Verdana" panose="020B0604030504040204" pitchFamily="34" charset="0"/>
              </a:rPr>
              <a:pPr>
                <a:spcBef>
                  <a:spcPct val="0"/>
                </a:spcBef>
              </a:pPr>
              <a:t>20</a:t>
            </a:fld>
            <a:endParaRPr lang="en-US" altLang="de-DE" sz="1300">
              <a:latin typeface="Verdana" panose="020B0604030504040204" pitchFamily="34"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4639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E40B43FB-950D-4C60-AB39-3F91013B8FE4}" type="slidenum">
              <a:rPr lang="en-US" altLang="de-DE" sz="1300">
                <a:latin typeface="Verdana" panose="020B0604030504040204" pitchFamily="34" charset="0"/>
              </a:rPr>
              <a:pPr>
                <a:spcBef>
                  <a:spcPct val="0"/>
                </a:spcBef>
              </a:pPr>
              <a:t>21</a:t>
            </a:fld>
            <a:endParaRPr lang="en-US" altLang="de-DE" sz="1300">
              <a:latin typeface="Verdana" panose="020B0604030504040204" pitchFamily="34" charset="0"/>
            </a:endParaRPr>
          </a:p>
        </p:txBody>
      </p:sp>
      <p:sp>
        <p:nvSpPr>
          <p:cNvPr id="47107" name="Rectangle 2"/>
          <p:cNvSpPr>
            <a:spLocks noGrp="1" noRot="1" noChangeAspect="1" noChangeArrowheads="1" noTextEdit="1"/>
          </p:cNvSpPr>
          <p:nvPr>
            <p:ph type="sldImg"/>
          </p:nvPr>
        </p:nvSpPr>
        <p:spPr>
          <a:xfrm>
            <a:off x="138113" y="768350"/>
            <a:ext cx="6823075" cy="3836988"/>
          </a:xfrm>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46390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C2EE2F1-C448-49A5-94A3-6ACA367792A9}" type="slidenum">
              <a:rPr lang="en-US" altLang="de-DE" sz="1300">
                <a:latin typeface="Verdana" panose="020B0604030504040204" pitchFamily="34" charset="0"/>
              </a:rPr>
              <a:pPr>
                <a:spcBef>
                  <a:spcPct val="0"/>
                </a:spcBef>
              </a:pPr>
              <a:t>22</a:t>
            </a:fld>
            <a:endParaRPr lang="en-US" altLang="de-DE" sz="1300">
              <a:latin typeface="Verdana" panose="020B0604030504040204" pitchFamily="34"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9750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C2EE2F1-C448-49A5-94A3-6ACA367792A9}" type="slidenum">
              <a:rPr lang="en-US" altLang="de-DE" sz="1300">
                <a:latin typeface="Verdana" panose="020B0604030504040204" pitchFamily="34" charset="0"/>
              </a:rPr>
              <a:pPr>
                <a:spcBef>
                  <a:spcPct val="0"/>
                </a:spcBef>
              </a:pPr>
              <a:t>23</a:t>
            </a:fld>
            <a:endParaRPr lang="en-US" altLang="de-DE" sz="1300">
              <a:latin typeface="Verdana" panose="020B0604030504040204" pitchFamily="34" charset="0"/>
            </a:endParaRPr>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9750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FE94AC1-DA44-4CAF-AECE-EFE679D10332}" type="slidenum">
              <a:rPr lang="en-US" altLang="de-DE" sz="1300">
                <a:latin typeface="Verdana" panose="020B0604030504040204" pitchFamily="34" charset="0"/>
              </a:rPr>
              <a:pPr>
                <a:spcBef>
                  <a:spcPct val="0"/>
                </a:spcBef>
              </a:pPr>
              <a:t>24</a:t>
            </a:fld>
            <a:endParaRPr lang="en-US" altLang="de-DE" sz="1300">
              <a:latin typeface="Verdana" panose="020B0604030504040204" pitchFamily="34" charset="0"/>
            </a:endParaRPr>
          </a:p>
        </p:txBody>
      </p:sp>
      <p:sp>
        <p:nvSpPr>
          <p:cNvPr id="53251" name="Rectangle 2"/>
          <p:cNvSpPr>
            <a:spLocks noGrp="1" noRot="1" noChangeAspect="1" noChangeArrowheads="1" noTextEdit="1"/>
          </p:cNvSpPr>
          <p:nvPr>
            <p:ph type="sldImg"/>
          </p:nvPr>
        </p:nvSpPr>
        <p:spPr>
          <a:xfrm>
            <a:off x="138113" y="768350"/>
            <a:ext cx="6823075" cy="3836988"/>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53448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D7E2DBA8-60E3-449D-8248-98954C920377}" type="slidenum">
              <a:rPr lang="en-US" altLang="de-DE" sz="1300">
                <a:latin typeface="Verdana" panose="020B0604030504040204" pitchFamily="34" charset="0"/>
              </a:rPr>
              <a:pPr>
                <a:spcBef>
                  <a:spcPct val="0"/>
                </a:spcBef>
              </a:pPr>
              <a:t>25</a:t>
            </a:fld>
            <a:endParaRPr lang="en-US" altLang="de-DE" sz="1300">
              <a:latin typeface="Verdana" panose="020B0604030504040204" pitchFamily="34" charset="0"/>
            </a:endParaRPr>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91657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8B0B164B-0E03-4638-AF09-DC6A80A5DBE6}" type="slidenum">
              <a:rPr lang="en-US" altLang="de-DE" sz="1300">
                <a:solidFill>
                  <a:srgbClr val="000000"/>
                </a:solidFill>
                <a:latin typeface="Verdana" panose="020B0604030504040204" pitchFamily="34" charset="0"/>
              </a:rPr>
              <a:pPr>
                <a:spcBef>
                  <a:spcPct val="0"/>
                </a:spcBef>
              </a:pPr>
              <a:t>26</a:t>
            </a:fld>
            <a:endParaRPr lang="en-US" altLang="de-DE" sz="1300">
              <a:solidFill>
                <a:srgbClr val="000000"/>
              </a:solidFill>
              <a:latin typeface="Verdana" panose="020B0604030504040204" pitchFamily="34" charset="0"/>
            </a:endParaRPr>
          </a:p>
        </p:txBody>
      </p:sp>
      <p:sp>
        <p:nvSpPr>
          <p:cNvPr id="57347" name="Rectangle 2"/>
          <p:cNvSpPr>
            <a:spLocks noGrp="1" noRot="1" noChangeAspect="1" noChangeArrowheads="1" noTextEdit="1"/>
          </p:cNvSpPr>
          <p:nvPr>
            <p:ph type="sldImg"/>
          </p:nvPr>
        </p:nvSpPr>
        <p:spPr>
          <a:xfrm>
            <a:off x="138113" y="768350"/>
            <a:ext cx="6823075" cy="3836988"/>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0656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F625DF9-411F-4BAF-B4CB-3F46FC07C027}" type="slidenum">
              <a:rPr lang="en-US" altLang="de-DE" sz="1300">
                <a:latin typeface="Verdana" panose="020B0604030504040204" pitchFamily="34" charset="0"/>
              </a:rPr>
              <a:pPr>
                <a:spcBef>
                  <a:spcPct val="0"/>
                </a:spcBef>
              </a:pPr>
              <a:t>27</a:t>
            </a:fld>
            <a:endParaRPr lang="en-US" altLang="de-DE" sz="1300">
              <a:latin typeface="Verdana" panose="020B0604030504040204" pitchFamily="34" charset="0"/>
            </a:endParaRPr>
          </a:p>
        </p:txBody>
      </p:sp>
      <p:sp>
        <p:nvSpPr>
          <p:cNvPr id="59395" name="Rectangle 2"/>
          <p:cNvSpPr>
            <a:spLocks noGrp="1" noRot="1" noChangeAspect="1" noChangeArrowheads="1" noTextEdit="1"/>
          </p:cNvSpPr>
          <p:nvPr>
            <p:ph type="sldImg"/>
          </p:nvPr>
        </p:nvSpPr>
        <p:spPr>
          <a:xfrm>
            <a:off x="138113" y="768350"/>
            <a:ext cx="6823075" cy="3836988"/>
          </a:xfrm>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22449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ECDA2281-1545-4A4F-93A4-03C4703C281D}" type="slidenum">
              <a:rPr lang="en-US" altLang="de-DE" sz="1300">
                <a:latin typeface="Verdana" panose="020B0604030504040204" pitchFamily="34" charset="0"/>
              </a:rPr>
              <a:pPr>
                <a:spcBef>
                  <a:spcPct val="0"/>
                </a:spcBef>
              </a:pPr>
              <a:t>28</a:t>
            </a:fld>
            <a:endParaRPr lang="en-US" altLang="de-DE" sz="1300">
              <a:latin typeface="Verdana" panose="020B0604030504040204" pitchFamily="34" charset="0"/>
            </a:endParaRPr>
          </a:p>
        </p:txBody>
      </p:sp>
      <p:sp>
        <p:nvSpPr>
          <p:cNvPr id="61443" name="Rectangle 2"/>
          <p:cNvSpPr>
            <a:spLocks noGrp="1" noRot="1" noChangeAspect="1" noChangeArrowheads="1" noTextEdit="1"/>
          </p:cNvSpPr>
          <p:nvPr>
            <p:ph type="sldImg"/>
          </p:nvPr>
        </p:nvSpPr>
        <p:spPr>
          <a:xfrm>
            <a:off x="138113" y="768350"/>
            <a:ext cx="6823075" cy="3836988"/>
          </a:xfrm>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28319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D5AD6D73-BE9C-4EB6-8AB6-448841C6D3D1}" type="slidenum">
              <a:rPr lang="en-US" altLang="de-DE" sz="1300">
                <a:latin typeface="Verdana" panose="020B0604030504040204" pitchFamily="34" charset="0"/>
              </a:rPr>
              <a:pPr>
                <a:spcBef>
                  <a:spcPct val="0"/>
                </a:spcBef>
              </a:pPr>
              <a:t>29</a:t>
            </a:fld>
            <a:endParaRPr lang="en-US" altLang="de-DE" sz="1300">
              <a:latin typeface="Verdana" panose="020B0604030504040204" pitchFamily="34" charset="0"/>
            </a:endParaRPr>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32731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3862055-A30B-4913-85CC-6801ECDEF388}" type="slidenum">
              <a:rPr lang="en-US" altLang="de-DE" sz="1300">
                <a:latin typeface="Verdana" panose="020B0604030504040204" pitchFamily="34" charset="0"/>
              </a:rPr>
              <a:pPr>
                <a:spcBef>
                  <a:spcPct val="0"/>
                </a:spcBef>
              </a:pPr>
              <a:t>30</a:t>
            </a:fld>
            <a:endParaRPr lang="en-US" altLang="de-DE" sz="1300">
              <a:latin typeface="Verdana" panose="020B0604030504040204" pitchFamily="34" charset="0"/>
            </a:endParaRPr>
          </a:p>
        </p:txBody>
      </p:sp>
      <p:sp>
        <p:nvSpPr>
          <p:cNvPr id="65539" name="Rectangle 2"/>
          <p:cNvSpPr>
            <a:spLocks noGrp="1" noRot="1" noChangeAspect="1" noChangeArrowheads="1" noTextEdit="1"/>
          </p:cNvSpPr>
          <p:nvPr>
            <p:ph type="sldImg"/>
          </p:nvPr>
        </p:nvSpPr>
        <p:spPr>
          <a:xfrm>
            <a:off x="138113" y="768350"/>
            <a:ext cx="6823075" cy="3836988"/>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46985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DC7373F-4346-48E1-8E1C-E25A0E7A9E14}" type="slidenum">
              <a:rPr lang="en-US" altLang="de-DE" sz="1300">
                <a:latin typeface="Verdana" panose="020B0604030504040204" pitchFamily="34" charset="0"/>
              </a:rPr>
              <a:pPr>
                <a:spcBef>
                  <a:spcPct val="0"/>
                </a:spcBef>
              </a:pPr>
              <a:t>31</a:t>
            </a:fld>
            <a:endParaRPr lang="en-US" altLang="de-DE" sz="1300">
              <a:latin typeface="Verdana" panose="020B0604030504040204" pitchFamily="34" charset="0"/>
            </a:endParaRPr>
          </a:p>
        </p:txBody>
      </p:sp>
      <p:sp>
        <p:nvSpPr>
          <p:cNvPr id="67587" name="Rectangle 2"/>
          <p:cNvSpPr>
            <a:spLocks noGrp="1" noRot="1" noChangeAspect="1" noChangeArrowheads="1" noTextEdit="1"/>
          </p:cNvSpPr>
          <p:nvPr>
            <p:ph type="sldImg"/>
          </p:nvPr>
        </p:nvSpPr>
        <p:spPr>
          <a:xfrm>
            <a:off x="138113" y="768350"/>
            <a:ext cx="6823075" cy="3836988"/>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41208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BA54972F-1FA8-46A6-8F00-46C051CE535B}" type="slidenum">
              <a:rPr lang="en-US" altLang="de-DE" sz="1300">
                <a:solidFill>
                  <a:srgbClr val="000000"/>
                </a:solidFill>
                <a:latin typeface="Verdana" panose="020B0604030504040204" pitchFamily="34" charset="0"/>
              </a:rPr>
              <a:pPr>
                <a:spcBef>
                  <a:spcPct val="0"/>
                </a:spcBef>
              </a:pPr>
              <a:t>32</a:t>
            </a:fld>
            <a:endParaRPr lang="en-US" altLang="de-DE" sz="1300">
              <a:solidFill>
                <a:srgbClr val="000000"/>
              </a:solidFill>
              <a:latin typeface="Verdana" panose="020B0604030504040204" pitchFamily="34" charset="0"/>
            </a:endParaRPr>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73246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C179DB8-1A8D-4BDE-B05F-A7BBAF643AC8}" type="slidenum">
              <a:rPr lang="en-US" altLang="de-DE" sz="1300">
                <a:latin typeface="Verdana" panose="020B0604030504040204" pitchFamily="34" charset="0"/>
              </a:rPr>
              <a:pPr>
                <a:spcBef>
                  <a:spcPct val="0"/>
                </a:spcBef>
              </a:pPr>
              <a:t>33</a:t>
            </a:fld>
            <a:endParaRPr lang="en-US" altLang="de-DE" sz="1300">
              <a:latin typeface="Verdana" panose="020B0604030504040204" pitchFamily="34" charset="0"/>
            </a:endParaRPr>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55160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979F60CF-F310-4C22-BA3E-D611EEBFCA51}" type="slidenum">
              <a:rPr lang="en-US" altLang="de-DE" sz="1300">
                <a:latin typeface="Verdana" panose="020B0604030504040204" pitchFamily="34" charset="0"/>
              </a:rPr>
              <a:pPr>
                <a:spcBef>
                  <a:spcPct val="0"/>
                </a:spcBef>
              </a:pPr>
              <a:t>34</a:t>
            </a:fld>
            <a:endParaRPr lang="en-US" altLang="de-DE" sz="1300">
              <a:latin typeface="Verdana" panose="020B0604030504040204" pitchFamily="34" charset="0"/>
            </a:endParaRPr>
          </a:p>
        </p:txBody>
      </p:sp>
      <p:sp>
        <p:nvSpPr>
          <p:cNvPr id="73731" name="Rectangle 2"/>
          <p:cNvSpPr>
            <a:spLocks noGrp="1" noRot="1" noChangeAspect="1" noChangeArrowheads="1" noTextEdit="1"/>
          </p:cNvSpPr>
          <p:nvPr>
            <p:ph type="sldImg"/>
          </p:nvPr>
        </p:nvSpPr>
        <p:spPr>
          <a:xfrm>
            <a:off x="138113" y="768350"/>
            <a:ext cx="6823075" cy="3836988"/>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96367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C6B7058A-73A9-4544-8DEE-296E3BAFE68A}" type="slidenum">
              <a:rPr lang="en-US" altLang="de-DE" sz="1300">
                <a:latin typeface="Verdana" panose="020B0604030504040204" pitchFamily="34" charset="0"/>
              </a:rPr>
              <a:pPr>
                <a:spcBef>
                  <a:spcPct val="0"/>
                </a:spcBef>
              </a:pPr>
              <a:t>35</a:t>
            </a:fld>
            <a:endParaRPr lang="en-US" altLang="de-DE" sz="1300">
              <a:latin typeface="Verdana" panose="020B0604030504040204" pitchFamily="34" charset="0"/>
            </a:endParaRPr>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4184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267A338-49F4-49A8-B00E-CA1ED235EB23}" type="slidenum">
              <a:rPr lang="en-US" altLang="de-DE" sz="1300">
                <a:latin typeface="Verdana" panose="020B0604030504040204" pitchFamily="34" charset="0"/>
              </a:rPr>
              <a:pPr>
                <a:spcBef>
                  <a:spcPct val="0"/>
                </a:spcBef>
              </a:pPr>
              <a:t>36</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05320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267A338-49F4-49A8-B00E-CA1ED235EB23}" type="slidenum">
              <a:rPr lang="en-US" altLang="de-DE" sz="1300">
                <a:latin typeface="Verdana" panose="020B0604030504040204" pitchFamily="34" charset="0"/>
              </a:rPr>
              <a:pPr>
                <a:spcBef>
                  <a:spcPct val="0"/>
                </a:spcBef>
              </a:pPr>
              <a:t>37</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05320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267A338-49F4-49A8-B00E-CA1ED235EB23}" type="slidenum">
              <a:rPr lang="en-US" altLang="de-DE" sz="1300">
                <a:latin typeface="Verdana" panose="020B0604030504040204" pitchFamily="34" charset="0"/>
              </a:rPr>
              <a:pPr>
                <a:spcBef>
                  <a:spcPct val="0"/>
                </a:spcBef>
              </a:pPr>
              <a:t>38</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05320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267A338-49F4-49A8-B00E-CA1ED235EB23}" type="slidenum">
              <a:rPr lang="en-US" altLang="de-DE" sz="1300">
                <a:latin typeface="Verdana" panose="020B0604030504040204" pitchFamily="34" charset="0"/>
              </a:rPr>
              <a:pPr>
                <a:spcBef>
                  <a:spcPct val="0"/>
                </a:spcBef>
              </a:pPr>
              <a:t>39</a:t>
            </a:fld>
            <a:endParaRPr lang="en-US" altLang="de-DE" sz="1300">
              <a:latin typeface="Verdana" panose="020B060403050404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05320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156584D7-59D3-488C-9CB9-57BA73CD92DB}" type="slidenum">
              <a:rPr lang="en-US" altLang="de-DE" sz="1300">
                <a:latin typeface="Verdana" panose="020B0604030504040204" pitchFamily="34" charset="0"/>
              </a:rPr>
              <a:pPr>
                <a:spcBef>
                  <a:spcPct val="0"/>
                </a:spcBef>
              </a:pPr>
              <a:t>40</a:t>
            </a:fld>
            <a:endParaRPr lang="en-US" altLang="de-DE" sz="1300">
              <a:latin typeface="Verdana" panose="020B0604030504040204" pitchFamily="34" charset="0"/>
            </a:endParaRPr>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46217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50BA86B-E451-4F8B-B92D-F3973F74B760}" type="slidenum">
              <a:rPr lang="en-US" altLang="de-DE" sz="1300">
                <a:latin typeface="Verdana" panose="020B0604030504040204" pitchFamily="34" charset="0"/>
              </a:rPr>
              <a:pPr>
                <a:spcBef>
                  <a:spcPct val="0"/>
                </a:spcBef>
              </a:pPr>
              <a:t>41</a:t>
            </a:fld>
            <a:endParaRPr lang="en-US" altLang="de-DE" sz="1300">
              <a:latin typeface="Verdana" panose="020B0604030504040204" pitchFamily="34" charset="0"/>
            </a:endParaRPr>
          </a:p>
        </p:txBody>
      </p:sp>
      <p:sp>
        <p:nvSpPr>
          <p:cNvPr id="88067" name="Rectangle 2"/>
          <p:cNvSpPr>
            <a:spLocks noGrp="1" noRot="1" noChangeAspect="1" noChangeArrowheads="1" noTextEdit="1"/>
          </p:cNvSpPr>
          <p:nvPr>
            <p:ph type="sldImg"/>
          </p:nvPr>
        </p:nvSpPr>
        <p:spPr>
          <a:xfrm>
            <a:off x="138113" y="768350"/>
            <a:ext cx="6823075" cy="3836988"/>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5711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A5B9D811-4ADB-4CC7-A86C-9B4778D42AE9}" type="slidenum">
              <a:rPr lang="en-US" altLang="de-DE" sz="1300">
                <a:latin typeface="Verdana" panose="020B0604030504040204" pitchFamily="34" charset="0"/>
              </a:rPr>
              <a:pPr>
                <a:spcBef>
                  <a:spcPct val="0"/>
                </a:spcBef>
              </a:pPr>
              <a:t>42</a:t>
            </a:fld>
            <a:endParaRPr lang="en-US" altLang="de-DE" sz="1300">
              <a:latin typeface="Verdana" panose="020B0604030504040204" pitchFamily="34" charset="0"/>
            </a:endParaRPr>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1647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52BFF630-95B5-4067-989F-4540DB29DB81}" type="slidenum">
              <a:rPr lang="en-US" altLang="de-DE" sz="1300">
                <a:latin typeface="Verdana" panose="020B0604030504040204" pitchFamily="34" charset="0"/>
              </a:rPr>
              <a:pPr>
                <a:spcBef>
                  <a:spcPct val="0"/>
                </a:spcBef>
              </a:pPr>
              <a:t>43</a:t>
            </a:fld>
            <a:endParaRPr lang="en-US" altLang="de-DE" sz="1300">
              <a:latin typeface="Verdana" panose="020B0604030504040204" pitchFamily="34" charset="0"/>
            </a:endParaRPr>
          </a:p>
        </p:txBody>
      </p:sp>
      <p:sp>
        <p:nvSpPr>
          <p:cNvPr id="92163" name="Rectangle 2"/>
          <p:cNvSpPr>
            <a:spLocks noGrp="1" noRot="1" noChangeAspect="1" noChangeArrowheads="1" noTextEdit="1"/>
          </p:cNvSpPr>
          <p:nvPr>
            <p:ph type="sldImg"/>
          </p:nvPr>
        </p:nvSpPr>
        <p:spPr>
          <a:xfrm>
            <a:off x="138113" y="768350"/>
            <a:ext cx="6823075" cy="3836988"/>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18846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BE8C96B0-40B1-46C2-8D83-A41F78477297}" type="slidenum">
              <a:rPr lang="en-US" altLang="de-DE" sz="1300">
                <a:latin typeface="Verdana" panose="020B0604030504040204" pitchFamily="34" charset="0"/>
              </a:rPr>
              <a:pPr>
                <a:spcBef>
                  <a:spcPct val="0"/>
                </a:spcBef>
              </a:pPr>
              <a:t>44</a:t>
            </a:fld>
            <a:endParaRPr lang="en-US" altLang="de-DE" sz="1300">
              <a:latin typeface="Verdana" panose="020B0604030504040204" pitchFamily="34" charset="0"/>
            </a:endParaRPr>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28977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6678790F-70EE-40EE-BA61-7BCD4F9A65AE}" type="slidenum">
              <a:rPr lang="en-US" altLang="de-DE" sz="1300">
                <a:latin typeface="Verdana" panose="020B0604030504040204" pitchFamily="34" charset="0"/>
              </a:rPr>
              <a:pPr>
                <a:spcBef>
                  <a:spcPct val="0"/>
                </a:spcBef>
              </a:pPr>
              <a:t>45</a:t>
            </a:fld>
            <a:endParaRPr lang="en-US" altLang="de-DE" sz="1300">
              <a:latin typeface="Verdana" panose="020B0604030504040204" pitchFamily="34" charset="0"/>
            </a:endParaRPr>
          </a:p>
        </p:txBody>
      </p:sp>
      <p:sp>
        <p:nvSpPr>
          <p:cNvPr id="96259" name="Rectangle 2"/>
          <p:cNvSpPr>
            <a:spLocks noGrp="1" noRot="1" noChangeAspect="1" noChangeArrowheads="1" noTextEdit="1"/>
          </p:cNvSpPr>
          <p:nvPr>
            <p:ph type="sldImg"/>
          </p:nvPr>
        </p:nvSpPr>
        <p:spPr>
          <a:xfrm>
            <a:off x="138113" y="768350"/>
            <a:ext cx="6823075" cy="3836988"/>
          </a:xfrm>
          <a:ln/>
        </p:spPr>
      </p:sp>
      <p:sp>
        <p:nvSpPr>
          <p:cNvPr id="962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70861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EE6A481-E425-45A7-8F51-CD39C02789C7}" type="slidenum">
              <a:rPr lang="en-US" altLang="de-DE" sz="1300">
                <a:latin typeface="Verdana" panose="020B0604030504040204" pitchFamily="34" charset="0"/>
              </a:rPr>
              <a:pPr>
                <a:spcBef>
                  <a:spcPct val="0"/>
                </a:spcBef>
              </a:pPr>
              <a:t>46</a:t>
            </a:fld>
            <a:endParaRPr lang="en-US" altLang="de-DE" sz="1300">
              <a:latin typeface="Verdana" panose="020B0604030504040204" pitchFamily="34" charset="0"/>
            </a:endParaRPr>
          </a:p>
        </p:txBody>
      </p:sp>
      <p:sp>
        <p:nvSpPr>
          <p:cNvPr id="98307" name="Rectangle 2"/>
          <p:cNvSpPr>
            <a:spLocks noGrp="1" noRot="1" noChangeAspect="1" noChangeArrowheads="1" noTextEdit="1"/>
          </p:cNvSpPr>
          <p:nvPr>
            <p:ph type="sldImg"/>
          </p:nvPr>
        </p:nvSpPr>
        <p:spPr>
          <a:xfrm>
            <a:off x="138113" y="768350"/>
            <a:ext cx="6823075" cy="3836988"/>
          </a:xfrm>
          <a:ln/>
        </p:spPr>
      </p:sp>
      <p:sp>
        <p:nvSpPr>
          <p:cNvPr id="983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12438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47ED9BE6-50C1-49F3-A836-69852C8799B8}" type="slidenum">
              <a:rPr lang="en-US" altLang="de-DE" sz="1300">
                <a:latin typeface="Verdana" panose="020B0604030504040204" pitchFamily="34" charset="0"/>
              </a:rPr>
              <a:pPr>
                <a:spcBef>
                  <a:spcPct val="0"/>
                </a:spcBef>
              </a:pPr>
              <a:t>47</a:t>
            </a:fld>
            <a:endParaRPr lang="en-US" altLang="de-DE" sz="1300">
              <a:latin typeface="Verdana" panose="020B0604030504040204" pitchFamily="34" charset="0"/>
            </a:endParaRPr>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62569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3A486768-6A42-40DB-8CBF-7715CAF877F8}" type="slidenum">
              <a:rPr lang="en-US" altLang="de-DE" sz="1300">
                <a:latin typeface="Verdana" panose="020B0604030504040204" pitchFamily="34" charset="0"/>
              </a:rPr>
              <a:pPr>
                <a:spcBef>
                  <a:spcPct val="0"/>
                </a:spcBef>
              </a:pPr>
              <a:t>48</a:t>
            </a:fld>
            <a:endParaRPr lang="en-US" altLang="de-DE" sz="1300">
              <a:latin typeface="Verdana" panose="020B0604030504040204" pitchFamily="34" charset="0"/>
            </a:endParaRPr>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62495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C2E2DBE8-E196-4D41-BEFD-AA5F3FFC7EC4}" type="slidenum">
              <a:rPr lang="en-US" altLang="de-DE" sz="1300">
                <a:latin typeface="Verdana" panose="020B0604030504040204" pitchFamily="34" charset="0"/>
              </a:rPr>
              <a:pPr>
                <a:spcBef>
                  <a:spcPct val="0"/>
                </a:spcBef>
              </a:pPr>
              <a:t>49</a:t>
            </a:fld>
            <a:endParaRPr lang="en-US" altLang="de-DE" sz="1300">
              <a:latin typeface="Verdana" panose="020B0604030504040204" pitchFamily="34" charset="0"/>
            </a:endParaRPr>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20333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E054E90-7228-49DF-A380-A5D2468AFEAF}" type="slidenum">
              <a:rPr lang="en-US" altLang="de-DE" sz="1300">
                <a:latin typeface="Verdana" panose="020B0604030504040204" pitchFamily="34" charset="0"/>
              </a:rPr>
              <a:pPr>
                <a:spcBef>
                  <a:spcPct val="0"/>
                </a:spcBef>
              </a:pPr>
              <a:t>50</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05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85055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E054E90-7228-49DF-A380-A5D2468AFEAF}" type="slidenum">
              <a:rPr lang="en-US" altLang="de-DE" sz="1300">
                <a:latin typeface="Verdana" panose="020B0604030504040204" pitchFamily="34" charset="0"/>
              </a:rPr>
              <a:pPr>
                <a:spcBef>
                  <a:spcPct val="0"/>
                </a:spcBef>
              </a:pPr>
              <a:t>51</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05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85055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2E054E90-7228-49DF-A380-A5D2468AFEAF}" type="slidenum">
              <a:rPr lang="en-US" altLang="de-DE" sz="1300">
                <a:latin typeface="Verdana" panose="020B0604030504040204" pitchFamily="34" charset="0"/>
              </a:rPr>
              <a:pPr>
                <a:spcBef>
                  <a:spcPct val="0"/>
                </a:spcBef>
              </a:pPr>
              <a:t>52</a:t>
            </a:fld>
            <a:endParaRPr lang="en-US" altLang="de-DE" sz="1300">
              <a:latin typeface="Verdana" panose="020B0604030504040204" pitchFamily="34" charset="0"/>
            </a:endParaRPr>
          </a:p>
        </p:txBody>
      </p:sp>
      <p:sp>
        <p:nvSpPr>
          <p:cNvPr id="1105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05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85055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04D93392-72A3-4FF5-8C09-4518C278B60B}" type="slidenum">
              <a:rPr lang="en-US" altLang="de-DE" sz="1300">
                <a:latin typeface="Verdana" panose="020B0604030504040204" pitchFamily="34" charset="0"/>
              </a:rPr>
              <a:pPr>
                <a:spcBef>
                  <a:spcPct val="0"/>
                </a:spcBef>
              </a:pPr>
              <a:t>53</a:t>
            </a:fld>
            <a:endParaRPr lang="en-US" altLang="de-DE" sz="1300">
              <a:latin typeface="Verdana" panose="020B0604030504040204" pitchFamily="34" charset="0"/>
            </a:endParaRPr>
          </a:p>
        </p:txBody>
      </p:sp>
      <p:sp>
        <p:nvSpPr>
          <p:cNvPr id="112643" name="Rectangle 2"/>
          <p:cNvSpPr>
            <a:spLocks noGrp="1" noRot="1" noChangeAspect="1" noChangeArrowheads="1" noTextEdit="1"/>
          </p:cNvSpPr>
          <p:nvPr>
            <p:ph type="sldImg"/>
          </p:nvPr>
        </p:nvSpPr>
        <p:spPr>
          <a:xfrm>
            <a:off x="138113" y="768350"/>
            <a:ext cx="6823075" cy="3836988"/>
          </a:xfrm>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16681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E3B705BF-3339-402D-9685-E3E8C6B16606}" type="slidenum">
              <a:rPr lang="en-US" altLang="de-DE" sz="1300">
                <a:latin typeface="Verdana" panose="020B0604030504040204" pitchFamily="34" charset="0"/>
              </a:rPr>
              <a:pPr>
                <a:spcBef>
                  <a:spcPct val="0"/>
                </a:spcBef>
              </a:pPr>
              <a:t>54</a:t>
            </a:fld>
            <a:endParaRPr lang="en-US" altLang="de-DE" sz="1300">
              <a:latin typeface="Verdana" panose="020B0604030504040204" pitchFamily="34" charset="0"/>
            </a:endParaRPr>
          </a:p>
        </p:txBody>
      </p:sp>
      <p:sp>
        <p:nvSpPr>
          <p:cNvPr id="114691" name="Rectangle 2"/>
          <p:cNvSpPr>
            <a:spLocks noGrp="1" noRot="1" noChangeAspect="1" noChangeArrowheads="1" noTextEdit="1"/>
          </p:cNvSpPr>
          <p:nvPr>
            <p:ph type="sldImg"/>
          </p:nvPr>
        </p:nvSpPr>
        <p:spPr>
          <a:xfrm>
            <a:off x="138113" y="768350"/>
            <a:ext cx="6823075" cy="3836988"/>
          </a:xfrm>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42647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55</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F9ACC2B3-7564-43A3-BFF1-5953343A3994}" type="slidenum">
              <a:rPr lang="en-US" altLang="de-DE" sz="1300">
                <a:latin typeface="Verdana" panose="020B0604030504040204" pitchFamily="34" charset="0"/>
              </a:rPr>
              <a:pPr>
                <a:spcBef>
                  <a:spcPct val="0"/>
                </a:spcBef>
              </a:pPr>
              <a:t>56</a:t>
            </a:fld>
            <a:endParaRPr lang="en-US" altLang="de-DE" sz="1300">
              <a:latin typeface="Verdana" panose="020B0604030504040204" pitchFamily="34" charset="0"/>
            </a:endParaRPr>
          </a:p>
        </p:txBody>
      </p:sp>
      <p:sp>
        <p:nvSpPr>
          <p:cNvPr id="118787" name="Rectangle 2"/>
          <p:cNvSpPr>
            <a:spLocks noGrp="1" noRot="1" noChangeAspect="1" noChangeArrowheads="1" noTextEdit="1"/>
          </p:cNvSpPr>
          <p:nvPr>
            <p:ph type="sldImg"/>
          </p:nvPr>
        </p:nvSpPr>
        <p:spPr>
          <a:xfrm>
            <a:off x="138113" y="768350"/>
            <a:ext cx="6823075" cy="3836988"/>
          </a:xfrm>
          <a:ln/>
        </p:spPr>
      </p:sp>
      <p:sp>
        <p:nvSpPr>
          <p:cNvPr id="118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98392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lvl9pPr>
          </a:lstStyle>
          <a:p>
            <a:pPr>
              <a:spcBef>
                <a:spcPct val="0"/>
              </a:spcBef>
            </a:pPr>
            <a:fld id="{68B4153A-2E23-4E2A-B35C-01465285C5BD}" type="slidenum">
              <a:rPr lang="en-US" altLang="de-DE" sz="1300">
                <a:latin typeface="Verdana" panose="020B0604030504040204" pitchFamily="34" charset="0"/>
              </a:rPr>
              <a:pPr>
                <a:spcBef>
                  <a:spcPct val="0"/>
                </a:spcBef>
              </a:pPr>
              <a:t>57</a:t>
            </a:fld>
            <a:endParaRPr lang="en-US" altLang="de-DE" sz="1300">
              <a:latin typeface="Verdana" panose="020B0604030504040204" pitchFamily="34" charset="0"/>
            </a:endParaRPr>
          </a:p>
        </p:txBody>
      </p:sp>
      <p:sp>
        <p:nvSpPr>
          <p:cNvPr id="120835" name="Rectangle 2"/>
          <p:cNvSpPr>
            <a:spLocks noGrp="1" noRot="1" noChangeAspect="1" noChangeArrowheads="1" noTextEdit="1"/>
          </p:cNvSpPr>
          <p:nvPr>
            <p:ph type="sldImg"/>
          </p:nvPr>
        </p:nvSpPr>
        <p:spPr>
          <a:xfrm>
            <a:off x="138113" y="768350"/>
            <a:ext cx="6823075" cy="3836988"/>
          </a:xfrm>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12190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2"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ru-RU" altLang="ko-KR" sz="1000" dirty="0">
                <a:latin typeface="+mj-l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z-Cyrl-AZ"/>
              <a:t>Тренинг 1 – Стиль приписывания</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az-Cyrl-AZ"/>
              <a:t>Тренинг 1 – Стиль приписывания</a:t>
            </a:r>
            <a:endParaRPr lang="de-DE" dirty="0"/>
          </a:p>
        </p:txBody>
      </p:sp>
      <p:sp>
        <p:nvSpPr>
          <p:cNvPr id="6" name="Slide Number Placeholder 5"/>
          <p:cNvSpPr>
            <a:spLocks noGrp="1"/>
          </p:cNvSpPr>
          <p:nvPr>
            <p:ph type="sldNum" sz="quarter" idx="12"/>
          </p:nvPr>
        </p:nvSpPr>
        <p:spPr bwMode="gray"/>
        <p:txBody>
          <a:bodyPr>
            <a:noAutofit/>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z-Cyrl-AZ"/>
              <a:t>Тренинг 1 – Стиль приписывания</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az-Cyrl-AZ"/>
              <a:t>Тренинг 1 – Стиль приписывания</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az-Cyrl-AZ"/>
              <a:t>Тренинг 1 – Стиль приписывания</a:t>
            </a:r>
            <a:endParaRPr lang="de-DE" dirty="0"/>
          </a:p>
        </p:txBody>
      </p:sp>
      <p:sp>
        <p:nvSpPr>
          <p:cNvPr id="7" name="Slide Number Placeholder 6"/>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az-Cyrl-AZ"/>
              <a:t>Тренинг 1 – Стиль приписывания</a:t>
            </a:r>
            <a:endParaRPr lang="de-DE" dirty="0"/>
          </a:p>
        </p:txBody>
      </p:sp>
      <p:sp>
        <p:nvSpPr>
          <p:cNvPr id="5" name="Slide Number Placeholder 4"/>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az-Cyrl-AZ"/>
              <a:t>Тренинг 1 – Стиль приписывания</a:t>
            </a:r>
            <a:endParaRPr lang="de-DE" dirty="0"/>
          </a:p>
        </p:txBody>
      </p:sp>
      <p:sp>
        <p:nvSpPr>
          <p:cNvPr id="4" name="Slide Number Placeholder 3"/>
          <p:cNvSpPr>
            <a:spLocks noGrp="1"/>
          </p:cNvSpPr>
          <p:nvPr>
            <p:ph type="sldNum" sz="quarter" idx="12"/>
          </p:nvPr>
        </p:nvSpPr>
        <p:spPr bwMode="gray"/>
        <p:txBody>
          <a:bodyPr/>
          <a:lstStyle>
            <a:lvl1pPr>
              <a:defRPr b="0"/>
            </a:lvl1pPr>
          </a:lstStyle>
          <a:p>
            <a:fld id="{9B00EF49-7894-4F53-A8DD-F7DB3BFC5032}" type="slidenum">
              <a:rPr lang="de-DE" smtClean="0"/>
              <a:pPr/>
              <a:t>‹Nr.›</a:t>
            </a:fld>
            <a:endParaRPr lang="de-DE" dirty="0"/>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1266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67065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az-Cyrl-AZ" altLang="ko-KR" dirty="0">
                <a:solidFill>
                  <a:srgbClr val="004992"/>
                </a:solidFill>
              </a:rPr>
              <a:t>Метакогнитивная терапия (МКТ)</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ru-RU" altLang="ko-KR" sz="1000" dirty="0">
                <a:solidFill>
                  <a:srgbClr val="333333"/>
                </a:solidFill>
                <a:latin typeface="Calibri Light"/>
              </a:rPr>
              <a:t>Использование изображений было любезно одобрено художниками и владельцами на права изображения - детали (исполнитель, название), см. в конце презентации.</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5989126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2253669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9607836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33697857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8162683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0085571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2611561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5796329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419696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9043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az-Cyrl-AZ"/>
              <a:t>Тренинг 1 – Стиль приписывания</a:t>
            </a:r>
            <a:endParaRPr lang="de-DE" dirty="0"/>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B00EF49-7894-4F53-A8DD-F7DB3BFC5032}" type="slidenum">
              <a:rPr lang="de-DE" smtClean="0"/>
              <a:pPr/>
              <a:t>‹Nr.›</a:t>
            </a:fld>
            <a:endParaRPr lang="de-DE" dirty="0"/>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677794570"/>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MKT 1 B – </a:t>
            </a:r>
            <a:r>
              <a:rPr lang="az-Cyrl-AZ" altLang="ko-KR" dirty="0"/>
              <a:t>Стиль приписывания</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Hipke &amp; Russu</a:t>
            </a:r>
            <a:r>
              <a:rPr lang="nl-NL" sz="1600" dirty="0">
                <a:solidFill>
                  <a:srgbClr val="004992"/>
                </a:solidFill>
              </a:rPr>
              <a:t> (11|21)</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93492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dirty="0">
                <a:latin typeface="+mn-lt"/>
                <a:ea typeface="+mn-ea"/>
                <a:cs typeface="+mn-cs"/>
              </a:rPr>
              <a:t>Приписывание</a:t>
            </a:r>
          </a:p>
        </p:txBody>
      </p:sp>
      <p:sp>
        <p:nvSpPr>
          <p:cNvPr id="11267" name="Rectangle 3"/>
          <p:cNvSpPr>
            <a:spLocks noGrp="1" noChangeArrowheads="1"/>
          </p:cNvSpPr>
          <p:nvPr>
            <p:ph idx="1"/>
          </p:nvPr>
        </p:nvSpPr>
        <p:spPr/>
        <p:txBody>
          <a:bodyPr>
            <a:noAutofit/>
          </a:bodyPr>
          <a:lstStyle/>
          <a:p>
            <a:pPr eaLnBrk="1" hangingPunct="1">
              <a:tabLst>
                <a:tab pos="0" algn="l"/>
              </a:tabLst>
            </a:pPr>
            <a:r>
              <a:rPr lang="ru-RU" altLang="de-DE" sz="2400" dirty="0">
                <a:solidFill>
                  <a:srgbClr val="333333"/>
                </a:solidFill>
              </a:rPr>
              <a:t>Приписывание - механизм объяснения причин происхождения тех или иных ситуаций (напр.</a:t>
            </a:r>
            <a:r>
              <a:rPr lang="de-DE" altLang="de-DE" sz="2400" dirty="0">
                <a:solidFill>
                  <a:srgbClr val="333333"/>
                </a:solidFill>
              </a:rPr>
              <a:t>,</a:t>
            </a:r>
            <a:r>
              <a:rPr lang="ru-RU" altLang="de-DE" sz="2400" dirty="0">
                <a:solidFill>
                  <a:srgbClr val="333333"/>
                </a:solidFill>
              </a:rPr>
              <a:t> oбвинения).</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a:t>
            </a:fld>
            <a:endParaRPr lang="de-DE" dirty="0">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dirty="0">
                <a:latin typeface="+mn-lt"/>
                <a:ea typeface="+mn-ea"/>
                <a:cs typeface="+mn-cs"/>
              </a:rPr>
              <a:t>Приписывание</a:t>
            </a:r>
          </a:p>
        </p:txBody>
      </p:sp>
      <p:sp>
        <p:nvSpPr>
          <p:cNvPr id="11267" name="Rectangle 3"/>
          <p:cNvSpPr>
            <a:spLocks noGrp="1" noChangeArrowheads="1"/>
          </p:cNvSpPr>
          <p:nvPr>
            <p:ph idx="1"/>
          </p:nvPr>
        </p:nvSpPr>
        <p:spPr/>
        <p:txBody>
          <a:bodyPr>
            <a:noAutofit/>
          </a:bodyPr>
          <a:lstStyle/>
          <a:p>
            <a:pPr eaLnBrk="1" hangingPunct="1">
              <a:tabLst>
                <a:tab pos="0" algn="l"/>
              </a:tabLst>
            </a:pPr>
            <a:r>
              <a:rPr lang="ru-RU" altLang="de-DE" sz="2400" dirty="0">
                <a:solidFill>
                  <a:srgbClr val="333333"/>
                </a:solidFill>
              </a:rPr>
              <a:t>Приписывание - механизм объяснения причин происхождения тех или иных ситуаций (напр.</a:t>
            </a:r>
            <a:r>
              <a:rPr lang="de-DE" altLang="de-DE" sz="2400" dirty="0">
                <a:solidFill>
                  <a:srgbClr val="333333"/>
                </a:solidFill>
              </a:rPr>
              <a:t>,</a:t>
            </a:r>
            <a:r>
              <a:rPr lang="ru-RU" altLang="de-DE" sz="2400" dirty="0">
                <a:solidFill>
                  <a:srgbClr val="333333"/>
                </a:solidFill>
              </a:rPr>
              <a:t> oбвинения).</a:t>
            </a:r>
            <a:endParaRPr lang="en-US" altLang="de-DE" sz="2400" dirty="0">
              <a:solidFill>
                <a:srgbClr val="333333"/>
              </a:solidFill>
            </a:endParaRPr>
          </a:p>
          <a:p>
            <a:pPr lvl="0" defTabSz="914400" fontAlgn="base"/>
            <a:r>
              <a:rPr lang="ru-RU" altLang="de-DE" sz="2400" dirty="0">
                <a:solidFill>
                  <a:srgbClr val="333333"/>
                </a:solidFill>
              </a:rPr>
              <a:t>Мы часто не замечаем, что одно и то же событие может происходить по разным причинам.</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a:t>
            </a:fld>
            <a:endParaRPr lang="de-DE" dirty="0">
              <a:latin typeface="+mn-lt"/>
              <a:ea typeface="+mn-ea"/>
            </a:endParaRPr>
          </a:p>
        </p:txBody>
      </p:sp>
    </p:spTree>
    <p:extLst>
      <p:ext uri="{BB962C8B-B14F-4D97-AF65-F5344CB8AC3E}">
        <p14:creationId xmlns:p14="http://schemas.microsoft.com/office/powerpoint/2010/main" val="2435531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dirty="0">
                <a:latin typeface="+mn-lt"/>
                <a:ea typeface="+mn-ea"/>
                <a:cs typeface="+mn-cs"/>
              </a:rPr>
              <a:t>Приписывание</a:t>
            </a:r>
          </a:p>
        </p:txBody>
      </p:sp>
      <p:sp>
        <p:nvSpPr>
          <p:cNvPr id="11267" name="Rectangle 3"/>
          <p:cNvSpPr>
            <a:spLocks noGrp="1" noChangeArrowheads="1"/>
          </p:cNvSpPr>
          <p:nvPr>
            <p:ph idx="1"/>
          </p:nvPr>
        </p:nvSpPr>
        <p:spPr/>
        <p:txBody>
          <a:bodyPr>
            <a:noAutofit/>
          </a:bodyPr>
          <a:lstStyle/>
          <a:p>
            <a:pPr eaLnBrk="1" hangingPunct="1">
              <a:tabLst>
                <a:tab pos="0" algn="l"/>
              </a:tabLst>
            </a:pPr>
            <a:r>
              <a:rPr lang="ru-RU" altLang="de-DE" sz="2400" dirty="0">
                <a:solidFill>
                  <a:srgbClr val="333333"/>
                </a:solidFill>
              </a:rPr>
              <a:t>Приписывание - механизм объяснения причин происхождения тех или иных ситуаций (напр.</a:t>
            </a:r>
            <a:r>
              <a:rPr lang="de-DE" altLang="de-DE" sz="2400" dirty="0">
                <a:solidFill>
                  <a:srgbClr val="333333"/>
                </a:solidFill>
              </a:rPr>
              <a:t>,</a:t>
            </a:r>
            <a:r>
              <a:rPr lang="ru-RU" altLang="de-DE" sz="2400" dirty="0">
                <a:solidFill>
                  <a:srgbClr val="333333"/>
                </a:solidFill>
              </a:rPr>
              <a:t> oбвинения).</a:t>
            </a:r>
            <a:endParaRPr lang="en-US" altLang="de-DE" sz="2400" dirty="0">
              <a:solidFill>
                <a:srgbClr val="333333"/>
              </a:solidFill>
            </a:endParaRPr>
          </a:p>
          <a:p>
            <a:pPr lvl="0" defTabSz="914400" fontAlgn="base"/>
            <a:r>
              <a:rPr lang="ru-RU" altLang="de-DE" sz="2400" dirty="0">
                <a:solidFill>
                  <a:srgbClr val="333333"/>
                </a:solidFill>
              </a:rPr>
              <a:t>Мы часто не замечаем, что одно и то же событие может происходить по разным причинам.</a:t>
            </a:r>
            <a:br>
              <a:rPr lang="en-US" altLang="de-DE" sz="2400" dirty="0">
                <a:solidFill>
                  <a:srgbClr val="333333"/>
                </a:solidFill>
              </a:rPr>
            </a:br>
            <a:endParaRPr lang="ru-RU" altLang="de-DE" sz="2400" dirty="0">
              <a:solidFill>
                <a:srgbClr val="333333"/>
              </a:solidFill>
            </a:endParaRPr>
          </a:p>
          <a:p>
            <a:pPr lvl="0" defTabSz="914400" fontAlgn="base"/>
            <a:r>
              <a:rPr lang="ru-RU" altLang="de-DE" sz="2400" b="1" dirty="0">
                <a:solidFill>
                  <a:srgbClr val="004992"/>
                </a:solidFill>
              </a:rPr>
              <a:t>Какие последствия могут нести такие события?</a:t>
            </a:r>
          </a:p>
          <a:p>
            <a:pPr lvl="0" defTabSz="914400" fontAlgn="base"/>
            <a:r>
              <a:rPr lang="ru-RU" altLang="de-DE" sz="2400" dirty="0">
                <a:solidFill>
                  <a:srgbClr val="333333"/>
                </a:solidFill>
              </a:rPr>
              <a:t>Хорошая подруга не позвонила и не поздравила Вас с днем рождения.</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a:t>
            </a:fld>
            <a:endParaRPr lang="de-DE" dirty="0">
              <a:latin typeface="+mn-lt"/>
              <a:ea typeface="+mn-ea"/>
            </a:endParaRPr>
          </a:p>
        </p:txBody>
      </p:sp>
    </p:spTree>
    <p:extLst>
      <p:ext uri="{BB962C8B-B14F-4D97-AF65-F5344CB8AC3E}">
        <p14:creationId xmlns:p14="http://schemas.microsoft.com/office/powerpoint/2010/main" val="1193723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Причины</a:t>
            </a:r>
            <a:endParaRPr lang="de-DE" altLang="de-DE" sz="3600">
              <a:latin typeface="+mn-lt"/>
              <a:ea typeface="+mn-ea"/>
              <a:cs typeface="+mn-cs"/>
            </a:endParaRPr>
          </a:p>
        </p:txBody>
      </p:sp>
      <p:sp>
        <p:nvSpPr>
          <p:cNvPr id="15364" name="Rectangle 1028"/>
          <p:cNvSpPr>
            <a:spLocks noGrp="1" noChangeArrowheads="1"/>
          </p:cNvSpPr>
          <p:nvPr>
            <p:ph idx="1"/>
          </p:nvPr>
        </p:nvSpPr>
        <p:spPr/>
        <p:txBody>
          <a:bodyPr>
            <a:noAutofit/>
          </a:bodyPr>
          <a:lstStyle/>
          <a:p>
            <a:pPr eaLnBrk="1" hangingPunct="1"/>
            <a:r>
              <a:rPr lang="ru-RU" altLang="de-DE" sz="2400" dirty="0">
                <a:solidFill>
                  <a:srgbClr val="333333"/>
                </a:solidFill>
              </a:rPr>
              <a:t>Почему Ваша подруга не позвонила?</a:t>
            </a:r>
          </a:p>
          <a:p>
            <a:pPr lvl="0" defTabSz="914400" fontAlgn="base"/>
            <a:r>
              <a:rPr lang="ru-RU" altLang="de-DE" sz="2400" dirty="0">
                <a:solidFill>
                  <a:srgbClr val="004992"/>
                </a:solidFill>
              </a:rPr>
              <a:t>Возможное приписывание...</a:t>
            </a:r>
          </a:p>
          <a:p>
            <a:pPr lvl="0" defTabSz="914400" fontAlgn="base">
              <a:buClr>
                <a:srgbClr val="333333"/>
              </a:buClr>
            </a:pPr>
            <a:r>
              <a:rPr lang="en-US" altLang="de-DE" sz="2400" dirty="0">
                <a:solidFill>
                  <a:srgbClr val="333333"/>
                </a:solidFill>
              </a:rPr>
              <a:t>???</a:t>
            </a:r>
            <a:endParaRPr lang="ru-RU" altLang="de-DE" sz="2400" dirty="0">
              <a:solidFill>
                <a:srgbClr val="333333"/>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5</a:t>
            </a:fld>
            <a:endParaRPr lang="de-DE" dirty="0">
              <a:latin typeface="+mn-lt"/>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Причины</a:t>
            </a:r>
            <a:endParaRPr lang="de-DE" altLang="de-DE" sz="3600">
              <a:latin typeface="+mn-lt"/>
              <a:ea typeface="+mn-ea"/>
              <a:cs typeface="+mn-cs"/>
            </a:endParaRPr>
          </a:p>
        </p:txBody>
      </p:sp>
      <p:sp>
        <p:nvSpPr>
          <p:cNvPr id="15364" name="Rectangle 1028"/>
          <p:cNvSpPr>
            <a:spLocks noGrp="1" noChangeArrowheads="1"/>
          </p:cNvSpPr>
          <p:nvPr>
            <p:ph idx="1"/>
          </p:nvPr>
        </p:nvSpPr>
        <p:spPr/>
        <p:txBody>
          <a:bodyPr>
            <a:noAutofit/>
          </a:bodyPr>
          <a:lstStyle/>
          <a:p>
            <a:pPr eaLnBrk="1" hangingPunct="1"/>
            <a:r>
              <a:rPr lang="ru-RU" altLang="de-DE" sz="2400" dirty="0">
                <a:solidFill>
                  <a:srgbClr val="333333"/>
                </a:solidFill>
              </a:rPr>
              <a:t>Почему Ваша подруга не позвонила?</a:t>
            </a:r>
          </a:p>
          <a:p>
            <a:pPr lvl="0" defTabSz="914400" fontAlgn="base"/>
            <a:r>
              <a:rPr lang="ru-RU" altLang="de-DE" sz="2400" dirty="0">
                <a:solidFill>
                  <a:srgbClr val="004992"/>
                </a:solidFill>
              </a:rPr>
              <a:t>Возможное приписывание...</a:t>
            </a:r>
          </a:p>
          <a:p>
            <a:pPr marL="342900" lvl="0" indent="-342900" defTabSz="914400" fontAlgn="base">
              <a:buClr>
                <a:srgbClr val="333333"/>
              </a:buClr>
              <a:buFont typeface="WingDings"/>
              <a:buChar char=""/>
            </a:pPr>
            <a:r>
              <a:rPr lang="ru-RU" altLang="de-DE" sz="2400" dirty="0">
                <a:solidFill>
                  <a:srgbClr val="333333"/>
                </a:solidFill>
              </a:rPr>
              <a:t>Я ей не столь важен. С другими она бы себя так не повела.</a:t>
            </a:r>
          </a:p>
          <a:p>
            <a:pPr marL="342900" lvl="0" indent="-342900" defTabSz="914400" fontAlgn="base">
              <a:buClr>
                <a:srgbClr val="333333"/>
              </a:buClr>
              <a:buFont typeface="WingDings"/>
              <a:buChar char=""/>
            </a:pPr>
            <a:r>
              <a:rPr lang="ru-RU" altLang="de-DE" sz="2400" dirty="0">
                <a:solidFill>
                  <a:srgbClr val="333333"/>
                </a:solidFill>
              </a:rPr>
              <a:t>Она очень рассеянный человек </a:t>
            </a:r>
            <a:r>
              <a:rPr lang="de-DE" altLang="de-DE" sz="2400" dirty="0">
                <a:solidFill>
                  <a:srgbClr val="333333"/>
                </a:solidFill>
              </a:rPr>
              <a:t>–</a:t>
            </a:r>
            <a:r>
              <a:rPr lang="ru-RU" altLang="de-DE" sz="2400" dirty="0">
                <a:solidFill>
                  <a:srgbClr val="333333"/>
                </a:solidFill>
              </a:rPr>
              <a:t> так вероятно, она может забыть и про свой ​​день рождения...</a:t>
            </a:r>
          </a:p>
          <a:p>
            <a:pPr marL="342900" lvl="0" indent="-342900" defTabSz="914400" fontAlgn="base">
              <a:buClr>
                <a:srgbClr val="333333"/>
              </a:buClr>
              <a:buFont typeface="WingDings"/>
              <a:buChar char=""/>
            </a:pPr>
            <a:r>
              <a:rPr lang="ru-RU" altLang="de-DE" sz="2400" dirty="0">
                <a:solidFill>
                  <a:srgbClr val="333333"/>
                </a:solidFill>
              </a:rPr>
              <a:t>У нее в переди трудный экзамен и у нее просто не нашлось времени.</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6</a:t>
            </a:fld>
            <a:endParaRPr lang="de-DE" dirty="0">
              <a:latin typeface="+mn-lt"/>
              <a:ea typeface="+mn-ea"/>
            </a:endParaRPr>
          </a:p>
        </p:txBody>
      </p:sp>
    </p:spTree>
    <p:extLst>
      <p:ext uri="{BB962C8B-B14F-4D97-AF65-F5344CB8AC3E}">
        <p14:creationId xmlns:p14="http://schemas.microsoft.com/office/powerpoint/2010/main" val="276924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Причины</a:t>
            </a:r>
            <a:endParaRPr lang="de-DE" altLang="de-DE" sz="3600">
              <a:latin typeface="+mn-lt"/>
              <a:ea typeface="+mn-ea"/>
              <a:cs typeface="+mn-cs"/>
            </a:endParaRPr>
          </a:p>
        </p:txBody>
      </p:sp>
      <p:sp>
        <p:nvSpPr>
          <p:cNvPr id="17412" name="Rectangle 1028"/>
          <p:cNvSpPr>
            <a:spLocks noGrp="1" noChangeArrowheads="1"/>
          </p:cNvSpPr>
          <p:nvPr>
            <p:ph idx="1"/>
          </p:nvPr>
        </p:nvSpPr>
        <p:spPr/>
        <p:txBody>
          <a:bodyPr>
            <a:noAutofit/>
          </a:bodyPr>
          <a:lstStyle/>
          <a:p>
            <a:pPr eaLnBrk="1" hangingPunct="1"/>
            <a:r>
              <a:rPr lang="ru-RU" altLang="de-DE" sz="2400" dirty="0">
                <a:solidFill>
                  <a:srgbClr val="333333"/>
                </a:solidFill>
              </a:rPr>
              <a:t>Почему Ваша подруга не позвонила?</a:t>
            </a:r>
          </a:p>
          <a:p>
            <a:pPr lvl="0" defTabSz="914400" fontAlgn="base"/>
            <a:r>
              <a:rPr lang="ru-RU" altLang="de-DE" sz="2400" dirty="0">
                <a:solidFill>
                  <a:srgbClr val="004992"/>
                </a:solidFill>
              </a:rPr>
              <a:t>Возможное приписывание...</a:t>
            </a:r>
            <a:endParaRPr lang="ru-RU" altLang="de-DE" sz="2400" dirty="0">
              <a:solidFill>
                <a:srgbClr val="333333"/>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7</a:t>
            </a:fld>
            <a:endParaRPr lang="de-DE" dirty="0">
              <a:latin typeface="+mn-lt"/>
              <a:ea typeface="+mn-ea"/>
            </a:endParaRPr>
          </a:p>
        </p:txBody>
      </p:sp>
      <p:sp>
        <p:nvSpPr>
          <p:cNvPr id="17413" name="Rectangle 1029"/>
          <p:cNvSpPr>
            <a:spLocks noChangeArrowheads="1"/>
          </p:cNvSpPr>
          <p:nvPr/>
        </p:nvSpPr>
        <p:spPr bwMode="auto">
          <a:xfrm>
            <a:off x="912522" y="3500438"/>
            <a:ext cx="10670778" cy="244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609600" indent="-609600">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buFontTx/>
              <a:buNone/>
            </a:pPr>
            <a:endParaRPr lang="de-DE" altLang="de-DE" sz="2000">
              <a:latin typeface="Calibri Light"/>
            </a:endParaRPr>
          </a:p>
        </p:txBody>
      </p:sp>
      <p:graphicFrame>
        <p:nvGraphicFramePr>
          <p:cNvPr id="9" name="Group 68"/>
          <p:cNvGraphicFramePr>
            <a:graphicFrameLocks/>
          </p:cNvGraphicFramePr>
          <p:nvPr>
            <p:extLst>
              <p:ext uri="{D42A27DB-BD31-4B8C-83A1-F6EECF244321}">
                <p14:modId xmlns:p14="http://schemas.microsoft.com/office/powerpoint/2010/main" val="3798727897"/>
              </p:ext>
            </p:extLst>
          </p:nvPr>
        </p:nvGraphicFramePr>
        <p:xfrm>
          <a:off x="408955" y="3471161"/>
          <a:ext cx="11376000" cy="1936952"/>
        </p:xfrm>
        <a:graphic>
          <a:graphicData uri="http://schemas.openxmlformats.org/drawingml/2006/table">
            <a:tbl>
              <a:tblPr/>
              <a:tblGrid>
                <a:gridCol w="2736304">
                  <a:extLst>
                    <a:ext uri="{9D8B030D-6E8A-4147-A177-3AD203B41FA5}">
                      <a16:colId xmlns:a16="http://schemas.microsoft.com/office/drawing/2014/main" val="20000"/>
                    </a:ext>
                  </a:extLst>
                </a:gridCol>
                <a:gridCol w="8639696">
                  <a:extLst>
                    <a:ext uri="{9D8B030D-6E8A-4147-A177-3AD203B41FA5}">
                      <a16:colId xmlns:a16="http://schemas.microsoft.com/office/drawing/2014/main" val="20001"/>
                    </a:ext>
                  </a:extLst>
                </a:gridCol>
              </a:tblGrid>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z-Cyrl-AZ" sz="2400" b="0" i="0" u="none" strike="noStrike" cap="none" normalizeH="0" baseline="0" dirty="0">
                          <a:ln>
                            <a:noFill/>
                          </a:ln>
                          <a:solidFill>
                            <a:srgbClr val="004992"/>
                          </a:solidFill>
                          <a:effectLst/>
                          <a:latin typeface="+mn-lt"/>
                          <a:ea typeface="+mn-ea"/>
                          <a:cs typeface="+mn-cs"/>
                        </a:rPr>
                        <a:t> ... себе лично </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400" b="0" i="0" u="none" strike="noStrike" cap="none" normalizeH="0" baseline="0">
                          <a:ln>
                            <a:noFill/>
                          </a:ln>
                          <a:solidFill>
                            <a:srgbClr val="333333"/>
                          </a:solidFill>
                          <a:effectLst/>
                          <a:latin typeface="+mn-lt"/>
                          <a:ea typeface="+mn-ea"/>
                          <a:cs typeface="+mn-cs"/>
                        </a:rPr>
                        <a:t>Я ей не столь важен.</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04" marB="45704"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57012">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az-Cyrl-AZ" sz="2400" b="0" i="0" u="none" strike="noStrike" cap="none" normalizeH="0" baseline="0" dirty="0">
                          <a:ln>
                            <a:noFill/>
                          </a:ln>
                          <a:solidFill>
                            <a:srgbClr val="004992"/>
                          </a:solidFill>
                          <a:effectLst/>
                          <a:latin typeface="+mn-lt"/>
                          <a:ea typeface="+mn-ea"/>
                          <a:cs typeface="+mn-cs"/>
                        </a:rPr>
                        <a:t> ... другим </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2400" b="0" i="0" u="none" strike="noStrike" cap="none" normalizeH="0" baseline="0" dirty="0">
                          <a:ln>
                            <a:noFill/>
                          </a:ln>
                          <a:solidFill>
                            <a:srgbClr val="333333"/>
                          </a:solidFill>
                          <a:effectLst/>
                          <a:latin typeface="+mn-lt"/>
                          <a:ea typeface="+mn-ea"/>
                          <a:cs typeface="+mn-cs"/>
                        </a:rPr>
                        <a:t> Она очень рассеянный человек.</a:t>
                      </a:r>
                      <a:endParaRPr kumimoji="0" lang="en-US" sz="2400" b="0" i="0" u="none" strike="noStrike" cap="none" normalizeH="0" baseline="0" dirty="0">
                        <a:ln>
                          <a:noFill/>
                        </a:ln>
                        <a:solidFill>
                          <a:srgbClr val="333333"/>
                        </a:solidFill>
                        <a:effectLst/>
                        <a:latin typeface="+mn-lt"/>
                        <a:ea typeface="+mn-ea"/>
                        <a:cs typeface="+mn-cs"/>
                      </a:endParaRPr>
                    </a:p>
                  </a:txBody>
                  <a:tcPr marL="121952" marR="121952" marT="45704" marB="45704"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06216">
                <a:tc>
                  <a:txBody>
                    <a:bodyPr/>
                    <a:lstStyle/>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az-Cyrl-AZ" sz="2400" b="0" i="0" u="none" strike="noStrike" cap="none" normalizeH="0" baseline="0" dirty="0">
                          <a:ln>
                            <a:noFill/>
                          </a:ln>
                          <a:solidFill>
                            <a:srgbClr val="004992"/>
                          </a:solidFill>
                          <a:effectLst/>
                          <a:latin typeface="+mn-lt"/>
                          <a:ea typeface="+mn-ea"/>
                          <a:cs typeface="+mn-cs"/>
                        </a:rPr>
                        <a:t> ... ситуации или </a:t>
                      </a:r>
                    </a:p>
                    <a:p>
                      <a:pPr marL="358775" marR="0" lvl="0" indent="-358775" algn="l" defTabSz="914400" rtl="0" eaLnBrk="1" fontAlgn="base" latinLnBrk="0" hangingPunct="1">
                        <a:lnSpc>
                          <a:spcPct val="100000"/>
                        </a:lnSpc>
                        <a:spcBef>
                          <a:spcPct val="0"/>
                        </a:spcBef>
                        <a:spcAft>
                          <a:spcPct val="0"/>
                        </a:spcAft>
                        <a:buClr>
                          <a:srgbClr val="336699"/>
                        </a:buClr>
                        <a:buSzTx/>
                        <a:buFont typeface="Wingdings" pitchFamily="2" charset="2"/>
                        <a:buNone/>
                        <a:tabLst/>
                      </a:pPr>
                      <a:r>
                        <a:rPr kumimoji="0" lang="az-Cyrl-AZ" sz="2400" b="0" i="0" u="none" strike="noStrike" cap="none" normalizeH="0" baseline="0" dirty="0">
                          <a:ln>
                            <a:noFill/>
                          </a:ln>
                          <a:solidFill>
                            <a:srgbClr val="004992"/>
                          </a:solidFill>
                          <a:effectLst/>
                          <a:latin typeface="+mn-lt"/>
                          <a:ea typeface="+mn-ea"/>
                          <a:cs typeface="+mn-cs"/>
                        </a:rPr>
                        <a:t> совпадениям </a:t>
                      </a:r>
                      <a:endParaRPr kumimoji="0" lang="de-DE" sz="2400" b="0" i="0" u="none" strike="noStrike" cap="none" normalizeH="0" baseline="0" dirty="0">
                        <a:ln>
                          <a:noFill/>
                        </a:ln>
                        <a:solidFill>
                          <a:srgbClr val="004992"/>
                        </a:solidFill>
                        <a:effectLst/>
                        <a:latin typeface="+mn-lt"/>
                        <a:ea typeface="+mn-ea"/>
                        <a:cs typeface="+mn-cs"/>
                      </a:endParaRPr>
                    </a:p>
                  </a:txBody>
                  <a:tcPr marL="121952" marR="121952" marT="45704" marB="45704"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400" b="0" i="0" u="none" strike="noStrike" cap="none" normalizeH="0" baseline="0" dirty="0">
                          <a:ln>
                            <a:noFill/>
                          </a:ln>
                          <a:solidFill>
                            <a:srgbClr val="333333"/>
                          </a:solidFill>
                          <a:effectLst/>
                          <a:latin typeface="+mn-lt"/>
                          <a:ea typeface="+mn-ea"/>
                          <a:cs typeface="+mn-cs"/>
                        </a:rPr>
                        <a:t>У нее в переди трудный экзамен и у нее просто не нашлось времени.</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04" marB="4570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az-Cyrl-AZ" sz="3600">
                <a:solidFill>
                  <a:srgbClr val="004992"/>
                </a:solidFill>
                <a:latin typeface="+mn-lt"/>
                <a:ea typeface="+mn-ea"/>
                <a:cs typeface="+mn-cs"/>
              </a:rPr>
              <a:t>Приписывание</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377"/>
            <a:r>
              <a:rPr lang="ru-RU" altLang="de-DE" sz="2400">
                <a:solidFill>
                  <a:srgbClr val="333333"/>
                </a:solidFill>
              </a:rPr>
              <a:t>Как уже было подмечено, события могут иметь совершенно разные причины. </a:t>
            </a:r>
            <a:r>
              <a:rPr lang="ru-RU" altLang="de-DE" sz="2400" dirty="0">
                <a:solidFill>
                  <a:srgbClr val="333333"/>
                </a:solidFill>
              </a:rPr>
              <a:t>Поэтому, зачастую несколько факторов участвуют одновременно. Но несмотря на это многие люди предпочитают односторонние объяснения происходящего (напр., многие винят других в своих происходящих неудачах и наоборот).</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8</a:t>
            </a:fld>
            <a:endParaRPr lang="de-DE" dirty="0">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ru-RU" sz="3600">
                <a:solidFill>
                  <a:srgbClr val="004992"/>
                </a:solidFill>
                <a:latin typeface="+mn-lt"/>
                <a:ea typeface="+mn-ea"/>
                <a:cs typeface="+mn-cs"/>
              </a:rPr>
              <a:t>Вы покидаете больницу без симптомов заболевания.</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ru-RU" altLang="de-DE" sz="2400" dirty="0">
                <a:solidFill>
                  <a:srgbClr val="004992"/>
                </a:solidFill>
              </a:rPr>
              <a:t>Причины...</a:t>
            </a:r>
          </a:p>
          <a:p>
            <a:pPr lvl="0" defTabSz="914377"/>
            <a:r>
              <a:rPr lang="ru-RU" altLang="de-DE" sz="2400" dirty="0">
                <a:solidFill>
                  <a:srgbClr val="333333"/>
                </a:solidFill>
              </a:rPr>
              <a:t>... из-за своих личных убеждений</a:t>
            </a:r>
          </a:p>
          <a:p>
            <a:pPr lvl="0" defTabSz="914377"/>
            <a:r>
              <a:rPr lang="ru-RU" altLang="de-DE" sz="2400" dirty="0">
                <a:solidFill>
                  <a:srgbClr val="333333"/>
                </a:solidFill>
              </a:rPr>
              <a:t>... из-за других</a:t>
            </a:r>
          </a:p>
          <a:p>
            <a:pPr lvl="0" defTabSz="914377"/>
            <a:r>
              <a:rPr lang="ru-RU" altLang="de-DE" sz="2400" dirty="0">
                <a:solidFill>
                  <a:srgbClr val="333333"/>
                </a:solidFill>
              </a:rPr>
              <a:t>... из-за ситуации или совпадения</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9</a:t>
            </a:fld>
            <a:endParaRPr lang="de-DE" dirty="0">
              <a:latin typeface="+mn-lt"/>
              <a:ea typeface="+mn-ea"/>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Вы покидаете больницу без симптомов заболевания.</a:t>
            </a:r>
            <a:endParaRPr lang="en-US" altLang="de-DE" sz="3600" dirty="0">
              <a:latin typeface="+mn-lt"/>
              <a:ea typeface="+mn-ea"/>
              <a:cs typeface="+mn-cs"/>
            </a:endParaRPr>
          </a:p>
        </p:txBody>
      </p:sp>
      <p:sp>
        <p:nvSpPr>
          <p:cNvPr id="23554" name="Rectangle 2"/>
          <p:cNvSpPr>
            <a:spLocks noGrp="1" noChangeArrowheads="1"/>
          </p:cNvSpPr>
          <p:nvPr>
            <p:ph idx="1"/>
          </p:nvPr>
        </p:nvSpPr>
        <p:spPr/>
        <p:txBody>
          <a:bodyPr>
            <a:noAutofit/>
          </a:bodyPr>
          <a:lstStyle/>
          <a:p>
            <a:pPr eaLnBrk="1" hangingPunct="1">
              <a:lnSpc>
                <a:spcPct val="100000"/>
              </a:lnSpc>
              <a:spcBef>
                <a:spcPts val="0"/>
              </a:spcBef>
            </a:pPr>
            <a:r>
              <a:rPr lang="ru-RU" altLang="de-DE" sz="1700" b="1" dirty="0">
                <a:solidFill>
                  <a:srgbClr val="004992"/>
                </a:solidFill>
              </a:rPr>
              <a:t>Причины</a:t>
            </a:r>
            <a:r>
              <a:rPr lang="de-DE" altLang="de-DE" sz="1700" b="1" dirty="0">
                <a:solidFill>
                  <a:srgbClr val="004992"/>
                </a:solidFill>
              </a:rPr>
              <a:t>...</a:t>
            </a:r>
          </a:p>
          <a:p>
            <a:pPr eaLnBrk="1" hangingPunct="1">
              <a:lnSpc>
                <a:spcPct val="100000"/>
              </a:lnSpc>
              <a:spcBef>
                <a:spcPts val="1200"/>
              </a:spcBef>
            </a:pPr>
            <a:r>
              <a:rPr lang="de-DE" altLang="de-DE" sz="1700" b="1" dirty="0">
                <a:solidFill>
                  <a:srgbClr val="004992"/>
                </a:solidFill>
              </a:rPr>
              <a:t>... </a:t>
            </a:r>
            <a:r>
              <a:rPr lang="ru-RU" altLang="de-DE" sz="1700" b="1" dirty="0">
                <a:solidFill>
                  <a:srgbClr val="004992"/>
                </a:solidFill>
              </a:rPr>
              <a:t>из-за своих личных убеждений</a:t>
            </a:r>
            <a:r>
              <a:rPr lang="de-DE" altLang="de-DE" sz="1700" b="1" dirty="0">
                <a:solidFill>
                  <a:srgbClr val="004992"/>
                </a:solidFill>
              </a:rPr>
              <a:t>:</a:t>
            </a:r>
          </a:p>
          <a:p>
            <a:pPr eaLnBrk="1" hangingPunct="1">
              <a:lnSpc>
                <a:spcPct val="100000"/>
              </a:lnSpc>
              <a:spcBef>
                <a:spcPts val="0"/>
              </a:spcBef>
            </a:pPr>
            <a:r>
              <a:rPr lang="de-DE" altLang="de-DE" sz="1700" i="1" dirty="0">
                <a:solidFill>
                  <a:srgbClr val="333333"/>
                </a:solidFill>
              </a:rPr>
              <a:t>(</a:t>
            </a:r>
            <a:r>
              <a:rPr lang="ru-RU" altLang="de-DE" sz="1700" i="1" dirty="0">
                <a:solidFill>
                  <a:srgbClr val="333333"/>
                </a:solidFill>
              </a:rPr>
              <a:t>поддаются влиянию</a:t>
            </a:r>
            <a:r>
              <a:rPr lang="de-DE" altLang="de-DE" sz="1700" i="1" dirty="0">
                <a:solidFill>
                  <a:srgbClr val="333333"/>
                </a:solidFill>
              </a:rPr>
              <a:t>)</a:t>
            </a:r>
          </a:p>
          <a:p>
            <a:pPr marL="285750" indent="-285750" eaLnBrk="1" hangingPunct="1">
              <a:lnSpc>
                <a:spcPct val="100000"/>
              </a:lnSpc>
              <a:spcBef>
                <a:spcPts val="0"/>
              </a:spcBef>
              <a:buClr>
                <a:srgbClr val="333333"/>
              </a:buClr>
              <a:buFont typeface="WingDings"/>
              <a:buChar char=""/>
            </a:pPr>
            <a:r>
              <a:rPr lang="ru-RU" altLang="de-DE" sz="1700" dirty="0">
                <a:solidFill>
                  <a:srgbClr val="333333"/>
                </a:solidFill>
              </a:rPr>
              <a:t>Я достиг успеха благодаря высокой мотивации к лечению</a:t>
            </a:r>
          </a:p>
          <a:p>
            <a:pPr marL="285750" indent="-285750" eaLnBrk="1" hangingPunct="1">
              <a:lnSpc>
                <a:spcPct val="100000"/>
              </a:lnSpc>
              <a:spcBef>
                <a:spcPts val="0"/>
              </a:spcBef>
              <a:buClr>
                <a:srgbClr val="333333"/>
              </a:buClr>
              <a:buFont typeface="WingDings"/>
              <a:buChar char=""/>
            </a:pPr>
            <a:r>
              <a:rPr lang="ru-RU" altLang="de-DE" sz="1700" dirty="0">
                <a:solidFill>
                  <a:srgbClr val="333333"/>
                </a:solidFill>
              </a:rPr>
              <a:t>Я настаивал на применении некоторых форм терапии!</a:t>
            </a:r>
          </a:p>
          <a:p>
            <a:pPr eaLnBrk="1" hangingPunct="1">
              <a:lnSpc>
                <a:spcPct val="100000"/>
              </a:lnSpc>
              <a:spcBef>
                <a:spcPts val="1200"/>
              </a:spcBef>
            </a:pPr>
            <a:r>
              <a:rPr lang="de-DE" altLang="de-DE" sz="1700" i="1" dirty="0">
                <a:solidFill>
                  <a:srgbClr val="333333"/>
                </a:solidFill>
              </a:rPr>
              <a:t>(</a:t>
            </a:r>
            <a:r>
              <a:rPr lang="ru-RU" altLang="de-DE" sz="1700" i="1" dirty="0">
                <a:solidFill>
                  <a:srgbClr val="333333"/>
                </a:solidFill>
              </a:rPr>
              <a:t>сложно поддаются влиянию)</a:t>
            </a:r>
          </a:p>
          <a:p>
            <a:pPr marL="285750" indent="-285750" eaLnBrk="1" hangingPunct="1">
              <a:lnSpc>
                <a:spcPct val="100000"/>
              </a:lnSpc>
              <a:spcBef>
                <a:spcPts val="0"/>
              </a:spcBef>
              <a:buClr>
                <a:srgbClr val="333333"/>
              </a:buClr>
              <a:buFont typeface="WingDings"/>
              <a:buChar char=""/>
            </a:pPr>
            <a:r>
              <a:rPr lang="ru-RU" altLang="de-DE" sz="1700" dirty="0">
                <a:solidFill>
                  <a:srgbClr val="333333"/>
                </a:solidFill>
              </a:rPr>
              <a:t>Я бы определено выздравил и без терапии</a:t>
            </a:r>
            <a:r>
              <a:rPr lang="de-DE" altLang="de-DE" sz="1700" dirty="0">
                <a:solidFill>
                  <a:srgbClr val="333333"/>
                </a:solidFill>
              </a:rPr>
              <a:t> &amp; </a:t>
            </a:r>
            <a:r>
              <a:rPr lang="ru-RU" altLang="de-DE" sz="1700" dirty="0">
                <a:solidFill>
                  <a:srgbClr val="333333"/>
                </a:solidFill>
              </a:rPr>
              <a:t>таблеток</a:t>
            </a:r>
          </a:p>
          <a:p>
            <a:pPr marL="285750" indent="-285750" eaLnBrk="1" hangingPunct="1">
              <a:lnSpc>
                <a:spcPct val="100000"/>
              </a:lnSpc>
              <a:spcBef>
                <a:spcPts val="0"/>
              </a:spcBef>
              <a:buClr>
                <a:srgbClr val="333333"/>
              </a:buClr>
              <a:buFont typeface="WingDings"/>
              <a:buChar char=""/>
            </a:pPr>
            <a:r>
              <a:rPr lang="ru-RU" altLang="de-DE" sz="1700" dirty="0">
                <a:solidFill>
                  <a:srgbClr val="333333"/>
                </a:solidFill>
              </a:rPr>
              <a:t>Восстановление здоровья благодаря </a:t>
            </a:r>
            <a:r>
              <a:rPr lang="ru-RU" altLang="de-DE" sz="1700" i="1" dirty="0">
                <a:solidFill>
                  <a:srgbClr val="333333"/>
                </a:solidFill>
              </a:rPr>
              <a:t>хорошим</a:t>
            </a:r>
            <a:r>
              <a:rPr lang="ru-RU" altLang="de-DE" sz="1700" dirty="0">
                <a:solidFill>
                  <a:srgbClr val="333333"/>
                </a:solidFill>
              </a:rPr>
              <a:t> генам</a:t>
            </a:r>
          </a:p>
          <a:p>
            <a:pPr eaLnBrk="1" hangingPunct="1">
              <a:lnSpc>
                <a:spcPct val="100000"/>
              </a:lnSpc>
              <a:spcBef>
                <a:spcPts val="1200"/>
              </a:spcBef>
            </a:pPr>
            <a:r>
              <a:rPr lang="de-DE" altLang="de-DE" sz="1700" b="1" dirty="0">
                <a:solidFill>
                  <a:srgbClr val="004992"/>
                </a:solidFill>
              </a:rPr>
              <a:t>... </a:t>
            </a:r>
            <a:r>
              <a:rPr lang="ru-RU" altLang="de-DE" sz="1700" b="1" dirty="0">
                <a:solidFill>
                  <a:srgbClr val="004992"/>
                </a:solidFill>
              </a:rPr>
              <a:t>из-за других</a:t>
            </a:r>
            <a:r>
              <a:rPr lang="de-DE" altLang="de-DE" sz="1700" b="1" dirty="0">
                <a:solidFill>
                  <a:srgbClr val="004992"/>
                </a:solidFill>
              </a:rPr>
              <a:t>:</a:t>
            </a:r>
          </a:p>
          <a:p>
            <a:pPr marL="285750" indent="-285750" eaLnBrk="1" hangingPunct="1">
              <a:lnSpc>
                <a:spcPct val="100000"/>
              </a:lnSpc>
              <a:spcBef>
                <a:spcPts val="0"/>
              </a:spcBef>
              <a:buClr>
                <a:srgbClr val="333333"/>
              </a:buClr>
              <a:buFont typeface="WingDings"/>
              <a:buChar char=""/>
            </a:pPr>
            <a:r>
              <a:rPr lang="ru-RU" altLang="de-DE" sz="1700" dirty="0">
                <a:solidFill>
                  <a:srgbClr val="333333"/>
                </a:solidFill>
              </a:rPr>
              <a:t>Врачи относились ко мне превосходно</a:t>
            </a:r>
          </a:p>
          <a:p>
            <a:pPr marL="285750" indent="-285750" eaLnBrk="1" hangingPunct="1">
              <a:lnSpc>
                <a:spcPct val="100000"/>
              </a:lnSpc>
              <a:spcBef>
                <a:spcPts val="0"/>
              </a:spcBef>
              <a:buClr>
                <a:srgbClr val="333333"/>
              </a:buClr>
              <a:buFont typeface="WingDings"/>
              <a:buChar char=""/>
            </a:pPr>
            <a:r>
              <a:rPr lang="ru-RU" altLang="de-DE" sz="1700" dirty="0">
                <a:solidFill>
                  <a:srgbClr val="333333"/>
                </a:solidFill>
              </a:rPr>
              <a:t>Я бы не достиг такого результат без поддержки семьи</a:t>
            </a:r>
          </a:p>
          <a:p>
            <a:pPr eaLnBrk="1" hangingPunct="1">
              <a:lnSpc>
                <a:spcPct val="100000"/>
              </a:lnSpc>
              <a:spcBef>
                <a:spcPts val="1200"/>
              </a:spcBef>
            </a:pPr>
            <a:r>
              <a:rPr lang="de-DE" altLang="de-DE" sz="1700" b="1" dirty="0">
                <a:solidFill>
                  <a:srgbClr val="004992"/>
                </a:solidFill>
              </a:rPr>
              <a:t>... </a:t>
            </a:r>
            <a:r>
              <a:rPr lang="ru-RU" altLang="de-DE" sz="1700" b="1" dirty="0">
                <a:solidFill>
                  <a:srgbClr val="004992"/>
                </a:solidFill>
              </a:rPr>
              <a:t>из-за ситуации или совпадения</a:t>
            </a:r>
            <a:r>
              <a:rPr lang="de-DE" altLang="de-DE" sz="1700" b="1" dirty="0">
                <a:solidFill>
                  <a:srgbClr val="004992"/>
                </a:solidFill>
              </a:rPr>
              <a:t>:</a:t>
            </a:r>
          </a:p>
          <a:p>
            <a:pPr marL="285750" indent="-285750" eaLnBrk="1" hangingPunct="1">
              <a:lnSpc>
                <a:spcPct val="100000"/>
              </a:lnSpc>
              <a:spcBef>
                <a:spcPts val="0"/>
              </a:spcBef>
              <a:buClr>
                <a:srgbClr val="333333"/>
              </a:buClr>
              <a:buFont typeface="WingDings"/>
              <a:buChar char=""/>
            </a:pPr>
            <a:r>
              <a:rPr lang="ru-RU" altLang="de-DE" sz="1700" dirty="0">
                <a:solidFill>
                  <a:srgbClr val="333333"/>
                </a:solidFill>
              </a:rPr>
              <a:t>удача</a:t>
            </a:r>
            <a:r>
              <a:rPr lang="de-DE" altLang="de-DE" sz="1700" dirty="0">
                <a:solidFill>
                  <a:srgbClr val="333333"/>
                </a:solidFill>
              </a:rPr>
              <a:t>!</a:t>
            </a:r>
          </a:p>
          <a:p>
            <a:pPr marL="285750" indent="-285750" eaLnBrk="1" hangingPunct="1">
              <a:lnSpc>
                <a:spcPct val="100000"/>
              </a:lnSpc>
              <a:spcBef>
                <a:spcPts val="0"/>
              </a:spcBef>
              <a:buClr>
                <a:srgbClr val="333333"/>
              </a:buClr>
              <a:buFont typeface="WingDings"/>
              <a:buChar char=""/>
            </a:pPr>
            <a:r>
              <a:rPr lang="ru-RU" altLang="de-DE" sz="1700" dirty="0">
                <a:solidFill>
                  <a:srgbClr val="333333"/>
                </a:solidFill>
              </a:rPr>
              <a:t>Только благодаря таблеткам я пошел на выздоровление</a:t>
            </a:r>
            <a:endParaRPr lang="en-US" altLang="de-DE" sz="1700" dirty="0">
              <a:solidFill>
                <a:srgbClr val="333333"/>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10</a:t>
            </a:fld>
            <a:endParaRPr lang="de-DE" dirty="0">
              <a:latin typeface="+mn-lt"/>
              <a:ea typeface="+mn-ea"/>
            </a:endParaRPr>
          </a:p>
        </p:txBody>
      </p:sp>
      <p:pic>
        <p:nvPicPr>
          <p:cNvPr id="7"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Вы покидаете больницу без симптомов заболевания.</a:t>
            </a:r>
            <a:endParaRPr lang="en-US" altLang="de-DE" sz="3600" dirty="0">
              <a:latin typeface="+mn-lt"/>
              <a:ea typeface="+mn-ea"/>
              <a:cs typeface="+mn-cs"/>
            </a:endParaRPr>
          </a:p>
        </p:txBody>
      </p:sp>
      <p:sp>
        <p:nvSpPr>
          <p:cNvPr id="23554" name="Rectangle 2"/>
          <p:cNvSpPr>
            <a:spLocks noGrp="1" noChangeArrowheads="1"/>
          </p:cNvSpPr>
          <p:nvPr>
            <p:ph idx="1"/>
          </p:nvPr>
        </p:nvSpPr>
        <p:spPr/>
        <p:txBody>
          <a:bodyPr>
            <a:noAutofit/>
          </a:bodyPr>
          <a:lstStyle/>
          <a:p>
            <a:pPr eaLnBrk="1" hangingPunct="1">
              <a:lnSpc>
                <a:spcPct val="100000"/>
              </a:lnSpc>
              <a:spcBef>
                <a:spcPts val="0"/>
              </a:spcBef>
            </a:pPr>
            <a:r>
              <a:rPr lang="ru-RU" altLang="de-DE" sz="1700" b="1" dirty="0">
                <a:solidFill>
                  <a:srgbClr val="004992"/>
                </a:solidFill>
              </a:rPr>
              <a:t>Причины</a:t>
            </a:r>
            <a:r>
              <a:rPr lang="de-DE" altLang="de-DE" sz="1700" b="1" dirty="0">
                <a:solidFill>
                  <a:srgbClr val="004992"/>
                </a:solidFill>
              </a:rPr>
              <a:t>...</a:t>
            </a:r>
          </a:p>
          <a:p>
            <a:pPr eaLnBrk="1" hangingPunct="1">
              <a:lnSpc>
                <a:spcPct val="100000"/>
              </a:lnSpc>
              <a:spcBef>
                <a:spcPts val="1200"/>
              </a:spcBef>
            </a:pPr>
            <a:r>
              <a:rPr lang="de-DE" altLang="de-DE" sz="1700" b="1" dirty="0">
                <a:solidFill>
                  <a:srgbClr val="004992"/>
                </a:solidFill>
              </a:rPr>
              <a:t>... </a:t>
            </a:r>
            <a:r>
              <a:rPr lang="ru-RU" altLang="de-DE" sz="1700" b="1" dirty="0">
                <a:solidFill>
                  <a:srgbClr val="004992"/>
                </a:solidFill>
              </a:rPr>
              <a:t>из-за своих личных убеждений</a:t>
            </a:r>
            <a:r>
              <a:rPr lang="de-DE" altLang="de-DE" sz="1700" b="1" dirty="0">
                <a:solidFill>
                  <a:srgbClr val="004992"/>
                </a:solidFill>
              </a:rPr>
              <a:t>:</a:t>
            </a:r>
          </a:p>
          <a:p>
            <a:pPr eaLnBrk="1" hangingPunct="1">
              <a:lnSpc>
                <a:spcPct val="100000"/>
              </a:lnSpc>
              <a:spcBef>
                <a:spcPts val="0"/>
              </a:spcBef>
            </a:pPr>
            <a:r>
              <a:rPr lang="de-DE" altLang="de-DE" sz="1700" i="1" dirty="0">
                <a:solidFill>
                  <a:srgbClr val="333333"/>
                </a:solidFill>
              </a:rPr>
              <a:t>(</a:t>
            </a:r>
            <a:r>
              <a:rPr lang="ru-RU" altLang="de-DE" sz="1700" i="1" dirty="0">
                <a:solidFill>
                  <a:srgbClr val="333333"/>
                </a:solidFill>
              </a:rPr>
              <a:t>поддаются влиянию</a:t>
            </a:r>
            <a:r>
              <a:rPr lang="de-DE" altLang="de-DE" sz="1700" i="1" dirty="0">
                <a:solidFill>
                  <a:srgbClr val="333333"/>
                </a:solidFill>
              </a:rPr>
              <a:t>)</a:t>
            </a:r>
          </a:p>
          <a:p>
            <a:pPr marL="285750" indent="-285750" eaLnBrk="1" hangingPunct="1">
              <a:lnSpc>
                <a:spcPct val="100000"/>
              </a:lnSpc>
              <a:spcBef>
                <a:spcPts val="0"/>
              </a:spcBef>
              <a:buClr>
                <a:srgbClr val="333333"/>
              </a:buClr>
              <a:buFont typeface="WingDings"/>
              <a:buChar char=""/>
            </a:pPr>
            <a:r>
              <a:rPr lang="ru-RU" altLang="de-DE" sz="1700" dirty="0">
                <a:solidFill>
                  <a:srgbClr val="333333"/>
                </a:solidFill>
              </a:rPr>
              <a:t>Я достиг успеха благодаря высокой мотивации к лечению</a:t>
            </a:r>
          </a:p>
          <a:p>
            <a:pPr marL="285750" indent="-285750" eaLnBrk="1" hangingPunct="1">
              <a:lnSpc>
                <a:spcPct val="100000"/>
              </a:lnSpc>
              <a:spcBef>
                <a:spcPts val="0"/>
              </a:spcBef>
              <a:buClr>
                <a:srgbClr val="333333"/>
              </a:buClr>
              <a:buFont typeface="WingDings"/>
              <a:buChar char=""/>
            </a:pPr>
            <a:r>
              <a:rPr lang="ru-RU" altLang="de-DE" sz="1700" dirty="0">
                <a:solidFill>
                  <a:srgbClr val="333333"/>
                </a:solidFill>
              </a:rPr>
              <a:t>Я настаивал на применении некоторых форм терапии!</a:t>
            </a:r>
          </a:p>
          <a:p>
            <a:pPr eaLnBrk="1" hangingPunct="1">
              <a:lnSpc>
                <a:spcPct val="100000"/>
              </a:lnSpc>
              <a:spcBef>
                <a:spcPts val="1200"/>
              </a:spcBef>
            </a:pPr>
            <a:r>
              <a:rPr lang="de-DE" altLang="de-DE" sz="1700" i="1" dirty="0">
                <a:solidFill>
                  <a:srgbClr val="333333"/>
                </a:solidFill>
              </a:rPr>
              <a:t>(</a:t>
            </a:r>
            <a:r>
              <a:rPr lang="ru-RU" altLang="de-DE" sz="1700" i="1" dirty="0">
                <a:solidFill>
                  <a:srgbClr val="333333"/>
                </a:solidFill>
              </a:rPr>
              <a:t>сложно поддаются влиянию)</a:t>
            </a:r>
          </a:p>
          <a:p>
            <a:pPr marL="285750" indent="-285750" eaLnBrk="1" hangingPunct="1">
              <a:lnSpc>
                <a:spcPct val="100000"/>
              </a:lnSpc>
              <a:spcBef>
                <a:spcPts val="0"/>
              </a:spcBef>
              <a:buClr>
                <a:srgbClr val="333333"/>
              </a:buClr>
              <a:buFont typeface="WingDings"/>
              <a:buChar char=""/>
            </a:pPr>
            <a:r>
              <a:rPr lang="ru-RU" altLang="de-DE" sz="1700" dirty="0">
                <a:solidFill>
                  <a:srgbClr val="333333"/>
                </a:solidFill>
              </a:rPr>
              <a:t>Я бы определено выздравил и без терапии</a:t>
            </a:r>
            <a:r>
              <a:rPr lang="de-DE" altLang="de-DE" sz="1700" dirty="0">
                <a:solidFill>
                  <a:srgbClr val="333333"/>
                </a:solidFill>
              </a:rPr>
              <a:t> &amp; </a:t>
            </a:r>
            <a:r>
              <a:rPr lang="ru-RU" altLang="de-DE" sz="1700" dirty="0">
                <a:solidFill>
                  <a:srgbClr val="333333"/>
                </a:solidFill>
              </a:rPr>
              <a:t>таблеток</a:t>
            </a:r>
          </a:p>
          <a:p>
            <a:pPr marL="285750" indent="-285750" eaLnBrk="1" hangingPunct="1">
              <a:lnSpc>
                <a:spcPct val="100000"/>
              </a:lnSpc>
              <a:spcBef>
                <a:spcPts val="0"/>
              </a:spcBef>
              <a:buClr>
                <a:srgbClr val="333333"/>
              </a:buClr>
              <a:buFont typeface="WingDings"/>
              <a:buChar char=""/>
            </a:pPr>
            <a:r>
              <a:rPr lang="ru-RU" altLang="de-DE" sz="1700" dirty="0">
                <a:solidFill>
                  <a:srgbClr val="333333"/>
                </a:solidFill>
              </a:rPr>
              <a:t>Восстановление здоровья благодаря </a:t>
            </a:r>
            <a:r>
              <a:rPr lang="ru-RU" altLang="de-DE" sz="1700" i="1" dirty="0">
                <a:solidFill>
                  <a:srgbClr val="333333"/>
                </a:solidFill>
              </a:rPr>
              <a:t>хорошим</a:t>
            </a:r>
            <a:r>
              <a:rPr lang="ru-RU" altLang="de-DE" sz="1700" dirty="0">
                <a:solidFill>
                  <a:srgbClr val="333333"/>
                </a:solidFill>
              </a:rPr>
              <a:t> генам</a:t>
            </a:r>
          </a:p>
          <a:p>
            <a:pPr eaLnBrk="1" hangingPunct="1">
              <a:lnSpc>
                <a:spcPct val="100000"/>
              </a:lnSpc>
              <a:spcBef>
                <a:spcPts val="1200"/>
              </a:spcBef>
            </a:pPr>
            <a:r>
              <a:rPr lang="de-DE" altLang="de-DE" sz="1700" b="1" dirty="0">
                <a:solidFill>
                  <a:srgbClr val="004992"/>
                </a:solidFill>
              </a:rPr>
              <a:t>... </a:t>
            </a:r>
            <a:r>
              <a:rPr lang="ru-RU" altLang="de-DE" sz="1700" b="1" dirty="0">
                <a:solidFill>
                  <a:srgbClr val="004992"/>
                </a:solidFill>
              </a:rPr>
              <a:t>из-за других</a:t>
            </a:r>
            <a:r>
              <a:rPr lang="de-DE" altLang="de-DE" sz="1700" b="1" dirty="0">
                <a:solidFill>
                  <a:srgbClr val="004992"/>
                </a:solidFill>
              </a:rPr>
              <a:t>:</a:t>
            </a:r>
          </a:p>
          <a:p>
            <a:pPr marL="285750" indent="-285750" eaLnBrk="1" hangingPunct="1">
              <a:lnSpc>
                <a:spcPct val="100000"/>
              </a:lnSpc>
              <a:spcBef>
                <a:spcPts val="0"/>
              </a:spcBef>
              <a:buClr>
                <a:srgbClr val="333333"/>
              </a:buClr>
              <a:buFont typeface="WingDings"/>
              <a:buChar char=""/>
            </a:pPr>
            <a:r>
              <a:rPr lang="ru-RU" altLang="de-DE" sz="1700" dirty="0">
                <a:solidFill>
                  <a:srgbClr val="333333"/>
                </a:solidFill>
              </a:rPr>
              <a:t>Врачи относились ко мне превосходно</a:t>
            </a:r>
          </a:p>
          <a:p>
            <a:pPr marL="285750" indent="-285750" eaLnBrk="1" hangingPunct="1">
              <a:lnSpc>
                <a:spcPct val="100000"/>
              </a:lnSpc>
              <a:spcBef>
                <a:spcPts val="0"/>
              </a:spcBef>
              <a:buClr>
                <a:srgbClr val="333333"/>
              </a:buClr>
              <a:buFont typeface="WingDings"/>
              <a:buChar char=""/>
            </a:pPr>
            <a:r>
              <a:rPr lang="ru-RU" altLang="de-DE" sz="1700" dirty="0">
                <a:solidFill>
                  <a:srgbClr val="333333"/>
                </a:solidFill>
              </a:rPr>
              <a:t>Я бы не достиг такого результат без поддержки семьи</a:t>
            </a:r>
          </a:p>
          <a:p>
            <a:pPr eaLnBrk="1" hangingPunct="1">
              <a:lnSpc>
                <a:spcPct val="100000"/>
              </a:lnSpc>
              <a:spcBef>
                <a:spcPts val="1200"/>
              </a:spcBef>
            </a:pPr>
            <a:r>
              <a:rPr lang="de-DE" altLang="de-DE" sz="1700" b="1" dirty="0">
                <a:solidFill>
                  <a:srgbClr val="004992"/>
                </a:solidFill>
              </a:rPr>
              <a:t>... </a:t>
            </a:r>
            <a:r>
              <a:rPr lang="ru-RU" altLang="de-DE" sz="1700" b="1" dirty="0">
                <a:solidFill>
                  <a:srgbClr val="004992"/>
                </a:solidFill>
              </a:rPr>
              <a:t>из-за ситуации или совпадения</a:t>
            </a:r>
            <a:r>
              <a:rPr lang="de-DE" altLang="de-DE" sz="1700" b="1" dirty="0">
                <a:solidFill>
                  <a:srgbClr val="004992"/>
                </a:solidFill>
              </a:rPr>
              <a:t>:</a:t>
            </a:r>
          </a:p>
          <a:p>
            <a:pPr marL="285750" indent="-285750" eaLnBrk="1" hangingPunct="1">
              <a:lnSpc>
                <a:spcPct val="100000"/>
              </a:lnSpc>
              <a:spcBef>
                <a:spcPts val="0"/>
              </a:spcBef>
              <a:buClr>
                <a:srgbClr val="333333"/>
              </a:buClr>
              <a:buFont typeface="WingDings"/>
              <a:buChar char=""/>
            </a:pPr>
            <a:r>
              <a:rPr lang="ru-RU" altLang="de-DE" sz="1700" dirty="0">
                <a:solidFill>
                  <a:srgbClr val="333333"/>
                </a:solidFill>
              </a:rPr>
              <a:t>удача</a:t>
            </a:r>
            <a:r>
              <a:rPr lang="de-DE" altLang="de-DE" sz="1700" dirty="0">
                <a:solidFill>
                  <a:srgbClr val="333333"/>
                </a:solidFill>
              </a:rPr>
              <a:t>!</a:t>
            </a:r>
          </a:p>
          <a:p>
            <a:pPr marL="285750" indent="-285750" eaLnBrk="1" hangingPunct="1">
              <a:lnSpc>
                <a:spcPct val="100000"/>
              </a:lnSpc>
              <a:spcBef>
                <a:spcPts val="0"/>
              </a:spcBef>
              <a:buClr>
                <a:srgbClr val="333333"/>
              </a:buClr>
              <a:buFont typeface="WingDings"/>
              <a:buChar char=""/>
            </a:pPr>
            <a:r>
              <a:rPr lang="ru-RU" altLang="de-DE" sz="1700" dirty="0">
                <a:solidFill>
                  <a:srgbClr val="333333"/>
                </a:solidFill>
              </a:rPr>
              <a:t>Только благодаря таблеткам я пошел на выздоровление</a:t>
            </a:r>
            <a:endParaRPr lang="en-US" altLang="de-DE" sz="1700" dirty="0">
              <a:solidFill>
                <a:srgbClr val="333333"/>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11</a:t>
            </a:fld>
            <a:endParaRPr lang="de-DE" dirty="0">
              <a:latin typeface="+mn-lt"/>
              <a:ea typeface="+mn-ea"/>
            </a:endParaRPr>
          </a:p>
        </p:txBody>
      </p:sp>
      <p:pic>
        <p:nvPicPr>
          <p:cNvPr id="7"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7"/>
          <p:cNvSpPr txBox="1">
            <a:spLocks noChangeArrowheads="1"/>
          </p:cNvSpPr>
          <p:nvPr/>
        </p:nvSpPr>
        <p:spPr bwMode="auto">
          <a:xfrm rot="-1140598">
            <a:off x="1352590" y="3585315"/>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az-Cyrl-AZ" altLang="de-DE" sz="2800" b="1" dirty="0">
                <a:solidFill>
                  <a:srgbClr val="FF0000"/>
                </a:solidFill>
                <a:latin typeface="+mn-lt"/>
                <a:ea typeface="+mn-ea"/>
                <a:cs typeface="+mn-cs"/>
              </a:rPr>
              <a:t>Осторожно! Односторонние объяснения!</a:t>
            </a:r>
            <a:endParaRPr lang="en-US" altLang="de-DE" sz="2800" b="1" dirty="0">
              <a:solidFill>
                <a:srgbClr val="FF0000"/>
              </a:solidFill>
              <a:latin typeface="+mn-lt"/>
              <a:ea typeface="+mn-ea"/>
              <a:cs typeface="+mn-cs"/>
            </a:endParaRPr>
          </a:p>
        </p:txBody>
      </p:sp>
    </p:spTree>
    <p:extLst>
      <p:ext uri="{BB962C8B-B14F-4D97-AF65-F5344CB8AC3E}">
        <p14:creationId xmlns:p14="http://schemas.microsoft.com/office/powerpoint/2010/main" val="2075552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ru-RU" sz="3600">
                <a:solidFill>
                  <a:srgbClr val="004992"/>
                </a:solidFill>
                <a:latin typeface="+mn-lt"/>
                <a:ea typeface="+mn-ea"/>
                <a:cs typeface="+mn-cs"/>
              </a:rPr>
              <a:t>Вы покидаете больницу без симптомов заболевания.</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a:buClr>
                <a:srgbClr val="333333"/>
              </a:buClr>
            </a:pPr>
            <a:r>
              <a:rPr lang="ru-RU" altLang="de-DE" sz="2400" dirty="0">
                <a:solidFill>
                  <a:srgbClr val="333333"/>
                </a:solidFill>
              </a:rPr>
              <a:t>Подумайте о более сбалансированных ответах, в которых задействованны несколько источников (приписывание себе лично, другим &amp; ситуации).</a:t>
            </a:r>
          </a:p>
          <a:p>
            <a:pPr lvl="0">
              <a:buClr>
                <a:srgbClr val="333333"/>
              </a:buClr>
            </a:pPr>
            <a:r>
              <a:rPr lang="en-US" altLang="de-DE" sz="2400" dirty="0">
                <a:solidFill>
                  <a:srgbClr val="333333"/>
                </a:solidFill>
              </a:rPr>
              <a:t>???</a:t>
            </a:r>
          </a:p>
          <a:p>
            <a:pPr lvl="0">
              <a:buClr>
                <a:srgbClr val="333333"/>
              </a:buClr>
            </a:pPr>
            <a:r>
              <a:rPr lang="en-US" sz="2400" dirty="0">
                <a:solidFill>
                  <a:srgbClr val="333333"/>
                </a:solidFill>
              </a:rPr>
              <a:t>???</a:t>
            </a:r>
          </a:p>
          <a:p>
            <a:pPr lvl="0">
              <a:buClr>
                <a:srgbClr val="333333"/>
              </a:buClr>
            </a:pPr>
            <a:r>
              <a:rPr lang="en-US"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12</a:t>
            </a:fld>
            <a:endParaRPr lang="de-DE" dirty="0">
              <a:latin typeface="+mn-lt"/>
              <a:ea typeface="+mn-ea"/>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ru-RU" sz="3600">
                <a:solidFill>
                  <a:srgbClr val="004992"/>
                </a:solidFill>
                <a:latin typeface="+mn-lt"/>
                <a:ea typeface="+mn-ea"/>
                <a:cs typeface="+mn-cs"/>
              </a:rPr>
              <a:t>Вы покидаете больницу без симптомов заболевания.</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a:buClr>
                <a:srgbClr val="333333"/>
              </a:buClr>
            </a:pPr>
            <a:r>
              <a:rPr lang="ru-RU" altLang="de-DE" sz="2400" dirty="0">
                <a:solidFill>
                  <a:srgbClr val="333333"/>
                </a:solidFill>
              </a:rPr>
              <a:t>Подумайте о более сбалансированных ответах, в которых задействованны несколько источников (приписывание себе лично, другим &amp; ситуации).</a:t>
            </a:r>
          </a:p>
          <a:p>
            <a:pPr marL="342900" lvl="0" indent="-342900">
              <a:buClr>
                <a:srgbClr val="333333"/>
              </a:buClr>
              <a:buFont typeface="WingDings"/>
              <a:buChar char=""/>
            </a:pPr>
            <a:r>
              <a:rPr lang="ru-RU" altLang="de-DE" sz="2400">
                <a:solidFill>
                  <a:srgbClr val="333333"/>
                </a:solidFill>
              </a:rPr>
              <a:t>“Благодаря </a:t>
            </a:r>
            <a:r>
              <a:rPr lang="ru-RU" altLang="de-DE" sz="2400" dirty="0">
                <a:solidFill>
                  <a:srgbClr val="333333"/>
                </a:solidFill>
              </a:rPr>
              <a:t>поддержке моей семьи, терапевта и</a:t>
            </a:r>
            <a:r>
              <a:rPr lang="de-DE" altLang="de-DE" sz="2400" dirty="0">
                <a:solidFill>
                  <a:srgbClr val="333333"/>
                </a:solidFill>
              </a:rPr>
              <a:t> </a:t>
            </a:r>
            <a:r>
              <a:rPr lang="ru-RU" altLang="de-DE" sz="2400" dirty="0">
                <a:solidFill>
                  <a:srgbClr val="333333"/>
                </a:solidFill>
              </a:rPr>
              <a:t>приему лекарств у меня почти совсем не проявляются симптомы. Но и моя заслуга в том, что в течение терапии я проявлял высокий уровень </a:t>
            </a:r>
            <a:r>
              <a:rPr lang="ru-RU" altLang="de-DE" sz="2400">
                <a:solidFill>
                  <a:srgbClr val="333333"/>
                </a:solidFill>
              </a:rPr>
              <a:t>мотивации</a:t>
            </a:r>
            <a:r>
              <a:rPr lang="de-DE" altLang="de-DE" sz="2400">
                <a:solidFill>
                  <a:srgbClr val="333333"/>
                </a:solidFill>
              </a:rPr>
              <a:t>.”</a:t>
            </a:r>
            <a:endParaRPr lang="de-DE" altLang="de-DE" sz="2400" dirty="0">
              <a:solidFill>
                <a:srgbClr val="333333"/>
              </a:solidFill>
            </a:endParaRPr>
          </a:p>
          <a:p>
            <a:pPr marL="342900" lvl="0" indent="-342900">
              <a:buClr>
                <a:srgbClr val="333333"/>
              </a:buClr>
              <a:buFont typeface="WingDings"/>
              <a:buChar char=""/>
            </a:pPr>
            <a:r>
              <a:rPr lang="de-DE" altLang="de-DE" sz="2400">
                <a:solidFill>
                  <a:srgbClr val="333333"/>
                </a:solidFill>
              </a:rPr>
              <a:t>“</a:t>
            </a:r>
            <a:r>
              <a:rPr lang="ru-RU" altLang="de-DE" sz="2400">
                <a:solidFill>
                  <a:srgbClr val="333333"/>
                </a:solidFill>
              </a:rPr>
              <a:t>Т.к </a:t>
            </a:r>
            <a:r>
              <a:rPr lang="ru-RU" altLang="de-DE" sz="2400" dirty="0">
                <a:solidFill>
                  <a:srgbClr val="333333"/>
                </a:solidFill>
              </a:rPr>
              <a:t>я старался принимать активное участия в разных</a:t>
            </a:r>
            <a:br>
              <a:rPr lang="en-US" altLang="de-DE" sz="2400" dirty="0">
                <a:solidFill>
                  <a:srgbClr val="333333"/>
                </a:solidFill>
              </a:rPr>
            </a:br>
            <a:r>
              <a:rPr lang="ru-RU" altLang="de-DE" sz="2400" dirty="0">
                <a:solidFill>
                  <a:srgbClr val="333333"/>
                </a:solidFill>
              </a:rPr>
              <a:t>терапевтических программах, которое в свою очередь на</a:t>
            </a:r>
            <a:br>
              <a:rPr lang="en-US" altLang="de-DE" sz="2400" dirty="0">
                <a:solidFill>
                  <a:srgbClr val="333333"/>
                </a:solidFill>
              </a:rPr>
            </a:br>
            <a:r>
              <a:rPr lang="ru-RU" altLang="de-DE" sz="2400" dirty="0">
                <a:solidFill>
                  <a:srgbClr val="333333"/>
                </a:solidFill>
              </a:rPr>
              <a:t>хорошем уровне были проведены терапевтами, я был</a:t>
            </a:r>
            <a:br>
              <a:rPr lang="en-US" altLang="de-DE" sz="2400" dirty="0">
                <a:solidFill>
                  <a:srgbClr val="333333"/>
                </a:solidFill>
              </a:rPr>
            </a:br>
            <a:r>
              <a:rPr lang="ru-RU" altLang="de-DE" sz="2400" dirty="0">
                <a:solidFill>
                  <a:srgbClr val="333333"/>
                </a:solidFill>
              </a:rPr>
              <a:t>мотивирован изменить положение </a:t>
            </a:r>
            <a:r>
              <a:rPr lang="ru-RU" altLang="de-DE" sz="2400">
                <a:solidFill>
                  <a:srgbClr val="333333"/>
                </a:solidFill>
              </a:rPr>
              <a:t>вещей</a:t>
            </a:r>
            <a:r>
              <a:rPr lang="de-DE" altLang="de-DE" sz="240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13</a:t>
            </a:fld>
            <a:endParaRPr lang="de-DE" dirty="0">
              <a:latin typeface="+mn-lt"/>
              <a:ea typeface="+mn-ea"/>
            </a:endParaRPr>
          </a:p>
        </p:txBody>
      </p:sp>
      <p:pic>
        <p:nvPicPr>
          <p:cNvPr id="8" name="Grafik 1"/>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4023" y="4776216"/>
            <a:ext cx="3121152" cy="20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7403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4" name="Rectangle 15"/>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dirty="0">
                <a:latin typeface="+mn-lt"/>
                <a:ea typeface="+mn-ea"/>
                <a:cs typeface="+mn-cs"/>
              </a:rPr>
              <a:t>Последствия определенных приписаний для негативных событий.</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14</a:t>
            </a:fld>
            <a:endParaRPr lang="de-DE" dirty="0">
              <a:latin typeface="+mn-lt"/>
              <a:ea typeface="+mn-ea"/>
            </a:endParaRPr>
          </a:p>
        </p:txBody>
      </p:sp>
      <p:graphicFrame>
        <p:nvGraphicFramePr>
          <p:cNvPr id="9" name="object 2"/>
          <p:cNvGraphicFramePr>
            <a:graphicFrameLocks noGrp="1"/>
          </p:cNvGraphicFramePr>
          <p:nvPr>
            <p:extLst>
              <p:ext uri="{D42A27DB-BD31-4B8C-83A1-F6EECF244321}">
                <p14:modId xmlns:p14="http://schemas.microsoft.com/office/powerpoint/2010/main" val="2526952440"/>
              </p:ext>
            </p:extLst>
          </p:nvPr>
        </p:nvGraphicFramePr>
        <p:xfrm>
          <a:off x="408955" y="4486910"/>
          <a:ext cx="11376000" cy="228473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ru-RU" sz="1800" b="1" i="0" spc="-5" dirty="0">
                          <a:solidFill>
                            <a:srgbClr val="333333"/>
                          </a:solidFill>
                          <a:latin typeface="+mn-lt"/>
                          <a:ea typeface="+mn-ea"/>
                          <a:cs typeface="+mn-cs"/>
                        </a:rPr>
                        <a:t>Приписание: себе</a:t>
                      </a:r>
                    </a:p>
                    <a:p>
                      <a:pPr marL="90805">
                        <a:lnSpc>
                          <a:spcPct val="100000"/>
                        </a:lnSpc>
                        <a:spcBef>
                          <a:spcPts val="355"/>
                        </a:spcBef>
                      </a:pPr>
                      <a:r>
                        <a:rPr lang="ru-RU" sz="1800" b="0" i="0" spc="-5" dirty="0">
                          <a:solidFill>
                            <a:srgbClr val="333333"/>
                          </a:solidFill>
                          <a:latin typeface="+mn-lt"/>
                          <a:ea typeface="+mn-ea"/>
                          <a:cs typeface="+mn-cs"/>
                        </a:rPr>
                        <a:t>(напр</a:t>
                      </a:r>
                      <a:r>
                        <a:rPr lang="ru-RU" sz="1800" b="0" i="0" spc="-5">
                          <a:solidFill>
                            <a:srgbClr val="333333"/>
                          </a:solidFill>
                          <a:latin typeface="+mn-lt"/>
                          <a:ea typeface="+mn-ea"/>
                          <a:cs typeface="+mn-cs"/>
                        </a:rPr>
                        <a:t>., “Я </a:t>
                      </a:r>
                      <a:r>
                        <a:rPr lang="ru-RU" sz="1800" b="0" i="0" spc="-5" dirty="0">
                          <a:solidFill>
                            <a:srgbClr val="333333"/>
                          </a:solidFill>
                          <a:latin typeface="+mn-lt"/>
                          <a:ea typeface="+mn-ea"/>
                          <a:cs typeface="+mn-cs"/>
                        </a:rPr>
                        <a:t>недостаточно подготовился к </a:t>
                      </a:r>
                      <a:r>
                        <a:rPr lang="ru-RU" sz="1800" b="0" i="0" spc="-5">
                          <a:solidFill>
                            <a:srgbClr val="333333"/>
                          </a:solidFill>
                          <a:latin typeface="+mn-lt"/>
                          <a:ea typeface="+mn-ea"/>
                          <a:cs typeface="+mn-cs"/>
                        </a:rPr>
                        <a:t>контольной!”)</a:t>
                      </a:r>
                      <a:endParaRPr sz="1600" b="0" i="0"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0"/>
                        </a:spcBef>
                      </a:pPr>
                      <a:r>
                        <a:rPr lang="ru-RU" sz="1800" b="1" spc="-5" dirty="0">
                          <a:solidFill>
                            <a:srgbClr val="333333"/>
                          </a:solidFill>
                          <a:latin typeface="+mn-lt"/>
                          <a:ea typeface="+mn-ea"/>
                          <a:cs typeface="+mn-cs"/>
                        </a:rPr>
                        <a:t>Отрицательные стороны:</a:t>
                      </a:r>
                      <a:r>
                        <a:rPr lang="ru-RU" sz="1800" b="0" spc="-5" dirty="0">
                          <a:solidFill>
                            <a:srgbClr val="333333"/>
                          </a:solidFill>
                          <a:latin typeface="+mn-lt"/>
                          <a:ea typeface="+mn-ea"/>
                          <a:cs typeface="+mn-cs"/>
                        </a:rPr>
                        <a:t> </a:t>
                      </a:r>
                      <a:r>
                        <a:rPr lang="ru-RU" sz="1800" b="0" spc="-5" dirty="0">
                          <a:solidFill>
                            <a:srgbClr val="004992"/>
                          </a:solidFill>
                          <a:latin typeface="+mn-lt"/>
                          <a:ea typeface="+mn-ea"/>
                          <a:cs typeface="+mn-cs"/>
                        </a:rPr>
                        <a:t>???</a:t>
                      </a:r>
                      <a:r>
                        <a:rPr lang="ru-RU" sz="1800" b="0" spc="-5" dirty="0">
                          <a:solidFill>
                            <a:srgbClr val="FFFFFF"/>
                          </a:solidFill>
                          <a:latin typeface="+mn-lt"/>
                          <a:ea typeface="+mn-ea"/>
                          <a:cs typeface="+mn-cs"/>
                        </a:rPr>
                        <a:t> падает чувство собственного достоинства</a:t>
                      </a:r>
                    </a:p>
                    <a:p>
                      <a:pPr marL="92075">
                        <a:lnSpc>
                          <a:spcPct val="100000"/>
                        </a:lnSpc>
                        <a:spcBef>
                          <a:spcPts val="0"/>
                        </a:spcBef>
                      </a:pPr>
                      <a:r>
                        <a:rPr lang="ru-RU" sz="1800" b="1" spc="-5" dirty="0">
                          <a:solidFill>
                            <a:srgbClr val="333333"/>
                          </a:solidFill>
                          <a:latin typeface="+mn-lt"/>
                          <a:ea typeface="+mn-ea"/>
                          <a:cs typeface="+mn-cs"/>
                        </a:rPr>
                        <a:t>Положительные стороны:</a:t>
                      </a:r>
                      <a:r>
                        <a:rPr lang="ru-RU" sz="1800" b="0" spc="-5" dirty="0">
                          <a:solidFill>
                            <a:srgbClr val="333333"/>
                          </a:solidFill>
                          <a:latin typeface="+mn-lt"/>
                          <a:ea typeface="+mn-ea"/>
                          <a:cs typeface="+mn-cs"/>
                        </a:rPr>
                        <a:t> </a:t>
                      </a:r>
                      <a:r>
                        <a:rPr lang="ru-RU" sz="1800" b="0" spc="-5" dirty="0">
                          <a:solidFill>
                            <a:srgbClr val="004992"/>
                          </a:solidFill>
                          <a:latin typeface="+mn-lt"/>
                          <a:ea typeface="+mn-ea"/>
                          <a:cs typeface="+mn-cs"/>
                        </a:rPr>
                        <a:t>???</a:t>
                      </a:r>
                      <a:r>
                        <a:rPr lang="ru-RU" sz="1800" b="0" spc="-5" dirty="0">
                          <a:solidFill>
                            <a:srgbClr val="FFFFFF"/>
                          </a:solidFill>
                          <a:latin typeface="+mn-lt"/>
                          <a:ea typeface="+mn-ea"/>
                          <a:cs typeface="+mn-cs"/>
                        </a:rPr>
                        <a:t> взяв на себя ответственность вызывается чувство уважения</a:t>
                      </a:r>
                      <a:endParaRPr sz="1800" b="0" dirty="0">
                        <a:solidFill>
                          <a:srgbClr val="FFFFFF"/>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ru-RU" sz="1800" b="1" i="0" spc="-5" dirty="0">
                          <a:solidFill>
                            <a:srgbClr val="333333"/>
                          </a:solidFill>
                          <a:latin typeface="+mn-lt"/>
                          <a:ea typeface="+mn-ea"/>
                          <a:cs typeface="+mn-cs"/>
                        </a:rPr>
                        <a:t>Приписание: к другим/ситуации</a:t>
                      </a:r>
                    </a:p>
                    <a:p>
                      <a:pPr marL="90805" marR="203835">
                        <a:lnSpc>
                          <a:spcPct val="108800"/>
                        </a:lnSpc>
                        <a:spcBef>
                          <a:spcPts val="165"/>
                        </a:spcBef>
                      </a:pPr>
                      <a:r>
                        <a:rPr lang="ru-RU" sz="1800" b="0" i="0" spc="-5" dirty="0">
                          <a:solidFill>
                            <a:srgbClr val="333333"/>
                          </a:solidFill>
                          <a:latin typeface="+mn-lt"/>
                          <a:ea typeface="+mn-ea"/>
                          <a:cs typeface="+mn-cs"/>
                        </a:rPr>
                        <a:t>(напр</a:t>
                      </a:r>
                      <a:r>
                        <a:rPr lang="ru-RU" sz="1800" b="0" i="0" spc="-5">
                          <a:solidFill>
                            <a:srgbClr val="333333"/>
                          </a:solidFill>
                          <a:latin typeface="+mn-lt"/>
                          <a:ea typeface="+mn-ea"/>
                          <a:cs typeface="+mn-cs"/>
                        </a:rPr>
                        <a:t>., “Учитель </a:t>
                      </a:r>
                      <a:r>
                        <a:rPr lang="ru-RU" sz="1800" b="0" i="0" spc="-5" dirty="0">
                          <a:solidFill>
                            <a:srgbClr val="333333"/>
                          </a:solidFill>
                          <a:latin typeface="+mn-lt"/>
                          <a:ea typeface="+mn-ea"/>
                          <a:cs typeface="+mn-cs"/>
                        </a:rPr>
                        <a:t>просто отвратительный и он меня </a:t>
                      </a:r>
                      <a:r>
                        <a:rPr lang="ru-RU" sz="1800" b="0" i="0" spc="-5">
                          <a:solidFill>
                            <a:srgbClr val="333333"/>
                          </a:solidFill>
                          <a:latin typeface="+mn-lt"/>
                          <a:ea typeface="+mn-ea"/>
                          <a:cs typeface="+mn-cs"/>
                        </a:rPr>
                        <a:t>недолюбливает.”) </a:t>
                      </a:r>
                      <a:r>
                        <a:rPr lang="ru-RU" sz="1800" b="0" i="0" spc="-5" dirty="0">
                          <a:solidFill>
                            <a:srgbClr val="333333"/>
                          </a:solidFill>
                          <a:latin typeface="+mn-lt"/>
                          <a:ea typeface="+mn-ea"/>
                          <a:cs typeface="+mn-cs"/>
                        </a:rPr>
                        <a:t>	</a:t>
                      </a:r>
                      <a:endParaRPr sz="1600" b="0" i="0" dirty="0">
                        <a:solidFill>
                          <a:srgbClr val="333333"/>
                        </a:solidFill>
                        <a:latin typeface="+mn-lt"/>
                        <a:ea typeface="+mn-ea"/>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0"/>
                        </a:spcBef>
                      </a:pPr>
                      <a:r>
                        <a:rPr lang="ru-RU" sz="1800" b="1" spc="-5" dirty="0">
                          <a:solidFill>
                            <a:srgbClr val="333333"/>
                          </a:solidFill>
                          <a:latin typeface="+mn-lt"/>
                          <a:ea typeface="+mn-ea"/>
                          <a:cs typeface="+mn-cs"/>
                        </a:rPr>
                        <a:t>Отрицательные стороны:</a:t>
                      </a:r>
                      <a:r>
                        <a:rPr lang="ru-RU" sz="1800" b="0" spc="-5" dirty="0">
                          <a:solidFill>
                            <a:srgbClr val="333333"/>
                          </a:solidFill>
                          <a:latin typeface="+mn-lt"/>
                          <a:ea typeface="+mn-ea"/>
                          <a:cs typeface="+mn-cs"/>
                        </a:rPr>
                        <a:t> </a:t>
                      </a:r>
                      <a:r>
                        <a:rPr lang="ru-RU" sz="1800" b="0" spc="-5" dirty="0">
                          <a:solidFill>
                            <a:srgbClr val="004992"/>
                          </a:solidFill>
                          <a:latin typeface="+mn-lt"/>
                          <a:ea typeface="+mn-ea"/>
                          <a:cs typeface="+mn-cs"/>
                        </a:rPr>
                        <a:t>???</a:t>
                      </a:r>
                      <a:r>
                        <a:rPr lang="ru-RU" sz="1800" b="0" spc="-5" dirty="0">
                          <a:solidFill>
                            <a:srgbClr val="E3EFF8"/>
                          </a:solidFill>
                          <a:latin typeface="+mn-lt"/>
                          <a:ea typeface="+mn-ea"/>
                          <a:cs typeface="+mn-cs"/>
                        </a:rPr>
                        <a:t> сбросить с себя ответственность снижает чувство </a:t>
                      </a:r>
                      <a:r>
                        <a:rPr lang="ru-RU" sz="1800" b="0" spc="-5">
                          <a:solidFill>
                            <a:srgbClr val="E3EFF8"/>
                          </a:solidFill>
                          <a:latin typeface="+mn-lt"/>
                          <a:ea typeface="+mn-ea"/>
                          <a:cs typeface="+mn-cs"/>
                        </a:rPr>
                        <a:t>уважения (“Он </a:t>
                      </a:r>
                      <a:r>
                        <a:rPr lang="ru-RU" sz="1800" b="0" spc="-5" dirty="0">
                          <a:solidFill>
                            <a:srgbClr val="E3EFF8"/>
                          </a:solidFill>
                          <a:latin typeface="+mn-lt"/>
                          <a:ea typeface="+mn-ea"/>
                          <a:cs typeface="+mn-cs"/>
                        </a:rPr>
                        <a:t>упрощает с</a:t>
                      </a:r>
                    </a:p>
                    <a:p>
                      <a:pPr marL="92075" marR="147320">
                        <a:lnSpc>
                          <a:spcPct val="100000"/>
                        </a:lnSpc>
                        <a:spcBef>
                          <a:spcPts val="0"/>
                        </a:spcBef>
                      </a:pPr>
                      <a:r>
                        <a:rPr lang="ru-RU" sz="1800" b="1" spc="-5" dirty="0">
                          <a:solidFill>
                            <a:srgbClr val="333333"/>
                          </a:solidFill>
                          <a:latin typeface="+mn-lt"/>
                          <a:ea typeface="+mn-ea"/>
                          <a:cs typeface="+mn-cs"/>
                        </a:rPr>
                        <a:t>Положительные стороны:</a:t>
                      </a:r>
                      <a:r>
                        <a:rPr lang="ru-RU" sz="1800" b="0" spc="-5" dirty="0">
                          <a:solidFill>
                            <a:srgbClr val="333333"/>
                          </a:solidFill>
                          <a:latin typeface="+mn-lt"/>
                          <a:ea typeface="+mn-ea"/>
                          <a:cs typeface="+mn-cs"/>
                        </a:rPr>
                        <a:t> </a:t>
                      </a:r>
                      <a:r>
                        <a:rPr lang="ru-RU" sz="1800" b="0" spc="-5" dirty="0">
                          <a:solidFill>
                            <a:srgbClr val="004992"/>
                          </a:solidFill>
                          <a:latin typeface="+mn-lt"/>
                          <a:ea typeface="+mn-ea"/>
                          <a:cs typeface="+mn-cs"/>
                        </a:rPr>
                        <a:t>???</a:t>
                      </a:r>
                      <a:r>
                        <a:rPr lang="ru-RU" sz="1800" b="0" spc="-5" dirty="0">
                          <a:solidFill>
                            <a:srgbClr val="E3EFF8"/>
                          </a:solidFill>
                          <a:latin typeface="+mn-lt"/>
                          <a:ea typeface="+mn-ea"/>
                          <a:cs typeface="+mn-cs"/>
                        </a:rPr>
                        <a:t> чувство собственного достоинства остаётся неповреждённым. </a:t>
                      </a:r>
                      <a:endParaRPr sz="1800" b="0" dirty="0">
                        <a:solidFill>
                          <a:srgbClr val="E3EFF8"/>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0"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1"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ru-RU" altLang="de-DE" sz="1600">
                <a:latin typeface="+mn-lt"/>
                <a:ea typeface="+mn-ea"/>
                <a:cs typeface="+mn-cs"/>
              </a:rPr>
              <a:t>Это был провал. Круглая 2 по немецкой контрольной! </a:t>
            </a:r>
            <a:endParaRPr lang="en-CA" altLang="de-DE" sz="1600" dirty="0">
              <a:latin typeface="+mn-lt"/>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4" name="Rectangle 15"/>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dirty="0">
                <a:latin typeface="+mn-lt"/>
                <a:ea typeface="+mn-ea"/>
                <a:cs typeface="+mn-cs"/>
              </a:rPr>
              <a:t>Последствия определенных приписаний для негативных событий.</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15</a:t>
            </a:fld>
            <a:endParaRPr lang="de-DE" dirty="0">
              <a:latin typeface="+mn-lt"/>
              <a:ea typeface="+mn-ea"/>
            </a:endParaRPr>
          </a:p>
        </p:txBody>
      </p:sp>
      <p:graphicFrame>
        <p:nvGraphicFramePr>
          <p:cNvPr id="9" name="object 2"/>
          <p:cNvGraphicFramePr>
            <a:graphicFrameLocks noGrp="1"/>
          </p:cNvGraphicFramePr>
          <p:nvPr>
            <p:extLst>
              <p:ext uri="{D42A27DB-BD31-4B8C-83A1-F6EECF244321}">
                <p14:modId xmlns:p14="http://schemas.microsoft.com/office/powerpoint/2010/main" val="2475492329"/>
              </p:ext>
            </p:extLst>
          </p:nvPr>
        </p:nvGraphicFramePr>
        <p:xfrm>
          <a:off x="408955" y="4486910"/>
          <a:ext cx="11376000" cy="228473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ru-RU" sz="1800" b="1" i="0" spc="-5" dirty="0">
                          <a:solidFill>
                            <a:srgbClr val="333333"/>
                          </a:solidFill>
                          <a:latin typeface="+mn-lt"/>
                          <a:ea typeface="+mn-ea"/>
                          <a:cs typeface="+mn-cs"/>
                        </a:rPr>
                        <a:t>Приписание: себе</a:t>
                      </a:r>
                    </a:p>
                    <a:p>
                      <a:pPr marL="90805">
                        <a:lnSpc>
                          <a:spcPct val="100000"/>
                        </a:lnSpc>
                        <a:spcBef>
                          <a:spcPts val="355"/>
                        </a:spcBef>
                      </a:pPr>
                      <a:r>
                        <a:rPr lang="ru-RU" sz="1800" b="0" i="0" spc="-5" dirty="0">
                          <a:solidFill>
                            <a:srgbClr val="333333"/>
                          </a:solidFill>
                          <a:latin typeface="+mn-lt"/>
                          <a:ea typeface="+mn-ea"/>
                          <a:cs typeface="+mn-cs"/>
                        </a:rPr>
                        <a:t>(напр</a:t>
                      </a:r>
                      <a:r>
                        <a:rPr lang="ru-RU" sz="1800" b="0" i="0" spc="-5">
                          <a:solidFill>
                            <a:srgbClr val="333333"/>
                          </a:solidFill>
                          <a:latin typeface="+mn-lt"/>
                          <a:ea typeface="+mn-ea"/>
                          <a:cs typeface="+mn-cs"/>
                        </a:rPr>
                        <a:t>., “Я </a:t>
                      </a:r>
                      <a:r>
                        <a:rPr lang="ru-RU" sz="1800" b="0" i="0" spc="-5" dirty="0">
                          <a:solidFill>
                            <a:srgbClr val="333333"/>
                          </a:solidFill>
                          <a:latin typeface="+mn-lt"/>
                          <a:ea typeface="+mn-ea"/>
                          <a:cs typeface="+mn-cs"/>
                        </a:rPr>
                        <a:t>недостаточно подготовился к </a:t>
                      </a:r>
                      <a:r>
                        <a:rPr lang="ru-RU" sz="1800" b="0" i="0" spc="-5">
                          <a:solidFill>
                            <a:srgbClr val="333333"/>
                          </a:solidFill>
                          <a:latin typeface="+mn-lt"/>
                          <a:ea typeface="+mn-ea"/>
                          <a:cs typeface="+mn-cs"/>
                        </a:rPr>
                        <a:t>контольной!”)</a:t>
                      </a:r>
                      <a:endParaRPr sz="1600" b="0" i="0"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0"/>
                        </a:spcBef>
                      </a:pPr>
                      <a:r>
                        <a:rPr lang="ru-RU" sz="1800" b="1" spc="-5" dirty="0">
                          <a:solidFill>
                            <a:srgbClr val="333333"/>
                          </a:solidFill>
                          <a:latin typeface="+mn-lt"/>
                          <a:ea typeface="+mn-ea"/>
                          <a:cs typeface="+mn-cs"/>
                        </a:rPr>
                        <a:t>Отрицательные стороны:</a:t>
                      </a:r>
                      <a:r>
                        <a:rPr lang="ru-RU" sz="1800" b="0" spc="-5" dirty="0">
                          <a:solidFill>
                            <a:srgbClr val="333333"/>
                          </a:solidFill>
                          <a:latin typeface="+mn-lt"/>
                          <a:ea typeface="+mn-ea"/>
                          <a:cs typeface="+mn-cs"/>
                        </a:rPr>
                        <a:t> падает чувство собственного достоинства</a:t>
                      </a:r>
                    </a:p>
                    <a:p>
                      <a:pPr marL="92075">
                        <a:lnSpc>
                          <a:spcPct val="100000"/>
                        </a:lnSpc>
                        <a:spcBef>
                          <a:spcPts val="0"/>
                        </a:spcBef>
                      </a:pPr>
                      <a:r>
                        <a:rPr lang="ru-RU" sz="1800" b="1" spc="-5" dirty="0">
                          <a:solidFill>
                            <a:srgbClr val="333333"/>
                          </a:solidFill>
                          <a:latin typeface="+mn-lt"/>
                          <a:ea typeface="+mn-ea"/>
                          <a:cs typeface="+mn-cs"/>
                        </a:rPr>
                        <a:t>Положительные стороны:</a:t>
                      </a:r>
                      <a:r>
                        <a:rPr lang="ru-RU" sz="1800" b="0" spc="-5" dirty="0">
                          <a:solidFill>
                            <a:srgbClr val="333333"/>
                          </a:solidFill>
                          <a:latin typeface="+mn-lt"/>
                          <a:ea typeface="+mn-ea"/>
                          <a:cs typeface="+mn-cs"/>
                        </a:rPr>
                        <a:t> взяв на себя ответственность вызывается чувство уважения</a:t>
                      </a:r>
                      <a:endParaRPr sz="1800" b="0"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ru-RU" sz="1800" b="1" i="0" spc="-5" dirty="0">
                          <a:solidFill>
                            <a:srgbClr val="333333"/>
                          </a:solidFill>
                          <a:latin typeface="+mn-lt"/>
                          <a:ea typeface="+mn-ea"/>
                          <a:cs typeface="+mn-cs"/>
                        </a:rPr>
                        <a:t>Приписание: к другим/ситуации</a:t>
                      </a:r>
                    </a:p>
                    <a:p>
                      <a:pPr marL="90805" marR="203835">
                        <a:lnSpc>
                          <a:spcPct val="108800"/>
                        </a:lnSpc>
                        <a:spcBef>
                          <a:spcPts val="165"/>
                        </a:spcBef>
                      </a:pPr>
                      <a:r>
                        <a:rPr lang="ru-RU" sz="1800" b="0" i="0" spc="-5" dirty="0">
                          <a:solidFill>
                            <a:srgbClr val="333333"/>
                          </a:solidFill>
                          <a:latin typeface="+mn-lt"/>
                          <a:ea typeface="+mn-ea"/>
                          <a:cs typeface="+mn-cs"/>
                        </a:rPr>
                        <a:t>(напр</a:t>
                      </a:r>
                      <a:r>
                        <a:rPr lang="ru-RU" sz="1800" b="0" i="0" spc="-5">
                          <a:solidFill>
                            <a:srgbClr val="333333"/>
                          </a:solidFill>
                          <a:latin typeface="+mn-lt"/>
                          <a:ea typeface="+mn-ea"/>
                          <a:cs typeface="+mn-cs"/>
                        </a:rPr>
                        <a:t>., “Учитель </a:t>
                      </a:r>
                      <a:r>
                        <a:rPr lang="ru-RU" sz="1800" b="0" i="0" spc="-5" dirty="0">
                          <a:solidFill>
                            <a:srgbClr val="333333"/>
                          </a:solidFill>
                          <a:latin typeface="+mn-lt"/>
                          <a:ea typeface="+mn-ea"/>
                          <a:cs typeface="+mn-cs"/>
                        </a:rPr>
                        <a:t>просто отвратительный и он меня </a:t>
                      </a:r>
                      <a:r>
                        <a:rPr lang="ru-RU" sz="1800" b="0" i="0" spc="-5">
                          <a:solidFill>
                            <a:srgbClr val="333333"/>
                          </a:solidFill>
                          <a:latin typeface="+mn-lt"/>
                          <a:ea typeface="+mn-ea"/>
                          <a:cs typeface="+mn-cs"/>
                        </a:rPr>
                        <a:t>недолюбливает.”) </a:t>
                      </a:r>
                      <a:r>
                        <a:rPr lang="ru-RU" sz="1800" b="0" i="0" spc="-5" dirty="0">
                          <a:solidFill>
                            <a:srgbClr val="333333"/>
                          </a:solidFill>
                          <a:latin typeface="+mn-lt"/>
                          <a:ea typeface="+mn-ea"/>
                          <a:cs typeface="+mn-cs"/>
                        </a:rPr>
                        <a:t>	</a:t>
                      </a:r>
                      <a:endParaRPr sz="1600" b="0" i="0" dirty="0">
                        <a:solidFill>
                          <a:srgbClr val="333333"/>
                        </a:solidFill>
                        <a:latin typeface="+mn-lt"/>
                        <a:ea typeface="+mn-ea"/>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0"/>
                        </a:spcBef>
                      </a:pPr>
                      <a:r>
                        <a:rPr lang="ru-RU" sz="1800" b="1" spc="-5" dirty="0">
                          <a:solidFill>
                            <a:srgbClr val="333333"/>
                          </a:solidFill>
                          <a:latin typeface="+mn-lt"/>
                          <a:ea typeface="+mn-ea"/>
                          <a:cs typeface="+mn-cs"/>
                        </a:rPr>
                        <a:t>Отрицательные стороны:</a:t>
                      </a:r>
                      <a:r>
                        <a:rPr lang="ru-RU" sz="1800" b="0" spc="-5" dirty="0">
                          <a:solidFill>
                            <a:srgbClr val="333333"/>
                          </a:solidFill>
                          <a:latin typeface="+mn-lt"/>
                          <a:ea typeface="+mn-ea"/>
                          <a:cs typeface="+mn-cs"/>
                        </a:rPr>
                        <a:t> </a:t>
                      </a:r>
                      <a:r>
                        <a:rPr lang="ru-RU" sz="1800" b="0" spc="-5" dirty="0">
                          <a:solidFill>
                            <a:srgbClr val="004992"/>
                          </a:solidFill>
                          <a:latin typeface="+mn-lt"/>
                          <a:ea typeface="+mn-ea"/>
                          <a:cs typeface="+mn-cs"/>
                        </a:rPr>
                        <a:t>???</a:t>
                      </a:r>
                      <a:r>
                        <a:rPr lang="ru-RU" sz="1800" b="0" spc="-5" dirty="0">
                          <a:solidFill>
                            <a:srgbClr val="E3EFF8"/>
                          </a:solidFill>
                          <a:latin typeface="+mn-lt"/>
                          <a:ea typeface="+mn-ea"/>
                          <a:cs typeface="+mn-cs"/>
                        </a:rPr>
                        <a:t> сбросить с себя ответственность снижает чувство </a:t>
                      </a:r>
                      <a:r>
                        <a:rPr lang="ru-RU" sz="1800" b="0" spc="-5">
                          <a:solidFill>
                            <a:srgbClr val="E3EFF8"/>
                          </a:solidFill>
                          <a:latin typeface="+mn-lt"/>
                          <a:ea typeface="+mn-ea"/>
                          <a:cs typeface="+mn-cs"/>
                        </a:rPr>
                        <a:t>уважения (“Он </a:t>
                      </a:r>
                      <a:r>
                        <a:rPr lang="ru-RU" sz="1800" b="0" spc="-5" dirty="0">
                          <a:solidFill>
                            <a:srgbClr val="E3EFF8"/>
                          </a:solidFill>
                          <a:latin typeface="+mn-lt"/>
                          <a:ea typeface="+mn-ea"/>
                          <a:cs typeface="+mn-cs"/>
                        </a:rPr>
                        <a:t>упрощает с</a:t>
                      </a:r>
                    </a:p>
                    <a:p>
                      <a:pPr marL="92075" marR="147320">
                        <a:lnSpc>
                          <a:spcPct val="100000"/>
                        </a:lnSpc>
                        <a:spcBef>
                          <a:spcPts val="0"/>
                        </a:spcBef>
                      </a:pPr>
                      <a:r>
                        <a:rPr lang="ru-RU" sz="1800" b="1" spc="-5" dirty="0">
                          <a:solidFill>
                            <a:srgbClr val="333333"/>
                          </a:solidFill>
                          <a:latin typeface="+mn-lt"/>
                          <a:ea typeface="+mn-ea"/>
                          <a:cs typeface="+mn-cs"/>
                        </a:rPr>
                        <a:t>Положительные стороны:</a:t>
                      </a:r>
                      <a:r>
                        <a:rPr lang="ru-RU" sz="1800" b="0" spc="-5" dirty="0">
                          <a:solidFill>
                            <a:srgbClr val="333333"/>
                          </a:solidFill>
                          <a:latin typeface="+mn-lt"/>
                          <a:ea typeface="+mn-ea"/>
                          <a:cs typeface="+mn-cs"/>
                        </a:rPr>
                        <a:t> </a:t>
                      </a:r>
                      <a:r>
                        <a:rPr lang="ru-RU" sz="1800" b="0" spc="-5" dirty="0">
                          <a:solidFill>
                            <a:srgbClr val="004992"/>
                          </a:solidFill>
                          <a:latin typeface="+mn-lt"/>
                          <a:ea typeface="+mn-ea"/>
                          <a:cs typeface="+mn-cs"/>
                        </a:rPr>
                        <a:t>???</a:t>
                      </a:r>
                      <a:r>
                        <a:rPr lang="ru-RU" sz="1800" b="0" spc="-5" dirty="0">
                          <a:solidFill>
                            <a:srgbClr val="E3EFF8"/>
                          </a:solidFill>
                          <a:latin typeface="+mn-lt"/>
                          <a:ea typeface="+mn-ea"/>
                          <a:cs typeface="+mn-cs"/>
                        </a:rPr>
                        <a:t> чувство собственного достоинства остаётся неповреждённым. </a:t>
                      </a:r>
                      <a:endParaRPr lang="ru-RU" sz="1800" b="0" dirty="0">
                        <a:solidFill>
                          <a:srgbClr val="E3EFF8"/>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0"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1"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ru-RU" altLang="de-DE" sz="1600">
                <a:latin typeface="+mn-lt"/>
                <a:ea typeface="+mn-ea"/>
                <a:cs typeface="+mn-cs"/>
              </a:rPr>
              <a:t>Это был провал. Круглая 2 по немецкой контрольной! </a:t>
            </a:r>
            <a:endParaRPr lang="en-CA" altLang="de-DE" sz="1600" dirty="0">
              <a:latin typeface="+mn-lt"/>
              <a:ea typeface="+mn-ea"/>
              <a:cs typeface="+mn-cs"/>
            </a:endParaRPr>
          </a:p>
        </p:txBody>
      </p:sp>
    </p:spTree>
    <p:extLst>
      <p:ext uri="{BB962C8B-B14F-4D97-AF65-F5344CB8AC3E}">
        <p14:creationId xmlns:p14="http://schemas.microsoft.com/office/powerpoint/2010/main" val="106691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4" name="Rectangle 15"/>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dirty="0">
                <a:latin typeface="+mn-lt"/>
                <a:ea typeface="+mn-ea"/>
                <a:cs typeface="+mn-cs"/>
              </a:rPr>
              <a:t>Последствия определенных приписаний для негативных событий.</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16</a:t>
            </a:fld>
            <a:endParaRPr lang="de-DE" dirty="0">
              <a:latin typeface="+mn-lt"/>
              <a:ea typeface="+mn-ea"/>
            </a:endParaRPr>
          </a:p>
        </p:txBody>
      </p:sp>
      <p:graphicFrame>
        <p:nvGraphicFramePr>
          <p:cNvPr id="9" name="object 2"/>
          <p:cNvGraphicFramePr>
            <a:graphicFrameLocks noGrp="1"/>
          </p:cNvGraphicFramePr>
          <p:nvPr>
            <p:extLst>
              <p:ext uri="{D42A27DB-BD31-4B8C-83A1-F6EECF244321}">
                <p14:modId xmlns:p14="http://schemas.microsoft.com/office/powerpoint/2010/main" val="4002453681"/>
              </p:ext>
            </p:extLst>
          </p:nvPr>
        </p:nvGraphicFramePr>
        <p:xfrm>
          <a:off x="408955" y="4486910"/>
          <a:ext cx="11376000" cy="2284730"/>
        </p:xfrm>
        <a:graphic>
          <a:graphicData uri="http://schemas.openxmlformats.org/drawingml/2006/table">
            <a:tbl>
              <a:tblPr firstRow="1" bandRow="1">
                <a:tableStyleId>{21E4AEA4-8DFA-4A89-87EB-49C32662AFE0}</a:tableStyleId>
              </a:tblPr>
              <a:tblGrid>
                <a:gridCol w="5308425">
                  <a:extLst>
                    <a:ext uri="{9D8B030D-6E8A-4147-A177-3AD203B41FA5}">
                      <a16:colId xmlns:a16="http://schemas.microsoft.com/office/drawing/2014/main" val="20000"/>
                    </a:ext>
                  </a:extLst>
                </a:gridCol>
                <a:gridCol w="6067575">
                  <a:extLst>
                    <a:ext uri="{9D8B030D-6E8A-4147-A177-3AD203B41FA5}">
                      <a16:colId xmlns:a16="http://schemas.microsoft.com/office/drawing/2014/main" val="20001"/>
                    </a:ext>
                  </a:extLst>
                </a:gridCol>
              </a:tblGrid>
              <a:tr h="1097280">
                <a:tc>
                  <a:txBody>
                    <a:bodyPr/>
                    <a:lstStyle/>
                    <a:p>
                      <a:pPr marL="90805">
                        <a:lnSpc>
                          <a:spcPct val="100000"/>
                        </a:lnSpc>
                        <a:spcBef>
                          <a:spcPts val="355"/>
                        </a:spcBef>
                      </a:pPr>
                      <a:r>
                        <a:rPr lang="ru-RU" sz="1800" b="1" i="0" spc="-5" dirty="0">
                          <a:solidFill>
                            <a:srgbClr val="333333"/>
                          </a:solidFill>
                          <a:latin typeface="+mn-lt"/>
                          <a:ea typeface="+mn-ea"/>
                          <a:cs typeface="+mn-cs"/>
                        </a:rPr>
                        <a:t>Приписание: себе</a:t>
                      </a:r>
                    </a:p>
                    <a:p>
                      <a:pPr marL="90805">
                        <a:lnSpc>
                          <a:spcPct val="100000"/>
                        </a:lnSpc>
                        <a:spcBef>
                          <a:spcPts val="355"/>
                        </a:spcBef>
                      </a:pPr>
                      <a:r>
                        <a:rPr lang="ru-RU" sz="1800" b="0" i="0" spc="-5" dirty="0">
                          <a:solidFill>
                            <a:srgbClr val="333333"/>
                          </a:solidFill>
                          <a:latin typeface="+mn-lt"/>
                          <a:ea typeface="+mn-ea"/>
                          <a:cs typeface="+mn-cs"/>
                        </a:rPr>
                        <a:t>(напр., “Я недостаточно подготовился к контольной!”)</a:t>
                      </a:r>
                      <a:endParaRPr sz="1600" b="0" i="0"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tc>
                  <a:txBody>
                    <a:bodyPr/>
                    <a:lstStyle/>
                    <a:p>
                      <a:pPr marL="92075">
                        <a:lnSpc>
                          <a:spcPct val="100000"/>
                        </a:lnSpc>
                        <a:spcBef>
                          <a:spcPts val="0"/>
                        </a:spcBef>
                      </a:pPr>
                      <a:r>
                        <a:rPr lang="ru-RU" sz="1800" b="1" spc="-5" dirty="0">
                          <a:solidFill>
                            <a:srgbClr val="333333"/>
                          </a:solidFill>
                          <a:latin typeface="+mn-lt"/>
                          <a:ea typeface="+mn-ea"/>
                          <a:cs typeface="+mn-cs"/>
                        </a:rPr>
                        <a:t>Отрицательные стороны:</a:t>
                      </a:r>
                      <a:r>
                        <a:rPr lang="ru-RU" sz="1800" b="0" spc="-5" dirty="0">
                          <a:solidFill>
                            <a:srgbClr val="333333"/>
                          </a:solidFill>
                          <a:latin typeface="+mn-lt"/>
                          <a:ea typeface="+mn-ea"/>
                          <a:cs typeface="+mn-cs"/>
                        </a:rPr>
                        <a:t> падает чувство собственного достоинства</a:t>
                      </a:r>
                    </a:p>
                    <a:p>
                      <a:pPr marL="92075">
                        <a:lnSpc>
                          <a:spcPct val="100000"/>
                        </a:lnSpc>
                        <a:spcBef>
                          <a:spcPts val="0"/>
                        </a:spcBef>
                      </a:pPr>
                      <a:r>
                        <a:rPr lang="ru-RU" sz="1800" b="1" spc="-5" dirty="0">
                          <a:solidFill>
                            <a:srgbClr val="333333"/>
                          </a:solidFill>
                          <a:latin typeface="+mn-lt"/>
                          <a:ea typeface="+mn-ea"/>
                          <a:cs typeface="+mn-cs"/>
                        </a:rPr>
                        <a:t>Положительные стороны:</a:t>
                      </a:r>
                      <a:r>
                        <a:rPr lang="ru-RU" sz="1800" b="0" spc="-5" dirty="0">
                          <a:solidFill>
                            <a:srgbClr val="333333"/>
                          </a:solidFill>
                          <a:latin typeface="+mn-lt"/>
                          <a:ea typeface="+mn-ea"/>
                          <a:cs typeface="+mn-cs"/>
                        </a:rPr>
                        <a:t> взяв на себя ответственность вызывается чувство уважения</a:t>
                      </a:r>
                      <a:endParaRPr sz="1800" b="0"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marL="90805" marR="203835">
                        <a:lnSpc>
                          <a:spcPct val="108800"/>
                        </a:lnSpc>
                        <a:spcBef>
                          <a:spcPts val="165"/>
                        </a:spcBef>
                      </a:pPr>
                      <a:r>
                        <a:rPr lang="ru-RU" sz="1800" b="1" i="0" spc="-5" dirty="0">
                          <a:solidFill>
                            <a:srgbClr val="333333"/>
                          </a:solidFill>
                          <a:latin typeface="+mn-lt"/>
                          <a:ea typeface="+mn-ea"/>
                          <a:cs typeface="+mn-cs"/>
                        </a:rPr>
                        <a:t>Приписание: к другим/ситуации</a:t>
                      </a:r>
                    </a:p>
                    <a:p>
                      <a:pPr marL="90805" marR="203835">
                        <a:lnSpc>
                          <a:spcPct val="108800"/>
                        </a:lnSpc>
                        <a:spcBef>
                          <a:spcPts val="165"/>
                        </a:spcBef>
                      </a:pPr>
                      <a:r>
                        <a:rPr lang="ru-RU" sz="1800" b="0" i="0" spc="-5" dirty="0">
                          <a:solidFill>
                            <a:srgbClr val="333333"/>
                          </a:solidFill>
                          <a:latin typeface="+mn-lt"/>
                          <a:ea typeface="+mn-ea"/>
                          <a:cs typeface="+mn-cs"/>
                        </a:rPr>
                        <a:t>(напр</a:t>
                      </a:r>
                      <a:r>
                        <a:rPr lang="ru-RU" sz="1800" b="0" i="0" spc="-5">
                          <a:solidFill>
                            <a:srgbClr val="333333"/>
                          </a:solidFill>
                          <a:latin typeface="+mn-lt"/>
                          <a:ea typeface="+mn-ea"/>
                          <a:cs typeface="+mn-cs"/>
                        </a:rPr>
                        <a:t>., “Учитель </a:t>
                      </a:r>
                      <a:r>
                        <a:rPr lang="ru-RU" sz="1800" b="0" i="0" spc="-5" dirty="0">
                          <a:solidFill>
                            <a:srgbClr val="333333"/>
                          </a:solidFill>
                          <a:latin typeface="+mn-lt"/>
                          <a:ea typeface="+mn-ea"/>
                          <a:cs typeface="+mn-cs"/>
                        </a:rPr>
                        <a:t>просто отвратительный и он меня </a:t>
                      </a:r>
                      <a:r>
                        <a:rPr lang="ru-RU" sz="1800" b="0" i="0" spc="-5">
                          <a:solidFill>
                            <a:srgbClr val="333333"/>
                          </a:solidFill>
                          <a:latin typeface="+mn-lt"/>
                          <a:ea typeface="+mn-ea"/>
                          <a:cs typeface="+mn-cs"/>
                        </a:rPr>
                        <a:t>недолюбливает.”) </a:t>
                      </a:r>
                      <a:r>
                        <a:rPr lang="ru-RU" sz="1800" b="0" i="0" spc="-5" dirty="0">
                          <a:solidFill>
                            <a:srgbClr val="333333"/>
                          </a:solidFill>
                          <a:latin typeface="+mn-lt"/>
                          <a:ea typeface="+mn-ea"/>
                          <a:cs typeface="+mn-cs"/>
                        </a:rPr>
                        <a:t>	</a:t>
                      </a:r>
                      <a:endParaRPr sz="1600" b="0" i="0" dirty="0">
                        <a:solidFill>
                          <a:srgbClr val="333333"/>
                        </a:solidFill>
                        <a:latin typeface="+mn-lt"/>
                        <a:ea typeface="+mn-ea"/>
                        <a:cs typeface="+mn-cs"/>
                      </a:endParaRPr>
                    </a:p>
                  </a:txBody>
                  <a:tcPr marL="0" marR="0" marT="2095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tc>
                  <a:txBody>
                    <a:bodyPr/>
                    <a:lstStyle/>
                    <a:p>
                      <a:pPr marL="92075" marR="147320">
                        <a:lnSpc>
                          <a:spcPct val="100000"/>
                        </a:lnSpc>
                        <a:spcBef>
                          <a:spcPts val="0"/>
                        </a:spcBef>
                      </a:pPr>
                      <a:r>
                        <a:rPr lang="ru-RU" sz="1800" b="1" spc="-5" dirty="0">
                          <a:solidFill>
                            <a:srgbClr val="333333"/>
                          </a:solidFill>
                          <a:latin typeface="+mn-lt"/>
                          <a:ea typeface="+mn-ea"/>
                          <a:cs typeface="+mn-cs"/>
                        </a:rPr>
                        <a:t>Отрицательные стороны:</a:t>
                      </a:r>
                      <a:r>
                        <a:rPr lang="ru-RU" sz="1800" b="0" spc="-5" dirty="0">
                          <a:solidFill>
                            <a:srgbClr val="333333"/>
                          </a:solidFill>
                          <a:latin typeface="+mn-lt"/>
                          <a:ea typeface="+mn-ea"/>
                          <a:cs typeface="+mn-cs"/>
                        </a:rPr>
                        <a:t> сбросить с себя ответственность снижает чувство уважения (“Он упрощает себе жизнь!”)</a:t>
                      </a:r>
                    </a:p>
                    <a:p>
                      <a:pPr marL="92075" marR="147320">
                        <a:lnSpc>
                          <a:spcPct val="100000"/>
                        </a:lnSpc>
                        <a:spcBef>
                          <a:spcPts val="0"/>
                        </a:spcBef>
                      </a:pPr>
                      <a:r>
                        <a:rPr lang="ru-RU" sz="1800" b="1" spc="-5" dirty="0">
                          <a:solidFill>
                            <a:srgbClr val="333333"/>
                          </a:solidFill>
                          <a:latin typeface="+mn-lt"/>
                          <a:ea typeface="+mn-ea"/>
                          <a:cs typeface="+mn-cs"/>
                        </a:rPr>
                        <a:t>Положительные стороны:</a:t>
                      </a:r>
                      <a:r>
                        <a:rPr lang="ru-RU" sz="1800" b="0" spc="-5" dirty="0">
                          <a:solidFill>
                            <a:srgbClr val="333333"/>
                          </a:solidFill>
                          <a:latin typeface="+mn-lt"/>
                          <a:ea typeface="+mn-ea"/>
                          <a:cs typeface="+mn-cs"/>
                        </a:rPr>
                        <a:t> чувство собственного достоинства остаётся неповреждённым. </a:t>
                      </a:r>
                      <a:endParaRPr sz="1800" b="0" dirty="0">
                        <a:solidFill>
                          <a:srgbClr val="333333"/>
                        </a:solidFill>
                        <a:latin typeface="+mn-lt"/>
                        <a:ea typeface="+mn-ea"/>
                        <a:cs typeface="+mn-cs"/>
                      </a:endParaRPr>
                    </a:p>
                  </a:txBody>
                  <a:tcPr marL="0" marR="0" marT="45085" marB="0">
                    <a:lnL w="12700">
                      <a:solidFill>
                        <a:srgbClr val="C8C8C8"/>
                      </a:solidFill>
                      <a:prstDash val="solid"/>
                    </a:lnL>
                    <a:lnR w="12700">
                      <a:solidFill>
                        <a:srgbClr val="C8C8C8"/>
                      </a:solidFill>
                      <a:prstDash val="solid"/>
                    </a:lnR>
                    <a:lnT w="12700">
                      <a:solidFill>
                        <a:srgbClr val="C8C8C8"/>
                      </a:solidFill>
                      <a:prstDash val="solid"/>
                    </a:lnT>
                    <a:lnB w="12700">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0" name="object 7"/>
          <p:cNvSpPr/>
          <p:nvPr/>
        </p:nvSpPr>
        <p:spPr>
          <a:xfrm>
            <a:off x="457200" y="2204864"/>
            <a:ext cx="633984" cy="633984"/>
          </a:xfrm>
          <a:prstGeom prst="rect">
            <a:avLst/>
          </a:prstGeom>
          <a:blipFill>
            <a:blip r:embed="rId3" cstate="print"/>
            <a:stretch>
              <a:fillRect/>
            </a:stretch>
          </a:blipFill>
        </p:spPr>
        <p:txBody>
          <a:bodyPr wrap="square" lIns="0" tIns="0" rIns="0" bIns="0" rtlCol="0"/>
          <a:lstStyle/>
          <a:p>
            <a:endParaRPr/>
          </a:p>
        </p:txBody>
      </p:sp>
      <p:pic>
        <p:nvPicPr>
          <p:cNvPr id="11" name="Picture 14" descr="img060"/>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ru-RU" altLang="de-DE" sz="1600">
                <a:latin typeface="+mn-lt"/>
                <a:ea typeface="+mn-ea"/>
                <a:cs typeface="+mn-cs"/>
              </a:rPr>
              <a:t>Это был провал. Круглая 2 по немецкой контрольной! </a:t>
            </a:r>
            <a:endParaRPr lang="en-CA" altLang="de-DE" sz="1600" dirty="0">
              <a:latin typeface="+mn-lt"/>
              <a:ea typeface="+mn-ea"/>
              <a:cs typeface="+mn-cs"/>
            </a:endParaRPr>
          </a:p>
        </p:txBody>
      </p:sp>
    </p:spTree>
    <p:extLst>
      <p:ext uri="{BB962C8B-B14F-4D97-AF65-F5344CB8AC3E}">
        <p14:creationId xmlns:p14="http://schemas.microsoft.com/office/powerpoint/2010/main" val="264510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6" name="Rectangle 2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dirty="0">
                <a:latin typeface="+mn-lt"/>
                <a:ea typeface="+mn-ea"/>
                <a:cs typeface="+mn-cs"/>
              </a:rPr>
              <a:t>Последствия определенных приписаний для негативных событий.</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17</a:t>
            </a:fld>
            <a:endParaRPr lang="de-DE" dirty="0">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763007562"/>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dirty="0">
                          <a:ln>
                            <a:noFill/>
                          </a:ln>
                          <a:solidFill>
                            <a:srgbClr val="000000"/>
                          </a:solidFill>
                          <a:effectLst/>
                          <a:latin typeface="+mn-lt"/>
                          <a:ea typeface="+mn-ea"/>
                          <a:cs typeface="+mn-cs"/>
                        </a:rPr>
                        <a:t>Более сбалансированный ответ (сочетание разных аспектов: я, другие &amp; обстоятельства):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n-US"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0"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2"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ru-RU" altLang="de-DE" sz="1600">
                <a:latin typeface="+mn-lt"/>
                <a:ea typeface="+mn-ea"/>
                <a:cs typeface="+mn-cs"/>
              </a:rPr>
              <a:t>Это был провал. Круглая 2 по немецкой контрольной! </a:t>
            </a:r>
            <a:endParaRPr lang="en-CA" altLang="de-DE" sz="1600" dirty="0">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4" descr="img06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6685" y="1844824"/>
            <a:ext cx="2845541" cy="247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6" name="Rectangle 26"/>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dirty="0">
                <a:latin typeface="+mn-lt"/>
                <a:ea typeface="+mn-ea"/>
                <a:cs typeface="+mn-cs"/>
              </a:rPr>
              <a:t>Последствия определенных приписаний для негативных событий.</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18</a:t>
            </a:fld>
            <a:endParaRPr lang="de-DE" dirty="0">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4155674516"/>
              </p:ext>
            </p:extLst>
          </p:nvPr>
        </p:nvGraphicFramePr>
        <p:xfrm>
          <a:off x="408955" y="4297680"/>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000000"/>
                          </a:solidFill>
                          <a:effectLst/>
                          <a:latin typeface="+mn-lt"/>
                          <a:ea typeface="+mn-ea"/>
                          <a:cs typeface="+mn-cs"/>
                        </a:rPr>
                        <a:t>Более сбалансированный ответ (сочетание разных аспектов: я, другие &amp; обстоятельства):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a:ln>
                            <a:noFill/>
                          </a:ln>
                          <a:solidFill>
                            <a:schemeClr val="tx1"/>
                          </a:solidFill>
                          <a:effectLst/>
                          <a:latin typeface="+mn-lt"/>
                          <a:ea typeface="+mn-ea"/>
                          <a:cs typeface="+mn-cs"/>
                        </a:rPr>
                        <a:t>“Темы </a:t>
                      </a:r>
                      <a:r>
                        <a:rPr kumimoji="0" lang="ru-RU" sz="1800" b="0" i="0" u="none" strike="noStrike" cap="none" normalizeH="0" baseline="0" dirty="0">
                          <a:ln>
                            <a:noFill/>
                          </a:ln>
                          <a:solidFill>
                            <a:schemeClr val="tx1"/>
                          </a:solidFill>
                          <a:effectLst/>
                          <a:latin typeface="+mn-lt"/>
                          <a:ea typeface="+mn-ea"/>
                          <a:cs typeface="+mn-cs"/>
                        </a:rPr>
                        <a:t>этой контрольной работы мне не понятны, я должен больше </a:t>
                      </a:r>
                      <a:r>
                        <a:rPr kumimoji="0" lang="ru-RU" sz="1800" b="0" i="0" u="none" strike="noStrike" cap="none" normalizeH="0" baseline="0">
                          <a:ln>
                            <a:noFill/>
                          </a:ln>
                          <a:solidFill>
                            <a:schemeClr val="tx1"/>
                          </a:solidFill>
                          <a:effectLst/>
                          <a:latin typeface="+mn-lt"/>
                          <a:ea typeface="+mn-ea"/>
                          <a:cs typeface="+mn-cs"/>
                        </a:rPr>
                        <a:t>заниматься.”</a:t>
                      </a:r>
                      <a:endParaRPr kumimoji="0" lang="ru-RU" sz="1800" b="0" i="0" u="none" strike="noStrike" cap="none" normalizeH="0" baseline="0" dirty="0">
                        <a:ln>
                          <a:noFill/>
                        </a:ln>
                        <a:solidFill>
                          <a:schemeClr val="tx1"/>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a:ln>
                            <a:noFill/>
                          </a:ln>
                          <a:solidFill>
                            <a:schemeClr val="tx1"/>
                          </a:solidFill>
                          <a:effectLst/>
                          <a:latin typeface="+mn-lt"/>
                          <a:ea typeface="+mn-ea"/>
                          <a:cs typeface="+mn-cs"/>
                        </a:rPr>
                        <a:t>“Я </a:t>
                      </a:r>
                      <a:r>
                        <a:rPr kumimoji="0" lang="ru-RU" sz="1800" b="0" i="0" u="none" strike="noStrike" cap="none" normalizeH="0" baseline="0" dirty="0">
                          <a:ln>
                            <a:noFill/>
                          </a:ln>
                          <a:solidFill>
                            <a:schemeClr val="tx1"/>
                          </a:solidFill>
                          <a:effectLst/>
                          <a:latin typeface="+mn-lt"/>
                          <a:ea typeface="+mn-ea"/>
                          <a:cs typeface="+mn-cs"/>
                        </a:rPr>
                        <a:t>должен постораться улучшить отношение к учителю. Ну и не настолько он не справедлив, чтобы только из-за своего отношения поставить мне </a:t>
                      </a:r>
                      <a:r>
                        <a:rPr kumimoji="0" lang="ru-RU" sz="1800" b="0" i="0" u="none" strike="noStrike" cap="none" normalizeH="0" baseline="0">
                          <a:ln>
                            <a:noFill/>
                          </a:ln>
                          <a:solidFill>
                            <a:schemeClr val="tx1"/>
                          </a:solidFill>
                          <a:effectLst/>
                          <a:latin typeface="+mn-lt"/>
                          <a:ea typeface="+mn-ea"/>
                          <a:cs typeface="+mn-cs"/>
                        </a:rPr>
                        <a:t>2.”</a:t>
                      </a:r>
                      <a:endParaRPr kumimoji="0" lang="en-US" sz="1800" b="0" i="0" u="none" strike="noStrike" cap="none" normalizeH="0" baseline="0" dirty="0">
                        <a:ln>
                          <a:noFill/>
                        </a:ln>
                        <a:solidFill>
                          <a:schemeClr val="tx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0" name="object 7"/>
          <p:cNvSpPr/>
          <p:nvPr/>
        </p:nvSpPr>
        <p:spPr>
          <a:xfrm>
            <a:off x="457200" y="2204864"/>
            <a:ext cx="633984" cy="633984"/>
          </a:xfrm>
          <a:prstGeom prst="rect">
            <a:avLst/>
          </a:prstGeom>
          <a:blipFill>
            <a:blip r:embed="rId4" cstate="print"/>
            <a:stretch>
              <a:fillRect/>
            </a:stretch>
          </a:blipFill>
        </p:spPr>
        <p:txBody>
          <a:bodyPr wrap="square" lIns="0" tIns="0" rIns="0" bIns="0" rtlCol="0"/>
          <a:lstStyle/>
          <a:p>
            <a:endParaRPr/>
          </a:p>
        </p:txBody>
      </p:sp>
      <p:sp>
        <p:nvSpPr>
          <p:cNvPr id="12" name="Caption_9"/>
          <p:cNvSpPr>
            <a:spLocks noChangeArrowheads="1"/>
          </p:cNvSpPr>
          <p:nvPr/>
        </p:nvSpPr>
        <p:spPr bwMode="auto">
          <a:xfrm>
            <a:off x="7520358" y="2286000"/>
            <a:ext cx="2463429" cy="914400"/>
          </a:xfrm>
          <a:prstGeom prst="wedgeRoundRectCallout">
            <a:avLst>
              <a:gd name="adj1" fmla="val -42432"/>
              <a:gd name="adj2" fmla="val -10058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ru-RU" altLang="de-DE" sz="1600">
                <a:latin typeface="+mn-lt"/>
                <a:ea typeface="+mn-ea"/>
                <a:cs typeface="+mn-cs"/>
              </a:rPr>
              <a:t>Это был провал. Круглая 2 по немецкой контрольной! </a:t>
            </a:r>
            <a:endParaRPr lang="en-CA" altLang="de-DE" sz="1600" dirty="0">
              <a:latin typeface="+mn-lt"/>
              <a:ea typeface="+mn-ea"/>
              <a:cs typeface="+mn-cs"/>
            </a:endParaRPr>
          </a:p>
        </p:txBody>
      </p:sp>
    </p:spTree>
    <p:extLst>
      <p:ext uri="{BB962C8B-B14F-4D97-AF65-F5344CB8AC3E}">
        <p14:creationId xmlns:p14="http://schemas.microsoft.com/office/powerpoint/2010/main" val="1084191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1016265" y="5881688"/>
            <a:ext cx="11376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600">
              <a:latin typeface="Calibri Light"/>
            </a:endParaRPr>
          </a:p>
        </p:txBody>
      </p:sp>
      <p:sp>
        <p:nvSpPr>
          <p:cNvPr id="46097" name="Rectangle 33"/>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dirty="0">
                <a:latin typeface="+mn-lt"/>
                <a:ea typeface="+mn-ea"/>
                <a:cs typeface="+mn-cs"/>
              </a:rPr>
              <a:t>Последствия определенных приписаний для позитивных событий.</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19</a:t>
            </a:fld>
            <a:endParaRPr lang="de-DE" dirty="0">
              <a:latin typeface="+mn-lt"/>
              <a:ea typeface="+mn-ea"/>
            </a:endParaRPr>
          </a:p>
        </p:txBody>
      </p:sp>
      <p:graphicFrame>
        <p:nvGraphicFramePr>
          <p:cNvPr id="10" name="Table 9"/>
          <p:cNvGraphicFramePr>
            <a:graphicFrameLocks noGrp="1"/>
          </p:cNvGraphicFramePr>
          <p:nvPr>
            <p:extLst>
              <p:ext uri="{D42A27DB-BD31-4B8C-83A1-F6EECF244321}">
                <p14:modId xmlns:p14="http://schemas.microsoft.com/office/powerpoint/2010/main" val="2156332844"/>
              </p:ext>
            </p:extLst>
          </p:nvPr>
        </p:nvGraphicFramePr>
        <p:xfrm>
          <a:off x="408955" y="4419600"/>
          <a:ext cx="11375136" cy="2377440"/>
        </p:xfrm>
        <a:graphic>
          <a:graphicData uri="http://schemas.openxmlformats.org/drawingml/2006/table">
            <a:tbl>
              <a:tblPr firstRow="1" bandRow="1">
                <a:tableStyleId>{21E4AEA4-8DFA-4A89-87EB-49C32662AFE0}</a:tableStyleId>
              </a:tblPr>
              <a:tblGrid>
                <a:gridCol w="4464496">
                  <a:extLst>
                    <a:ext uri="{9D8B030D-6E8A-4147-A177-3AD203B41FA5}">
                      <a16:colId xmlns:a16="http://schemas.microsoft.com/office/drawing/2014/main" val="20000"/>
                    </a:ext>
                  </a:extLst>
                </a:gridCol>
                <a:gridCol w="6910640">
                  <a:extLst>
                    <a:ext uri="{9D8B030D-6E8A-4147-A177-3AD203B41FA5}">
                      <a16:colId xmlns:a16="http://schemas.microsoft.com/office/drawing/2014/main" val="20001"/>
                    </a:ext>
                  </a:extLst>
                </a:gridCol>
              </a:tblGrid>
              <a:tr h="1097280">
                <a:tc>
                  <a:txBody>
                    <a:bodyPr/>
                    <a:lstStyle/>
                    <a:p>
                      <a:pPr algn="l" fontAlgn="b"/>
                      <a:r>
                        <a:rPr lang="ru-RU" sz="1800" b="1" i="0" u="none" strike="noStrike" dirty="0">
                          <a:solidFill>
                            <a:srgbClr val="000000"/>
                          </a:solidFill>
                          <a:effectLst/>
                          <a:latin typeface="+mn-lt"/>
                          <a:ea typeface="+mn-ea"/>
                          <a:cs typeface="+mn-cs"/>
                        </a:rPr>
                        <a:t>Приписание: себе</a:t>
                      </a:r>
                    </a:p>
                    <a:p>
                      <a:pPr algn="l" fontAlgn="b"/>
                      <a:r>
                        <a:rPr lang="ru-RU" sz="1800" b="0" i="0" u="none" strike="noStrike" dirty="0">
                          <a:solidFill>
                            <a:srgbClr val="000000"/>
                          </a:solidFill>
                          <a:effectLst/>
                          <a:latin typeface="+mn-lt"/>
                          <a:ea typeface="+mn-ea"/>
                          <a:cs typeface="+mn-cs"/>
                        </a:rPr>
                        <a:t>(напр., “Отличная работа, которую я провел без какой-либо помощи.”)</a:t>
                      </a:r>
                      <a:endParaRPr lang="en-US" sz="1400" b="0" i="0" u="none" strike="noStrike" dirty="0">
                        <a:solidFill>
                          <a:srgbClr val="000000"/>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0"/>
                        </a:spcBef>
                      </a:pPr>
                      <a:r>
                        <a:rPr lang="ru-RU" sz="1800" b="1" i="0" u="none" strike="noStrike" dirty="0">
                          <a:solidFill>
                            <a:srgbClr val="333333"/>
                          </a:solidFill>
                          <a:effectLst/>
                          <a:latin typeface="+mn-lt"/>
                          <a:ea typeface="+mn-ea"/>
                          <a:cs typeface="+mn-cs"/>
                        </a:rPr>
                        <a:t>Отрицательные </a:t>
                      </a:r>
                      <a:r>
                        <a:rPr lang="ru-RU" sz="1800" b="1" i="0" u="none" strike="noStrike">
                          <a:solidFill>
                            <a:srgbClr val="333333"/>
                          </a:solidFill>
                          <a:effectLst/>
                          <a:latin typeface="+mn-lt"/>
                          <a:ea typeface="+mn-ea"/>
                          <a:cs typeface="+mn-cs"/>
                        </a:rPr>
                        <a:t>стороны:</a:t>
                      </a:r>
                      <a:r>
                        <a:rPr lang="ru-RU" sz="1800" b="0" i="0" u="none" strike="noStrike">
                          <a:solidFill>
                            <a:srgbClr val="333333"/>
                          </a:solidFill>
                          <a:effectLst/>
                          <a:latin typeface="+mn-lt"/>
                          <a:ea typeface="+mn-ea"/>
                          <a:cs typeface="+mn-cs"/>
                        </a:rPr>
                        <a:t> </a:t>
                      </a:r>
                      <a:r>
                        <a:rPr lang="ru-RU" sz="1800" b="0" i="0" u="none" strike="noStrike">
                          <a:solidFill>
                            <a:srgbClr val="004992"/>
                          </a:solidFill>
                          <a:effectLst/>
                          <a:latin typeface="+mn-lt"/>
                          <a:ea typeface="+mn-ea"/>
                          <a:cs typeface="+mn-cs"/>
                        </a:rPr>
                        <a:t>???</a:t>
                      </a:r>
                      <a:r>
                        <a:rPr lang="ru-RU" sz="1800" b="0" i="0" u="none" strike="noStrike">
                          <a:solidFill>
                            <a:srgbClr val="FFFFFF"/>
                          </a:solidFill>
                          <a:effectLst/>
                          <a:latin typeface="+mn-lt"/>
                          <a:ea typeface="+mn-ea"/>
                          <a:cs typeface="+mn-cs"/>
                        </a:rPr>
                        <a:t> </a:t>
                      </a:r>
                      <a:r>
                        <a:rPr lang="ru-RU" sz="1800" b="0" i="0" u="none" strike="noStrike" dirty="0">
                          <a:solidFill>
                            <a:srgbClr val="FFFFFF"/>
                          </a:solidFill>
                          <a:effectLst/>
                          <a:latin typeface="+mn-lt"/>
                          <a:ea typeface="+mn-ea"/>
                          <a:cs typeface="+mn-cs"/>
                        </a:rPr>
                        <a:t>впечатление высокомерного человека (народная пословица</a:t>
                      </a:r>
                      <a:r>
                        <a:rPr lang="ru-RU" sz="1800" b="0" i="0" u="none" strike="noStrike">
                          <a:solidFill>
                            <a:srgbClr val="FFFFFF"/>
                          </a:solidFill>
                          <a:effectLst/>
                          <a:latin typeface="+mn-lt"/>
                          <a:ea typeface="+mn-ea"/>
                          <a:cs typeface="+mn-cs"/>
                        </a:rPr>
                        <a:t>: “Гречневая </a:t>
                      </a:r>
                      <a:r>
                        <a:rPr lang="ru-RU" sz="1800" b="0" i="0" u="none" strike="noStrike" dirty="0">
                          <a:solidFill>
                            <a:srgbClr val="FFFFFF"/>
                          </a:solidFill>
                          <a:effectLst/>
                          <a:latin typeface="+mn-lt"/>
                          <a:ea typeface="+mn-ea"/>
                          <a:cs typeface="+mn-cs"/>
                        </a:rPr>
                        <a:t>каша сама себя </a:t>
                      </a:r>
                      <a:r>
                        <a:rPr lang="ru-RU" sz="1800" b="0" i="0" u="none" strike="noStrike">
                          <a:solidFill>
                            <a:srgbClr val="FFFFFF"/>
                          </a:solidFill>
                          <a:effectLst/>
                          <a:latin typeface="+mn-lt"/>
                          <a:ea typeface="+mn-ea"/>
                          <a:cs typeface="+mn-cs"/>
                        </a:rPr>
                        <a:t>хвалит.”)</a:t>
                      </a:r>
                      <a:endParaRPr lang="ru-RU" sz="1800" b="0" i="0" u="none" strike="noStrike" dirty="0">
                        <a:solidFill>
                          <a:srgbClr val="FFFFFF"/>
                        </a:solidFill>
                        <a:effectLst/>
                        <a:latin typeface="+mn-lt"/>
                        <a:ea typeface="+mn-ea"/>
                        <a:cs typeface="+mn-cs"/>
                      </a:endParaRPr>
                    </a:p>
                    <a:p>
                      <a:pPr algn="l" fontAlgn="b">
                        <a:lnSpc>
                          <a:spcPct val="100000"/>
                        </a:lnSpc>
                        <a:spcBef>
                          <a:spcPts val="0"/>
                        </a:spcBef>
                      </a:pPr>
                      <a:r>
                        <a:rPr lang="ru-RU" sz="1800" b="1" i="0" u="none" strike="noStrike" dirty="0">
                          <a:solidFill>
                            <a:srgbClr val="333333"/>
                          </a:solidFill>
                          <a:effectLst/>
                          <a:latin typeface="+mn-lt"/>
                          <a:ea typeface="+mn-ea"/>
                          <a:cs typeface="+mn-cs"/>
                        </a:rPr>
                        <a:t>Положительные </a:t>
                      </a:r>
                      <a:r>
                        <a:rPr lang="ru-RU" sz="1800" b="1" i="0" u="none" strike="noStrike">
                          <a:solidFill>
                            <a:srgbClr val="333333"/>
                          </a:solidFill>
                          <a:effectLst/>
                          <a:latin typeface="+mn-lt"/>
                          <a:ea typeface="+mn-ea"/>
                          <a:cs typeface="+mn-cs"/>
                        </a:rPr>
                        <a:t>стороны:</a:t>
                      </a:r>
                      <a:r>
                        <a:rPr lang="ru-RU" sz="1800" b="0" i="0" u="none" strike="noStrike">
                          <a:solidFill>
                            <a:srgbClr val="333333"/>
                          </a:solidFill>
                          <a:effectLst/>
                          <a:latin typeface="+mn-lt"/>
                          <a:ea typeface="+mn-ea"/>
                          <a:cs typeface="+mn-cs"/>
                        </a:rPr>
                        <a:t> </a:t>
                      </a:r>
                      <a:r>
                        <a:rPr lang="ru-RU" sz="1800" b="0" i="0" u="none" strike="noStrike">
                          <a:solidFill>
                            <a:srgbClr val="004992"/>
                          </a:solidFill>
                          <a:effectLst/>
                          <a:latin typeface="+mn-lt"/>
                          <a:ea typeface="+mn-ea"/>
                          <a:cs typeface="+mn-cs"/>
                        </a:rPr>
                        <a:t>???</a:t>
                      </a:r>
                      <a:r>
                        <a:rPr lang="ru-RU" sz="1800" b="0" i="0" u="none" strike="noStrike">
                          <a:solidFill>
                            <a:srgbClr val="FFFFFF"/>
                          </a:solidFill>
                          <a:effectLst/>
                          <a:latin typeface="+mn-lt"/>
                          <a:ea typeface="+mn-ea"/>
                          <a:cs typeface="+mn-cs"/>
                        </a:rPr>
                        <a:t> </a:t>
                      </a:r>
                      <a:r>
                        <a:rPr lang="ru-RU" sz="1800" b="0" i="0" u="none" strike="noStrike" dirty="0">
                          <a:solidFill>
                            <a:srgbClr val="FFFFFF"/>
                          </a:solidFill>
                          <a:effectLst/>
                          <a:latin typeface="+mn-lt"/>
                          <a:ea typeface="+mn-ea"/>
                          <a:cs typeface="+mn-cs"/>
                        </a:rPr>
                        <a:t>повышается чувство собственного достоинства</a:t>
                      </a:r>
                      <a:endParaRPr lang="en-US" sz="1600" b="0" i="0" u="none" strike="noStrike" dirty="0">
                        <a:solidFill>
                          <a:srgbClr val="FFFFFF"/>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ru-RU" sz="1800" b="1" i="0" u="none" strike="noStrike" dirty="0">
                          <a:solidFill>
                            <a:srgbClr val="000000"/>
                          </a:solidFill>
                          <a:effectLst/>
                          <a:latin typeface="+mn-lt"/>
                          <a:ea typeface="+mn-ea"/>
                          <a:cs typeface="+mn-cs"/>
                        </a:rPr>
                        <a:t>Приписание: к другим/ситуации</a:t>
                      </a:r>
                      <a:endParaRPr lang="en-US" sz="1800" b="1" i="0" u="none" strike="noStrike" dirty="0">
                        <a:solidFill>
                          <a:srgbClr val="000000"/>
                        </a:solidFill>
                        <a:effectLst/>
                        <a:latin typeface="+mn-lt"/>
                        <a:ea typeface="+mn-ea"/>
                        <a:cs typeface="+mn-cs"/>
                      </a:endParaRPr>
                    </a:p>
                    <a:p>
                      <a:pPr algn="l" fontAlgn="b"/>
                      <a:r>
                        <a:rPr lang="ru-RU" sz="1800" b="0" i="0" u="none" strike="noStrike" dirty="0">
                          <a:solidFill>
                            <a:srgbClr val="000000"/>
                          </a:solidFill>
                          <a:effectLst/>
                          <a:latin typeface="+mn-lt"/>
                          <a:ea typeface="+mn-ea"/>
                          <a:cs typeface="+mn-cs"/>
                        </a:rPr>
                        <a:t>(напр., “Такой гол смог бы забить каждый.”) </a:t>
                      </a:r>
                      <a:endParaRPr lang="en-US" sz="1600" b="0" i="0" u="none" strike="noStrike" dirty="0">
                        <a:solidFill>
                          <a:srgbClr val="000000"/>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0"/>
                        </a:spcBef>
                      </a:pPr>
                      <a:r>
                        <a:rPr lang="ru-RU" sz="1800" b="1" i="0" u="none" strike="noStrike" dirty="0">
                          <a:solidFill>
                            <a:srgbClr val="333333"/>
                          </a:solidFill>
                          <a:effectLst/>
                          <a:latin typeface="+mn-lt"/>
                          <a:ea typeface="+mn-ea"/>
                          <a:cs typeface="+mn-cs"/>
                        </a:rPr>
                        <a:t>Отрицательные стороны:</a:t>
                      </a:r>
                      <a:r>
                        <a:rPr lang="ru-RU" sz="1800" b="0" i="0" u="none" strike="noStrike" dirty="0">
                          <a:solidFill>
                            <a:srgbClr val="333333"/>
                          </a:solidFill>
                          <a:effectLst/>
                          <a:latin typeface="+mn-lt"/>
                          <a:ea typeface="+mn-ea"/>
                          <a:cs typeface="+mn-cs"/>
                        </a:rPr>
                        <a:t> </a:t>
                      </a:r>
                      <a:r>
                        <a:rPr lang="ru-RU" sz="1800" b="0" i="0" u="none" strike="noStrike" dirty="0">
                          <a:solidFill>
                            <a:srgbClr val="004992"/>
                          </a:solidFill>
                          <a:effectLst/>
                          <a:latin typeface="+mn-lt"/>
                          <a:ea typeface="+mn-ea"/>
                          <a:cs typeface="+mn-cs"/>
                        </a:rPr>
                        <a:t>???</a:t>
                      </a:r>
                      <a:r>
                        <a:rPr lang="ru-RU" sz="1800" b="0" i="0" u="none" strike="noStrike" dirty="0">
                          <a:solidFill>
                            <a:srgbClr val="E3EFF8"/>
                          </a:solidFill>
                          <a:effectLst/>
                          <a:latin typeface="+mn-lt"/>
                          <a:ea typeface="+mn-ea"/>
                          <a:cs typeface="+mn-cs"/>
                        </a:rPr>
                        <a:t> чувство собственного достоинства не повышается</a:t>
                      </a:r>
                    </a:p>
                    <a:p>
                      <a:pPr algn="l" fontAlgn="b">
                        <a:lnSpc>
                          <a:spcPct val="100000"/>
                        </a:lnSpc>
                        <a:spcBef>
                          <a:spcPts val="0"/>
                        </a:spcBef>
                      </a:pPr>
                      <a:r>
                        <a:rPr lang="ru-RU" sz="1800" b="1" i="0" u="none" strike="noStrike" dirty="0">
                          <a:solidFill>
                            <a:srgbClr val="333333"/>
                          </a:solidFill>
                          <a:effectLst/>
                          <a:latin typeface="+mn-lt"/>
                          <a:ea typeface="+mn-ea"/>
                          <a:cs typeface="+mn-cs"/>
                        </a:rPr>
                        <a:t>Положительные стороны:</a:t>
                      </a:r>
                      <a:r>
                        <a:rPr lang="ru-RU" sz="1800" b="0" i="0" u="none" strike="noStrike" dirty="0">
                          <a:solidFill>
                            <a:srgbClr val="333333"/>
                          </a:solidFill>
                          <a:effectLst/>
                          <a:latin typeface="+mn-lt"/>
                          <a:ea typeface="+mn-ea"/>
                          <a:cs typeface="+mn-cs"/>
                        </a:rPr>
                        <a:t> </a:t>
                      </a:r>
                      <a:r>
                        <a:rPr lang="ru-RU" sz="1800" b="0" i="0" u="none" strike="noStrike" dirty="0">
                          <a:solidFill>
                            <a:srgbClr val="004992"/>
                          </a:solidFill>
                          <a:effectLst/>
                          <a:latin typeface="+mn-lt"/>
                          <a:ea typeface="+mn-ea"/>
                          <a:cs typeface="+mn-cs"/>
                        </a:rPr>
                        <a:t>???</a:t>
                      </a:r>
                      <a:r>
                        <a:rPr lang="ru-RU" sz="1800" b="0" i="0" u="none" strike="noStrike" dirty="0">
                          <a:solidFill>
                            <a:srgbClr val="E3EFF8"/>
                          </a:solidFill>
                          <a:effectLst/>
                          <a:latin typeface="+mn-lt"/>
                          <a:ea typeface="+mn-ea"/>
                          <a:cs typeface="+mn-cs"/>
                        </a:rPr>
                        <a:t> воспринимется как скромность, по-товарищески </a:t>
                      </a:r>
                      <a:endParaRPr lang="en-US" sz="1600" b="0" i="0" u="none" strike="noStrike" dirty="0">
                        <a:solidFill>
                          <a:srgbClr val="E3EFF8"/>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1"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2"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ru-RU" sz="1800" spc="-5">
                <a:solidFill>
                  <a:srgbClr val="333333"/>
                </a:solidFill>
                <a:latin typeface="+mn-lt"/>
                <a:ea typeface="+mn-ea"/>
                <a:cs typeface="+mn-cs"/>
              </a:rPr>
              <a:t>Сильно! Ваш гол стал решающим! </a:t>
            </a:r>
            <a:endParaRPr lang="en-US" sz="1800" dirty="0">
              <a:solidFill>
                <a:srgbClr val="333333"/>
              </a:solidFill>
              <a:latin typeface="+mn-lt"/>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1016265" y="5881688"/>
            <a:ext cx="11376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600">
              <a:latin typeface="Calibri Light"/>
            </a:endParaRPr>
          </a:p>
        </p:txBody>
      </p:sp>
      <p:sp>
        <p:nvSpPr>
          <p:cNvPr id="46097" name="Rectangle 33"/>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dirty="0">
                <a:latin typeface="+mn-lt"/>
                <a:ea typeface="+mn-ea"/>
                <a:cs typeface="+mn-cs"/>
              </a:rPr>
              <a:t>Последствия определенных приписаний для позитивных событий.</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20</a:t>
            </a:fld>
            <a:endParaRPr lang="de-DE" dirty="0">
              <a:latin typeface="+mn-lt"/>
              <a:ea typeface="+mn-ea"/>
            </a:endParaRPr>
          </a:p>
        </p:txBody>
      </p:sp>
      <p:graphicFrame>
        <p:nvGraphicFramePr>
          <p:cNvPr id="10" name="Table 9"/>
          <p:cNvGraphicFramePr>
            <a:graphicFrameLocks noGrp="1"/>
          </p:cNvGraphicFramePr>
          <p:nvPr>
            <p:extLst>
              <p:ext uri="{D42A27DB-BD31-4B8C-83A1-F6EECF244321}">
                <p14:modId xmlns:p14="http://schemas.microsoft.com/office/powerpoint/2010/main" val="2467551442"/>
              </p:ext>
            </p:extLst>
          </p:nvPr>
        </p:nvGraphicFramePr>
        <p:xfrm>
          <a:off x="408955" y="4419600"/>
          <a:ext cx="11375136" cy="2377440"/>
        </p:xfrm>
        <a:graphic>
          <a:graphicData uri="http://schemas.openxmlformats.org/drawingml/2006/table">
            <a:tbl>
              <a:tblPr firstRow="1" bandRow="1">
                <a:tableStyleId>{21E4AEA4-8DFA-4A89-87EB-49C32662AFE0}</a:tableStyleId>
              </a:tblPr>
              <a:tblGrid>
                <a:gridCol w="4464496">
                  <a:extLst>
                    <a:ext uri="{9D8B030D-6E8A-4147-A177-3AD203B41FA5}">
                      <a16:colId xmlns:a16="http://schemas.microsoft.com/office/drawing/2014/main" val="20000"/>
                    </a:ext>
                  </a:extLst>
                </a:gridCol>
                <a:gridCol w="6910640">
                  <a:extLst>
                    <a:ext uri="{9D8B030D-6E8A-4147-A177-3AD203B41FA5}">
                      <a16:colId xmlns:a16="http://schemas.microsoft.com/office/drawing/2014/main" val="20001"/>
                    </a:ext>
                  </a:extLst>
                </a:gridCol>
              </a:tblGrid>
              <a:tr h="1097280">
                <a:tc>
                  <a:txBody>
                    <a:bodyPr/>
                    <a:lstStyle/>
                    <a:p>
                      <a:pPr algn="l" fontAlgn="b"/>
                      <a:r>
                        <a:rPr lang="ru-RU" sz="1800" b="1" i="0" u="none" strike="noStrike" dirty="0">
                          <a:solidFill>
                            <a:srgbClr val="000000"/>
                          </a:solidFill>
                          <a:effectLst/>
                          <a:latin typeface="+mn-lt"/>
                          <a:ea typeface="+mn-ea"/>
                          <a:cs typeface="+mn-cs"/>
                        </a:rPr>
                        <a:t>Приписание: себе</a:t>
                      </a:r>
                    </a:p>
                    <a:p>
                      <a:pPr algn="l" fontAlgn="b"/>
                      <a:r>
                        <a:rPr lang="ru-RU" sz="1800" b="0" i="0" u="none" strike="noStrike" dirty="0">
                          <a:solidFill>
                            <a:srgbClr val="000000"/>
                          </a:solidFill>
                          <a:effectLst/>
                          <a:latin typeface="+mn-lt"/>
                          <a:ea typeface="+mn-ea"/>
                          <a:cs typeface="+mn-cs"/>
                        </a:rPr>
                        <a:t>(напр., “Отличная работа, которую я провел без какой-либо помощи.”)</a:t>
                      </a:r>
                      <a:endParaRPr lang="en-US" sz="1400" b="0" i="0" u="none" strike="noStrike" dirty="0">
                        <a:solidFill>
                          <a:srgbClr val="000000"/>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0"/>
                        </a:spcBef>
                      </a:pPr>
                      <a:r>
                        <a:rPr lang="ru-RU" sz="1800" b="1" i="0" u="none" strike="noStrike" dirty="0">
                          <a:solidFill>
                            <a:srgbClr val="333333"/>
                          </a:solidFill>
                          <a:effectLst/>
                          <a:latin typeface="+mn-lt"/>
                          <a:ea typeface="+mn-ea"/>
                          <a:cs typeface="+mn-cs"/>
                        </a:rPr>
                        <a:t>Отрицательные стороны:</a:t>
                      </a:r>
                      <a:r>
                        <a:rPr lang="ru-RU" sz="1800" b="0" i="0" u="none" strike="noStrike" dirty="0">
                          <a:solidFill>
                            <a:srgbClr val="333333"/>
                          </a:solidFill>
                          <a:effectLst/>
                          <a:latin typeface="+mn-lt"/>
                          <a:ea typeface="+mn-ea"/>
                          <a:cs typeface="+mn-cs"/>
                        </a:rPr>
                        <a:t> впечатление высокомерного человека (народная пословица</a:t>
                      </a:r>
                      <a:r>
                        <a:rPr lang="ru-RU" sz="1800" b="0" i="0" u="none" strike="noStrike">
                          <a:solidFill>
                            <a:srgbClr val="333333"/>
                          </a:solidFill>
                          <a:effectLst/>
                          <a:latin typeface="+mn-lt"/>
                          <a:ea typeface="+mn-ea"/>
                          <a:cs typeface="+mn-cs"/>
                        </a:rPr>
                        <a:t>: “Гречневая </a:t>
                      </a:r>
                      <a:r>
                        <a:rPr lang="ru-RU" sz="1800" b="0" i="0" u="none" strike="noStrike" dirty="0">
                          <a:solidFill>
                            <a:srgbClr val="333333"/>
                          </a:solidFill>
                          <a:effectLst/>
                          <a:latin typeface="+mn-lt"/>
                          <a:ea typeface="+mn-ea"/>
                          <a:cs typeface="+mn-cs"/>
                        </a:rPr>
                        <a:t>каша сама себя </a:t>
                      </a:r>
                      <a:r>
                        <a:rPr lang="ru-RU" sz="1800" b="0" i="0" u="none" strike="noStrike">
                          <a:solidFill>
                            <a:srgbClr val="333333"/>
                          </a:solidFill>
                          <a:effectLst/>
                          <a:latin typeface="+mn-lt"/>
                          <a:ea typeface="+mn-ea"/>
                          <a:cs typeface="+mn-cs"/>
                        </a:rPr>
                        <a:t>хвалит.”)</a:t>
                      </a:r>
                      <a:endParaRPr lang="ru-RU" sz="1800" b="0" i="0" u="none" strike="noStrike" dirty="0">
                        <a:solidFill>
                          <a:srgbClr val="333333"/>
                        </a:solidFill>
                        <a:effectLst/>
                        <a:latin typeface="+mn-lt"/>
                        <a:ea typeface="+mn-ea"/>
                        <a:cs typeface="+mn-cs"/>
                      </a:endParaRPr>
                    </a:p>
                    <a:p>
                      <a:pPr algn="l" fontAlgn="b">
                        <a:lnSpc>
                          <a:spcPct val="100000"/>
                        </a:lnSpc>
                        <a:spcBef>
                          <a:spcPts val="0"/>
                        </a:spcBef>
                      </a:pPr>
                      <a:r>
                        <a:rPr lang="ru-RU" sz="1800" b="1" i="0" u="none" strike="noStrike" dirty="0">
                          <a:solidFill>
                            <a:srgbClr val="333333"/>
                          </a:solidFill>
                          <a:effectLst/>
                          <a:latin typeface="+mn-lt"/>
                          <a:ea typeface="+mn-ea"/>
                          <a:cs typeface="+mn-cs"/>
                        </a:rPr>
                        <a:t>Положительные стороны:</a:t>
                      </a:r>
                      <a:r>
                        <a:rPr lang="ru-RU" sz="1800" b="0" i="0" u="none" strike="noStrike" dirty="0">
                          <a:solidFill>
                            <a:srgbClr val="333333"/>
                          </a:solidFill>
                          <a:effectLst/>
                          <a:latin typeface="+mn-lt"/>
                          <a:ea typeface="+mn-ea"/>
                          <a:cs typeface="+mn-cs"/>
                        </a:rPr>
                        <a:t> повышается чувство собственного достоинства</a:t>
                      </a:r>
                      <a:endParaRPr lang="en-US" sz="1600" b="0" i="0" u="none" strike="noStrike" dirty="0">
                        <a:solidFill>
                          <a:srgbClr val="333333"/>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ru-RU" sz="1800" b="1" i="0" u="none" strike="noStrike" dirty="0">
                          <a:solidFill>
                            <a:srgbClr val="000000"/>
                          </a:solidFill>
                          <a:effectLst/>
                          <a:latin typeface="+mn-lt"/>
                          <a:ea typeface="+mn-ea"/>
                          <a:cs typeface="+mn-cs"/>
                        </a:rPr>
                        <a:t>Приписание: к другим/ситуации</a:t>
                      </a:r>
                      <a:endParaRPr lang="en-US" sz="1800" b="1" i="0" u="none" strike="noStrike" dirty="0">
                        <a:solidFill>
                          <a:srgbClr val="000000"/>
                        </a:solidFill>
                        <a:effectLst/>
                        <a:latin typeface="+mn-lt"/>
                        <a:ea typeface="+mn-ea"/>
                        <a:cs typeface="+mn-cs"/>
                      </a:endParaRPr>
                    </a:p>
                    <a:p>
                      <a:pPr algn="l" fontAlgn="b"/>
                      <a:r>
                        <a:rPr lang="ru-RU" sz="1800" b="0" i="0" u="none" strike="noStrike" dirty="0">
                          <a:solidFill>
                            <a:srgbClr val="000000"/>
                          </a:solidFill>
                          <a:effectLst/>
                          <a:latin typeface="+mn-lt"/>
                          <a:ea typeface="+mn-ea"/>
                          <a:cs typeface="+mn-cs"/>
                        </a:rPr>
                        <a:t>(напр., “Такой гол смог бы забить каждый.”) </a:t>
                      </a:r>
                      <a:endParaRPr lang="en-US" sz="1600" b="0" i="0" u="none" strike="noStrike" dirty="0">
                        <a:solidFill>
                          <a:srgbClr val="000000"/>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0"/>
                        </a:spcBef>
                      </a:pPr>
                      <a:r>
                        <a:rPr lang="ru-RU" sz="1800" b="1" i="0" u="none" strike="noStrike" dirty="0">
                          <a:solidFill>
                            <a:srgbClr val="333333"/>
                          </a:solidFill>
                          <a:effectLst/>
                          <a:latin typeface="+mn-lt"/>
                          <a:ea typeface="+mn-ea"/>
                          <a:cs typeface="+mn-cs"/>
                        </a:rPr>
                        <a:t>Отрицательные стороны:</a:t>
                      </a:r>
                      <a:r>
                        <a:rPr lang="ru-RU" sz="1800" b="0" i="0" u="none" strike="noStrike" dirty="0">
                          <a:solidFill>
                            <a:srgbClr val="333333"/>
                          </a:solidFill>
                          <a:effectLst/>
                          <a:latin typeface="+mn-lt"/>
                          <a:ea typeface="+mn-ea"/>
                          <a:cs typeface="+mn-cs"/>
                        </a:rPr>
                        <a:t> </a:t>
                      </a:r>
                      <a:r>
                        <a:rPr lang="ru-RU" sz="1800" b="0" i="0" u="none" strike="noStrike" dirty="0">
                          <a:solidFill>
                            <a:srgbClr val="004992"/>
                          </a:solidFill>
                          <a:effectLst/>
                          <a:latin typeface="+mn-lt"/>
                          <a:ea typeface="+mn-ea"/>
                          <a:cs typeface="+mn-cs"/>
                        </a:rPr>
                        <a:t>???</a:t>
                      </a:r>
                      <a:r>
                        <a:rPr lang="ru-RU" sz="1800" b="0" i="0" u="none" strike="noStrike" dirty="0">
                          <a:solidFill>
                            <a:srgbClr val="E3EFF8"/>
                          </a:solidFill>
                          <a:effectLst/>
                          <a:latin typeface="+mn-lt"/>
                          <a:ea typeface="+mn-ea"/>
                          <a:cs typeface="+mn-cs"/>
                        </a:rPr>
                        <a:t> чувство собственного достоинства не повышается</a:t>
                      </a:r>
                    </a:p>
                    <a:p>
                      <a:pPr algn="l" fontAlgn="b">
                        <a:lnSpc>
                          <a:spcPct val="100000"/>
                        </a:lnSpc>
                        <a:spcBef>
                          <a:spcPts val="0"/>
                        </a:spcBef>
                      </a:pPr>
                      <a:r>
                        <a:rPr lang="ru-RU" sz="1800" b="1" i="0" u="none" strike="noStrike" dirty="0">
                          <a:solidFill>
                            <a:srgbClr val="333333"/>
                          </a:solidFill>
                          <a:effectLst/>
                          <a:latin typeface="+mn-lt"/>
                          <a:ea typeface="+mn-ea"/>
                          <a:cs typeface="+mn-cs"/>
                        </a:rPr>
                        <a:t>Положительные стороны:</a:t>
                      </a:r>
                      <a:r>
                        <a:rPr lang="ru-RU" sz="1800" b="0" i="0" u="none" strike="noStrike" dirty="0">
                          <a:solidFill>
                            <a:srgbClr val="333333"/>
                          </a:solidFill>
                          <a:effectLst/>
                          <a:latin typeface="+mn-lt"/>
                          <a:ea typeface="+mn-ea"/>
                          <a:cs typeface="+mn-cs"/>
                        </a:rPr>
                        <a:t> </a:t>
                      </a:r>
                      <a:r>
                        <a:rPr lang="ru-RU" sz="1800" b="0" i="0" u="none" strike="noStrike" dirty="0">
                          <a:solidFill>
                            <a:srgbClr val="004992"/>
                          </a:solidFill>
                          <a:effectLst/>
                          <a:latin typeface="+mn-lt"/>
                          <a:ea typeface="+mn-ea"/>
                          <a:cs typeface="+mn-cs"/>
                        </a:rPr>
                        <a:t>???</a:t>
                      </a:r>
                      <a:r>
                        <a:rPr lang="ru-RU" sz="1800" b="0" i="0" u="none" strike="noStrike" dirty="0">
                          <a:solidFill>
                            <a:srgbClr val="E3EFF8"/>
                          </a:solidFill>
                          <a:effectLst/>
                          <a:latin typeface="+mn-lt"/>
                          <a:ea typeface="+mn-ea"/>
                          <a:cs typeface="+mn-cs"/>
                        </a:rPr>
                        <a:t> воспринимется как скромность, по-товарищески </a:t>
                      </a:r>
                      <a:endParaRPr lang="en-US" sz="1600" b="0" i="0" u="none" strike="noStrike" dirty="0">
                        <a:solidFill>
                          <a:srgbClr val="E3EFF8"/>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1"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2"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ru-RU" sz="1800" spc="-5">
                <a:solidFill>
                  <a:srgbClr val="333333"/>
                </a:solidFill>
                <a:latin typeface="+mn-lt"/>
                <a:ea typeface="+mn-ea"/>
                <a:cs typeface="+mn-cs"/>
              </a:rPr>
              <a:t>Сильно! Ваш гол стал решающим! </a:t>
            </a:r>
            <a:endParaRPr lang="en-US" sz="1800" dirty="0">
              <a:solidFill>
                <a:srgbClr val="333333"/>
              </a:solidFill>
              <a:latin typeface="+mn-lt"/>
              <a:ea typeface="+mn-ea"/>
              <a:cs typeface="+mn-cs"/>
            </a:endParaRPr>
          </a:p>
        </p:txBody>
      </p:sp>
    </p:spTree>
    <p:extLst>
      <p:ext uri="{BB962C8B-B14F-4D97-AF65-F5344CB8AC3E}">
        <p14:creationId xmlns:p14="http://schemas.microsoft.com/office/powerpoint/2010/main" val="677256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1016265" y="5881688"/>
            <a:ext cx="11376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Tx/>
              <a:buNone/>
            </a:pPr>
            <a:endParaRPr lang="en-US" altLang="de-DE" sz="1600">
              <a:latin typeface="Calibri Light"/>
            </a:endParaRPr>
          </a:p>
        </p:txBody>
      </p:sp>
      <p:sp>
        <p:nvSpPr>
          <p:cNvPr id="46097" name="Rectangle 33"/>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dirty="0">
                <a:latin typeface="+mn-lt"/>
                <a:ea typeface="+mn-ea"/>
                <a:cs typeface="+mn-cs"/>
              </a:rPr>
              <a:t>Последствия определенных приписаний для позитивных событий.</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21</a:t>
            </a:fld>
            <a:endParaRPr lang="de-DE" dirty="0">
              <a:latin typeface="+mn-lt"/>
              <a:ea typeface="+mn-ea"/>
            </a:endParaRPr>
          </a:p>
        </p:txBody>
      </p:sp>
      <p:graphicFrame>
        <p:nvGraphicFramePr>
          <p:cNvPr id="10" name="Table 9"/>
          <p:cNvGraphicFramePr>
            <a:graphicFrameLocks noGrp="1"/>
          </p:cNvGraphicFramePr>
          <p:nvPr>
            <p:extLst>
              <p:ext uri="{D42A27DB-BD31-4B8C-83A1-F6EECF244321}">
                <p14:modId xmlns:p14="http://schemas.microsoft.com/office/powerpoint/2010/main" val="1640439339"/>
              </p:ext>
            </p:extLst>
          </p:nvPr>
        </p:nvGraphicFramePr>
        <p:xfrm>
          <a:off x="408955" y="4419600"/>
          <a:ext cx="11375136" cy="2377440"/>
        </p:xfrm>
        <a:graphic>
          <a:graphicData uri="http://schemas.openxmlformats.org/drawingml/2006/table">
            <a:tbl>
              <a:tblPr firstRow="1" bandRow="1">
                <a:tableStyleId>{21E4AEA4-8DFA-4A89-87EB-49C32662AFE0}</a:tableStyleId>
              </a:tblPr>
              <a:tblGrid>
                <a:gridCol w="4464496">
                  <a:extLst>
                    <a:ext uri="{9D8B030D-6E8A-4147-A177-3AD203B41FA5}">
                      <a16:colId xmlns:a16="http://schemas.microsoft.com/office/drawing/2014/main" val="20000"/>
                    </a:ext>
                  </a:extLst>
                </a:gridCol>
                <a:gridCol w="6910640">
                  <a:extLst>
                    <a:ext uri="{9D8B030D-6E8A-4147-A177-3AD203B41FA5}">
                      <a16:colId xmlns:a16="http://schemas.microsoft.com/office/drawing/2014/main" val="20001"/>
                    </a:ext>
                  </a:extLst>
                </a:gridCol>
              </a:tblGrid>
              <a:tr h="1097280">
                <a:tc>
                  <a:txBody>
                    <a:bodyPr/>
                    <a:lstStyle/>
                    <a:p>
                      <a:pPr algn="l" fontAlgn="b"/>
                      <a:r>
                        <a:rPr lang="ru-RU" sz="1800" b="1" i="0" u="none" strike="noStrike" dirty="0">
                          <a:solidFill>
                            <a:srgbClr val="000000"/>
                          </a:solidFill>
                          <a:effectLst/>
                          <a:latin typeface="+mn-lt"/>
                          <a:ea typeface="+mn-ea"/>
                          <a:cs typeface="+mn-cs"/>
                        </a:rPr>
                        <a:t>Приписание: себе</a:t>
                      </a:r>
                    </a:p>
                    <a:p>
                      <a:pPr algn="l" fontAlgn="b"/>
                      <a:r>
                        <a:rPr lang="ru-RU" sz="1800" b="0" i="0" u="none" strike="noStrike" dirty="0">
                          <a:solidFill>
                            <a:srgbClr val="000000"/>
                          </a:solidFill>
                          <a:effectLst/>
                          <a:latin typeface="+mn-lt"/>
                          <a:ea typeface="+mn-ea"/>
                          <a:cs typeface="+mn-cs"/>
                        </a:rPr>
                        <a:t>(напр., “Отличная работа, которую я провел без какой-либо помощи.”)</a:t>
                      </a:r>
                      <a:endParaRPr lang="en-US" sz="1400" b="0" i="0" u="none" strike="noStrike" dirty="0">
                        <a:solidFill>
                          <a:srgbClr val="000000"/>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algn="l" fontAlgn="b">
                        <a:lnSpc>
                          <a:spcPct val="100000"/>
                        </a:lnSpc>
                        <a:spcBef>
                          <a:spcPts val="0"/>
                        </a:spcBef>
                      </a:pPr>
                      <a:r>
                        <a:rPr lang="ru-RU" sz="1800" b="1" i="0" u="none" strike="noStrike" dirty="0">
                          <a:solidFill>
                            <a:srgbClr val="333333"/>
                          </a:solidFill>
                          <a:effectLst/>
                          <a:latin typeface="+mn-lt"/>
                          <a:ea typeface="+mn-ea"/>
                          <a:cs typeface="+mn-cs"/>
                        </a:rPr>
                        <a:t>Отрицательные стороны:</a:t>
                      </a:r>
                      <a:r>
                        <a:rPr lang="ru-RU" sz="1800" b="0" i="0" u="none" strike="noStrike" dirty="0">
                          <a:solidFill>
                            <a:srgbClr val="333333"/>
                          </a:solidFill>
                          <a:effectLst/>
                          <a:latin typeface="+mn-lt"/>
                          <a:ea typeface="+mn-ea"/>
                          <a:cs typeface="+mn-cs"/>
                        </a:rPr>
                        <a:t> впечатление высокомерного человека (народная пословица</a:t>
                      </a:r>
                      <a:r>
                        <a:rPr lang="ru-RU" sz="1800" b="0" i="0" u="none" strike="noStrike">
                          <a:solidFill>
                            <a:srgbClr val="333333"/>
                          </a:solidFill>
                          <a:effectLst/>
                          <a:latin typeface="+mn-lt"/>
                          <a:ea typeface="+mn-ea"/>
                          <a:cs typeface="+mn-cs"/>
                        </a:rPr>
                        <a:t>: “Гречневая </a:t>
                      </a:r>
                      <a:r>
                        <a:rPr lang="ru-RU" sz="1800" b="0" i="0" u="none" strike="noStrike" dirty="0">
                          <a:solidFill>
                            <a:srgbClr val="333333"/>
                          </a:solidFill>
                          <a:effectLst/>
                          <a:latin typeface="+mn-lt"/>
                          <a:ea typeface="+mn-ea"/>
                          <a:cs typeface="+mn-cs"/>
                        </a:rPr>
                        <a:t>каша сама себя </a:t>
                      </a:r>
                      <a:r>
                        <a:rPr lang="ru-RU" sz="1800" b="0" i="0" u="none" strike="noStrike">
                          <a:solidFill>
                            <a:srgbClr val="333333"/>
                          </a:solidFill>
                          <a:effectLst/>
                          <a:latin typeface="+mn-lt"/>
                          <a:ea typeface="+mn-ea"/>
                          <a:cs typeface="+mn-cs"/>
                        </a:rPr>
                        <a:t>хвалит.”)</a:t>
                      </a:r>
                      <a:endParaRPr lang="ru-RU" sz="1800" b="0" i="0" u="none" strike="noStrike" dirty="0">
                        <a:solidFill>
                          <a:srgbClr val="333333"/>
                        </a:solidFill>
                        <a:effectLst/>
                        <a:latin typeface="+mn-lt"/>
                        <a:ea typeface="+mn-ea"/>
                        <a:cs typeface="+mn-cs"/>
                      </a:endParaRPr>
                    </a:p>
                    <a:p>
                      <a:pPr algn="l" fontAlgn="b">
                        <a:lnSpc>
                          <a:spcPct val="100000"/>
                        </a:lnSpc>
                        <a:spcBef>
                          <a:spcPts val="0"/>
                        </a:spcBef>
                      </a:pPr>
                      <a:r>
                        <a:rPr lang="ru-RU" sz="1800" b="1" i="0" u="none" strike="noStrike" dirty="0">
                          <a:solidFill>
                            <a:srgbClr val="333333"/>
                          </a:solidFill>
                          <a:effectLst/>
                          <a:latin typeface="+mn-lt"/>
                          <a:ea typeface="+mn-ea"/>
                          <a:cs typeface="+mn-cs"/>
                        </a:rPr>
                        <a:t>Положительные стороны:</a:t>
                      </a:r>
                      <a:r>
                        <a:rPr lang="ru-RU" sz="1800" b="0" i="0" u="none" strike="noStrike" dirty="0">
                          <a:solidFill>
                            <a:srgbClr val="333333"/>
                          </a:solidFill>
                          <a:effectLst/>
                          <a:latin typeface="+mn-lt"/>
                          <a:ea typeface="+mn-ea"/>
                          <a:cs typeface="+mn-cs"/>
                        </a:rPr>
                        <a:t> повышается чувство собственного достоинства</a:t>
                      </a:r>
                      <a:endParaRPr lang="en-US" sz="1600" b="0" i="0" u="none" strike="noStrike" dirty="0">
                        <a:solidFill>
                          <a:srgbClr val="333333"/>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097280">
                <a:tc>
                  <a:txBody>
                    <a:bodyPr/>
                    <a:lstStyle/>
                    <a:p>
                      <a:pPr algn="l" fontAlgn="b"/>
                      <a:r>
                        <a:rPr lang="ru-RU" sz="1800" b="1" i="0" u="none" strike="noStrike" dirty="0">
                          <a:solidFill>
                            <a:srgbClr val="000000"/>
                          </a:solidFill>
                          <a:effectLst/>
                          <a:latin typeface="+mn-lt"/>
                          <a:ea typeface="+mn-ea"/>
                          <a:cs typeface="+mn-cs"/>
                        </a:rPr>
                        <a:t>Приписание: к другим/ситуации</a:t>
                      </a:r>
                      <a:endParaRPr lang="en-US" sz="1800" b="1" i="0" u="none" strike="noStrike" dirty="0">
                        <a:solidFill>
                          <a:srgbClr val="000000"/>
                        </a:solidFill>
                        <a:effectLst/>
                        <a:latin typeface="+mn-lt"/>
                        <a:ea typeface="+mn-ea"/>
                        <a:cs typeface="+mn-cs"/>
                      </a:endParaRPr>
                    </a:p>
                    <a:p>
                      <a:pPr algn="l" fontAlgn="b"/>
                      <a:r>
                        <a:rPr lang="ru-RU" sz="1800" b="0" i="0" u="none" strike="noStrike" dirty="0">
                          <a:solidFill>
                            <a:srgbClr val="000000"/>
                          </a:solidFill>
                          <a:effectLst/>
                          <a:latin typeface="+mn-lt"/>
                          <a:ea typeface="+mn-ea"/>
                          <a:cs typeface="+mn-cs"/>
                        </a:rPr>
                        <a:t>(напр., “Такой гол смог бы забить каждый.”) </a:t>
                      </a:r>
                      <a:endParaRPr lang="en-US" sz="1600" b="0" i="0" u="none" strike="noStrike" dirty="0">
                        <a:solidFill>
                          <a:srgbClr val="000000"/>
                        </a:solidFill>
                        <a:effectLst/>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algn="l" fontAlgn="b">
                        <a:lnSpc>
                          <a:spcPct val="100000"/>
                        </a:lnSpc>
                        <a:spcBef>
                          <a:spcPts val="0"/>
                        </a:spcBef>
                      </a:pPr>
                      <a:r>
                        <a:rPr lang="ru-RU" sz="1800" b="1" i="0" u="none" strike="noStrike" dirty="0">
                          <a:solidFill>
                            <a:srgbClr val="333333"/>
                          </a:solidFill>
                          <a:effectLst/>
                          <a:latin typeface="+mn-lt"/>
                          <a:ea typeface="+mn-ea"/>
                          <a:cs typeface="+mn-cs"/>
                        </a:rPr>
                        <a:t>Отрицательные стороны:</a:t>
                      </a:r>
                      <a:r>
                        <a:rPr lang="ru-RU" sz="1800" b="0" i="0" u="none" strike="noStrike" dirty="0">
                          <a:solidFill>
                            <a:srgbClr val="333333"/>
                          </a:solidFill>
                          <a:effectLst/>
                          <a:latin typeface="+mn-lt"/>
                          <a:ea typeface="+mn-ea"/>
                          <a:cs typeface="+mn-cs"/>
                        </a:rPr>
                        <a:t> чувство собственного достоинства не повышается</a:t>
                      </a:r>
                    </a:p>
                    <a:p>
                      <a:pPr algn="l" fontAlgn="b">
                        <a:lnSpc>
                          <a:spcPct val="100000"/>
                        </a:lnSpc>
                        <a:spcBef>
                          <a:spcPts val="0"/>
                        </a:spcBef>
                      </a:pPr>
                      <a:r>
                        <a:rPr lang="ru-RU" sz="1800" b="1" i="0" u="none" strike="noStrike" dirty="0">
                          <a:solidFill>
                            <a:srgbClr val="333333"/>
                          </a:solidFill>
                          <a:effectLst/>
                          <a:latin typeface="+mn-lt"/>
                          <a:ea typeface="+mn-ea"/>
                          <a:cs typeface="+mn-cs"/>
                        </a:rPr>
                        <a:t>Положительные стороны:</a:t>
                      </a:r>
                      <a:r>
                        <a:rPr lang="ru-RU" sz="1800" b="0" i="0" u="none" strike="noStrike" dirty="0">
                          <a:solidFill>
                            <a:srgbClr val="333333"/>
                          </a:solidFill>
                          <a:effectLst/>
                          <a:latin typeface="+mn-lt"/>
                          <a:ea typeface="+mn-ea"/>
                          <a:cs typeface="+mn-cs"/>
                        </a:rPr>
                        <a:t> воспринимется как скромность, по-товарищески </a:t>
                      </a:r>
                      <a:endParaRPr lang="en-US" sz="1600" b="0" i="0" u="none" strike="noStrike" dirty="0">
                        <a:solidFill>
                          <a:srgbClr val="333333"/>
                        </a:solidFill>
                        <a:effectLst/>
                        <a:latin typeface="+mn-lt"/>
                        <a:ea typeface="+mn-ea"/>
                        <a:cs typeface="+mn-cs"/>
                      </a:endParaRPr>
                    </a:p>
                  </a:txBody>
                  <a:tcPr>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sp>
        <p:nvSpPr>
          <p:cNvPr id="11"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2"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ru-RU" sz="1800" spc="-5">
                <a:solidFill>
                  <a:srgbClr val="333333"/>
                </a:solidFill>
                <a:latin typeface="+mn-lt"/>
                <a:ea typeface="+mn-ea"/>
                <a:cs typeface="+mn-cs"/>
              </a:rPr>
              <a:t>Сильно! Ваш гол стал решающим! </a:t>
            </a:r>
            <a:endParaRPr lang="en-US" sz="1800" dirty="0">
              <a:solidFill>
                <a:srgbClr val="333333"/>
              </a:solidFill>
              <a:latin typeface="+mn-lt"/>
              <a:ea typeface="+mn-ea"/>
              <a:cs typeface="+mn-cs"/>
            </a:endParaRPr>
          </a:p>
        </p:txBody>
      </p:sp>
    </p:spTree>
    <p:extLst>
      <p:ext uri="{BB962C8B-B14F-4D97-AF65-F5344CB8AC3E}">
        <p14:creationId xmlns:p14="http://schemas.microsoft.com/office/powerpoint/2010/main" val="14041580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6" name="Rectangle 2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dirty="0">
                <a:latin typeface="+mn-lt"/>
                <a:ea typeface="+mn-ea"/>
                <a:cs typeface="+mn-cs"/>
              </a:rPr>
              <a:t>Последствия определенных</a:t>
            </a:r>
            <a:r>
              <a:rPr lang="en-US" altLang="de-DE" sz="3600" dirty="0">
                <a:latin typeface="+mn-lt"/>
                <a:ea typeface="+mn-ea"/>
                <a:cs typeface="+mn-cs"/>
              </a:rPr>
              <a:t> </a:t>
            </a:r>
            <a:r>
              <a:rPr lang="ru-RU" altLang="de-DE" sz="3600" dirty="0">
                <a:latin typeface="+mn-lt"/>
                <a:ea typeface="+mn-ea"/>
                <a:cs typeface="+mn-cs"/>
              </a:rPr>
              <a:t>приписаний для позитивных событий.</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22</a:t>
            </a:fld>
            <a:endParaRPr lang="de-DE" dirty="0">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4229393318"/>
              </p:ext>
            </p:extLst>
          </p:nvPr>
        </p:nvGraphicFramePr>
        <p:xfrm>
          <a:off x="408955" y="4416552"/>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dirty="0">
                          <a:ln>
                            <a:noFill/>
                          </a:ln>
                          <a:solidFill>
                            <a:srgbClr val="000000"/>
                          </a:solidFill>
                          <a:effectLst/>
                          <a:latin typeface="+mn-lt"/>
                          <a:ea typeface="+mn-ea"/>
                          <a:cs typeface="+mn-cs"/>
                        </a:rPr>
                        <a:t>Более сбалансированный ответ (сочетание разных аспектов: я, другие &amp; обстоятельства):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mn-lt"/>
                          <a:ea typeface="+mn-ea"/>
                          <a:cs typeface="+mn-cs"/>
                        </a:rPr>
                        <a:t>???</a:t>
                      </a: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es-ES" sz="1800" b="0" i="0" u="none" strike="noStrike" cap="none" normalizeH="0" baseline="0" dirty="0">
                          <a:ln>
                            <a:noFill/>
                          </a:ln>
                          <a:solidFill>
                            <a:srgbClr val="004992"/>
                          </a:solidFill>
                          <a:effectLst/>
                          <a:latin typeface="+mn-lt"/>
                          <a:ea typeface="+mn-ea"/>
                          <a:cs typeface="+mn-cs"/>
                        </a:rPr>
                        <a:t>???</a:t>
                      </a:r>
                      <a:endParaRPr kumimoji="0" lang="de-DE"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0"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1"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ru-RU" sz="1800" spc="-5">
                <a:solidFill>
                  <a:srgbClr val="333333"/>
                </a:solidFill>
                <a:latin typeface="+mn-lt"/>
                <a:ea typeface="+mn-ea"/>
                <a:cs typeface="+mn-cs"/>
              </a:rPr>
              <a:t>Сильно! Ваш гол стал решающим! </a:t>
            </a:r>
            <a:endParaRPr lang="en-US" sz="1800" dirty="0">
              <a:solidFill>
                <a:srgbClr val="333333"/>
              </a:solidFill>
              <a:latin typeface="+mn-lt"/>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6" name="Rectangle 2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dirty="0">
                <a:latin typeface="+mn-lt"/>
                <a:ea typeface="+mn-ea"/>
                <a:cs typeface="+mn-cs"/>
              </a:rPr>
              <a:t>Последствия определенных приписаний для позитивных событий.</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23</a:t>
            </a:fld>
            <a:endParaRPr lang="de-DE" dirty="0">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147702054"/>
              </p:ext>
            </p:extLst>
          </p:nvPr>
        </p:nvGraphicFramePr>
        <p:xfrm>
          <a:off x="408955" y="4416552"/>
          <a:ext cx="11375136" cy="1828800"/>
        </p:xfrm>
        <a:graphic>
          <a:graphicData uri="http://schemas.openxmlformats.org/drawingml/2006/table">
            <a:tbl>
              <a:tblPr>
                <a:tableStyleId>{21E4AEA4-8DFA-4A89-87EB-49C32662AFE0}</a:tableStyleId>
              </a:tblPr>
              <a:tblGrid>
                <a:gridCol w="11375136">
                  <a:extLst>
                    <a:ext uri="{9D8B030D-6E8A-4147-A177-3AD203B41FA5}">
                      <a16:colId xmlns:a16="http://schemas.microsoft.com/office/drawing/2014/main" val="20000"/>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2000" b="0" i="0" u="none" strike="noStrike" cap="none" normalizeH="0" baseline="0">
                          <a:ln>
                            <a:noFill/>
                          </a:ln>
                          <a:solidFill>
                            <a:srgbClr val="000000"/>
                          </a:solidFill>
                          <a:effectLst/>
                          <a:latin typeface="+mn-lt"/>
                          <a:ea typeface="+mn-ea"/>
                          <a:cs typeface="+mn-cs"/>
                        </a:rPr>
                        <a:t>Более сбалансированный ответ (сочетание разных аспектов: я, другие &amp; обстоятельства):</a:t>
                      </a:r>
                      <a:endParaRPr kumimoji="0" lang="de-DE" sz="2000" b="0" i="0" u="none" strike="noStrike" cap="none" normalizeH="0" baseline="0" dirty="0">
                        <a:ln>
                          <a:noFill/>
                        </a:ln>
                        <a:solidFill>
                          <a:srgbClr val="000000"/>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a:ln>
                            <a:noFill/>
                          </a:ln>
                          <a:solidFill>
                            <a:schemeClr val="tx1"/>
                          </a:solidFill>
                          <a:effectLst/>
                          <a:latin typeface="+mn-lt"/>
                          <a:ea typeface="+mn-ea"/>
                          <a:cs typeface="+mn-cs"/>
                        </a:rPr>
                        <a:t>“Я </a:t>
                      </a:r>
                      <a:r>
                        <a:rPr kumimoji="0" lang="ru-RU" sz="1800" b="0" i="0" u="none" strike="noStrike" cap="none" normalizeH="0" baseline="0" dirty="0">
                          <a:ln>
                            <a:noFill/>
                          </a:ln>
                          <a:solidFill>
                            <a:schemeClr val="tx1"/>
                          </a:solidFill>
                          <a:effectLst/>
                          <a:latin typeface="+mn-lt"/>
                          <a:ea typeface="+mn-ea"/>
                          <a:cs typeface="+mn-cs"/>
                        </a:rPr>
                        <a:t>горожусь собой, но и предварительная работа Каллэ была </a:t>
                      </a:r>
                      <a:r>
                        <a:rPr kumimoji="0" lang="ru-RU" sz="1800" b="0" i="0" u="none" strike="noStrike" cap="none" normalizeH="0" baseline="0">
                          <a:ln>
                            <a:noFill/>
                          </a:ln>
                          <a:solidFill>
                            <a:schemeClr val="tx1"/>
                          </a:solidFill>
                          <a:effectLst/>
                          <a:latin typeface="+mn-lt"/>
                          <a:ea typeface="+mn-ea"/>
                          <a:cs typeface="+mn-cs"/>
                        </a:rPr>
                        <a:t>безупречная.” </a:t>
                      </a:r>
                      <a:endParaRPr kumimoji="0" lang="ru-RU" sz="1800" b="0" i="0" u="none" strike="noStrike" cap="none" normalizeH="0" baseline="0" dirty="0">
                        <a:ln>
                          <a:noFill/>
                        </a:ln>
                        <a:solidFill>
                          <a:schemeClr val="tx1"/>
                        </a:solidFill>
                        <a:effectLst/>
                        <a:latin typeface="+mn-lt"/>
                        <a:ea typeface="+mn-ea"/>
                        <a:cs typeface="+mn-cs"/>
                      </a:endParaRPr>
                    </a:p>
                    <a:p>
                      <a:pPr marL="0" marR="0" lvl="0" indent="0" algn="l" defTabSz="914400" rtl="0" eaLnBrk="1" fontAlgn="base" latinLnBrk="0" hangingPunct="1">
                        <a:lnSpc>
                          <a:spcPct val="100000"/>
                        </a:lnSpc>
                        <a:spcBef>
                          <a:spcPts val="1200"/>
                        </a:spcBef>
                        <a:spcAft>
                          <a:spcPct val="0"/>
                        </a:spcAft>
                        <a:buClr>
                          <a:srgbClr val="336699"/>
                        </a:buClr>
                        <a:buSzTx/>
                        <a:buFontTx/>
                        <a:buNone/>
                        <a:tabLst/>
                      </a:pPr>
                      <a:r>
                        <a:rPr kumimoji="0" lang="ru-RU" sz="1800" b="0" i="0" u="none" strike="noStrike" cap="none" normalizeH="0" baseline="0">
                          <a:ln>
                            <a:noFill/>
                          </a:ln>
                          <a:solidFill>
                            <a:schemeClr val="tx1"/>
                          </a:solidFill>
                          <a:effectLst/>
                          <a:latin typeface="+mn-lt"/>
                          <a:ea typeface="+mn-ea"/>
                          <a:cs typeface="+mn-cs"/>
                        </a:rPr>
                        <a:t>“Это </a:t>
                      </a:r>
                      <a:r>
                        <a:rPr kumimoji="0" lang="ru-RU" sz="1800" b="0" i="0" u="none" strike="noStrike" cap="none" normalizeH="0" baseline="0" dirty="0">
                          <a:ln>
                            <a:noFill/>
                          </a:ln>
                          <a:solidFill>
                            <a:schemeClr val="tx1"/>
                          </a:solidFill>
                          <a:effectLst/>
                          <a:latin typeface="+mn-lt"/>
                          <a:ea typeface="+mn-ea"/>
                          <a:cs typeface="+mn-cs"/>
                        </a:rPr>
                        <a:t>исключительно моя задача как нападающего... но разумеется: с такого то угла это надо было еще </a:t>
                      </a:r>
                      <a:r>
                        <a:rPr kumimoji="0" lang="ru-RU" sz="1800" b="0" i="0" u="none" strike="noStrike" cap="none" normalizeH="0" baseline="0">
                          <a:ln>
                            <a:noFill/>
                          </a:ln>
                          <a:solidFill>
                            <a:schemeClr val="tx1"/>
                          </a:solidFill>
                          <a:effectLst/>
                          <a:latin typeface="+mn-lt"/>
                          <a:ea typeface="+mn-ea"/>
                          <a:cs typeface="+mn-cs"/>
                        </a:rPr>
                        <a:t>постараться.”</a:t>
                      </a:r>
                      <a:endParaRPr kumimoji="0" lang="en-US" sz="1800" b="0" i="0" u="none" strike="noStrike" cap="none" normalizeH="0" baseline="0" dirty="0">
                        <a:ln>
                          <a:noFill/>
                        </a:ln>
                        <a:solidFill>
                          <a:schemeClr val="tx1"/>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10" name="object 9"/>
          <p:cNvSpPr/>
          <p:nvPr/>
        </p:nvSpPr>
        <p:spPr>
          <a:xfrm>
            <a:off x="457200" y="2204864"/>
            <a:ext cx="643128" cy="643127"/>
          </a:xfrm>
          <a:prstGeom prst="rect">
            <a:avLst/>
          </a:prstGeom>
          <a:blipFill>
            <a:blip r:embed="rId3" cstate="print"/>
            <a:stretch>
              <a:fillRect/>
            </a:stretch>
          </a:blipFill>
        </p:spPr>
        <p:txBody>
          <a:bodyPr wrap="square" lIns="0" tIns="0" rIns="0" bIns="0" rtlCol="0"/>
          <a:lstStyle/>
          <a:p>
            <a:endParaRPr/>
          </a:p>
        </p:txBody>
      </p:sp>
      <p:pic>
        <p:nvPicPr>
          <p:cNvPr id="11" name="Picture 21" descr="Jub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997" y="1988839"/>
            <a:ext cx="2697180" cy="237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0"/>
          <p:cNvSpPr>
            <a:spLocks noChangeArrowheads="1"/>
          </p:cNvSpPr>
          <p:nvPr/>
        </p:nvSpPr>
        <p:spPr bwMode="auto">
          <a:xfrm>
            <a:off x="1626023" y="2204864"/>
            <a:ext cx="2718964" cy="1143000"/>
          </a:xfrm>
          <a:prstGeom prst="wedgeRoundRectCallout">
            <a:avLst>
              <a:gd name="adj1" fmla="val -45417"/>
              <a:gd name="adj2" fmla="val 90000"/>
              <a:gd name="adj3" fmla="val 16667"/>
            </a:avLst>
          </a:prstGeom>
          <a:solidFill>
            <a:schemeClr val="bg1"/>
          </a:solidFill>
          <a:ln w="9525">
            <a:solidFill>
              <a:schemeClr val="tx1"/>
            </a:solidFill>
            <a:miter lim="800000"/>
            <a:headEnd/>
            <a:tailEnd/>
          </a:ln>
        </p:spPr>
        <p:txBody>
          <a:bodyPr anchor="ctr" anchorCtr="0"/>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161925" marR="5080" lvl="0" indent="-149860" algn="ctr">
              <a:spcBef>
                <a:spcPts val="95"/>
              </a:spcBef>
              <a:buClrTx/>
              <a:buNone/>
            </a:pPr>
            <a:r>
              <a:rPr lang="ru-RU" sz="1800" spc="-5">
                <a:solidFill>
                  <a:srgbClr val="333333"/>
                </a:solidFill>
                <a:latin typeface="+mn-lt"/>
                <a:ea typeface="+mn-ea"/>
                <a:cs typeface="+mn-cs"/>
              </a:rPr>
              <a:t>Сильно! Ваш гол стал решающим! </a:t>
            </a:r>
            <a:endParaRPr lang="en-US" sz="1800" dirty="0">
              <a:solidFill>
                <a:srgbClr val="333333"/>
              </a:solidFill>
              <a:latin typeface="+mn-lt"/>
              <a:ea typeface="+mn-ea"/>
              <a:cs typeface="+mn-cs"/>
            </a:endParaRPr>
          </a:p>
        </p:txBody>
      </p:sp>
    </p:spTree>
    <p:extLst>
      <p:ext uri="{BB962C8B-B14F-4D97-AF65-F5344CB8AC3E}">
        <p14:creationId xmlns:p14="http://schemas.microsoft.com/office/powerpoint/2010/main" val="1341842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dirty="0">
                <a:solidFill>
                  <a:srgbClr val="333333"/>
                </a:solidFill>
              </a:rPr>
              <a:t>Многочисленные исследования показывают, что 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страдающие </a:t>
            </a:r>
            <a:r>
              <a:rPr lang="ru-RU" altLang="de-DE" sz="2400" b="1" dirty="0">
                <a:solidFill>
                  <a:srgbClr val="333333"/>
                </a:solidFill>
              </a:rPr>
              <a:t>депрессией</a:t>
            </a:r>
            <a:r>
              <a:rPr lang="ru-RU"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Ищут во многих случаях ошибки прежде всего в себе</a:t>
            </a:r>
          </a:p>
          <a:p>
            <a:pPr marL="342900" lvl="0" indent="-342900" defTabSz="914400" fontAlgn="base">
              <a:buClr>
                <a:srgbClr val="333333"/>
              </a:buClr>
              <a:buFont typeface="WingDings"/>
              <a:buChar char=""/>
            </a:pPr>
            <a:r>
              <a:rPr lang="ru-RU" altLang="de-DE" sz="2400" dirty="0">
                <a:solidFill>
                  <a:srgbClr val="333333"/>
                </a:solidFill>
              </a:rPr>
              <a:t>Несмотря на собственные успехи, приписывают причину не себе, а обстоятельствам или везению.</a:t>
            </a:r>
          </a:p>
          <a:p>
            <a:pPr lvl="0" algn="ctr" defTabSz="914400" fontAlgn="base"/>
            <a:r>
              <a:rPr lang="ru-RU" altLang="de-DE" sz="2400" b="1" dirty="0">
                <a:solidFill>
                  <a:srgbClr val="004992"/>
                </a:solidFill>
              </a:rPr>
              <a:t>В последсвии этого приписания усиливается неуверенность в себе!</a:t>
            </a:r>
            <a:endParaRPr lang="en-US" sz="2400" dirty="0">
              <a:solidFill>
                <a:srgbClr val="004992"/>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24</a:t>
            </a:fld>
            <a:endParaRPr lang="de-DE" dirty="0">
              <a:latin typeface="+mn-lt"/>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Какой в этом смысл?</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ru-RU" altLang="de-DE" sz="2400" dirty="0">
                <a:solidFill>
                  <a:srgbClr val="333333"/>
                </a:solidFill>
              </a:rPr>
              <a:t>Многочисленные исследования показывают, что многие </a:t>
            </a:r>
            <a:r>
              <a:rPr lang="de-DE" altLang="de-DE" sz="2400" dirty="0">
                <a:solidFill>
                  <a:srgbClr val="333333"/>
                </a:solidFill>
              </a:rPr>
              <a:t>(</a:t>
            </a:r>
            <a:r>
              <a:rPr lang="ru-RU" altLang="de-DE" sz="2400" dirty="0">
                <a:solidFill>
                  <a:srgbClr val="333333"/>
                </a:solidFill>
              </a:rPr>
              <a:t>но не все!</a:t>
            </a:r>
            <a:r>
              <a:rPr lang="de-DE" altLang="de-DE" sz="2400" dirty="0">
                <a:solidFill>
                  <a:srgbClr val="333333"/>
                </a:solidFill>
              </a:rPr>
              <a:t>)</a:t>
            </a:r>
            <a:r>
              <a:rPr lang="ru-RU" altLang="de-DE" sz="2400" dirty="0">
                <a:solidFill>
                  <a:srgbClr val="333333"/>
                </a:solidFill>
              </a:rPr>
              <a:t> страдающие </a:t>
            </a:r>
            <a:r>
              <a:rPr lang="ru-RU" altLang="de-DE" sz="2400" b="1" dirty="0">
                <a:solidFill>
                  <a:srgbClr val="333333"/>
                </a:solidFill>
              </a:rPr>
              <a:t>бредом:</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Причины собственных неудач/негативных последствий ищут чаще всего в других, а не в себе</a:t>
            </a:r>
          </a:p>
          <a:p>
            <a:pPr marL="342900" lvl="0" indent="-342900" defTabSz="914400" fontAlgn="base">
              <a:buClr>
                <a:srgbClr val="333333"/>
              </a:buClr>
              <a:buFont typeface="WingDings"/>
              <a:buChar char=""/>
            </a:pPr>
            <a:r>
              <a:rPr lang="ru-RU" altLang="de-DE" sz="2400" dirty="0">
                <a:solidFill>
                  <a:srgbClr val="333333"/>
                </a:solidFill>
              </a:rPr>
              <a:t>Более склонны к тому, негативные, а так же позитивные результаты своих действий воспринимать вне собственного контроля</a:t>
            </a:r>
          </a:p>
          <a:p>
            <a:pPr lvl="0" algn="ctr" defTabSz="914400" fontAlgn="base"/>
            <a:r>
              <a:rPr lang="ru-RU" altLang="de-DE" sz="2400" b="1" dirty="0">
                <a:solidFill>
                  <a:srgbClr val="004992"/>
                </a:solidFill>
              </a:rPr>
              <a:t>В особенности обратите внимание на первый пункт: именно это и является частой причиной конфликтов между людьми!</a:t>
            </a:r>
            <a:endParaRPr lang="en-US" sz="2400" b="1" dirty="0">
              <a:solidFill>
                <a:srgbClr val="004992"/>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25</a:t>
            </a:fld>
            <a:endParaRPr lang="de-DE" dirty="0">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08955" y="1124744"/>
            <a:ext cx="11376000" cy="1495794"/>
          </a:xfrm>
        </p:spPr>
        <p:txBody>
          <a:bodyPr vert="horz" lIns="0" tIns="0" rIns="0" bIns="0" rtlCol="0" anchor="t">
            <a:spAutoFit/>
          </a:bodyPr>
          <a:lstStyle/>
          <a:p>
            <a:pPr defTabSz="914377">
              <a:spcBef>
                <a:spcPts val="0"/>
              </a:spcBef>
            </a:pPr>
            <a:r>
              <a:rPr lang="ru-RU" altLang="de-DE" sz="3600" dirty="0">
                <a:latin typeface="+mn-lt"/>
                <a:ea typeface="+mn-ea"/>
                <a:cs typeface="+mn-cs"/>
              </a:rPr>
              <a:t>Как односторонние приписывание приводит к неверным заключениям различных ситуаций во время психоза - Примеры</a:t>
            </a:r>
            <a:endParaRPr lang="de-DE" altLang="de-DE" sz="3600" dirty="0">
              <a:latin typeface="+mn-lt"/>
              <a:ea typeface="+mn-ea"/>
              <a:cs typeface="+mn-cs"/>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26</a:t>
            </a:fld>
            <a:endParaRPr lang="de-DE" dirty="0">
              <a:latin typeface="+mn-lt"/>
              <a:ea typeface="+mn-ea"/>
            </a:endParaRPr>
          </a:p>
        </p:txBody>
      </p:sp>
      <p:sp>
        <p:nvSpPr>
          <p:cNvPr id="56323" name="Rechteck 1"/>
          <p:cNvSpPr>
            <a:spLocks noChangeArrowheads="1"/>
          </p:cNvSpPr>
          <p:nvPr/>
        </p:nvSpPr>
        <p:spPr bwMode="auto">
          <a:xfrm>
            <a:off x="408955" y="6227465"/>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a:buFontTx/>
              <a:buNone/>
            </a:pPr>
            <a:r>
              <a:rPr lang="ru-RU" altLang="de-DE" sz="1800" dirty="0">
                <a:solidFill>
                  <a:srgbClr val="004992"/>
                </a:solidFill>
                <a:latin typeface="+mn-lt"/>
                <a:ea typeface="+mn-ea"/>
                <a:cs typeface="+mn-cs"/>
              </a:rPr>
              <a:t>Хочет может кто</a:t>
            </a:r>
            <a:r>
              <a:rPr lang="de-DE" altLang="de-DE" sz="1800" dirty="0">
                <a:solidFill>
                  <a:srgbClr val="004992"/>
                </a:solidFill>
                <a:latin typeface="+mn-lt"/>
                <a:ea typeface="+mn-ea"/>
                <a:cs typeface="+mn-cs"/>
              </a:rPr>
              <a:t>-</a:t>
            </a:r>
            <a:r>
              <a:rPr lang="ru-RU" altLang="de-DE" sz="1800" dirty="0">
                <a:solidFill>
                  <a:srgbClr val="004992"/>
                </a:solidFill>
                <a:latin typeface="+mn-lt"/>
                <a:ea typeface="+mn-ea"/>
                <a:cs typeface="+mn-cs"/>
              </a:rPr>
              <a:t>нибудь поделиться своим личным опытом</a:t>
            </a:r>
            <a:r>
              <a:rPr lang="de-DE" altLang="de-DE" sz="1800" dirty="0">
                <a:solidFill>
                  <a:srgbClr val="004992"/>
                </a:solidFill>
                <a:latin typeface="+mn-lt"/>
                <a:ea typeface="+mn-ea"/>
                <a:cs typeface="+mn-cs"/>
              </a:rPr>
              <a:t>?</a:t>
            </a:r>
          </a:p>
        </p:txBody>
      </p:sp>
      <p:graphicFrame>
        <p:nvGraphicFramePr>
          <p:cNvPr id="8" name="Table 7"/>
          <p:cNvGraphicFramePr>
            <a:graphicFrameLocks noGrp="1"/>
          </p:cNvGraphicFramePr>
          <p:nvPr>
            <p:extLst>
              <p:ext uri="{D42A27DB-BD31-4B8C-83A1-F6EECF244321}">
                <p14:modId xmlns:p14="http://schemas.microsoft.com/office/powerpoint/2010/main" val="1458094678"/>
              </p:ext>
            </p:extLst>
          </p:nvPr>
        </p:nvGraphicFramePr>
        <p:xfrm>
          <a:off x="408955" y="2708920"/>
          <a:ext cx="11376000" cy="3336907"/>
        </p:xfrm>
        <a:graphic>
          <a:graphicData uri="http://schemas.openxmlformats.org/drawingml/2006/table">
            <a:tbl>
              <a:tblPr firstRow="1" bandRow="1">
                <a:tableStyleId>{21E4AEA4-8DFA-4A89-87EB-49C32662AFE0}</a:tableStyleId>
              </a:tblPr>
              <a:tblGrid>
                <a:gridCol w="2740494">
                  <a:extLst>
                    <a:ext uri="{9D8B030D-6E8A-4147-A177-3AD203B41FA5}">
                      <a16:colId xmlns:a16="http://schemas.microsoft.com/office/drawing/2014/main" val="20000"/>
                    </a:ext>
                  </a:extLst>
                </a:gridCol>
                <a:gridCol w="4317753">
                  <a:extLst>
                    <a:ext uri="{9D8B030D-6E8A-4147-A177-3AD203B41FA5}">
                      <a16:colId xmlns:a16="http://schemas.microsoft.com/office/drawing/2014/main" val="20001"/>
                    </a:ext>
                  </a:extLst>
                </a:gridCol>
                <a:gridCol w="431775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Ситуация</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1800" b="0" i="0" u="none" strike="noStrike" cap="none" normalizeH="0" baseline="0">
                          <a:ln>
                            <a:noFill/>
                          </a:ln>
                          <a:solidFill>
                            <a:srgbClr val="000000"/>
                          </a:solidFill>
                          <a:effectLst/>
                          <a:latin typeface="+mn-lt"/>
                          <a:ea typeface="+mn-ea"/>
                          <a:cs typeface="+mn-cs"/>
                        </a:rPr>
                        <a:t>Оценка во время психоза</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1800" b="0" i="0" u="none" strike="noStrike" cap="none" normalizeH="0" baseline="0">
                          <a:ln>
                            <a:noFill/>
                          </a:ln>
                          <a:solidFill>
                            <a:srgbClr val="000000"/>
                          </a:solidFill>
                          <a:effectLst/>
                          <a:latin typeface="+mn-lt"/>
                          <a:ea typeface="+mn-ea"/>
                          <a:cs typeface="+mn-cs"/>
                        </a:rPr>
                        <a:t>Другие объяснения</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11" marB="45711"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914400">
                <a:tc>
                  <a:txBody>
                    <a:bodyPr/>
                    <a:lstStyle/>
                    <a:p>
                      <a:pPr marL="91440" marR="579755">
                        <a:lnSpc>
                          <a:spcPct val="100000"/>
                        </a:lnSpc>
                        <a:spcBef>
                          <a:spcPts val="350"/>
                        </a:spcBef>
                      </a:pPr>
                      <a:r>
                        <a:rPr lang="ru-RU" sz="1800" spc="-5">
                          <a:solidFill>
                            <a:srgbClr val="333333"/>
                          </a:solidFill>
                          <a:latin typeface="+mn-lt"/>
                          <a:ea typeface="+mn-ea"/>
                          <a:cs typeface="+mn-cs"/>
                        </a:rPr>
                        <a:t>Не находяться выжные документы в квартире</a:t>
                      </a:r>
                      <a:endParaRPr sz="1800" dirty="0">
                        <a:solidFill>
                          <a:srgbClr val="333333"/>
                        </a:solidFill>
                        <a:latin typeface="+mn-lt"/>
                        <a:ea typeface="+mn-ea"/>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349885" algn="l">
                        <a:lnSpc>
                          <a:spcPct val="100000"/>
                        </a:lnSpc>
                        <a:spcBef>
                          <a:spcPts val="350"/>
                        </a:spcBef>
                      </a:pPr>
                      <a:r>
                        <a:rPr lang="ru-RU" sz="1800" dirty="0">
                          <a:solidFill>
                            <a:srgbClr val="333333"/>
                          </a:solidFill>
                          <a:latin typeface="+mn-lt"/>
                          <a:ea typeface="+mn-ea"/>
                          <a:cs typeface="+mn-cs"/>
                        </a:rPr>
                        <a:t>Кто-то взломал квартиру и украл документы, чтобы навредить</a:t>
                      </a:r>
                      <a:endParaRPr sz="1800" dirty="0">
                        <a:solidFill>
                          <a:srgbClr val="333333"/>
                        </a:solidFill>
                        <a:latin typeface="+mn-lt"/>
                        <a:ea typeface="+mn-ea"/>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a:lnSpc>
                          <a:spcPct val="100000"/>
                        </a:lnSpc>
                        <a:spcBef>
                          <a:spcPts val="350"/>
                        </a:spcBef>
                      </a:pPr>
                      <a:r>
                        <a:rPr lang="ru-RU" sz="1800" spc="-5">
                          <a:solidFill>
                            <a:srgbClr val="333333"/>
                          </a:solidFill>
                          <a:latin typeface="+mn-lt"/>
                          <a:ea typeface="+mn-ea"/>
                          <a:cs typeface="+mn-cs"/>
                        </a:rPr>
                        <a:t>Документы были ненарошно прекреплены не в ту папку </a:t>
                      </a:r>
                      <a:endParaRPr sz="1800" dirty="0">
                        <a:solidFill>
                          <a:srgbClr val="333333"/>
                        </a:solidFill>
                        <a:latin typeface="+mn-lt"/>
                        <a:ea typeface="+mn-ea"/>
                        <a:cs typeface="+mn-cs"/>
                      </a:endParaRPr>
                    </a:p>
                  </a:txBody>
                  <a:tcPr marL="0" marR="0" marT="44450"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91440" marR="208279">
                        <a:lnSpc>
                          <a:spcPct val="100000"/>
                        </a:lnSpc>
                        <a:spcBef>
                          <a:spcPts val="355"/>
                        </a:spcBef>
                      </a:pPr>
                      <a:r>
                        <a:rPr lang="az-Cyrl-AZ" sz="1800" spc="-45">
                          <a:solidFill>
                            <a:srgbClr val="333333"/>
                          </a:solidFill>
                          <a:latin typeface="+mn-lt"/>
                          <a:ea typeface="+mn-ea"/>
                          <a:cs typeface="+mn-cs"/>
                        </a:rPr>
                        <a:t>Провалил экзамен</a:t>
                      </a:r>
                      <a:endParaRPr sz="1800"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1440" marR="182880">
                        <a:lnSpc>
                          <a:spcPct val="100000"/>
                        </a:lnSpc>
                        <a:spcBef>
                          <a:spcPts val="355"/>
                        </a:spcBef>
                      </a:pPr>
                      <a:r>
                        <a:rPr lang="ru-RU" sz="1800" spc="-5">
                          <a:solidFill>
                            <a:srgbClr val="333333"/>
                          </a:solidFill>
                          <a:latin typeface="+mn-lt"/>
                          <a:ea typeface="+mn-ea"/>
                          <a:cs typeface="+mn-cs"/>
                        </a:rPr>
                        <a:t>Экзаменатор хочет перекрыть мне карьерный путь</a:t>
                      </a:r>
                      <a:endParaRPr sz="1800"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92075" marR="337820">
                        <a:lnSpc>
                          <a:spcPct val="100000"/>
                        </a:lnSpc>
                        <a:spcBef>
                          <a:spcPts val="355"/>
                        </a:spcBef>
                      </a:pPr>
                      <a:r>
                        <a:rPr lang="ru-RU" sz="1800" spc="-10" dirty="0">
                          <a:solidFill>
                            <a:srgbClr val="333333"/>
                          </a:solidFill>
                          <a:latin typeface="+mn-lt"/>
                          <a:ea typeface="+mn-ea"/>
                          <a:cs typeface="+mn-cs"/>
                        </a:rPr>
                        <a:t>У экзаменатора были строгии требования, недостаточная подготовка и плохой сон могли стать дальнейшими причинами </a:t>
                      </a:r>
                      <a:endParaRPr sz="1800"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914400">
                <a:tc>
                  <a:txBody>
                    <a:bodyPr/>
                    <a:lstStyle/>
                    <a:p>
                      <a:pPr marL="91440" marR="99695">
                        <a:lnSpc>
                          <a:spcPct val="100000"/>
                        </a:lnSpc>
                        <a:spcBef>
                          <a:spcPts val="355"/>
                        </a:spcBef>
                      </a:pPr>
                      <a:r>
                        <a:rPr lang="az-Cyrl-AZ" sz="1800">
                          <a:solidFill>
                            <a:srgbClr val="333333"/>
                          </a:solidFill>
                          <a:latin typeface="+mn-lt"/>
                          <a:ea typeface="+mn-ea"/>
                          <a:cs typeface="+mn-cs"/>
                        </a:rPr>
                        <a:t>Друг не поздаровался</a:t>
                      </a:r>
                      <a:endParaRPr sz="1800"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1440" marR="85090">
                        <a:lnSpc>
                          <a:spcPct val="100000"/>
                        </a:lnSpc>
                        <a:spcBef>
                          <a:spcPts val="355"/>
                        </a:spcBef>
                      </a:pPr>
                      <a:r>
                        <a:rPr lang="ru-RU" sz="1800" spc="-35" dirty="0">
                          <a:solidFill>
                            <a:srgbClr val="333333"/>
                          </a:solidFill>
                          <a:latin typeface="+mn-lt"/>
                          <a:ea typeface="+mn-ea"/>
                          <a:cs typeface="+mn-cs"/>
                        </a:rPr>
                        <a:t>Уверенность в том, что этот друг не хочет иметь со мной ничего общего и ему за меня перед другими стыдно</a:t>
                      </a:r>
                      <a:endParaRPr sz="1800"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92075" marR="428625">
                        <a:lnSpc>
                          <a:spcPct val="100000"/>
                        </a:lnSpc>
                        <a:spcBef>
                          <a:spcPts val="355"/>
                        </a:spcBef>
                      </a:pPr>
                      <a:r>
                        <a:rPr lang="ru-RU" sz="1800" spc="-35" dirty="0">
                          <a:solidFill>
                            <a:srgbClr val="333333"/>
                          </a:solidFill>
                          <a:latin typeface="+mn-lt"/>
                          <a:ea typeface="+mn-ea"/>
                          <a:cs typeface="+mn-cs"/>
                        </a:rPr>
                        <a:t>У друга забита голова только заботами, он меня просто не заметил</a:t>
                      </a:r>
                      <a:endParaRPr sz="1800" dirty="0">
                        <a:solidFill>
                          <a:srgbClr val="333333"/>
                        </a:solidFill>
                        <a:latin typeface="+mn-lt"/>
                        <a:ea typeface="+mn-ea"/>
                        <a:cs typeface="+mn-cs"/>
                      </a:endParaRPr>
                    </a:p>
                  </a:txBody>
                  <a:tcPr marL="0" marR="0" marT="45085" marB="0">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ru-RU" altLang="de-DE" sz="3600" dirty="0">
                <a:solidFill>
                  <a:srgbClr val="004992"/>
                </a:solidFill>
                <a:latin typeface="+mn-lt"/>
                <a:ea typeface="+mn-ea"/>
                <a:cs typeface="+mn-cs"/>
              </a:rPr>
              <a:t>Стиль приписывания</a:t>
            </a:r>
            <a:br>
              <a:rPr lang="ru-RU" altLang="de-DE" sz="3600" dirty="0">
                <a:solidFill>
                  <a:srgbClr val="004992"/>
                </a:solidFill>
                <a:latin typeface="+mn-lt"/>
                <a:ea typeface="+mn-ea"/>
                <a:cs typeface="+mn-cs"/>
              </a:rPr>
            </a:br>
            <a:r>
              <a:rPr lang="ru-RU" altLang="de-DE" dirty="0">
                <a:solidFill>
                  <a:srgbClr val="004992"/>
                </a:solidFill>
                <a:latin typeface="+mn-lt"/>
                <a:ea typeface="+mn-ea"/>
                <a:cs typeface="+mn-cs"/>
              </a:rPr>
              <a:t>Цель нашего сегодняшнего тренинга:</a:t>
            </a:r>
            <a:endParaRPr lang="en-US" altLang="de-DE" dirty="0">
              <a:solidFill>
                <a:srgbClr val="004992"/>
              </a:solidFill>
              <a:latin typeface="+mn-lt"/>
              <a:ea typeface="+mn-ea"/>
              <a:cs typeface="+mn-cs"/>
            </a:endParaRPr>
          </a:p>
        </p:txBody>
      </p:sp>
      <p:sp>
        <p:nvSpPr>
          <p:cNvPr id="58371" name="Text Box 4"/>
          <p:cNvSpPr>
            <a:spLocks noGrp="1" noChangeArrowheads="1"/>
          </p:cNvSpPr>
          <p:nvPr>
            <p:ph idx="1"/>
          </p:nvPr>
        </p:nvSpPr>
        <p:spPr/>
        <p:txBody>
          <a:bodyPr>
            <a:noAutofit/>
          </a:bodyPr>
          <a:lstStyle/>
          <a:p>
            <a:pPr marL="342900" indent="-342900" eaLnBrk="1" hangingPunct="1">
              <a:buClr>
                <a:srgbClr val="333333"/>
              </a:buClr>
              <a:buFont typeface="WingDings"/>
              <a:buChar char=""/>
            </a:pPr>
            <a:r>
              <a:rPr lang="ru-RU" altLang="de-DE" sz="2400" dirty="0">
                <a:solidFill>
                  <a:srgbClr val="333333"/>
                </a:solidFill>
              </a:rPr>
              <a:t>Обдумать возможные предпосылки той или иной ситуации</a:t>
            </a:r>
          </a:p>
          <a:p>
            <a:pPr marL="342900" indent="-342900" eaLnBrk="1" hangingPunct="1">
              <a:buClr>
                <a:srgbClr val="333333"/>
              </a:buClr>
              <a:buFont typeface="WingDings"/>
              <a:buChar char=""/>
            </a:pPr>
            <a:r>
              <a:rPr lang="ru-RU" altLang="de-DE" sz="2400" dirty="0">
                <a:solidFill>
                  <a:srgbClr val="333333"/>
                </a:solidFill>
              </a:rPr>
              <a:t>Не делать поспешных выводов не зная всего происходяшего в той или инной ситуации</a:t>
            </a:r>
            <a:endParaRPr lang="de-DE" altLang="de-DE" sz="2400" dirty="0">
              <a:solidFill>
                <a:srgbClr val="333333"/>
              </a:solidFill>
            </a:endParaRPr>
          </a:p>
          <a:p>
            <a:pPr marL="342900" indent="-342900" eaLnBrk="1" hangingPunct="1">
              <a:buClr>
                <a:srgbClr val="333333"/>
              </a:buClr>
              <a:buFont typeface="WingDings"/>
              <a:buChar char=""/>
            </a:pPr>
            <a:r>
              <a:rPr lang="ru-RU" altLang="de-DE" sz="2400" dirty="0">
                <a:solidFill>
                  <a:srgbClr val="333333"/>
                </a:solidFill>
              </a:rPr>
              <a:t>Продумать все последствия при определенных приписаниях</a:t>
            </a:r>
            <a:endParaRPr lang="de-DE" altLang="de-DE" sz="2400" dirty="0">
              <a:solidFill>
                <a:srgbClr val="333333"/>
              </a:solidFill>
            </a:endParaRPr>
          </a:p>
          <a:p>
            <a:pPr eaLnBrk="1" hangingPunct="1"/>
            <a:r>
              <a:rPr lang="ru-RU" altLang="de-DE" sz="2400" dirty="0">
                <a:solidFill>
                  <a:srgbClr val="004992"/>
                </a:solidFill>
              </a:rPr>
              <a:t>Мы все должны постараться как можно реалистично смотреть на происходящее вокруг нас</a:t>
            </a:r>
            <a:r>
              <a:rPr lang="de-DE" altLang="de-DE" sz="2400" dirty="0">
                <a:solidFill>
                  <a:srgbClr val="004992"/>
                </a:solidFill>
              </a:rPr>
              <a:t>:</a:t>
            </a:r>
          </a:p>
          <a:p>
            <a:pPr eaLnBrk="1" hangingPunct="1"/>
            <a:r>
              <a:rPr lang="ru-RU" altLang="de-DE" sz="2400" dirty="0">
                <a:solidFill>
                  <a:srgbClr val="004992"/>
                </a:solidFill>
              </a:rPr>
              <a:t>Невсегда другие виноваты в неудачах</a:t>
            </a:r>
            <a:r>
              <a:rPr lang="de-DE" altLang="de-DE" sz="2400" dirty="0">
                <a:solidFill>
                  <a:srgbClr val="004992"/>
                </a:solidFill>
              </a:rPr>
              <a:t> –</a:t>
            </a:r>
            <a:r>
              <a:rPr lang="ru-RU" altLang="de-DE" sz="2400" dirty="0">
                <a:solidFill>
                  <a:srgbClr val="004992"/>
                </a:solidFill>
              </a:rPr>
              <a:t> так же, как и мы не всегда полностью виноваты в том, что у нас не получается</a:t>
            </a:r>
            <a:r>
              <a:rPr lang="de-DE" altLang="de-DE" sz="2400" dirty="0">
                <a:solidFill>
                  <a:srgbClr val="004992"/>
                </a:solidFill>
              </a:rPr>
              <a:t>!</a:t>
            </a:r>
            <a:endParaRPr lang="en-US" altLang="de-DE" sz="2800" dirty="0">
              <a:solidFill>
                <a:srgbClr val="004992"/>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27</a:t>
            </a:fld>
            <a:endParaRPr lang="de-DE" dirty="0">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Ваша подруга говорит о Вас за вашей спиной.</a:t>
            </a:r>
            <a:endParaRPr lang="de-DE" altLang="de-DE" sz="3600">
              <a:latin typeface="+mn-lt"/>
              <a:ea typeface="+mn-ea"/>
              <a:cs typeface="+mn-cs"/>
            </a:endParaRPr>
          </a:p>
        </p:txBody>
      </p:sp>
      <p:sp>
        <p:nvSpPr>
          <p:cNvPr id="60419" name="Rectangle 3"/>
          <p:cNvSpPr>
            <a:spLocks noGrp="1" noChangeArrowheads="1"/>
          </p:cNvSpPr>
          <p:nvPr>
            <p:ph idx="1"/>
          </p:nvPr>
        </p:nvSpPr>
        <p:spPr/>
        <p:txBody>
          <a:bodyPr>
            <a:noAutofit/>
          </a:bodyPr>
          <a:lstStyle/>
          <a:p>
            <a:pPr eaLnBrk="1" hangingPunct="1"/>
            <a:r>
              <a:rPr lang="ru-RU" altLang="de-DE" sz="2400" dirty="0">
                <a:solidFill>
                  <a:srgbClr val="333333"/>
                </a:solidFill>
              </a:rPr>
              <a:t>Что подтвергло Вашу подругу говорить о Вас за </a:t>
            </a:r>
            <a:r>
              <a:rPr lang="ru-RU" altLang="de-DE" sz="2400">
                <a:solidFill>
                  <a:srgbClr val="333333"/>
                </a:solidFill>
              </a:rPr>
              <a:t>спиной</a:t>
            </a:r>
            <a:r>
              <a:rPr lang="de-DE" altLang="de-DE" sz="2400" dirty="0">
                <a:solidFill>
                  <a:srgbClr val="333333"/>
                </a:solidFill>
              </a:rPr>
              <a:t>?</a:t>
            </a:r>
          </a:p>
          <a:p>
            <a:pPr lvl="0" defTabSz="914400" fontAlgn="base"/>
            <a:r>
              <a:rPr lang="ru-RU" altLang="de-DE" sz="2400" dirty="0">
                <a:solidFill>
                  <a:srgbClr val="333333"/>
                </a:solidFill>
              </a:rPr>
              <a:t>Как можно это прежде всего объяснить</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28</a:t>
            </a:fld>
            <a:endParaRPr lang="de-DE" dirty="0">
              <a:latin typeface="+mn-lt"/>
              <a:ea typeface="+mn-ea"/>
            </a:endParaRPr>
          </a:p>
        </p:txBody>
      </p:sp>
      <p:pic>
        <p:nvPicPr>
          <p:cNvPr id="9" name="Picture 17" descr="DSCF0486_bdunnette_flickr_c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209" y="4122025"/>
            <a:ext cx="3647967" cy="273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Вас не приглашают на собеседование.</a:t>
            </a:r>
            <a:endParaRPr lang="de-DE" altLang="de-DE" sz="3600">
              <a:latin typeface="+mn-lt"/>
              <a:ea typeface="+mn-ea"/>
              <a:cs typeface="+mn-cs"/>
            </a:endParaRPr>
          </a:p>
        </p:txBody>
      </p:sp>
      <p:sp>
        <p:nvSpPr>
          <p:cNvPr id="62467" name="Rectangle 3"/>
          <p:cNvSpPr>
            <a:spLocks noGrp="1" noChangeArrowheads="1"/>
          </p:cNvSpPr>
          <p:nvPr>
            <p:ph idx="1"/>
          </p:nvPr>
        </p:nvSpPr>
        <p:spPr/>
        <p:txBody>
          <a:bodyPr>
            <a:noAutofit/>
          </a:bodyPr>
          <a:lstStyle/>
          <a:p>
            <a:pPr eaLnBrk="1" hangingPunct="1"/>
            <a:r>
              <a:rPr lang="ru-RU" altLang="de-DE" sz="2400" dirty="0">
                <a:solidFill>
                  <a:srgbClr val="333333"/>
                </a:solidFill>
              </a:rPr>
              <a:t>Почему Вас не приглашают на </a:t>
            </a:r>
            <a:r>
              <a:rPr lang="ru-RU" altLang="de-DE" sz="2400">
                <a:solidFill>
                  <a:srgbClr val="333333"/>
                </a:solidFill>
              </a:rPr>
              <a:t>собеседование</a:t>
            </a:r>
            <a:r>
              <a:rPr lang="de-DE" altLang="de-DE" sz="2400" dirty="0">
                <a:solidFill>
                  <a:srgbClr val="333333"/>
                </a:solidFill>
              </a:rPr>
              <a:t>?</a:t>
            </a:r>
          </a:p>
          <a:p>
            <a:pPr lvl="0" defTabSz="914400" fontAlgn="base"/>
            <a:r>
              <a:rPr lang="ru-RU" altLang="de-DE" sz="2400" dirty="0">
                <a:solidFill>
                  <a:srgbClr val="333333"/>
                </a:solidFill>
              </a:rPr>
              <a:t>Как можно это прежде всего объяснить</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29</a:t>
            </a:fld>
            <a:endParaRPr lang="de-DE" dirty="0">
              <a:latin typeface="+mn-lt"/>
              <a:ea typeface="+mn-ea"/>
            </a:endParaRPr>
          </a:p>
        </p:txBody>
      </p:sp>
      <p:pic>
        <p:nvPicPr>
          <p:cNvPr id="9" name="Picture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75" y="2908300"/>
            <a:ext cx="19685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Ваша подруга неприятно удивлена Вашему спонтанному визиту.</a:t>
            </a:r>
            <a:endParaRPr lang="de-DE" altLang="de-DE" sz="3600">
              <a:latin typeface="+mn-lt"/>
              <a:ea typeface="+mn-ea"/>
              <a:cs typeface="+mn-cs"/>
            </a:endParaRPr>
          </a:p>
        </p:txBody>
      </p:sp>
      <p:sp>
        <p:nvSpPr>
          <p:cNvPr id="64515" name="Rectangle 3"/>
          <p:cNvSpPr>
            <a:spLocks noGrp="1" noChangeArrowheads="1"/>
          </p:cNvSpPr>
          <p:nvPr>
            <p:ph idx="1"/>
          </p:nvPr>
        </p:nvSpPr>
        <p:spPr/>
        <p:txBody>
          <a:bodyPr>
            <a:noAutofit/>
          </a:bodyPr>
          <a:lstStyle/>
          <a:p>
            <a:pPr eaLnBrk="1" hangingPunct="1"/>
            <a:r>
              <a:rPr lang="ru-RU" altLang="de-DE" sz="2400" dirty="0">
                <a:solidFill>
                  <a:srgbClr val="333333"/>
                </a:solidFill>
              </a:rPr>
              <a:t>Что могло бы послужить причиной тому</a:t>
            </a:r>
            <a:r>
              <a:rPr lang="de-DE" altLang="de-DE" sz="2400" dirty="0">
                <a:solidFill>
                  <a:srgbClr val="333333"/>
                </a:solidFill>
              </a:rPr>
              <a:t>,</a:t>
            </a:r>
            <a:r>
              <a:rPr lang="ru-RU" altLang="de-DE" sz="2400" dirty="0">
                <a:solidFill>
                  <a:srgbClr val="333333"/>
                </a:solidFill>
              </a:rPr>
              <a:t> что Ваша подруга неприятно удивилась Вашему спонтанному визиту</a:t>
            </a:r>
            <a:r>
              <a:rPr lang="de-DE" altLang="de-DE" sz="2400" dirty="0">
                <a:solidFill>
                  <a:srgbClr val="333333"/>
                </a:solidFill>
              </a:rPr>
              <a:t>?</a:t>
            </a:r>
          </a:p>
          <a:p>
            <a:pPr lvl="0" defTabSz="914400" fontAlgn="base"/>
            <a:r>
              <a:rPr lang="ru-RU" altLang="de-DE" sz="2400" dirty="0">
                <a:solidFill>
                  <a:srgbClr val="333333"/>
                </a:solidFill>
              </a:rPr>
              <a:t>Как можно это прежде всего объяснить</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30</a:t>
            </a:fld>
            <a:endParaRPr lang="de-DE" dirty="0">
              <a:latin typeface="+mn-lt"/>
              <a:ea typeface="+mn-ea"/>
            </a:endParaRPr>
          </a:p>
        </p:txBody>
      </p:sp>
      <p:pic>
        <p:nvPicPr>
          <p:cNvPr id="9" name="Picture 7" descr="brex - flickr - This is what the webcam sees through a peephole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3930582"/>
            <a:ext cx="3552692" cy="292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В то время как Вы говорите, другие начинают смеяться.</a:t>
            </a:r>
            <a:endParaRPr lang="de-DE" altLang="de-DE" sz="3600">
              <a:latin typeface="+mn-lt"/>
              <a:ea typeface="+mn-ea"/>
              <a:cs typeface="+mn-cs"/>
            </a:endParaRPr>
          </a:p>
        </p:txBody>
      </p:sp>
      <p:sp>
        <p:nvSpPr>
          <p:cNvPr id="66563" name="Rectangle 3"/>
          <p:cNvSpPr>
            <a:spLocks noGrp="1" noChangeArrowheads="1"/>
          </p:cNvSpPr>
          <p:nvPr>
            <p:ph idx="1"/>
          </p:nvPr>
        </p:nvSpPr>
        <p:spPr/>
        <p:txBody>
          <a:bodyPr>
            <a:noAutofit/>
          </a:bodyPr>
          <a:lstStyle/>
          <a:p>
            <a:pPr eaLnBrk="1" hangingPunct="1"/>
            <a:r>
              <a:rPr lang="ru-RU" altLang="de-DE" sz="2400" dirty="0">
                <a:solidFill>
                  <a:srgbClr val="333333"/>
                </a:solidFill>
              </a:rPr>
              <a:t>Что могло бы послужить причиной тому, что другие начали смеяться в то время, как Вы </a:t>
            </a:r>
            <a:r>
              <a:rPr lang="ru-RU" altLang="de-DE" sz="2400">
                <a:solidFill>
                  <a:srgbClr val="333333"/>
                </a:solidFill>
              </a:rPr>
              <a:t>говорили</a:t>
            </a:r>
            <a:r>
              <a:rPr lang="de-DE" altLang="de-DE" sz="2400" dirty="0">
                <a:solidFill>
                  <a:srgbClr val="333333"/>
                </a:solidFill>
              </a:rPr>
              <a:t>?</a:t>
            </a:r>
          </a:p>
          <a:p>
            <a:pPr lvl="0" defTabSz="914400" fontAlgn="base"/>
            <a:r>
              <a:rPr lang="ru-RU" altLang="de-DE" sz="2400" dirty="0">
                <a:solidFill>
                  <a:srgbClr val="333333"/>
                </a:solidFill>
              </a:rPr>
              <a:t>Как можно это прежде всего объяснить</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31</a:t>
            </a:fld>
            <a:endParaRPr lang="de-DE" dirty="0">
              <a:latin typeface="+mn-lt"/>
              <a:ea typeface="+mn-ea"/>
            </a:endParaRPr>
          </a:p>
        </p:txBody>
      </p:sp>
      <p:pic>
        <p:nvPicPr>
          <p:cNvPr id="9" name="Picture 18" descr="yanec - flickr - laughter workshop - cclicen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816" y="4048981"/>
            <a:ext cx="3745359" cy="280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az-Cyrl-AZ" sz="3600">
                <a:latin typeface="+mn-lt"/>
                <a:ea typeface="+mn-ea"/>
                <a:cs typeface="+mn-cs"/>
              </a:rPr>
              <a:t>Приведите собственные примеры!</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eaLnBrk="0" fontAlgn="base" hangingPunct="0"/>
            <a:r>
              <a:rPr lang="ru-RU" altLang="de-DE" sz="2400">
                <a:solidFill>
                  <a:srgbClr val="333333"/>
                </a:solidFill>
              </a:rPr>
              <a:t>Что могло привести к этой ситуации, о которой Вы рассказали</a:t>
            </a:r>
            <a:r>
              <a:rPr lang="de-DE"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32</a:t>
            </a:fld>
            <a:endParaRPr lang="de-DE" dirty="0">
              <a:latin typeface="+mn-lt"/>
              <a:ea typeface="+mn-ea"/>
            </a:endParaRPr>
          </a:p>
        </p:txBody>
      </p:sp>
      <p:pic>
        <p:nvPicPr>
          <p:cNvPr id="9" name="Grafik 7"/>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696858" y="3526911"/>
            <a:ext cx="2498317" cy="33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ption_10"/>
          <p:cNvSpPr>
            <a:spLocks noChangeArrowheads="1"/>
          </p:cNvSpPr>
          <p:nvPr/>
        </p:nvSpPr>
        <p:spPr bwMode="auto">
          <a:xfrm>
            <a:off x="10121912" y="6654552"/>
            <a:ext cx="16482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Char char="•"/>
              <a:defRPr sz="3200">
                <a:solidFill>
                  <a:schemeClr val="tx1"/>
                </a:solidFill>
                <a:latin typeface="Verdana" panose="020B0604030504040204" pitchFamily="34" charset="0"/>
                <a:ea typeface="MS PGothic"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900">
                <a:solidFill>
                  <a:srgbClr val="000000"/>
                </a:solidFill>
                <a:latin typeface="+mn-lt"/>
                <a:ea typeface="+mn-ea"/>
                <a:cs typeface="+mn-cs"/>
              </a:rPr>
              <a:t>“Interrogante” </a:t>
            </a:r>
            <a:r>
              <a:rPr lang="de-DE" altLang="de-DE" sz="900" dirty="0">
                <a:solidFill>
                  <a:srgbClr val="000000"/>
                </a:solidFill>
                <a:latin typeface="+mn-lt"/>
                <a:ea typeface="+mn-ea"/>
                <a:cs typeface="+mn-cs"/>
              </a:rPr>
              <a:t>(Marco Bellucci)</a:t>
            </a:r>
          </a:p>
        </p:txBody>
      </p:sp>
      <p:sp>
        <p:nvSpPr>
          <p:cNvPr id="11" name="Caption_11"/>
          <p:cNvSpPr txBox="1"/>
          <p:nvPr/>
        </p:nvSpPr>
        <p:spPr>
          <a:xfrm>
            <a:off x="9696859" y="6705600"/>
            <a:ext cx="2498317" cy="151323"/>
          </a:xfrm>
          <a:prstGeom prst="rect">
            <a:avLst/>
          </a:prstGeom>
        </p:spPr>
        <p:txBody>
          <a:bodyPr vert="horz" wrap="square" lIns="0" tIns="12700" rIns="0" bIns="0" rtlCol="0">
            <a:spAutoFit/>
          </a:bodyPr>
          <a:lstStyle/>
          <a:p>
            <a:pPr marL="12700" algn="ctr">
              <a:lnSpc>
                <a:spcPct val="100000"/>
              </a:lnSpc>
              <a:spcBef>
                <a:spcPts val="100"/>
              </a:spcBef>
            </a:pPr>
            <a:r>
              <a:rPr sz="900" spc="-5" dirty="0">
                <a:solidFill>
                  <a:srgbClr val="333333"/>
                </a:solidFill>
                <a:latin typeface="+mn-lt"/>
                <a:ea typeface="+mn-ea"/>
              </a:rPr>
              <a:t>„</a:t>
            </a:r>
            <a:r>
              <a:rPr sz="900" spc="-5">
                <a:solidFill>
                  <a:srgbClr val="333333"/>
                </a:solidFill>
                <a:latin typeface="+mn-lt"/>
                <a:ea typeface="+mn-ea"/>
              </a:rPr>
              <a:t>Question mark</a:t>
            </a:r>
            <a:r>
              <a:rPr lang="en-US" sz="900" spc="-5">
                <a:solidFill>
                  <a:srgbClr val="333333"/>
                </a:solidFill>
                <a:latin typeface="+mn-lt"/>
                <a:ea typeface="+mn-ea"/>
              </a:rPr>
              <a:t>“</a:t>
            </a:r>
            <a:r>
              <a:rPr sz="900" spc="-5">
                <a:solidFill>
                  <a:srgbClr val="333333"/>
                </a:solidFill>
                <a:latin typeface="+mn-lt"/>
                <a:ea typeface="+mn-ea"/>
              </a:rPr>
              <a:t> </a:t>
            </a:r>
            <a:r>
              <a:rPr sz="900" spc="-5" dirty="0">
                <a:solidFill>
                  <a:srgbClr val="333333"/>
                </a:solidFill>
                <a:latin typeface="+mn-lt"/>
                <a:ea typeface="+mn-ea"/>
              </a:rPr>
              <a:t>(Marco</a:t>
            </a:r>
            <a:r>
              <a:rPr sz="900" spc="25" dirty="0">
                <a:solidFill>
                  <a:srgbClr val="333333"/>
                </a:solidFill>
                <a:latin typeface="+mn-lt"/>
                <a:ea typeface="+mn-ea"/>
              </a:rPr>
              <a:t> </a:t>
            </a:r>
            <a:r>
              <a:rPr sz="900" spc="-5" dirty="0">
                <a:solidFill>
                  <a:srgbClr val="333333"/>
                </a:solidFill>
                <a:latin typeface="+mn-lt"/>
                <a:ea typeface="+mn-ea"/>
              </a:rPr>
              <a:t>Bellucci)</a:t>
            </a:r>
            <a:endParaRPr sz="900" dirty="0">
              <a:solidFill>
                <a:srgbClr val="333333"/>
              </a:solidFill>
              <a:latin typeface="+mn-lt"/>
              <a:ea typeface="+mn-ea"/>
            </a:endParaRPr>
          </a:p>
        </p:txBody>
      </p:sp>
      <p:sp>
        <p:nvSpPr>
          <p:cNvPr id="14"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Я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Другие люди?</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1027"/>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dirty="0">
                <a:latin typeface="+mn-lt"/>
                <a:ea typeface="+mn-ea"/>
                <a:cs typeface="+mn-cs"/>
              </a:rPr>
              <a:t>Ваш внутренний голос говорит Вам, что Вы ни на</a:t>
            </a:r>
            <a:br>
              <a:rPr lang="en-US" altLang="de-DE" sz="3600" dirty="0">
                <a:latin typeface="+mn-lt"/>
                <a:ea typeface="+mn-ea"/>
                <a:cs typeface="+mn-cs"/>
              </a:rPr>
            </a:br>
            <a:r>
              <a:rPr lang="ru-RU" altLang="de-DE" sz="3600" dirty="0">
                <a:latin typeface="+mn-lt"/>
                <a:ea typeface="+mn-ea"/>
                <a:cs typeface="+mn-cs"/>
              </a:rPr>
              <a:t>что не годны.</a:t>
            </a:r>
            <a:endParaRPr lang="en-US" altLang="de-DE" sz="3600" dirty="0">
              <a:latin typeface="+mn-lt"/>
              <a:ea typeface="+mn-ea"/>
              <a:cs typeface="+mn-cs"/>
            </a:endParaRPr>
          </a:p>
        </p:txBody>
      </p:sp>
      <p:sp>
        <p:nvSpPr>
          <p:cNvPr id="70658" name="Rectangle 1026"/>
          <p:cNvSpPr>
            <a:spLocks noGrp="1" noChangeArrowheads="1"/>
          </p:cNvSpPr>
          <p:nvPr>
            <p:ph idx="1"/>
          </p:nvPr>
        </p:nvSpPr>
        <p:spPr/>
        <p:txBody>
          <a:bodyPr>
            <a:noAutofit/>
          </a:bodyPr>
          <a:lstStyle/>
          <a:p>
            <a:pPr eaLnBrk="1" hangingPunct="1">
              <a:lnSpc>
                <a:spcPct val="90000"/>
              </a:lnSpc>
              <a:buFontTx/>
              <a:buNone/>
            </a:pPr>
            <a:r>
              <a:rPr lang="ru-RU" altLang="de-DE" sz="2400" b="1" dirty="0">
                <a:solidFill>
                  <a:srgbClr val="004992"/>
                </a:solidFill>
              </a:rPr>
              <a:t>Возможное приписывание</a:t>
            </a:r>
            <a:r>
              <a:rPr lang="de-DE" altLang="de-DE" sz="2400" b="1" dirty="0">
                <a:solidFill>
                  <a:srgbClr val="004992"/>
                </a:solidFill>
              </a:rPr>
              <a:t>…</a:t>
            </a:r>
          </a:p>
          <a:p>
            <a:pPr eaLnBrk="1" hangingPunct="1">
              <a:lnSpc>
                <a:spcPct val="90000"/>
              </a:lnSpc>
              <a:buFontTx/>
              <a:buNone/>
            </a:pPr>
            <a:r>
              <a:rPr lang="de-DE" altLang="de-DE" sz="2400" dirty="0">
                <a:solidFill>
                  <a:srgbClr val="004992"/>
                </a:solidFill>
              </a:rPr>
              <a:t>.</a:t>
            </a:r>
            <a:r>
              <a:rPr lang="de-DE" altLang="de-DE" sz="2400" dirty="0">
                <a:solidFill>
                  <a:srgbClr val="333333"/>
                </a:solidFill>
              </a:rPr>
              <a:t>..</a:t>
            </a:r>
            <a:r>
              <a:rPr lang="ru-RU" altLang="de-DE" sz="2400" dirty="0">
                <a:solidFill>
                  <a:srgbClr val="333333"/>
                </a:solidFill>
              </a:rPr>
              <a:t> себе лично</a:t>
            </a:r>
            <a:endParaRPr lang="de-DE" altLang="de-DE" sz="2400" dirty="0">
              <a:solidFill>
                <a:srgbClr val="333333"/>
              </a:solidFill>
            </a:endParaRPr>
          </a:p>
          <a:p>
            <a:pPr eaLnBrk="1" hangingPunct="1">
              <a:lnSpc>
                <a:spcPct val="90000"/>
              </a:lnSpc>
              <a:buFontTx/>
              <a:buNone/>
            </a:pPr>
            <a:r>
              <a:rPr lang="de-DE" altLang="de-DE" sz="2400" dirty="0">
                <a:solidFill>
                  <a:srgbClr val="333333"/>
                </a:solidFill>
              </a:rPr>
              <a:t>...</a:t>
            </a:r>
            <a:r>
              <a:rPr lang="ru-RU" altLang="de-DE" sz="2400" dirty="0">
                <a:solidFill>
                  <a:srgbClr val="333333"/>
                </a:solidFill>
              </a:rPr>
              <a:t> другим</a:t>
            </a:r>
            <a:r>
              <a:rPr lang="de-DE" altLang="de-DE" sz="2400" dirty="0">
                <a:solidFill>
                  <a:srgbClr val="333333"/>
                </a:solidFill>
              </a:rPr>
              <a:t> 	</a:t>
            </a:r>
          </a:p>
          <a:p>
            <a:pPr eaLnBrk="1" hangingPunct="1">
              <a:buFontTx/>
              <a:buNone/>
            </a:pPr>
            <a:r>
              <a:rPr lang="de-DE" altLang="de-DE" sz="2400" dirty="0">
                <a:solidFill>
                  <a:srgbClr val="333333"/>
                </a:solidFill>
              </a:rPr>
              <a:t>...</a:t>
            </a:r>
            <a:r>
              <a:rPr lang="ru-RU" altLang="de-DE" sz="2400" dirty="0">
                <a:solidFill>
                  <a:srgbClr val="333333"/>
                </a:solidFill>
              </a:rPr>
              <a:t> ситуации или совпадениям</a:t>
            </a:r>
            <a:r>
              <a:rPr lang="de-DE" altLang="de-DE" sz="2800" dirty="0">
                <a:solidFill>
                  <a:srgbClr val="333333"/>
                </a:solidFill>
              </a:rPr>
              <a:t>	</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33</a:t>
            </a:fld>
            <a:endParaRPr lang="de-DE" dirty="0">
              <a:latin typeface="+mn-lt"/>
              <a:ea typeface="+mn-ea"/>
            </a:endParaRPr>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1027"/>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dirty="0">
                <a:latin typeface="+mn-lt"/>
                <a:ea typeface="+mn-ea"/>
                <a:cs typeface="+mn-cs"/>
              </a:rPr>
              <a:t>Ваш внутренний голос говорит Вам, что Вы ни на</a:t>
            </a:r>
            <a:br>
              <a:rPr lang="en-US" altLang="de-DE" sz="3600" dirty="0">
                <a:latin typeface="+mn-lt"/>
                <a:ea typeface="+mn-ea"/>
                <a:cs typeface="+mn-cs"/>
              </a:rPr>
            </a:br>
            <a:r>
              <a:rPr lang="ru-RU" altLang="de-DE" sz="3600" dirty="0">
                <a:latin typeface="+mn-lt"/>
                <a:ea typeface="+mn-ea"/>
                <a:cs typeface="+mn-cs"/>
              </a:rPr>
              <a:t>что не годны.</a:t>
            </a:r>
            <a:endParaRPr lang="en-US" altLang="de-DE" sz="3600" dirty="0">
              <a:latin typeface="+mn-lt"/>
              <a:ea typeface="+mn-ea"/>
              <a:cs typeface="+mn-cs"/>
            </a:endParaRPr>
          </a:p>
        </p:txBody>
      </p:sp>
      <p:sp>
        <p:nvSpPr>
          <p:cNvPr id="2" name="Content Placeholder 1"/>
          <p:cNvSpPr>
            <a:spLocks noGrp="1"/>
          </p:cNvSpPr>
          <p:nvPr>
            <p:ph idx="1"/>
          </p:nvPr>
        </p:nvSpPr>
        <p:spPr/>
        <p:txBody>
          <a:bodyPr/>
          <a:lstStyle/>
          <a:p>
            <a:pPr lvl="0" defTabSz="914400" eaLnBrk="0" hangingPunct="0">
              <a:spcBef>
                <a:spcPts val="0"/>
              </a:spcBef>
            </a:pPr>
            <a:r>
              <a:rPr lang="ru-RU" altLang="de-DE" b="1" dirty="0">
                <a:solidFill>
                  <a:srgbClr val="004992"/>
                </a:solidFill>
              </a:rPr>
              <a:t>Возможное приписывание…</a:t>
            </a:r>
            <a:endParaRPr lang="de-DE" altLang="de-DE" b="1" dirty="0">
              <a:solidFill>
                <a:srgbClr val="004992"/>
              </a:solidFill>
            </a:endParaRPr>
          </a:p>
          <a:p>
            <a:pPr lvl="0" defTabSz="914400" eaLnBrk="0" hangingPunct="0">
              <a:lnSpc>
                <a:spcPct val="100000"/>
              </a:lnSpc>
              <a:spcBef>
                <a:spcPts val="1200"/>
              </a:spcBef>
            </a:pPr>
            <a:r>
              <a:rPr lang="de-DE" altLang="de-DE" b="1" dirty="0">
                <a:solidFill>
                  <a:srgbClr val="004992"/>
                </a:solidFill>
              </a:rPr>
              <a:t>... </a:t>
            </a:r>
            <a:r>
              <a:rPr lang="ru-RU" altLang="de-DE" b="1" dirty="0">
                <a:solidFill>
                  <a:srgbClr val="004992"/>
                </a:solidFill>
              </a:rPr>
              <a:t>себе лично</a:t>
            </a:r>
            <a:r>
              <a:rPr lang="de-DE" altLang="de-DE" b="1" dirty="0">
                <a:solidFill>
                  <a:srgbClr val="004992"/>
                </a:solidFill>
              </a:rPr>
              <a:t>:</a:t>
            </a:r>
          </a:p>
          <a:p>
            <a:pPr marL="285750" lvl="0" indent="-285750" defTabSz="914400" eaLnBrk="0" hangingPunct="0">
              <a:spcBef>
                <a:spcPts val="0"/>
              </a:spcBef>
              <a:buClr>
                <a:srgbClr val="333333"/>
              </a:buClr>
              <a:buFont typeface="WingDings"/>
              <a:buChar char=""/>
            </a:pPr>
            <a:r>
              <a:rPr lang="ru-RU" altLang="de-DE">
                <a:solidFill>
                  <a:srgbClr val="333333"/>
                </a:solidFill>
              </a:rPr>
              <a:t>“Я </a:t>
            </a:r>
            <a:r>
              <a:rPr lang="ru-RU" altLang="de-DE" dirty="0">
                <a:solidFill>
                  <a:srgbClr val="333333"/>
                </a:solidFill>
              </a:rPr>
              <a:t>постоянно </a:t>
            </a:r>
            <a:r>
              <a:rPr lang="ru-RU" altLang="de-DE">
                <a:solidFill>
                  <a:srgbClr val="333333"/>
                </a:solidFill>
              </a:rPr>
              <a:t>себя ”укоряю“. </a:t>
            </a:r>
            <a:r>
              <a:rPr lang="ru-RU" altLang="de-DE" dirty="0">
                <a:solidFill>
                  <a:srgbClr val="333333"/>
                </a:solidFill>
              </a:rPr>
              <a:t>Это буд-то скрытая ненависть к </a:t>
            </a:r>
            <a:r>
              <a:rPr lang="ru-RU" altLang="de-DE">
                <a:solidFill>
                  <a:srgbClr val="333333"/>
                </a:solidFill>
              </a:rPr>
              <a:t>себе.”</a:t>
            </a:r>
            <a:endParaRPr lang="ru-RU" altLang="de-DE" dirty="0">
              <a:solidFill>
                <a:srgbClr val="333333"/>
              </a:solidFill>
            </a:endParaRPr>
          </a:p>
          <a:p>
            <a:pPr marL="285750" lvl="0" indent="-285750" defTabSz="914400" eaLnBrk="0" hangingPunct="0">
              <a:spcBef>
                <a:spcPts val="0"/>
              </a:spcBef>
              <a:buClr>
                <a:srgbClr val="333333"/>
              </a:buClr>
              <a:buFont typeface="WingDings"/>
              <a:buChar char=""/>
            </a:pPr>
            <a:r>
              <a:rPr lang="ru-RU" altLang="de-DE">
                <a:solidFill>
                  <a:srgbClr val="333333"/>
                </a:solidFill>
              </a:rPr>
              <a:t>“Я </a:t>
            </a:r>
            <a:r>
              <a:rPr lang="ru-RU" altLang="de-DE" dirty="0">
                <a:solidFill>
                  <a:srgbClr val="333333"/>
                </a:solidFill>
              </a:rPr>
              <a:t>сойду с </a:t>
            </a:r>
            <a:r>
              <a:rPr lang="ru-RU" altLang="de-DE">
                <a:solidFill>
                  <a:srgbClr val="333333"/>
                </a:solidFill>
              </a:rPr>
              <a:t>ума.”</a:t>
            </a:r>
            <a:endParaRPr lang="ru-RU" altLang="de-DE" dirty="0">
              <a:solidFill>
                <a:srgbClr val="333333"/>
              </a:solidFill>
            </a:endParaRPr>
          </a:p>
          <a:p>
            <a:pPr marL="285750" lvl="0" indent="-285750" defTabSz="914400" eaLnBrk="0" hangingPunct="0">
              <a:spcBef>
                <a:spcPts val="0"/>
              </a:spcBef>
              <a:buClr>
                <a:srgbClr val="333333"/>
              </a:buClr>
              <a:buFont typeface="WingDings"/>
              <a:buChar char=""/>
            </a:pPr>
            <a:r>
              <a:rPr lang="ru-RU" altLang="de-DE">
                <a:solidFill>
                  <a:srgbClr val="333333"/>
                </a:solidFill>
              </a:rPr>
              <a:t>“У </a:t>
            </a:r>
            <a:r>
              <a:rPr lang="ru-RU" altLang="de-DE" dirty="0">
                <a:solidFill>
                  <a:srgbClr val="333333"/>
                </a:solidFill>
              </a:rPr>
              <a:t>меня такое впечатление, что это совсем не мои, а </a:t>
            </a:r>
            <a:r>
              <a:rPr lang="ru-RU" altLang="de-DE" i="1" dirty="0">
                <a:solidFill>
                  <a:srgbClr val="333333"/>
                </a:solidFill>
              </a:rPr>
              <a:t>как</a:t>
            </a:r>
            <a:r>
              <a:rPr lang="de-DE" altLang="de-DE" i="1" dirty="0">
                <a:solidFill>
                  <a:srgbClr val="333333"/>
                </a:solidFill>
              </a:rPr>
              <a:t>-</a:t>
            </a:r>
            <a:r>
              <a:rPr lang="ru-RU" altLang="de-DE" i="1" dirty="0">
                <a:solidFill>
                  <a:srgbClr val="333333"/>
                </a:solidFill>
              </a:rPr>
              <a:t>будто </a:t>
            </a:r>
            <a:r>
              <a:rPr lang="ru-RU" altLang="de-DE" dirty="0">
                <a:solidFill>
                  <a:srgbClr val="333333"/>
                </a:solidFill>
              </a:rPr>
              <a:t>чужие мысли. Но я знаю, что эти мысли именно в моей </a:t>
            </a:r>
            <a:r>
              <a:rPr lang="ru-RU" altLang="de-DE">
                <a:solidFill>
                  <a:srgbClr val="333333"/>
                </a:solidFill>
              </a:rPr>
              <a:t>голове.”</a:t>
            </a:r>
            <a:endParaRPr lang="ru-RU" altLang="de-DE" dirty="0">
              <a:solidFill>
                <a:srgbClr val="333333"/>
              </a:solidFill>
            </a:endParaRPr>
          </a:p>
          <a:p>
            <a:pPr lvl="0" defTabSz="914400" eaLnBrk="0" hangingPunct="0">
              <a:lnSpc>
                <a:spcPct val="100000"/>
              </a:lnSpc>
              <a:spcBef>
                <a:spcPts val="1200"/>
              </a:spcBef>
              <a:buClr>
                <a:srgbClr val="333333"/>
              </a:buClr>
            </a:pPr>
            <a:r>
              <a:rPr lang="de-DE" altLang="de-DE" b="1" dirty="0">
                <a:solidFill>
                  <a:srgbClr val="004992"/>
                </a:solidFill>
              </a:rPr>
              <a:t>... </a:t>
            </a:r>
            <a:r>
              <a:rPr lang="ru-RU" altLang="de-DE" b="1" dirty="0">
                <a:solidFill>
                  <a:srgbClr val="004992"/>
                </a:solidFill>
              </a:rPr>
              <a:t>другим</a:t>
            </a:r>
            <a:r>
              <a:rPr lang="de-DE" altLang="de-DE" b="1" dirty="0">
                <a:solidFill>
                  <a:srgbClr val="004992"/>
                </a:solidFill>
              </a:rPr>
              <a:t>:</a:t>
            </a:r>
          </a:p>
          <a:p>
            <a:pPr marL="285750" lvl="0" indent="-285750" defTabSz="914400" eaLnBrk="0" hangingPunct="0">
              <a:spcBef>
                <a:spcPts val="0"/>
              </a:spcBef>
              <a:buClr>
                <a:srgbClr val="333333"/>
              </a:buClr>
              <a:buFont typeface="WingDings"/>
              <a:buChar char=""/>
            </a:pPr>
            <a:r>
              <a:rPr lang="ru-RU" altLang="de-DE">
                <a:solidFill>
                  <a:srgbClr val="333333"/>
                </a:solidFill>
              </a:rPr>
              <a:t>“Кто-то </a:t>
            </a:r>
            <a:r>
              <a:rPr lang="ru-RU" altLang="de-DE" dirty="0">
                <a:solidFill>
                  <a:srgbClr val="333333"/>
                </a:solidFill>
              </a:rPr>
              <a:t>вмонтировал мне жучек в </a:t>
            </a:r>
            <a:r>
              <a:rPr lang="ru-RU" altLang="de-DE">
                <a:solidFill>
                  <a:srgbClr val="333333"/>
                </a:solidFill>
              </a:rPr>
              <a:t>голову.”</a:t>
            </a:r>
            <a:endParaRPr lang="ru-RU" altLang="de-DE" dirty="0">
              <a:solidFill>
                <a:srgbClr val="333333"/>
              </a:solidFill>
            </a:endParaRPr>
          </a:p>
          <a:p>
            <a:pPr marL="285750" lvl="0" indent="-285750" defTabSz="914400" eaLnBrk="0" hangingPunct="0">
              <a:spcBef>
                <a:spcPts val="0"/>
              </a:spcBef>
              <a:buClr>
                <a:srgbClr val="333333"/>
              </a:buClr>
              <a:buFont typeface="WingDings"/>
              <a:buChar char=""/>
            </a:pPr>
            <a:r>
              <a:rPr lang="ru-RU" altLang="de-DE">
                <a:solidFill>
                  <a:srgbClr val="333333"/>
                </a:solidFill>
              </a:rPr>
              <a:t>“Я </a:t>
            </a:r>
            <a:r>
              <a:rPr lang="ru-RU" altLang="de-DE" dirty="0">
                <a:solidFill>
                  <a:srgbClr val="333333"/>
                </a:solidFill>
              </a:rPr>
              <a:t>не знаю как, но кто-то действительно контролирует мои мысли без моего </a:t>
            </a:r>
            <a:r>
              <a:rPr lang="ru-RU" altLang="de-DE">
                <a:solidFill>
                  <a:srgbClr val="333333"/>
                </a:solidFill>
              </a:rPr>
              <a:t>согласия.”</a:t>
            </a:r>
            <a:endParaRPr lang="ru-RU" altLang="de-DE" dirty="0">
              <a:solidFill>
                <a:srgbClr val="333333"/>
              </a:solidFill>
            </a:endParaRPr>
          </a:p>
          <a:p>
            <a:pPr lvl="0" defTabSz="914400" eaLnBrk="0" hangingPunct="0">
              <a:lnSpc>
                <a:spcPct val="100000"/>
              </a:lnSpc>
              <a:spcBef>
                <a:spcPts val="1200"/>
              </a:spcBef>
              <a:buClr>
                <a:srgbClr val="333333"/>
              </a:buClr>
            </a:pPr>
            <a:r>
              <a:rPr lang="de-DE" altLang="de-DE" b="1" dirty="0">
                <a:solidFill>
                  <a:srgbClr val="333333"/>
                </a:solidFill>
              </a:rPr>
              <a:t>.</a:t>
            </a:r>
            <a:r>
              <a:rPr lang="de-DE" altLang="de-DE" b="1" dirty="0">
                <a:solidFill>
                  <a:srgbClr val="004992"/>
                </a:solidFill>
              </a:rPr>
              <a:t>.. </a:t>
            </a:r>
            <a:r>
              <a:rPr lang="ru-RU" altLang="de-DE" b="1" dirty="0">
                <a:solidFill>
                  <a:srgbClr val="004992"/>
                </a:solidFill>
              </a:rPr>
              <a:t>ситуации или совпадениям:</a:t>
            </a:r>
            <a:endParaRPr lang="de-DE" altLang="de-DE" b="1" dirty="0">
              <a:solidFill>
                <a:srgbClr val="004992"/>
              </a:solidFill>
            </a:endParaRPr>
          </a:p>
          <a:p>
            <a:pPr marL="285750" lvl="0" indent="-285750" defTabSz="914400" eaLnBrk="0" hangingPunct="0">
              <a:spcBef>
                <a:spcPts val="0"/>
              </a:spcBef>
              <a:buClr>
                <a:srgbClr val="333333"/>
              </a:buClr>
              <a:buFont typeface="WingDings"/>
              <a:buChar char=""/>
            </a:pPr>
            <a:r>
              <a:rPr lang="ru-RU" altLang="de-DE">
                <a:solidFill>
                  <a:srgbClr val="333333"/>
                </a:solidFill>
              </a:rPr>
              <a:t>“У </a:t>
            </a:r>
            <a:r>
              <a:rPr lang="ru-RU" altLang="de-DE" dirty="0">
                <a:solidFill>
                  <a:srgbClr val="333333"/>
                </a:solidFill>
              </a:rPr>
              <a:t>меня сейчас тяжелый период в жизни, поэтому я все воспринимаю намного острее и интенсивнее, в том числе и свои </a:t>
            </a:r>
            <a:r>
              <a:rPr lang="ru-RU" altLang="de-DE">
                <a:solidFill>
                  <a:srgbClr val="333333"/>
                </a:solidFill>
              </a:rPr>
              <a:t>мысли.”</a:t>
            </a:r>
            <a:endParaRPr lang="ru-RU" altLang="de-DE" dirty="0">
              <a:solidFill>
                <a:srgbClr val="333333"/>
              </a:solidFill>
            </a:endParaRPr>
          </a:p>
          <a:p>
            <a:pPr marL="285750" lvl="0" indent="-285750" defTabSz="914400" eaLnBrk="0" hangingPunct="0">
              <a:spcBef>
                <a:spcPts val="0"/>
              </a:spcBef>
              <a:buClr>
                <a:srgbClr val="333333"/>
              </a:buClr>
              <a:buFont typeface="WingDings"/>
              <a:buChar char=""/>
            </a:pPr>
            <a:r>
              <a:rPr lang="ru-RU" altLang="de-DE">
                <a:solidFill>
                  <a:srgbClr val="333333"/>
                </a:solidFill>
              </a:rPr>
              <a:t>“Это </a:t>
            </a:r>
            <a:r>
              <a:rPr lang="ru-RU" altLang="de-DE" dirty="0">
                <a:solidFill>
                  <a:srgbClr val="333333"/>
                </a:solidFill>
              </a:rPr>
              <a:t>не мои мысли, это строчка из песни. Я слушал ее сегодня </a:t>
            </a:r>
            <a:r>
              <a:rPr lang="ru-RU" altLang="de-DE">
                <a:solidFill>
                  <a:srgbClr val="333333"/>
                </a:solidFill>
              </a:rPr>
              <a:t>утром.”</a:t>
            </a:r>
            <a:endParaRPr lang="en-US" dirty="0">
              <a:solidFill>
                <a:srgbClr val="333333"/>
              </a:solidFill>
            </a:endParaRP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34</a:t>
            </a:fld>
            <a:endParaRPr lang="de-DE" dirty="0">
              <a:latin typeface="+mn-lt"/>
              <a:ea typeface="+mn-ea"/>
            </a:endParaRPr>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Rectangle 1027"/>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dirty="0">
                <a:latin typeface="+mn-lt"/>
                <a:ea typeface="+mn-ea"/>
                <a:cs typeface="+mn-cs"/>
              </a:rPr>
              <a:t>Ваш внутренний голос говорит Вам, что Вы ни на</a:t>
            </a:r>
            <a:br>
              <a:rPr lang="en-US" altLang="de-DE" sz="3600" dirty="0">
                <a:latin typeface="+mn-lt"/>
                <a:ea typeface="+mn-ea"/>
                <a:cs typeface="+mn-cs"/>
              </a:rPr>
            </a:br>
            <a:r>
              <a:rPr lang="ru-RU" altLang="de-DE" sz="3600" dirty="0">
                <a:latin typeface="+mn-lt"/>
                <a:ea typeface="+mn-ea"/>
                <a:cs typeface="+mn-cs"/>
              </a:rPr>
              <a:t>что не годны.</a:t>
            </a:r>
            <a:endParaRPr lang="en-US" altLang="de-DE" sz="3600" dirty="0">
              <a:latin typeface="+mn-lt"/>
              <a:ea typeface="+mn-ea"/>
              <a:cs typeface="+mn-cs"/>
            </a:endParaRPr>
          </a:p>
        </p:txBody>
      </p:sp>
      <p:sp>
        <p:nvSpPr>
          <p:cNvPr id="74754" name="Rectangle 1026"/>
          <p:cNvSpPr>
            <a:spLocks noGrp="1" noChangeArrowheads="1"/>
          </p:cNvSpPr>
          <p:nvPr>
            <p:ph idx="1"/>
          </p:nvPr>
        </p:nvSpPr>
        <p:spPr/>
        <p:txBody>
          <a:bodyPr>
            <a:noAutofit/>
          </a:bodyPr>
          <a:lstStyle/>
          <a:p>
            <a:pPr eaLnBrk="1" hangingPunct="1"/>
            <a:r>
              <a:rPr lang="ru-RU" altLang="de-DE" sz="2400" b="1" dirty="0">
                <a:solidFill>
                  <a:srgbClr val="004992"/>
                </a:solidFill>
              </a:rPr>
              <a:t>Психоз: внутренний голос приписывается другим людям:</a:t>
            </a:r>
            <a:endParaRPr lang="de-DE" altLang="de-DE" sz="2400" b="1" dirty="0">
              <a:solidFill>
                <a:srgbClr val="004992"/>
              </a:solidFill>
            </a:endParaRPr>
          </a:p>
          <a:p>
            <a:pPr marL="342900" indent="-342900" eaLnBrk="1" hangingPunct="1">
              <a:buClr>
                <a:srgbClr val="333333"/>
              </a:buClr>
              <a:buFont typeface="WingDings"/>
              <a:buChar char=""/>
            </a:pPr>
            <a:r>
              <a:rPr lang="ru-RU" altLang="de-DE" sz="2400" dirty="0">
                <a:solidFill>
                  <a:srgbClr val="333333"/>
                </a:solidFill>
              </a:rPr>
              <a:t>Кто-то вмонтировал мне жучек в голову.</a:t>
            </a:r>
          </a:p>
          <a:p>
            <a:pPr marL="342900" indent="-342900" eaLnBrk="1" hangingPunct="1">
              <a:buClr>
                <a:srgbClr val="333333"/>
              </a:buClr>
              <a:buFont typeface="WingDings"/>
              <a:buChar char=""/>
            </a:pPr>
            <a:r>
              <a:rPr lang="ru-RU" altLang="de-DE" sz="2400" dirty="0">
                <a:solidFill>
                  <a:srgbClr val="333333"/>
                </a:solidFill>
              </a:rPr>
              <a:t>Я не знаю как, но кто-то действительно контролирует мои мысли без моего согласия</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35</a:t>
            </a:fld>
            <a:endParaRPr lang="de-DE" dirty="0">
              <a:latin typeface="+mn-lt"/>
              <a:ea typeface="+mn-ea"/>
            </a:endParaRPr>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Слышать голоса</a:t>
            </a:r>
            <a:br>
              <a:rPr lang="ru-RU" sz="3600" dirty="0">
                <a:solidFill>
                  <a:srgbClr val="004992"/>
                </a:solidFill>
                <a:latin typeface="+mn-lt"/>
                <a:ea typeface="+mn-ea"/>
                <a:cs typeface="+mn-cs"/>
              </a:rPr>
            </a:br>
            <a:r>
              <a:rPr lang="ru-RU" dirty="0">
                <a:solidFill>
                  <a:srgbClr val="004992"/>
                </a:solidFill>
                <a:latin typeface="+mn-lt"/>
                <a:ea typeface="+mn-ea"/>
                <a:cs typeface="+mn-cs"/>
              </a:rPr>
              <a:t>Ваши голоса или голоса, управляемые другими?</a:t>
            </a:r>
            <a:br>
              <a:rPr lang="ru-RU" sz="3600">
                <a:solidFill>
                  <a:srgbClr val="004992"/>
                </a:solidFill>
                <a:latin typeface="+mn-lt"/>
                <a:ea typeface="+mn-ea"/>
                <a:cs typeface="+mn-cs"/>
              </a:rPr>
            </a:br>
            <a:r>
              <a:rPr lang="ru-RU">
                <a:solidFill>
                  <a:srgbClr val="004992"/>
                </a:solidFill>
                <a:latin typeface="+mn-lt"/>
                <a:ea typeface="+mn-ea"/>
                <a:cs typeface="+mn-cs"/>
              </a:rPr>
              <a:t>“За и Против”</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36</a:t>
            </a:fld>
            <a:endParaRPr lang="de-DE" dirty="0">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3011484874"/>
              </p:ext>
            </p:extLst>
          </p:nvPr>
        </p:nvGraphicFramePr>
        <p:xfrm>
          <a:off x="408955" y="2468880"/>
          <a:ext cx="11376000" cy="4272528"/>
        </p:xfrm>
        <a:graphic>
          <a:graphicData uri="http://schemas.openxmlformats.org/drawingml/2006/table">
            <a:tbl>
              <a:tblPr firstRow="1" bandRow="1">
                <a:tableStyleId>{21E4AEA4-8DFA-4A89-87EB-49C32662AFE0}</a:tableStyleId>
              </a:tblPr>
              <a:tblGrid>
                <a:gridCol w="3888432">
                  <a:extLst>
                    <a:ext uri="{9D8B030D-6E8A-4147-A177-3AD203B41FA5}">
                      <a16:colId xmlns:a16="http://schemas.microsoft.com/office/drawing/2014/main" val="20000"/>
                    </a:ext>
                  </a:extLst>
                </a:gridCol>
                <a:gridCol w="7487568">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Управление другими?</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1800" b="0" i="0" u="none" strike="noStrike" cap="none" normalizeH="0" baseline="0" dirty="0">
                          <a:ln>
                            <a:noFill/>
                          </a:ln>
                          <a:solidFill>
                            <a:srgbClr val="000000"/>
                          </a:solidFill>
                          <a:effectLst/>
                          <a:latin typeface="+mn-lt"/>
                          <a:ea typeface="+mn-ea"/>
                          <a:cs typeface="+mn-cs"/>
                        </a:rPr>
                        <a:t>Может есть другие возможные объясненя?</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lang="ru-RU" sz="1500">
                          <a:latin typeface="+mn-lt"/>
                          <a:ea typeface="+mn-ea"/>
                          <a:cs typeface="+mn-cs"/>
                        </a:rPr>
                        <a:t>“Я </a:t>
                      </a:r>
                      <a:r>
                        <a:rPr lang="ru-RU" sz="1500" dirty="0">
                          <a:latin typeface="+mn-lt"/>
                          <a:ea typeface="+mn-ea"/>
                          <a:cs typeface="+mn-cs"/>
                        </a:rPr>
                        <a:t>слышу эти голоса очень внятно и отчетливо. Мои же мысли в это время совершенно </a:t>
                      </a:r>
                      <a:r>
                        <a:rPr lang="ru-RU" sz="1500">
                          <a:latin typeface="+mn-lt"/>
                          <a:ea typeface="+mn-ea"/>
                          <a:cs typeface="+mn-cs"/>
                        </a:rPr>
                        <a:t>беззвучны!”</a:t>
                      </a:r>
                      <a:endParaRPr kumimoji="0" lang="de-DE" sz="15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lang="ru-RU" sz="1500">
                          <a:latin typeface="+mn-lt"/>
                          <a:ea typeface="+mn-ea"/>
                          <a:cs typeface="+mn-cs"/>
                        </a:rPr>
                        <a:t>“Я </a:t>
                      </a:r>
                      <a:r>
                        <a:rPr lang="ru-RU" sz="1500" dirty="0">
                          <a:latin typeface="+mn-lt"/>
                          <a:ea typeface="+mn-ea"/>
                          <a:cs typeface="+mn-cs"/>
                        </a:rPr>
                        <a:t>не могу контролировать эти голоса. Если я пробую их контролировать, они становятся еще интенсивнее. Ведь это и показывает, что контролирует и желает мне </a:t>
                      </a:r>
                      <a:r>
                        <a:rPr lang="ru-RU" sz="1500">
                          <a:latin typeface="+mn-lt"/>
                          <a:ea typeface="+mn-ea"/>
                          <a:cs typeface="+mn-cs"/>
                        </a:rPr>
                        <a:t>зла.”</a:t>
                      </a:r>
                      <a:endParaRPr kumimoji="0" lang="de-DE" sz="15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lang="ru-RU" sz="1500">
                          <a:latin typeface="+mn-lt"/>
                          <a:ea typeface="+mn-ea"/>
                          <a:cs typeface="+mn-cs"/>
                        </a:rPr>
                        <a:t>“Мысли</a:t>
                      </a:r>
                      <a:r>
                        <a:rPr lang="ru-RU" sz="1500" dirty="0">
                          <a:latin typeface="+mn-lt"/>
                          <a:ea typeface="+mn-ea"/>
                          <a:cs typeface="+mn-cs"/>
                        </a:rPr>
                        <a:t>, ктр. крутятся у меня в голове очень плохие и злые. Несмотря на то, что они у меня постоянно в голове, знаю наверняка, что эти мысли я бы сам никогда не реализовал, ведь я и мухи не </a:t>
                      </a:r>
                      <a:r>
                        <a:rPr lang="ru-RU" sz="1500">
                          <a:latin typeface="+mn-lt"/>
                          <a:ea typeface="+mn-ea"/>
                          <a:cs typeface="+mn-cs"/>
                        </a:rPr>
                        <a:t>обижу!” </a:t>
                      </a:r>
                      <a:endParaRPr lang="en-US" sz="15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Слышать голоса</a:t>
            </a:r>
            <a:br>
              <a:rPr lang="ru-RU" sz="3600" dirty="0">
                <a:solidFill>
                  <a:srgbClr val="004992"/>
                </a:solidFill>
                <a:latin typeface="+mn-lt"/>
                <a:ea typeface="+mn-ea"/>
                <a:cs typeface="+mn-cs"/>
              </a:rPr>
            </a:br>
            <a:r>
              <a:rPr lang="ru-RU" dirty="0">
                <a:solidFill>
                  <a:srgbClr val="004992"/>
                </a:solidFill>
                <a:latin typeface="+mn-lt"/>
                <a:ea typeface="+mn-ea"/>
                <a:cs typeface="+mn-cs"/>
              </a:rPr>
              <a:t>Ваши голоса или голоса, управляемые другими?</a:t>
            </a:r>
            <a:br>
              <a:rPr lang="ru-RU" sz="3600">
                <a:solidFill>
                  <a:srgbClr val="004992"/>
                </a:solidFill>
                <a:latin typeface="+mn-lt"/>
                <a:ea typeface="+mn-ea"/>
                <a:cs typeface="+mn-cs"/>
              </a:rPr>
            </a:br>
            <a:r>
              <a:rPr lang="ru-RU">
                <a:solidFill>
                  <a:srgbClr val="004992"/>
                </a:solidFill>
                <a:latin typeface="+mn-lt"/>
                <a:ea typeface="+mn-ea"/>
                <a:cs typeface="+mn-cs"/>
              </a:rPr>
              <a:t>“За и Против”</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37</a:t>
            </a:fld>
            <a:endParaRPr lang="de-DE" dirty="0">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276328952"/>
              </p:ext>
            </p:extLst>
          </p:nvPr>
        </p:nvGraphicFramePr>
        <p:xfrm>
          <a:off x="408955" y="2468880"/>
          <a:ext cx="11376000" cy="4272528"/>
        </p:xfrm>
        <a:graphic>
          <a:graphicData uri="http://schemas.openxmlformats.org/drawingml/2006/table">
            <a:tbl>
              <a:tblPr firstRow="1" bandRow="1">
                <a:tableStyleId>{21E4AEA4-8DFA-4A89-87EB-49C32662AFE0}</a:tableStyleId>
              </a:tblPr>
              <a:tblGrid>
                <a:gridCol w="3888432">
                  <a:extLst>
                    <a:ext uri="{9D8B030D-6E8A-4147-A177-3AD203B41FA5}">
                      <a16:colId xmlns:a16="http://schemas.microsoft.com/office/drawing/2014/main" val="20000"/>
                    </a:ext>
                  </a:extLst>
                </a:gridCol>
                <a:gridCol w="7487568">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Управление другими?</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1800" b="0" i="0" u="none" strike="noStrike" cap="none" normalizeH="0" baseline="0" dirty="0">
                          <a:ln>
                            <a:noFill/>
                          </a:ln>
                          <a:solidFill>
                            <a:srgbClr val="000000"/>
                          </a:solidFill>
                          <a:effectLst/>
                          <a:latin typeface="+mn-lt"/>
                          <a:ea typeface="+mn-ea"/>
                          <a:cs typeface="+mn-cs"/>
                        </a:rPr>
                        <a:t>Может есть другие возможные объясненя?</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lang="ru-RU" sz="1500">
                          <a:latin typeface="+mn-lt"/>
                          <a:ea typeface="+mn-ea"/>
                          <a:cs typeface="+mn-cs"/>
                        </a:rPr>
                        <a:t>“Я </a:t>
                      </a:r>
                      <a:r>
                        <a:rPr lang="ru-RU" sz="1500" dirty="0">
                          <a:latin typeface="+mn-lt"/>
                          <a:ea typeface="+mn-ea"/>
                          <a:cs typeface="+mn-cs"/>
                        </a:rPr>
                        <a:t>слышу эти голоса очень внятно и отчетливо. Мои же мысли в это время совершенно </a:t>
                      </a:r>
                      <a:r>
                        <a:rPr lang="ru-RU" sz="1500">
                          <a:latin typeface="+mn-lt"/>
                          <a:ea typeface="+mn-ea"/>
                          <a:cs typeface="+mn-cs"/>
                        </a:rPr>
                        <a:t>беззвучны!”</a:t>
                      </a:r>
                      <a:endParaRPr kumimoji="0" lang="de-DE" sz="15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Около 15-20% всего населения сообщают иногда о появляющихся галюцинациях.</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Интенсивные мысли слышны иногда очень четко и внятно (напр. при каких-либо рассуждениях, при перекручивании любимой песни у себя в голове или напр. при чтении писем от Вашего лучшего друга иногда может казаться, буд-то Вы слышите его голос).</a:t>
                      </a:r>
                      <a:endParaRPr kumimoji="0" lang="de-DE" sz="15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lang="ru-RU" sz="1500">
                          <a:latin typeface="+mn-lt"/>
                          <a:ea typeface="+mn-ea"/>
                          <a:cs typeface="+mn-cs"/>
                        </a:rPr>
                        <a:t>“Я </a:t>
                      </a:r>
                      <a:r>
                        <a:rPr lang="ru-RU" sz="1500" dirty="0">
                          <a:latin typeface="+mn-lt"/>
                          <a:ea typeface="+mn-ea"/>
                          <a:cs typeface="+mn-cs"/>
                        </a:rPr>
                        <a:t>не могу контролировать эти голоса. Если я пробую их контролировать, они становятся еще интенсивнее. Ведь это и показывает, что контролирует и желает мне </a:t>
                      </a:r>
                      <a:r>
                        <a:rPr lang="ru-RU" sz="1500">
                          <a:latin typeface="+mn-lt"/>
                          <a:ea typeface="+mn-ea"/>
                          <a:cs typeface="+mn-cs"/>
                        </a:rPr>
                        <a:t>зла.”</a:t>
                      </a:r>
                      <a:endParaRPr kumimoji="0" lang="de-DE" sz="15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lang="ru-RU" sz="1500">
                          <a:latin typeface="+mn-lt"/>
                          <a:ea typeface="+mn-ea"/>
                          <a:cs typeface="+mn-cs"/>
                        </a:rPr>
                        <a:t>“Мысли</a:t>
                      </a:r>
                      <a:r>
                        <a:rPr lang="ru-RU" sz="1500" dirty="0">
                          <a:latin typeface="+mn-lt"/>
                          <a:ea typeface="+mn-ea"/>
                          <a:cs typeface="+mn-cs"/>
                        </a:rPr>
                        <a:t>, ктр. крутятся у меня в голове очень плохие и злые. Несмотря на то, что они у меня постоянно в голове, знаю наверняка, что эти мысли я бы сам никогда не реализовал, ведь я и мухи не </a:t>
                      </a:r>
                      <a:r>
                        <a:rPr lang="ru-RU" sz="1500">
                          <a:latin typeface="+mn-lt"/>
                          <a:ea typeface="+mn-ea"/>
                          <a:cs typeface="+mn-cs"/>
                        </a:rPr>
                        <a:t>обижу!” </a:t>
                      </a:r>
                      <a:endParaRPr lang="en-US" sz="15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600" b="0" i="0" u="none" strike="noStrike" cap="none" normalizeH="0" baseline="0" dirty="0">
                          <a:ln>
                            <a:noFill/>
                          </a:ln>
                          <a:solidFill>
                            <a:srgbClr val="004992"/>
                          </a:solidFill>
                          <a:effectLst/>
                          <a:latin typeface="+mn-lt"/>
                          <a:ea typeface="+mn-ea"/>
                          <a:cs typeface="+mn-cs"/>
                        </a:rPr>
                        <a:t>???</a:t>
                      </a:r>
                      <a:endParaRPr kumimoji="0" lang="de-DE" sz="16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02372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Слышать голоса</a:t>
            </a:r>
            <a:br>
              <a:rPr lang="ru-RU" sz="3600" dirty="0">
                <a:solidFill>
                  <a:srgbClr val="004992"/>
                </a:solidFill>
                <a:latin typeface="+mn-lt"/>
                <a:ea typeface="+mn-ea"/>
                <a:cs typeface="+mn-cs"/>
              </a:rPr>
            </a:br>
            <a:r>
              <a:rPr lang="ru-RU" dirty="0">
                <a:solidFill>
                  <a:srgbClr val="004992"/>
                </a:solidFill>
                <a:latin typeface="+mn-lt"/>
                <a:ea typeface="+mn-ea"/>
                <a:cs typeface="+mn-cs"/>
              </a:rPr>
              <a:t>Ваши голоса или голоса, управляемые другими?</a:t>
            </a:r>
            <a:br>
              <a:rPr lang="ru-RU" sz="3600">
                <a:solidFill>
                  <a:srgbClr val="004992"/>
                </a:solidFill>
                <a:latin typeface="+mn-lt"/>
                <a:ea typeface="+mn-ea"/>
                <a:cs typeface="+mn-cs"/>
              </a:rPr>
            </a:br>
            <a:r>
              <a:rPr lang="ru-RU">
                <a:solidFill>
                  <a:srgbClr val="004992"/>
                </a:solidFill>
                <a:latin typeface="+mn-lt"/>
                <a:ea typeface="+mn-ea"/>
                <a:cs typeface="+mn-cs"/>
              </a:rPr>
              <a:t>“За и Против”</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38</a:t>
            </a:fld>
            <a:endParaRPr lang="de-DE" dirty="0">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12760425"/>
              </p:ext>
            </p:extLst>
          </p:nvPr>
        </p:nvGraphicFramePr>
        <p:xfrm>
          <a:off x="408955" y="2468880"/>
          <a:ext cx="11376000" cy="4272528"/>
        </p:xfrm>
        <a:graphic>
          <a:graphicData uri="http://schemas.openxmlformats.org/drawingml/2006/table">
            <a:tbl>
              <a:tblPr firstRow="1" bandRow="1">
                <a:tableStyleId>{21E4AEA4-8DFA-4A89-87EB-49C32662AFE0}</a:tableStyleId>
              </a:tblPr>
              <a:tblGrid>
                <a:gridCol w="3888432">
                  <a:extLst>
                    <a:ext uri="{9D8B030D-6E8A-4147-A177-3AD203B41FA5}">
                      <a16:colId xmlns:a16="http://schemas.microsoft.com/office/drawing/2014/main" val="20000"/>
                    </a:ext>
                  </a:extLst>
                </a:gridCol>
                <a:gridCol w="7487568">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Управление другими?</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1800" b="0" i="0" u="none" strike="noStrike" cap="none" normalizeH="0" baseline="0" dirty="0">
                          <a:ln>
                            <a:noFill/>
                          </a:ln>
                          <a:solidFill>
                            <a:srgbClr val="000000"/>
                          </a:solidFill>
                          <a:effectLst/>
                          <a:latin typeface="+mn-lt"/>
                          <a:ea typeface="+mn-ea"/>
                          <a:cs typeface="+mn-cs"/>
                        </a:rPr>
                        <a:t>Может есть другие возможные объясненя?</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lang="ru-RU" sz="1500">
                          <a:latin typeface="+mn-lt"/>
                          <a:ea typeface="+mn-ea"/>
                          <a:cs typeface="+mn-cs"/>
                        </a:rPr>
                        <a:t>“Я </a:t>
                      </a:r>
                      <a:r>
                        <a:rPr lang="ru-RU" sz="1500" dirty="0">
                          <a:latin typeface="+mn-lt"/>
                          <a:ea typeface="+mn-ea"/>
                          <a:cs typeface="+mn-cs"/>
                        </a:rPr>
                        <a:t>слышу эти голоса очень внятно и отчетливо. Мои же мысли в это время совершенно </a:t>
                      </a:r>
                      <a:r>
                        <a:rPr lang="ru-RU" sz="1500">
                          <a:latin typeface="+mn-lt"/>
                          <a:ea typeface="+mn-ea"/>
                          <a:cs typeface="+mn-cs"/>
                        </a:rPr>
                        <a:t>беззвучны!”</a:t>
                      </a:r>
                      <a:endParaRPr kumimoji="0" lang="de-DE" sz="15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Около 15-20% всего населения сообщают иногда о появляющихся галюцинациях.</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Интенсивные мысли слышны иногда очень четко и внятно (напр. при каких-либо рассуждениях, при перекручивании любимой песни у себя в голове или напр. при чтении писем от Вашего лучшего друга иногда может казаться, буд-то Вы слышите его голос).</a:t>
                      </a:r>
                      <a:endParaRPr kumimoji="0" lang="de-DE" sz="15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lang="ru-RU" sz="1500">
                          <a:latin typeface="+mn-lt"/>
                          <a:ea typeface="+mn-ea"/>
                          <a:cs typeface="+mn-cs"/>
                        </a:rPr>
                        <a:t>“Я </a:t>
                      </a:r>
                      <a:r>
                        <a:rPr lang="ru-RU" sz="1500" dirty="0">
                          <a:latin typeface="+mn-lt"/>
                          <a:ea typeface="+mn-ea"/>
                          <a:cs typeface="+mn-cs"/>
                        </a:rPr>
                        <a:t>не могу контролировать эти голоса. Если я пробую их контролировать, они становятся еще интенсивнее. Ведь это и показывает, что контролирует и желает мне </a:t>
                      </a:r>
                      <a:r>
                        <a:rPr lang="ru-RU" sz="1500">
                          <a:latin typeface="+mn-lt"/>
                          <a:ea typeface="+mn-ea"/>
                          <a:cs typeface="+mn-cs"/>
                        </a:rPr>
                        <a:t>зла.”</a:t>
                      </a:r>
                      <a:endParaRPr kumimoji="0" lang="de-DE" sz="15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Мы не можем управлять нашыми мыслями на все 100%. </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При борьбе с неприятными для нас мыслями, мы автоматически их усиливаем, сами этого не осознавая. </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Давайте это испробуем: Попробуйте не думать о цыфре 8! Вам это вероятнее всего не удастся.</a:t>
                      </a:r>
                      <a:endParaRPr kumimoji="0" lang="de-DE" sz="15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lang="ru-RU" sz="1500">
                          <a:latin typeface="+mn-lt"/>
                          <a:ea typeface="+mn-ea"/>
                          <a:cs typeface="+mn-cs"/>
                        </a:rPr>
                        <a:t>“Мысли</a:t>
                      </a:r>
                      <a:r>
                        <a:rPr lang="ru-RU" sz="1500" dirty="0">
                          <a:latin typeface="+mn-lt"/>
                          <a:ea typeface="+mn-ea"/>
                          <a:cs typeface="+mn-cs"/>
                        </a:rPr>
                        <a:t>, ктр. крутятся у меня в голове очень плохие и злые. Несмотря на то, что они у меня постоянно в голове, знаю наверняка, что эти мысли я бы сам никогда не реализовал, ведь я и мухи не </a:t>
                      </a:r>
                      <a:r>
                        <a:rPr lang="ru-RU" sz="1500">
                          <a:latin typeface="+mn-lt"/>
                          <a:ea typeface="+mn-ea"/>
                          <a:cs typeface="+mn-cs"/>
                        </a:rPr>
                        <a:t>обижу!” </a:t>
                      </a:r>
                      <a:endParaRPr lang="en-US" sz="15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rgbClr val="333333"/>
                        </a:buClr>
                        <a:buSzTx/>
                        <a:buFont typeface="WingDings"/>
                        <a:buNone/>
                        <a:tabLst/>
                      </a:pPr>
                      <a:r>
                        <a:rPr kumimoji="0" lang="en-US" sz="1400" b="0" i="0" u="none" strike="noStrike" cap="none" normalizeH="0" baseline="0" dirty="0">
                          <a:ln>
                            <a:noFill/>
                          </a:ln>
                          <a:solidFill>
                            <a:srgbClr val="004992"/>
                          </a:solidFill>
                          <a:effectLst/>
                          <a:latin typeface="+mn-lt"/>
                          <a:ea typeface="+mn-ea"/>
                          <a:cs typeface="+mn-cs"/>
                        </a:rPr>
                        <a:t>???</a:t>
                      </a:r>
                      <a:endParaRPr kumimoji="0" lang="de-DE" sz="1400" b="0" i="0" u="none" strike="noStrike" cap="none" normalizeH="0" baseline="0" dirty="0">
                        <a:ln>
                          <a:noFill/>
                        </a:ln>
                        <a:solidFill>
                          <a:srgbClr val="004992"/>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84067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3600" dirty="0">
                <a:solidFill>
                  <a:srgbClr val="004992"/>
                </a:solidFill>
                <a:latin typeface="+mn-lt"/>
                <a:ea typeface="+mn-ea"/>
                <a:cs typeface="+mn-cs"/>
              </a:rPr>
              <a:t>Слышать голоса</a:t>
            </a:r>
            <a:br>
              <a:rPr lang="ru-RU" sz="3600" dirty="0">
                <a:solidFill>
                  <a:srgbClr val="004992"/>
                </a:solidFill>
                <a:latin typeface="+mn-lt"/>
                <a:ea typeface="+mn-ea"/>
                <a:cs typeface="+mn-cs"/>
              </a:rPr>
            </a:br>
            <a:r>
              <a:rPr lang="ru-RU" dirty="0">
                <a:solidFill>
                  <a:srgbClr val="004992"/>
                </a:solidFill>
                <a:latin typeface="+mn-lt"/>
                <a:ea typeface="+mn-ea"/>
                <a:cs typeface="+mn-cs"/>
              </a:rPr>
              <a:t>Ваши голоса или голоса, управляемые другими?</a:t>
            </a:r>
            <a:br>
              <a:rPr lang="ru-RU" sz="3600">
                <a:solidFill>
                  <a:srgbClr val="004992"/>
                </a:solidFill>
                <a:latin typeface="+mn-lt"/>
                <a:ea typeface="+mn-ea"/>
                <a:cs typeface="+mn-cs"/>
              </a:rPr>
            </a:br>
            <a:r>
              <a:rPr lang="ru-RU">
                <a:solidFill>
                  <a:srgbClr val="004992"/>
                </a:solidFill>
                <a:latin typeface="+mn-lt"/>
                <a:ea typeface="+mn-ea"/>
                <a:cs typeface="+mn-cs"/>
              </a:rPr>
              <a:t>“За и Против”</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39</a:t>
            </a:fld>
            <a:endParaRPr lang="de-DE" dirty="0">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627529218"/>
              </p:ext>
            </p:extLst>
          </p:nvPr>
        </p:nvGraphicFramePr>
        <p:xfrm>
          <a:off x="408955" y="2468880"/>
          <a:ext cx="11376000" cy="4272528"/>
        </p:xfrm>
        <a:graphic>
          <a:graphicData uri="http://schemas.openxmlformats.org/drawingml/2006/table">
            <a:tbl>
              <a:tblPr firstRow="1" bandRow="1">
                <a:tableStyleId>{21E4AEA4-8DFA-4A89-87EB-49C32662AFE0}</a:tableStyleId>
              </a:tblPr>
              <a:tblGrid>
                <a:gridCol w="3888432">
                  <a:extLst>
                    <a:ext uri="{9D8B030D-6E8A-4147-A177-3AD203B41FA5}">
                      <a16:colId xmlns:a16="http://schemas.microsoft.com/office/drawing/2014/main" val="20000"/>
                    </a:ext>
                  </a:extLst>
                </a:gridCol>
                <a:gridCol w="7487568">
                  <a:extLst>
                    <a:ext uri="{9D8B030D-6E8A-4147-A177-3AD203B41FA5}">
                      <a16:colId xmlns:a16="http://schemas.microsoft.com/office/drawing/2014/main" val="20001"/>
                    </a:ext>
                  </a:extLst>
                </a:gridCol>
              </a:tblGrid>
              <a:tr h="432048">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az-Cyrl-AZ" sz="1800" b="0" i="0" u="none" strike="noStrike" cap="none" normalizeH="0" baseline="0" dirty="0">
                          <a:ln>
                            <a:noFill/>
                          </a:ln>
                          <a:solidFill>
                            <a:srgbClr val="000000"/>
                          </a:solidFill>
                          <a:effectLst/>
                          <a:latin typeface="+mn-lt"/>
                          <a:ea typeface="+mn-ea"/>
                          <a:cs typeface="+mn-cs"/>
                        </a:rPr>
                        <a:t>Управление другими?</a:t>
                      </a:r>
                      <a:endParaRPr kumimoji="0" lang="de-DE"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Tx/>
                        <a:buNone/>
                        <a:tabLst/>
                      </a:pPr>
                      <a:r>
                        <a:rPr kumimoji="0" lang="ru-RU" sz="1800" b="0" i="0" u="none" strike="noStrike" cap="none" normalizeH="0" baseline="0" dirty="0">
                          <a:ln>
                            <a:noFill/>
                          </a:ln>
                          <a:solidFill>
                            <a:srgbClr val="000000"/>
                          </a:solidFill>
                          <a:effectLst/>
                          <a:latin typeface="+mn-lt"/>
                          <a:ea typeface="+mn-ea"/>
                          <a:cs typeface="+mn-cs"/>
                        </a:rPr>
                        <a:t>Может есть другие возможные объясненя?</a:t>
                      </a:r>
                      <a:endParaRPr kumimoji="0" lang="en-US" sz="1800" b="0" i="0" u="none" strike="noStrike" cap="none" normalizeH="0" baseline="0" dirty="0">
                        <a:ln>
                          <a:noFill/>
                        </a:ln>
                        <a:solidFill>
                          <a:srgbClr val="000000"/>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lang="ru-RU" sz="1500">
                          <a:latin typeface="+mn-lt"/>
                          <a:ea typeface="+mn-ea"/>
                          <a:cs typeface="+mn-cs"/>
                        </a:rPr>
                        <a:t>“Я </a:t>
                      </a:r>
                      <a:r>
                        <a:rPr lang="ru-RU" sz="1500" dirty="0">
                          <a:latin typeface="+mn-lt"/>
                          <a:ea typeface="+mn-ea"/>
                          <a:cs typeface="+mn-cs"/>
                        </a:rPr>
                        <a:t>слышу эти голоса очень внятно и отчетливо. Мои же мысли в это время совершенно </a:t>
                      </a:r>
                      <a:r>
                        <a:rPr lang="ru-RU" sz="1500">
                          <a:latin typeface="+mn-lt"/>
                          <a:ea typeface="+mn-ea"/>
                          <a:cs typeface="+mn-cs"/>
                        </a:rPr>
                        <a:t>беззвучны!”</a:t>
                      </a:r>
                      <a:endParaRPr kumimoji="0" lang="de-DE" sz="15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Около 15-20% всего населения сообщают иногда о появляющихся галюцинациях.</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Интенсивные мысли слышны иногда очень четко и внятно (напр. при каких-либо рассуждениях, при перекручивании любимой песни у себя в голове или напр. при чтении писем от Вашего лучшего друга иногда может казаться, буд-то Вы слышите его голос).</a:t>
                      </a:r>
                      <a:endParaRPr kumimoji="0" lang="de-DE" sz="15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lang="ru-RU" sz="1500">
                          <a:latin typeface="+mn-lt"/>
                          <a:ea typeface="+mn-ea"/>
                          <a:cs typeface="+mn-cs"/>
                        </a:rPr>
                        <a:t>“Я </a:t>
                      </a:r>
                      <a:r>
                        <a:rPr lang="ru-RU" sz="1500" dirty="0">
                          <a:latin typeface="+mn-lt"/>
                          <a:ea typeface="+mn-ea"/>
                          <a:cs typeface="+mn-cs"/>
                        </a:rPr>
                        <a:t>не могу контролировать эти голоса. Если я пробую их контролировать, они становятся еще интенсивнее. Ведь это и показывает, что контролирует и желает мне </a:t>
                      </a:r>
                      <a:r>
                        <a:rPr lang="ru-RU" sz="1500">
                          <a:latin typeface="+mn-lt"/>
                          <a:ea typeface="+mn-ea"/>
                          <a:cs typeface="+mn-cs"/>
                        </a:rPr>
                        <a:t>зла.”</a:t>
                      </a:r>
                      <a:endParaRPr kumimoji="0" lang="de-DE" sz="1500" b="0" i="0" u="none" strike="noStrike" cap="none" normalizeH="0" baseline="0" dirty="0">
                        <a:ln>
                          <a:noFill/>
                        </a:ln>
                        <a:solidFill>
                          <a:schemeClr val="tx1"/>
                        </a:solidFill>
                        <a:effectLst/>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Мы не можем управлять нашыми мыслями на все 100%. </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При борьбе с неприятными для нас мыслями, мы автоматически их усиливаем, сами этого не осознавая. </a:t>
                      </a:r>
                    </a:p>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Давайте это испробуем: Попробуйте не думать о цыфре 8! Вам это вероятнее всего не удастся.</a:t>
                      </a:r>
                      <a:endParaRPr kumimoji="0" lang="de-DE" sz="15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ts val="0"/>
                        </a:spcBef>
                        <a:spcAft>
                          <a:spcPct val="0"/>
                        </a:spcAft>
                        <a:buClr>
                          <a:srgbClr val="336699"/>
                        </a:buClr>
                        <a:buSzTx/>
                        <a:buFontTx/>
                        <a:buNone/>
                        <a:tabLst/>
                      </a:pPr>
                      <a:r>
                        <a:rPr lang="ru-RU" sz="1500">
                          <a:latin typeface="+mn-lt"/>
                          <a:ea typeface="+mn-ea"/>
                          <a:cs typeface="+mn-cs"/>
                        </a:rPr>
                        <a:t>“Мысли</a:t>
                      </a:r>
                      <a:r>
                        <a:rPr lang="ru-RU" sz="1500" dirty="0">
                          <a:latin typeface="+mn-lt"/>
                          <a:ea typeface="+mn-ea"/>
                          <a:cs typeface="+mn-cs"/>
                        </a:rPr>
                        <a:t>, ктр. крутятся у меня в голове очень плохие и злые. Несмотря на то, что они у меня постоянно в голове, знаю наверняка, что эти мысли я бы сам никогда не реализовал, ведь я и мухи не </a:t>
                      </a:r>
                      <a:r>
                        <a:rPr lang="ru-RU" sz="1500">
                          <a:latin typeface="+mn-lt"/>
                          <a:ea typeface="+mn-ea"/>
                          <a:cs typeface="+mn-cs"/>
                        </a:rPr>
                        <a:t>обижу!” </a:t>
                      </a:r>
                      <a:endParaRPr lang="en-US" sz="1500" dirty="0">
                        <a:latin typeface="+mn-lt"/>
                        <a:ea typeface="+mn-ea"/>
                        <a:cs typeface="+mn-cs"/>
                      </a:endParaRPr>
                    </a:p>
                  </a:txBody>
                  <a:tcPr marL="121952" marR="121952" marT="45723" marB="4572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rgbClr val="333333"/>
                        </a:buClr>
                        <a:buSzTx/>
                        <a:buFont typeface="WingDings"/>
                        <a:buChar char=""/>
                        <a:tabLst/>
                      </a:pPr>
                      <a:r>
                        <a:rPr kumimoji="0" lang="ru-RU" sz="1500" b="0" i="0" u="none" strike="noStrike" cap="none" normalizeH="0" baseline="0" dirty="0">
                          <a:ln>
                            <a:noFill/>
                          </a:ln>
                          <a:solidFill>
                            <a:srgbClr val="333333"/>
                          </a:solidFill>
                          <a:effectLst/>
                          <a:latin typeface="+mn-lt"/>
                          <a:ea typeface="+mn-ea"/>
                          <a:cs typeface="+mn-cs"/>
                        </a:rPr>
                        <a:t>Такие мысли, противоречащие </a:t>
                      </a:r>
                      <a:r>
                        <a:rPr kumimoji="0" lang="ru-RU" sz="1500" b="0" i="0" u="none" strike="noStrike" cap="none" normalizeH="0" baseline="0">
                          <a:ln>
                            <a:noFill/>
                          </a:ln>
                          <a:solidFill>
                            <a:srgbClr val="333333"/>
                          </a:solidFill>
                          <a:effectLst/>
                          <a:latin typeface="+mn-lt"/>
                          <a:ea typeface="+mn-ea"/>
                          <a:cs typeface="+mn-cs"/>
                        </a:rPr>
                        <a:t>нашим “обычным/нормальным” </a:t>
                      </a:r>
                      <a:r>
                        <a:rPr kumimoji="0" lang="ru-RU" sz="1500" b="0" i="0" u="none" strike="noStrike" cap="none" normalizeH="0" baseline="0" dirty="0">
                          <a:ln>
                            <a:noFill/>
                          </a:ln>
                          <a:solidFill>
                            <a:srgbClr val="333333"/>
                          </a:solidFill>
                          <a:effectLst/>
                          <a:latin typeface="+mn-lt"/>
                          <a:ea typeface="+mn-ea"/>
                          <a:cs typeface="+mn-cs"/>
                        </a:rPr>
                        <a:t>мыслям встречаются</a:t>
                      </a:r>
                      <a:r>
                        <a:rPr kumimoji="0" lang="en-US" sz="1500" b="0" i="0" u="none" strike="noStrike" cap="none" normalizeH="0" baseline="0" dirty="0">
                          <a:ln>
                            <a:noFill/>
                          </a:ln>
                          <a:solidFill>
                            <a:srgbClr val="333333"/>
                          </a:solidFill>
                          <a:effectLst/>
                          <a:latin typeface="+mn-lt"/>
                          <a:ea typeface="+mn-ea"/>
                          <a:cs typeface="+mn-cs"/>
                        </a:rPr>
                        <a:t> </a:t>
                      </a:r>
                      <a:r>
                        <a:rPr kumimoji="0" lang="ru-RU" sz="1500" b="0" i="0" u="none" strike="noStrike" cap="none" normalizeH="0" baseline="0" dirty="0">
                          <a:ln>
                            <a:noFill/>
                          </a:ln>
                          <a:solidFill>
                            <a:srgbClr val="333333"/>
                          </a:solidFill>
                          <a:effectLst/>
                          <a:latin typeface="+mn-lt"/>
                          <a:ea typeface="+mn-ea"/>
                          <a:cs typeface="+mn-cs"/>
                        </a:rPr>
                        <a:t>довольно часто. Ho мыслить ≠действовать: 20% всего населения думали уже о самоубийстве. Мы ненавидим порой даже людей, ктр. мы любим (напр. некоторые матери ненавидят порой их кричащих и плачащих детей).</a:t>
                      </a:r>
                      <a:endParaRPr kumimoji="0" lang="de-DE" sz="1500" b="0" i="0" u="none" strike="noStrike" cap="none" normalizeH="0" baseline="0" dirty="0">
                        <a:ln>
                          <a:noFill/>
                        </a:ln>
                        <a:solidFill>
                          <a:srgbClr val="333333"/>
                        </a:solidFill>
                        <a:effectLst/>
                        <a:latin typeface="+mn-lt"/>
                        <a:ea typeface="+mn-ea"/>
                        <a:cs typeface="+mn-cs"/>
                      </a:endParaRPr>
                    </a:p>
                  </a:txBody>
                  <a:tcPr marL="121952" marR="121952" marT="45723" marB="45723"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8"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29743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Rectangle 2"/>
          <p:cNvSpPr>
            <a:spLocks noGrp="1" noChangeArrowheads="1"/>
          </p:cNvSpPr>
          <p:nvPr>
            <p:ph type="title"/>
          </p:nvPr>
        </p:nvSpPr>
        <p:spPr>
          <a:xfrm>
            <a:off x="408955" y="1124744"/>
            <a:ext cx="11376000" cy="1274195"/>
          </a:xfrm>
        </p:spPr>
        <p:txBody>
          <a:bodyPr vert="horz" lIns="0" tIns="0" rIns="0" bIns="0" rtlCol="0" anchor="t">
            <a:spAutoFit/>
          </a:bodyPr>
          <a:lstStyle/>
          <a:p>
            <a:pPr defTabSz="914377">
              <a:spcBef>
                <a:spcPts val="0"/>
              </a:spcBef>
            </a:pPr>
            <a:r>
              <a:rPr lang="ru-RU" altLang="de-DE" sz="3600">
                <a:solidFill>
                  <a:srgbClr val="004992"/>
                </a:solidFill>
                <a:latin typeface="+mn-lt"/>
                <a:ea typeface="+mn-ea"/>
                <a:cs typeface="+mn-cs"/>
              </a:rPr>
              <a:t>Слышать голоса</a:t>
            </a:r>
            <a:br>
              <a:rPr lang="ru-RU" altLang="de-DE" sz="3600">
                <a:solidFill>
                  <a:srgbClr val="004992"/>
                </a:solidFill>
                <a:latin typeface="+mn-lt"/>
                <a:ea typeface="+mn-ea"/>
                <a:cs typeface="+mn-cs"/>
              </a:rPr>
            </a:br>
            <a:r>
              <a:rPr lang="ru-RU" altLang="de-DE">
                <a:solidFill>
                  <a:srgbClr val="004992"/>
                </a:solidFill>
                <a:latin typeface="+mn-lt"/>
                <a:ea typeface="+mn-ea"/>
                <a:cs typeface="+mn-cs"/>
              </a:rPr>
              <a:t>Ваши голоса или голоса, управляемые другими?</a:t>
            </a:r>
            <a:br>
              <a:rPr lang="ru-RU" altLang="de-DE" sz="3600">
                <a:solidFill>
                  <a:srgbClr val="004992"/>
                </a:solidFill>
                <a:latin typeface="+mn-lt"/>
                <a:ea typeface="+mn-ea"/>
                <a:cs typeface="+mn-cs"/>
              </a:rPr>
            </a:br>
            <a:r>
              <a:rPr lang="ru-RU" altLang="de-DE">
                <a:solidFill>
                  <a:srgbClr val="004992"/>
                </a:solidFill>
                <a:latin typeface="+mn-lt"/>
                <a:ea typeface="+mn-ea"/>
                <a:cs typeface="+mn-cs"/>
              </a:rPr>
              <a:t>“За и Против”</a:t>
            </a:r>
            <a:endParaRPr lang="en-US" altLang="de-DE">
              <a:solidFill>
                <a:srgbClr val="004992"/>
              </a:solidFill>
              <a:latin typeface="+mn-lt"/>
              <a:ea typeface="+mn-ea"/>
              <a:cs typeface="+mn-cs"/>
            </a:endParaRPr>
          </a:p>
        </p:txBody>
      </p:sp>
      <p:sp>
        <p:nvSpPr>
          <p:cNvPr id="4" name="Content Placeholder 3"/>
          <p:cNvSpPr>
            <a:spLocks noGrp="1"/>
          </p:cNvSpPr>
          <p:nvPr>
            <p:ph idx="1"/>
          </p:nvPr>
        </p:nvSpPr>
        <p:spPr>
          <a:xfrm>
            <a:off x="408955" y="2492896"/>
            <a:ext cx="11340000" cy="3959968"/>
          </a:xfrm>
        </p:spPr>
        <p:txBody>
          <a:bodyPr/>
          <a:lstStyle/>
          <a:p>
            <a:pPr lvl="0" defTabSz="914400" fontAlgn="base"/>
            <a:r>
              <a:rPr lang="ru-RU" altLang="de-DE" sz="2400" dirty="0">
                <a:solidFill>
                  <a:srgbClr val="004992"/>
                </a:solidFill>
              </a:rPr>
              <a:t>Предположение того, что Вашими мыслями управляет кто-то другой. Это предположение содержит мало доказательств, но наталкивает не много открытых вопросов, напр:</a:t>
            </a:r>
            <a:endParaRPr lang="de-DE" altLang="de-DE" sz="2400" dirty="0">
              <a:solidFill>
                <a:srgbClr val="004992"/>
              </a:solidFill>
            </a:endParaRPr>
          </a:p>
          <a:p>
            <a:pPr marL="342900" lvl="0" indent="-342900" defTabSz="914400" fontAlgn="base">
              <a:buClr>
                <a:srgbClr val="333333"/>
              </a:buClr>
              <a:buFont typeface="WingDings"/>
              <a:buChar char=""/>
            </a:pPr>
            <a:r>
              <a:rPr lang="ru-RU" altLang="de-DE" sz="2400" dirty="0">
                <a:solidFill>
                  <a:srgbClr val="333333"/>
                </a:solidFill>
              </a:rPr>
              <a:t>Техническое осуществление</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Где и каким образом Вам вмонтировали жучок в голову</a:t>
            </a:r>
            <a:r>
              <a:rPr lang="de-DE" altLang="de-DE" sz="2400"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Кто заинтересован в том, чтобы Вам навредить? Откуда средства, деньги и время?</a:t>
            </a:r>
          </a:p>
          <a:p>
            <a:pPr marL="342900" lvl="0" indent="-342900" defTabSz="914400" fontAlgn="base">
              <a:buClr>
                <a:srgbClr val="333333"/>
              </a:buClr>
              <a:buFont typeface="WingDings"/>
              <a:buChar char=""/>
            </a:pPr>
            <a:r>
              <a:rPr lang="ru-RU" altLang="de-DE" sz="2400" dirty="0">
                <a:solidFill>
                  <a:srgbClr val="333333"/>
                </a:solidFill>
              </a:rPr>
              <a:t>Есть множество других способов навредить, которые легче реализовать. Почему именно таким путем Вам решили навредить?</a:t>
            </a:r>
            <a:endParaRPr lang="en-US" sz="2400" dirty="0"/>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40</a:t>
            </a:fld>
            <a:endParaRPr lang="de-DE" dirty="0">
              <a:latin typeface="+mn-lt"/>
              <a:ea typeface="+mn-ea"/>
            </a:endParaRPr>
          </a:p>
        </p:txBody>
      </p:sp>
      <p:pic>
        <p:nvPicPr>
          <p:cNvPr id="7" name="Picture 11" descr="Heidi Wittwer fotocommunity schreiende Hand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0174" y="914407"/>
            <a:ext cx="1264781" cy="139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Друг отвез Вас домой.</a:t>
            </a:r>
            <a:endParaRPr lang="de-DE" altLang="de-DE" sz="3600">
              <a:latin typeface="+mn-lt"/>
              <a:ea typeface="+mn-ea"/>
              <a:cs typeface="+mn-cs"/>
            </a:endParaRPr>
          </a:p>
        </p:txBody>
      </p:sp>
      <p:sp>
        <p:nvSpPr>
          <p:cNvPr id="87043" name="Rectangle 3"/>
          <p:cNvSpPr>
            <a:spLocks noGrp="1" noChangeArrowheads="1"/>
          </p:cNvSpPr>
          <p:nvPr>
            <p:ph idx="1"/>
          </p:nvPr>
        </p:nvSpPr>
        <p:spPr/>
        <p:txBody>
          <a:bodyPr>
            <a:noAutofit/>
          </a:bodyPr>
          <a:lstStyle/>
          <a:p>
            <a:pPr eaLnBrk="1" hangingPunct="1"/>
            <a:r>
              <a:rPr lang="ru-RU" altLang="de-DE" sz="2400" dirty="0">
                <a:solidFill>
                  <a:srgbClr val="333333"/>
                </a:solidFill>
              </a:rPr>
              <a:t>Что наталкнуло Вашего друга на то, чтобы отвести Вас </a:t>
            </a:r>
            <a:r>
              <a:rPr lang="ru-RU" altLang="de-DE" sz="2400">
                <a:solidFill>
                  <a:srgbClr val="333333"/>
                </a:solidFill>
              </a:rPr>
              <a:t>домой</a:t>
            </a:r>
            <a:r>
              <a:rPr lang="de-DE" altLang="de-DE" sz="2400" dirty="0">
                <a:solidFill>
                  <a:srgbClr val="333333"/>
                </a:solidFill>
              </a:rPr>
              <a:t>?</a:t>
            </a:r>
          </a:p>
          <a:p>
            <a:pPr lvl="0" defTabSz="914400" fontAlgn="base"/>
            <a:r>
              <a:rPr lang="ru-RU" altLang="de-DE" sz="2400" dirty="0">
                <a:solidFill>
                  <a:srgbClr val="333333"/>
                </a:solidFill>
              </a:rPr>
              <a:t>Как можно это прежде всего объяснить</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41</a:t>
            </a:fld>
            <a:endParaRPr lang="de-DE" dirty="0">
              <a:latin typeface="+mn-lt"/>
              <a:ea typeface="+mn-ea"/>
            </a:endParaRPr>
          </a:p>
        </p:txBody>
      </p:sp>
      <p:pic>
        <p:nvPicPr>
          <p:cNvPr id="9" name="Picture 8" descr="zen - flickr - zen driving home - day 14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275" y="3882069"/>
            <a:ext cx="2237900" cy="29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Мой друг подвел меня.</a:t>
            </a:r>
            <a:endParaRPr lang="de-DE" altLang="de-DE" sz="3600">
              <a:latin typeface="+mn-lt"/>
              <a:ea typeface="+mn-ea"/>
              <a:cs typeface="+mn-cs"/>
            </a:endParaRPr>
          </a:p>
        </p:txBody>
      </p:sp>
      <p:sp>
        <p:nvSpPr>
          <p:cNvPr id="89091" name="Rectangle 3"/>
          <p:cNvSpPr>
            <a:spLocks noGrp="1" noChangeArrowheads="1"/>
          </p:cNvSpPr>
          <p:nvPr>
            <p:ph idx="1"/>
          </p:nvPr>
        </p:nvSpPr>
        <p:spPr/>
        <p:txBody>
          <a:bodyPr>
            <a:noAutofit/>
          </a:bodyPr>
          <a:lstStyle/>
          <a:p>
            <a:pPr eaLnBrk="1" hangingPunct="1"/>
            <a:r>
              <a:rPr lang="ru-RU" altLang="de-DE" sz="2400" dirty="0">
                <a:solidFill>
                  <a:srgbClr val="333333"/>
                </a:solidFill>
              </a:rPr>
              <a:t>Чот могло заставить Вашего друга Вас </a:t>
            </a:r>
            <a:r>
              <a:rPr lang="ru-RU" altLang="de-DE" sz="2400">
                <a:solidFill>
                  <a:srgbClr val="333333"/>
                </a:solidFill>
              </a:rPr>
              <a:t>подвести</a:t>
            </a:r>
            <a:r>
              <a:rPr lang="de-DE" altLang="de-DE" sz="2400" dirty="0">
                <a:solidFill>
                  <a:srgbClr val="333333"/>
                </a:solidFill>
              </a:rPr>
              <a:t>?</a:t>
            </a:r>
          </a:p>
          <a:p>
            <a:pPr lvl="0" defTabSz="914400" fontAlgn="base"/>
            <a:r>
              <a:rPr lang="ru-RU" altLang="de-DE" sz="2400" dirty="0">
                <a:solidFill>
                  <a:srgbClr val="333333"/>
                </a:solidFill>
              </a:rPr>
              <a:t>Как можно это прежде всего объяснить</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42</a:t>
            </a:fld>
            <a:endParaRPr lang="de-DE" dirty="0">
              <a:latin typeface="+mn-lt"/>
              <a:ea typeface="+mn-ea"/>
            </a:endParaRPr>
          </a:p>
        </p:txBody>
      </p:sp>
      <p:pic>
        <p:nvPicPr>
          <p:cNvPr id="9" name="Picture 8" descr="jswieringa - flickr - Quarter Past three-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0425" y="4520439"/>
            <a:ext cx="3264750" cy="233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Ваш друг не отправил Вам почтовую карточку с отпуска.</a:t>
            </a:r>
            <a:endParaRPr lang="de-DE" altLang="de-DE" sz="3600">
              <a:latin typeface="+mn-lt"/>
              <a:ea typeface="+mn-ea"/>
              <a:cs typeface="+mn-cs"/>
            </a:endParaRPr>
          </a:p>
        </p:txBody>
      </p:sp>
      <p:sp>
        <p:nvSpPr>
          <p:cNvPr id="91139" name="Rectangle 1027"/>
          <p:cNvSpPr>
            <a:spLocks noGrp="1" noChangeArrowheads="1"/>
          </p:cNvSpPr>
          <p:nvPr>
            <p:ph idx="1"/>
          </p:nvPr>
        </p:nvSpPr>
        <p:spPr/>
        <p:txBody>
          <a:bodyPr>
            <a:noAutofit/>
          </a:bodyPr>
          <a:lstStyle/>
          <a:p>
            <a:pPr eaLnBrk="1" hangingPunct="1"/>
            <a:r>
              <a:rPr lang="ru-RU" altLang="de-DE" sz="2400" dirty="0">
                <a:solidFill>
                  <a:srgbClr val="333333"/>
                </a:solidFill>
              </a:rPr>
              <a:t>Что могло бы послужить причиной тому, что Ваш друг не отослал Вам почтовую карточку с </a:t>
            </a:r>
            <a:r>
              <a:rPr lang="ru-RU" altLang="de-DE" sz="2400">
                <a:solidFill>
                  <a:srgbClr val="333333"/>
                </a:solidFill>
              </a:rPr>
              <a:t>отпуска</a:t>
            </a:r>
            <a:r>
              <a:rPr lang="de-DE" altLang="de-DE" sz="2400" dirty="0">
                <a:solidFill>
                  <a:srgbClr val="333333"/>
                </a:solidFill>
              </a:rPr>
              <a:t>?</a:t>
            </a:r>
          </a:p>
          <a:p>
            <a:pPr lvl="0" defTabSz="914400" fontAlgn="base"/>
            <a:r>
              <a:rPr lang="ru-RU" altLang="de-DE" sz="2400" dirty="0">
                <a:solidFill>
                  <a:srgbClr val="333333"/>
                </a:solidFill>
              </a:rPr>
              <a:t>Как можно это прежде всего объяснить</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43</a:t>
            </a:fld>
            <a:endParaRPr lang="de-DE" dirty="0">
              <a:latin typeface="+mn-lt"/>
              <a:ea typeface="+mn-ea"/>
            </a:endParaRPr>
          </a:p>
        </p:txBody>
      </p:sp>
      <p:pic>
        <p:nvPicPr>
          <p:cNvPr id="9" name="Picture 1032" descr="mail box - rocketjim54 - flickr - cc"/>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2483" y="4499013"/>
            <a:ext cx="3552692" cy="23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Одна и таже машина долгое время едит за Вами.</a:t>
            </a:r>
            <a:endParaRPr lang="de-DE" altLang="de-DE" sz="3600">
              <a:latin typeface="+mn-lt"/>
              <a:ea typeface="+mn-ea"/>
              <a:cs typeface="+mn-cs"/>
            </a:endParaRPr>
          </a:p>
        </p:txBody>
      </p:sp>
      <p:sp>
        <p:nvSpPr>
          <p:cNvPr id="93187" name="Rectangle 3"/>
          <p:cNvSpPr>
            <a:spLocks noGrp="1" noChangeArrowheads="1"/>
          </p:cNvSpPr>
          <p:nvPr>
            <p:ph idx="1"/>
          </p:nvPr>
        </p:nvSpPr>
        <p:spPr/>
        <p:txBody>
          <a:bodyPr>
            <a:noAutofit/>
          </a:bodyPr>
          <a:lstStyle/>
          <a:p>
            <a:pPr eaLnBrk="1" hangingPunct="1"/>
            <a:r>
              <a:rPr lang="ru-RU" altLang="de-DE" sz="2400" dirty="0">
                <a:solidFill>
                  <a:srgbClr val="333333"/>
                </a:solidFill>
              </a:rPr>
              <a:t>Что могло бы послужить причиной тому, что одна из машин едит за Вами долгое </a:t>
            </a:r>
            <a:r>
              <a:rPr lang="ru-RU" altLang="de-DE" sz="2400">
                <a:solidFill>
                  <a:srgbClr val="333333"/>
                </a:solidFill>
              </a:rPr>
              <a:t>время</a:t>
            </a:r>
            <a:r>
              <a:rPr lang="de-DE" altLang="de-DE" sz="2400" dirty="0">
                <a:solidFill>
                  <a:srgbClr val="333333"/>
                </a:solidFill>
              </a:rPr>
              <a:t>?</a:t>
            </a:r>
          </a:p>
          <a:p>
            <a:pPr lvl="0" defTabSz="914400" fontAlgn="base"/>
            <a:r>
              <a:rPr lang="ru-RU" altLang="de-DE" sz="2400" dirty="0">
                <a:solidFill>
                  <a:srgbClr val="333333"/>
                </a:solidFill>
              </a:rPr>
              <a:t>Как можно это прежде всего объяснить</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44</a:t>
            </a:fld>
            <a:endParaRPr lang="de-DE" dirty="0">
              <a:latin typeface="+mn-lt"/>
              <a:ea typeface="+mn-ea"/>
            </a:endParaRPr>
          </a:p>
        </p:txBody>
      </p:sp>
      <p:pic>
        <p:nvPicPr>
          <p:cNvPr id="9" name="Picture 8" descr="trekguy - flickr - rear view side mirror - cclicense"/>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556" y="4357036"/>
            <a:ext cx="3334619" cy="250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Как можно это прежде всего объяснить?</a:t>
            </a:r>
            <a:endParaRPr lang="de-DE" altLang="de-DE" sz="3600">
              <a:latin typeface="+mn-lt"/>
              <a:ea typeface="+mn-ea"/>
              <a:cs typeface="+mn-cs"/>
            </a:endParaRPr>
          </a:p>
        </p:txBody>
      </p:sp>
      <p:sp>
        <p:nvSpPr>
          <p:cNvPr id="95235" name="Rectangle 3"/>
          <p:cNvSpPr>
            <a:spLocks noGrp="1" noChangeArrowheads="1"/>
          </p:cNvSpPr>
          <p:nvPr>
            <p:ph idx="1"/>
          </p:nvPr>
        </p:nvSpPr>
        <p:spPr/>
        <p:txBody>
          <a:bodyPr>
            <a:noAutofit/>
          </a:bodyPr>
          <a:lstStyle/>
          <a:p>
            <a:pPr eaLnBrk="1" hangingPunct="1"/>
            <a:r>
              <a:rPr lang="ru-RU" altLang="de-DE" sz="2400" dirty="0">
                <a:solidFill>
                  <a:srgbClr val="333333"/>
                </a:solidFill>
              </a:rPr>
              <a:t>Почему Вы все </a:t>
            </a:r>
            <a:r>
              <a:rPr lang="de-DE" altLang="de-DE" sz="2400" dirty="0">
                <a:solidFill>
                  <a:srgbClr val="333333"/>
                </a:solidFill>
              </a:rPr>
              <a:t>–</a:t>
            </a:r>
            <a:r>
              <a:rPr lang="ru-RU" altLang="de-DE" sz="2400" dirty="0">
                <a:solidFill>
                  <a:srgbClr val="333333"/>
                </a:solidFill>
              </a:rPr>
              <a:t> таки не сели на автобус</a:t>
            </a:r>
            <a:r>
              <a:rPr lang="de-DE" altLang="de-DE" sz="2400" dirty="0">
                <a:solidFill>
                  <a:srgbClr val="333333"/>
                </a:solidFill>
              </a:rPr>
              <a:t>?</a:t>
            </a:r>
          </a:p>
          <a:p>
            <a:pPr lvl="0" defTabSz="914400" fontAlgn="base"/>
            <a:r>
              <a:rPr lang="ru-RU" altLang="de-DE" sz="2400" dirty="0">
                <a:solidFill>
                  <a:srgbClr val="333333"/>
                </a:solidFill>
              </a:rPr>
              <a:t>Автобус, на который Вам надо садиться, зыкрывает двери прямо перед Вашим носом и уезжает.</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45</a:t>
            </a:fld>
            <a:endParaRPr lang="de-DE" dirty="0">
              <a:latin typeface="+mn-lt"/>
              <a:ea typeface="+mn-ea"/>
            </a:endParaRPr>
          </a:p>
        </p:txBody>
      </p:sp>
      <p:pic>
        <p:nvPicPr>
          <p:cNvPr id="9" name="Picture 7" descr="The Jamoler - flickr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7985" y="4588986"/>
            <a:ext cx="3417190" cy="226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Ваш сосед пригласил Вас на бакалчик вина.</a:t>
            </a:r>
            <a:endParaRPr lang="de-DE" altLang="de-DE" sz="3600">
              <a:latin typeface="+mn-lt"/>
              <a:ea typeface="+mn-ea"/>
              <a:cs typeface="+mn-cs"/>
            </a:endParaRPr>
          </a:p>
        </p:txBody>
      </p:sp>
      <p:sp>
        <p:nvSpPr>
          <p:cNvPr id="97283" name="Rectangle 3"/>
          <p:cNvSpPr>
            <a:spLocks noGrp="1" noChangeArrowheads="1"/>
          </p:cNvSpPr>
          <p:nvPr>
            <p:ph idx="1"/>
          </p:nvPr>
        </p:nvSpPr>
        <p:spPr/>
        <p:txBody>
          <a:bodyPr>
            <a:noAutofit/>
          </a:bodyPr>
          <a:lstStyle/>
          <a:p>
            <a:pPr eaLnBrk="1" hangingPunct="1"/>
            <a:r>
              <a:rPr lang="ru-RU" altLang="de-DE" sz="2400" dirty="0">
                <a:solidFill>
                  <a:srgbClr val="333333"/>
                </a:solidFill>
              </a:rPr>
              <a:t>Что наталкнуло Вашего соседа на идею приглаить </a:t>
            </a:r>
            <a:r>
              <a:rPr lang="ru-RU" altLang="de-DE" sz="2400">
                <a:solidFill>
                  <a:srgbClr val="333333"/>
                </a:solidFill>
              </a:rPr>
              <a:t>Вас</a:t>
            </a:r>
            <a:r>
              <a:rPr lang="de-DE" altLang="de-DE" sz="2400" dirty="0">
                <a:solidFill>
                  <a:srgbClr val="333333"/>
                </a:solidFill>
              </a:rPr>
              <a:t>?</a:t>
            </a:r>
          </a:p>
          <a:p>
            <a:pPr lvl="0" defTabSz="914400" fontAlgn="base"/>
            <a:r>
              <a:rPr lang="ru-RU" altLang="de-DE" sz="2400" dirty="0">
                <a:solidFill>
                  <a:srgbClr val="333333"/>
                </a:solidFill>
              </a:rPr>
              <a:t>Как можно это прежде всего объяснить</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46</a:t>
            </a:fld>
            <a:endParaRPr lang="de-DE" dirty="0">
              <a:latin typeface="+mn-lt"/>
              <a:ea typeface="+mn-ea"/>
            </a:endParaRPr>
          </a:p>
        </p:txBody>
      </p:sp>
      <p:pic>
        <p:nvPicPr>
          <p:cNvPr id="9" name="Picture 8" descr="Mars - flickr - wine II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381" y="4833601"/>
            <a:ext cx="3048794" cy="202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ru-RU" altLang="de-DE" sz="3600">
                <a:latin typeface="+mn-lt"/>
                <a:ea typeface="+mn-ea"/>
                <a:cs typeface="+mn-cs"/>
              </a:rPr>
              <a:t>Перед дверью Вашего дома стоит уже долгое время мужчина, который читает газету.</a:t>
            </a:r>
            <a:endParaRPr lang="de-DE" altLang="de-DE" sz="3600">
              <a:latin typeface="+mn-lt"/>
              <a:ea typeface="+mn-ea"/>
              <a:cs typeface="+mn-cs"/>
            </a:endParaRPr>
          </a:p>
        </p:txBody>
      </p:sp>
      <p:sp>
        <p:nvSpPr>
          <p:cNvPr id="99331" name="Rectangle 3"/>
          <p:cNvSpPr>
            <a:spLocks noGrp="1" noChangeArrowheads="1"/>
          </p:cNvSpPr>
          <p:nvPr>
            <p:ph idx="1"/>
          </p:nvPr>
        </p:nvSpPr>
        <p:spPr/>
        <p:txBody>
          <a:bodyPr>
            <a:noAutofit/>
          </a:bodyPr>
          <a:lstStyle/>
          <a:p>
            <a:pPr eaLnBrk="1" hangingPunct="1"/>
            <a:r>
              <a:rPr lang="ru-RU" altLang="de-DE" sz="2400" dirty="0">
                <a:solidFill>
                  <a:srgbClr val="333333"/>
                </a:solidFill>
              </a:rPr>
              <a:t>Что могло бы послужить причиной тому, что мужчина уже долгое время стоит перед Вашей </a:t>
            </a:r>
            <a:r>
              <a:rPr lang="ru-RU" altLang="de-DE" sz="2400">
                <a:solidFill>
                  <a:srgbClr val="333333"/>
                </a:solidFill>
              </a:rPr>
              <a:t>дверью</a:t>
            </a:r>
            <a:r>
              <a:rPr lang="de-DE" altLang="de-DE" sz="2400" dirty="0">
                <a:solidFill>
                  <a:srgbClr val="333333"/>
                </a:solidFill>
              </a:rPr>
              <a:t>?</a:t>
            </a:r>
          </a:p>
          <a:p>
            <a:pPr lvl="0" defTabSz="914400" fontAlgn="base"/>
            <a:r>
              <a:rPr lang="ru-RU" altLang="de-DE" sz="2400" dirty="0">
                <a:solidFill>
                  <a:srgbClr val="333333"/>
                </a:solidFill>
              </a:rPr>
              <a:t>Как можно это прежде всего объяснить</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47</a:t>
            </a:fld>
            <a:endParaRPr lang="de-DE" dirty="0">
              <a:latin typeface="+mn-lt"/>
              <a:ea typeface="+mn-ea"/>
            </a:endParaRPr>
          </a:p>
        </p:txBody>
      </p:sp>
      <p:pic>
        <p:nvPicPr>
          <p:cNvPr id="9" name="Picture 8" descr="heater - flickr - Commute (reading gang signs) - cclices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9584" y="4170545"/>
            <a:ext cx="2015591" cy="26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Друг считает Вас нечестным.</a:t>
            </a:r>
            <a:endParaRPr lang="de-DE" altLang="de-DE" sz="3600">
              <a:latin typeface="+mn-lt"/>
              <a:ea typeface="+mn-ea"/>
              <a:cs typeface="+mn-cs"/>
            </a:endParaRPr>
          </a:p>
        </p:txBody>
      </p:sp>
      <p:sp>
        <p:nvSpPr>
          <p:cNvPr id="101379" name="Rectangle 3"/>
          <p:cNvSpPr>
            <a:spLocks noGrp="1" noChangeArrowheads="1"/>
          </p:cNvSpPr>
          <p:nvPr>
            <p:ph idx="1"/>
          </p:nvPr>
        </p:nvSpPr>
        <p:spPr/>
        <p:txBody>
          <a:bodyPr>
            <a:noAutofit/>
          </a:bodyPr>
          <a:lstStyle/>
          <a:p>
            <a:pPr eaLnBrk="1" hangingPunct="1"/>
            <a:r>
              <a:rPr lang="ru-RU" altLang="de-DE" sz="2400" dirty="0">
                <a:solidFill>
                  <a:srgbClr val="333333"/>
                </a:solidFill>
              </a:rPr>
              <a:t>Что могло бы послужить причиной тому, что друг посчитал Вас </a:t>
            </a:r>
            <a:r>
              <a:rPr lang="ru-RU" altLang="de-DE" sz="2400">
                <a:solidFill>
                  <a:srgbClr val="333333"/>
                </a:solidFill>
              </a:rPr>
              <a:t>нечестным</a:t>
            </a:r>
            <a:r>
              <a:rPr lang="de-DE" altLang="de-DE" sz="2400" dirty="0">
                <a:solidFill>
                  <a:srgbClr val="333333"/>
                </a:solidFill>
              </a:rPr>
              <a:t>?</a:t>
            </a:r>
          </a:p>
          <a:p>
            <a:pPr lvl="0" defTabSz="914400" fontAlgn="base"/>
            <a:r>
              <a:rPr lang="ru-RU" altLang="de-DE" sz="2400" dirty="0">
                <a:solidFill>
                  <a:srgbClr val="333333"/>
                </a:solidFill>
              </a:rPr>
              <a:t>Как можно это прежде всего объяснить</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48</a:t>
            </a:fld>
            <a:endParaRPr lang="de-DE" dirty="0">
              <a:latin typeface="+mn-lt"/>
              <a:ea typeface="+mn-ea"/>
            </a:endParaRPr>
          </a:p>
        </p:txBody>
      </p:sp>
      <p:pic>
        <p:nvPicPr>
          <p:cNvPr id="9" name="Picture 8" descr="The unnamed - flickr - loneliness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125" y="4458376"/>
            <a:ext cx="2367050" cy="23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altLang="de-DE" sz="3600">
                <a:latin typeface="+mn-lt"/>
                <a:ea typeface="+mn-ea"/>
                <a:cs typeface="+mn-cs"/>
              </a:rPr>
              <a:t>Друг считает Вас умным.</a:t>
            </a:r>
            <a:endParaRPr lang="de-DE" altLang="de-DE" sz="3600">
              <a:latin typeface="+mn-lt"/>
              <a:ea typeface="+mn-ea"/>
              <a:cs typeface="+mn-cs"/>
            </a:endParaRPr>
          </a:p>
        </p:txBody>
      </p:sp>
      <p:sp>
        <p:nvSpPr>
          <p:cNvPr id="103427" name="Rectangle 3"/>
          <p:cNvSpPr>
            <a:spLocks noGrp="1" noChangeArrowheads="1"/>
          </p:cNvSpPr>
          <p:nvPr>
            <p:ph idx="1"/>
          </p:nvPr>
        </p:nvSpPr>
        <p:spPr/>
        <p:txBody>
          <a:bodyPr>
            <a:noAutofit/>
          </a:bodyPr>
          <a:lstStyle/>
          <a:p>
            <a:pPr eaLnBrk="1" hangingPunct="1"/>
            <a:r>
              <a:rPr lang="ru-RU" altLang="de-DE" sz="2400">
                <a:solidFill>
                  <a:srgbClr val="333333"/>
                </a:solidFill>
              </a:rPr>
              <a:t>Что могло бы послужить причиной тому, что Ваш друг посчитал Вас умным</a:t>
            </a:r>
            <a:r>
              <a:rPr lang="de-DE" altLang="de-DE" sz="2400" dirty="0">
                <a:solidFill>
                  <a:srgbClr val="333333"/>
                </a:solidFill>
              </a:rPr>
              <a:t>?</a:t>
            </a:r>
          </a:p>
          <a:p>
            <a:pPr lvl="0" defTabSz="914400" fontAlgn="base"/>
            <a:r>
              <a:rPr lang="ru-RU" altLang="de-DE" sz="2400" dirty="0">
                <a:solidFill>
                  <a:srgbClr val="333333"/>
                </a:solidFill>
              </a:rPr>
              <a:t>Как можно это прежде всего объяснить</a:t>
            </a:r>
            <a:r>
              <a:rPr lang="de-DE" altLang="de-DE" sz="2400" dirty="0">
                <a:solidFill>
                  <a:srgbClr val="333333"/>
                </a:solidFill>
              </a:rPr>
              <a:t>?</a:t>
            </a: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3" name="Slide Number Placeholder 2"/>
          <p:cNvSpPr>
            <a:spLocks noGrp="1"/>
          </p:cNvSpPr>
          <p:nvPr>
            <p:ph type="sldNum" sz="quarter" idx="12"/>
          </p:nvPr>
        </p:nvSpPr>
        <p:spPr/>
        <p:txBody>
          <a:bodyPr/>
          <a:lstStyle/>
          <a:p>
            <a:fld id="{9B00EF49-7894-4F53-A8DD-F7DB3BFC5032}" type="slidenum">
              <a:rPr lang="de-DE" smtClean="0">
                <a:latin typeface="+mn-lt"/>
                <a:ea typeface="+mn-ea"/>
              </a:rPr>
              <a:pPr/>
              <a:t>49</a:t>
            </a:fld>
            <a:endParaRPr lang="de-DE" dirty="0">
              <a:latin typeface="+mn-lt"/>
              <a:ea typeface="+mn-ea"/>
            </a:endParaRPr>
          </a:p>
        </p:txBody>
      </p:sp>
      <p:pic>
        <p:nvPicPr>
          <p:cNvPr id="9" name="Picture 20" descr="judge mental- flickr - TheFluoride uncertainty Theory - cclicen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8367" y="4625394"/>
            <a:ext cx="2976808" cy="22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4"/>
          <p:cNvSpPr txBox="1">
            <a:spLocks noChangeArrowheads="1"/>
          </p:cNvSpPr>
          <p:nvPr/>
        </p:nvSpPr>
        <p:spPr bwMode="auto">
          <a:xfrm>
            <a:off x="408955" y="4699884"/>
            <a:ext cx="7505538" cy="167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Tx/>
              <a:buNone/>
            </a:pPr>
            <a:r>
              <a:rPr lang="ru-RU" altLang="de-DE" sz="2400">
                <a:solidFill>
                  <a:srgbClr val="004992"/>
                </a:solidFill>
                <a:latin typeface="Calibri Light"/>
              </a:rPr>
              <a:t>Дело во мне лично?</a:t>
            </a:r>
          </a:p>
          <a:p>
            <a:pPr eaLnBrk="1" hangingPunct="1">
              <a:lnSpc>
                <a:spcPct val="105000"/>
              </a:lnSpc>
              <a:spcBef>
                <a:spcPts val="1999"/>
              </a:spcBef>
              <a:spcAft>
                <a:spcPts val="0"/>
              </a:spcAft>
              <a:buClrTx/>
              <a:buNone/>
            </a:pPr>
            <a:r>
              <a:rPr lang="ru-RU" altLang="de-DE" sz="2400">
                <a:solidFill>
                  <a:srgbClr val="004992"/>
                </a:solidFill>
                <a:latin typeface="Calibri Light"/>
              </a:rPr>
              <a:t>Дело в других?</a:t>
            </a:r>
          </a:p>
          <a:p>
            <a:pPr eaLnBrk="1" hangingPunct="1">
              <a:lnSpc>
                <a:spcPct val="105000"/>
              </a:lnSpc>
              <a:spcBef>
                <a:spcPts val="1999"/>
              </a:spcBef>
              <a:spcAft>
                <a:spcPts val="0"/>
              </a:spcAft>
              <a:buClrTx/>
              <a:buNone/>
            </a:pPr>
            <a:r>
              <a:rPr lang="ru-RU" altLang="de-DE" sz="2400">
                <a:solidFill>
                  <a:srgbClr val="004992"/>
                </a:solidFill>
                <a:latin typeface="Calibri Light"/>
              </a:rPr>
              <a:t>Совпадение/Случайность?</a:t>
            </a:r>
            <a:endParaRPr lang="fr-CH" altLang="de-DE" sz="2400" dirty="0">
              <a:solidFill>
                <a:srgbClr val="004992"/>
              </a:solidFill>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b="1" dirty="0">
                <a:solidFill>
                  <a:srgbClr val="333333"/>
                </a:solidFill>
              </a:rPr>
              <a:t>Цели обучения</a:t>
            </a:r>
            <a:r>
              <a:rPr lang="de-DE" altLang="de-DE" sz="2400" b="1"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Обдумайте несколько вариантов сложившиеся ситуации (я/другие/обстоятельства)!</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50</a:t>
            </a:fld>
            <a:endParaRPr lang="de-DE" dirty="0">
              <a:latin typeface="+mn-lt"/>
              <a:ea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b="1" dirty="0">
                <a:solidFill>
                  <a:srgbClr val="333333"/>
                </a:solidFill>
              </a:rPr>
              <a:t>Цели обучения</a:t>
            </a:r>
            <a:r>
              <a:rPr lang="de-DE" altLang="de-DE" sz="2400" b="1"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Обдумайте несколько вариантов сложившиеся ситуации (я/другие/обстоятельства)!</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Мы должны стараться, как можно реалистично воспринимать ситуации в нашей повседневной жизни</a:t>
            </a:r>
            <a:r>
              <a:rPr lang="de-DE" altLang="de-DE" sz="2400" dirty="0">
                <a:solidFill>
                  <a:srgbClr val="333333"/>
                </a:solidFill>
              </a:rPr>
              <a:t>:</a:t>
            </a:r>
            <a:br>
              <a:rPr lang="de-DE" altLang="de-DE" sz="2400" dirty="0">
                <a:solidFill>
                  <a:srgbClr val="333333"/>
                </a:solidFill>
              </a:rPr>
            </a:br>
            <a:r>
              <a:rPr lang="ru-RU" altLang="de-DE" sz="2400" dirty="0">
                <a:solidFill>
                  <a:srgbClr val="333333"/>
                </a:solidFill>
              </a:rPr>
              <a:t>Другие не </a:t>
            </a:r>
            <a:r>
              <a:rPr lang="ru-RU" altLang="de-DE" sz="2400" i="1" dirty="0">
                <a:solidFill>
                  <a:srgbClr val="333333"/>
                </a:solidFill>
              </a:rPr>
              <a:t>всегда</a:t>
            </a:r>
            <a:r>
              <a:rPr lang="ru-RU" altLang="de-DE" sz="2400" dirty="0">
                <a:solidFill>
                  <a:srgbClr val="333333"/>
                </a:solidFill>
              </a:rPr>
              <a:t> виноваты при неудачах, ровно</a:t>
            </a:r>
            <a:r>
              <a:rPr lang="en-US" altLang="de-DE" sz="2400" dirty="0">
                <a:solidFill>
                  <a:srgbClr val="333333"/>
                </a:solidFill>
              </a:rPr>
              <a:t> </a:t>
            </a:r>
            <a:r>
              <a:rPr lang="ru-RU" altLang="de-DE" sz="2400" dirty="0">
                <a:solidFill>
                  <a:srgbClr val="333333"/>
                </a:solidFill>
              </a:rPr>
              <a:t>также как и мы не </a:t>
            </a:r>
            <a:r>
              <a:rPr lang="ru-RU" altLang="de-DE" sz="2400" i="1" dirty="0">
                <a:solidFill>
                  <a:srgbClr val="333333"/>
                </a:solidFill>
              </a:rPr>
              <a:t>всегда</a:t>
            </a:r>
            <a:r>
              <a:rPr lang="ru-RU" altLang="de-DE" sz="2400" dirty="0">
                <a:solidFill>
                  <a:srgbClr val="333333"/>
                </a:solidFill>
              </a:rPr>
              <a:t> должны быть виной</a:t>
            </a:r>
            <a:r>
              <a:rPr lang="en-US" altLang="de-DE" sz="2400" dirty="0">
                <a:solidFill>
                  <a:srgbClr val="333333"/>
                </a:solidFill>
              </a:rPr>
              <a:t> </a:t>
            </a:r>
            <a:r>
              <a:rPr lang="ru-RU" altLang="de-DE" sz="2400" dirty="0">
                <a:solidFill>
                  <a:srgbClr val="333333"/>
                </a:solidFill>
              </a:rPr>
              <a:t>тому, что у нас что-то не получается!</a:t>
            </a: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51</a:t>
            </a:fld>
            <a:endParaRPr lang="de-DE" dirty="0">
              <a:latin typeface="+mn-lt"/>
              <a:ea typeface="+mn-ea"/>
            </a:endParaRPr>
          </a:p>
        </p:txBody>
      </p:sp>
    </p:spTree>
    <p:extLst>
      <p:ext uri="{BB962C8B-B14F-4D97-AF65-F5344CB8AC3E}">
        <p14:creationId xmlns:p14="http://schemas.microsoft.com/office/powerpoint/2010/main" val="25806725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Перенесение целей наповседневную жизнь</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400" b="1" dirty="0">
                <a:solidFill>
                  <a:srgbClr val="333333"/>
                </a:solidFill>
              </a:rPr>
              <a:t>Цели обучения</a:t>
            </a:r>
            <a:r>
              <a:rPr lang="de-DE" altLang="de-DE" sz="2400" b="1" dirty="0">
                <a:solidFill>
                  <a:srgbClr val="333333"/>
                </a:solidFill>
              </a:rPr>
              <a:t>:</a:t>
            </a:r>
          </a:p>
          <a:p>
            <a:pPr marL="342900" lvl="0" indent="-342900" defTabSz="914400" fontAlgn="base">
              <a:buClr>
                <a:srgbClr val="333333"/>
              </a:buClr>
              <a:buFont typeface="WingDings"/>
              <a:buChar char=""/>
            </a:pPr>
            <a:r>
              <a:rPr lang="ru-RU" altLang="de-DE" sz="2400" dirty="0">
                <a:solidFill>
                  <a:srgbClr val="333333"/>
                </a:solidFill>
              </a:rPr>
              <a:t>Обдумайте несколько вариантов сложившиеся ситуации (я/другие/обстоятельства)!</a:t>
            </a:r>
            <a:endParaRPr lang="de-DE" altLang="de-DE" sz="2400" dirty="0">
              <a:solidFill>
                <a:srgbClr val="333333"/>
              </a:solidFill>
            </a:endParaRPr>
          </a:p>
          <a:p>
            <a:pPr marL="342900" lvl="0" indent="-342900" defTabSz="914400" fontAlgn="base">
              <a:buClr>
                <a:srgbClr val="333333"/>
              </a:buClr>
              <a:buFont typeface="WingDings"/>
              <a:buChar char=""/>
            </a:pPr>
            <a:r>
              <a:rPr lang="ru-RU" altLang="de-DE" sz="2400" dirty="0">
                <a:solidFill>
                  <a:srgbClr val="333333"/>
                </a:solidFill>
              </a:rPr>
              <a:t>Мы должны стараться, как можно реалистично воспринимать ситуации в нашей повседневной жизни</a:t>
            </a:r>
            <a:r>
              <a:rPr lang="de-DE" altLang="de-DE" sz="2400" dirty="0">
                <a:solidFill>
                  <a:srgbClr val="333333"/>
                </a:solidFill>
              </a:rPr>
              <a:t>:</a:t>
            </a:r>
            <a:br>
              <a:rPr lang="de-DE" altLang="de-DE" sz="2400" dirty="0">
                <a:solidFill>
                  <a:srgbClr val="333333"/>
                </a:solidFill>
              </a:rPr>
            </a:br>
            <a:r>
              <a:rPr lang="ru-RU" altLang="de-DE" sz="2400" dirty="0">
                <a:solidFill>
                  <a:srgbClr val="333333"/>
                </a:solidFill>
              </a:rPr>
              <a:t>Другие не </a:t>
            </a:r>
            <a:r>
              <a:rPr lang="ru-RU" altLang="de-DE" sz="2400" i="1" dirty="0">
                <a:solidFill>
                  <a:srgbClr val="333333"/>
                </a:solidFill>
              </a:rPr>
              <a:t>всегда</a:t>
            </a:r>
            <a:r>
              <a:rPr lang="ru-RU" altLang="de-DE" sz="2400" dirty="0">
                <a:solidFill>
                  <a:srgbClr val="333333"/>
                </a:solidFill>
              </a:rPr>
              <a:t> виноваты при неудачах, ровно</a:t>
            </a:r>
            <a:r>
              <a:rPr lang="en-US" altLang="de-DE" sz="2400" dirty="0">
                <a:solidFill>
                  <a:srgbClr val="333333"/>
                </a:solidFill>
              </a:rPr>
              <a:t> </a:t>
            </a:r>
            <a:r>
              <a:rPr lang="ru-RU" altLang="de-DE" sz="2400" dirty="0">
                <a:solidFill>
                  <a:srgbClr val="333333"/>
                </a:solidFill>
              </a:rPr>
              <a:t>также как и мы не </a:t>
            </a:r>
            <a:r>
              <a:rPr lang="ru-RU" altLang="de-DE" sz="2400" i="1" dirty="0">
                <a:solidFill>
                  <a:srgbClr val="333333"/>
                </a:solidFill>
              </a:rPr>
              <a:t>всегда</a:t>
            </a:r>
            <a:r>
              <a:rPr lang="ru-RU" altLang="de-DE" sz="2400" dirty="0">
                <a:solidFill>
                  <a:srgbClr val="333333"/>
                </a:solidFill>
              </a:rPr>
              <a:t> должны быть виной</a:t>
            </a:r>
            <a:r>
              <a:rPr lang="en-US" altLang="de-DE" sz="2400" dirty="0">
                <a:solidFill>
                  <a:srgbClr val="333333"/>
                </a:solidFill>
              </a:rPr>
              <a:t> </a:t>
            </a:r>
            <a:r>
              <a:rPr lang="ru-RU" altLang="de-DE" sz="2400" dirty="0">
                <a:solidFill>
                  <a:srgbClr val="333333"/>
                </a:solidFill>
              </a:rPr>
              <a:t>тому, что у нас что-то не получается!</a:t>
            </a:r>
          </a:p>
          <a:p>
            <a:pPr marL="342900" lvl="0" indent="-342900" defTabSz="914400" fontAlgn="base">
              <a:buClr>
                <a:srgbClr val="333333"/>
              </a:buClr>
              <a:buFont typeface="WingDings"/>
              <a:buChar char=""/>
            </a:pPr>
            <a:r>
              <a:rPr lang="ru-RU" altLang="de-DE" sz="2400" dirty="0">
                <a:solidFill>
                  <a:srgbClr val="333333"/>
                </a:solidFill>
              </a:rPr>
              <a:t>Чаще всего способствуют сразу несколько факторов возникновению какого-либо события.</a:t>
            </a: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52</a:t>
            </a:fld>
            <a:endParaRPr lang="de-DE" dirty="0">
              <a:latin typeface="+mn-lt"/>
              <a:ea typeface="+mn-ea"/>
            </a:endParaRPr>
          </a:p>
        </p:txBody>
      </p:sp>
    </p:spTree>
    <p:extLst>
      <p:ext uri="{BB962C8B-B14F-4D97-AF65-F5344CB8AC3E}">
        <p14:creationId xmlns:p14="http://schemas.microsoft.com/office/powerpoint/2010/main" val="35281235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000" dirty="0">
                <a:solidFill>
                  <a:srgbClr val="333333"/>
                </a:solidFill>
              </a:rPr>
              <a:t>Многие </a:t>
            </a:r>
            <a:r>
              <a:rPr lang="de-DE" altLang="de-DE" sz="2000" dirty="0">
                <a:solidFill>
                  <a:srgbClr val="333333"/>
                </a:solidFill>
              </a:rPr>
              <a:t>(</a:t>
            </a:r>
            <a:r>
              <a:rPr lang="ru-RU" altLang="de-DE" sz="2000" dirty="0">
                <a:solidFill>
                  <a:srgbClr val="333333"/>
                </a:solidFill>
              </a:rPr>
              <a:t>но не все!</a:t>
            </a:r>
            <a:r>
              <a:rPr lang="de-DE" altLang="de-DE" sz="2000" dirty="0">
                <a:solidFill>
                  <a:srgbClr val="333333"/>
                </a:solidFill>
              </a:rPr>
              <a:t>)</a:t>
            </a:r>
            <a:r>
              <a:rPr lang="ru-RU" altLang="de-DE" sz="2000" dirty="0">
                <a:solidFill>
                  <a:srgbClr val="333333"/>
                </a:solidFill>
              </a:rPr>
              <a:t> страдающие психозом склонны к </a:t>
            </a:r>
            <a:r>
              <a:rPr lang="ru-RU" altLang="de-DE" sz="2000" i="1" dirty="0">
                <a:solidFill>
                  <a:srgbClr val="333333"/>
                </a:solidFill>
              </a:rPr>
              <a:t>односторонним</a:t>
            </a:r>
            <a:r>
              <a:rPr lang="ru-RU" altLang="de-DE" sz="2000" dirty="0">
                <a:solidFill>
                  <a:srgbClr val="333333"/>
                </a:solidFill>
              </a:rPr>
              <a:t> объясениям тех или иных ситуаций, не охватывая при этом </a:t>
            </a:r>
            <a:r>
              <a:rPr lang="ru-RU" altLang="de-DE" sz="2000" i="1" dirty="0">
                <a:solidFill>
                  <a:srgbClr val="333333"/>
                </a:solidFill>
              </a:rPr>
              <a:t>полный спектр </a:t>
            </a:r>
            <a:r>
              <a:rPr lang="ru-RU" altLang="de-DE" sz="2000" dirty="0">
                <a:solidFill>
                  <a:srgbClr val="333333"/>
                </a:solidFill>
              </a:rPr>
              <a:t>происходящих событий, упуская так же важные детали. Часто это ведет к тому, что другие люди рассматриваются в качестве единоличного виновника.</a:t>
            </a:r>
            <a:endParaRPr lang="de-DE" altLang="de-DE" sz="2000" dirty="0">
              <a:solidFill>
                <a:srgbClr val="333333"/>
              </a:solidFill>
            </a:endParaRPr>
          </a:p>
          <a:p>
            <a:pPr lvl="0" defTabSz="914400" fontAlgn="base"/>
            <a:r>
              <a:rPr lang="ru-RU" altLang="de-DE" sz="2000" dirty="0">
                <a:solidFill>
                  <a:srgbClr val="004992"/>
                </a:solidFill>
              </a:rPr>
              <a:t>Пример</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У Томаса зазвонил телефон</a:t>
            </a:r>
            <a:r>
              <a:rPr lang="de-DE" altLang="de-DE" sz="2000" dirty="0">
                <a:solidFill>
                  <a:srgbClr val="333333"/>
                </a:solidFill>
              </a:rPr>
              <a:t>. </a:t>
            </a:r>
            <a:r>
              <a:rPr lang="ru-RU" altLang="de-DE" sz="2000" dirty="0">
                <a:solidFill>
                  <a:srgbClr val="333333"/>
                </a:solidFill>
              </a:rPr>
              <a:t>После автоматического текста у него спрашивают о его жизненных привычках.</a:t>
            </a:r>
          </a:p>
          <a:p>
            <a:pPr lvl="0" defTabSz="914400" fontAlgn="base"/>
            <a:r>
              <a:rPr lang="ru-RU" altLang="de-DE" sz="2000" dirty="0">
                <a:solidFill>
                  <a:srgbClr val="004992"/>
                </a:solidFill>
              </a:rPr>
              <a:t>Личное убеждение</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Хозяин квартиры Томаса шпионит за ним, чтобы выбросить его из квартиры.</a:t>
            </a:r>
          </a:p>
          <a:p>
            <a:pPr lvl="0" defTabSz="914400" fontAlgn="base"/>
            <a:r>
              <a:rPr lang="ru-RU" altLang="de-DE" sz="2000" dirty="0">
                <a:solidFill>
                  <a:srgbClr val="004992"/>
                </a:solidFill>
              </a:rPr>
              <a:t>Но</a:t>
            </a:r>
            <a:r>
              <a:rPr lang="de-DE" altLang="de-DE" sz="2000" dirty="0">
                <a:solidFill>
                  <a:srgbClr val="004992"/>
                </a:solidFill>
              </a:rPr>
              <a:t>:</a:t>
            </a:r>
            <a:r>
              <a:rPr lang="ru-RU" altLang="de-DE" sz="2000" dirty="0">
                <a:solidFill>
                  <a:srgbClr val="333333"/>
                </a:solidFill>
              </a:rPr>
              <a:t> Томасу позвонили из научно-исследовательского рекламного агентства, в число которых Томас попал совершенно случайно. От своего хозяина квартиры Томас никогда не получал жалоб или напоминаний об оплате. У него также на это нет никаких оснований</a:t>
            </a:r>
            <a:r>
              <a:rPr lang="de-DE" altLang="de-DE" sz="2000" dirty="0">
                <a:solidFill>
                  <a:srgbClr val="333333"/>
                </a:solidFill>
              </a:rPr>
              <a:t>: </a:t>
            </a:r>
            <a:r>
              <a:rPr lang="ru-RU" altLang="de-DE" sz="2000" dirty="0">
                <a:solidFill>
                  <a:srgbClr val="333333"/>
                </a:solidFill>
              </a:rPr>
              <a:t>Томас очень опрятный человек и всегда оплачивал все вовремя.</a:t>
            </a:r>
            <a:endParaRPr lang="en-US" sz="2000" dirty="0">
              <a:solidFill>
                <a:srgbClr val="333333"/>
              </a:solidFill>
            </a:endParaRP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53</a:t>
            </a:fld>
            <a:endParaRPr lang="de-DE" dirty="0">
              <a:latin typeface="+mn-lt"/>
              <a:ea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ru-RU" sz="3600" dirty="0">
                <a:latin typeface="+mn-lt"/>
                <a:ea typeface="+mn-ea"/>
                <a:cs typeface="+mn-cs"/>
              </a:rPr>
              <a:t>Что общего это имеет с психозом?</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ru-RU" altLang="de-DE" sz="2000" dirty="0">
                <a:solidFill>
                  <a:srgbClr val="333333"/>
                </a:solidFill>
              </a:rPr>
              <a:t>Пример возможных ситуаций, в которых </a:t>
            </a:r>
            <a:r>
              <a:rPr lang="ru-RU" altLang="de-DE" sz="2000" u="sng" dirty="0">
                <a:solidFill>
                  <a:srgbClr val="333333"/>
                </a:solidFill>
              </a:rPr>
              <a:t>присутствует</a:t>
            </a:r>
            <a:r>
              <a:rPr lang="ru-RU" altLang="de-DE" sz="2000" dirty="0">
                <a:solidFill>
                  <a:srgbClr val="333333"/>
                </a:solidFill>
              </a:rPr>
              <a:t> вина других </a:t>
            </a:r>
            <a:r>
              <a:rPr lang="de-DE" altLang="de-DE" sz="2000" dirty="0">
                <a:solidFill>
                  <a:srgbClr val="333333"/>
                </a:solidFill>
              </a:rPr>
              <a:t>– </a:t>
            </a:r>
            <a:r>
              <a:rPr lang="ru-RU" altLang="de-DE" sz="2000" dirty="0">
                <a:solidFill>
                  <a:srgbClr val="333333"/>
                </a:solidFill>
              </a:rPr>
              <a:t>дальнейшие важные факторы должны быть также учитанны</a:t>
            </a:r>
            <a:r>
              <a:rPr lang="de-DE" altLang="de-DE" sz="2000" dirty="0">
                <a:solidFill>
                  <a:srgbClr val="333333"/>
                </a:solidFill>
              </a:rPr>
              <a:t>:</a:t>
            </a:r>
          </a:p>
          <a:p>
            <a:pPr lvl="0" defTabSz="914400" fontAlgn="base"/>
            <a:r>
              <a:rPr lang="ru-RU" altLang="de-DE" sz="2000" dirty="0">
                <a:solidFill>
                  <a:srgbClr val="004992"/>
                </a:solidFill>
              </a:rPr>
              <a:t>Пример</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У Анны случился рицидив</a:t>
            </a:r>
            <a:r>
              <a:rPr lang="de-DE" altLang="de-DE" sz="2000" dirty="0">
                <a:solidFill>
                  <a:srgbClr val="333333"/>
                </a:solidFill>
              </a:rPr>
              <a:t>.</a:t>
            </a:r>
          </a:p>
          <a:p>
            <a:pPr lvl="0" defTabSz="914400" fontAlgn="base"/>
            <a:r>
              <a:rPr lang="ru-RU" altLang="de-DE" sz="2000" dirty="0">
                <a:solidFill>
                  <a:srgbClr val="004992"/>
                </a:solidFill>
              </a:rPr>
              <a:t>Личное убеждение</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Рецидив произошел когда нахлынули тяжелые воспоминания</a:t>
            </a:r>
            <a:r>
              <a:rPr lang="de-DE" altLang="de-DE" sz="2000" dirty="0">
                <a:solidFill>
                  <a:srgbClr val="333333"/>
                </a:solidFill>
              </a:rPr>
              <a:t>,</a:t>
            </a:r>
            <a:r>
              <a:rPr lang="ru-RU" altLang="de-DE" sz="2000" dirty="0">
                <a:solidFill>
                  <a:srgbClr val="333333"/>
                </a:solidFill>
              </a:rPr>
              <a:t> после того как она случайно встретила своего бывшего мужа на улице.Во времена брака она с ним очень часть ссорилась</a:t>
            </a:r>
            <a:r>
              <a:rPr lang="de-DE" altLang="de-DE" sz="2000" dirty="0">
                <a:solidFill>
                  <a:srgbClr val="333333"/>
                </a:solidFill>
              </a:rPr>
              <a:t>.</a:t>
            </a:r>
          </a:p>
          <a:p>
            <a:pPr lvl="0" defTabSz="914400" fontAlgn="base"/>
            <a:r>
              <a:rPr lang="ru-RU" altLang="de-DE" sz="2000" dirty="0">
                <a:solidFill>
                  <a:srgbClr val="004992"/>
                </a:solidFill>
              </a:rPr>
              <a:t>Но</a:t>
            </a:r>
            <a:r>
              <a:rPr lang="de-DE" altLang="de-DE" sz="2000" dirty="0">
                <a:solidFill>
                  <a:srgbClr val="004992"/>
                </a:solidFill>
              </a:rPr>
              <a:t>:</a:t>
            </a:r>
            <a:r>
              <a:rPr lang="de-DE" altLang="de-DE" sz="2000" dirty="0">
                <a:solidFill>
                  <a:srgbClr val="333333"/>
                </a:solidFill>
              </a:rPr>
              <a:t> </a:t>
            </a:r>
            <a:r>
              <a:rPr lang="ru-RU" altLang="de-DE" sz="2000" dirty="0">
                <a:solidFill>
                  <a:srgbClr val="333333"/>
                </a:solidFill>
              </a:rPr>
              <a:t>Этот факт конечно мог стать причиной рицидива, но есть и другие факты, которые Анна упустила при своем заключении: прекращение приема лекарств, кроме того ссора на работе, переходящая в страх потерять рабочее место.</a:t>
            </a:r>
            <a:endParaRPr lang="en-US" sz="2000" dirty="0">
              <a:solidFill>
                <a:srgbClr val="333333"/>
              </a:solidFill>
            </a:endParaRPr>
          </a:p>
        </p:txBody>
      </p:sp>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54</a:t>
            </a:fld>
            <a:endParaRPr lang="de-DE" dirty="0">
              <a:latin typeface="+mn-lt"/>
              <a:ea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az-Cyrl-AZ" altLang="ko-KR" sz="3600" dirty="0">
                <a:latin typeface="+mn-lt"/>
                <a:ea typeface="+mn-ea"/>
                <a:cs typeface="+mn-cs"/>
              </a:rPr>
              <a:t>Спасибо за Ваше внимание!</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az-Cyrl-AZ" altLang="ko-KR" i="1" dirty="0">
                <a:solidFill>
                  <a:srgbClr val="004992"/>
                </a:solidFill>
              </a:rPr>
              <a:t>для тренеров</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ru-RU" altLang="ko-KR" dirty="0">
                <a:solidFill>
                  <a:srgbClr val="004992"/>
                </a:solidFill>
              </a:rPr>
              <a:t>Раздайте, пожалуйста, рабочие листы. Представьте наше приложение COGITO (скачать </a:t>
            </a:r>
            <a:r>
              <a:rPr lang="ru-RU" altLang="ko-KR">
                <a:solidFill>
                  <a:srgbClr val="004992"/>
                </a:solidFill>
              </a:rPr>
              <a:t>бесплатно).</a:t>
            </a:r>
            <a:endParaRPr lang="en-US" altLang="ko-KR" dirty="0">
              <a:solidFill>
                <a:srgbClr val="004992"/>
              </a:solidFill>
            </a:endParaRPr>
          </a:p>
        </p:txBody>
      </p:sp>
      <p:sp>
        <p:nvSpPr>
          <p:cNvPr id="2" name="Footer Placeholder 1"/>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55</a:t>
            </a:fld>
            <a:endParaRPr lang="de-DE" dirty="0">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1046760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56</a:t>
            </a:fld>
            <a:endParaRPr lang="de-DE" dirty="0">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117242921"/>
              </p:ext>
            </p:extLst>
          </p:nvPr>
        </p:nvGraphicFramePr>
        <p:xfrm>
          <a:off x="408954" y="2011680"/>
          <a:ext cx="11375999" cy="4744085"/>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a:solidFill>
                            <a:srgbClr val="333333"/>
                          </a:solidFill>
                          <a:latin typeface="+mn-lt"/>
                          <a:ea typeface="+mn-ea"/>
                          <a:cs typeface="+mn-cs"/>
                        </a:rPr>
                        <a:t>Vic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Doctor greating patient [sic]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84175">
                        <a:lnSpc>
                          <a:spcPct val="100000"/>
                        </a:lnSpc>
                        <a:spcBef>
                          <a:spcPts val="355"/>
                        </a:spcBef>
                      </a:pPr>
                      <a:r>
                        <a:rPr lang="de-DE" sz="1000">
                          <a:solidFill>
                            <a:srgbClr val="333333"/>
                          </a:solidFill>
                          <a:latin typeface="+mn-lt"/>
                          <a:ea typeface="+mn-ea"/>
                          <a:cs typeface="+mn-cs"/>
                        </a:rPr>
                        <a:t>A doctor is shaking a patient’s hand/Ein Arzt schüttelt einem Patienten die Hand </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spc="-5">
                          <a:solidFill>
                            <a:srgbClr val="333333"/>
                          </a:solidFill>
                          <a:latin typeface="+mn-lt"/>
                          <a:ea typeface="+mn-ea"/>
                          <a:cs typeface="+mn-cs"/>
                        </a:rPr>
                        <a:t>Benny-Kristin Fischer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mn-lt"/>
                          <a:ea typeface="+mn-ea"/>
                          <a:cs typeface="+mn-cs"/>
                        </a:rPr>
                        <a:t>- - -</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 - -</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99390">
                        <a:lnSpc>
                          <a:spcPct val="100000"/>
                        </a:lnSpc>
                        <a:spcBef>
                          <a:spcPts val="355"/>
                        </a:spcBef>
                      </a:pPr>
                      <a:r>
                        <a:rPr lang="de-DE" sz="1000">
                          <a:solidFill>
                            <a:srgbClr val="333333"/>
                          </a:solidFill>
                          <a:latin typeface="+mn-lt"/>
                          <a:ea typeface="+mn-ea"/>
                          <a:cs typeface="+mn-cs"/>
                        </a:rPr>
                        <a:t>Produced for the MCT/Anfertigung für das MKT; © Arbeitsgruppe Neuropsychologie</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mn-lt"/>
                          <a:ea typeface="+mn-ea"/>
                          <a:cs typeface="+mn-cs"/>
                        </a:rPr>
                        <a:t>Various motives: pupil, ice hockey player/ Verschiedene Motive: Schüler, Eishockeyspieler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spc="-5">
                          <a:solidFill>
                            <a:srgbClr val="333333"/>
                          </a:solidFill>
                          <a:latin typeface="+mn-lt"/>
                          <a:ea typeface="+mn-ea"/>
                          <a:cs typeface="+mn-cs"/>
                        </a:rPr>
                        <a:t>Bdunnette</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DSCF0486</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00355">
                        <a:lnSpc>
                          <a:spcPct val="100000"/>
                        </a:lnSpc>
                        <a:spcBef>
                          <a:spcPts val="355"/>
                        </a:spcBef>
                      </a:pPr>
                      <a:r>
                        <a:rPr lang="de-DE" sz="1000">
                          <a:solidFill>
                            <a:srgbClr val="333333"/>
                          </a:solidFill>
                          <a:latin typeface="+mn-lt"/>
                          <a:ea typeface="+mn-ea"/>
                          <a:cs typeface="+mn-cs"/>
                        </a:rPr>
                        <a:t>A friend is talking behind your back (wispering)/Freundin hat hinter Ihrem Rücken geredet (flüstern)</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a:solidFill>
                            <a:srgbClr val="333333"/>
                          </a:solidFill>
                          <a:latin typeface="+mn-lt"/>
                          <a:ea typeface="+mn-ea"/>
                          <a:cs typeface="+mn-cs"/>
                        </a:rPr>
                        <a:t>rileyroxx</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mn-lt"/>
                          <a:ea typeface="+mn-ea"/>
                          <a:cs typeface="+mn-cs"/>
                        </a:rPr>
                        <a:t>Job Interview #2</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95250">
                        <a:lnSpc>
                          <a:spcPct val="100000"/>
                        </a:lnSpc>
                        <a:spcBef>
                          <a:spcPts val="355"/>
                        </a:spcBef>
                      </a:pPr>
                      <a:r>
                        <a:rPr lang="en-US" sz="1000">
                          <a:solidFill>
                            <a:srgbClr val="333333"/>
                          </a:solidFill>
                          <a:latin typeface="+mn-lt"/>
                          <a:ea typeface="+mn-ea"/>
                          <a:cs typeface="+mn-cs"/>
                        </a:rPr>
                        <a:t>You are invited for a job interview (man dressed in grey shirt + tie)/Vorstellungsgespräch (Mann in schwarzem Hemd u. Krawatte)</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a:solidFill>
                            <a:srgbClr val="333333"/>
                          </a:solidFill>
                          <a:latin typeface="+mn-lt"/>
                          <a:ea typeface="+mn-ea"/>
                          <a:cs typeface="+mn-cs"/>
                        </a:rPr>
                        <a:t>bre pettis</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84480">
                        <a:lnSpc>
                          <a:spcPct val="100000"/>
                        </a:lnSpc>
                        <a:spcBef>
                          <a:spcPts val="355"/>
                        </a:spcBef>
                      </a:pPr>
                      <a:r>
                        <a:rPr lang="en-US" sz="1000" spc="-5">
                          <a:solidFill>
                            <a:srgbClr val="333333"/>
                          </a:solidFill>
                          <a:latin typeface="+mn-lt"/>
                          <a:ea typeface="+mn-ea"/>
                          <a:cs typeface="+mn-cs"/>
                        </a:rPr>
                        <a:t>This is what the webcam sees through a peephole </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405130">
                        <a:lnSpc>
                          <a:spcPct val="100000"/>
                        </a:lnSpc>
                        <a:spcBef>
                          <a:spcPts val="355"/>
                        </a:spcBef>
                      </a:pPr>
                      <a:r>
                        <a:rPr lang="en-US" sz="1000">
                          <a:solidFill>
                            <a:srgbClr val="333333"/>
                          </a:solidFill>
                          <a:latin typeface="+mn-lt"/>
                          <a:ea typeface="+mn-ea"/>
                          <a:cs typeface="+mn-cs"/>
                        </a:rPr>
                        <a:t>A friend is unpleasantly surprised by your spontaneous visit (man in a spyhole)/Eine Freundin ist von ihrem Besuch unangenehm überrascht (Mann im Spion)</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a:solidFill>
                            <a:srgbClr val="333333"/>
                          </a:solidFill>
                          <a:latin typeface="+mn-lt"/>
                          <a:ea typeface="+mn-ea"/>
                          <a:cs typeface="+mn-cs"/>
                        </a:rPr>
                        <a:t>yanec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mn-lt"/>
                          <a:ea typeface="+mn-ea"/>
                          <a:cs typeface="+mn-cs"/>
                        </a:rPr>
                        <a:t>laughter workshop</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499745">
                        <a:lnSpc>
                          <a:spcPct val="100000"/>
                        </a:lnSpc>
                        <a:spcBef>
                          <a:spcPts val="360"/>
                        </a:spcBef>
                      </a:pPr>
                      <a:r>
                        <a:rPr lang="en-US" sz="1000">
                          <a:solidFill>
                            <a:srgbClr val="333333"/>
                          </a:solidFill>
                          <a:latin typeface="+mn-lt"/>
                          <a:ea typeface="+mn-ea"/>
                          <a:cs typeface="+mn-cs"/>
                        </a:rPr>
                        <a:t>Other people laugh while you are talking (celebration)/Andere fangen an zu lachen, während Sie reden (Feier) </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20040">
                <a:tc>
                  <a:txBody>
                    <a:bodyPr/>
                    <a:lstStyle/>
                    <a:p>
                      <a:pPr marL="91440">
                        <a:lnSpc>
                          <a:spcPct val="100000"/>
                        </a:lnSpc>
                        <a:spcBef>
                          <a:spcPts val="360"/>
                        </a:spcBef>
                      </a:pPr>
                      <a:r>
                        <a:rPr lang="en-US" sz="1000">
                          <a:solidFill>
                            <a:srgbClr val="333333"/>
                          </a:solidFill>
                          <a:latin typeface="+mn-lt"/>
                          <a:ea typeface="+mn-ea"/>
                          <a:cs typeface="+mn-cs"/>
                        </a:rPr>
                        <a:t>Heidi Wittwer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a:solidFill>
                            <a:srgbClr val="333333"/>
                          </a:solidFill>
                          <a:latin typeface="+mn-lt"/>
                          <a:ea typeface="+mn-ea"/>
                          <a:cs typeface="+mn-cs"/>
                        </a:rPr>
                        <a:t>fotocommunity</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mn-lt"/>
                          <a:ea typeface="+mn-ea"/>
                          <a:cs typeface="+mn-cs"/>
                        </a:rPr>
                        <a:t>schreiende Hand</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spc="-5">
                          <a:solidFill>
                            <a:srgbClr val="333333"/>
                          </a:solidFill>
                          <a:latin typeface="+mn-lt"/>
                          <a:ea typeface="+mn-ea"/>
                          <a:cs typeface="+mn-cs"/>
                        </a:rPr>
                        <a:t>PP</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mn-lt"/>
                          <a:ea typeface="+mn-ea"/>
                          <a:cs typeface="+mn-cs"/>
                        </a:rPr>
                        <a:t>Screaming hand/Schreiende Hand </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91440">
                        <a:lnSpc>
                          <a:spcPct val="100000"/>
                        </a:lnSpc>
                        <a:spcBef>
                          <a:spcPts val="360"/>
                        </a:spcBef>
                      </a:pPr>
                      <a:r>
                        <a:rPr lang="en-US" sz="1000" spc="-5">
                          <a:solidFill>
                            <a:srgbClr val="333333"/>
                          </a:solidFill>
                          <a:latin typeface="+mn-lt"/>
                          <a:ea typeface="+mn-ea"/>
                          <a:cs typeface="+mn-cs"/>
                        </a:rPr>
                        <a:t>zen</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mn-lt"/>
                          <a:ea typeface="+mn-ea"/>
                          <a:cs typeface="+mn-cs"/>
                        </a:rPr>
                        <a:t>zen driving home - day 14</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100965">
                        <a:lnSpc>
                          <a:spcPct val="100000"/>
                        </a:lnSpc>
                        <a:spcBef>
                          <a:spcPts val="360"/>
                        </a:spcBef>
                      </a:pPr>
                      <a:r>
                        <a:rPr lang="de-DE" sz="1000">
                          <a:solidFill>
                            <a:srgbClr val="333333"/>
                          </a:solidFill>
                          <a:latin typeface="+mn-lt"/>
                          <a:ea typeface="+mn-ea"/>
                          <a:cs typeface="+mn-cs"/>
                        </a:rPr>
                        <a:t>A friend gives you a lift home (man in the car)/ </a:t>
                      </a:r>
                    </a:p>
                    <a:p>
                      <a:pPr marL="92075" marR="100965">
                        <a:lnSpc>
                          <a:spcPct val="100000"/>
                        </a:lnSpc>
                        <a:spcBef>
                          <a:spcPts val="360"/>
                        </a:spcBef>
                      </a:pPr>
                      <a:r>
                        <a:rPr lang="de-DE" sz="1000">
                          <a:solidFill>
                            <a:srgbClr val="333333"/>
                          </a:solidFill>
                          <a:latin typeface="+mn-lt"/>
                          <a:ea typeface="+mn-ea"/>
                          <a:cs typeface="+mn-cs"/>
                        </a:rPr>
                        <a:t>Ein Freund hat sie nach Hause gefahren (Mann im Auto) </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91440">
                        <a:lnSpc>
                          <a:spcPct val="100000"/>
                        </a:lnSpc>
                        <a:spcBef>
                          <a:spcPts val="360"/>
                        </a:spcBef>
                      </a:pPr>
                      <a:r>
                        <a:rPr lang="en-US" sz="1000">
                          <a:solidFill>
                            <a:srgbClr val="333333"/>
                          </a:solidFill>
                          <a:latin typeface="+mn-lt"/>
                          <a:ea typeface="+mn-ea"/>
                          <a:cs typeface="+mn-cs"/>
                        </a:rPr>
                        <a:t>Jswieringa</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mn-lt"/>
                          <a:ea typeface="+mn-ea"/>
                          <a:cs typeface="+mn-cs"/>
                        </a:rPr>
                        <a:t>Quarter Past three</a:t>
                      </a:r>
                      <a:endParaRPr sz="100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206375">
                        <a:lnSpc>
                          <a:spcPct val="100000"/>
                        </a:lnSpc>
                        <a:spcBef>
                          <a:spcPts val="360"/>
                        </a:spcBef>
                      </a:pPr>
                      <a:r>
                        <a:rPr lang="en-US" sz="1000">
                          <a:solidFill>
                            <a:srgbClr val="333333"/>
                          </a:solidFill>
                          <a:latin typeface="+mn-lt"/>
                          <a:ea typeface="+mn-ea"/>
                          <a:cs typeface="+mn-cs"/>
                        </a:rPr>
                        <a:t>A friend did not show up for a meeting with you (clock)/Ein Freund versetzt sie (Wanduhr)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20040">
                <a:tc>
                  <a:txBody>
                    <a:bodyPr/>
                    <a:lstStyle/>
                    <a:p>
                      <a:pPr marL="91440">
                        <a:lnSpc>
                          <a:spcPct val="100000"/>
                        </a:lnSpc>
                        <a:spcBef>
                          <a:spcPts val="360"/>
                        </a:spcBef>
                      </a:pPr>
                      <a:r>
                        <a:rPr lang="en-US" sz="1000">
                          <a:solidFill>
                            <a:srgbClr val="333333"/>
                          </a:solidFill>
                          <a:latin typeface="+mn-lt"/>
                          <a:ea typeface="+mn-ea"/>
                          <a:cs typeface="+mn-cs"/>
                        </a:rPr>
                        <a:t>Rocketjim54</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spc="-5">
                          <a:solidFill>
                            <a:srgbClr val="333333"/>
                          </a:solidFill>
                          <a:latin typeface="+mn-lt"/>
                          <a:ea typeface="+mn-ea"/>
                          <a:cs typeface="+mn-cs"/>
                        </a:rPr>
                        <a:t>mail box</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dirty="0">
                          <a:solidFill>
                            <a:srgbClr val="333333"/>
                          </a:solidFill>
                          <a:latin typeface="+mn-lt"/>
                          <a:ea typeface="+mn-ea"/>
                          <a:cs typeface="+mn-cs"/>
                        </a:rPr>
                        <a:t>Postcard (mailbox)/</a:t>
                      </a:r>
                      <a:r>
                        <a:rPr lang="en-US" sz="1000" dirty="0" err="1">
                          <a:solidFill>
                            <a:srgbClr val="333333"/>
                          </a:solidFill>
                          <a:latin typeface="+mn-lt"/>
                          <a:ea typeface="+mn-ea"/>
                          <a:cs typeface="+mn-cs"/>
                        </a:rPr>
                        <a:t>Postkarte</a:t>
                      </a:r>
                      <a:r>
                        <a:rPr lang="en-US" sz="1000" dirty="0">
                          <a:solidFill>
                            <a:srgbClr val="333333"/>
                          </a:solidFill>
                          <a:latin typeface="+mn-lt"/>
                          <a:ea typeface="+mn-ea"/>
                          <a:cs typeface="+mn-cs"/>
                        </a:rPr>
                        <a:t> (</a:t>
                      </a:r>
                      <a:r>
                        <a:rPr lang="en-US" sz="1000" dirty="0" err="1">
                          <a:solidFill>
                            <a:srgbClr val="333333"/>
                          </a:solidFill>
                          <a:latin typeface="+mn-lt"/>
                          <a:ea typeface="+mn-ea"/>
                          <a:cs typeface="+mn-cs"/>
                        </a:rPr>
                        <a:t>Briefkasten</a:t>
                      </a:r>
                      <a:r>
                        <a:rPr lang="en-US" sz="1000" dirty="0">
                          <a:solidFill>
                            <a:srgbClr val="333333"/>
                          </a:solidFill>
                          <a:latin typeface="+mn-lt"/>
                          <a:ea typeface="+mn-ea"/>
                          <a:cs typeface="+mn-cs"/>
                        </a:rPr>
                        <a:t>)</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az-Cyrl-AZ">
                <a:latin typeface="+mn-lt"/>
                <a:ea typeface="+mn-ea"/>
              </a:rPr>
              <a:t>Тренинг 1 – Стиль приписывания</a:t>
            </a:r>
            <a:endParaRPr lang="de-DE" dirty="0">
              <a:latin typeface="+mn-lt"/>
              <a:ea typeface="+mn-ea"/>
            </a:endParaRPr>
          </a:p>
        </p:txBody>
      </p:sp>
      <p:sp>
        <p:nvSpPr>
          <p:cNvPr id="4" name="Slide Number Placeholder 3"/>
          <p:cNvSpPr>
            <a:spLocks noGrp="1"/>
          </p:cNvSpPr>
          <p:nvPr>
            <p:ph type="sldNum" sz="quarter" idx="12"/>
          </p:nvPr>
        </p:nvSpPr>
        <p:spPr/>
        <p:txBody>
          <a:bodyPr/>
          <a:lstStyle/>
          <a:p>
            <a:fld id="{9B00EF49-7894-4F53-A8DD-F7DB3BFC5032}" type="slidenum">
              <a:rPr lang="de-DE" smtClean="0">
                <a:latin typeface="+mn-lt"/>
                <a:ea typeface="+mn-ea"/>
              </a:rPr>
              <a:pPr/>
              <a:t>57</a:t>
            </a:fld>
            <a:endParaRPr lang="de-DE" dirty="0">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009048102"/>
              </p:ext>
            </p:extLst>
          </p:nvPr>
        </p:nvGraphicFramePr>
        <p:xfrm>
          <a:off x="408954" y="2011680"/>
          <a:ext cx="11375999" cy="330885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91440">
                        <a:lnSpc>
                          <a:spcPct val="100000"/>
                        </a:lnSpc>
                        <a:spcBef>
                          <a:spcPts val="355"/>
                        </a:spcBef>
                      </a:pPr>
                      <a:r>
                        <a:rPr lang="en-US" sz="1000">
                          <a:solidFill>
                            <a:srgbClr val="333333"/>
                          </a:solidFill>
                          <a:latin typeface="+mn-lt"/>
                          <a:ea typeface="+mn-ea"/>
                          <a:cs typeface="+mn-cs"/>
                        </a:rPr>
                        <a:t>trekguy</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rear view side mirror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164465">
                        <a:lnSpc>
                          <a:spcPct val="100000"/>
                        </a:lnSpc>
                        <a:spcBef>
                          <a:spcPts val="355"/>
                        </a:spcBef>
                      </a:pPr>
                      <a:r>
                        <a:rPr lang="en-US" sz="1000">
                          <a:solidFill>
                            <a:srgbClr val="333333"/>
                          </a:solidFill>
                          <a:latin typeface="+mn-lt"/>
                          <a:ea typeface="+mn-ea"/>
                          <a:cs typeface="+mn-cs"/>
                        </a:rPr>
                        <a:t>A car has been driving behind you for some time (rearview mirror of the car)/Ein Wagen fährt längere Zeit hinter ihnen her (Rückspiegel e. Autos)</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91440">
                        <a:lnSpc>
                          <a:spcPct val="100000"/>
                        </a:lnSpc>
                        <a:spcBef>
                          <a:spcPts val="355"/>
                        </a:spcBef>
                      </a:pPr>
                      <a:r>
                        <a:rPr lang="en-US" sz="1000" spc="-5">
                          <a:solidFill>
                            <a:srgbClr val="333333"/>
                          </a:solidFill>
                          <a:latin typeface="+mn-lt"/>
                          <a:ea typeface="+mn-ea"/>
                          <a:cs typeface="+mn-cs"/>
                        </a:rPr>
                        <a:t>The Jamoker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spc="-5">
                          <a:solidFill>
                            <a:srgbClr val="333333"/>
                          </a:solidFill>
                          <a:latin typeface="+mn-lt"/>
                          <a:ea typeface="+mn-ea"/>
                          <a:cs typeface="+mn-cs"/>
                        </a:rPr>
                        <a:t>Missed The Bus</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Bus passing by/Der Bus fährt weg</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91440">
                        <a:lnSpc>
                          <a:spcPct val="100000"/>
                        </a:lnSpc>
                        <a:spcBef>
                          <a:spcPts val="355"/>
                        </a:spcBef>
                      </a:pPr>
                      <a:r>
                        <a:rPr lang="en-US" sz="1000" spc="-5">
                          <a:solidFill>
                            <a:srgbClr val="333333"/>
                          </a:solidFill>
                          <a:latin typeface="+mn-lt"/>
                          <a:ea typeface="+mn-ea"/>
                          <a:cs typeface="+mn-cs"/>
                        </a:rPr>
                        <a:t>*MarS</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spc="-5">
                          <a:solidFill>
                            <a:srgbClr val="333333"/>
                          </a:solidFill>
                          <a:latin typeface="+mn-lt"/>
                          <a:ea typeface="+mn-ea"/>
                          <a:cs typeface="+mn-cs"/>
                        </a:rPr>
                        <a:t>wine II</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marR="340995">
                        <a:lnSpc>
                          <a:spcPct val="100000"/>
                        </a:lnSpc>
                        <a:spcBef>
                          <a:spcPts val="355"/>
                        </a:spcBef>
                      </a:pPr>
                      <a:r>
                        <a:rPr lang="de-DE" sz="1000">
                          <a:solidFill>
                            <a:srgbClr val="333333"/>
                          </a:solidFill>
                          <a:latin typeface="+mn-lt"/>
                          <a:ea typeface="+mn-ea"/>
                          <a:cs typeface="+mn-cs"/>
                        </a:rPr>
                        <a:t>A neighbour invited you for a drink (Glass of white wine)/Nachbar hat sie auf ein Gläschen eingeladen (Glas m. Weiswein)</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91440">
                        <a:lnSpc>
                          <a:spcPct val="100000"/>
                        </a:lnSpc>
                        <a:spcBef>
                          <a:spcPts val="355"/>
                        </a:spcBef>
                      </a:pPr>
                      <a:r>
                        <a:rPr lang="en-US" sz="1000" spc="-5">
                          <a:solidFill>
                            <a:srgbClr val="333333"/>
                          </a:solidFill>
                          <a:latin typeface="+mn-lt"/>
                          <a:ea typeface="+mn-ea"/>
                          <a:cs typeface="+mn-cs"/>
                        </a:rPr>
                        <a:t>heater</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55"/>
                        </a:spcBef>
                      </a:pPr>
                      <a:r>
                        <a:rPr lang="en-US" sz="1000">
                          <a:solidFill>
                            <a:srgbClr val="333333"/>
                          </a:solidFill>
                          <a:latin typeface="+mn-lt"/>
                          <a:ea typeface="+mn-ea"/>
                          <a:cs typeface="+mn-cs"/>
                        </a:rPr>
                        <a:t>flickr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Commute (reading gang signs)</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55"/>
                        </a:spcBef>
                      </a:pPr>
                      <a:r>
                        <a:rPr lang="en-US" sz="1000">
                          <a:solidFill>
                            <a:srgbClr val="333333"/>
                          </a:solidFill>
                          <a:latin typeface="+mn-lt"/>
                          <a:ea typeface="+mn-ea"/>
                          <a:cs typeface="+mn-cs"/>
                        </a:rPr>
                        <a:t>Reading the newspaper/Zeitungsleser</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91440">
                        <a:lnSpc>
                          <a:spcPct val="100000"/>
                        </a:lnSpc>
                        <a:spcBef>
                          <a:spcPts val="355"/>
                        </a:spcBef>
                      </a:pPr>
                      <a:r>
                        <a:rPr lang="en-US" sz="1000" spc="-5">
                          <a:solidFill>
                            <a:srgbClr val="333333"/>
                          </a:solidFill>
                          <a:latin typeface="+mn-lt"/>
                          <a:ea typeface="+mn-ea"/>
                          <a:cs typeface="+mn-cs"/>
                        </a:rPr>
                        <a:t>Katrin Ze.</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1440">
                        <a:lnSpc>
                          <a:spcPct val="100000"/>
                        </a:lnSpc>
                        <a:spcBef>
                          <a:spcPts val="355"/>
                        </a:spcBef>
                      </a:pPr>
                      <a:r>
                        <a:rPr lang="en-US" sz="1000" spc="-5">
                          <a:solidFill>
                            <a:srgbClr val="333333"/>
                          </a:solidFill>
                          <a:latin typeface="+mn-lt"/>
                          <a:ea typeface="+mn-ea"/>
                          <a:cs typeface="+mn-cs"/>
                        </a:rPr>
                        <a:t>fotocommunity</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spc="-5">
                          <a:solidFill>
                            <a:srgbClr val="333333"/>
                          </a:solidFill>
                          <a:latin typeface="+mn-lt"/>
                          <a:ea typeface="+mn-ea"/>
                          <a:cs typeface="+mn-cs"/>
                        </a:rPr>
                        <a:t>enttäuscht</a:t>
                      </a:r>
                      <a:endParaRPr sz="100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92075">
                        <a:lnSpc>
                          <a:spcPct val="100000"/>
                        </a:lnSpc>
                        <a:spcBef>
                          <a:spcPts val="355"/>
                        </a:spcBef>
                      </a:pPr>
                      <a:r>
                        <a:rPr lang="de-DE" sz="1000">
                          <a:solidFill>
                            <a:srgbClr val="333333"/>
                          </a:solidFill>
                          <a:latin typeface="+mn-lt"/>
                          <a:ea typeface="+mn-ea"/>
                          <a:cs typeface="+mn-cs"/>
                        </a:rPr>
                        <a:t>A friend thinks you are unfair/Ein Freund findet sie unfair (in der Ecke kauernde Frau)</a:t>
                      </a:r>
                      <a:endParaRPr sz="1000" dirty="0">
                        <a:solidFill>
                          <a:srgbClr val="333333"/>
                        </a:solidFill>
                        <a:latin typeface="+mn-lt"/>
                        <a:ea typeface="+mn-ea"/>
                        <a:cs typeface="+mn-cs"/>
                      </a:endParaRPr>
                    </a:p>
                  </a:txBody>
                  <a:tcPr marL="0" marR="0" marT="45085"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91440">
                        <a:lnSpc>
                          <a:spcPct val="100000"/>
                        </a:lnSpc>
                        <a:spcBef>
                          <a:spcPts val="360"/>
                        </a:spcBef>
                      </a:pPr>
                      <a:r>
                        <a:rPr lang="en-US" sz="1000" spc="-5">
                          <a:solidFill>
                            <a:srgbClr val="333333"/>
                          </a:solidFill>
                          <a:latin typeface="+mn-lt"/>
                          <a:ea typeface="+mn-ea"/>
                          <a:cs typeface="+mn-cs"/>
                        </a:rPr>
                        <a:t>judge mental</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1440">
                        <a:lnSpc>
                          <a:spcPct val="100000"/>
                        </a:lnSpc>
                        <a:spcBef>
                          <a:spcPts val="360"/>
                        </a:spcBef>
                      </a:pPr>
                      <a:r>
                        <a:rPr lang="en-US" sz="1000">
                          <a:solidFill>
                            <a:srgbClr val="333333"/>
                          </a:solidFill>
                          <a:latin typeface="+mn-lt"/>
                          <a:ea typeface="+mn-ea"/>
                          <a:cs typeface="+mn-cs"/>
                        </a:rPr>
                        <a:t>flickr</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305435">
                        <a:lnSpc>
                          <a:spcPct val="100000"/>
                        </a:lnSpc>
                        <a:spcBef>
                          <a:spcPts val="360"/>
                        </a:spcBef>
                      </a:pPr>
                      <a:r>
                        <a:rPr lang="en-US" sz="1000" spc="-5">
                          <a:solidFill>
                            <a:srgbClr val="333333"/>
                          </a:solidFill>
                          <a:latin typeface="+mn-lt"/>
                          <a:ea typeface="+mn-ea"/>
                          <a:cs typeface="+mn-cs"/>
                        </a:rPr>
                        <a:t>The Fluoride uncertainty Theory</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a:lnSpc>
                          <a:spcPct val="100000"/>
                        </a:lnSpc>
                        <a:spcBef>
                          <a:spcPts val="360"/>
                        </a:spcBef>
                      </a:pPr>
                      <a:r>
                        <a:rPr lang="en-US" sz="1000">
                          <a:solidFill>
                            <a:srgbClr val="333333"/>
                          </a:solidFill>
                          <a:latin typeface="+mn-lt"/>
                          <a:ea typeface="+mn-ea"/>
                          <a:cs typeface="+mn-cs"/>
                        </a:rPr>
                        <a:t>CC</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92075" marR="249554">
                        <a:lnSpc>
                          <a:spcPct val="100000"/>
                        </a:lnSpc>
                        <a:spcBef>
                          <a:spcPts val="360"/>
                        </a:spcBef>
                      </a:pPr>
                      <a:r>
                        <a:rPr lang="de-DE" sz="1000" dirty="0">
                          <a:solidFill>
                            <a:srgbClr val="333333"/>
                          </a:solidFill>
                          <a:latin typeface="+mn-lt"/>
                          <a:ea typeface="+mn-ea"/>
                          <a:cs typeface="+mn-cs"/>
                        </a:rPr>
                        <a:t>A friend thinks you are smart (Albert Einstein)/ Ein Freund findet sie klug (Einstein)</a:t>
                      </a:r>
                      <a:endParaRPr sz="1000" dirty="0">
                        <a:solidFill>
                          <a:srgbClr val="333333"/>
                        </a:solidFill>
                        <a:latin typeface="+mn-lt"/>
                        <a:ea typeface="+mn-ea"/>
                        <a:cs typeface="+mn-cs"/>
                      </a:endParaRPr>
                    </a:p>
                  </a:txBody>
                  <a:tcPr marL="0" marR="0" marB="0"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5013</Words>
  <Application>Microsoft Office PowerPoint</Application>
  <PresentationFormat>Benutzerdefiniert</PresentationFormat>
  <Paragraphs>643</Paragraphs>
  <Slides>57</Slides>
  <Notes>57</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57</vt:i4>
      </vt:variant>
    </vt:vector>
  </HeadingPairs>
  <TitlesOfParts>
    <vt:vector size="67" baseType="lpstr">
      <vt:lpstr>Arial</vt:lpstr>
      <vt:lpstr>Calibri Light</vt:lpstr>
      <vt:lpstr>Old English Text MT</vt:lpstr>
      <vt:lpstr>Symbol</vt:lpstr>
      <vt:lpstr>Times New Roman</vt:lpstr>
      <vt:lpstr>Verdana</vt:lpstr>
      <vt:lpstr>WingDings</vt:lpstr>
      <vt:lpstr>WingDings</vt:lpstr>
      <vt:lpstr>UKE_PPT-Vorlage_16zu9</vt:lpstr>
      <vt:lpstr>1_UKE_PPT-Vorlage_16zu9</vt:lpstr>
      <vt:lpstr>MKT 1 B – Стиль приписывания</vt:lpstr>
      <vt:lpstr>Приписывание</vt:lpstr>
      <vt:lpstr>Приписывание</vt:lpstr>
      <vt:lpstr>Приписывание</vt:lpstr>
      <vt:lpstr>Причины</vt:lpstr>
      <vt:lpstr>Причины</vt:lpstr>
      <vt:lpstr>Причины</vt:lpstr>
      <vt:lpstr>Приписывание</vt:lpstr>
      <vt:lpstr>Вы покидаете больницу без симптомов заболевания.</vt:lpstr>
      <vt:lpstr>Вы покидаете больницу без симптомов заболевания.</vt:lpstr>
      <vt:lpstr>Вы покидаете больницу без симптомов заболевания.</vt:lpstr>
      <vt:lpstr>Вы покидаете больницу без симптомов заболевания.</vt:lpstr>
      <vt:lpstr>Вы покидаете больницу без симптомов заболевания.</vt:lpstr>
      <vt:lpstr>Последствия определенных приписаний для негативных событий.</vt:lpstr>
      <vt:lpstr>Последствия определенных приписаний для негативных событий.</vt:lpstr>
      <vt:lpstr>Последствия определенных приписаний для негативных событий.</vt:lpstr>
      <vt:lpstr>Последствия определенных приписаний для негативных событий.</vt:lpstr>
      <vt:lpstr>Последствия определенных приписаний для негативных событий.</vt:lpstr>
      <vt:lpstr>Последствия определенных приписаний для позитивных событий.</vt:lpstr>
      <vt:lpstr>Последствия определенных приписаний для позитивных событий.</vt:lpstr>
      <vt:lpstr>Последствия определенных приписаний для позитивных событий.</vt:lpstr>
      <vt:lpstr>Последствия определенных приписаний для позитивных событий.</vt:lpstr>
      <vt:lpstr>Последствия определенных приписаний для позитивных событий.</vt:lpstr>
      <vt:lpstr>Какой в этом смысл?</vt:lpstr>
      <vt:lpstr>Какой в этом смысл?</vt:lpstr>
      <vt:lpstr>Как односторонние приписывание приводит к неверным заключениям различных ситуаций во время психоза - Примеры</vt:lpstr>
      <vt:lpstr>Стиль приписывания Цель нашего сегодняшнего тренинга:</vt:lpstr>
      <vt:lpstr>Ваша подруга говорит о Вас за вашей спиной.</vt:lpstr>
      <vt:lpstr>Вас не приглашают на собеседование.</vt:lpstr>
      <vt:lpstr>Ваша подруга неприятно удивлена Вашему спонтанному визиту.</vt:lpstr>
      <vt:lpstr>В то время как Вы говорите, другие начинают смеяться.</vt:lpstr>
      <vt:lpstr>Приведите собственные примеры!</vt:lpstr>
      <vt:lpstr>Ваш внутренний голос говорит Вам, что Вы ни на что не годны.</vt:lpstr>
      <vt:lpstr>Ваш внутренний голос говорит Вам, что Вы ни на что не годны.</vt:lpstr>
      <vt:lpstr>Ваш внутренний голос говорит Вам, что Вы ни на что не годны.</vt:lpstr>
      <vt:lpstr>Слышать голоса Ваши голоса или голоса, управляемые другими? “За и Против”</vt:lpstr>
      <vt:lpstr>Слышать голоса Ваши голоса или голоса, управляемые другими? “За и Против”</vt:lpstr>
      <vt:lpstr>Слышать голоса Ваши голоса или голоса, управляемые другими? “За и Против”</vt:lpstr>
      <vt:lpstr>Слышать голоса Ваши голоса или голоса, управляемые другими? “За и Против”</vt:lpstr>
      <vt:lpstr>Слышать голоса Ваши голоса или голоса, управляемые другими? “За и Против”</vt:lpstr>
      <vt:lpstr>Друг отвез Вас домой.</vt:lpstr>
      <vt:lpstr>Мой друг подвел меня.</vt:lpstr>
      <vt:lpstr>Ваш друг не отправил Вам почтовую карточку с отпуска.</vt:lpstr>
      <vt:lpstr>Одна и таже машина долгое время едит за Вами.</vt:lpstr>
      <vt:lpstr>Как можно это прежде всего объяснить?</vt:lpstr>
      <vt:lpstr>Ваш сосед пригласил Вас на бакалчик вина.</vt:lpstr>
      <vt:lpstr>Перед дверью Вашего дома стоит уже долгое время мужчина, который читает газету.</vt:lpstr>
      <vt:lpstr>Друг считает Вас нечестным.</vt:lpstr>
      <vt:lpstr>Друг считает Вас умным.</vt:lpstr>
      <vt:lpstr>Перенесение целей наповседневную жизнь</vt:lpstr>
      <vt:lpstr>Перенесение целей наповседневную жизнь</vt:lpstr>
      <vt:lpstr>Перенесение целей наповседневную жизнь</vt:lpstr>
      <vt:lpstr>Что общего это имеет с психозом?</vt:lpstr>
      <vt:lpstr>Что общего это имеет с психозом?</vt:lpstr>
      <vt:lpstr>Спасибо за Ваше внимание!</vt:lpstr>
      <vt:lpstr>PowerPoint-Präsentation</vt:lpstr>
      <vt:lpstr>PowerPoint-Präsentation</vt:lpstr>
    </vt:vector>
  </TitlesOfParts>
  <Company>eku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Zuschreibungsstil</dc:title>
  <dc:creator>steffen</dc:creator>
  <cp:lastModifiedBy>Britt ...</cp:lastModifiedBy>
  <cp:revision>344</cp:revision>
  <dcterms:created xsi:type="dcterms:W3CDTF">2004-10-11T13:21:01Z</dcterms:created>
  <dcterms:modified xsi:type="dcterms:W3CDTF">2021-11-13T16:23:33Z</dcterms:modified>
</cp:coreProperties>
</file>