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001" r:id="rId1"/>
  </p:sldMasterIdLst>
  <p:notesMasterIdLst>
    <p:notesMasterId r:id="rId75"/>
  </p:notesMasterIdLst>
  <p:handoutMasterIdLst>
    <p:handoutMasterId r:id="rId76"/>
  </p:handoutMasterIdLst>
  <p:sldIdLst>
    <p:sldId id="657" r:id="rId2"/>
    <p:sldId id="298" r:id="rId3"/>
    <p:sldId id="658" r:id="rId4"/>
    <p:sldId id="660" r:id="rId5"/>
    <p:sldId id="659" r:id="rId6"/>
    <p:sldId id="635" r:id="rId7"/>
    <p:sldId id="531" r:id="rId8"/>
    <p:sldId id="574" r:id="rId9"/>
    <p:sldId id="649" r:id="rId10"/>
    <p:sldId id="648" r:id="rId11"/>
    <p:sldId id="647" r:id="rId12"/>
    <p:sldId id="583" r:id="rId13"/>
    <p:sldId id="507" r:id="rId14"/>
    <p:sldId id="506" r:id="rId15"/>
    <p:sldId id="535" r:id="rId16"/>
    <p:sldId id="518" r:id="rId17"/>
    <p:sldId id="652" r:id="rId18"/>
    <p:sldId id="651" r:id="rId19"/>
    <p:sldId id="650" r:id="rId20"/>
    <p:sldId id="584" r:id="rId21"/>
    <p:sldId id="585" r:id="rId22"/>
    <p:sldId id="586" r:id="rId23"/>
    <p:sldId id="587" r:id="rId24"/>
    <p:sldId id="588" r:id="rId25"/>
    <p:sldId id="589" r:id="rId26"/>
    <p:sldId id="590" r:id="rId27"/>
    <p:sldId id="591" r:id="rId28"/>
    <p:sldId id="592" r:id="rId29"/>
    <p:sldId id="593" r:id="rId30"/>
    <p:sldId id="594" r:id="rId31"/>
    <p:sldId id="595" r:id="rId32"/>
    <p:sldId id="596" r:id="rId33"/>
    <p:sldId id="597" r:id="rId34"/>
    <p:sldId id="636" r:id="rId35"/>
    <p:sldId id="637" r:id="rId36"/>
    <p:sldId id="639" r:id="rId37"/>
    <p:sldId id="601" r:id="rId38"/>
    <p:sldId id="602" r:id="rId39"/>
    <p:sldId id="603" r:id="rId40"/>
    <p:sldId id="604" r:id="rId41"/>
    <p:sldId id="643" r:id="rId42"/>
    <p:sldId id="605" r:id="rId43"/>
    <p:sldId id="606" r:id="rId44"/>
    <p:sldId id="607" r:id="rId45"/>
    <p:sldId id="608" r:id="rId46"/>
    <p:sldId id="609" r:id="rId47"/>
    <p:sldId id="610" r:id="rId48"/>
    <p:sldId id="611" r:id="rId49"/>
    <p:sldId id="612" r:id="rId50"/>
    <p:sldId id="613" r:id="rId51"/>
    <p:sldId id="614" r:id="rId52"/>
    <p:sldId id="615" r:id="rId53"/>
    <p:sldId id="616" r:id="rId54"/>
    <p:sldId id="617" r:id="rId55"/>
    <p:sldId id="618" r:id="rId56"/>
    <p:sldId id="619" r:id="rId57"/>
    <p:sldId id="620" r:id="rId58"/>
    <p:sldId id="621" r:id="rId59"/>
    <p:sldId id="622" r:id="rId60"/>
    <p:sldId id="623" r:id="rId61"/>
    <p:sldId id="624" r:id="rId62"/>
    <p:sldId id="625" r:id="rId63"/>
    <p:sldId id="626" r:id="rId64"/>
    <p:sldId id="627" r:id="rId65"/>
    <p:sldId id="628" r:id="rId66"/>
    <p:sldId id="499" r:id="rId67"/>
    <p:sldId id="654" r:id="rId68"/>
    <p:sldId id="653" r:id="rId69"/>
    <p:sldId id="634" r:id="rId70"/>
    <p:sldId id="656" r:id="rId71"/>
    <p:sldId id="655" r:id="rId72"/>
    <p:sldId id="644" r:id="rId73"/>
    <p:sldId id="556" r:id="rId74"/>
  </p:sldIdLst>
  <p:sldSz cx="12195175" cy="6858000"/>
  <p:notesSz cx="7099300" cy="10234613"/>
  <p:embeddedFontLst>
    <p:embeddedFont>
      <p:font typeface="Calibri Light" panose="020F0302020204030204" pitchFamily="34" charset="0"/>
      <p:regular r:id="rId77"/>
      <p:italic r:id="rId78"/>
    </p:embeddedFont>
  </p:embeddedFontLst>
  <p:defaultTextStyle>
    <a:defPPr>
      <a:defRPr lang="de-DE"/>
    </a:defPPr>
    <a:lvl1pPr algn="ctr" rtl="0" fontAlgn="base">
      <a:spcBef>
        <a:spcPct val="0"/>
      </a:spcBef>
      <a:spcAft>
        <a:spcPct val="0"/>
      </a:spcAft>
      <a:defRPr lang="en-US" sz="3600" kern="1200">
        <a:solidFill>
          <a:schemeClr val="tx1"/>
        </a:solidFill>
        <a:latin typeface="+mn-lt"/>
        <a:ea typeface="+mn-ea"/>
        <a:cs typeface="+mn-cs"/>
      </a:defRPr>
    </a:lvl1pPr>
    <a:lvl2pPr marL="457200" algn="ctr" rtl="0" fontAlgn="base">
      <a:spcBef>
        <a:spcPct val="0"/>
      </a:spcBef>
      <a:spcAft>
        <a:spcPct val="0"/>
      </a:spcAft>
      <a:defRPr lang="en-US" sz="3600" kern="1200">
        <a:solidFill>
          <a:schemeClr val="tx1"/>
        </a:solidFill>
        <a:latin typeface="+mn-lt"/>
        <a:ea typeface="+mn-ea"/>
        <a:cs typeface="+mn-cs"/>
      </a:defRPr>
    </a:lvl2pPr>
    <a:lvl3pPr marL="914400" algn="ctr" rtl="0" fontAlgn="base">
      <a:spcBef>
        <a:spcPct val="0"/>
      </a:spcBef>
      <a:spcAft>
        <a:spcPct val="0"/>
      </a:spcAft>
      <a:defRPr lang="en-US" sz="3600" kern="1200">
        <a:solidFill>
          <a:schemeClr val="tx1"/>
        </a:solidFill>
        <a:latin typeface="+mn-lt"/>
        <a:ea typeface="+mn-ea"/>
        <a:cs typeface="+mn-cs"/>
      </a:defRPr>
    </a:lvl3pPr>
    <a:lvl4pPr marL="1371600" algn="ctr" rtl="0" fontAlgn="base">
      <a:spcBef>
        <a:spcPct val="0"/>
      </a:spcBef>
      <a:spcAft>
        <a:spcPct val="0"/>
      </a:spcAft>
      <a:defRPr lang="en-US" sz="3600" kern="1200">
        <a:solidFill>
          <a:schemeClr val="tx1"/>
        </a:solidFill>
        <a:latin typeface="+mn-lt"/>
        <a:ea typeface="+mn-ea"/>
        <a:cs typeface="+mn-cs"/>
      </a:defRPr>
    </a:lvl4pPr>
    <a:lvl5pPr marL="1828800" algn="ctr" rtl="0" fontAlgn="base">
      <a:spcBef>
        <a:spcPct val="0"/>
      </a:spcBef>
      <a:spcAft>
        <a:spcPct val="0"/>
      </a:spcAft>
      <a:defRPr lang="en-US" sz="3600" kern="1200">
        <a:solidFill>
          <a:schemeClr val="tx1"/>
        </a:solidFill>
        <a:latin typeface="+mn-lt"/>
        <a:ea typeface="+mn-ea"/>
        <a:cs typeface="+mn-cs"/>
      </a:defRPr>
    </a:lvl5pPr>
    <a:lvl6pPr marL="2286000" algn="l" defTabSz="914400" rtl="0" eaLnBrk="1" latinLnBrk="0" hangingPunct="1">
      <a:defRPr sz="3600" kern="1200">
        <a:solidFill>
          <a:schemeClr val="tx1"/>
        </a:solidFill>
        <a:latin typeface="Times New Roman" panose="02020603050405020304" pitchFamily="18" charset="0"/>
        <a:ea typeface="+mn-ea"/>
        <a:cs typeface="+mn-cs"/>
      </a:defRPr>
    </a:lvl6pPr>
    <a:lvl7pPr marL="2743200" algn="l" defTabSz="914400" rtl="0" eaLnBrk="1" latinLnBrk="0" hangingPunct="1">
      <a:defRPr sz="3600" kern="1200">
        <a:solidFill>
          <a:schemeClr val="tx1"/>
        </a:solidFill>
        <a:latin typeface="Times New Roman" panose="02020603050405020304" pitchFamily="18" charset="0"/>
        <a:ea typeface="+mn-ea"/>
        <a:cs typeface="+mn-cs"/>
      </a:defRPr>
    </a:lvl7pPr>
    <a:lvl8pPr marL="3200400" algn="l" defTabSz="914400" rtl="0" eaLnBrk="1" latinLnBrk="0" hangingPunct="1">
      <a:defRPr sz="3600" kern="1200">
        <a:solidFill>
          <a:schemeClr val="tx1"/>
        </a:solidFill>
        <a:latin typeface="Times New Roman" panose="02020603050405020304" pitchFamily="18" charset="0"/>
        <a:ea typeface="+mn-ea"/>
        <a:cs typeface="+mn-cs"/>
      </a:defRPr>
    </a:lvl8pPr>
    <a:lvl9pPr marL="3657600" algn="l" defTabSz="914400" rtl="0" eaLnBrk="1" latinLnBrk="0" hangingPunct="1">
      <a:defRPr sz="36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568">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006699"/>
    <a:srgbClr val="A98EFE"/>
    <a:srgbClr val="FF0066"/>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338" autoAdjust="0"/>
    <p:restoredTop sz="99881" autoAdjust="0"/>
  </p:normalViewPr>
  <p:slideViewPr>
    <p:cSldViewPr>
      <p:cViewPr varScale="1">
        <p:scale>
          <a:sx n="98" d="100"/>
          <a:sy n="98" d="100"/>
        </p:scale>
        <p:origin x="180" y="52"/>
      </p:cViewPr>
      <p:guideLst>
        <p:guide orient="horz" pos="2568"/>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2.fntdata"/><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latin typeface="Arial" charset="0"/>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latin typeface="Arial" charset="0"/>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latin typeface="Arial" charset="0"/>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latin typeface="Arial" panose="020B0604020202020204" pitchFamily="34" charset="0"/>
              </a:defRPr>
            </a:lvl1pPr>
          </a:lstStyle>
          <a:p>
            <a:fld id="{E7834215-8DC1-4BEC-B299-C8B1EF6EB99E}" type="slidenum">
              <a:rPr lang="en-GB" altLang="de-DE"/>
              <a:pPr/>
              <a:t>‹Nr.›</a:t>
            </a:fld>
            <a:endParaRPr lang="en-GB" altLang="de-DE"/>
          </a:p>
        </p:txBody>
      </p:sp>
    </p:spTree>
    <p:extLst>
      <p:ext uri="{BB962C8B-B14F-4D97-AF65-F5344CB8AC3E}">
        <p14:creationId xmlns:p14="http://schemas.microsoft.com/office/powerpoint/2010/main" val="41448599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latin typeface="Arial" charset="0"/>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latin typeface="Arial" charset="0"/>
              </a:defRPr>
            </a:lvl1pPr>
          </a:lstStyle>
          <a:p>
            <a:pPr>
              <a:defRPr/>
            </a:pPr>
            <a:endParaRPr lang="en-US"/>
          </a:p>
        </p:txBody>
      </p:sp>
      <p:sp>
        <p:nvSpPr>
          <p:cNvPr id="921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latin typeface="Arial" charset="0"/>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latin typeface="Arial" panose="020B0604020202020204" pitchFamily="34" charset="0"/>
              </a:defRPr>
            </a:lvl1pPr>
          </a:lstStyle>
          <a:p>
            <a:fld id="{57C5F94E-6373-4F4F-B934-0758317416D1}" type="slidenum">
              <a:rPr lang="en-US" altLang="de-DE"/>
              <a:pPr/>
              <a:t>‹Nr.›</a:t>
            </a:fld>
            <a:endParaRPr lang="en-US" altLang="de-DE"/>
          </a:p>
        </p:txBody>
      </p:sp>
    </p:spTree>
    <p:extLst>
      <p:ext uri="{BB962C8B-B14F-4D97-AF65-F5344CB8AC3E}">
        <p14:creationId xmlns:p14="http://schemas.microsoft.com/office/powerpoint/2010/main" val="18670333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5D9ED1E-4389-454A-BD59-68FCA43E9A01}" type="slidenum">
              <a:rPr lang="en-US" altLang="de-DE" sz="1300"/>
              <a:pPr algn="r" eaLnBrk="1" hangingPunct="1">
                <a:spcBef>
                  <a:spcPct val="0"/>
                </a:spcBef>
              </a:pPr>
              <a:t>2</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13201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5D9ED1E-4389-454A-BD59-68FCA43E9A01}" type="slidenum">
              <a:rPr lang="en-US" altLang="de-DE" sz="1300"/>
              <a:pPr algn="r" eaLnBrk="1" hangingPunct="1">
                <a:spcBef>
                  <a:spcPct val="0"/>
                </a:spcBef>
              </a:pPr>
              <a:t>3</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02555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5D9ED1E-4389-454A-BD59-68FCA43E9A01}" type="slidenum">
              <a:rPr lang="en-US" altLang="de-DE" sz="1300"/>
              <a:pPr algn="r" eaLnBrk="1" hangingPunct="1">
                <a:spcBef>
                  <a:spcPct val="0"/>
                </a:spcBef>
              </a:pPr>
              <a:t>4</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46197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5D9ED1E-4389-454A-BD59-68FCA43E9A01}" type="slidenum">
              <a:rPr lang="en-US" altLang="de-DE" sz="1300"/>
              <a:pPr algn="r" eaLnBrk="1" hangingPunct="1">
                <a:spcBef>
                  <a:spcPct val="0"/>
                </a:spcBef>
              </a:pPr>
              <a:t>5</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18535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7C5F94E-6373-4F4F-B934-0758317416D1}" type="slidenum">
              <a:rPr lang="en-US" altLang="de-DE" smtClean="0"/>
              <a:pPr/>
              <a:t>6</a:t>
            </a:fld>
            <a:endParaRPr lang="en-US" altLang="de-DE"/>
          </a:p>
        </p:txBody>
      </p:sp>
    </p:spTree>
    <p:extLst>
      <p:ext uri="{BB962C8B-B14F-4D97-AF65-F5344CB8AC3E}">
        <p14:creationId xmlns:p14="http://schemas.microsoft.com/office/powerpoint/2010/main" val="10681937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7C5F94E-6373-4F4F-B934-0758317416D1}" type="slidenum">
              <a:rPr lang="en-US" altLang="de-DE" smtClean="0"/>
              <a:pPr/>
              <a:t>7</a:t>
            </a:fld>
            <a:endParaRPr lang="en-US" altLang="de-DE"/>
          </a:p>
        </p:txBody>
      </p:sp>
    </p:spTree>
    <p:extLst>
      <p:ext uri="{BB962C8B-B14F-4D97-AF65-F5344CB8AC3E}">
        <p14:creationId xmlns:p14="http://schemas.microsoft.com/office/powerpoint/2010/main" val="26239159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3BCC6ED-00C5-4B3A-8C06-A25EC0B5D02F}" type="slidenum">
              <a:rPr lang="de-DE" altLang="de-DE" sz="1300">
                <a:cs typeface="Times New Roman" panose="02020603050405020304" pitchFamily="18" charset="0"/>
              </a:rPr>
              <a:pPr algn="r" eaLnBrk="1" hangingPunct="1">
                <a:spcBef>
                  <a:spcPct val="0"/>
                </a:spcBef>
              </a:pPr>
              <a:t>8</a:t>
            </a:fld>
            <a:endParaRPr lang="de-DE" altLang="de-DE" sz="1300">
              <a:cs typeface="Times New Roman" panose="02020603050405020304" pitchFamily="18"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xfrm>
            <a:off x="944563" y="4860925"/>
            <a:ext cx="5210175"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63891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3BCC6ED-00C5-4B3A-8C06-A25EC0B5D02F}" type="slidenum">
              <a:rPr lang="de-DE" altLang="de-DE" sz="1300">
                <a:cs typeface="Times New Roman" panose="02020603050405020304" pitchFamily="18" charset="0"/>
              </a:rPr>
              <a:pPr algn="r" eaLnBrk="1" hangingPunct="1">
                <a:spcBef>
                  <a:spcPct val="0"/>
                </a:spcBef>
              </a:pPr>
              <a:t>9</a:t>
            </a:fld>
            <a:endParaRPr lang="de-DE" altLang="de-DE" sz="1300">
              <a:cs typeface="Times New Roman" panose="02020603050405020304" pitchFamily="18"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xfrm>
            <a:off x="944563" y="4860925"/>
            <a:ext cx="5210175"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63891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3BCC6ED-00C5-4B3A-8C06-A25EC0B5D02F}" type="slidenum">
              <a:rPr lang="de-DE" altLang="de-DE" sz="1300">
                <a:cs typeface="Times New Roman" panose="02020603050405020304" pitchFamily="18" charset="0"/>
              </a:rPr>
              <a:pPr algn="r" eaLnBrk="1" hangingPunct="1">
                <a:spcBef>
                  <a:spcPct val="0"/>
                </a:spcBef>
              </a:pPr>
              <a:t>10</a:t>
            </a:fld>
            <a:endParaRPr lang="de-DE" altLang="de-DE" sz="1300">
              <a:cs typeface="Times New Roman" panose="02020603050405020304" pitchFamily="18"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xfrm>
            <a:off x="944563" y="4860925"/>
            <a:ext cx="5210175"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63891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3BCC6ED-00C5-4B3A-8C06-A25EC0B5D02F}" type="slidenum">
              <a:rPr lang="de-DE" altLang="de-DE" sz="1300">
                <a:cs typeface="Times New Roman" panose="02020603050405020304" pitchFamily="18" charset="0"/>
              </a:rPr>
              <a:pPr algn="r" eaLnBrk="1" hangingPunct="1">
                <a:spcBef>
                  <a:spcPct val="0"/>
                </a:spcBef>
              </a:pPr>
              <a:t>11</a:t>
            </a:fld>
            <a:endParaRPr lang="de-DE" altLang="de-DE" sz="1300">
              <a:cs typeface="Times New Roman" panose="02020603050405020304" pitchFamily="18"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xfrm>
            <a:off x="944563" y="4860925"/>
            <a:ext cx="5210175"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63891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AEBDFF7-A32A-4262-84E2-3E1ED27ABD08}" type="slidenum">
              <a:rPr lang="en-US" altLang="de-DE" sz="1300"/>
              <a:pPr algn="r" eaLnBrk="1" hangingPunct="1">
                <a:spcBef>
                  <a:spcPct val="0"/>
                </a:spcBef>
              </a:pPr>
              <a:t>12</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738944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D5E1F71-E97D-4D86-A56D-C27F5F851377}" type="slidenum">
              <a:rPr lang="en-US" altLang="de-DE" sz="1300"/>
              <a:pPr algn="r" eaLnBrk="1" hangingPunct="1">
                <a:spcBef>
                  <a:spcPct val="0"/>
                </a:spcBef>
              </a:pPr>
              <a:t>13</a:t>
            </a:fld>
            <a:endParaRPr lang="en-US" altLang="de-DE" sz="1300"/>
          </a:p>
        </p:txBody>
      </p:sp>
      <p:sp>
        <p:nvSpPr>
          <p:cNvPr id="102403" name="Rectangle 2"/>
          <p:cNvSpPr>
            <a:spLocks noGrp="1" noRot="1" noChangeAspect="1" noChangeArrowheads="1" noTextEdit="1"/>
          </p:cNvSpPr>
          <p:nvPr>
            <p:ph type="sldImg"/>
          </p:nvPr>
        </p:nvSpPr>
        <p:spPr>
          <a:xfrm>
            <a:off x="139700" y="768350"/>
            <a:ext cx="6821488"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431265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AD68736-0F60-46C3-A557-8456EF2784C8}" type="slidenum">
              <a:rPr lang="en-US" altLang="de-DE" sz="1300"/>
              <a:pPr algn="r" eaLnBrk="1" hangingPunct="1">
                <a:spcBef>
                  <a:spcPct val="0"/>
                </a:spcBef>
              </a:pPr>
              <a:t>14</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56176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7C5F94E-6373-4F4F-B934-0758317416D1}" type="slidenum">
              <a:rPr lang="en-US" altLang="de-DE" smtClean="0"/>
              <a:pPr/>
              <a:t>15</a:t>
            </a:fld>
            <a:endParaRPr lang="en-US" altLang="de-DE"/>
          </a:p>
        </p:txBody>
      </p:sp>
    </p:spTree>
    <p:extLst>
      <p:ext uri="{BB962C8B-B14F-4D97-AF65-F5344CB8AC3E}">
        <p14:creationId xmlns:p14="http://schemas.microsoft.com/office/powerpoint/2010/main" val="28986477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C03C29C-BEB5-4B52-B577-090DD9D040BD}" type="slidenum">
              <a:rPr lang="en-US" altLang="de-DE" sz="1300"/>
              <a:pPr algn="r" eaLnBrk="1" hangingPunct="1">
                <a:spcBef>
                  <a:spcPct val="0"/>
                </a:spcBef>
              </a:pPr>
              <a:t>16</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66004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C03C29C-BEB5-4B52-B577-090DD9D040BD}" type="slidenum">
              <a:rPr lang="en-US" altLang="de-DE" sz="1300"/>
              <a:pPr algn="r" eaLnBrk="1" hangingPunct="1">
                <a:spcBef>
                  <a:spcPct val="0"/>
                </a:spcBef>
              </a:pPr>
              <a:t>17</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66004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C03C29C-BEB5-4B52-B577-090DD9D040BD}" type="slidenum">
              <a:rPr lang="en-US" altLang="de-DE" sz="1300"/>
              <a:pPr algn="r" eaLnBrk="1" hangingPunct="1">
                <a:spcBef>
                  <a:spcPct val="0"/>
                </a:spcBef>
              </a:pPr>
              <a:t>18</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66004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C03C29C-BEB5-4B52-B577-090DD9D040BD}" type="slidenum">
              <a:rPr lang="en-US" altLang="de-DE" sz="1300"/>
              <a:pPr algn="r" eaLnBrk="1" hangingPunct="1">
                <a:spcBef>
                  <a:spcPct val="0"/>
                </a:spcBef>
              </a:pPr>
              <a:t>19</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66004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4880055-AB91-411B-87B5-48B9612BECC8}" type="slidenum">
              <a:rPr lang="en-US" altLang="de-DE" sz="1300">
                <a:solidFill>
                  <a:srgbClr val="000000"/>
                </a:solidFill>
              </a:rPr>
              <a:pPr algn="r" eaLnBrk="1" hangingPunct="1">
                <a:spcBef>
                  <a:spcPct val="0"/>
                </a:spcBef>
              </a:pPr>
              <a:t>20</a:t>
            </a:fld>
            <a:endParaRPr lang="en-US" altLang="de-DE" sz="1300">
              <a:solidFill>
                <a:srgbClr val="000000"/>
              </a:solidFill>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04844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B928E7A-43B4-4499-A1B5-436D9E0FF1EF}" type="slidenum">
              <a:rPr lang="en-US" altLang="de-DE" sz="1300">
                <a:solidFill>
                  <a:srgbClr val="000000"/>
                </a:solidFill>
              </a:rPr>
              <a:pPr algn="r" eaLnBrk="1" hangingPunct="1">
                <a:spcBef>
                  <a:spcPct val="0"/>
                </a:spcBef>
              </a:pPr>
              <a:t>21</a:t>
            </a:fld>
            <a:endParaRPr lang="en-US" altLang="de-DE" sz="1300">
              <a:solidFill>
                <a:srgbClr val="000000"/>
              </a:solidFill>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5676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37D98E9-8765-4999-AB4D-4254FA521C12}" type="slidenum">
              <a:rPr lang="en-US" altLang="de-DE" sz="1300">
                <a:solidFill>
                  <a:srgbClr val="000000"/>
                </a:solidFill>
              </a:rPr>
              <a:pPr algn="r" eaLnBrk="1" hangingPunct="1">
                <a:spcBef>
                  <a:spcPct val="0"/>
                </a:spcBef>
              </a:pPr>
              <a:t>22</a:t>
            </a:fld>
            <a:endParaRPr lang="en-US" altLang="de-DE" sz="1300">
              <a:solidFill>
                <a:srgbClr val="000000"/>
              </a:solidFill>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7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2CCDB98-F697-4730-8BEB-A29C8F5F1F36}" type="slidenum">
              <a:rPr lang="en-US" altLang="de-DE" sz="1300">
                <a:solidFill>
                  <a:srgbClr val="000000"/>
                </a:solidFill>
              </a:rPr>
              <a:pPr algn="r" eaLnBrk="1" hangingPunct="1">
                <a:spcBef>
                  <a:spcPct val="0"/>
                </a:spcBef>
              </a:pPr>
              <a:t>23</a:t>
            </a:fld>
            <a:endParaRPr lang="en-US" altLang="de-DE" sz="1300">
              <a:solidFill>
                <a:srgbClr val="000000"/>
              </a:solidFill>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853857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010EA07-E473-4D72-9053-A099A4F693DE}" type="slidenum">
              <a:rPr lang="en-US" altLang="de-DE" sz="1300">
                <a:solidFill>
                  <a:srgbClr val="000000"/>
                </a:solidFill>
              </a:rPr>
              <a:pPr algn="r" eaLnBrk="1" hangingPunct="1">
                <a:spcBef>
                  <a:spcPct val="0"/>
                </a:spcBef>
              </a:pPr>
              <a:t>24</a:t>
            </a:fld>
            <a:endParaRPr lang="en-US" altLang="de-DE" sz="1300">
              <a:solidFill>
                <a:srgbClr val="000000"/>
              </a:solidFill>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42262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7C5F94E-6373-4F4F-B934-0758317416D1}" type="slidenum">
              <a:rPr lang="en-US" altLang="de-DE" smtClean="0"/>
              <a:pPr/>
              <a:t>25</a:t>
            </a:fld>
            <a:endParaRPr lang="en-US" altLang="de-DE"/>
          </a:p>
        </p:txBody>
      </p:sp>
    </p:spTree>
    <p:extLst>
      <p:ext uri="{BB962C8B-B14F-4D97-AF65-F5344CB8AC3E}">
        <p14:creationId xmlns:p14="http://schemas.microsoft.com/office/powerpoint/2010/main" val="14864567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7C5F94E-6373-4F4F-B934-0758317416D1}" type="slidenum">
              <a:rPr lang="en-US" altLang="de-DE" smtClean="0"/>
              <a:pPr/>
              <a:t>26</a:t>
            </a:fld>
            <a:endParaRPr lang="en-US" altLang="de-DE"/>
          </a:p>
        </p:txBody>
      </p:sp>
    </p:spTree>
    <p:extLst>
      <p:ext uri="{BB962C8B-B14F-4D97-AF65-F5344CB8AC3E}">
        <p14:creationId xmlns:p14="http://schemas.microsoft.com/office/powerpoint/2010/main" val="38447167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7C5F94E-6373-4F4F-B934-0758317416D1}" type="slidenum">
              <a:rPr lang="en-US" altLang="de-DE" smtClean="0"/>
              <a:pPr/>
              <a:t>27</a:t>
            </a:fld>
            <a:endParaRPr lang="en-US" altLang="de-DE"/>
          </a:p>
        </p:txBody>
      </p:sp>
    </p:spTree>
    <p:extLst>
      <p:ext uri="{BB962C8B-B14F-4D97-AF65-F5344CB8AC3E}">
        <p14:creationId xmlns:p14="http://schemas.microsoft.com/office/powerpoint/2010/main" val="29811751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7C5F94E-6373-4F4F-B934-0758317416D1}" type="slidenum">
              <a:rPr lang="en-US" altLang="de-DE" smtClean="0"/>
              <a:pPr/>
              <a:t>28</a:t>
            </a:fld>
            <a:endParaRPr lang="en-US" altLang="de-DE"/>
          </a:p>
        </p:txBody>
      </p:sp>
    </p:spTree>
    <p:extLst>
      <p:ext uri="{BB962C8B-B14F-4D97-AF65-F5344CB8AC3E}">
        <p14:creationId xmlns:p14="http://schemas.microsoft.com/office/powerpoint/2010/main" val="9870144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215BF31-A432-4855-B095-DD383CBF1E03}" type="slidenum">
              <a:rPr lang="en-US" altLang="de-DE" sz="1300">
                <a:solidFill>
                  <a:srgbClr val="000000"/>
                </a:solidFill>
              </a:rPr>
              <a:pPr algn="r" eaLnBrk="1" hangingPunct="1">
                <a:spcBef>
                  <a:spcPct val="0"/>
                </a:spcBef>
              </a:pPr>
              <a:t>29</a:t>
            </a:fld>
            <a:endParaRPr lang="en-US" altLang="de-DE" sz="1300">
              <a:solidFill>
                <a:srgbClr val="000000"/>
              </a:solidFill>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00213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6B84C1B-CFFA-48FC-93A7-FCD4BFA0D2C8}" type="slidenum">
              <a:rPr lang="en-US" altLang="de-DE" sz="1300">
                <a:solidFill>
                  <a:srgbClr val="000000"/>
                </a:solidFill>
              </a:rPr>
              <a:pPr algn="r" eaLnBrk="1" hangingPunct="1">
                <a:spcBef>
                  <a:spcPct val="0"/>
                </a:spcBef>
              </a:pPr>
              <a:t>30</a:t>
            </a:fld>
            <a:endParaRPr lang="en-US" altLang="de-DE" sz="1300">
              <a:solidFill>
                <a:srgbClr val="000000"/>
              </a:solidFill>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59462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DF2862A-0C96-42E6-977A-08471B997462}" type="slidenum">
              <a:rPr lang="en-US" altLang="de-DE" sz="1300">
                <a:solidFill>
                  <a:srgbClr val="000000"/>
                </a:solidFill>
              </a:rPr>
              <a:pPr algn="r" eaLnBrk="1" hangingPunct="1">
                <a:spcBef>
                  <a:spcPct val="0"/>
                </a:spcBef>
              </a:pPr>
              <a:t>31</a:t>
            </a:fld>
            <a:endParaRPr lang="en-US" altLang="de-DE" sz="1300">
              <a:solidFill>
                <a:srgbClr val="000000"/>
              </a:solidFill>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51345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8B6D352-A085-448D-839B-4DCCC26A572A}" type="slidenum">
              <a:rPr lang="en-US" altLang="de-DE" sz="1300">
                <a:solidFill>
                  <a:srgbClr val="000000"/>
                </a:solidFill>
              </a:rPr>
              <a:pPr algn="r" eaLnBrk="1" hangingPunct="1">
                <a:spcBef>
                  <a:spcPct val="0"/>
                </a:spcBef>
              </a:pPr>
              <a:t>32</a:t>
            </a:fld>
            <a:endParaRPr lang="en-US" altLang="de-DE" sz="1300">
              <a:solidFill>
                <a:srgbClr val="000000"/>
              </a:solidFill>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41457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B82272D-70F6-48AE-A0A6-C4FC3A0C8E51}" type="slidenum">
              <a:rPr lang="en-US" altLang="de-DE" sz="1300">
                <a:solidFill>
                  <a:srgbClr val="000000"/>
                </a:solidFill>
              </a:rPr>
              <a:pPr algn="r" eaLnBrk="1" hangingPunct="1">
                <a:spcBef>
                  <a:spcPct val="0"/>
                </a:spcBef>
              </a:pPr>
              <a:t>33</a:t>
            </a:fld>
            <a:endParaRPr lang="en-US" altLang="de-DE" sz="1300">
              <a:solidFill>
                <a:srgbClr val="000000"/>
              </a:solidFill>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56342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173321D-6C80-4069-B9CF-7A17A8D57673}" type="slidenum">
              <a:rPr lang="en-US" altLang="de-DE" sz="1300"/>
              <a:pPr algn="r" eaLnBrk="1" hangingPunct="1">
                <a:spcBef>
                  <a:spcPct val="0"/>
                </a:spcBef>
              </a:pPr>
              <a:t>34</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8346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69852D5-290C-40D5-B29A-C37AB4AC7836}" type="slidenum">
              <a:rPr lang="en-US" altLang="de-DE" sz="1300"/>
              <a:pPr algn="r" eaLnBrk="1" hangingPunct="1">
                <a:spcBef>
                  <a:spcPct val="0"/>
                </a:spcBef>
              </a:pPr>
              <a:t>35</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5615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2A3561E-D4AF-4146-85D4-87CE26D9FA9E}" type="slidenum">
              <a:rPr lang="en-US" altLang="de-DE" sz="1300"/>
              <a:pPr algn="r" eaLnBrk="1" hangingPunct="1">
                <a:spcBef>
                  <a:spcPct val="0"/>
                </a:spcBef>
              </a:pPr>
              <a:t>36</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04700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25F9F58-42A6-40B1-83AD-722718F7C9BA}" type="slidenum">
              <a:rPr lang="en-US" altLang="de-DE" sz="1300">
                <a:solidFill>
                  <a:srgbClr val="000000"/>
                </a:solidFill>
              </a:rPr>
              <a:pPr algn="r" eaLnBrk="1" hangingPunct="1">
                <a:spcBef>
                  <a:spcPct val="0"/>
                </a:spcBef>
              </a:pPr>
              <a:t>37</a:t>
            </a:fld>
            <a:endParaRPr lang="en-US" altLang="de-DE" sz="1300">
              <a:solidFill>
                <a:srgbClr val="000000"/>
              </a:solidFill>
            </a:endParaRPr>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2171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6397367-1EFE-429B-A443-8848B22095E4}" type="slidenum">
              <a:rPr lang="en-US" altLang="de-DE" sz="1300">
                <a:solidFill>
                  <a:srgbClr val="000000"/>
                </a:solidFill>
              </a:rPr>
              <a:pPr algn="r" eaLnBrk="1" hangingPunct="1">
                <a:spcBef>
                  <a:spcPct val="0"/>
                </a:spcBef>
              </a:pPr>
              <a:t>38</a:t>
            </a:fld>
            <a:endParaRPr lang="en-US" altLang="de-DE" sz="1300">
              <a:solidFill>
                <a:srgbClr val="000000"/>
              </a:solidFill>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5346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985DAED-CADB-45AB-8DA6-5DF6693860C1}" type="slidenum">
              <a:rPr lang="en-US" altLang="de-DE" sz="1300">
                <a:solidFill>
                  <a:srgbClr val="000000"/>
                </a:solidFill>
              </a:rPr>
              <a:pPr algn="r" eaLnBrk="1" hangingPunct="1">
                <a:spcBef>
                  <a:spcPct val="0"/>
                </a:spcBef>
              </a:pPr>
              <a:t>39</a:t>
            </a:fld>
            <a:endParaRPr lang="en-US" altLang="de-DE" sz="1300">
              <a:solidFill>
                <a:srgbClr val="000000"/>
              </a:solidFill>
            </a:endParaRPr>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00527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A4AFB4E-64CF-4111-B828-6A1DC453DEC8}" type="slidenum">
              <a:rPr lang="en-US" altLang="de-DE" sz="1300">
                <a:solidFill>
                  <a:srgbClr val="000000"/>
                </a:solidFill>
              </a:rPr>
              <a:pPr algn="r" eaLnBrk="1" hangingPunct="1">
                <a:spcBef>
                  <a:spcPct val="0"/>
                </a:spcBef>
              </a:pPr>
              <a:t>40</a:t>
            </a:fld>
            <a:endParaRPr lang="en-US" altLang="de-DE" sz="1300">
              <a:solidFill>
                <a:srgbClr val="000000"/>
              </a:solidFill>
            </a:endParaRPr>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38290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4470836-CFA9-4F28-A1B0-3F8554258DF9}" type="slidenum">
              <a:rPr lang="en-US" altLang="de-DE" sz="1300">
                <a:solidFill>
                  <a:srgbClr val="000000"/>
                </a:solidFill>
              </a:rPr>
              <a:pPr algn="r" eaLnBrk="1" hangingPunct="1">
                <a:spcBef>
                  <a:spcPct val="0"/>
                </a:spcBef>
              </a:pPr>
              <a:t>42</a:t>
            </a:fld>
            <a:endParaRPr lang="en-US" altLang="de-DE" sz="1300">
              <a:solidFill>
                <a:srgbClr val="000000"/>
              </a:solidFill>
            </a:endParaRPr>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675794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61E32B7-3B39-4B99-AD85-692FA2778C58}" type="slidenum">
              <a:rPr lang="en-US" altLang="de-DE" sz="1300">
                <a:solidFill>
                  <a:srgbClr val="000000"/>
                </a:solidFill>
              </a:rPr>
              <a:pPr algn="r" eaLnBrk="1" hangingPunct="1">
                <a:spcBef>
                  <a:spcPct val="0"/>
                </a:spcBef>
              </a:pPr>
              <a:t>43</a:t>
            </a:fld>
            <a:endParaRPr lang="en-US" altLang="de-DE" sz="1300">
              <a:solidFill>
                <a:srgbClr val="000000"/>
              </a:solidFill>
            </a:endParaRPr>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3338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D128B7C-AADA-4E2C-AD73-22494A035605}" type="slidenum">
              <a:rPr lang="en-US" altLang="de-DE" sz="1300">
                <a:solidFill>
                  <a:srgbClr val="000000"/>
                </a:solidFill>
              </a:rPr>
              <a:pPr algn="r" eaLnBrk="1" hangingPunct="1">
                <a:spcBef>
                  <a:spcPct val="0"/>
                </a:spcBef>
              </a:pPr>
              <a:t>44</a:t>
            </a:fld>
            <a:endParaRPr lang="en-US" altLang="de-DE" sz="1300">
              <a:solidFill>
                <a:srgbClr val="000000"/>
              </a:solidFill>
            </a:endParaRPr>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468073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1B4E020-354F-4D1C-9697-F76ADD75D53C}" type="slidenum">
              <a:rPr lang="en-US" altLang="de-DE" sz="1300">
                <a:solidFill>
                  <a:srgbClr val="000000"/>
                </a:solidFill>
              </a:rPr>
              <a:pPr algn="r" eaLnBrk="1" hangingPunct="1">
                <a:spcBef>
                  <a:spcPct val="0"/>
                </a:spcBef>
              </a:pPr>
              <a:t>45</a:t>
            </a:fld>
            <a:endParaRPr lang="en-US" altLang="de-DE" sz="1300">
              <a:solidFill>
                <a:srgbClr val="000000"/>
              </a:solidFill>
            </a:endParaRPr>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9761735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85B7C5D-8D75-43FA-8A2D-258DD6AF54DF}" type="slidenum">
              <a:rPr lang="en-US" altLang="de-DE" sz="1300">
                <a:solidFill>
                  <a:srgbClr val="000000"/>
                </a:solidFill>
              </a:rPr>
              <a:pPr algn="r" eaLnBrk="1" hangingPunct="1">
                <a:spcBef>
                  <a:spcPct val="0"/>
                </a:spcBef>
              </a:pPr>
              <a:t>46</a:t>
            </a:fld>
            <a:endParaRPr lang="en-US" altLang="de-DE" sz="1300">
              <a:solidFill>
                <a:srgbClr val="000000"/>
              </a:solidFill>
            </a:endParaRPr>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28516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C67014A-FFCD-42F2-A4A5-A99024465DF1}" type="slidenum">
              <a:rPr lang="en-US" altLang="de-DE" sz="1300">
                <a:solidFill>
                  <a:srgbClr val="000000"/>
                </a:solidFill>
              </a:rPr>
              <a:pPr algn="r" eaLnBrk="1" hangingPunct="1">
                <a:spcBef>
                  <a:spcPct val="0"/>
                </a:spcBef>
              </a:pPr>
              <a:t>47</a:t>
            </a:fld>
            <a:endParaRPr lang="en-US" altLang="de-DE" sz="1300">
              <a:solidFill>
                <a:srgbClr val="000000"/>
              </a:solidFill>
            </a:endParaRPr>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46898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6B6BCB5-E79A-4B34-9F59-DC250865D0DC}" type="slidenum">
              <a:rPr lang="en-US" altLang="de-DE" sz="1300">
                <a:solidFill>
                  <a:srgbClr val="000000"/>
                </a:solidFill>
              </a:rPr>
              <a:pPr algn="r" eaLnBrk="1" hangingPunct="1">
                <a:spcBef>
                  <a:spcPct val="0"/>
                </a:spcBef>
              </a:pPr>
              <a:t>48</a:t>
            </a:fld>
            <a:endParaRPr lang="en-US" altLang="de-DE" sz="1300">
              <a:solidFill>
                <a:srgbClr val="000000"/>
              </a:solidFill>
            </a:endParaRPr>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740629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54DF963-E1B3-4261-BEA2-4AE93A733E73}" type="slidenum">
              <a:rPr lang="en-US" altLang="de-DE" sz="1300">
                <a:solidFill>
                  <a:srgbClr val="000000"/>
                </a:solidFill>
              </a:rPr>
              <a:pPr algn="r" eaLnBrk="1" hangingPunct="1">
                <a:spcBef>
                  <a:spcPct val="0"/>
                </a:spcBef>
              </a:pPr>
              <a:t>49</a:t>
            </a:fld>
            <a:endParaRPr lang="en-US" altLang="de-DE" sz="1300">
              <a:solidFill>
                <a:srgbClr val="000000"/>
              </a:solidFill>
            </a:endParaRPr>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627179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3BEB720-230E-42F6-8554-C08CB79C6030}" type="slidenum">
              <a:rPr lang="en-US" altLang="de-DE" sz="1300">
                <a:solidFill>
                  <a:srgbClr val="000000"/>
                </a:solidFill>
              </a:rPr>
              <a:pPr algn="r" eaLnBrk="1" hangingPunct="1">
                <a:spcBef>
                  <a:spcPct val="0"/>
                </a:spcBef>
              </a:pPr>
              <a:t>50</a:t>
            </a:fld>
            <a:endParaRPr lang="en-US" altLang="de-DE" sz="1300">
              <a:solidFill>
                <a:srgbClr val="000000"/>
              </a:solidFill>
            </a:endParaRPr>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575265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A3AD735-37AD-40C1-8239-7F7E25780D41}" type="slidenum">
              <a:rPr lang="en-US" altLang="de-DE" sz="1300">
                <a:solidFill>
                  <a:srgbClr val="000000"/>
                </a:solidFill>
              </a:rPr>
              <a:pPr algn="r" eaLnBrk="1" hangingPunct="1">
                <a:spcBef>
                  <a:spcPct val="0"/>
                </a:spcBef>
              </a:pPr>
              <a:t>51</a:t>
            </a:fld>
            <a:endParaRPr lang="en-US" altLang="de-DE" sz="1300">
              <a:solidFill>
                <a:srgbClr val="000000"/>
              </a:solidFill>
            </a:endParaRPr>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549080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8208EFE-06DC-4CA8-B63C-711DC8A063A3}" type="slidenum">
              <a:rPr lang="en-US" altLang="de-DE" sz="1300">
                <a:solidFill>
                  <a:srgbClr val="000000"/>
                </a:solidFill>
              </a:rPr>
              <a:pPr algn="r" eaLnBrk="1" hangingPunct="1">
                <a:spcBef>
                  <a:spcPct val="0"/>
                </a:spcBef>
              </a:pPr>
              <a:t>52</a:t>
            </a:fld>
            <a:endParaRPr lang="en-US" altLang="de-DE" sz="1300">
              <a:solidFill>
                <a:srgbClr val="000000"/>
              </a:solidFill>
            </a:endParaRPr>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925596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C2E3390-DB93-4B97-8DE1-B809758CC47E}" type="slidenum">
              <a:rPr lang="en-US" altLang="de-DE" sz="1300">
                <a:solidFill>
                  <a:srgbClr val="000000"/>
                </a:solidFill>
              </a:rPr>
              <a:pPr algn="r" eaLnBrk="1" hangingPunct="1">
                <a:spcBef>
                  <a:spcPct val="0"/>
                </a:spcBef>
              </a:pPr>
              <a:t>53</a:t>
            </a:fld>
            <a:endParaRPr lang="en-US" altLang="de-DE" sz="1300">
              <a:solidFill>
                <a:srgbClr val="000000"/>
              </a:solidFill>
            </a:endParaRPr>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45858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B4F3338-0E8B-4220-B1D1-A6457B40ACD5}" type="slidenum">
              <a:rPr lang="en-US" altLang="de-DE" sz="1300">
                <a:solidFill>
                  <a:srgbClr val="000000"/>
                </a:solidFill>
              </a:rPr>
              <a:pPr algn="r" eaLnBrk="1" hangingPunct="1">
                <a:spcBef>
                  <a:spcPct val="0"/>
                </a:spcBef>
              </a:pPr>
              <a:t>54</a:t>
            </a:fld>
            <a:endParaRPr lang="en-US" altLang="de-DE" sz="1300">
              <a:solidFill>
                <a:srgbClr val="000000"/>
              </a:solidFill>
            </a:endParaRPr>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460044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D744539-7FA1-4199-B660-AACD2CF5913A}" type="slidenum">
              <a:rPr lang="en-US" altLang="de-DE" sz="1300">
                <a:solidFill>
                  <a:srgbClr val="000000"/>
                </a:solidFill>
              </a:rPr>
              <a:pPr algn="r" eaLnBrk="1" hangingPunct="1">
                <a:spcBef>
                  <a:spcPct val="0"/>
                </a:spcBef>
              </a:pPr>
              <a:t>55</a:t>
            </a:fld>
            <a:endParaRPr lang="en-US" altLang="de-DE" sz="1300">
              <a:solidFill>
                <a:srgbClr val="000000"/>
              </a:solidFill>
            </a:endParaRPr>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263083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3C8D95A-211E-4013-B4C5-751AE4629224}" type="slidenum">
              <a:rPr lang="en-US" altLang="de-DE" sz="1300">
                <a:solidFill>
                  <a:srgbClr val="000000"/>
                </a:solidFill>
              </a:rPr>
              <a:pPr algn="r" eaLnBrk="1" hangingPunct="1">
                <a:spcBef>
                  <a:spcPct val="0"/>
                </a:spcBef>
              </a:pPr>
              <a:t>56</a:t>
            </a:fld>
            <a:endParaRPr lang="en-US" altLang="de-DE" sz="1300">
              <a:solidFill>
                <a:srgbClr val="000000"/>
              </a:solidFill>
            </a:endParaRPr>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01980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21B0639-9C1F-4F6F-8A9D-44D4AEB59D59}" type="slidenum">
              <a:rPr lang="en-US" altLang="de-DE" sz="1300">
                <a:solidFill>
                  <a:srgbClr val="000000"/>
                </a:solidFill>
              </a:rPr>
              <a:pPr algn="r" eaLnBrk="1" hangingPunct="1">
                <a:spcBef>
                  <a:spcPct val="0"/>
                </a:spcBef>
              </a:pPr>
              <a:t>57</a:t>
            </a:fld>
            <a:endParaRPr lang="en-US" altLang="de-DE" sz="1300">
              <a:solidFill>
                <a:srgbClr val="000000"/>
              </a:solidFill>
            </a:endParaRPr>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249959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58DAA9A-E998-4D63-A0D7-111D1F93DD7E}" type="slidenum">
              <a:rPr lang="en-US" altLang="de-DE" sz="1300">
                <a:solidFill>
                  <a:srgbClr val="000000"/>
                </a:solidFill>
              </a:rPr>
              <a:pPr algn="r" eaLnBrk="1" hangingPunct="1">
                <a:spcBef>
                  <a:spcPct val="0"/>
                </a:spcBef>
              </a:pPr>
              <a:t>58</a:t>
            </a:fld>
            <a:endParaRPr lang="en-US" altLang="de-DE" sz="1300">
              <a:solidFill>
                <a:srgbClr val="000000"/>
              </a:solidFill>
            </a:endParaRPr>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741918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D6DB004-17B5-4BE3-95BB-7359966E34A7}" type="slidenum">
              <a:rPr lang="en-US" altLang="de-DE" sz="1300">
                <a:solidFill>
                  <a:srgbClr val="000000"/>
                </a:solidFill>
              </a:rPr>
              <a:pPr algn="r" eaLnBrk="1" hangingPunct="1">
                <a:spcBef>
                  <a:spcPct val="0"/>
                </a:spcBef>
              </a:pPr>
              <a:t>59</a:t>
            </a:fld>
            <a:endParaRPr lang="en-US" altLang="de-DE" sz="1300">
              <a:solidFill>
                <a:srgbClr val="000000"/>
              </a:solidFill>
            </a:endParaRPr>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7620150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BD80385-519B-414E-8225-B647CAD1E773}" type="slidenum">
              <a:rPr lang="en-US" altLang="de-DE" sz="1300">
                <a:solidFill>
                  <a:srgbClr val="000000"/>
                </a:solidFill>
              </a:rPr>
              <a:pPr algn="r" eaLnBrk="1" hangingPunct="1">
                <a:spcBef>
                  <a:spcPct val="0"/>
                </a:spcBef>
              </a:pPr>
              <a:t>60</a:t>
            </a:fld>
            <a:endParaRPr lang="en-US" altLang="de-DE" sz="1300">
              <a:solidFill>
                <a:srgbClr val="000000"/>
              </a:solidFill>
            </a:endParaRPr>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165421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752E14D-C538-4E0C-903A-7668EA529F88}" type="slidenum">
              <a:rPr lang="en-US" altLang="de-DE" sz="1300">
                <a:solidFill>
                  <a:srgbClr val="000000"/>
                </a:solidFill>
              </a:rPr>
              <a:pPr algn="r" eaLnBrk="1" hangingPunct="1">
                <a:spcBef>
                  <a:spcPct val="0"/>
                </a:spcBef>
              </a:pPr>
              <a:t>61</a:t>
            </a:fld>
            <a:endParaRPr lang="en-US" altLang="de-DE" sz="1300">
              <a:solidFill>
                <a:srgbClr val="000000"/>
              </a:solidFill>
            </a:endParaRPr>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771068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2B52D7C-ED69-4119-87D0-01D8597E9427}" type="slidenum">
              <a:rPr lang="en-US" altLang="de-DE" sz="1300">
                <a:solidFill>
                  <a:srgbClr val="000000"/>
                </a:solidFill>
              </a:rPr>
              <a:pPr algn="r" eaLnBrk="1" hangingPunct="1">
                <a:spcBef>
                  <a:spcPct val="0"/>
                </a:spcBef>
              </a:pPr>
              <a:t>62</a:t>
            </a:fld>
            <a:endParaRPr lang="en-US" altLang="de-DE" sz="1300">
              <a:solidFill>
                <a:srgbClr val="000000"/>
              </a:solidFill>
            </a:endParaRPr>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320997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1C1A308-6090-421E-9653-ECE60CB77EEB}" type="slidenum">
              <a:rPr lang="en-US" altLang="de-DE" sz="1300">
                <a:solidFill>
                  <a:srgbClr val="000000"/>
                </a:solidFill>
              </a:rPr>
              <a:pPr algn="r" eaLnBrk="1" hangingPunct="1">
                <a:spcBef>
                  <a:spcPct val="0"/>
                </a:spcBef>
              </a:pPr>
              <a:t>63</a:t>
            </a:fld>
            <a:endParaRPr lang="en-US" altLang="de-DE" sz="1300">
              <a:solidFill>
                <a:srgbClr val="000000"/>
              </a:solidFill>
            </a:endParaRPr>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7198970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2EDE121-E87B-4932-A480-D386F9F8935D}" type="slidenum">
              <a:rPr lang="en-US" altLang="de-DE" sz="1300">
                <a:solidFill>
                  <a:srgbClr val="000000"/>
                </a:solidFill>
              </a:rPr>
              <a:pPr algn="r" eaLnBrk="1" hangingPunct="1">
                <a:spcBef>
                  <a:spcPct val="0"/>
                </a:spcBef>
              </a:pPr>
              <a:t>64</a:t>
            </a:fld>
            <a:endParaRPr lang="en-US" altLang="de-DE" sz="1300">
              <a:solidFill>
                <a:srgbClr val="000000"/>
              </a:solidFill>
            </a:endParaRPr>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737670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0274F20-2D60-43C1-A523-CCCA4934486A}" type="slidenum">
              <a:rPr lang="en-US" altLang="de-DE" sz="1300">
                <a:solidFill>
                  <a:srgbClr val="000000"/>
                </a:solidFill>
              </a:rPr>
              <a:pPr algn="r" eaLnBrk="1" hangingPunct="1">
                <a:spcBef>
                  <a:spcPct val="0"/>
                </a:spcBef>
              </a:pPr>
              <a:t>65</a:t>
            </a:fld>
            <a:endParaRPr lang="en-US" altLang="de-DE" sz="1300">
              <a:solidFill>
                <a:srgbClr val="000000"/>
              </a:solidFill>
            </a:endParaRPr>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299991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F4E4E3F-5978-4EF2-AC22-A1B442F6BAA1}" type="slidenum">
              <a:rPr lang="en-US" altLang="de-DE" sz="1300"/>
              <a:pPr algn="r" eaLnBrk="1" hangingPunct="1">
                <a:spcBef>
                  <a:spcPct val="0"/>
                </a:spcBef>
              </a:pPr>
              <a:t>66</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996587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F4E4E3F-5978-4EF2-AC22-A1B442F6BAA1}" type="slidenum">
              <a:rPr lang="en-US" altLang="de-DE" sz="1300"/>
              <a:pPr algn="r" eaLnBrk="1" hangingPunct="1">
                <a:spcBef>
                  <a:spcPct val="0"/>
                </a:spcBef>
              </a:pPr>
              <a:t>67</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996587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F4E4E3F-5978-4EF2-AC22-A1B442F6BAA1}" type="slidenum">
              <a:rPr lang="en-US" altLang="de-DE" sz="1300"/>
              <a:pPr algn="r" eaLnBrk="1" hangingPunct="1">
                <a:spcBef>
                  <a:spcPct val="0"/>
                </a:spcBef>
              </a:pPr>
              <a:t>68</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996587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BBDB22B-6849-4BD8-AF08-0995F53ADA41}" type="slidenum">
              <a:rPr lang="en-US" altLang="de-DE" sz="1300" b="1"/>
              <a:pPr algn="r" eaLnBrk="1" hangingPunct="1">
                <a:spcBef>
                  <a:spcPct val="0"/>
                </a:spcBef>
              </a:pPr>
              <a:t>69</a:t>
            </a:fld>
            <a:endParaRPr lang="en-US" altLang="de-DE" sz="1300" b="1"/>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945312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BBDB22B-6849-4BD8-AF08-0995F53ADA41}" type="slidenum">
              <a:rPr lang="en-US" altLang="de-DE" sz="1300" b="1"/>
              <a:pPr algn="r" eaLnBrk="1" hangingPunct="1">
                <a:spcBef>
                  <a:spcPct val="0"/>
                </a:spcBef>
              </a:pPr>
              <a:t>70</a:t>
            </a:fld>
            <a:endParaRPr lang="en-US" altLang="de-DE" sz="1300" b="1"/>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945312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BBDB22B-6849-4BD8-AF08-0995F53ADA41}" type="slidenum">
              <a:rPr lang="en-US" altLang="de-DE" sz="1300" b="1"/>
              <a:pPr algn="r" eaLnBrk="1" hangingPunct="1">
                <a:spcBef>
                  <a:spcPct val="0"/>
                </a:spcBef>
              </a:pPr>
              <a:t>71</a:t>
            </a:fld>
            <a:endParaRPr lang="en-US" altLang="de-DE" sz="1300" b="1"/>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945312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Rot="1" noChangeAspect="1" noChangeArrowheads="1" noTextEdit="1"/>
          </p:cNvSpPr>
          <p:nvPr>
            <p:ph type="sldImg"/>
          </p:nvPr>
        </p:nvSpPr>
        <p:spPr>
          <a:xfrm>
            <a:off x="139700" y="768350"/>
            <a:ext cx="6821488" cy="3836988"/>
          </a:xfrm>
          <a:ln/>
        </p:spPr>
      </p:sp>
      <p:sp>
        <p:nvSpPr>
          <p:cNvPr id="158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0521418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0"/>
              </a:spcBef>
              <a:buClrTx/>
              <a:buFontTx/>
              <a:buNone/>
            </a:pPr>
            <a:r>
              <a:rPr lang="en-US" altLang="ko-KR" sz="1000" dirty="0" err="1">
                <a:latin typeface="+mj-lt"/>
              </a:rPr>
              <a:t>Korišćenje</a:t>
            </a:r>
            <a:r>
              <a:rPr lang="en-US" altLang="ko-KR" sz="1000" dirty="0">
                <a:latin typeface="+mj-lt"/>
              </a:rPr>
              <a:t> </a:t>
            </a:r>
            <a:r>
              <a:rPr lang="en-US" altLang="ko-KR" sz="1000" dirty="0" err="1">
                <a:latin typeface="+mj-lt"/>
              </a:rPr>
              <a:t>upotrebljenih</a:t>
            </a:r>
            <a:r>
              <a:rPr lang="en-US" altLang="ko-KR" sz="1000" dirty="0">
                <a:latin typeface="+mj-lt"/>
              </a:rPr>
              <a:t> </a:t>
            </a:r>
            <a:r>
              <a:rPr lang="en-US" altLang="ko-KR" sz="1000" dirty="0" err="1">
                <a:latin typeface="+mj-lt"/>
              </a:rPr>
              <a:t>slika</a:t>
            </a:r>
            <a:r>
              <a:rPr lang="en-US" altLang="ko-KR" sz="1000" dirty="0">
                <a:latin typeface="+mj-lt"/>
              </a:rPr>
              <a:t> u </a:t>
            </a:r>
            <a:r>
              <a:rPr lang="en-US" altLang="ko-KR" sz="1000" dirty="0" err="1">
                <a:latin typeface="+mj-lt"/>
              </a:rPr>
              <a:t>ovoj</a:t>
            </a:r>
            <a:r>
              <a:rPr lang="en-US" altLang="ko-KR" sz="1000" dirty="0">
                <a:latin typeface="+mj-lt"/>
              </a:rPr>
              <a:t> </a:t>
            </a:r>
            <a:r>
              <a:rPr lang="en-US" altLang="ko-KR" sz="1000" dirty="0" err="1">
                <a:latin typeface="+mj-lt"/>
              </a:rPr>
              <a:t>prezentaciji</a:t>
            </a:r>
            <a:r>
              <a:rPr lang="en-US" altLang="ko-KR" sz="1000" dirty="0">
                <a:latin typeface="+mj-lt"/>
              </a:rPr>
              <a:t> </a:t>
            </a:r>
            <a:r>
              <a:rPr lang="en-US" altLang="ko-KR" sz="1000" dirty="0" err="1">
                <a:latin typeface="+mj-lt"/>
              </a:rPr>
              <a:t>ljubazno</a:t>
            </a:r>
            <a:r>
              <a:rPr lang="en-US" altLang="ko-KR" sz="1000" dirty="0">
                <a:latin typeface="+mj-lt"/>
              </a:rPr>
              <a:t> </a:t>
            </a:r>
            <a:r>
              <a:rPr lang="en-US" altLang="ko-KR" sz="1000" dirty="0" err="1">
                <a:latin typeface="+mj-lt"/>
              </a:rPr>
              <a:t>su</a:t>
            </a:r>
            <a:r>
              <a:rPr lang="en-US" altLang="ko-KR" sz="1000" dirty="0">
                <a:latin typeface="+mj-lt"/>
              </a:rPr>
              <a:t> </a:t>
            </a:r>
            <a:r>
              <a:rPr lang="en-US" altLang="ko-KR" sz="1000" dirty="0" err="1">
                <a:latin typeface="+mj-lt"/>
              </a:rPr>
              <a:t>nam</a:t>
            </a:r>
            <a:r>
              <a:rPr lang="en-US" altLang="ko-KR" sz="1000" dirty="0">
                <a:latin typeface="+mj-lt"/>
              </a:rPr>
              <a:t> </a:t>
            </a:r>
            <a:r>
              <a:rPr lang="en-US" altLang="ko-KR" sz="1000" dirty="0" err="1">
                <a:latin typeface="+mj-lt"/>
              </a:rPr>
              <a:t>odobrili</a:t>
            </a:r>
            <a:r>
              <a:rPr lang="en-US" altLang="ko-KR" sz="1000" dirty="0">
                <a:latin typeface="+mj-lt"/>
              </a:rPr>
              <a:t> </a:t>
            </a:r>
            <a:r>
              <a:rPr lang="en-US" altLang="ko-KR" sz="1000" dirty="0" err="1">
                <a:latin typeface="+mj-lt"/>
              </a:rPr>
              <a:t>umetnici</a:t>
            </a:r>
            <a:r>
              <a:rPr lang="en-US" altLang="ko-KR" sz="1000" dirty="0">
                <a:latin typeface="+mj-lt"/>
              </a:rPr>
              <a:t> </a:t>
            </a:r>
            <a:r>
              <a:rPr lang="en-US" altLang="ko-KR" sz="1000" dirty="0" err="1">
                <a:latin typeface="+mj-lt"/>
              </a:rPr>
              <a:t>odnosno</a:t>
            </a:r>
            <a:r>
              <a:rPr lang="en-US" altLang="ko-KR" sz="1000" dirty="0">
                <a:latin typeface="+mj-lt"/>
              </a:rPr>
              <a:t> </a:t>
            </a:r>
            <a:r>
              <a:rPr lang="en-US" altLang="ko-KR" sz="1000" dirty="0" err="1">
                <a:latin typeface="+mj-lt"/>
              </a:rPr>
              <a:t>nosioci</a:t>
            </a:r>
            <a:r>
              <a:rPr lang="en-US" altLang="ko-KR" sz="1000" dirty="0">
                <a:latin typeface="+mj-lt"/>
              </a:rPr>
              <a:t> </a:t>
            </a:r>
            <a:r>
              <a:rPr lang="en-US" altLang="ko-KR" sz="1000" dirty="0" err="1">
                <a:latin typeface="+mj-lt"/>
              </a:rPr>
              <a:t>autorskih</a:t>
            </a:r>
            <a:r>
              <a:rPr lang="en-US" altLang="ko-KR" sz="1000" dirty="0">
                <a:latin typeface="+mj-lt"/>
              </a:rPr>
              <a:t> </a:t>
            </a:r>
            <a:r>
              <a:rPr lang="en-US" altLang="ko-KR" sz="1000" dirty="0" err="1">
                <a:latin typeface="+mj-lt"/>
              </a:rPr>
              <a:t>prava</a:t>
            </a:r>
            <a:r>
              <a:rPr lang="en-US" altLang="ko-KR" sz="1000" dirty="0">
                <a:latin typeface="+mj-lt"/>
              </a:rPr>
              <a:t>. </a:t>
            </a:r>
            <a:r>
              <a:rPr lang="en-US" altLang="ko-KR" sz="1000" dirty="0" err="1">
                <a:latin typeface="+mj-lt"/>
              </a:rPr>
              <a:t>Za</a:t>
            </a:r>
            <a:r>
              <a:rPr lang="en-US" altLang="ko-KR" sz="1000" dirty="0">
                <a:latin typeface="+mj-lt"/>
              </a:rPr>
              <a:t> </a:t>
            </a:r>
            <a:r>
              <a:rPr lang="en-US" altLang="ko-KR" sz="1000" dirty="0" err="1">
                <a:latin typeface="+mj-lt"/>
              </a:rPr>
              <a:t>detalje</a:t>
            </a:r>
            <a:r>
              <a:rPr lang="en-US" altLang="ko-KR" sz="1000" dirty="0">
                <a:latin typeface="+mj-lt"/>
              </a:rPr>
              <a:t> (</a:t>
            </a:r>
            <a:r>
              <a:rPr lang="en-US" altLang="ko-KR" sz="1000" dirty="0" err="1">
                <a:latin typeface="+mj-lt"/>
              </a:rPr>
              <a:t>umetnik</a:t>
            </a:r>
            <a:r>
              <a:rPr lang="en-US" altLang="ko-KR" sz="1000" dirty="0">
                <a:latin typeface="+mj-lt"/>
              </a:rPr>
              <a:t>, </a:t>
            </a:r>
            <a:r>
              <a:rPr lang="en-US" altLang="ko-KR" sz="1000" dirty="0" err="1">
                <a:latin typeface="+mj-lt"/>
              </a:rPr>
              <a:t>naslov</a:t>
            </a:r>
            <a:r>
              <a:rPr lang="en-US" altLang="ko-KR" sz="1000" dirty="0">
                <a:latin typeface="+mj-lt"/>
              </a:rPr>
              <a:t> </a:t>
            </a:r>
            <a:r>
              <a:rPr lang="en-US" altLang="ko-KR" sz="1000" dirty="0" err="1">
                <a:latin typeface="+mj-lt"/>
              </a:rPr>
              <a:t>slike</a:t>
            </a:r>
            <a:r>
              <a:rPr lang="en-US" altLang="ko-KR" sz="1000" dirty="0">
                <a:latin typeface="+mj-lt"/>
              </a:rPr>
              <a:t>) </a:t>
            </a:r>
            <a:r>
              <a:rPr lang="en-US" altLang="ko-KR" sz="1000" dirty="0" err="1">
                <a:latin typeface="+mj-lt"/>
              </a:rPr>
              <a:t>videti</a:t>
            </a:r>
            <a:r>
              <a:rPr lang="en-US" altLang="ko-KR" sz="1000" dirty="0">
                <a:latin typeface="+mj-lt"/>
              </a:rPr>
              <a:t> </a:t>
            </a:r>
            <a:r>
              <a:rPr lang="en-US" altLang="ko-KR" sz="1000" dirty="0" err="1">
                <a:latin typeface="+mj-lt"/>
              </a:rPr>
              <a:t>na</a:t>
            </a:r>
            <a:r>
              <a:rPr lang="en-US" altLang="ko-KR" sz="1000" dirty="0">
                <a:latin typeface="+mj-lt"/>
              </a:rPr>
              <a:t> </a:t>
            </a:r>
            <a:r>
              <a:rPr lang="en-US" altLang="ko-KR" sz="1000" dirty="0" err="1">
                <a:latin typeface="+mj-lt"/>
              </a:rPr>
              <a:t>kraju</a:t>
            </a:r>
            <a:r>
              <a:rPr lang="en-US" altLang="ko-KR" sz="1000" dirty="0">
                <a:latin typeface="+mj-lt"/>
              </a:rPr>
              <a:t> </a:t>
            </a:r>
            <a:r>
              <a:rPr lang="en-US" altLang="ko-KR" sz="1000" dirty="0" err="1">
                <a:latin typeface="+mj-lt"/>
              </a:rPr>
              <a:t>ove</a:t>
            </a:r>
            <a:r>
              <a:rPr lang="en-US" altLang="ko-KR" sz="1000" dirty="0">
                <a:latin typeface="+mj-lt"/>
              </a:rPr>
              <a:t> </a:t>
            </a:r>
            <a:r>
              <a:rPr lang="en-US" altLang="ko-KR" sz="1000" dirty="0" err="1">
                <a:latin typeface="+mj-lt"/>
              </a:rPr>
              <a:t>prezentacije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bwMode="gray"/>
        <p:txBody>
          <a:bodyPr/>
          <a:lstStyle>
            <a:lvl1pPr>
              <a:defRPr b="0"/>
            </a:lvl1pPr>
          </a:lstStyle>
          <a:p>
            <a:fld id="{3B95E9A6-343A-4DDC-9B95-9DFF26D7A48D}"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vi-VN"/>
              <a:t>Metakognitivni trening 3 – Fleksibilnost u rasuđivanju</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3DE8837D-26F4-4458-98CE-F9BD98C42160}"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vi-VN"/>
              <a:t>Metakognitivni trening 3 – Fleksibilnost u rasuđivanju</a:t>
            </a:r>
            <a:endParaRPr lang="de-DE"/>
          </a:p>
        </p:txBody>
      </p:sp>
      <p:sp>
        <p:nvSpPr>
          <p:cNvPr id="7" name="Slide Number Placeholder 6"/>
          <p:cNvSpPr>
            <a:spLocks noGrp="1"/>
          </p:cNvSpPr>
          <p:nvPr>
            <p:ph type="sldNum" sz="quarter" idx="12"/>
          </p:nvPr>
        </p:nvSpPr>
        <p:spPr bwMode="gray"/>
        <p:txBody>
          <a:bodyPr/>
          <a:lstStyle>
            <a:lvl1pPr>
              <a:defRPr b="0"/>
            </a:lvl1pPr>
          </a:lstStyle>
          <a:p>
            <a:fld id="{AD845039-BFAE-407E-8078-EFB04E740084}"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vi-VN"/>
              <a:t>Metakognitivni trening 3 – Fleksibilnost u rasuđivanju</a:t>
            </a:r>
            <a:endParaRPr lang="de-DE"/>
          </a:p>
        </p:txBody>
      </p:sp>
      <p:sp>
        <p:nvSpPr>
          <p:cNvPr id="7" name="Slide Number Placeholder 6"/>
          <p:cNvSpPr>
            <a:spLocks noGrp="1"/>
          </p:cNvSpPr>
          <p:nvPr>
            <p:ph type="sldNum" sz="quarter" idx="12"/>
          </p:nvPr>
        </p:nvSpPr>
        <p:spPr bwMode="gray"/>
        <p:txBody>
          <a:bodyPr/>
          <a:lstStyle>
            <a:lvl1pPr>
              <a:defRPr b="0"/>
            </a:lvl1pPr>
          </a:lstStyle>
          <a:p>
            <a:fld id="{3B95E9A6-343A-4DDC-9B95-9DFF26D7A48D}"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vi-VN"/>
              <a:t>Metakognitivni trening 3 – Fleksibilnost u rasuđivanju</a:t>
            </a:r>
            <a:endParaRPr lang="de-DE"/>
          </a:p>
        </p:txBody>
      </p:sp>
      <p:sp>
        <p:nvSpPr>
          <p:cNvPr id="7" name="Slide Number Placeholder 6"/>
          <p:cNvSpPr>
            <a:spLocks noGrp="1"/>
          </p:cNvSpPr>
          <p:nvPr>
            <p:ph type="sldNum" sz="quarter" idx="12"/>
          </p:nvPr>
        </p:nvSpPr>
        <p:spPr bwMode="gray"/>
        <p:txBody>
          <a:bodyPr/>
          <a:lstStyle>
            <a:lvl1pPr>
              <a:defRPr b="0"/>
            </a:lvl1pPr>
          </a:lstStyle>
          <a:p>
            <a:fld id="{3B95E9A6-343A-4DDC-9B95-9DFF26D7A48D}"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vi-VN"/>
              <a:t>Metakognitivni trening 3 – Fleksibilnost u rasuđivanju</a:t>
            </a:r>
            <a:endParaRPr lang="de-DE"/>
          </a:p>
        </p:txBody>
      </p:sp>
      <p:sp>
        <p:nvSpPr>
          <p:cNvPr id="5" name="Slide Number Placeholder 4"/>
          <p:cNvSpPr>
            <a:spLocks noGrp="1"/>
          </p:cNvSpPr>
          <p:nvPr>
            <p:ph type="sldNum" sz="quarter" idx="12"/>
          </p:nvPr>
        </p:nvSpPr>
        <p:spPr bwMode="gray"/>
        <p:txBody>
          <a:bodyPr/>
          <a:lstStyle>
            <a:lvl1pPr>
              <a:defRPr b="0"/>
            </a:lvl1pPr>
          </a:lstStyle>
          <a:p>
            <a:fld id="{615EFAA7-D3FD-4DFE-8049-3918D29383B9}"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bwMode="gray"/>
        <p:txBody>
          <a:bodyPr/>
          <a:lstStyle>
            <a:lvl1pPr>
              <a:defRPr b="0"/>
            </a:lvl1pPr>
          </a:lstStyle>
          <a:p>
            <a:fld id="{74FC6296-59DF-4655-B502-ACBAC7C44BDA}"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vi-VN"/>
              <a:t>Metakognitivni trening 3 – Fleksibilnost u rasuđivanju</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3B95E9A6-343A-4DDC-9B95-9DFF26D7A48D}"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 id="2147484013"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0.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11.xml"/><Relationship Id="rId5" Type="http://schemas.openxmlformats.org/officeDocument/2006/relationships/image" Target="../media/image20.pn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23.jpeg"/></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11.xml"/><Relationship Id="rId5" Type="http://schemas.openxmlformats.org/officeDocument/2006/relationships/image" Target="../media/image23.jpeg"/><Relationship Id="rId4" Type="http://schemas.openxmlformats.org/officeDocument/2006/relationships/image" Target="../media/image22.jpeg"/></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10.xml"/><Relationship Id="rId4" Type="http://schemas.openxmlformats.org/officeDocument/2006/relationships/image" Target="../media/image25.jpeg"/></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10.xml"/><Relationship Id="rId5" Type="http://schemas.openxmlformats.org/officeDocument/2006/relationships/image" Target="../media/image25.jpeg"/><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11.xml"/><Relationship Id="rId5" Type="http://schemas.openxmlformats.org/officeDocument/2006/relationships/image" Target="../media/image25.jpeg"/><Relationship Id="rId4" Type="http://schemas.openxmlformats.org/officeDocument/2006/relationships/image" Target="../media/image26.png"/></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4.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5.xml"/><Relationship Id="rId1" Type="http://schemas.openxmlformats.org/officeDocument/2006/relationships/slideLayout" Target="../slideLayouts/slideLayout10.xml"/><Relationship Id="rId5" Type="http://schemas.openxmlformats.org/officeDocument/2006/relationships/image" Target="../media/image28.jpeg"/><Relationship Id="rId4" Type="http://schemas.openxmlformats.org/officeDocument/2006/relationships/image" Target="../media/image29.jpeg"/></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6.xml"/><Relationship Id="rId1" Type="http://schemas.openxmlformats.org/officeDocument/2006/relationships/slideLayout" Target="../slideLayouts/slideLayout11.xml"/><Relationship Id="rId5" Type="http://schemas.openxmlformats.org/officeDocument/2006/relationships/image" Target="../media/image28.jpeg"/><Relationship Id="rId4" Type="http://schemas.openxmlformats.org/officeDocument/2006/relationships/image" Target="../media/image29.jpeg"/></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8.xml"/><Relationship Id="rId1" Type="http://schemas.openxmlformats.org/officeDocument/2006/relationships/slideLayout" Target="../slideLayouts/slideLayout10.xml"/><Relationship Id="rId4" Type="http://schemas.openxmlformats.org/officeDocument/2006/relationships/image" Target="../media/image31.jpeg"/></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9.xml"/><Relationship Id="rId1" Type="http://schemas.openxmlformats.org/officeDocument/2006/relationships/slideLayout" Target="../slideLayouts/slideLayout10.xml"/><Relationship Id="rId5" Type="http://schemas.openxmlformats.org/officeDocument/2006/relationships/image" Target="../media/image35.jpeg"/><Relationship Id="rId4" Type="http://schemas.openxmlformats.org/officeDocument/2006/relationships/image" Target="../media/image34.jpeg"/></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0.xml"/><Relationship Id="rId1" Type="http://schemas.openxmlformats.org/officeDocument/2006/relationships/slideLayout" Target="../slideLayouts/slideLayout11.xml"/><Relationship Id="rId5" Type="http://schemas.openxmlformats.org/officeDocument/2006/relationships/image" Target="../media/image35.jpeg"/><Relationship Id="rId4" Type="http://schemas.openxmlformats.org/officeDocument/2006/relationships/image" Target="../media/image33.jpeg"/></Relationships>
</file>

<file path=ppt/slides/_rels/slide4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3.xml"/><Relationship Id="rId1" Type="http://schemas.openxmlformats.org/officeDocument/2006/relationships/slideLayout" Target="../slideLayouts/slideLayout10.xml"/><Relationship Id="rId4" Type="http://schemas.openxmlformats.org/officeDocument/2006/relationships/image" Target="../media/image37.jpeg"/></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4.xml"/><Relationship Id="rId1" Type="http://schemas.openxmlformats.org/officeDocument/2006/relationships/slideLayout" Target="../slideLayouts/slideLayout10.xml"/><Relationship Id="rId5" Type="http://schemas.openxmlformats.org/officeDocument/2006/relationships/image" Target="../media/image38.jpeg"/><Relationship Id="rId4" Type="http://schemas.openxmlformats.org/officeDocument/2006/relationships/image" Target="../media/image37.jpeg"/></Relationships>
</file>

<file path=ppt/slides/_rels/slide4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5.xml"/><Relationship Id="rId1" Type="http://schemas.openxmlformats.org/officeDocument/2006/relationships/slideLayout" Target="../slideLayouts/slideLayout11.xml"/><Relationship Id="rId5" Type="http://schemas.openxmlformats.org/officeDocument/2006/relationships/image" Target="../media/image38.jpeg"/><Relationship Id="rId4" Type="http://schemas.openxmlformats.org/officeDocument/2006/relationships/image" Target="../media/image37.jpeg"/></Relationships>
</file>

<file path=ppt/slides/_rels/slide4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7.xml"/><Relationship Id="rId1" Type="http://schemas.openxmlformats.org/officeDocument/2006/relationships/slideLayout" Target="../slideLayouts/slideLayout10.xml"/><Relationship Id="rId4" Type="http://schemas.openxmlformats.org/officeDocument/2006/relationships/image" Target="../media/image39.png"/></Relationships>
</file>

<file path=ppt/slides/_rels/slide4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8.xml"/><Relationship Id="rId1" Type="http://schemas.openxmlformats.org/officeDocument/2006/relationships/slideLayout" Target="../slideLayouts/slideLayout10.xml"/><Relationship Id="rId5" Type="http://schemas.openxmlformats.org/officeDocument/2006/relationships/image" Target="../media/image39.png"/><Relationship Id="rId4" Type="http://schemas.openxmlformats.org/officeDocument/2006/relationships/image" Target="../media/image40.png"/></Relationships>
</file>

<file path=ppt/slides/_rels/slide4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39.png"/><Relationship Id="rId4" Type="http://schemas.openxmlformats.org/officeDocument/2006/relationships/image" Target="../media/image40.png"/></Relationships>
</file>

<file path=ppt/slides/_rels/slide5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1.xml"/><Relationship Id="rId1" Type="http://schemas.openxmlformats.org/officeDocument/2006/relationships/slideLayout" Target="../slideLayouts/slideLayout10.xml"/><Relationship Id="rId4" Type="http://schemas.openxmlformats.org/officeDocument/2006/relationships/image" Target="../media/image42.jpeg"/></Relationships>
</file>

<file path=ppt/slides/_rels/slide5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2.xml"/><Relationship Id="rId1" Type="http://schemas.openxmlformats.org/officeDocument/2006/relationships/slideLayout" Target="../slideLayouts/slideLayout10.xml"/><Relationship Id="rId5" Type="http://schemas.openxmlformats.org/officeDocument/2006/relationships/image" Target="../media/image44.jpeg"/><Relationship Id="rId4" Type="http://schemas.openxmlformats.org/officeDocument/2006/relationships/image" Target="../media/image43.jpeg"/></Relationships>
</file>

<file path=ppt/slides/_rels/slide5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3.xml"/><Relationship Id="rId1" Type="http://schemas.openxmlformats.org/officeDocument/2006/relationships/slideLayout" Target="../slideLayouts/slideLayout11.xml"/><Relationship Id="rId5" Type="http://schemas.openxmlformats.org/officeDocument/2006/relationships/image" Target="../media/image44.jpeg"/><Relationship Id="rId4" Type="http://schemas.openxmlformats.org/officeDocument/2006/relationships/image" Target="../media/image42.jpeg"/></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5.xml"/><Relationship Id="rId1" Type="http://schemas.openxmlformats.org/officeDocument/2006/relationships/slideLayout" Target="../slideLayouts/slideLayout10.xml"/><Relationship Id="rId4" Type="http://schemas.openxmlformats.org/officeDocument/2006/relationships/image" Target="../media/image45.jpeg"/></Relationships>
</file>

<file path=ppt/slides/_rels/slide5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6.xml"/><Relationship Id="rId1" Type="http://schemas.openxmlformats.org/officeDocument/2006/relationships/slideLayout" Target="../slideLayouts/slideLayout10.xml"/><Relationship Id="rId5" Type="http://schemas.openxmlformats.org/officeDocument/2006/relationships/image" Target="../media/image46.png"/><Relationship Id="rId4" Type="http://schemas.openxmlformats.org/officeDocument/2006/relationships/image" Target="../media/image45.jpeg"/></Relationships>
</file>

<file path=ppt/slides/_rels/slide5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7.xml"/><Relationship Id="rId1" Type="http://schemas.openxmlformats.org/officeDocument/2006/relationships/slideLayout" Target="../slideLayouts/slideLayout11.xml"/><Relationship Id="rId5" Type="http://schemas.openxmlformats.org/officeDocument/2006/relationships/image" Target="../media/image46.png"/><Relationship Id="rId4" Type="http://schemas.openxmlformats.org/officeDocument/2006/relationships/image" Target="../media/image45.jpeg"/></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9.xml"/><Relationship Id="rId1" Type="http://schemas.openxmlformats.org/officeDocument/2006/relationships/slideLayout" Target="../slideLayouts/slideLayout10.xml"/><Relationship Id="rId4" Type="http://schemas.openxmlformats.org/officeDocument/2006/relationships/image" Target="../media/image49.jpeg"/></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0.xml"/><Relationship Id="rId1" Type="http://schemas.openxmlformats.org/officeDocument/2006/relationships/slideLayout" Target="../slideLayouts/slideLayout10.xml"/><Relationship Id="rId5" Type="http://schemas.openxmlformats.org/officeDocument/2006/relationships/image" Target="../media/image50.jpeg"/><Relationship Id="rId4" Type="http://schemas.openxmlformats.org/officeDocument/2006/relationships/image" Target="../media/image49.jpeg"/></Relationships>
</file>

<file path=ppt/slides/_rels/slide6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1.xml"/><Relationship Id="rId1" Type="http://schemas.openxmlformats.org/officeDocument/2006/relationships/slideLayout" Target="../slideLayouts/slideLayout11.xml"/><Relationship Id="rId5" Type="http://schemas.openxmlformats.org/officeDocument/2006/relationships/image" Target="../media/image50.jpeg"/><Relationship Id="rId4" Type="http://schemas.openxmlformats.org/officeDocument/2006/relationships/image" Target="../media/image49.jpeg"/></Relationships>
</file>

<file path=ppt/slides/_rels/slide6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3.xml"/><Relationship Id="rId1" Type="http://schemas.openxmlformats.org/officeDocument/2006/relationships/slideLayout" Target="../slideLayouts/slideLayout10.xml"/><Relationship Id="rId4" Type="http://schemas.openxmlformats.org/officeDocument/2006/relationships/image" Target="../media/image52.png"/></Relationships>
</file>

<file path=ppt/slides/_rels/slide6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4.xml"/><Relationship Id="rId1" Type="http://schemas.openxmlformats.org/officeDocument/2006/relationships/slideLayout" Target="../slideLayouts/slideLayout10.xml"/><Relationship Id="rId5" Type="http://schemas.openxmlformats.org/officeDocument/2006/relationships/image" Target="../media/image53.png"/><Relationship Id="rId4" Type="http://schemas.openxmlformats.org/officeDocument/2006/relationships/image" Target="../media/image52.png"/></Relationships>
</file>

<file path=ppt/slides/_rels/slide6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5.xml"/><Relationship Id="rId1" Type="http://schemas.openxmlformats.org/officeDocument/2006/relationships/slideLayout" Target="../slideLayouts/slideLayout11.xml"/><Relationship Id="rId5" Type="http://schemas.openxmlformats.org/officeDocument/2006/relationships/image" Target="../media/image53.png"/><Relationship Id="rId4" Type="http://schemas.openxmlformats.org/officeDocument/2006/relationships/image" Target="../media/image52.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2.xml"/><Relationship Id="rId1" Type="http://schemas.openxmlformats.org/officeDocument/2006/relationships/slideLayout" Target="../slideLayouts/slideLayout5.xml"/><Relationship Id="rId4" Type="http://schemas.openxmlformats.org/officeDocument/2006/relationships/image" Target="../media/image55.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3 A – </a:t>
            </a:r>
            <a:r>
              <a:rPr lang="vi-VN" altLang="ko-KR" dirty="0">
                <a:latin typeface="+mn-lt"/>
                <a:ea typeface="+mn-ea"/>
                <a:cs typeface="+mn-cs"/>
              </a:rPr>
              <a:t>Fleksibilnost u rasuđivanju</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a:t>
            </a:r>
            <a:r>
              <a:rPr lang="pt-BR" sz="1600" dirty="0" err="1">
                <a:solidFill>
                  <a:srgbClr val="004992"/>
                </a:solidFill>
              </a:rPr>
              <a:t>Brankovic</a:t>
            </a:r>
            <a:r>
              <a:rPr lang="nl-NL" sz="1600">
                <a:solidFill>
                  <a:srgbClr val="004992"/>
                </a:solidFill>
              </a:rPr>
              <a:t> (12|22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956015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Promena sopstvenog mišljenja</a:t>
            </a:r>
          </a:p>
        </p:txBody>
      </p:sp>
      <p:sp>
        <p:nvSpPr>
          <p:cNvPr id="6" name="Content Placeholder 5"/>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hr-HR" altLang="de-DE" sz="2400" dirty="0">
                <a:solidFill>
                  <a:srgbClr val="333333"/>
                </a:solidFill>
              </a:rPr>
              <a:t>Kod ljudi postoji sklonost da se čvrsto drže svojih prvih procena u rasuđivanju </a:t>
            </a:r>
            <a:r>
              <a:rPr lang="en-US" altLang="de-DE" sz="2400" dirty="0">
                <a:solidFill>
                  <a:srgbClr val="333333"/>
                </a:solidFill>
              </a:rPr>
              <a:t>(</a:t>
            </a:r>
            <a:r>
              <a:rPr lang="hr-HR" altLang="de-DE" sz="2400" dirty="0">
                <a:solidFill>
                  <a:srgbClr val="333333"/>
                </a:solidFill>
              </a:rPr>
              <a:t>npr</a:t>
            </a:r>
            <a:r>
              <a:rPr lang="en-US" altLang="de-DE" sz="2400" dirty="0">
                <a:solidFill>
                  <a:srgbClr val="333333"/>
                </a:solidFill>
              </a:rPr>
              <a:t>. pre</a:t>
            </a:r>
            <a:r>
              <a:rPr lang="hr-HR" altLang="de-DE" sz="2400" dirty="0">
                <a:solidFill>
                  <a:srgbClr val="333333"/>
                </a:solidFill>
              </a:rPr>
              <a:t>drasude</a:t>
            </a:r>
            <a:r>
              <a:rPr lang="en-US" altLang="de-DE" sz="2400" dirty="0">
                <a:solidFill>
                  <a:srgbClr val="333333"/>
                </a:solidFill>
              </a:rPr>
              <a:t>, </a:t>
            </a:r>
            <a:r>
              <a:rPr lang="hr-HR" altLang="de-DE" sz="2400">
                <a:solidFill>
                  <a:srgbClr val="333333"/>
                </a:solidFill>
              </a:rPr>
              <a:t>stav </a:t>
            </a:r>
            <a:r>
              <a:rPr lang="en-US" altLang="de-DE" sz="2400">
                <a:solidFill>
                  <a:srgbClr val="333333"/>
                </a:solidFill>
              </a:rPr>
              <a:t>“</a:t>
            </a:r>
            <a:r>
              <a:rPr lang="hr-HR" altLang="de-DE" sz="2400">
                <a:solidFill>
                  <a:srgbClr val="333333"/>
                </a:solidFill>
              </a:rPr>
              <a:t>prvi </a:t>
            </a:r>
            <a:r>
              <a:rPr lang="hr-HR" altLang="de-DE" sz="2400" dirty="0">
                <a:solidFill>
                  <a:srgbClr val="333333"/>
                </a:solidFill>
              </a:rPr>
              <a:t>utisak</a:t>
            </a:r>
            <a:r>
              <a:rPr lang="en-US" altLang="de-DE" sz="2400" dirty="0">
                <a:solidFill>
                  <a:srgbClr val="333333"/>
                </a:solidFill>
              </a:rPr>
              <a:t> </a:t>
            </a:r>
            <a:r>
              <a:rPr lang="sr-Latn-CS" altLang="de-DE" sz="2400">
                <a:solidFill>
                  <a:srgbClr val="333333"/>
                </a:solidFill>
              </a:rPr>
              <a:t>je</a:t>
            </a:r>
            <a:r>
              <a:rPr lang="en-US" altLang="de-DE" sz="2400">
                <a:solidFill>
                  <a:srgbClr val="333333"/>
                </a:solidFill>
              </a:rPr>
              <a:t> </a:t>
            </a:r>
            <a:r>
              <a:rPr lang="hr-HR" altLang="de-DE" sz="2400">
                <a:solidFill>
                  <a:srgbClr val="333333"/>
                </a:solidFill>
              </a:rPr>
              <a:t>pravi</a:t>
            </a:r>
            <a:r>
              <a:rPr lang="en-US"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3DE8837D-26F4-4458-98CE-F9BD98C42160}"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Promena sopstvenog mišljenja</a:t>
            </a:r>
          </a:p>
        </p:txBody>
      </p:sp>
      <p:sp>
        <p:nvSpPr>
          <p:cNvPr id="6" name="Content Placeholder 5"/>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hr-HR" altLang="de-DE" sz="2400" dirty="0">
                <a:solidFill>
                  <a:srgbClr val="333333"/>
                </a:solidFill>
              </a:rPr>
              <a:t>Kod ljudi postoji sklonost da se čvrsto drže svojih prvih procena u rasuđivanju </a:t>
            </a:r>
            <a:r>
              <a:rPr lang="en-US" altLang="de-DE" sz="2400" dirty="0">
                <a:solidFill>
                  <a:srgbClr val="333333"/>
                </a:solidFill>
              </a:rPr>
              <a:t>(</a:t>
            </a:r>
            <a:r>
              <a:rPr lang="hr-HR" altLang="de-DE" sz="2400" dirty="0">
                <a:solidFill>
                  <a:srgbClr val="333333"/>
                </a:solidFill>
              </a:rPr>
              <a:t>npr</a:t>
            </a:r>
            <a:r>
              <a:rPr lang="en-US" altLang="de-DE" sz="2400" dirty="0">
                <a:solidFill>
                  <a:srgbClr val="333333"/>
                </a:solidFill>
              </a:rPr>
              <a:t>. pre</a:t>
            </a:r>
            <a:r>
              <a:rPr lang="hr-HR" altLang="de-DE" sz="2400" dirty="0">
                <a:solidFill>
                  <a:srgbClr val="333333"/>
                </a:solidFill>
              </a:rPr>
              <a:t>drasude</a:t>
            </a:r>
            <a:r>
              <a:rPr lang="en-US" altLang="de-DE" sz="2400" dirty="0">
                <a:solidFill>
                  <a:srgbClr val="333333"/>
                </a:solidFill>
              </a:rPr>
              <a:t>, </a:t>
            </a:r>
            <a:r>
              <a:rPr lang="hr-HR" altLang="de-DE" sz="2400" dirty="0">
                <a:solidFill>
                  <a:srgbClr val="333333"/>
                </a:solidFill>
              </a:rPr>
              <a:t>stav </a:t>
            </a:r>
            <a:r>
              <a:rPr lang="en-US" altLang="de-DE" sz="2400" dirty="0">
                <a:solidFill>
                  <a:srgbClr val="333333"/>
                </a:solidFill>
              </a:rPr>
              <a:t>“</a:t>
            </a:r>
            <a:r>
              <a:rPr lang="hr-HR" altLang="de-DE" sz="2400" dirty="0">
                <a:solidFill>
                  <a:srgbClr val="333333"/>
                </a:solidFill>
              </a:rPr>
              <a:t>prvi utisak</a:t>
            </a:r>
            <a:r>
              <a:rPr lang="en-US" altLang="de-DE" sz="2400" dirty="0">
                <a:solidFill>
                  <a:srgbClr val="333333"/>
                </a:solidFill>
              </a:rPr>
              <a:t> </a:t>
            </a:r>
            <a:r>
              <a:rPr lang="sr-Latn-CS" altLang="de-DE" sz="2400" dirty="0">
                <a:solidFill>
                  <a:srgbClr val="333333"/>
                </a:solidFill>
              </a:rPr>
              <a:t>je</a:t>
            </a:r>
            <a:r>
              <a:rPr lang="en-US" altLang="de-DE" sz="2400" dirty="0">
                <a:solidFill>
                  <a:srgbClr val="333333"/>
                </a:solidFill>
              </a:rPr>
              <a:t> </a:t>
            </a:r>
            <a:r>
              <a:rPr lang="hr-HR" altLang="de-DE" sz="2400" dirty="0">
                <a:solidFill>
                  <a:srgbClr val="333333"/>
                </a:solidFill>
              </a:rPr>
              <a:t>pravi</a:t>
            </a:r>
            <a:r>
              <a:rPr lang="en-US" altLang="de-DE" sz="2400" dirty="0">
                <a:solidFill>
                  <a:srgbClr val="333333"/>
                </a:solidFill>
              </a:rPr>
              <a:t>”)</a:t>
            </a:r>
            <a:endParaRPr lang="sr-Latn-CS" altLang="de-DE" sz="2400" dirty="0">
              <a:solidFill>
                <a:srgbClr val="333333"/>
              </a:solidFill>
            </a:endParaRPr>
          </a:p>
          <a:p>
            <a:pPr marL="342900" lvl="0" indent="-342900" defTabSz="914400" fontAlgn="base">
              <a:buClr>
                <a:srgbClr val="000000"/>
              </a:buClr>
              <a:buFont typeface="WingDings"/>
              <a:buChar char=""/>
            </a:pPr>
            <a:r>
              <a:rPr lang="en-US" altLang="de-DE" sz="2400" dirty="0">
                <a:solidFill>
                  <a:srgbClr val="004992"/>
                </a:solidFill>
              </a:rPr>
              <a:t>R</a:t>
            </a:r>
            <a:r>
              <a:rPr lang="hr-HR" altLang="de-DE" sz="2400" dirty="0">
                <a:solidFill>
                  <a:srgbClr val="004992"/>
                </a:solidFill>
              </a:rPr>
              <a:t>azlozi</a:t>
            </a:r>
            <a:r>
              <a:rPr lang="en-US" altLang="de-DE" sz="2400" dirty="0">
                <a:solidFill>
                  <a:srgbClr val="004992"/>
                </a:solidFill>
              </a:rPr>
              <a:t>:</a:t>
            </a:r>
            <a:r>
              <a:rPr lang="en-US" altLang="de-DE" sz="2400" dirty="0">
                <a:solidFill>
                  <a:srgbClr val="333333"/>
                </a:solidFill>
              </a:rPr>
              <a:t> </a:t>
            </a:r>
            <a:r>
              <a:rPr lang="de-DE" altLang="de-DE" sz="2400" dirty="0">
                <a:solidFill>
                  <a:srgbClr val="333333"/>
                </a:solidFill>
              </a:rPr>
              <a:t>???</a:t>
            </a:r>
            <a:br>
              <a:rPr lang="de-DE" altLang="de-DE" sz="2400" dirty="0">
                <a:solidFill>
                  <a:srgbClr val="333333"/>
                </a:solidFill>
              </a:rPr>
            </a:br>
            <a:endParaRPr lang="hr-HR" altLang="de-DE" sz="2400" dirty="0">
              <a:solidFill>
                <a:srgbClr val="333333"/>
              </a:solidFill>
            </a:endParaRPr>
          </a:p>
          <a:p>
            <a:pPr marL="342900" lvl="0" indent="-342900" defTabSz="914400" fontAlgn="base">
              <a:buClr>
                <a:srgbClr val="000000"/>
              </a:buClr>
              <a:buFont typeface="WingDings"/>
              <a:buChar char=""/>
            </a:pPr>
            <a:r>
              <a:rPr lang="en-US" altLang="de-DE" sz="2400" dirty="0">
                <a:solidFill>
                  <a:srgbClr val="004992"/>
                </a:solidFill>
              </a:rPr>
              <a:t>Problem</a:t>
            </a:r>
            <a:r>
              <a:rPr lang="hr-HR" altLang="de-DE" sz="2400" dirty="0">
                <a:solidFill>
                  <a:srgbClr val="004992"/>
                </a:solidFill>
              </a:rPr>
              <a:t>i</a:t>
            </a:r>
            <a:r>
              <a:rPr lang="en-US" altLang="de-DE" sz="2400" dirty="0">
                <a:solidFill>
                  <a:srgbClr val="004992"/>
                </a:solidFill>
              </a:rPr>
              <a:t>:</a:t>
            </a:r>
            <a:r>
              <a:rPr lang="en-US" altLang="de-DE" sz="2400" dirty="0">
                <a:solidFill>
                  <a:srgbClr val="333333"/>
                </a:solidFill>
              </a:rPr>
              <a:t> </a:t>
            </a:r>
            <a:r>
              <a:rPr lang="de-DE"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3DE8837D-26F4-4458-98CE-F9BD98C42160}" type="slidenum">
              <a:rPr lang="de-DE" altLang="de-DE" smtClean="0"/>
              <a:pPr/>
              <a:t>3</a:t>
            </a:fld>
            <a:endParaRPr lang="de-DE" altLang="de-DE"/>
          </a:p>
        </p:txBody>
      </p:sp>
    </p:spTree>
    <p:extLst>
      <p:ext uri="{BB962C8B-B14F-4D97-AF65-F5344CB8AC3E}">
        <p14:creationId xmlns:p14="http://schemas.microsoft.com/office/powerpoint/2010/main" val="319288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ext Box 5"/>
          <p:cNvSpPr txBox="1">
            <a:spLocks noChangeArrowheads="1"/>
          </p:cNvSpPr>
          <p:nvPr/>
        </p:nvSpPr>
        <p:spPr bwMode="auto">
          <a:xfrm>
            <a:off x="408954" y="6086151"/>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600">
                <a:solidFill>
                  <a:srgbClr val="333333"/>
                </a:solidFill>
                <a:latin typeface="+mn-lt"/>
              </a:rPr>
              <a:t>* </a:t>
            </a:r>
            <a:r>
              <a:rPr lang="sr-Latn-CS" altLang="de-DE" sz="1600">
                <a:solidFill>
                  <a:srgbClr val="333333"/>
                </a:solidFill>
                <a:latin typeface="+mn-lt"/>
              </a:rPr>
              <a:t>v</a:t>
            </a:r>
            <a:r>
              <a:rPr lang="hr-HR" altLang="de-DE" sz="1600">
                <a:solidFill>
                  <a:srgbClr val="333333"/>
                </a:solidFill>
                <a:latin typeface="+mn-lt"/>
              </a:rPr>
              <a:t>idi se samo ono što se želi videti</a:t>
            </a:r>
            <a:endParaRPr lang="de-DE" altLang="de-DE" sz="160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Promena sopstvenog mišljenja</a:t>
            </a:r>
          </a:p>
        </p:txBody>
      </p:sp>
      <p:sp>
        <p:nvSpPr>
          <p:cNvPr id="6" name="Content Placeholder 5"/>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hr-HR" altLang="de-DE" sz="2400" dirty="0">
                <a:solidFill>
                  <a:srgbClr val="333333"/>
                </a:solidFill>
              </a:rPr>
              <a:t>Kod ljudi postoji sklonost da se čvrsto drže svojih prvih procena u rasuđivanju </a:t>
            </a:r>
            <a:r>
              <a:rPr lang="en-US" altLang="de-DE" sz="2400" dirty="0">
                <a:solidFill>
                  <a:srgbClr val="333333"/>
                </a:solidFill>
              </a:rPr>
              <a:t>(</a:t>
            </a:r>
            <a:r>
              <a:rPr lang="hr-HR" altLang="de-DE" sz="2400" dirty="0">
                <a:solidFill>
                  <a:srgbClr val="333333"/>
                </a:solidFill>
              </a:rPr>
              <a:t>npr</a:t>
            </a:r>
            <a:r>
              <a:rPr lang="en-US" altLang="de-DE" sz="2400" dirty="0">
                <a:solidFill>
                  <a:srgbClr val="333333"/>
                </a:solidFill>
              </a:rPr>
              <a:t>. pre</a:t>
            </a:r>
            <a:r>
              <a:rPr lang="hr-HR" altLang="de-DE" sz="2400" dirty="0">
                <a:solidFill>
                  <a:srgbClr val="333333"/>
                </a:solidFill>
              </a:rPr>
              <a:t>drasude</a:t>
            </a:r>
            <a:r>
              <a:rPr lang="en-US" altLang="de-DE" sz="2400" dirty="0">
                <a:solidFill>
                  <a:srgbClr val="333333"/>
                </a:solidFill>
              </a:rPr>
              <a:t>, </a:t>
            </a:r>
            <a:r>
              <a:rPr lang="hr-HR" altLang="de-DE" sz="2400" dirty="0">
                <a:solidFill>
                  <a:srgbClr val="333333"/>
                </a:solidFill>
              </a:rPr>
              <a:t>stav </a:t>
            </a:r>
            <a:r>
              <a:rPr lang="en-US" altLang="de-DE" sz="2400" dirty="0">
                <a:solidFill>
                  <a:srgbClr val="333333"/>
                </a:solidFill>
              </a:rPr>
              <a:t>“</a:t>
            </a:r>
            <a:r>
              <a:rPr lang="hr-HR" altLang="de-DE" sz="2400" dirty="0">
                <a:solidFill>
                  <a:srgbClr val="333333"/>
                </a:solidFill>
              </a:rPr>
              <a:t>prvi utisak</a:t>
            </a:r>
            <a:r>
              <a:rPr lang="en-US" altLang="de-DE" sz="2400" dirty="0">
                <a:solidFill>
                  <a:srgbClr val="333333"/>
                </a:solidFill>
              </a:rPr>
              <a:t> </a:t>
            </a:r>
            <a:r>
              <a:rPr lang="sr-Latn-CS" altLang="de-DE" sz="2400" dirty="0">
                <a:solidFill>
                  <a:srgbClr val="333333"/>
                </a:solidFill>
              </a:rPr>
              <a:t>je</a:t>
            </a:r>
            <a:r>
              <a:rPr lang="en-US" altLang="de-DE" sz="2400" dirty="0">
                <a:solidFill>
                  <a:srgbClr val="333333"/>
                </a:solidFill>
              </a:rPr>
              <a:t> </a:t>
            </a:r>
            <a:r>
              <a:rPr lang="hr-HR" altLang="de-DE" sz="2400" dirty="0">
                <a:solidFill>
                  <a:srgbClr val="333333"/>
                </a:solidFill>
              </a:rPr>
              <a:t>pravi</a:t>
            </a:r>
            <a:r>
              <a:rPr lang="en-US" altLang="de-DE" sz="2400" dirty="0">
                <a:solidFill>
                  <a:srgbClr val="333333"/>
                </a:solidFill>
              </a:rPr>
              <a:t>”)</a:t>
            </a:r>
            <a:endParaRPr lang="sr-Latn-CS" altLang="de-DE" sz="2400" dirty="0">
              <a:solidFill>
                <a:srgbClr val="333333"/>
              </a:solidFill>
            </a:endParaRPr>
          </a:p>
          <a:p>
            <a:pPr marL="342900" lvl="0" indent="-342900" defTabSz="914400" fontAlgn="base">
              <a:buClr>
                <a:srgbClr val="000000"/>
              </a:buClr>
              <a:buFont typeface="WingDings"/>
              <a:buChar char=""/>
            </a:pPr>
            <a:r>
              <a:rPr lang="en-US" altLang="de-DE" sz="2400" dirty="0">
                <a:solidFill>
                  <a:srgbClr val="004992"/>
                </a:solidFill>
              </a:rPr>
              <a:t>R</a:t>
            </a:r>
            <a:r>
              <a:rPr lang="hr-HR" altLang="de-DE" sz="2400" dirty="0">
                <a:solidFill>
                  <a:srgbClr val="004992"/>
                </a:solidFill>
              </a:rPr>
              <a:t>azlozi</a:t>
            </a:r>
            <a:r>
              <a:rPr lang="en-US" altLang="de-DE" sz="2400" dirty="0">
                <a:solidFill>
                  <a:srgbClr val="004992"/>
                </a:solidFill>
              </a:rPr>
              <a:t>:</a:t>
            </a:r>
            <a:r>
              <a:rPr lang="en-US" altLang="de-DE" sz="2400" dirty="0">
                <a:solidFill>
                  <a:srgbClr val="333333"/>
                </a:solidFill>
              </a:rPr>
              <a:t> </a:t>
            </a:r>
            <a:r>
              <a:rPr lang="sr-Latn-CS" altLang="de-DE" sz="2400" dirty="0">
                <a:solidFill>
                  <a:srgbClr val="333333"/>
                </a:solidFill>
              </a:rPr>
              <a:t>Ugodnost</a:t>
            </a:r>
            <a:r>
              <a:rPr lang="en-US" altLang="de-DE" sz="2400" dirty="0">
                <a:solidFill>
                  <a:srgbClr val="333333"/>
                </a:solidFill>
              </a:rPr>
              <a:t>, </a:t>
            </a:r>
            <a:r>
              <a:rPr lang="sr-Latn-CS" altLang="de-DE" sz="2400" dirty="0">
                <a:solidFill>
                  <a:srgbClr val="333333"/>
                </a:solidFill>
              </a:rPr>
              <a:t>sklonost sopstvenom potvrđivanju</a:t>
            </a:r>
            <a:r>
              <a:rPr lang="en-US" altLang="de-DE" sz="2400" dirty="0">
                <a:solidFill>
                  <a:srgbClr val="333333"/>
                </a:solidFill>
              </a:rPr>
              <a:t>*, </a:t>
            </a:r>
            <a:r>
              <a:rPr lang="hr-HR" altLang="de-DE" sz="2400" dirty="0">
                <a:solidFill>
                  <a:srgbClr val="333333"/>
                </a:solidFill>
              </a:rPr>
              <a:t>nepromišljenost</a:t>
            </a:r>
            <a:r>
              <a:rPr lang="en-US" altLang="de-DE" sz="2400" dirty="0">
                <a:solidFill>
                  <a:srgbClr val="333333"/>
                </a:solidFill>
              </a:rPr>
              <a:t>, </a:t>
            </a:r>
            <a:r>
              <a:rPr lang="hr-HR" altLang="de-DE" sz="2400" dirty="0">
                <a:solidFill>
                  <a:srgbClr val="333333"/>
                </a:solidFill>
              </a:rPr>
              <a:t>jednostavne “istine” omogućavaju lakše snalaženje u složenom svetu</a:t>
            </a:r>
            <a:r>
              <a:rPr lang="en-US" altLang="de-DE" sz="2400" dirty="0">
                <a:solidFill>
                  <a:srgbClr val="333333"/>
                </a:solidFill>
              </a:rPr>
              <a:t>, </a:t>
            </a:r>
            <a:r>
              <a:rPr lang="hr-HR" altLang="de-DE" sz="2400" dirty="0">
                <a:solidFill>
                  <a:srgbClr val="333333"/>
                </a:solidFill>
              </a:rPr>
              <a:t>sujeta</a:t>
            </a:r>
          </a:p>
          <a:p>
            <a:pPr marL="342900" lvl="0" indent="-342900" defTabSz="914400" fontAlgn="base">
              <a:buClr>
                <a:srgbClr val="000000"/>
              </a:buClr>
              <a:buFont typeface="WingDings"/>
              <a:buChar char=""/>
            </a:pPr>
            <a:r>
              <a:rPr lang="en-US" altLang="de-DE" sz="2400" dirty="0">
                <a:solidFill>
                  <a:srgbClr val="004992"/>
                </a:solidFill>
              </a:rPr>
              <a:t>Problem</a:t>
            </a:r>
            <a:r>
              <a:rPr lang="hr-HR" altLang="de-DE" sz="2400" dirty="0">
                <a:solidFill>
                  <a:srgbClr val="004992"/>
                </a:solidFill>
              </a:rPr>
              <a:t>i</a:t>
            </a:r>
            <a:r>
              <a:rPr lang="en-US" altLang="de-DE" sz="2400" dirty="0">
                <a:solidFill>
                  <a:srgbClr val="004992"/>
                </a:solidFill>
              </a:rPr>
              <a:t>:</a:t>
            </a:r>
            <a:r>
              <a:rPr lang="en-US" altLang="de-DE" sz="2400" dirty="0">
                <a:solidFill>
                  <a:srgbClr val="333333"/>
                </a:solidFill>
              </a:rPr>
              <a:t> </a:t>
            </a:r>
            <a:r>
              <a:rPr lang="de-DE"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3DE8837D-26F4-4458-98CE-F9BD98C42160}" type="slidenum">
              <a:rPr lang="de-DE" altLang="de-DE" smtClean="0"/>
              <a:pPr/>
              <a:t>4</a:t>
            </a:fld>
            <a:endParaRPr lang="de-DE" altLang="de-DE"/>
          </a:p>
        </p:txBody>
      </p:sp>
    </p:spTree>
    <p:extLst>
      <p:ext uri="{BB962C8B-B14F-4D97-AF65-F5344CB8AC3E}">
        <p14:creationId xmlns:p14="http://schemas.microsoft.com/office/powerpoint/2010/main" val="162921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ext Box 5"/>
          <p:cNvSpPr txBox="1">
            <a:spLocks noChangeArrowheads="1"/>
          </p:cNvSpPr>
          <p:nvPr/>
        </p:nvSpPr>
        <p:spPr bwMode="auto">
          <a:xfrm>
            <a:off x="408954" y="6086151"/>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600">
                <a:solidFill>
                  <a:srgbClr val="333333"/>
                </a:solidFill>
                <a:latin typeface="+mn-lt"/>
              </a:rPr>
              <a:t>* </a:t>
            </a:r>
            <a:r>
              <a:rPr lang="sr-Latn-CS" altLang="de-DE" sz="1600">
                <a:solidFill>
                  <a:srgbClr val="333333"/>
                </a:solidFill>
                <a:latin typeface="+mn-lt"/>
              </a:rPr>
              <a:t>v</a:t>
            </a:r>
            <a:r>
              <a:rPr lang="hr-HR" altLang="de-DE" sz="1600">
                <a:solidFill>
                  <a:srgbClr val="333333"/>
                </a:solidFill>
                <a:latin typeface="+mn-lt"/>
              </a:rPr>
              <a:t>idi se samo ono što se želi videti</a:t>
            </a:r>
            <a:endParaRPr lang="de-DE" altLang="de-DE" sz="160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Promena sopstvenog mišljenja</a:t>
            </a:r>
          </a:p>
        </p:txBody>
      </p:sp>
      <p:sp>
        <p:nvSpPr>
          <p:cNvPr id="6" name="Content Placeholder 5"/>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hr-HR" altLang="de-DE" sz="2400" dirty="0">
                <a:solidFill>
                  <a:srgbClr val="333333"/>
                </a:solidFill>
              </a:rPr>
              <a:t>Kod ljudi postoji sklonost da se čvrsto drže svojih prvih procena u rasuđivanju </a:t>
            </a:r>
            <a:r>
              <a:rPr lang="en-US" altLang="de-DE" sz="2400" dirty="0">
                <a:solidFill>
                  <a:srgbClr val="333333"/>
                </a:solidFill>
              </a:rPr>
              <a:t>(</a:t>
            </a:r>
            <a:r>
              <a:rPr lang="hr-HR" altLang="de-DE" sz="2400" dirty="0">
                <a:solidFill>
                  <a:srgbClr val="333333"/>
                </a:solidFill>
              </a:rPr>
              <a:t>npr</a:t>
            </a:r>
            <a:r>
              <a:rPr lang="en-US" altLang="de-DE" sz="2400" dirty="0">
                <a:solidFill>
                  <a:srgbClr val="333333"/>
                </a:solidFill>
              </a:rPr>
              <a:t>. pre</a:t>
            </a:r>
            <a:r>
              <a:rPr lang="hr-HR" altLang="de-DE" sz="2400" dirty="0">
                <a:solidFill>
                  <a:srgbClr val="333333"/>
                </a:solidFill>
              </a:rPr>
              <a:t>drasude</a:t>
            </a:r>
            <a:r>
              <a:rPr lang="en-US" altLang="de-DE" sz="2400" dirty="0">
                <a:solidFill>
                  <a:srgbClr val="333333"/>
                </a:solidFill>
              </a:rPr>
              <a:t>, </a:t>
            </a:r>
            <a:r>
              <a:rPr lang="hr-HR" altLang="de-DE" sz="2400">
                <a:solidFill>
                  <a:srgbClr val="333333"/>
                </a:solidFill>
              </a:rPr>
              <a:t>stav </a:t>
            </a:r>
            <a:r>
              <a:rPr lang="en-US" altLang="de-DE" sz="2400">
                <a:solidFill>
                  <a:srgbClr val="333333"/>
                </a:solidFill>
              </a:rPr>
              <a:t>“</a:t>
            </a:r>
            <a:r>
              <a:rPr lang="hr-HR" altLang="de-DE" sz="2400">
                <a:solidFill>
                  <a:srgbClr val="333333"/>
                </a:solidFill>
              </a:rPr>
              <a:t>prvi </a:t>
            </a:r>
            <a:r>
              <a:rPr lang="hr-HR" altLang="de-DE" sz="2400" dirty="0">
                <a:solidFill>
                  <a:srgbClr val="333333"/>
                </a:solidFill>
              </a:rPr>
              <a:t>utisak</a:t>
            </a:r>
            <a:r>
              <a:rPr lang="en-US" altLang="de-DE" sz="2400" dirty="0">
                <a:solidFill>
                  <a:srgbClr val="333333"/>
                </a:solidFill>
              </a:rPr>
              <a:t> </a:t>
            </a:r>
            <a:r>
              <a:rPr lang="sr-Latn-CS" altLang="de-DE" sz="2400">
                <a:solidFill>
                  <a:srgbClr val="333333"/>
                </a:solidFill>
              </a:rPr>
              <a:t>je</a:t>
            </a:r>
            <a:r>
              <a:rPr lang="en-US" altLang="de-DE" sz="2400">
                <a:solidFill>
                  <a:srgbClr val="333333"/>
                </a:solidFill>
              </a:rPr>
              <a:t> </a:t>
            </a:r>
            <a:r>
              <a:rPr lang="hr-HR" altLang="de-DE" sz="2400">
                <a:solidFill>
                  <a:srgbClr val="333333"/>
                </a:solidFill>
              </a:rPr>
              <a:t>pravi</a:t>
            </a:r>
            <a:r>
              <a:rPr lang="en-US" altLang="de-DE" sz="2400">
                <a:solidFill>
                  <a:srgbClr val="333333"/>
                </a:solidFill>
              </a:rPr>
              <a:t>”)</a:t>
            </a:r>
            <a:endParaRPr lang="sr-Latn-CS" altLang="de-DE" sz="2400" dirty="0">
              <a:solidFill>
                <a:srgbClr val="333333"/>
              </a:solidFill>
            </a:endParaRPr>
          </a:p>
          <a:p>
            <a:pPr marL="342900" lvl="0" indent="-342900" defTabSz="914400" fontAlgn="base">
              <a:buClr>
                <a:srgbClr val="000000"/>
              </a:buClr>
              <a:buFont typeface="WingDings"/>
              <a:buChar char=""/>
            </a:pPr>
            <a:r>
              <a:rPr lang="en-US" altLang="de-DE" sz="2400" dirty="0">
                <a:solidFill>
                  <a:srgbClr val="004992"/>
                </a:solidFill>
              </a:rPr>
              <a:t>R</a:t>
            </a:r>
            <a:r>
              <a:rPr lang="hr-HR" altLang="de-DE" sz="2400" dirty="0">
                <a:solidFill>
                  <a:srgbClr val="004992"/>
                </a:solidFill>
              </a:rPr>
              <a:t>azlozi</a:t>
            </a:r>
            <a:r>
              <a:rPr lang="en-US" altLang="de-DE" sz="2400" dirty="0">
                <a:solidFill>
                  <a:srgbClr val="004992"/>
                </a:solidFill>
              </a:rPr>
              <a:t>:</a:t>
            </a:r>
            <a:r>
              <a:rPr lang="en-US" altLang="de-DE" sz="2400" dirty="0">
                <a:solidFill>
                  <a:srgbClr val="333333"/>
                </a:solidFill>
              </a:rPr>
              <a:t> </a:t>
            </a:r>
            <a:r>
              <a:rPr lang="sr-Latn-CS" altLang="de-DE" sz="2400" dirty="0">
                <a:solidFill>
                  <a:srgbClr val="333333"/>
                </a:solidFill>
              </a:rPr>
              <a:t>Ugodnost</a:t>
            </a:r>
            <a:r>
              <a:rPr lang="en-US" altLang="de-DE" sz="2400" dirty="0">
                <a:solidFill>
                  <a:srgbClr val="333333"/>
                </a:solidFill>
              </a:rPr>
              <a:t>, </a:t>
            </a:r>
            <a:r>
              <a:rPr lang="sr-Latn-CS" altLang="de-DE" sz="2400" dirty="0">
                <a:solidFill>
                  <a:srgbClr val="333333"/>
                </a:solidFill>
              </a:rPr>
              <a:t>sklonost sopstvenom potvrđivanju</a:t>
            </a:r>
            <a:r>
              <a:rPr lang="en-US" altLang="de-DE" sz="2400" dirty="0">
                <a:solidFill>
                  <a:srgbClr val="333333"/>
                </a:solidFill>
              </a:rPr>
              <a:t>*, </a:t>
            </a:r>
            <a:r>
              <a:rPr lang="hr-HR" altLang="de-DE" sz="2400" dirty="0">
                <a:solidFill>
                  <a:srgbClr val="333333"/>
                </a:solidFill>
              </a:rPr>
              <a:t>nepromišljenost</a:t>
            </a:r>
            <a:r>
              <a:rPr lang="en-US" altLang="de-DE" sz="2400" dirty="0">
                <a:solidFill>
                  <a:srgbClr val="333333"/>
                </a:solidFill>
              </a:rPr>
              <a:t>, </a:t>
            </a:r>
            <a:r>
              <a:rPr lang="hr-HR" altLang="de-DE" sz="2400">
                <a:solidFill>
                  <a:srgbClr val="333333"/>
                </a:solidFill>
              </a:rPr>
              <a:t>jednostavne “istine” </a:t>
            </a:r>
            <a:r>
              <a:rPr lang="hr-HR" altLang="de-DE" sz="2400" dirty="0">
                <a:solidFill>
                  <a:srgbClr val="333333"/>
                </a:solidFill>
              </a:rPr>
              <a:t>omogućavaju lakše snalaženje u složenom svetu</a:t>
            </a:r>
            <a:r>
              <a:rPr lang="en-US" altLang="de-DE" sz="2400" dirty="0">
                <a:solidFill>
                  <a:srgbClr val="333333"/>
                </a:solidFill>
              </a:rPr>
              <a:t>, </a:t>
            </a:r>
            <a:r>
              <a:rPr lang="hr-HR" altLang="de-DE" sz="2400" dirty="0">
                <a:solidFill>
                  <a:srgbClr val="333333"/>
                </a:solidFill>
              </a:rPr>
              <a:t>sujeta</a:t>
            </a:r>
          </a:p>
          <a:p>
            <a:pPr marL="342900" lvl="0" indent="-342900" defTabSz="914400" fontAlgn="base">
              <a:buClr>
                <a:srgbClr val="000000"/>
              </a:buClr>
              <a:buFont typeface="WingDings"/>
              <a:buChar char=""/>
            </a:pPr>
            <a:r>
              <a:rPr lang="en-US" altLang="de-DE" sz="2400" dirty="0">
                <a:solidFill>
                  <a:srgbClr val="004992"/>
                </a:solidFill>
              </a:rPr>
              <a:t>Problem</a:t>
            </a:r>
            <a:r>
              <a:rPr lang="hr-HR" altLang="de-DE" sz="2400" dirty="0">
                <a:solidFill>
                  <a:srgbClr val="004992"/>
                </a:solidFill>
              </a:rPr>
              <a:t>i</a:t>
            </a:r>
            <a:r>
              <a:rPr lang="en-US" altLang="de-DE" sz="2400" dirty="0">
                <a:solidFill>
                  <a:srgbClr val="004992"/>
                </a:solidFill>
              </a:rPr>
              <a:t>:</a:t>
            </a:r>
            <a:r>
              <a:rPr lang="en-US" altLang="de-DE" sz="2400" dirty="0">
                <a:solidFill>
                  <a:srgbClr val="333333"/>
                </a:solidFill>
              </a:rPr>
              <a:t> </a:t>
            </a:r>
            <a:r>
              <a:rPr lang="sr-Latn-CS" altLang="de-DE" sz="2400" dirty="0">
                <a:solidFill>
                  <a:srgbClr val="333333"/>
                </a:solidFill>
              </a:rPr>
              <a:t>P</a:t>
            </a:r>
            <a:r>
              <a:rPr lang="hr-HR" altLang="de-DE" sz="2400" dirty="0">
                <a:solidFill>
                  <a:srgbClr val="333333"/>
                </a:solidFill>
              </a:rPr>
              <a:t>ogrešn</a:t>
            </a:r>
            <a:r>
              <a:rPr lang="en-US" altLang="de-DE" sz="2400" dirty="0">
                <a:solidFill>
                  <a:srgbClr val="333333"/>
                </a:solidFill>
              </a:rPr>
              <a:t>a</a:t>
            </a:r>
            <a:r>
              <a:rPr lang="hr-HR" altLang="de-DE" sz="2400" dirty="0">
                <a:solidFill>
                  <a:srgbClr val="333333"/>
                </a:solidFill>
              </a:rPr>
              <a:t> </a:t>
            </a:r>
            <a:r>
              <a:rPr lang="en-US" altLang="de-DE" sz="2400" dirty="0">
                <a:solidFill>
                  <a:srgbClr val="333333"/>
                </a:solidFill>
              </a:rPr>
              <a:t>mi</a:t>
            </a:r>
            <a:r>
              <a:rPr lang="sr-Latn-CS" altLang="de-DE" sz="2400">
                <a:solidFill>
                  <a:srgbClr val="333333"/>
                </a:solidFill>
              </a:rPr>
              <a:t>šljenja</a:t>
            </a:r>
            <a:r>
              <a:rPr lang="en-US" altLang="de-DE" sz="2400">
                <a:solidFill>
                  <a:srgbClr val="333333"/>
                </a:solidFill>
              </a:rPr>
              <a:t> (</a:t>
            </a:r>
            <a:r>
              <a:rPr lang="de-DE"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hr-HR" altLang="de-DE" sz="2400" dirty="0">
                <a:solidFill>
                  <a:srgbClr val="333333"/>
                </a:solidFill>
              </a:rPr>
              <a:t>predrasude</a:t>
            </a:r>
            <a:r>
              <a:rPr lang="en-US" altLang="de-DE" sz="2400" dirty="0">
                <a:solidFill>
                  <a:srgbClr val="333333"/>
                </a:solidFill>
              </a:rPr>
              <a:t>) </a:t>
            </a:r>
            <a:r>
              <a:rPr lang="sr-Latn-CS" altLang="de-DE" sz="2400" dirty="0">
                <a:solidFill>
                  <a:srgbClr val="333333"/>
                </a:solidFill>
              </a:rPr>
              <a:t>se održavaju;</a:t>
            </a:r>
            <a:r>
              <a:rPr lang="en-US" altLang="de-DE" sz="2400" dirty="0">
                <a:solidFill>
                  <a:srgbClr val="333333"/>
                </a:solidFill>
              </a:rPr>
              <a:t> </a:t>
            </a:r>
            <a:r>
              <a:rPr lang="hr-HR" altLang="de-DE" sz="2400" dirty="0">
                <a:solidFill>
                  <a:srgbClr val="333333"/>
                </a:solidFill>
              </a:rPr>
              <a:t>preterana </a:t>
            </a:r>
            <a:r>
              <a:rPr lang="sr-Latn-CS" altLang="de-DE" sz="2400" dirty="0">
                <a:solidFill>
                  <a:srgbClr val="333333"/>
                </a:solidFill>
              </a:rPr>
              <a:t>uopštavanja</a:t>
            </a:r>
            <a:r>
              <a:rPr lang="en-US" altLang="de-DE" sz="2400" dirty="0">
                <a:solidFill>
                  <a:srgbClr val="333333"/>
                </a:solidFill>
              </a:rPr>
              <a:t> (</a:t>
            </a:r>
            <a:r>
              <a:rPr lang="sr-Latn-CS" altLang="de-DE" sz="2400" dirty="0">
                <a:solidFill>
                  <a:srgbClr val="333333"/>
                </a:solidFill>
              </a:rPr>
              <a:t>od pojedinačnog se zaključuje o svima</a:t>
            </a:r>
            <a:r>
              <a:rPr lang="sr-Latn-CS" altLang="de-DE" sz="2400">
                <a:solidFill>
                  <a:srgbClr val="333333"/>
                </a:solidFill>
              </a:rPr>
              <a:t>! </a:t>
            </a:r>
            <a:r>
              <a:rPr lang="de-DE" altLang="de-DE" sz="2400">
                <a:solidFill>
                  <a:srgbClr val="333333"/>
                </a:solidFill>
                <a:latin typeface="Times New Roman"/>
                <a:sym typeface="Wingdings" panose="05000000000000000000" pitchFamily="2" charset="2"/>
              </a:rPr>
              <a:t>→</a:t>
            </a:r>
            <a:r>
              <a:rPr lang="sr-Latn-CS" altLang="de-DE" sz="2400">
                <a:solidFill>
                  <a:srgbClr val="333333"/>
                </a:solidFill>
              </a:rPr>
              <a:t> </a:t>
            </a:r>
            <a:r>
              <a:rPr lang="hr-HR" altLang="de-DE" sz="2400" dirty="0">
                <a:solidFill>
                  <a:srgbClr val="333333"/>
                </a:solidFill>
              </a:rPr>
              <a:t>predrasude prema strancima, itd.</a:t>
            </a:r>
            <a:r>
              <a:rPr lang="en-US" altLang="de-DE" sz="2400" dirty="0">
                <a:solidFill>
                  <a:srgbClr val="333333"/>
                </a:solidFill>
              </a:rPr>
              <a:t>)</a:t>
            </a:r>
            <a:r>
              <a:rPr lang="hr-HR" altLang="de-DE" sz="2400" dirty="0">
                <a:solidFill>
                  <a:srgbClr val="333333"/>
                </a:solidFill>
              </a:rPr>
              <a:t>;</a:t>
            </a:r>
            <a:r>
              <a:rPr lang="en-US" altLang="de-DE" sz="2400" dirty="0">
                <a:solidFill>
                  <a:srgbClr val="333333"/>
                </a:solidFill>
              </a:rPr>
              <a:t> </a:t>
            </a:r>
            <a:r>
              <a:rPr lang="hr-HR" altLang="de-DE" sz="2400" dirty="0">
                <a:solidFill>
                  <a:srgbClr val="333333"/>
                </a:solidFill>
              </a:rPr>
              <a:t>nekome se ne pruža druga šansa iako ju je možda zaslužio</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3DE8837D-26F4-4458-98CE-F9BD98C42160}" type="slidenum">
              <a:rPr lang="de-DE" altLang="de-DE" smtClean="0"/>
              <a:pPr/>
              <a:t>5</a:t>
            </a:fld>
            <a:endParaRPr lang="de-DE" altLang="de-DE"/>
          </a:p>
        </p:txBody>
      </p:sp>
    </p:spTree>
    <p:extLst>
      <p:ext uri="{BB962C8B-B14F-4D97-AF65-F5344CB8AC3E}">
        <p14:creationId xmlns:p14="http://schemas.microsoft.com/office/powerpoint/2010/main" val="6184635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12"/>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Kada se predviđanja ne obistine</a:t>
            </a:r>
            <a:endParaRPr lang="hr-HR"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lnSpc>
                <a:spcPct val="100000"/>
              </a:lnSpc>
              <a:spcBef>
                <a:spcPts val="1200"/>
              </a:spcBef>
              <a:buClr>
                <a:srgbClr val="333333"/>
              </a:buClr>
              <a:defRPr/>
            </a:pPr>
            <a:r>
              <a:rPr lang="hr-HR" altLang="de-DE" sz="2400" dirty="0">
                <a:solidFill>
                  <a:srgbClr val="333333"/>
                </a:solidFill>
              </a:rPr>
              <a:t>Marion Kič, predvodnica sekte iz Solt Lejk Siti-ja, tvrdila</a:t>
            </a:r>
            <a:r>
              <a:rPr lang="en-US" altLang="de-DE" sz="2400" dirty="0">
                <a:solidFill>
                  <a:srgbClr val="333333"/>
                </a:solidFill>
              </a:rPr>
              <a:t> </a:t>
            </a:r>
            <a:r>
              <a:rPr lang="hr-HR" altLang="de-DE" sz="2400" dirty="0">
                <a:solidFill>
                  <a:srgbClr val="333333"/>
                </a:solidFill>
              </a:rPr>
              <a:t>je da prima poruke iz svemira. Navodno joj je saopšteno da će svet nestati u potopu</a:t>
            </a:r>
            <a:r>
              <a:rPr lang="en-US" altLang="de-DE" sz="2400" dirty="0">
                <a:solidFill>
                  <a:srgbClr val="333333"/>
                </a:solidFill>
              </a:rPr>
              <a:t> u </a:t>
            </a:r>
            <a:r>
              <a:rPr lang="en-US" altLang="de-DE" sz="2400" dirty="0" err="1">
                <a:solidFill>
                  <a:srgbClr val="333333"/>
                </a:solidFill>
              </a:rPr>
              <a:t>svitanje</a:t>
            </a:r>
            <a:r>
              <a:rPr lang="hr-HR" altLang="de-DE" sz="2400" dirty="0">
                <a:solidFill>
                  <a:srgbClr val="333333"/>
                </a:solidFill>
              </a:rPr>
              <a:t> 21.12.1954.</a:t>
            </a:r>
            <a:r>
              <a:rPr lang="en-US" altLang="de-DE" sz="2400" dirty="0">
                <a:solidFill>
                  <a:srgbClr val="333333"/>
                </a:solidFill>
              </a:rPr>
              <a:t> god. Ona </a:t>
            </a:r>
            <a:r>
              <a:rPr lang="hr-HR" altLang="de-DE" sz="2400" dirty="0">
                <a:solidFill>
                  <a:srgbClr val="333333"/>
                </a:solidFill>
              </a:rPr>
              <a:t>i njeni</a:t>
            </a:r>
            <a:r>
              <a:rPr lang="de-DE" altLang="de-DE" sz="2400" dirty="0">
                <a:solidFill>
                  <a:srgbClr val="333333"/>
                </a:solidFill>
              </a:rPr>
              <a:t> </a:t>
            </a:r>
            <a:r>
              <a:rPr lang="hr-HR" altLang="de-DE" sz="2400" dirty="0">
                <a:solidFill>
                  <a:srgbClr val="333333"/>
                </a:solidFill>
              </a:rPr>
              <a:t>sledbenici će</a:t>
            </a:r>
            <a:r>
              <a:rPr lang="en-US" altLang="de-DE" sz="2400" dirty="0">
                <a:solidFill>
                  <a:srgbClr val="333333"/>
                </a:solidFill>
              </a:rPr>
              <a:t> </a:t>
            </a:r>
            <a:r>
              <a:rPr lang="en-US" altLang="de-DE" sz="2400" dirty="0" err="1">
                <a:solidFill>
                  <a:srgbClr val="333333"/>
                </a:solidFill>
              </a:rPr>
              <a:t>po</a:t>
            </a:r>
            <a:r>
              <a:rPr lang="en-US" altLang="de-DE" sz="2400" dirty="0">
                <a:solidFill>
                  <a:srgbClr val="333333"/>
                </a:solidFill>
              </a:rPr>
              <a:t> tom </a:t>
            </a:r>
            <a:r>
              <a:rPr lang="en-US" altLang="de-DE" sz="2400" dirty="0" err="1">
                <a:solidFill>
                  <a:srgbClr val="333333"/>
                </a:solidFill>
              </a:rPr>
              <a:t>proro</a:t>
            </a:r>
            <a:r>
              <a:rPr lang="sr-Latn-CS" altLang="de-DE" sz="2400" dirty="0">
                <a:solidFill>
                  <a:srgbClr val="333333"/>
                </a:solidFill>
              </a:rPr>
              <a:t>čanstvu noć uoči katastrofe biti</a:t>
            </a:r>
            <a:r>
              <a:rPr lang="hr-HR" altLang="de-DE" sz="2400" dirty="0">
                <a:solidFill>
                  <a:srgbClr val="333333"/>
                </a:solidFill>
              </a:rPr>
              <a:t> spašeni jednim</a:t>
            </a:r>
            <a:r>
              <a:rPr lang="en-US" altLang="de-DE" sz="2400" dirty="0">
                <a:solidFill>
                  <a:srgbClr val="333333"/>
                </a:solidFill>
              </a:rPr>
              <a:t> </a:t>
            </a:r>
            <a:r>
              <a:rPr lang="hr-HR" altLang="de-DE" sz="2400" dirty="0">
                <a:solidFill>
                  <a:srgbClr val="333333"/>
                </a:solidFill>
              </a:rPr>
              <a:t>svemirskim brodom.</a:t>
            </a:r>
          </a:p>
          <a:p>
            <a:pPr lvl="0" defTabSz="914400" fontAlgn="base">
              <a:lnSpc>
                <a:spcPct val="100000"/>
              </a:lnSpc>
              <a:spcBef>
                <a:spcPts val="1200"/>
              </a:spcBef>
              <a:buClr>
                <a:srgbClr val="333333"/>
              </a:buClr>
              <a:defRPr/>
            </a:pPr>
            <a:r>
              <a:rPr lang="hr-HR" altLang="de-DE" sz="2400" dirty="0">
                <a:solidFill>
                  <a:srgbClr val="333333"/>
                </a:solidFill>
              </a:rPr>
              <a:t>Predveče uoči najavljenog potopa okupili su se članovi sekte u kući Marion Kič i napeto iščekivali svoje izbavljenje.</a:t>
            </a:r>
            <a:r>
              <a:rPr lang="en-US" altLang="de-DE" sz="2400" dirty="0">
                <a:solidFill>
                  <a:srgbClr val="333333"/>
                </a:solidFill>
              </a:rPr>
              <a:t> </a:t>
            </a:r>
            <a:r>
              <a:rPr lang="hr-HR" altLang="de-DE" sz="2400" dirty="0">
                <a:solidFill>
                  <a:srgbClr val="333333"/>
                </a:solidFill>
              </a:rPr>
              <a:t>Ponoć je prošla... ali ništa se nije dogodilo. Niti je bilo potopa, niti je došao</a:t>
            </a:r>
            <a:r>
              <a:rPr lang="de-DE" altLang="de-DE" sz="2400" dirty="0">
                <a:solidFill>
                  <a:srgbClr val="333333"/>
                </a:solidFill>
              </a:rPr>
              <a:t> </a:t>
            </a:r>
            <a:r>
              <a:rPr lang="hr-HR" altLang="de-DE" sz="2400" dirty="0">
                <a:solidFill>
                  <a:srgbClr val="333333"/>
                </a:solidFill>
              </a:rPr>
              <a:t>svemirski brod.</a:t>
            </a:r>
          </a:p>
          <a:p>
            <a:pPr lvl="0" algn="ctr" defTabSz="914400" fontAlgn="base">
              <a:lnSpc>
                <a:spcPct val="100000"/>
              </a:lnSpc>
              <a:spcBef>
                <a:spcPts val="1200"/>
              </a:spcBef>
              <a:buClr>
                <a:srgbClr val="333333"/>
              </a:buClr>
              <a:defRPr/>
            </a:pPr>
            <a:r>
              <a:rPr lang="hr-HR" altLang="de-DE" sz="2400" dirty="0">
                <a:solidFill>
                  <a:srgbClr val="004992"/>
                </a:solidFill>
              </a:rPr>
              <a:t>Kako su članovi sekte to objasnili?</a:t>
            </a:r>
          </a:p>
          <a:p>
            <a:pPr lvl="0" algn="ctr" defTabSz="914400" fontAlgn="base">
              <a:lnSpc>
                <a:spcPct val="100000"/>
              </a:lnSpc>
              <a:spcBef>
                <a:spcPts val="1200"/>
              </a:spcBef>
              <a:buClr>
                <a:srgbClr val="333333"/>
              </a:buClr>
              <a:defRPr/>
            </a:pPr>
            <a:r>
              <a:rPr lang="hr-HR" altLang="de-DE" sz="2400" dirty="0">
                <a:solidFill>
                  <a:srgbClr val="004992"/>
                </a:solidFill>
              </a:rPr>
              <a:t>Jesu li promenili svoj</a:t>
            </a:r>
            <a:r>
              <a:rPr lang="en-US" altLang="de-DE" sz="2400" dirty="0">
                <a:solidFill>
                  <a:srgbClr val="004992"/>
                </a:solidFill>
              </a:rPr>
              <a:t>e</a:t>
            </a:r>
            <a:r>
              <a:rPr lang="hr-HR" altLang="de-DE" sz="2400" dirty="0">
                <a:solidFill>
                  <a:srgbClr val="004992"/>
                </a:solidFill>
              </a:rPr>
              <a:t> </a:t>
            </a:r>
            <a:r>
              <a:rPr lang="en-US" altLang="de-DE" sz="2400" dirty="0" err="1">
                <a:solidFill>
                  <a:srgbClr val="004992"/>
                </a:solidFill>
              </a:rPr>
              <a:t>uverenje</a:t>
            </a:r>
            <a:r>
              <a:rPr lang="hr-HR" altLang="de-DE" sz="2400" dirty="0">
                <a:solidFill>
                  <a:srgbClr val="004992"/>
                </a:solidFill>
              </a:rPr>
              <a:t>?</a:t>
            </a:r>
            <a:r>
              <a:rPr lang="en-US" altLang="de-DE" sz="2400" dirty="0">
                <a:solidFill>
                  <a:srgbClr val="004992"/>
                </a:solidFill>
              </a:rPr>
              <a:t> </a:t>
            </a:r>
            <a:r>
              <a:rPr lang="hr-HR" altLang="de-DE" sz="2400" dirty="0">
                <a:solidFill>
                  <a:srgbClr val="004992"/>
                </a:solidFill>
              </a:rPr>
              <a:t>Št</a:t>
            </a:r>
            <a:r>
              <a:rPr lang="en-US" altLang="de-DE" sz="2400" dirty="0">
                <a:solidFill>
                  <a:srgbClr val="004992"/>
                </a:solidFill>
              </a:rPr>
              <a:t>a</a:t>
            </a:r>
            <a:r>
              <a:rPr lang="hr-HR" altLang="de-DE" sz="2400" dirty="0">
                <a:solidFill>
                  <a:srgbClr val="004992"/>
                </a:solidFill>
              </a:rPr>
              <a:t> Vi mislite?</a:t>
            </a:r>
          </a:p>
          <a:p>
            <a:pPr lvl="0" algn="ctr" defTabSz="914400" fontAlgn="base">
              <a:lnSpc>
                <a:spcPct val="100000"/>
              </a:lnSpc>
              <a:spcBef>
                <a:spcPts val="1200"/>
              </a:spcBef>
              <a:buClr>
                <a:srgbClr val="333333"/>
              </a:buClr>
              <a:defRPr/>
            </a:pPr>
            <a:r>
              <a:rPr lang="hr-HR" altLang="de-DE" sz="2400" dirty="0">
                <a:solidFill>
                  <a:srgbClr val="004992"/>
                </a:solidFill>
              </a:rPr>
              <a:t>???</a:t>
            </a:r>
            <a:endParaRPr lang="en-US" sz="2400" dirty="0">
              <a:solidFill>
                <a:srgbClr val="004992"/>
              </a:solidFill>
            </a:endParaRPr>
          </a:p>
        </p:txBody>
      </p:sp>
      <p:pic>
        <p:nvPicPr>
          <p:cNvPr id="8"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vi-VN"/>
              <a:t>Metakognitivni trening 3 – Fleksibilnost u rasuđivanju</a:t>
            </a:r>
            <a:endParaRPr lang="de-DE"/>
          </a:p>
        </p:txBody>
      </p:sp>
      <p:sp>
        <p:nvSpPr>
          <p:cNvPr id="3" name="Slide Number Placeholder 2"/>
          <p:cNvSpPr>
            <a:spLocks noGrp="1"/>
          </p:cNvSpPr>
          <p:nvPr>
            <p:ph type="sldNum" sz="quarter" idx="12"/>
          </p:nvPr>
        </p:nvSpPr>
        <p:spPr/>
        <p:txBody>
          <a:bodyPr/>
          <a:lstStyle/>
          <a:p>
            <a:fld id="{3DE8837D-26F4-4458-98CE-F9BD98C42160}" type="slidenum">
              <a:rPr lang="de-DE" altLang="de-DE" smtClean="0"/>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Rectangle 18"/>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Kada se predviđanja ne obistine</a:t>
            </a:r>
            <a:endParaRPr lang="hr-HR" altLang="de-DE" sz="3600">
              <a:latin typeface="+mn-lt"/>
              <a:ea typeface="+mn-ea"/>
              <a:cs typeface="+mn-cs"/>
            </a:endParaRPr>
          </a:p>
        </p:txBody>
      </p:sp>
      <p:sp>
        <p:nvSpPr>
          <p:cNvPr id="23554" name="Rectangle 3"/>
          <p:cNvSpPr>
            <a:spLocks noGrp="1" noChangeArrowheads="1"/>
          </p:cNvSpPr>
          <p:nvPr>
            <p:ph idx="1"/>
          </p:nvPr>
        </p:nvSpPr>
        <p:spPr>
          <a:xfrm>
            <a:off x="408955" y="2204864"/>
            <a:ext cx="11340000" cy="4248000"/>
          </a:xfrm>
        </p:spPr>
        <p:txBody>
          <a:bodyPr>
            <a:noAutofit/>
          </a:bodyPr>
          <a:lstStyle/>
          <a:p>
            <a:pPr>
              <a:lnSpc>
                <a:spcPct val="100000"/>
              </a:lnSpc>
              <a:spcBef>
                <a:spcPts val="1200"/>
              </a:spcBef>
              <a:buClr>
                <a:schemeClr val="tx1"/>
              </a:buClr>
            </a:pPr>
            <a:r>
              <a:rPr lang="hr-HR" altLang="de-DE" sz="2400" dirty="0">
                <a:solidFill>
                  <a:srgbClr val="333333"/>
                </a:solidFill>
              </a:rPr>
              <a:t>Kada je postalo jasno da se proročanstvo nije ostvarilo, vođa sekte, Marion Kič, u početku je bila u neverici i plakala je.</a:t>
            </a:r>
          </a:p>
          <a:p>
            <a:pPr>
              <a:lnSpc>
                <a:spcPct val="100000"/>
              </a:lnSpc>
              <a:spcBef>
                <a:spcPts val="1200"/>
              </a:spcBef>
              <a:buClr>
                <a:schemeClr val="tx1"/>
              </a:buClr>
            </a:pPr>
            <a:r>
              <a:rPr lang="hr-HR" altLang="de-DE" sz="2400" dirty="0">
                <a:solidFill>
                  <a:srgbClr val="333333"/>
                </a:solidFill>
              </a:rPr>
              <a:t>Sledećeg jutra sekta je objavila da je Bog bio toliko zadivljen trudom male grupe da je poštedeo svet od potopa.</a:t>
            </a:r>
          </a:p>
          <a:p>
            <a:pPr algn="ctr">
              <a:lnSpc>
                <a:spcPct val="100000"/>
              </a:lnSpc>
              <a:spcBef>
                <a:spcPts val="1200"/>
              </a:spcBef>
              <a:buClr>
                <a:schemeClr val="tx1"/>
              </a:buClr>
            </a:pPr>
            <a:r>
              <a:rPr lang="hr-HR" altLang="de-DE" sz="2400" dirty="0">
                <a:solidFill>
                  <a:srgbClr val="004992"/>
                </a:solidFill>
              </a:rPr>
              <a:t>Ovo objašnjenje predstavlja primer kako se neki ljudi nose sa tim kada očekivani događaji izostanu:</a:t>
            </a:r>
          </a:p>
          <a:p>
            <a:pPr algn="ctr">
              <a:lnSpc>
                <a:spcPct val="100000"/>
              </a:lnSpc>
              <a:spcBef>
                <a:spcPts val="1200"/>
              </a:spcBef>
              <a:buClr>
                <a:schemeClr val="tx1"/>
              </a:buClr>
            </a:pPr>
            <a:r>
              <a:rPr lang="hr-HR" altLang="de-DE" sz="2400" dirty="0">
                <a:solidFill>
                  <a:srgbClr val="004992"/>
                </a:solidFill>
              </a:rPr>
              <a:t>Od neodgovarajućeg se napravi odgovarajuće!</a:t>
            </a:r>
          </a:p>
        </p:txBody>
      </p:sp>
      <p:sp>
        <p:nvSpPr>
          <p:cNvPr id="23555" name="Rectangle 4"/>
          <p:cNvSpPr>
            <a:spLocks noChangeArrowheads="1"/>
          </p:cNvSpPr>
          <p:nvPr/>
        </p:nvSpPr>
        <p:spPr bwMode="auto">
          <a:xfrm>
            <a:off x="408954" y="6140127"/>
            <a:ext cx="11376000"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oAutofit/>
          </a:bodyPr>
          <a:lstStyle>
            <a:lvl1pPr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nSpc>
                <a:spcPct val="90000"/>
              </a:lnSpc>
              <a:buClr>
                <a:schemeClr val="tx1"/>
              </a:buClr>
              <a:buFontTx/>
              <a:buNone/>
            </a:pPr>
            <a:r>
              <a:rPr lang="de-DE" altLang="de-DE" sz="1600" dirty="0">
                <a:solidFill>
                  <a:srgbClr val="333333"/>
                </a:solidFill>
                <a:latin typeface="+mn-lt"/>
              </a:rPr>
              <a:t>*</a:t>
            </a:r>
            <a:r>
              <a:rPr lang="hr-HR" altLang="de-DE" sz="1600" dirty="0">
                <a:solidFill>
                  <a:srgbClr val="333333"/>
                </a:solidFill>
                <a:latin typeface="+mn-lt"/>
              </a:rPr>
              <a:t>Izvor: Festinger et al., (1956) </a:t>
            </a:r>
            <a:r>
              <a:rPr lang="hr-HR" altLang="de-DE" sz="1600" i="1" dirty="0">
                <a:solidFill>
                  <a:srgbClr val="333333"/>
                </a:solidFill>
                <a:latin typeface="+mn-lt"/>
              </a:rPr>
              <a:t>When Prophecy Fails</a:t>
            </a:r>
            <a:endParaRPr lang="hr-HR" altLang="de-DE" sz="1600" dirty="0">
              <a:solidFill>
                <a:srgbClr val="333333"/>
              </a:solidFill>
              <a:latin typeface="+mn-lt"/>
            </a:endParaRPr>
          </a:p>
        </p:txBody>
      </p:sp>
      <p:pic>
        <p:nvPicPr>
          <p:cNvPr id="9"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vi-VN"/>
              <a:t>Metakognitivni trening 3 – Fleksibilnost u rasuđivanju</a:t>
            </a:r>
            <a:endParaRPr lang="de-DE"/>
          </a:p>
        </p:txBody>
      </p:sp>
      <p:sp>
        <p:nvSpPr>
          <p:cNvPr id="3" name="Slide Number Placeholder 2"/>
          <p:cNvSpPr>
            <a:spLocks noGrp="1"/>
          </p:cNvSpPr>
          <p:nvPr>
            <p:ph type="sldNum" sz="quarter" idx="12"/>
          </p:nvPr>
        </p:nvSpPr>
        <p:spPr/>
        <p:txBody>
          <a:bodyPr/>
          <a:lstStyle/>
          <a:p>
            <a:fld id="{3DE8837D-26F4-4458-98CE-F9BD98C42160}"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latin typeface="+mn-lt"/>
                <a:ea typeface="+mn-ea"/>
                <a:cs typeface="+mn-cs"/>
              </a:rPr>
              <a:t>Preterana </a:t>
            </a:r>
            <a:r>
              <a:rPr lang="vi-VN" sz="3600">
                <a:latin typeface="+mn-lt"/>
                <a:ea typeface="+mn-ea"/>
                <a:cs typeface="+mn-cs"/>
              </a:rPr>
              <a:t>sigurnost “u akciji”</a:t>
            </a:r>
            <a:r>
              <a:rPr lang="en-US" sz="3600">
                <a:latin typeface="+mn-lt"/>
                <a:ea typeface="+mn-ea"/>
                <a:cs typeface="+mn-cs"/>
              </a:rPr>
              <a:t> </a:t>
            </a:r>
            <a:r>
              <a:rPr lang="vi-VN" sz="3600" dirty="0">
                <a:latin typeface="+mn-lt"/>
                <a:ea typeface="+mn-ea"/>
                <a:cs typeface="+mn-cs"/>
              </a:rPr>
              <a:t>(suženo</a:t>
            </a:r>
            <a:r>
              <a:rPr lang="vi-VN" sz="3600">
                <a:latin typeface="+mn-lt"/>
                <a:ea typeface="+mn-ea"/>
                <a:cs typeface="+mn-cs"/>
              </a:rPr>
              <a:t>, “tunelsko” </a:t>
            </a:r>
            <a:r>
              <a:rPr lang="vi-VN" sz="3600" dirty="0">
                <a:latin typeface="+mn-lt"/>
                <a:ea typeface="+mn-ea"/>
                <a:cs typeface="+mn-cs"/>
              </a:rPr>
              <a:t>rasuđivanje)</a:t>
            </a:r>
            <a:endParaRPr lang="en-US" sz="3600" dirty="0">
              <a:latin typeface="+mn-lt"/>
              <a:ea typeface="+mn-ea"/>
              <a:cs typeface="+mn-cs"/>
            </a:endParaRPr>
          </a:p>
        </p:txBody>
      </p:sp>
      <p:graphicFrame>
        <p:nvGraphicFramePr>
          <p:cNvPr id="7" name="Group 36"/>
          <p:cNvGraphicFramePr>
            <a:graphicFrameLocks noGrp="1"/>
          </p:cNvGraphicFramePr>
          <p:nvPr>
            <p:extLst>
              <p:ext uri="{D42A27DB-BD31-4B8C-83A1-F6EECF244321}">
                <p14:modId xmlns:p14="http://schemas.microsoft.com/office/powerpoint/2010/main" val="2244687803"/>
              </p:ext>
            </p:extLst>
          </p:nvPr>
        </p:nvGraphicFramePr>
        <p:xfrm>
          <a:off x="408955" y="2203704"/>
          <a:ext cx="11376001" cy="429768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Oblast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Primeri</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Geografija</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Tx/>
                        <a:buNone/>
                        <a:tabLst/>
                      </a:pPr>
                      <a:r>
                        <a:rPr kumimoji="0" lang="en-US" altLang="ja-JP" sz="2000" b="0" i="0" u="none" strike="noStrike" cap="none" normalizeH="0" baseline="0">
                          <a:ln>
                            <a:noFill/>
                          </a:ln>
                          <a:solidFill>
                            <a:srgbClr val="004992"/>
                          </a:solidFill>
                          <a:effectLst/>
                          <a:latin typeface="Calibri Light"/>
                          <a:ea typeface="MS Mincho" pitchFamily="49" charset="-128"/>
                          <a:cs typeface="Times New Roman" pitchFamily="18" charset="0"/>
                        </a:rPr>
                        <a:t>???</a:t>
                      </a:r>
                      <a:endParaRPr kumimoji="0" lang="de-DE" sz="2000" b="0" i="0" u="none" strike="noStrike" cap="none" normalizeH="0" baseline="0" dirty="0">
                        <a:ln>
                          <a:noFill/>
                        </a:ln>
                        <a:solidFill>
                          <a:srgbClr val="004992"/>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Društvo</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vi-VN"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Katastrofe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000" b="0" i="0" u="none" strike="noStrike" cap="none" normalizeH="0" baseline="0" dirty="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latin typeface="+mn-lt"/>
                <a:ea typeface="+mn-ea"/>
                <a:cs typeface="+mn-cs"/>
              </a:rPr>
              <a:t>Preterana </a:t>
            </a:r>
            <a:r>
              <a:rPr lang="vi-VN" sz="3600">
                <a:latin typeface="+mn-lt"/>
                <a:ea typeface="+mn-ea"/>
                <a:cs typeface="+mn-cs"/>
              </a:rPr>
              <a:t>sigurnost “u akciji”</a:t>
            </a:r>
            <a:r>
              <a:rPr lang="en-US" sz="3600">
                <a:latin typeface="+mn-lt"/>
                <a:ea typeface="+mn-ea"/>
                <a:cs typeface="+mn-cs"/>
              </a:rPr>
              <a:t> </a:t>
            </a:r>
            <a:r>
              <a:rPr lang="vi-VN" sz="3600" dirty="0">
                <a:latin typeface="+mn-lt"/>
                <a:ea typeface="+mn-ea"/>
                <a:cs typeface="+mn-cs"/>
              </a:rPr>
              <a:t>(suženo</a:t>
            </a:r>
            <a:r>
              <a:rPr lang="vi-VN" sz="3600">
                <a:latin typeface="+mn-lt"/>
                <a:ea typeface="+mn-ea"/>
                <a:cs typeface="+mn-cs"/>
              </a:rPr>
              <a:t>, “tunelsko” </a:t>
            </a:r>
            <a:r>
              <a:rPr lang="vi-VN" sz="3600" dirty="0">
                <a:latin typeface="+mn-lt"/>
                <a:ea typeface="+mn-ea"/>
                <a:cs typeface="+mn-cs"/>
              </a:rPr>
              <a:t>rasuđivanje)</a:t>
            </a:r>
            <a:endParaRPr lang="en-US" sz="3600" dirty="0">
              <a:latin typeface="+mn-lt"/>
              <a:ea typeface="+mn-ea"/>
              <a:cs typeface="+mn-cs"/>
            </a:endParaRPr>
          </a:p>
        </p:txBody>
      </p:sp>
      <p:graphicFrame>
        <p:nvGraphicFramePr>
          <p:cNvPr id="7" name="Group 36"/>
          <p:cNvGraphicFramePr>
            <a:graphicFrameLocks noGrp="1"/>
          </p:cNvGraphicFramePr>
          <p:nvPr>
            <p:extLst>
              <p:ext uri="{D42A27DB-BD31-4B8C-83A1-F6EECF244321}">
                <p14:modId xmlns:p14="http://schemas.microsoft.com/office/powerpoint/2010/main" val="3793622170"/>
              </p:ext>
            </p:extLst>
          </p:nvPr>
        </p:nvGraphicFramePr>
        <p:xfrm>
          <a:off x="408955" y="2203704"/>
          <a:ext cx="11376001" cy="429768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Oblast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Primeri</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Geografija</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Svet</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je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ravna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ploča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Ova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teorija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odbačena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je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još</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u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srednjem</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veku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od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večine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naučnika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Uprkos</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tome,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sve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do XX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veka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postojalo</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je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Društvo</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ravne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Zemlje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koje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je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fotografije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zemaljske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kugle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napravljene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iz</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svemira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smatralo</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zaverom</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Društvo</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vi-VN"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Katastrofe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9</a:t>
            </a:fld>
            <a:endParaRPr lang="de-DE" altLang="de-DE"/>
          </a:p>
        </p:txBody>
      </p:sp>
    </p:spTree>
    <p:extLst>
      <p:ext uri="{BB962C8B-B14F-4D97-AF65-F5344CB8AC3E}">
        <p14:creationId xmlns:p14="http://schemas.microsoft.com/office/powerpoint/2010/main" val="40787949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latin typeface="+mn-lt"/>
                <a:ea typeface="+mn-ea"/>
                <a:cs typeface="+mn-cs"/>
              </a:rPr>
              <a:t>Preterana </a:t>
            </a:r>
            <a:r>
              <a:rPr lang="vi-VN" sz="3600">
                <a:latin typeface="+mn-lt"/>
                <a:ea typeface="+mn-ea"/>
                <a:cs typeface="+mn-cs"/>
              </a:rPr>
              <a:t>sigurnost “u akciji”</a:t>
            </a:r>
            <a:r>
              <a:rPr lang="en-US" sz="3600">
                <a:latin typeface="+mn-lt"/>
                <a:ea typeface="+mn-ea"/>
                <a:cs typeface="+mn-cs"/>
              </a:rPr>
              <a:t> </a:t>
            </a:r>
            <a:r>
              <a:rPr lang="vi-VN" sz="3600" dirty="0">
                <a:latin typeface="+mn-lt"/>
                <a:ea typeface="+mn-ea"/>
                <a:cs typeface="+mn-cs"/>
              </a:rPr>
              <a:t>(suženo</a:t>
            </a:r>
            <a:r>
              <a:rPr lang="vi-VN" sz="3600">
                <a:latin typeface="+mn-lt"/>
                <a:ea typeface="+mn-ea"/>
                <a:cs typeface="+mn-cs"/>
              </a:rPr>
              <a:t>, “tunelsko” </a:t>
            </a:r>
            <a:r>
              <a:rPr lang="vi-VN" sz="3600" dirty="0">
                <a:latin typeface="+mn-lt"/>
                <a:ea typeface="+mn-ea"/>
                <a:cs typeface="+mn-cs"/>
              </a:rPr>
              <a:t>rasuđivanje)</a:t>
            </a:r>
            <a:endParaRPr lang="en-US" sz="3600" dirty="0">
              <a:latin typeface="+mn-lt"/>
              <a:ea typeface="+mn-ea"/>
              <a:cs typeface="+mn-cs"/>
            </a:endParaRPr>
          </a:p>
        </p:txBody>
      </p:sp>
      <p:graphicFrame>
        <p:nvGraphicFramePr>
          <p:cNvPr id="7" name="Group 36"/>
          <p:cNvGraphicFramePr>
            <a:graphicFrameLocks noGrp="1"/>
          </p:cNvGraphicFramePr>
          <p:nvPr>
            <p:extLst>
              <p:ext uri="{D42A27DB-BD31-4B8C-83A1-F6EECF244321}">
                <p14:modId xmlns:p14="http://schemas.microsoft.com/office/powerpoint/2010/main" val="3825405738"/>
              </p:ext>
            </p:extLst>
          </p:nvPr>
        </p:nvGraphicFramePr>
        <p:xfrm>
          <a:off x="408955" y="2203704"/>
          <a:ext cx="11376001" cy="429768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Oblast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Primeri</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Geografija</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Svet</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je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ravna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ploča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Ova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teorija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odbačena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je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još</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u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srednjem</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veku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od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večine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naučnika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Uprkos</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tome,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sve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do XX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veka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postojalo</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je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Društvo</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ravne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Zemlje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koje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je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fotografije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zemaljske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kugle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napravljene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iz</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svemira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smatralo</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zaverom</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Društvo</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vi-VN" sz="2000" b="0" i="0" u="none" strike="noStrike" cap="none" normalizeH="0" baseline="0" dirty="0">
                          <a:ln>
                            <a:noFill/>
                          </a:ln>
                          <a:solidFill>
                            <a:srgbClr val="333333"/>
                          </a:solidFill>
                          <a:effectLst/>
                          <a:latin typeface="Calibri Light"/>
                          <a:ea typeface="ＭＳ Ｐゴシック" charset="-128"/>
                        </a:rPr>
                        <a:t>tzv</a:t>
                      </a:r>
                      <a:r>
                        <a:rPr kumimoji="0" lang="vi-VN" sz="2000" b="0" i="0" u="none" strike="noStrike" cap="none" normalizeH="0" baseline="0">
                          <a:ln>
                            <a:noFill/>
                          </a:ln>
                          <a:solidFill>
                            <a:srgbClr val="333333"/>
                          </a:solidFill>
                          <a:effectLst/>
                          <a:latin typeface="Calibri Light"/>
                          <a:ea typeface="ＭＳ Ｐゴシック" charset="-128"/>
                        </a:rPr>
                        <a:t>. “superiornost, savršenost”: </a:t>
                      </a:r>
                      <a:r>
                        <a:rPr kumimoji="0" lang="vi-VN" sz="2000" b="0" i="0" u="none" strike="noStrike" cap="none" normalizeH="0" baseline="0" dirty="0">
                          <a:ln>
                            <a:noFill/>
                          </a:ln>
                          <a:solidFill>
                            <a:srgbClr val="333333"/>
                          </a:solidFill>
                          <a:effectLst/>
                          <a:latin typeface="Calibri Light"/>
                          <a:ea typeface="ＭＳ Ｐゴシック" charset="-128"/>
                        </a:rPr>
                        <a:t>Veličanje nekog društvenog uređenja uprkos tome što je o stradanjima i nečovečnostima u njemu opšte poznato (npr. fašizam, staljinizam)</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Katastrofe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10</a:t>
            </a:fld>
            <a:endParaRPr lang="de-DE" altLang="de-DE"/>
          </a:p>
        </p:txBody>
      </p:sp>
    </p:spTree>
    <p:extLst>
      <p:ext uri="{BB962C8B-B14F-4D97-AF65-F5344CB8AC3E}">
        <p14:creationId xmlns:p14="http://schemas.microsoft.com/office/powerpoint/2010/main" val="739601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latin typeface="+mn-lt"/>
                <a:ea typeface="+mn-ea"/>
                <a:cs typeface="+mn-cs"/>
              </a:rPr>
              <a:t>Preterana </a:t>
            </a:r>
            <a:r>
              <a:rPr lang="vi-VN" sz="3600">
                <a:latin typeface="+mn-lt"/>
                <a:ea typeface="+mn-ea"/>
                <a:cs typeface="+mn-cs"/>
              </a:rPr>
              <a:t>sigurnost “u akciji”</a:t>
            </a:r>
            <a:r>
              <a:rPr lang="en-US" sz="3600">
                <a:latin typeface="+mn-lt"/>
                <a:ea typeface="+mn-ea"/>
                <a:cs typeface="+mn-cs"/>
              </a:rPr>
              <a:t> </a:t>
            </a:r>
            <a:r>
              <a:rPr lang="vi-VN" sz="3600" dirty="0">
                <a:latin typeface="+mn-lt"/>
                <a:ea typeface="+mn-ea"/>
                <a:cs typeface="+mn-cs"/>
              </a:rPr>
              <a:t>(suženo</a:t>
            </a:r>
            <a:r>
              <a:rPr lang="vi-VN" sz="3600">
                <a:latin typeface="+mn-lt"/>
                <a:ea typeface="+mn-ea"/>
                <a:cs typeface="+mn-cs"/>
              </a:rPr>
              <a:t>, “tunelsko” </a:t>
            </a:r>
            <a:r>
              <a:rPr lang="vi-VN" sz="3600" dirty="0">
                <a:latin typeface="+mn-lt"/>
                <a:ea typeface="+mn-ea"/>
                <a:cs typeface="+mn-cs"/>
              </a:rPr>
              <a:t>rasuđivanje)</a:t>
            </a:r>
            <a:endParaRPr lang="en-US" sz="3600" dirty="0">
              <a:latin typeface="+mn-lt"/>
              <a:ea typeface="+mn-ea"/>
              <a:cs typeface="+mn-cs"/>
            </a:endParaRPr>
          </a:p>
        </p:txBody>
      </p:sp>
      <p:graphicFrame>
        <p:nvGraphicFramePr>
          <p:cNvPr id="7" name="Group 36"/>
          <p:cNvGraphicFramePr>
            <a:graphicFrameLocks noGrp="1"/>
          </p:cNvGraphicFramePr>
          <p:nvPr>
            <p:extLst>
              <p:ext uri="{D42A27DB-BD31-4B8C-83A1-F6EECF244321}">
                <p14:modId xmlns:p14="http://schemas.microsoft.com/office/powerpoint/2010/main" val="1075743558"/>
              </p:ext>
            </p:extLst>
          </p:nvPr>
        </p:nvGraphicFramePr>
        <p:xfrm>
          <a:off x="408955" y="2203704"/>
          <a:ext cx="11376001" cy="429768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Oblast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Primeri</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Geografija</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Svet</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je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ravna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ploča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Ova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teorija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odbačena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je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još</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u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srednjem</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veku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od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večine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naučnika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Uprkos</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tome,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sve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do XX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veka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postojalo</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je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Društvo</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ravne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Zemlje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koje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je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fotografije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zemaljske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kugle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napravljene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iz</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svemira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smatralo</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zaverom</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Društvo</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de-DE" sz="2000" b="0" i="0" u="none" strike="noStrike" cap="none" normalizeH="0" baseline="0">
                          <a:ln>
                            <a:noFill/>
                          </a:ln>
                          <a:solidFill>
                            <a:srgbClr val="333333"/>
                          </a:solidFill>
                          <a:effectLst/>
                          <a:latin typeface="Calibri Light"/>
                          <a:ea typeface="ＭＳ Ｐゴシック" charset="-128"/>
                        </a:rPr>
                        <a:t>T</a:t>
                      </a:r>
                      <a:r>
                        <a:rPr kumimoji="0" lang="vi-VN" sz="2000" b="0" i="0" u="none" strike="noStrike" cap="none" normalizeH="0" baseline="0">
                          <a:ln>
                            <a:noFill/>
                          </a:ln>
                          <a:solidFill>
                            <a:srgbClr val="333333"/>
                          </a:solidFill>
                          <a:effectLst/>
                          <a:latin typeface="Calibri Light"/>
                          <a:ea typeface="ＭＳ Ｐゴシック" charset="-128"/>
                        </a:rPr>
                        <a:t>zv. </a:t>
                      </a:r>
                      <a:r>
                        <a:rPr kumimoji="0" lang="vi-VN" sz="2000" b="0" i="0" u="none" strike="noStrike" cap="none" normalizeH="0" baseline="0" dirty="0">
                          <a:ln>
                            <a:noFill/>
                          </a:ln>
                          <a:solidFill>
                            <a:srgbClr val="333333"/>
                          </a:solidFill>
                          <a:effectLst/>
                          <a:latin typeface="Calibri Light"/>
                          <a:ea typeface="ＭＳ Ｐゴシック" charset="-128"/>
                        </a:rPr>
                        <a:t>“superiornost, savršenost”: Veličanje nekog društvenog uređenja uprkos tome što je o stradanjima i nečovečnostima u njemu opšte poznato (npr. fašizam, staljinizam)</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Katastrofe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n-US" sz="2000" b="0" i="0" u="none" strike="noStrike" cap="none" normalizeH="0" baseline="0" dirty="0" err="1">
                          <a:ln>
                            <a:noFill/>
                          </a:ln>
                          <a:solidFill>
                            <a:srgbClr val="333333"/>
                          </a:solidFill>
                          <a:effectLst/>
                          <a:latin typeface="Calibri Light"/>
                          <a:ea typeface="ＭＳ Ｐゴシック" charset="-128"/>
                        </a:rPr>
                        <a:t>Ignorisanje</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upozoravajučih</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znakova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često</a:t>
                      </a:r>
                      <a:r>
                        <a:rPr kumimoji="0" lang="en-US" sz="2000" b="0" i="0" u="none" strike="noStrike" cap="none" normalizeH="0" baseline="0" dirty="0">
                          <a:ln>
                            <a:noFill/>
                          </a:ln>
                          <a:solidFill>
                            <a:srgbClr val="333333"/>
                          </a:solidFill>
                          <a:effectLst/>
                          <a:latin typeface="Calibri Light"/>
                          <a:ea typeface="ＭＳ Ｐゴシック" charset="-128"/>
                        </a:rPr>
                        <a:t> je </a:t>
                      </a:r>
                      <a:r>
                        <a:rPr kumimoji="0" lang="en-US" sz="2000" b="0" i="0" u="none" strike="noStrike" cap="none" normalizeH="0" baseline="0" dirty="0" err="1">
                          <a:ln>
                            <a:noFill/>
                          </a:ln>
                          <a:solidFill>
                            <a:srgbClr val="333333"/>
                          </a:solidFill>
                          <a:effectLst/>
                          <a:latin typeface="Calibri Light"/>
                          <a:ea typeface="ＭＳ Ｐゴシック" charset="-128"/>
                        </a:rPr>
                        <a:t>uzrok</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nesreča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koje</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su</a:t>
                      </a:r>
                      <a:r>
                        <a:rPr kumimoji="0" lang="en-US" sz="2000" b="0" i="0" u="none" strike="noStrike" cap="none" normalizeH="0" baseline="0" dirty="0">
                          <a:ln>
                            <a:noFill/>
                          </a:ln>
                          <a:solidFill>
                            <a:srgbClr val="333333"/>
                          </a:solidFill>
                          <a:effectLst/>
                          <a:latin typeface="Calibri Light"/>
                          <a:ea typeface="ＭＳ Ｐゴシック" charset="-128"/>
                        </a:rPr>
                        <a:t> se </a:t>
                      </a:r>
                      <a:r>
                        <a:rPr kumimoji="0" lang="en-US" sz="2000" b="0" i="0" u="none" strike="noStrike" cap="none" normalizeH="0" baseline="0" dirty="0" err="1">
                          <a:ln>
                            <a:noFill/>
                          </a:ln>
                          <a:solidFill>
                            <a:srgbClr val="333333"/>
                          </a:solidFill>
                          <a:effectLst/>
                          <a:latin typeface="Calibri Light"/>
                          <a:ea typeface="ＭＳ Ｐゴシック" charset="-128"/>
                        </a:rPr>
                        <a:t>mogle</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izbeči</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npr</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žrtve</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lavina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često</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su</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prethodno</a:t>
                      </a:r>
                      <a:r>
                        <a:rPr kumimoji="0" lang="en-US" sz="2000" b="0" i="0" u="none" strike="noStrike" cap="none" normalizeH="0" baseline="0" dirty="0">
                          <a:ln>
                            <a:noFill/>
                          </a:ln>
                          <a:solidFill>
                            <a:srgbClr val="333333"/>
                          </a:solidFill>
                          <a:effectLst/>
                          <a:latin typeface="Calibri Light"/>
                          <a:ea typeface="ＭＳ Ｐゴシック" charset="-128"/>
                        </a:rPr>
                        <a:t> bile </a:t>
                      </a:r>
                      <a:r>
                        <a:rPr kumimoji="0" lang="en-US" sz="2000" b="0" i="0" u="none" strike="noStrike" cap="none" normalizeH="0" baseline="0" dirty="0" err="1">
                          <a:ln>
                            <a:noFill/>
                          </a:ln>
                          <a:solidFill>
                            <a:srgbClr val="333333"/>
                          </a:solidFill>
                          <a:effectLst/>
                          <a:latin typeface="Calibri Light"/>
                          <a:ea typeface="ＭＳ Ｐゴシック" charset="-128"/>
                        </a:rPr>
                        <a:t>upozorene</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opasnost</a:t>
                      </a:r>
                      <a:r>
                        <a:rPr kumimoji="0" lang="en-US" sz="2000" b="0" i="0" u="none" strike="noStrike" cap="none" normalizeH="0" baseline="0" dirty="0">
                          <a:ln>
                            <a:noFill/>
                          </a:ln>
                          <a:solidFill>
                            <a:srgbClr val="333333"/>
                          </a:solidFill>
                          <a:effectLst/>
                          <a:latin typeface="Calibri Light"/>
                          <a:ea typeface="ＭＳ Ｐゴシック" charset="-128"/>
                        </a:rPr>
                        <a:t>) </a:t>
                      </a:r>
                    </a:p>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n-US" sz="2000" b="0" i="0" u="none" strike="noStrike" cap="none" normalizeH="0" baseline="0" dirty="0" err="1">
                          <a:ln>
                            <a:noFill/>
                          </a:ln>
                          <a:solidFill>
                            <a:srgbClr val="333333"/>
                          </a:solidFill>
                          <a:effectLst/>
                          <a:latin typeface="Calibri Light"/>
                          <a:ea typeface="ＭＳ Ｐゴシック" charset="-128"/>
                        </a:rPr>
                        <a:t>Tragedija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Titanika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Usled</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navodne</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nepotopivosti</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upozorenja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nisu</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uzimana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ozbiljno</a:t>
                      </a:r>
                      <a:r>
                        <a:rPr kumimoji="0" lang="en-US" sz="2000" b="0" i="0" u="none" strike="noStrike" cap="none" normalizeH="0" baseline="0" dirty="0">
                          <a:ln>
                            <a:noFill/>
                          </a:ln>
                          <a:solidFill>
                            <a:srgbClr val="333333"/>
                          </a:solidFill>
                          <a:effectLst/>
                          <a:latin typeface="Calibri Light"/>
                          <a:ea typeface="ＭＳ Ｐゴシック" charset="-128"/>
                        </a:rPr>
                        <a:t> u </a:t>
                      </a:r>
                      <a:r>
                        <a:rPr kumimoji="0" lang="en-US" sz="2000" b="0" i="0" u="none" strike="noStrike" cap="none" normalizeH="0" baseline="0" dirty="0" err="1">
                          <a:ln>
                            <a:noFill/>
                          </a:ln>
                          <a:solidFill>
                            <a:srgbClr val="333333"/>
                          </a:solidFill>
                          <a:effectLst/>
                          <a:latin typeface="Calibri Light"/>
                          <a:ea typeface="ＭＳ Ｐゴシック" charset="-128"/>
                        </a:rPr>
                        <a:t>razmatranje</a:t>
                      </a:r>
                      <a:r>
                        <a:rPr kumimoji="0" lang="en-US" sz="2000" b="0" i="0" u="none" strike="noStrike" cap="none" normalizeH="0" baseline="0" dirty="0">
                          <a:ln>
                            <a:noFill/>
                          </a:ln>
                          <a:solidFill>
                            <a:srgbClr val="333333"/>
                          </a:solidFill>
                          <a:effectLst/>
                          <a:latin typeface="Calibri Light"/>
                          <a:ea typeface="ＭＳ Ｐゴシック" charset="-128"/>
                        </a:rPr>
                        <a:t> </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11</a:t>
            </a:fld>
            <a:endParaRPr lang="de-DE" altLang="de-DE"/>
          </a:p>
        </p:txBody>
      </p:sp>
    </p:spTree>
    <p:extLst>
      <p:ext uri="{BB962C8B-B14F-4D97-AF65-F5344CB8AC3E}">
        <p14:creationId xmlns:p14="http://schemas.microsoft.com/office/powerpoint/2010/main" val="2919136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Zašto ovo radimo?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r-HR" altLang="de-DE" sz="2400" dirty="0">
                <a:solidFill>
                  <a:srgbClr val="333333"/>
                </a:solidFill>
              </a:rPr>
              <a:t>Istraživanja pokazuju</a:t>
            </a:r>
            <a:r>
              <a:rPr lang="en-US" altLang="de-DE" sz="2400" dirty="0">
                <a:solidFill>
                  <a:srgbClr val="333333"/>
                </a:solidFill>
              </a:rPr>
              <a:t> </a:t>
            </a:r>
            <a:r>
              <a:rPr lang="hr-HR" altLang="de-DE" sz="2400" dirty="0">
                <a:solidFill>
                  <a:srgbClr val="333333"/>
                </a:solidFill>
              </a:rPr>
              <a:t>da mnogi</a:t>
            </a:r>
            <a:r>
              <a:rPr lang="en-US" altLang="de-DE" sz="2400" dirty="0">
                <a:solidFill>
                  <a:srgbClr val="333333"/>
                </a:solidFill>
              </a:rPr>
              <a:t> (</a:t>
            </a:r>
            <a:r>
              <a:rPr lang="sr-Latn-CS" altLang="de-DE" sz="2400" dirty="0">
                <a:solidFill>
                  <a:srgbClr val="333333"/>
                </a:solidFill>
              </a:rPr>
              <a:t>ali </a:t>
            </a:r>
            <a:r>
              <a:rPr lang="hr-HR" altLang="de-DE" sz="2400" dirty="0">
                <a:solidFill>
                  <a:srgbClr val="333333"/>
                </a:solidFill>
              </a:rPr>
              <a:t>ne svi</a:t>
            </a:r>
            <a:r>
              <a:rPr lang="en-US" altLang="de-DE" sz="2400" dirty="0">
                <a:solidFill>
                  <a:srgbClr val="333333"/>
                </a:solidFill>
              </a:rPr>
              <a:t>!) </a:t>
            </a:r>
            <a:r>
              <a:rPr lang="hr-HR" altLang="de-DE" sz="2400" dirty="0">
                <a:solidFill>
                  <a:srgbClr val="333333"/>
                </a:solidFill>
              </a:rPr>
              <a:t>ljudi s psihozom jednom usvojen</a:t>
            </a:r>
            <a:r>
              <a:rPr lang="en-US" altLang="de-DE" sz="2400" dirty="0">
                <a:solidFill>
                  <a:srgbClr val="333333"/>
                </a:solidFill>
              </a:rPr>
              <a:t>o</a:t>
            </a:r>
            <a:r>
              <a:rPr lang="hr-HR" altLang="de-DE" sz="2400" dirty="0">
                <a:solidFill>
                  <a:srgbClr val="333333"/>
                </a:solidFill>
              </a:rPr>
              <a:t> uverenje ili mišljenj</a:t>
            </a:r>
            <a:r>
              <a:rPr lang="en-US" altLang="de-DE" sz="2400" dirty="0">
                <a:solidFill>
                  <a:srgbClr val="333333"/>
                </a:solidFill>
              </a:rPr>
              <a:t>e</a:t>
            </a:r>
            <a:r>
              <a:rPr lang="hr-HR" altLang="de-DE" sz="2400" dirty="0">
                <a:solidFill>
                  <a:srgbClr val="333333"/>
                </a:solidFill>
              </a:rPr>
              <a:t> o nekom događaju slabo menjaju</a:t>
            </a:r>
            <a:r>
              <a:rPr lang="en-US" altLang="de-DE" sz="2400" dirty="0">
                <a:solidFill>
                  <a:srgbClr val="333333"/>
                </a:solidFill>
              </a:rPr>
              <a:t>, </a:t>
            </a:r>
            <a:r>
              <a:rPr lang="hr-HR" altLang="de-DE" sz="2400" dirty="0">
                <a:solidFill>
                  <a:srgbClr val="333333"/>
                </a:solidFill>
              </a:rPr>
              <a:t>čak i kad su suočeni</a:t>
            </a:r>
            <a:r>
              <a:rPr lang="en-US" altLang="de-DE" sz="2400" dirty="0">
                <a:solidFill>
                  <a:srgbClr val="333333"/>
                </a:solidFill>
              </a:rPr>
              <a:t> </a:t>
            </a:r>
            <a:r>
              <a:rPr lang="hr-HR" altLang="de-DE" sz="2400" dirty="0">
                <a:solidFill>
                  <a:srgbClr val="333333"/>
                </a:solidFill>
              </a:rPr>
              <a:t>sa opovrgavajućim podacima i ubedljivim protiv</a:t>
            </a:r>
            <a:r>
              <a:rPr lang="en-US" altLang="de-DE" sz="2400" dirty="0">
                <a:solidFill>
                  <a:srgbClr val="333333"/>
                </a:solidFill>
              </a:rPr>
              <a:t>-</a:t>
            </a:r>
            <a:r>
              <a:rPr lang="hr-HR" altLang="de-DE" sz="2400" dirty="0">
                <a:solidFill>
                  <a:srgbClr val="333333"/>
                </a:solidFill>
              </a:rPr>
              <a:t>argumentima.</a:t>
            </a:r>
          </a:p>
          <a:p>
            <a:pPr lvl="0" defTabSz="914400" fontAlgn="base"/>
            <a:r>
              <a:rPr lang="hr-HR" altLang="de-DE" sz="2400" dirty="0">
                <a:solidFill>
                  <a:srgbClr val="004992"/>
                </a:solidFill>
              </a:rPr>
              <a:t>Ovo može dovesti do problema u međuljudskim odnosima i sprečiti ispravan, </a:t>
            </a:r>
            <a:r>
              <a:rPr lang="en-US" altLang="de-DE" sz="2400" dirty="0">
                <a:solidFill>
                  <a:srgbClr val="004992"/>
                </a:solidFill>
              </a:rPr>
              <a:t>real</a:t>
            </a:r>
            <a:r>
              <a:rPr lang="hr-HR" altLang="de-DE" sz="2400" dirty="0">
                <a:solidFill>
                  <a:srgbClr val="004992"/>
                </a:solidFill>
              </a:rPr>
              <a:t>ističan pogled na </a:t>
            </a:r>
            <a:r>
              <a:rPr lang="en-US" altLang="de-DE" sz="2400" dirty="0" err="1">
                <a:solidFill>
                  <a:srgbClr val="004992"/>
                </a:solidFill>
              </a:rPr>
              <a:t>svet</a:t>
            </a:r>
            <a:r>
              <a:rPr lang="hr-HR" altLang="de-DE" sz="2400" dirty="0">
                <a:solidFill>
                  <a:srgbClr val="004992"/>
                </a:solidFill>
              </a:rPr>
              <a:t> oko nas</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vi-VN"/>
              <a:t>Metakognitivni trening 3 – Fleksibilnost u rasuđivanju</a:t>
            </a:r>
            <a:endParaRPr lang="de-DE"/>
          </a:p>
        </p:txBody>
      </p:sp>
      <p:sp>
        <p:nvSpPr>
          <p:cNvPr id="3" name="Slide Number Placeholder 2"/>
          <p:cNvSpPr>
            <a:spLocks noGrp="1"/>
          </p:cNvSpPr>
          <p:nvPr>
            <p:ph type="sldNum" sz="quarter" idx="12"/>
          </p:nvPr>
        </p:nvSpPr>
        <p:spPr/>
        <p:txBody>
          <a:bodyPr/>
          <a:lstStyle/>
          <a:p>
            <a:fld id="{3DE8837D-26F4-4458-98CE-F9BD98C42160}"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vi-VN" altLang="de-DE" sz="3600" dirty="0">
                <a:latin typeface="+mn-lt"/>
                <a:ea typeface="+mn-ea"/>
                <a:cs typeface="+mn-cs"/>
              </a:rPr>
              <a:t>Kako nedovoljno fleksibilno rasuđivanje pogoduje pogrešnim uverenjima u psihozi – primeri</a:t>
            </a:r>
            <a:endParaRPr lang="de-DE" altLang="de-DE" sz="3600" dirty="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Izbegava se razgovor sa prijateljima i rođacima</a:t>
            </a:r>
            <a:r>
              <a:rPr lang="en-US" altLang="de-DE" sz="2400" dirty="0">
                <a:solidFill>
                  <a:srgbClr val="333333"/>
                </a:solidFill>
              </a:rPr>
              <a:t> </a:t>
            </a:r>
            <a:r>
              <a:rPr lang="hr-HR" altLang="de-DE" sz="2400" dirty="0">
                <a:solidFill>
                  <a:srgbClr val="333333"/>
                </a:solidFill>
              </a:rPr>
              <a:t>o neobičnim idejama, delom jer se očekuje opovrgavanje</a:t>
            </a:r>
            <a:r>
              <a:rPr lang="en-US" altLang="de-DE" sz="2400" dirty="0">
                <a:solidFill>
                  <a:srgbClr val="333333"/>
                </a:solidFill>
              </a:rPr>
              <a:t> </a:t>
            </a:r>
            <a:r>
              <a:rPr lang="hr-HR" altLang="de-DE" sz="2400" dirty="0">
                <a:solidFill>
                  <a:srgbClr val="333333"/>
                </a:solidFill>
              </a:rPr>
              <a:t>ili se tim osobama više ne veruje.</a:t>
            </a:r>
          </a:p>
          <a:p>
            <a:pPr marL="342900" lvl="0" indent="-342900" defTabSz="914400" fontAlgn="base">
              <a:buClr>
                <a:srgbClr val="333333"/>
              </a:buClr>
              <a:buFont typeface="WingDings"/>
              <a:buChar char=""/>
            </a:pPr>
            <a:r>
              <a:rPr lang="hr-HR" altLang="de-DE" sz="2400" dirty="0">
                <a:solidFill>
                  <a:srgbClr val="333333"/>
                </a:solidFill>
              </a:rPr>
              <a:t>Ljudi koji se ne slažu sa našim uverenjima</a:t>
            </a:r>
            <a:r>
              <a:rPr lang="en-US" altLang="de-DE" sz="2400" dirty="0">
                <a:solidFill>
                  <a:srgbClr val="333333"/>
                </a:solidFill>
              </a:rPr>
              <a:t> </a:t>
            </a:r>
            <a:r>
              <a:rPr lang="hr-HR" altLang="de-DE" sz="2400" dirty="0">
                <a:solidFill>
                  <a:srgbClr val="333333"/>
                </a:solidFill>
              </a:rPr>
              <a:t>doživljavaju se kao neprijatelji ili progonitelji.</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Oslanja se samo na jednostrane i</a:t>
            </a:r>
            <a:r>
              <a:rPr lang="en-US" altLang="de-DE" sz="2400" dirty="0" err="1">
                <a:solidFill>
                  <a:srgbClr val="333333"/>
                </a:solidFill>
              </a:rPr>
              <a:t>nforma</a:t>
            </a:r>
            <a:r>
              <a:rPr lang="hr-HR" altLang="de-DE" sz="2400" dirty="0">
                <a:solidFill>
                  <a:srgbClr val="333333"/>
                </a:solidFill>
              </a:rPr>
              <a:t>cije iz pojedinačnog izvora </a:t>
            </a:r>
            <a:r>
              <a:rPr lang="en-US" altLang="de-DE" sz="2400" dirty="0">
                <a:solidFill>
                  <a:srgbClr val="333333"/>
                </a:solidFill>
              </a:rPr>
              <a:t>(</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sa </a:t>
            </a:r>
            <a:r>
              <a:rPr lang="en-US" altLang="de-DE" sz="2400" dirty="0">
                <a:solidFill>
                  <a:srgbClr val="333333"/>
                </a:solidFill>
              </a:rPr>
              <a:t>internet forum</a:t>
            </a:r>
            <a:r>
              <a:rPr lang="hr-HR" altLang="de-DE" sz="2400" dirty="0">
                <a:solidFill>
                  <a:srgbClr val="333333"/>
                </a:solidFill>
              </a:rPr>
              <a:t>a o teorijama zavere</a:t>
            </a:r>
            <a:r>
              <a:rPr lang="en-US" altLang="de-DE" sz="2400" dirty="0">
                <a:solidFill>
                  <a:srgbClr val="333333"/>
                </a:solidFill>
              </a:rPr>
              <a:t>).</a:t>
            </a:r>
            <a:r>
              <a:rPr lang="hr-HR" altLang="de-DE" sz="2400" dirty="0">
                <a:solidFill>
                  <a:srgbClr val="333333"/>
                </a:solidFill>
              </a:rPr>
              <a:t> Drugi</a:t>
            </a:r>
            <a:r>
              <a:rPr lang="de-DE" altLang="de-DE" sz="2400" dirty="0">
                <a:solidFill>
                  <a:srgbClr val="333333"/>
                </a:solidFill>
              </a:rPr>
              <a:t>,</a:t>
            </a:r>
            <a:r>
              <a:rPr lang="hr-HR" altLang="de-DE" sz="2400" dirty="0">
                <a:solidFill>
                  <a:srgbClr val="333333"/>
                </a:solidFill>
              </a:rPr>
              <a:t> ozbiljniji mediji</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knjige, novinske agencije)</a:t>
            </a:r>
            <a:r>
              <a:rPr lang="en-US" altLang="de-DE" sz="2400" dirty="0">
                <a:solidFill>
                  <a:srgbClr val="333333"/>
                </a:solidFill>
              </a:rPr>
              <a:t> </a:t>
            </a:r>
            <a:r>
              <a:rPr lang="hr-HR" altLang="de-DE" sz="2400" dirty="0">
                <a:solidFill>
                  <a:srgbClr val="333333"/>
                </a:solidFill>
              </a:rPr>
              <a:t>ne uzimaju se u obzir.</a:t>
            </a:r>
          </a:p>
          <a:p>
            <a:pPr lvl="0" algn="ctr" defTabSz="914400" fontAlgn="base"/>
            <a:r>
              <a:rPr lang="sr-Latn-RS" altLang="de-DE" sz="2400" dirty="0">
                <a:solidFill>
                  <a:srgbClr val="004992"/>
                </a:solidFill>
              </a:rPr>
              <a:t>Može li neko ukratko da doda svoje lično iskustvo</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vi-VN"/>
              <a:t>Metakognitivni trening 3 – Fleksibilnost u rasuđivanju</a:t>
            </a:r>
            <a:endParaRPr lang="de-DE"/>
          </a:p>
        </p:txBody>
      </p:sp>
      <p:sp>
        <p:nvSpPr>
          <p:cNvPr id="3" name="Slide Number Placeholder 2"/>
          <p:cNvSpPr>
            <a:spLocks noGrp="1"/>
          </p:cNvSpPr>
          <p:nvPr>
            <p:ph type="sldNum" sz="quarter" idx="12"/>
          </p:nvPr>
        </p:nvSpPr>
        <p:spPr/>
        <p:txBody>
          <a:bodyPr/>
          <a:lstStyle/>
          <a:p>
            <a:fld id="{3DE8837D-26F4-4458-98CE-F9BD98C42160}"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Ove tri slike pripadaju jednom širem pojmu. Kojem?</a:t>
            </a:r>
          </a:p>
        </p:txBody>
      </p:sp>
      <p:pic>
        <p:nvPicPr>
          <p:cNvPr id="12" name="Picture 7" descr="Mumbai Flowers-Swami Stream-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1040"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355"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5059"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
          <p:cNvSpPr txBox="1">
            <a:spLocks/>
          </p:cNvSpPr>
          <p:nvPr/>
        </p:nvSpPr>
        <p:spPr bwMode="gray">
          <a:xfrm>
            <a:off x="411480" y="4441184"/>
            <a:ext cx="11338560" cy="201168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fontAlgn="auto">
              <a:lnSpc>
                <a:spcPct val="100000"/>
              </a:lnSpc>
              <a:spcBef>
                <a:spcPts val="1200"/>
              </a:spcBef>
              <a:buClr>
                <a:srgbClr val="333333"/>
              </a:buClr>
            </a:pPr>
            <a:r>
              <a:rPr lang="en-US" sz="2400">
                <a:solidFill>
                  <a:srgbClr val="333333"/>
                </a:solidFill>
              </a:rPr>
              <a:t>Predložite sledeće slike, da bi se Vaša pretpostavka proverila.</a:t>
            </a:r>
          </a:p>
          <a:p>
            <a:pPr algn="ctr" fontAlgn="auto">
              <a:lnSpc>
                <a:spcPct val="100000"/>
              </a:lnSpc>
              <a:spcBef>
                <a:spcPts val="1200"/>
              </a:spcBef>
              <a:buClr>
                <a:srgbClr val="333333"/>
              </a:buClr>
            </a:pPr>
            <a:r>
              <a:rPr lang="en-US" sz="2400">
                <a:solidFill>
                  <a:srgbClr val="333333"/>
                </a:solidFill>
              </a:rPr>
              <a:t>Odgovoriće Vam se sa “da” i “ne”.</a:t>
            </a:r>
          </a:p>
          <a:p>
            <a:pPr algn="ctr" fontAlgn="auto">
              <a:lnSpc>
                <a:spcPct val="100000"/>
              </a:lnSpc>
              <a:spcBef>
                <a:spcPts val="1200"/>
              </a:spcBef>
              <a:buClr>
                <a:srgbClr val="333333"/>
              </a:buClr>
            </a:pPr>
            <a:r>
              <a:rPr lang="en-US" sz="2400">
                <a:solidFill>
                  <a:srgbClr val="333333"/>
                </a:solidFill>
              </a:rPr>
              <a:t>Ako ste sigurni o kojem širem pojmu se radi, predložite rešenje.</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Pojam: živa bića!</a:t>
            </a:r>
          </a:p>
        </p:txBody>
      </p:sp>
      <p:pic>
        <p:nvPicPr>
          <p:cNvPr id="21" name="Picture 4" descr="Mumbai Flowers-Swami Stream-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5" descr="Pentas Flowers-aussiegall-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7" descr="I wanna be your dog- e3000-flickr-ccc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Caption_5"/>
          <p:cNvSpPr txBox="1">
            <a:spLocks noChangeArrowheads="1"/>
          </p:cNvSpPr>
          <p:nvPr/>
        </p:nvSpPr>
        <p:spPr bwMode="gray">
          <a:xfrm>
            <a:off x="408955" y="3789040"/>
            <a:ext cx="11340000" cy="2653342"/>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1200"/>
              </a:spcBef>
              <a:defRPr/>
            </a:pPr>
            <a:r>
              <a:rPr lang="vi-VN" sz="2000" b="1" dirty="0">
                <a:solidFill>
                  <a:srgbClr val="333333"/>
                </a:solidFill>
              </a:rPr>
              <a:t>Česta greška: </a:t>
            </a:r>
            <a:r>
              <a:rPr lang="vi-VN" sz="2000" dirty="0">
                <a:solidFill>
                  <a:srgbClr val="333333"/>
                </a:solidFill>
              </a:rPr>
              <a:t>traže se samo one informacije koje potvrđuju prvobitnu pretpostavku (ovde: činilo se da se radi o pojmu biljke), a ne traže se informacije koje bi tu pretpostavku opovrgle (tzv. pristrasnost potvrđivanja). Ne uzimaju se u obzir druga moguća rešenja i objašnjenja.</a:t>
            </a:r>
          </a:p>
          <a:p>
            <a:pPr fontAlgn="auto">
              <a:lnSpc>
                <a:spcPct val="100000"/>
              </a:lnSpc>
              <a:spcBef>
                <a:spcPts val="1200"/>
              </a:spcBef>
              <a:defRPr/>
            </a:pPr>
            <a:r>
              <a:rPr lang="vi-VN" sz="2000" dirty="0">
                <a:solidFill>
                  <a:srgbClr val="333333"/>
                </a:solidFill>
              </a:rPr>
              <a:t>Primeri iz svakodnevnog života:</a:t>
            </a:r>
          </a:p>
          <a:p>
            <a:pPr marL="285750" indent="-285750" fontAlgn="auto">
              <a:lnSpc>
                <a:spcPct val="100000"/>
              </a:lnSpc>
              <a:spcBef>
                <a:spcPts val="600"/>
              </a:spcBef>
              <a:buClr>
                <a:srgbClr val="333333"/>
              </a:buClr>
              <a:buFont typeface="WingDings"/>
              <a:buChar char=""/>
              <a:defRPr/>
            </a:pPr>
            <a:r>
              <a:rPr lang="vi-VN" sz="2000" dirty="0">
                <a:solidFill>
                  <a:srgbClr val="333333"/>
                </a:solidFill>
              </a:rPr>
              <a:t>neki ljudi čitaju samo novine koje se podudaraju sa njihovim mišljenjem</a:t>
            </a:r>
          </a:p>
          <a:p>
            <a:pPr marL="285750" indent="-285750" fontAlgn="auto">
              <a:lnSpc>
                <a:spcPct val="100000"/>
              </a:lnSpc>
              <a:spcBef>
                <a:spcPts val="600"/>
              </a:spcBef>
              <a:buClr>
                <a:srgbClr val="333333"/>
              </a:buClr>
              <a:buFont typeface="WingDings"/>
              <a:buChar char=""/>
              <a:defRPr/>
            </a:pPr>
            <a:r>
              <a:rPr lang="vi-VN" sz="2000" dirty="0">
                <a:solidFill>
                  <a:srgbClr val="333333"/>
                </a:solidFill>
              </a:rPr>
              <a:t>neki ljudi izbegavaju kontakte s ljudima koji drugačije misle, umesto da se upuste u diskusiju</a:t>
            </a:r>
          </a:p>
          <a:p>
            <a:pPr fontAlgn="auto">
              <a:lnSpc>
                <a:spcPct val="100000"/>
              </a:lnSpc>
              <a:spcBef>
                <a:spcPts val="1200"/>
              </a:spcBef>
              <a:defRPr/>
            </a:pPr>
            <a:r>
              <a:rPr lang="vi-VN" sz="2000" dirty="0">
                <a:solidFill>
                  <a:srgbClr val="004992"/>
                </a:solidFill>
              </a:rPr>
              <a:t>Ovo može dovesti do jednostranih stavova i zabluda!</a:t>
            </a:r>
            <a:endParaRPr lang="de-DE" sz="2000" dirty="0">
              <a:solidFill>
                <a:srgbClr val="004992"/>
              </a:solidFill>
            </a:endParaRPr>
          </a:p>
        </p:txBody>
      </p:sp>
      <p:sp>
        <p:nvSpPr>
          <p:cNvPr id="28" name="Caption_28"/>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9" name="Caption_27"/>
          <p:cNvSpPr>
            <a:spLocks noChangeArrowheads="1"/>
          </p:cNvSpPr>
          <p:nvPr/>
        </p:nvSpPr>
        <p:spPr bwMode="auto">
          <a:xfrm>
            <a:off x="5988235" y="1844824"/>
            <a:ext cx="579672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l" eaLnBrk="1" hangingPunct="1">
              <a:spcBef>
                <a:spcPts val="0"/>
              </a:spcBef>
              <a:spcAft>
                <a:spcPts val="0"/>
              </a:spcAft>
              <a:buNone/>
            </a:pPr>
            <a:r>
              <a:rPr lang="de-DE" altLang="de-DE" sz="1800" b="0" dirty="0">
                <a:solidFill>
                  <a:srgbClr val="333333"/>
                </a:solidFill>
                <a:latin typeface="Calibri Light"/>
              </a:rPr>
              <a:t>Druge mogućnosti:</a:t>
            </a: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Priče u slici (od kojih se svaka se sastoji od 3 slike) biće Vam prikazane sa nekoliko mogućih odgovora (objašnjenja).</a:t>
            </a:r>
            <a:endParaRPr lang="en-US" sz="2400" dirty="0"/>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3DE8837D-26F4-4458-98CE-F9BD98C42160}"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Priče u slici (od kojih se svaka se sastoji od 3 slike) biće Vam prikazane sa nekoliko mogućih odgovora (objašnjenja).</a:t>
            </a:r>
          </a:p>
          <a:p>
            <a:pPr marL="342900" lvl="0" indent="-342900" defTabSz="914400" fontAlgn="base">
              <a:buClr>
                <a:srgbClr val="333333"/>
              </a:buClr>
              <a:buFont typeface="WingDings"/>
              <a:buChar char=""/>
            </a:pPr>
            <a:r>
              <a:rPr lang="hr-HR" altLang="de-DE" sz="2400" dirty="0">
                <a:solidFill>
                  <a:srgbClr val="333333"/>
                </a:solidFill>
              </a:rPr>
              <a:t>Slike jedne priče prikazuju se obrnutim redosledom (t.j. prvo se pokazuje poslednji događaj u </a:t>
            </a:r>
            <a:r>
              <a:rPr lang="hr-HR" altLang="de-DE" sz="2400">
                <a:solidFill>
                  <a:srgbClr val="333333"/>
                </a:solidFill>
              </a:rPr>
              <a:t>nizu).</a:t>
            </a:r>
            <a:endParaRPr lang="en-US" sz="2400" dirty="0"/>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3DE8837D-26F4-4458-98CE-F9BD98C42160}" type="slidenum">
              <a:rPr lang="de-DE" altLang="de-DE" smtClean="0"/>
              <a:pPr/>
              <a:t>17</a:t>
            </a:fld>
            <a:endParaRPr lang="de-DE" altLang="de-DE"/>
          </a:p>
        </p:txBody>
      </p:sp>
    </p:spTree>
    <p:extLst>
      <p:ext uri="{BB962C8B-B14F-4D97-AF65-F5344CB8AC3E}">
        <p14:creationId xmlns:p14="http://schemas.microsoft.com/office/powerpoint/2010/main" val="5407874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Priče u slici (od kojih se svaka se sastoji od 3 slike) biće Vam prikazane sa nekoliko mogućih odgovora (objašnjenja).</a:t>
            </a:r>
          </a:p>
          <a:p>
            <a:pPr marL="342900" lvl="0" indent="-342900" defTabSz="914400" fontAlgn="base">
              <a:buClr>
                <a:srgbClr val="333333"/>
              </a:buClr>
              <a:buFont typeface="WingDings"/>
              <a:buChar char=""/>
            </a:pPr>
            <a:r>
              <a:rPr lang="hr-HR" altLang="de-DE" sz="2400" dirty="0">
                <a:solidFill>
                  <a:srgbClr val="333333"/>
                </a:solidFill>
              </a:rPr>
              <a:t>Slike jedne priče prikazuju se obrnutim redosledom (t.j. prvo se pokazuje poslednji događaj u nizu).</a:t>
            </a:r>
          </a:p>
          <a:p>
            <a:pPr marL="342900" lvl="0" indent="-342900" defTabSz="914400" fontAlgn="base">
              <a:buClr>
                <a:srgbClr val="333333"/>
              </a:buClr>
              <a:buFont typeface="WingDings"/>
              <a:buChar char=""/>
            </a:pPr>
            <a:r>
              <a:rPr lang="hr-HR" altLang="de-DE" sz="2400" dirty="0">
                <a:solidFill>
                  <a:srgbClr val="333333"/>
                </a:solidFill>
              </a:rPr>
              <a:t>Posle svake nove slike treba proceniti verovatnoću/prihvatljivost ponuđenih odgovora (</a:t>
            </a:r>
            <a:r>
              <a:rPr lang="hr-HR" altLang="de-DE" sz="2400">
                <a:solidFill>
                  <a:srgbClr val="333333"/>
                </a:solidFill>
              </a:rPr>
              <a:t>objašnjenja).</a:t>
            </a:r>
            <a:endParaRPr lang="en-US" sz="2400" dirty="0"/>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3DE8837D-26F4-4458-98CE-F9BD98C42160}" type="slidenum">
              <a:rPr lang="de-DE" altLang="de-DE" smtClean="0"/>
              <a:pPr/>
              <a:t>18</a:t>
            </a:fld>
            <a:endParaRPr lang="de-DE" altLang="de-DE"/>
          </a:p>
        </p:txBody>
      </p:sp>
    </p:spTree>
    <p:extLst>
      <p:ext uri="{BB962C8B-B14F-4D97-AF65-F5344CB8AC3E}">
        <p14:creationId xmlns:p14="http://schemas.microsoft.com/office/powerpoint/2010/main" val="8383494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Priče u slici (od kojih se svaka se sastoji od 3 slike) biće Vam prikazane sa nekoliko mogućih odgovora (objašnjenja).</a:t>
            </a:r>
          </a:p>
          <a:p>
            <a:pPr marL="342900" lvl="0" indent="-342900" defTabSz="914400" fontAlgn="base">
              <a:buClr>
                <a:srgbClr val="333333"/>
              </a:buClr>
              <a:buFont typeface="WingDings"/>
              <a:buChar char=""/>
            </a:pPr>
            <a:r>
              <a:rPr lang="hr-HR" altLang="de-DE" sz="2400" dirty="0">
                <a:solidFill>
                  <a:srgbClr val="333333"/>
                </a:solidFill>
              </a:rPr>
              <a:t>Slike jedne priče prikazuju se obrnutim redosledom (t.j. prvo se pokazuje poslednji događaj u nizu).</a:t>
            </a:r>
          </a:p>
          <a:p>
            <a:pPr marL="342900" lvl="0" indent="-342900" defTabSz="914400" fontAlgn="base">
              <a:buClr>
                <a:srgbClr val="333333"/>
              </a:buClr>
              <a:buFont typeface="WingDings"/>
              <a:buChar char=""/>
            </a:pPr>
            <a:r>
              <a:rPr lang="hr-HR" altLang="de-DE" sz="2400" dirty="0">
                <a:solidFill>
                  <a:srgbClr val="333333"/>
                </a:solidFill>
              </a:rPr>
              <a:t>Posle svake nove slike treba proceniti verovatnoću/prihvatljivost ponuđenih odgovora (objašnjenja).</a:t>
            </a:r>
          </a:p>
          <a:p>
            <a:pPr marL="342900" lvl="0" indent="-342900" defTabSz="914400" fontAlgn="base">
              <a:buClr>
                <a:srgbClr val="333333"/>
              </a:buClr>
              <a:buFont typeface="WingDings"/>
              <a:buChar char=""/>
            </a:pPr>
            <a:r>
              <a:rPr lang="hr-HR" altLang="de-DE" sz="2400" dirty="0">
                <a:solidFill>
                  <a:srgbClr val="333333"/>
                </a:solidFill>
              </a:rPr>
              <a:t>Molimo Vas da prodiskutujete u grupi koliko ste sigurni u Vašu procenu.</a:t>
            </a:r>
            <a:endParaRPr lang="en-US" sz="2400" dirty="0"/>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3DE8837D-26F4-4458-98CE-F9BD98C42160}" type="slidenum">
              <a:rPr lang="de-DE" altLang="de-DE" smtClean="0"/>
              <a:pPr/>
              <a:t>19</a:t>
            </a:fld>
            <a:endParaRPr lang="de-DE" altLang="de-DE"/>
          </a:p>
        </p:txBody>
      </p:sp>
    </p:spTree>
    <p:extLst>
      <p:ext uri="{BB962C8B-B14F-4D97-AF65-F5344CB8AC3E}">
        <p14:creationId xmlns:p14="http://schemas.microsoft.com/office/powerpoint/2010/main" val="17588828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 čemu bi se moglo raditi?</a:t>
            </a:r>
          </a:p>
        </p:txBody>
      </p:sp>
      <p:pic>
        <p:nvPicPr>
          <p:cNvPr id="11"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3"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02"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Dečak se raduje jer ga je konačno jedna porodica usvojila.</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Roditelji hvale sina jer je primetio požar pa je on pravovremeno mogao biti ugašen.</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Dečak je dobio dobru ocenu u školi.</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Dečak je podmetnuo požar a niko ga nije uhvatio</a:t>
            </a:r>
            <a:r>
              <a:rPr lang="en-CA"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Koju verovatnoću dodeljujete mogućim objašnjenjima?</a:t>
            </a:r>
          </a:p>
        </p:txBody>
      </p:sp>
      <p:pic>
        <p:nvPicPr>
          <p:cNvPr id="12"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4"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28"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Dečak se raduje jer ga je konačno jedna porodica usvojila.</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Roditelji hvale sina jer je primetio požar pa je on pravovremeno mogao biti ugašen.</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Dečak je dobio dobru ocenu u školi.</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Dečak je podmetnuo požar a niko ga nije uhvatio</a:t>
            </a:r>
            <a:r>
              <a:rPr lang="en-CA"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Da li se nešto u Vašoj proceni promenilo sa novom slikom?</a:t>
            </a:r>
            <a:endParaRPr lang="en-US" sz="3600">
              <a:latin typeface="+mn-lt"/>
              <a:ea typeface="+mn-ea"/>
              <a:cs typeface="+mn-cs"/>
            </a:endParaRPr>
          </a:p>
        </p:txBody>
      </p:sp>
      <p:pic>
        <p:nvPicPr>
          <p:cNvPr id="14"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1271"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43"/>
          <p:cNvSpPr txBox="1">
            <a:spLocks noChangeArrowheads="1"/>
          </p:cNvSpPr>
          <p:nvPr/>
        </p:nvSpPr>
        <p:spPr bwMode="auto">
          <a:xfrm>
            <a:off x="917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7" name="Caption_4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18" name="Shape Penutup"/>
          <p:cNvSpPr/>
          <p:nvPr/>
        </p:nvSpPr>
        <p:spPr bwMode="gray">
          <a:xfrm>
            <a:off x="6525768"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39973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669079"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669079"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266907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54"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Dečak se raduje jer ga je konačno jedna porodica usvojila.</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Roditelji hvale sina jer je primetio požar pa je on pravovremeno mogao biti ugašen.</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Dečak je dobio dobru ocenu u školi.</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Dečak je podmetnuo požar a niko ga nije uhvatio</a:t>
            </a:r>
            <a:r>
              <a:rPr lang="en-CA"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da ponovo procenite verovatnoće!</a:t>
            </a:r>
          </a:p>
        </p:txBody>
      </p:sp>
      <p:pic>
        <p:nvPicPr>
          <p:cNvPr id="16"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56"/>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20" name="Caption_55"/>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21" name="Caption_57"/>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2"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7"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Dečak se raduje jer ga je konačno jedna porodica usvojila.</a:t>
            </a:r>
            <a:endParaRPr lang="en-CA" altLang="de-DE" sz="2000" dirty="0">
              <a:solidFill>
                <a:srgbClr val="333333"/>
              </a:solidFill>
              <a:latin typeface="+mn-lt"/>
            </a:endParaRPr>
          </a:p>
          <a:p>
            <a:pPr eaLnBrk="1" hangingPunct="1">
              <a:spcBef>
                <a:spcPts val="1200"/>
              </a:spcBef>
              <a:spcAft>
                <a:spcPts val="0"/>
              </a:spcAft>
              <a:buClr>
                <a:srgbClr val="004992"/>
              </a:buClr>
              <a:buFont typeface="WingDings"/>
              <a:buAutoNum type="arabicPeriod"/>
            </a:pPr>
            <a:r>
              <a:rPr lang="hr-HR" altLang="de-DE" sz="2000" dirty="0">
                <a:solidFill>
                  <a:srgbClr val="004992"/>
                </a:solidFill>
                <a:latin typeface="+mn-lt"/>
              </a:rPr>
              <a:t>Roditelji hvale sina jer je primetio požar pa je on pravovremeno mogao biti ugašen.</a:t>
            </a:r>
            <a:endParaRPr lang="en-CA" altLang="de-DE" sz="2000" dirty="0">
              <a:solidFill>
                <a:srgbClr val="004992"/>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Dečak je dobio dobru ocenu u školi.</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Dečak je podmetnuo požar a niko ga nije uhvatio</a:t>
            </a:r>
            <a:r>
              <a:rPr lang="en-CA" altLang="de-DE" sz="2000" dirty="0">
                <a:solidFill>
                  <a:srgbClr val="333333"/>
                </a:solidFill>
                <a:latin typeface="+mn-lt"/>
              </a:rPr>
              <a:t>.</a:t>
            </a:r>
          </a:p>
        </p:txBody>
      </p:sp>
      <p:pic>
        <p:nvPicPr>
          <p:cNvPr id="15"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57"/>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9" name="Caption_56"/>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20" name="Caption_58"/>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1"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74FC6296-59DF-4655-B502-ACBAC7C44BDA}"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0"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dirty="0">
                <a:solidFill>
                  <a:srgbClr val="333333"/>
                </a:solidFill>
                <a:latin typeface="+mn-lt"/>
              </a:rPr>
              <a:t>Mu</a:t>
            </a:r>
            <a:r>
              <a:rPr lang="sr-Latn-CS" altLang="de-DE" sz="2000" dirty="0">
                <a:solidFill>
                  <a:srgbClr val="333333"/>
                </a:solidFill>
                <a:latin typeface="+mn-lt"/>
              </a:rPr>
              <a:t>škarci</a:t>
            </a:r>
            <a:r>
              <a:rPr lang="hr-HR" altLang="de-DE" sz="2000" dirty="0">
                <a:solidFill>
                  <a:srgbClr val="333333"/>
                </a:solidFill>
                <a:latin typeface="+mn-lt"/>
              </a:rPr>
              <a:t> se svađaju oko parking mesta u hladovini</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Jedan čovek opravdano kritikuje drugog jer je ovaj zauzeo dva parking mesta</a:t>
            </a:r>
            <a:r>
              <a:rPr lang="de-DE"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Vozač sivog mercedesa je neopravdano napadnut kritikom</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Dvojica muškaraca se ne slažu oko cene auta</a:t>
            </a:r>
            <a:r>
              <a:rPr lang="de-DE"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Koju verovatnoću dodeljujete mogućim objašnjenjima?</a:t>
            </a:r>
          </a:p>
        </p:txBody>
      </p:sp>
      <p:pic>
        <p:nvPicPr>
          <p:cNvPr id="8" name="Picture 14"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1"/>
          <p:cNvSpPr txBox="1">
            <a:spLocks noChangeArrowheads="1"/>
          </p:cNvSpPr>
          <p:nvPr/>
        </p:nvSpPr>
        <p:spPr bwMode="auto">
          <a:xfrm>
            <a:off x="6951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10"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6"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dirty="0">
                <a:solidFill>
                  <a:srgbClr val="333333"/>
                </a:solidFill>
                <a:latin typeface="+mn-lt"/>
              </a:rPr>
              <a:t>Mu</a:t>
            </a:r>
            <a:r>
              <a:rPr lang="sr-Latn-CS" altLang="de-DE" sz="2000" dirty="0">
                <a:solidFill>
                  <a:srgbClr val="333333"/>
                </a:solidFill>
                <a:latin typeface="+mn-lt"/>
              </a:rPr>
              <a:t>škarci</a:t>
            </a:r>
            <a:r>
              <a:rPr lang="hr-HR" altLang="de-DE" sz="2000" dirty="0">
                <a:solidFill>
                  <a:srgbClr val="333333"/>
                </a:solidFill>
                <a:latin typeface="+mn-lt"/>
              </a:rPr>
              <a:t> se svađaju oko parking mesta u hladovini</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Jedan čovek opravdano kritikuje drugog jer je ovaj zauzeo dva parking mesta</a:t>
            </a:r>
            <a:r>
              <a:rPr lang="de-DE"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Vozač sivog mercedesa je neopravdano napadnut kritikom</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Dvojica muškaraca se ne slažu oko cene auta</a:t>
            </a:r>
            <a:r>
              <a:rPr lang="de-DE"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Da li se nešto u Vašoj proceni promenilo sa novom slikom?</a:t>
            </a:r>
            <a:endParaRPr lang="en-US" sz="3600">
              <a:latin typeface="+mn-lt"/>
              <a:ea typeface="+mn-ea"/>
              <a:cs typeface="+mn-cs"/>
            </a:endParaRPr>
          </a:p>
        </p:txBody>
      </p:sp>
      <p:pic>
        <p:nvPicPr>
          <p:cNvPr id="10" name="Picture 18"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9" descr="autos2e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8927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3"/>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3" name="Caption_34"/>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14" name="Shape Penutup"/>
          <p:cNvSpPr/>
          <p:nvPr/>
        </p:nvSpPr>
        <p:spPr bwMode="gray">
          <a:xfrm>
            <a:off x="6525768" y="4319016"/>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7929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27708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7708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27708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42"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dirty="0">
                <a:solidFill>
                  <a:srgbClr val="333333"/>
                </a:solidFill>
                <a:latin typeface="+mn-lt"/>
              </a:rPr>
              <a:t>Mu</a:t>
            </a:r>
            <a:r>
              <a:rPr lang="sr-Latn-CS" altLang="de-DE" sz="2000" dirty="0">
                <a:solidFill>
                  <a:srgbClr val="333333"/>
                </a:solidFill>
                <a:latin typeface="+mn-lt"/>
              </a:rPr>
              <a:t>škarci</a:t>
            </a:r>
            <a:r>
              <a:rPr lang="hr-HR" altLang="de-DE" sz="2000" dirty="0">
                <a:solidFill>
                  <a:srgbClr val="333333"/>
                </a:solidFill>
                <a:latin typeface="+mn-lt"/>
              </a:rPr>
              <a:t> se svađaju oko parking mesta u hladovini</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Jedan čovek opravdano kritikuje drugog jer je ovaj zauzeo dva parking mesta</a:t>
            </a:r>
            <a:r>
              <a:rPr lang="de-DE"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Vozač sivog mercedesa je neopravdano napadnut kritikom</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Dvojica muškaraca se ne slažu oko cene auta</a:t>
            </a:r>
            <a:r>
              <a:rPr lang="de-DE"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da ponovo procenite verovatnoće!</a:t>
            </a:r>
          </a:p>
        </p:txBody>
      </p:sp>
      <p:pic>
        <p:nvPicPr>
          <p:cNvPr id="12"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5"/>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46"/>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47"/>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5"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dirty="0">
                <a:solidFill>
                  <a:srgbClr val="333333"/>
                </a:solidFill>
                <a:latin typeface="+mn-lt"/>
              </a:rPr>
              <a:t>Mu</a:t>
            </a:r>
            <a:r>
              <a:rPr lang="sr-Latn-CS" altLang="de-DE" sz="2000" dirty="0">
                <a:solidFill>
                  <a:srgbClr val="333333"/>
                </a:solidFill>
                <a:latin typeface="+mn-lt"/>
              </a:rPr>
              <a:t>škarci</a:t>
            </a:r>
            <a:r>
              <a:rPr lang="hr-HR" altLang="de-DE" sz="2000" dirty="0">
                <a:solidFill>
                  <a:srgbClr val="333333"/>
                </a:solidFill>
                <a:latin typeface="+mn-lt"/>
              </a:rPr>
              <a:t> se svađaju oko parking mesta u hladovini</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Jedan čovek opravdano kritikuje drugog jer je ovaj zauzeo dva parking mesta</a:t>
            </a:r>
            <a:r>
              <a:rPr lang="de-DE" altLang="de-DE" sz="200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hr-HR" altLang="de-DE" sz="2000" dirty="0">
                <a:solidFill>
                  <a:srgbClr val="004992"/>
                </a:solidFill>
                <a:latin typeface="+mn-lt"/>
              </a:rPr>
              <a:t>Vozač sivog mercedesa je neopravdano napadnut kritikom</a:t>
            </a:r>
            <a:r>
              <a:rPr lang="en-US" altLang="de-DE" sz="200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Dvojica muškaraca se ne slažu oko cene auta</a:t>
            </a:r>
            <a:r>
              <a:rPr lang="de-DE" altLang="de-DE" sz="2000" dirty="0">
                <a:solidFill>
                  <a:srgbClr val="333333"/>
                </a:solidFill>
                <a:latin typeface="+mn-lt"/>
              </a:rPr>
              <a:t>.</a:t>
            </a:r>
          </a:p>
        </p:txBody>
      </p:sp>
      <p:pic>
        <p:nvPicPr>
          <p:cNvPr id="11"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6"/>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5" name="Caption_47"/>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48"/>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7"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74FC6296-59DF-4655-B502-ACBAC7C44BDA}"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93" name="Text Box 11"/>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Čoveka je omeo telefonski poziv i testo za pizzu, koje je upravo bacao</a:t>
            </a:r>
            <a:r>
              <a:rPr lang="de-DE" altLang="de-DE" sz="2000" dirty="0">
                <a:solidFill>
                  <a:srgbClr val="333333"/>
                </a:solidFill>
                <a:latin typeface="+mn-lt"/>
              </a:rPr>
              <a:t> uvis</a:t>
            </a:r>
            <a:r>
              <a:rPr lang="hr-HR" altLang="de-DE" sz="2000" dirty="0">
                <a:solidFill>
                  <a:srgbClr val="333333"/>
                </a:solidFill>
                <a:latin typeface="+mn-lt"/>
              </a:rPr>
              <a:t>, palo mu je na glavu</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 je pozvao upomoć jer mu je vanzemaljac sleteo na glavu</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 pokušava da nasmeje devojku nošenjem smešnog šešira</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 je zaboravio</a:t>
            </a:r>
            <a:r>
              <a:rPr lang="en-US" altLang="de-DE" sz="2000" dirty="0">
                <a:solidFill>
                  <a:srgbClr val="333333"/>
                </a:solidFill>
                <a:latin typeface="+mn-lt"/>
              </a:rPr>
              <a:t> </a:t>
            </a:r>
            <a:r>
              <a:rPr lang="hr-HR" altLang="de-DE" sz="2000" dirty="0">
                <a:solidFill>
                  <a:srgbClr val="333333"/>
                </a:solidFill>
                <a:latin typeface="+mn-lt"/>
              </a:rPr>
              <a:t>kako se pravi kolač</a:t>
            </a:r>
            <a:r>
              <a:rPr lang="en-US" altLang="de-DE" sz="2000" dirty="0">
                <a:solidFill>
                  <a:srgbClr val="333333"/>
                </a:solidFill>
                <a:latin typeface="+mn-lt"/>
              </a:rPr>
              <a:t> </a:t>
            </a:r>
            <a:r>
              <a:rPr lang="hr-HR" altLang="de-DE" sz="2000" dirty="0">
                <a:solidFill>
                  <a:srgbClr val="333333"/>
                </a:solidFill>
                <a:latin typeface="+mn-lt"/>
              </a:rPr>
              <a:t>pa zove majku da je pita za recept</a:t>
            </a:r>
            <a:r>
              <a:rPr lang="en-US" altLang="de-DE" sz="2000" dirty="0">
                <a:solidFill>
                  <a:srgbClr val="333333"/>
                </a:solidFill>
                <a:latin typeface="+mn-lt"/>
              </a:rPr>
              <a:t>.</a:t>
            </a:r>
            <a:endParaRPr lang="de-DE" altLang="de-DE" sz="200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Koju verovatnoću dodeljujete mogućim objašnjenjima?</a:t>
            </a:r>
          </a:p>
        </p:txBody>
      </p:sp>
      <p:pic>
        <p:nvPicPr>
          <p:cNvPr id="8" name="Picture 5"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8616"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30"/>
          <p:cNvSpPr txBox="1">
            <a:spLocks noChangeArrowheads="1"/>
          </p:cNvSpPr>
          <p:nvPr/>
        </p:nvSpPr>
        <p:spPr bwMode="auto">
          <a:xfrm>
            <a:off x="6811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916424" y="4319016"/>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16424" y="2100072"/>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5365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16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9" name="Text Box 11"/>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Čoveka je omeo telefonski poziv i testo za pizzu, koje je upravo bacao</a:t>
            </a:r>
            <a:r>
              <a:rPr lang="de-DE" altLang="de-DE" sz="2000" dirty="0">
                <a:solidFill>
                  <a:srgbClr val="333333"/>
                </a:solidFill>
                <a:latin typeface="+mn-lt"/>
              </a:rPr>
              <a:t> uvis</a:t>
            </a:r>
            <a:r>
              <a:rPr lang="hr-HR" altLang="de-DE" sz="2000" dirty="0">
                <a:solidFill>
                  <a:srgbClr val="333333"/>
                </a:solidFill>
                <a:latin typeface="+mn-lt"/>
              </a:rPr>
              <a:t>, palo mu je na glavu</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 je pozvao upomoć jer mu je vanzemaljac sleteo na glavu</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 pokušava da nasmeje devojku nošenjem smešnog šešira</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 je zaboravio</a:t>
            </a:r>
            <a:r>
              <a:rPr lang="en-US" altLang="de-DE" sz="2000" dirty="0">
                <a:solidFill>
                  <a:srgbClr val="333333"/>
                </a:solidFill>
                <a:latin typeface="+mn-lt"/>
              </a:rPr>
              <a:t> </a:t>
            </a:r>
            <a:r>
              <a:rPr lang="hr-HR" altLang="de-DE" sz="2000" dirty="0">
                <a:solidFill>
                  <a:srgbClr val="333333"/>
                </a:solidFill>
                <a:latin typeface="+mn-lt"/>
              </a:rPr>
              <a:t>kako se pravi kolač</a:t>
            </a:r>
            <a:r>
              <a:rPr lang="en-US" altLang="de-DE" sz="2000" dirty="0">
                <a:solidFill>
                  <a:srgbClr val="333333"/>
                </a:solidFill>
                <a:latin typeface="+mn-lt"/>
              </a:rPr>
              <a:t> </a:t>
            </a:r>
            <a:r>
              <a:rPr lang="hr-HR" altLang="de-DE" sz="2000" dirty="0">
                <a:solidFill>
                  <a:srgbClr val="333333"/>
                </a:solidFill>
                <a:latin typeface="+mn-lt"/>
              </a:rPr>
              <a:t>pa zove majku da je pita za recept</a:t>
            </a:r>
            <a:r>
              <a:rPr lang="en-US" altLang="de-DE" sz="2000" dirty="0">
                <a:solidFill>
                  <a:srgbClr val="333333"/>
                </a:solidFill>
                <a:latin typeface="+mn-lt"/>
              </a:rPr>
              <a:t>.</a:t>
            </a:r>
            <a:endParaRPr lang="de-DE" altLang="de-DE" sz="200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Da li se nešto u Vašoj proceni promenilo sa novom slikom?</a:t>
            </a:r>
            <a:endParaRPr lang="en-US" sz="3600">
              <a:latin typeface="+mn-lt"/>
              <a:ea typeface="+mn-ea"/>
              <a:cs typeface="+mn-cs"/>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1189"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descr="pizza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9"/>
          <p:cNvSpPr txBox="1">
            <a:spLocks noChangeArrowheads="1"/>
          </p:cNvSpPr>
          <p:nvPr/>
        </p:nvSpPr>
        <p:spPr bwMode="auto">
          <a:xfrm>
            <a:off x="853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4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Shape Penutup"/>
          <p:cNvSpPr/>
          <p:nvPr/>
        </p:nvSpPr>
        <p:spPr bwMode="gray">
          <a:xfrm>
            <a:off x="6525768"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76300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108997"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108997"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701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10899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da ponovo procenite verovatnoće!</a:t>
            </a:r>
          </a:p>
        </p:txBody>
      </p:sp>
      <p:sp>
        <p:nvSpPr>
          <p:cNvPr id="48144" name="Text Box 11"/>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Čoveka je omeo telefonski poziv i testo za pizzu, koje je upravo bacao</a:t>
            </a:r>
            <a:r>
              <a:rPr lang="de-DE" altLang="de-DE" sz="2000" dirty="0">
                <a:solidFill>
                  <a:srgbClr val="333333"/>
                </a:solidFill>
                <a:latin typeface="+mn-lt"/>
              </a:rPr>
              <a:t> uvis</a:t>
            </a:r>
            <a:r>
              <a:rPr lang="hr-HR" altLang="de-DE" sz="2000" dirty="0">
                <a:solidFill>
                  <a:srgbClr val="333333"/>
                </a:solidFill>
                <a:latin typeface="+mn-lt"/>
              </a:rPr>
              <a:t>, palo mu je na glavu</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 je pozvao upomoć jer mu je vanzemaljac sleteo na glavu</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 pokušava da nasmeje devojku nošenjem smešnog šešira</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 je zaboravio</a:t>
            </a:r>
            <a:r>
              <a:rPr lang="en-US" altLang="de-DE" sz="2000" dirty="0">
                <a:solidFill>
                  <a:srgbClr val="333333"/>
                </a:solidFill>
                <a:latin typeface="+mn-lt"/>
              </a:rPr>
              <a:t> </a:t>
            </a:r>
            <a:r>
              <a:rPr lang="hr-HR" altLang="de-DE" sz="2000" dirty="0">
                <a:solidFill>
                  <a:srgbClr val="333333"/>
                </a:solidFill>
                <a:latin typeface="+mn-lt"/>
              </a:rPr>
              <a:t>kako se pravi kolač</a:t>
            </a:r>
            <a:r>
              <a:rPr lang="en-US" altLang="de-DE" sz="2000" dirty="0">
                <a:solidFill>
                  <a:srgbClr val="333333"/>
                </a:solidFill>
                <a:latin typeface="+mn-lt"/>
              </a:rPr>
              <a:t> </a:t>
            </a:r>
            <a:r>
              <a:rPr lang="hr-HR" altLang="de-DE" sz="2000" dirty="0">
                <a:solidFill>
                  <a:srgbClr val="333333"/>
                </a:solidFill>
                <a:latin typeface="+mn-lt"/>
              </a:rPr>
              <a:t>pa zove majku da je pita za recept</a:t>
            </a:r>
            <a:r>
              <a:rPr lang="en-US" altLang="de-DE" sz="2000" dirty="0">
                <a:solidFill>
                  <a:srgbClr val="333333"/>
                </a:solidFill>
                <a:latin typeface="+mn-lt"/>
              </a:rPr>
              <a:t>.</a:t>
            </a:r>
            <a:endParaRPr lang="de-DE" altLang="de-DE" sz="2000" dirty="0">
              <a:solidFill>
                <a:srgbClr val="333333"/>
              </a:solidFill>
              <a:latin typeface="+mn-lt"/>
            </a:endParaRP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9"/>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61"/>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62"/>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232801" y="4319016"/>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232801" y="2100072"/>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70033"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232801"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671599" y="4319016"/>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671599" y="2100072"/>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836568"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7159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16030" y="4319016"/>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16030" y="2100072"/>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25404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816030"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67" name="Text Box 11"/>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hr-HR" altLang="de-DE" sz="2000" dirty="0">
                <a:solidFill>
                  <a:srgbClr val="004992"/>
                </a:solidFill>
                <a:latin typeface="+mn-lt"/>
              </a:rPr>
              <a:t>Čoveka je omeo telefonski poziv i testo za pizzu, koje je upravo bacao</a:t>
            </a:r>
            <a:r>
              <a:rPr lang="de-DE" altLang="de-DE" sz="2000" dirty="0">
                <a:solidFill>
                  <a:srgbClr val="004992"/>
                </a:solidFill>
                <a:latin typeface="+mn-lt"/>
              </a:rPr>
              <a:t> uvis</a:t>
            </a:r>
            <a:r>
              <a:rPr lang="hr-HR" altLang="de-DE" sz="2000" dirty="0">
                <a:solidFill>
                  <a:srgbClr val="004992"/>
                </a:solidFill>
                <a:latin typeface="+mn-lt"/>
              </a:rPr>
              <a:t>, palo mu je na glavu</a:t>
            </a:r>
            <a:r>
              <a:rPr lang="en-US" altLang="de-DE" sz="200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 je pozvao upomoć jer mu je vanzemaljac sleteo na glavu</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 pokušava da nasmeje devojku nošenjem smešnog šešira</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 je zaboravio</a:t>
            </a:r>
            <a:r>
              <a:rPr lang="en-US" altLang="de-DE" sz="2000" dirty="0">
                <a:solidFill>
                  <a:srgbClr val="333333"/>
                </a:solidFill>
                <a:latin typeface="+mn-lt"/>
              </a:rPr>
              <a:t> </a:t>
            </a:r>
            <a:r>
              <a:rPr lang="hr-HR" altLang="de-DE" sz="2000" dirty="0">
                <a:solidFill>
                  <a:srgbClr val="333333"/>
                </a:solidFill>
                <a:latin typeface="+mn-lt"/>
              </a:rPr>
              <a:t>kako se pravi kolač</a:t>
            </a:r>
            <a:r>
              <a:rPr lang="en-US" altLang="de-DE" sz="2000" dirty="0">
                <a:solidFill>
                  <a:srgbClr val="333333"/>
                </a:solidFill>
                <a:latin typeface="+mn-lt"/>
              </a:rPr>
              <a:t> </a:t>
            </a:r>
            <a:r>
              <a:rPr lang="hr-HR" altLang="de-DE" sz="2000" dirty="0">
                <a:solidFill>
                  <a:srgbClr val="333333"/>
                </a:solidFill>
                <a:latin typeface="+mn-lt"/>
              </a:rPr>
              <a:t>pa zove majku da je pita za recept</a:t>
            </a:r>
            <a:r>
              <a:rPr lang="en-US" altLang="de-DE" sz="2000" dirty="0">
                <a:solidFill>
                  <a:srgbClr val="333333"/>
                </a:solidFill>
                <a:latin typeface="+mn-lt"/>
              </a:rPr>
              <a:t>.</a:t>
            </a:r>
            <a:endParaRPr lang="de-DE" altLang="de-DE" sz="2000" dirty="0">
              <a:solidFill>
                <a:srgbClr val="333333"/>
              </a:solidFill>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56"/>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57"/>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Shape Penutup"/>
          <p:cNvSpPr/>
          <p:nvPr/>
        </p:nvSpPr>
        <p:spPr bwMode="gray">
          <a:xfrm>
            <a:off x="8232801"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232801"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47003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2328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16030"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16030"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2540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160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71599"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71599"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8365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715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74FC6296-59DF-4655-B502-ACBAC7C44BDA}"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Političar se zalaže za interese oštećenih</a:t>
            </a:r>
            <a:r>
              <a:rPr lang="de-DE"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Komunistički političar apeluje na radnike da se više zalažu na poslu</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Propovednik najavljuje uskoro dolazeći smak sveta.</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Političar poziva radnike </a:t>
            </a:r>
            <a:r>
              <a:rPr lang="hr-HR" altLang="de-DE" sz="2000">
                <a:solidFill>
                  <a:srgbClr val="333333"/>
                </a:solidFill>
                <a:latin typeface="+mn-lt"/>
              </a:rPr>
              <a:t>na “stezanje kaiša”</a:t>
            </a:r>
            <a:r>
              <a:rPr lang="en-CA" altLang="de-DE" sz="2000">
                <a:solidFill>
                  <a:srgbClr val="333333"/>
                </a:solidFill>
                <a:latin typeface="+mn-lt"/>
              </a:rPr>
              <a:t>, </a:t>
            </a:r>
            <a:r>
              <a:rPr lang="hr-HR" altLang="de-DE" sz="2000" dirty="0">
                <a:solidFill>
                  <a:srgbClr val="333333"/>
                </a:solidFill>
                <a:latin typeface="+mn-lt"/>
              </a:rPr>
              <a:t>mada on sam luksuzno živi</a:t>
            </a:r>
            <a:r>
              <a:rPr lang="en-CA"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Koju verovatnoću dodeljujete mogućim objašnjenjima?</a:t>
            </a:r>
          </a:p>
        </p:txBody>
      </p:sp>
      <p:pic>
        <p:nvPicPr>
          <p:cNvPr id="8"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4549903"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2"/>
          <p:cNvSpPr txBox="1">
            <a:spLocks noChangeArrowheads="1"/>
          </p:cNvSpPr>
          <p:nvPr/>
        </p:nvSpPr>
        <p:spPr bwMode="auto">
          <a:xfrm>
            <a:off x="730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537711"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37711"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5323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5377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9"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Političar se zalaže za interese oštećenih</a:t>
            </a:r>
            <a:r>
              <a:rPr lang="de-DE"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Komunistički političar apeluje na radnike da se više zalažu na poslu</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Propovednik najavljuje uskoro dolazeći smak sveta.</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Političar poziva radnike </a:t>
            </a:r>
            <a:r>
              <a:rPr lang="hr-HR" altLang="de-DE" sz="2000">
                <a:solidFill>
                  <a:srgbClr val="333333"/>
                </a:solidFill>
                <a:latin typeface="+mn-lt"/>
              </a:rPr>
              <a:t>na “stezanje kaiša”</a:t>
            </a:r>
            <a:r>
              <a:rPr lang="en-CA" altLang="de-DE" sz="2000">
                <a:solidFill>
                  <a:srgbClr val="333333"/>
                </a:solidFill>
                <a:latin typeface="+mn-lt"/>
              </a:rPr>
              <a:t>, </a:t>
            </a:r>
            <a:r>
              <a:rPr lang="hr-HR" altLang="de-DE" sz="2000" dirty="0">
                <a:solidFill>
                  <a:srgbClr val="333333"/>
                </a:solidFill>
                <a:latin typeface="+mn-lt"/>
              </a:rPr>
              <a:t>mada on sam luksuzno živi</a:t>
            </a:r>
            <a:r>
              <a:rPr lang="en-CA"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Da li se nešto u Vašoj proceni promenilo sa novom slikom?</a:t>
            </a:r>
            <a:endParaRPr lang="en-US" sz="3600">
              <a:latin typeface="+mn-lt"/>
              <a:ea typeface="+mn-ea"/>
              <a:cs typeface="+mn-cs"/>
            </a:endParaRPr>
          </a:p>
        </p:txBody>
      </p:sp>
      <p:pic>
        <p:nvPicPr>
          <p:cNvPr id="12"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6537960"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5316"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026"/>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7" name="Caption_16"/>
          <p:cNvSpPr txBox="1">
            <a:spLocks noChangeArrowheads="1"/>
          </p:cNvSpPr>
          <p:nvPr/>
        </p:nvSpPr>
        <p:spPr bwMode="auto">
          <a:xfrm>
            <a:off x="9288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8" name="Shape Penutup"/>
          <p:cNvSpPr/>
          <p:nvPr/>
        </p:nvSpPr>
        <p:spPr bwMode="gray">
          <a:xfrm>
            <a:off x="6525768"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52042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873124"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873124"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Caption_7"/>
          <p:cNvSpPr>
            <a:spLocks noChangeArrowheads="1"/>
          </p:cNvSpPr>
          <p:nvPr/>
        </p:nvSpPr>
        <p:spPr bwMode="auto">
          <a:xfrm>
            <a:off x="2949324" y="2133600"/>
            <a:ext cx="64008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a:latin typeface="Calibri Light"/>
              </a:rPr>
              <a:t> zabava</a:t>
            </a:r>
            <a:endParaRPr lang="de-DE" altLang="de-DE" sz="1300" b="0" dirty="0">
              <a:latin typeface="Calibri Light"/>
            </a:endParaRPr>
          </a:p>
        </p:txBody>
      </p:sp>
      <p:sp>
        <p:nvSpPr>
          <p:cNvPr id="14" name="Shape Penutup"/>
          <p:cNvSpPr/>
          <p:nvPr/>
        </p:nvSpPr>
        <p:spPr bwMode="gray">
          <a:xfrm>
            <a:off x="28731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36"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Političar se zalaže za interese oštećenih</a:t>
            </a:r>
            <a:r>
              <a:rPr lang="de-DE"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Komunistički političar apeluje na radnike da se više zalažu na poslu</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Propovednik najavljuje uskoro dolazeći smak sveta.</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Političar poziva radnike </a:t>
            </a:r>
            <a:r>
              <a:rPr lang="hr-HR" altLang="de-DE" sz="2000">
                <a:solidFill>
                  <a:srgbClr val="333333"/>
                </a:solidFill>
                <a:latin typeface="+mn-lt"/>
              </a:rPr>
              <a:t>na “stezanje kaiša”</a:t>
            </a:r>
            <a:r>
              <a:rPr lang="en-CA" altLang="de-DE" sz="2000">
                <a:solidFill>
                  <a:srgbClr val="333333"/>
                </a:solidFill>
                <a:latin typeface="+mn-lt"/>
              </a:rPr>
              <a:t>, </a:t>
            </a:r>
            <a:r>
              <a:rPr lang="hr-HR" altLang="de-DE" sz="2000" dirty="0">
                <a:solidFill>
                  <a:srgbClr val="333333"/>
                </a:solidFill>
                <a:latin typeface="+mn-lt"/>
              </a:rPr>
              <a:t>mada on sam luksuzno živi</a:t>
            </a:r>
            <a:r>
              <a:rPr lang="en-CA"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da ponovo procenite verovatnoće!</a:t>
            </a:r>
          </a:p>
        </p:txBody>
      </p:sp>
      <p:pic>
        <p:nvPicPr>
          <p:cNvPr id="15" name="Picture 14"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3"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4"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25"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Caption_13"/>
          <p:cNvSpPr>
            <a:spLocks noChangeArrowheads="1"/>
          </p:cNvSpPr>
          <p:nvPr/>
        </p:nvSpPr>
        <p:spPr bwMode="auto">
          <a:xfrm>
            <a:off x="1057027" y="2103120"/>
            <a:ext cx="146304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dobrotvorna zabava</a:t>
            </a:r>
          </a:p>
        </p:txBody>
      </p:sp>
      <p:sp>
        <p:nvSpPr>
          <p:cNvPr id="19"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7"/>
          <p:cNvSpPr>
            <a:spLocks noChangeArrowheads="1"/>
          </p:cNvSpPr>
          <p:nvPr/>
        </p:nvSpPr>
        <p:spPr bwMode="auto">
          <a:xfrm>
            <a:off x="4754880" y="2146105"/>
            <a:ext cx="64008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 zabava</a:t>
            </a:r>
          </a:p>
        </p:txBody>
      </p:sp>
      <p:sp>
        <p:nvSpPr>
          <p:cNvPr id="18"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9"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hr-HR" altLang="de-DE" sz="2000" dirty="0">
                <a:solidFill>
                  <a:srgbClr val="004992"/>
                </a:solidFill>
                <a:latin typeface="+mn-lt"/>
              </a:rPr>
              <a:t>Političar se zalaže za interese oštećenih</a:t>
            </a:r>
            <a:r>
              <a:rPr lang="de-DE" altLang="de-DE" sz="200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Komunistički političar apeluje na radnike da se više zalažu na poslu</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Propovednik najavljuje uskoro dolazeći smak sveta.</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Političar poziva radnike </a:t>
            </a:r>
            <a:r>
              <a:rPr lang="hr-HR" altLang="de-DE" sz="2000">
                <a:solidFill>
                  <a:srgbClr val="333333"/>
                </a:solidFill>
                <a:latin typeface="+mn-lt"/>
              </a:rPr>
              <a:t>na “stezanje kaiša”</a:t>
            </a:r>
            <a:r>
              <a:rPr lang="en-CA" altLang="de-DE" sz="2000">
                <a:solidFill>
                  <a:srgbClr val="333333"/>
                </a:solidFill>
                <a:latin typeface="+mn-lt"/>
              </a:rPr>
              <a:t>, </a:t>
            </a:r>
            <a:r>
              <a:rPr lang="hr-HR" altLang="de-DE" sz="2000" dirty="0">
                <a:solidFill>
                  <a:srgbClr val="333333"/>
                </a:solidFill>
                <a:latin typeface="+mn-lt"/>
              </a:rPr>
              <a:t>mada on sam luksuzno živi</a:t>
            </a:r>
            <a:r>
              <a:rPr lang="en-CA" altLang="de-DE" sz="2000" dirty="0">
                <a:solidFill>
                  <a:srgbClr val="333333"/>
                </a:solidFill>
                <a:latin typeface="+mn-lt"/>
              </a:rPr>
              <a:t>.</a:t>
            </a:r>
          </a:p>
        </p:txBody>
      </p:sp>
      <p:pic>
        <p:nvPicPr>
          <p:cNvPr id="14" name="Picture 13"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0"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1"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22"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Caption_13"/>
          <p:cNvSpPr>
            <a:spLocks noChangeArrowheads="1"/>
          </p:cNvSpPr>
          <p:nvPr/>
        </p:nvSpPr>
        <p:spPr bwMode="auto">
          <a:xfrm>
            <a:off x="1057027" y="2103120"/>
            <a:ext cx="146304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dobrotvorna zabava</a:t>
            </a:r>
          </a:p>
        </p:txBody>
      </p:sp>
      <p:sp>
        <p:nvSpPr>
          <p:cNvPr id="33" name="Caption_7"/>
          <p:cNvSpPr>
            <a:spLocks noChangeArrowheads="1"/>
          </p:cNvSpPr>
          <p:nvPr/>
        </p:nvSpPr>
        <p:spPr bwMode="auto">
          <a:xfrm>
            <a:off x="4754880" y="2146105"/>
            <a:ext cx="64008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 zabava</a:t>
            </a:r>
          </a:p>
        </p:txBody>
      </p:sp>
      <p:sp>
        <p:nvSpPr>
          <p:cNvPr id="17"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74FC6296-59DF-4655-B502-ACBAC7C44BDA}"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9"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 se skriva od policije.</a:t>
            </a:r>
            <a:endParaRPr lang="en-US"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 proba žensku garderobu radi zabave</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 je ženin lični telohranitelj</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Čovekova odeća je mokra, zato on krade ženi garderobu</a:t>
            </a:r>
            <a:r>
              <a:rPr lang="en-US" altLang="de-DE" sz="2000" dirty="0">
                <a:solidFill>
                  <a:srgbClr val="333333"/>
                </a:solidFill>
                <a:latin typeface="+mn-lt"/>
              </a:rPr>
              <a:t>.</a:t>
            </a:r>
            <a:endParaRPr lang="de-DE" altLang="de-DE" sz="200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Koju verovatnoću dodeljujete mogućim objašnjenjima?</a:t>
            </a:r>
          </a:p>
        </p:txBody>
      </p:sp>
      <p:pic>
        <p:nvPicPr>
          <p:cNvPr id="8"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5058076" y="2112264"/>
            <a:ext cx="2045368" cy="2286000"/>
          </a:xfrm>
          <a:prstGeom prst="rect">
            <a:avLst/>
          </a:prstGeom>
          <a:noFill/>
        </p:spPr>
      </p:pic>
      <p:sp>
        <p:nvSpPr>
          <p:cNvPr id="9" name="Caption_17"/>
          <p:cNvSpPr txBox="1">
            <a:spLocks noChangeArrowheads="1"/>
          </p:cNvSpPr>
          <p:nvPr/>
        </p:nvSpPr>
        <p:spPr bwMode="auto">
          <a:xfrm>
            <a:off x="6799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5045884"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5045884"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6905324"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04588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Da li se nešto u Vašoj proceni promenilo sa novom slikom?</a:t>
            </a:r>
            <a:endParaRPr lang="en-US" sz="3600">
              <a:latin typeface="+mn-lt"/>
              <a:ea typeface="+mn-ea"/>
              <a:cs typeface="+mn-cs"/>
            </a:endParaRPr>
          </a:p>
        </p:txBody>
      </p:sp>
      <p:sp>
        <p:nvSpPr>
          <p:cNvPr id="55306"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 se skriva od policije.</a:t>
            </a:r>
            <a:endParaRPr lang="en-US"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 proba žensku garderobu radi zabave</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 je ženin lični telohranitelj</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Čovekova odeća je mokra, zato on krade ženi garderobu</a:t>
            </a:r>
            <a:r>
              <a:rPr lang="en-US" altLang="de-DE" sz="2000" dirty="0">
                <a:solidFill>
                  <a:srgbClr val="333333"/>
                </a:solidFill>
                <a:latin typeface="+mn-lt"/>
              </a:rPr>
              <a:t>.</a:t>
            </a:r>
            <a:endParaRPr lang="de-DE" altLang="de-DE" sz="2000" dirty="0">
              <a:solidFill>
                <a:srgbClr val="333333"/>
              </a:solidFill>
              <a:latin typeface="+mn-lt"/>
            </a:endParaRPr>
          </a:p>
        </p:txBody>
      </p:sp>
      <p:pic>
        <p:nvPicPr>
          <p:cNvPr id="10" name="Picture 6"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7560" y="2112264"/>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37960" y="2112264"/>
            <a:ext cx="2045368" cy="2286000"/>
          </a:xfrm>
          <a:prstGeom prst="rect">
            <a:avLst/>
          </a:prstGeom>
          <a:noFill/>
        </p:spPr>
      </p:pic>
      <p:sp>
        <p:nvSpPr>
          <p:cNvPr id="12" name="Caption_25"/>
          <p:cNvSpPr txBox="1">
            <a:spLocks noChangeArrowheads="1"/>
          </p:cNvSpPr>
          <p:nvPr/>
        </p:nvSpPr>
        <p:spPr bwMode="auto">
          <a:xfrm>
            <a:off x="828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22"/>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Shape Penutup"/>
          <p:cNvSpPr/>
          <p:nvPr/>
        </p:nvSpPr>
        <p:spPr bwMode="gray">
          <a:xfrm>
            <a:off x="6525768"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385208"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325368" y="4319016"/>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25368" y="2100072"/>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42544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3253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da ponovo procenite verovatnoće!</a:t>
            </a:r>
          </a:p>
        </p:txBody>
      </p:sp>
      <p:sp>
        <p:nvSpPr>
          <p:cNvPr id="56332"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 se skriva od policije.</a:t>
            </a:r>
            <a:endParaRPr lang="en-US"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 proba žensku garderobu radi zabave</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 je ženin lični telohranitelj</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Čovekova odeća je mokra, zato on krade ženi garderobu</a:t>
            </a:r>
            <a:r>
              <a:rPr lang="en-US" altLang="de-DE" sz="2000" dirty="0">
                <a:solidFill>
                  <a:srgbClr val="333333"/>
                </a:solidFill>
                <a:latin typeface="+mn-lt"/>
              </a:rPr>
              <a:t>.</a:t>
            </a:r>
            <a:endParaRPr lang="de-DE" altLang="de-DE" sz="2000" dirty="0">
              <a:solidFill>
                <a:srgbClr val="333333"/>
              </a:solidFill>
              <a:latin typeface="+mn-lt"/>
            </a:endParaRPr>
          </a:p>
        </p:txBody>
      </p:sp>
      <p:pic>
        <p:nvPicPr>
          <p:cNvPr id="12"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3" name="Picture 9" descr="Kleidertau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27"/>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7" name="Caption_26"/>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8"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5"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hr-HR" altLang="de-DE" sz="2000" dirty="0">
                <a:solidFill>
                  <a:srgbClr val="004992"/>
                </a:solidFill>
                <a:latin typeface="+mn-lt"/>
              </a:rPr>
              <a:t>Čovek se skriva od policije.</a:t>
            </a:r>
            <a:endParaRPr lang="en-US" altLang="de-DE" sz="2000" dirty="0">
              <a:solidFill>
                <a:srgbClr val="004992"/>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 proba žensku garderobu radi zabave</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 je ženin lični telohranitelj</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Čovekova odeća je mokra, zato on krade ženi garderobu</a:t>
            </a:r>
            <a:r>
              <a:rPr lang="en-US" altLang="de-DE" sz="2000" dirty="0">
                <a:solidFill>
                  <a:srgbClr val="333333"/>
                </a:solidFill>
                <a:latin typeface="+mn-lt"/>
              </a:rPr>
              <a:t>.</a:t>
            </a:r>
            <a:endParaRPr lang="de-DE" altLang="de-DE" sz="2000" dirty="0">
              <a:solidFill>
                <a:srgbClr val="333333"/>
              </a:solidFill>
              <a:latin typeface="+mn-lt"/>
            </a:endParaRPr>
          </a:p>
        </p:txBody>
      </p:sp>
      <p:pic>
        <p:nvPicPr>
          <p:cNvPr id="11" name="Picture 9" descr="Kleidertau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3"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30"/>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32"/>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74FC6296-59DF-4655-B502-ACBAC7C44BDA}"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opciono</a:t>
            </a:r>
            <a:r>
              <a:rPr lang="en-US" altLang="ko-KR" sz="3600" spc="-5" dirty="0">
                <a:latin typeface="+mn-lt"/>
                <a:ea typeface="+mn-ea"/>
                <a:cs typeface="+mn-cs"/>
              </a:rPr>
              <a:t>: video-</a:t>
            </a:r>
            <a:r>
              <a:rPr lang="en-US" altLang="ko-KR" sz="3600" spc="-5" dirty="0" err="1">
                <a:latin typeface="+mn-lt"/>
                <a:ea typeface="+mn-ea"/>
                <a:cs typeface="+mn-cs"/>
              </a:rPr>
              <a:t>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opciono</a:t>
            </a:r>
            <a:r>
              <a:rPr lang="en-US" altLang="ko-KR" sz="2400" dirty="0">
                <a:solidFill>
                  <a:srgbClr val="004992"/>
                </a:solidFill>
              </a:rPr>
              <a:t>: Video-</a:t>
            </a:r>
            <a:r>
              <a:rPr lang="en-US" altLang="ko-KR" sz="2400" dirty="0" err="1">
                <a:solidFill>
                  <a:srgbClr val="004992"/>
                </a:solidFill>
              </a:rPr>
              <a:t>klip</a:t>
            </a:r>
            <a:r>
              <a:rPr lang="en-US" altLang="ko-KR" sz="2400" dirty="0">
                <a:solidFill>
                  <a:srgbClr val="004992"/>
                </a:solidFill>
              </a:rPr>
              <a:t> </a:t>
            </a:r>
            <a:r>
              <a:rPr lang="en-US" altLang="ko-KR" sz="2400" dirty="0" err="1">
                <a:solidFill>
                  <a:srgbClr val="004992"/>
                </a:solidFill>
              </a:rPr>
              <a:t>prezentacije</a:t>
            </a:r>
            <a:r>
              <a:rPr lang="en-US" altLang="ko-KR" sz="2400" dirty="0">
                <a:solidFill>
                  <a:srgbClr val="004992"/>
                </a:solidFill>
              </a:rPr>
              <a:t> </a:t>
            </a:r>
            <a:r>
              <a:rPr lang="en-US" altLang="ko-KR" sz="2400" dirty="0" err="1">
                <a:solidFill>
                  <a:srgbClr val="004992"/>
                </a:solidFill>
              </a:rPr>
              <a:t>koje</a:t>
            </a:r>
            <a:r>
              <a:rPr lang="en-US" altLang="ko-KR" sz="2400" dirty="0">
                <a:solidFill>
                  <a:srgbClr val="004992"/>
                </a:solidFill>
              </a:rPr>
              <a:t> se </a:t>
            </a:r>
            <a:r>
              <a:rPr lang="en-US" altLang="ko-KR" sz="2400" dirty="0" err="1">
                <a:solidFill>
                  <a:srgbClr val="004992"/>
                </a:solidFill>
              </a:rPr>
              <a:t>odnose</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današnju</a:t>
            </a:r>
            <a:r>
              <a:rPr lang="en-US" altLang="ko-KR" sz="2400" dirty="0">
                <a:solidFill>
                  <a:srgbClr val="004992"/>
                </a:solidFill>
              </a:rPr>
              <a:t> </a:t>
            </a:r>
            <a:r>
              <a:rPr lang="en-US" altLang="ko-KR" sz="2400" dirty="0" err="1">
                <a:solidFill>
                  <a:srgbClr val="004992"/>
                </a:solidFill>
              </a:rPr>
              <a:t>temu</a:t>
            </a:r>
            <a:r>
              <a:rPr lang="en-US" altLang="ko-KR" sz="2400" dirty="0">
                <a:solidFill>
                  <a:srgbClr val="004992"/>
                </a:solidFill>
              </a:rPr>
              <a:t> </a:t>
            </a:r>
            <a:r>
              <a:rPr lang="en-US" altLang="ko-KR" sz="2400" dirty="0" err="1">
                <a:solidFill>
                  <a:srgbClr val="004992"/>
                </a:solidFill>
              </a:rPr>
              <a:t>mogu</a:t>
            </a:r>
            <a:r>
              <a:rPr lang="en-US" altLang="ko-KR" sz="2400" dirty="0">
                <a:solidFill>
                  <a:srgbClr val="004992"/>
                </a:solidFill>
              </a:rPr>
              <a:t> se </a:t>
            </a:r>
            <a:r>
              <a:rPr lang="en-US" altLang="ko-KR" sz="2400" dirty="0" err="1">
                <a:solidFill>
                  <a:srgbClr val="004992"/>
                </a:solidFill>
              </a:rPr>
              <a:t>naći</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sledećoj</a:t>
            </a:r>
            <a:r>
              <a:rPr lang="en-US" altLang="ko-KR" sz="2400" dirty="0">
                <a:solidFill>
                  <a:srgbClr val="004992"/>
                </a:solidFill>
              </a:rPr>
              <a:t> web </a:t>
            </a:r>
            <a:r>
              <a:rPr lang="en-US" altLang="ko-KR" sz="2400" dirty="0" err="1">
                <a:solidFill>
                  <a:srgbClr val="004992"/>
                </a:solidFill>
              </a:rPr>
              <a:t>adresi</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Posle</a:t>
            </a:r>
            <a:r>
              <a:rPr lang="en-US" altLang="ko-KR" sz="2400" dirty="0">
                <a:solidFill>
                  <a:srgbClr val="333333"/>
                </a:solidFill>
              </a:rPr>
              <a:t> </a:t>
            </a:r>
            <a:r>
              <a:rPr lang="en-US" altLang="ko-KR" sz="2400" dirty="0" err="1">
                <a:solidFill>
                  <a:srgbClr val="333333"/>
                </a:solidFill>
              </a:rPr>
              <a:t>pogledanog</a:t>
            </a:r>
            <a:r>
              <a:rPr lang="en-US" altLang="ko-KR" sz="2400" dirty="0">
                <a:solidFill>
                  <a:srgbClr val="333333"/>
                </a:solidFill>
              </a:rPr>
              <a:t> video-</a:t>
            </a:r>
            <a:r>
              <a:rPr lang="en-US" altLang="ko-KR" sz="2400" dirty="0" err="1">
                <a:solidFill>
                  <a:srgbClr val="333333"/>
                </a:solidFill>
              </a:rPr>
              <a:t>klipa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diskutovati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se on </a:t>
            </a:r>
            <a:r>
              <a:rPr lang="en-US" altLang="ko-KR" sz="2400" dirty="0" err="1">
                <a:solidFill>
                  <a:srgbClr val="333333"/>
                </a:solidFill>
              </a:rPr>
              <a:t>odnosi</a:t>
            </a:r>
            <a:r>
              <a:rPr lang="en-US" altLang="ko-KR" sz="2400" dirty="0">
                <a:solidFill>
                  <a:srgbClr val="333333"/>
                </a:solidFill>
              </a:rPr>
              <a:t> </a:t>
            </a:r>
            <a:r>
              <a:rPr lang="en-US" altLang="ko-KR" sz="2400" dirty="0" err="1">
                <a:solidFill>
                  <a:srgbClr val="333333"/>
                </a:solidFill>
              </a:rPr>
              <a:t>na</a:t>
            </a:r>
            <a:r>
              <a:rPr lang="en-US" altLang="ko-KR" sz="2400" dirty="0">
                <a:solidFill>
                  <a:srgbClr val="333333"/>
                </a:solidFill>
              </a:rPr>
              <a:t> </a:t>
            </a:r>
            <a:r>
              <a:rPr lang="en-US" altLang="ko-KR" sz="2400" dirty="0" err="1">
                <a:solidFill>
                  <a:srgbClr val="333333"/>
                </a:solidFill>
              </a:rPr>
              <a:t>današnju</a:t>
            </a:r>
            <a:r>
              <a:rPr lang="en-US" altLang="ko-KR" sz="2400" dirty="0">
                <a:solidFill>
                  <a:srgbClr val="333333"/>
                </a:solidFill>
              </a:rPr>
              <a:t> </a:t>
            </a:r>
            <a:r>
              <a:rPr lang="en-US" altLang="ko-KR" sz="2400" dirty="0" err="1">
                <a:solidFill>
                  <a:srgbClr val="333333"/>
                </a:solidFill>
              </a:rPr>
              <a:t>temu</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algn="l" defTabSz="914400" eaLnBrk="0" fontAlgn="base" hangingPunct="0">
              <a:spcBef>
                <a:spcPts val="894"/>
              </a:spcBef>
              <a:spcAft>
                <a:spcPct val="0"/>
              </a:spcAft>
            </a:pPr>
            <a:r>
              <a:rPr lang="en-US" sz="1800" spc="-5" dirty="0">
                <a:solidFill>
                  <a:srgbClr val="333333"/>
                </a:solidFill>
              </a:rPr>
              <a:t>[</a:t>
            </a:r>
            <a:r>
              <a:rPr lang="en-US" altLang="ko-KR" sz="1800" i="1" spc="-5" dirty="0" err="1">
                <a:solidFill>
                  <a:srgbClr val="333333"/>
                </a:solidFill>
              </a:rPr>
              <a:t>za</a:t>
            </a:r>
            <a:r>
              <a:rPr lang="en-US" altLang="ko-KR" sz="1800" i="1" spc="-5" dirty="0">
                <a:solidFill>
                  <a:srgbClr val="333333"/>
                </a:solidFill>
              </a:rPr>
              <a:t> </a:t>
            </a:r>
            <a:r>
              <a:rPr lang="en-US" altLang="ko-KR" sz="1800" i="1" spc="-5" dirty="0" err="1">
                <a:solidFill>
                  <a:srgbClr val="333333"/>
                </a:solidFill>
              </a:rPr>
              <a:t>trenere</a:t>
            </a:r>
            <a:r>
              <a:rPr lang="en-US" altLang="ko-KR" sz="1800" i="1" spc="-5" dirty="0">
                <a:solidFill>
                  <a:srgbClr val="333333"/>
                </a:solidFill>
              </a:rPr>
              <a:t>:</a:t>
            </a:r>
          </a:p>
          <a:p>
            <a:pPr marL="635" algn="l" defTabSz="914400" eaLnBrk="0" fontAlgn="base" hangingPunct="0">
              <a:spcBef>
                <a:spcPts val="894"/>
              </a:spcBef>
              <a:spcAft>
                <a:spcPct val="0"/>
              </a:spcAft>
            </a:pPr>
            <a:r>
              <a:rPr lang="en-US" altLang="ko-KR" sz="1800" dirty="0" err="1">
                <a:solidFill>
                  <a:srgbClr val="333333"/>
                </a:solidFill>
              </a:rPr>
              <a:t>Neki</a:t>
            </a:r>
            <a:r>
              <a:rPr lang="en-US" altLang="ko-KR" sz="1800" dirty="0">
                <a:solidFill>
                  <a:srgbClr val="333333"/>
                </a:solidFill>
              </a:rPr>
              <a:t> </a:t>
            </a:r>
            <a:r>
              <a:rPr lang="en-US" altLang="ko-KR" sz="1800" dirty="0" err="1">
                <a:solidFill>
                  <a:srgbClr val="333333"/>
                </a:solidFill>
              </a:rPr>
              <a:t>filmovi</a:t>
            </a:r>
            <a:r>
              <a:rPr lang="en-US" altLang="ko-KR" sz="1800" dirty="0">
                <a:solidFill>
                  <a:srgbClr val="333333"/>
                </a:solidFill>
              </a:rPr>
              <a:t> </a:t>
            </a:r>
            <a:r>
              <a:rPr lang="en-US" altLang="ko-KR" sz="1800" dirty="0" err="1">
                <a:solidFill>
                  <a:srgbClr val="333333"/>
                </a:solidFill>
              </a:rPr>
              <a:t>sadrže</a:t>
            </a:r>
            <a:r>
              <a:rPr lang="en-US" altLang="ko-KR" sz="1800" dirty="0">
                <a:solidFill>
                  <a:srgbClr val="333333"/>
                </a:solidFill>
              </a:rPr>
              <a:t> </a:t>
            </a:r>
            <a:r>
              <a:rPr lang="en-US" altLang="ko-KR" sz="1800" dirty="0" err="1">
                <a:solidFill>
                  <a:srgbClr val="333333"/>
                </a:solidFill>
              </a:rPr>
              <a:t>jezik</a:t>
            </a:r>
            <a:r>
              <a:rPr lang="en-US" altLang="ko-KR" sz="1800" dirty="0">
                <a:solidFill>
                  <a:srgbClr val="333333"/>
                </a:solidFill>
              </a:rPr>
              <a:t> </a:t>
            </a:r>
            <a:r>
              <a:rPr lang="en-US" altLang="ko-KR" sz="1800" dirty="0" err="1">
                <a:solidFill>
                  <a:srgbClr val="333333"/>
                </a:solidFill>
              </a:rPr>
              <a:t>koji</a:t>
            </a:r>
            <a:r>
              <a:rPr lang="en-US" altLang="ko-KR" sz="1800" dirty="0">
                <a:solidFill>
                  <a:srgbClr val="333333"/>
                </a:solidFill>
              </a:rPr>
              <a:t> </a:t>
            </a:r>
            <a:r>
              <a:rPr lang="en-US" altLang="ko-KR" sz="1800" dirty="0" err="1">
                <a:solidFill>
                  <a:srgbClr val="333333"/>
                </a:solidFill>
              </a:rPr>
              <a:t>može</a:t>
            </a:r>
            <a:r>
              <a:rPr lang="en-US" altLang="ko-KR" sz="1800" dirty="0">
                <a:solidFill>
                  <a:srgbClr val="333333"/>
                </a:solidFill>
              </a:rPr>
              <a:t> </a:t>
            </a:r>
            <a:r>
              <a:rPr lang="en-US" altLang="ko-KR" sz="1800" dirty="0" err="1">
                <a:solidFill>
                  <a:srgbClr val="333333"/>
                </a:solidFill>
              </a:rPr>
              <a:t>biti</a:t>
            </a:r>
            <a:r>
              <a:rPr lang="en-US" altLang="ko-KR" sz="1800" dirty="0">
                <a:solidFill>
                  <a:srgbClr val="333333"/>
                </a:solidFill>
              </a:rPr>
              <a:t> </a:t>
            </a:r>
            <a:r>
              <a:rPr lang="en-US" altLang="ko-KR" sz="1800" dirty="0" err="1">
                <a:solidFill>
                  <a:srgbClr val="333333"/>
                </a:solidFill>
              </a:rPr>
              <a:t>neodgovarajući</a:t>
            </a:r>
            <a:r>
              <a:rPr lang="en-US" altLang="ko-KR" sz="1800" dirty="0">
                <a:solidFill>
                  <a:srgbClr val="333333"/>
                </a:solidFill>
              </a:rPr>
              <a:t> </a:t>
            </a:r>
            <a:r>
              <a:rPr lang="en-US" altLang="ko-KR" sz="1800" dirty="0" err="1">
                <a:solidFill>
                  <a:srgbClr val="333333"/>
                </a:solidFill>
              </a:rPr>
              <a:t>za</a:t>
            </a:r>
            <a:r>
              <a:rPr lang="en-US" altLang="ko-KR" sz="1800" dirty="0">
                <a:solidFill>
                  <a:srgbClr val="333333"/>
                </a:solidFill>
              </a:rPr>
              <a:t> </a:t>
            </a:r>
            <a:r>
              <a:rPr lang="en-US" altLang="ko-KR" sz="1800" dirty="0" err="1">
                <a:solidFill>
                  <a:srgbClr val="333333"/>
                </a:solidFill>
              </a:rPr>
              <a:t>svaku</a:t>
            </a:r>
            <a:r>
              <a:rPr lang="en-US" altLang="ko-KR" sz="1800" dirty="0">
                <a:solidFill>
                  <a:srgbClr val="333333"/>
                </a:solidFill>
              </a:rPr>
              <a:t> </a:t>
            </a:r>
            <a:r>
              <a:rPr lang="en-US" altLang="ko-KR" sz="1800" dirty="0" err="1">
                <a:solidFill>
                  <a:srgbClr val="333333"/>
                </a:solidFill>
              </a:rPr>
              <a:t>publiku</a:t>
            </a:r>
            <a:r>
              <a:rPr lang="en-US" altLang="ko-KR" sz="1800" dirty="0">
                <a:solidFill>
                  <a:srgbClr val="333333"/>
                </a:solidFill>
              </a:rPr>
              <a:t> </a:t>
            </a:r>
            <a:r>
              <a:rPr lang="en-US" altLang="ko-KR" sz="1800" dirty="0" err="1">
                <a:solidFill>
                  <a:srgbClr val="333333"/>
                </a:solidFill>
              </a:rPr>
              <a:t>i</a:t>
            </a:r>
            <a:r>
              <a:rPr lang="en-US" altLang="ko-KR" sz="1800" dirty="0">
                <a:solidFill>
                  <a:srgbClr val="333333"/>
                </a:solidFill>
              </a:rPr>
              <a:t> </a:t>
            </a:r>
            <a:r>
              <a:rPr lang="en-US" altLang="ko-KR" sz="1800" dirty="0" err="1">
                <a:solidFill>
                  <a:srgbClr val="333333"/>
                </a:solidFill>
              </a:rPr>
              <a:t>sve</a:t>
            </a:r>
            <a:r>
              <a:rPr lang="en-US" altLang="ko-KR" sz="1800" dirty="0">
                <a:solidFill>
                  <a:srgbClr val="333333"/>
                </a:solidFill>
              </a:rPr>
              <a:t> </a:t>
            </a:r>
            <a:r>
              <a:rPr lang="en-US" altLang="ko-KR" sz="1800" dirty="0" err="1">
                <a:solidFill>
                  <a:srgbClr val="333333"/>
                </a:solidFill>
              </a:rPr>
              <a:t>kulture</a:t>
            </a:r>
            <a:r>
              <a:rPr lang="en-US" altLang="ko-KR" sz="1800" dirty="0">
                <a:solidFill>
                  <a:srgbClr val="333333"/>
                </a:solidFill>
              </a:rPr>
              <a:t>. </a:t>
            </a:r>
            <a:r>
              <a:rPr lang="en-US" altLang="ko-KR" sz="1800" dirty="0" err="1">
                <a:solidFill>
                  <a:srgbClr val="333333"/>
                </a:solidFill>
              </a:rPr>
              <a:t>Molimo</a:t>
            </a:r>
            <a:r>
              <a:rPr lang="en-US" altLang="ko-KR" sz="1800" dirty="0">
                <a:solidFill>
                  <a:srgbClr val="333333"/>
                </a:solidFill>
              </a:rPr>
              <a:t> da </a:t>
            </a:r>
            <a:r>
              <a:rPr lang="en-US" altLang="ko-KR" sz="1800" dirty="0" err="1">
                <a:solidFill>
                  <a:srgbClr val="333333"/>
                </a:solidFill>
              </a:rPr>
              <a:t>pažljivo</a:t>
            </a:r>
            <a:r>
              <a:rPr lang="en-US" altLang="ko-KR" sz="1800" dirty="0">
                <a:solidFill>
                  <a:srgbClr val="333333"/>
                </a:solidFill>
              </a:rPr>
              <a:t> </a:t>
            </a:r>
            <a:r>
              <a:rPr lang="en-US" altLang="ko-KR" sz="1800" dirty="0" err="1">
                <a:solidFill>
                  <a:srgbClr val="333333"/>
                </a:solidFill>
              </a:rPr>
              <a:t>pregledate</a:t>
            </a:r>
            <a:r>
              <a:rPr lang="en-US" altLang="ko-KR" sz="1800" dirty="0">
                <a:solidFill>
                  <a:srgbClr val="333333"/>
                </a:solidFill>
              </a:rPr>
              <a:t> video </a:t>
            </a:r>
            <a:r>
              <a:rPr lang="en-US" altLang="ko-KR" sz="1800" dirty="0" err="1">
                <a:solidFill>
                  <a:srgbClr val="333333"/>
                </a:solidFill>
              </a:rPr>
              <a:t>materijal</a:t>
            </a:r>
            <a:r>
              <a:rPr lang="en-US" altLang="ko-KR" sz="1800" dirty="0">
                <a:solidFill>
                  <a:srgbClr val="333333"/>
                </a:solidFill>
              </a:rPr>
              <a:t> pre </a:t>
            </a:r>
            <a:r>
              <a:rPr lang="en-US" altLang="ko-KR" sz="1800" dirty="0" err="1">
                <a:solidFill>
                  <a:srgbClr val="333333"/>
                </a:solidFill>
              </a:rPr>
              <a:t>prikazivanja</a:t>
            </a:r>
            <a:r>
              <a:rPr lang="de-DE" sz="1800" dirty="0">
                <a:solidFill>
                  <a:srgbClr val="333333"/>
                </a:solidFill>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3DE8837D-26F4-4458-98CE-F9BD98C42160}" type="slidenum">
              <a:rPr lang="de-DE" altLang="de-DE" smtClean="0"/>
              <a:pPr/>
              <a:t>41</a:t>
            </a:fld>
            <a:endParaRPr lang="de-DE" altLang="de-DE"/>
          </a:p>
        </p:txBody>
      </p:sp>
    </p:spTree>
    <p:extLst>
      <p:ext uri="{BB962C8B-B14F-4D97-AF65-F5344CB8AC3E}">
        <p14:creationId xmlns:p14="http://schemas.microsoft.com/office/powerpoint/2010/main" val="40426851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01"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Dečak uživa u lepom danu</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Dečak se izšunjao od rada u bašti da bi otišao na pecanje</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Dečak želi da obraduje majku tako što će nešto da upeca.</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Dečak je ukrao crviće za mamac za pecanje.</a:t>
            </a:r>
            <a:endParaRPr lang="en-CA" altLang="de-DE" sz="200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Koju verovatnoću dodeljujete mogućim objašnjenjima?</a:t>
            </a:r>
          </a:p>
        </p:txBody>
      </p:sp>
      <p:pic>
        <p:nvPicPr>
          <p:cNvPr id="9"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728"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26"/>
          <p:cNvSpPr txBox="1">
            <a:spLocks noChangeArrowheads="1"/>
          </p:cNvSpPr>
          <p:nvPr/>
        </p:nvSpPr>
        <p:spPr bwMode="auto">
          <a:xfrm>
            <a:off x="698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1" name="Shape Penutup"/>
          <p:cNvSpPr/>
          <p:nvPr/>
        </p:nvSpPr>
        <p:spPr bwMode="gray">
          <a:xfrm>
            <a:off x="4856536" y="4319016"/>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856536" y="2100072"/>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21354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65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9"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Dečak uživa u lepom danu</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Dečak se izšunjao od rada u bašti da bi otišao na pecanje</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Dečak želi da obraduje majku tako što će nešto da upeca.</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Dečak je ukrao crviće za mamac za pecanje.</a:t>
            </a:r>
            <a:endParaRPr lang="en-CA" altLang="de-DE" sz="200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Da li se nešto u Vašoj proceni promenilo sa novom slikom?</a:t>
            </a:r>
            <a:endParaRPr lang="en-US" sz="3600">
              <a:latin typeface="+mn-lt"/>
              <a:ea typeface="+mn-ea"/>
              <a:cs typeface="+mn-cs"/>
            </a:endParaRPr>
          </a:p>
        </p:txBody>
      </p:sp>
      <p:pic>
        <p:nvPicPr>
          <p:cNvPr id="11"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0307"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41"/>
          <p:cNvSpPr txBox="1">
            <a:spLocks noChangeArrowheads="1"/>
          </p:cNvSpPr>
          <p:nvPr/>
        </p:nvSpPr>
        <p:spPr bwMode="auto">
          <a:xfrm>
            <a:off x="866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5" name="Shape Penutup"/>
          <p:cNvSpPr/>
          <p:nvPr/>
        </p:nvSpPr>
        <p:spPr bwMode="gray">
          <a:xfrm>
            <a:off x="6525768"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88277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28115" y="4319016"/>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328115" y="2100072"/>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281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6"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Dečak uživa u lepom danu</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Dečak se izšunjao od rada u bašti da bi otišao na pecanje</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Dečak želi da obraduje majku tako što će nešto da upeca.</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Dečak je ukrao crviće za mamac za pecanje.</a:t>
            </a:r>
            <a:endParaRPr lang="en-CA" altLang="de-DE" sz="200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da ponovo procenite verovatnoće!</a:t>
            </a:r>
          </a:p>
        </p:txBody>
      </p:sp>
      <p:pic>
        <p:nvPicPr>
          <p:cNvPr id="13"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1"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55"/>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54"/>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8" name="Caption_53"/>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9"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79"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Dečak uživa u lepom danu</a:t>
            </a:r>
            <a:r>
              <a:rPr lang="en-CA" altLang="de-DE" sz="200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hr-HR" altLang="de-DE" sz="2000" dirty="0">
                <a:solidFill>
                  <a:srgbClr val="004992"/>
                </a:solidFill>
                <a:latin typeface="+mn-lt"/>
              </a:rPr>
              <a:t>Dečak se izšunjao od rada u bašti da bi otišao na pecanje</a:t>
            </a:r>
            <a:r>
              <a:rPr lang="en-CA" altLang="de-DE" sz="200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Dečak želi da obraduje majku tako što će nešto da upeca.</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Dečak je ukrao crviće za mamac za pecanje.</a:t>
            </a:r>
            <a:endParaRPr lang="en-CA" altLang="de-DE" sz="2000" dirty="0">
              <a:solidFill>
                <a:srgbClr val="333333"/>
              </a:solidFill>
              <a:latin typeface="+mn-lt"/>
            </a:endParaRPr>
          </a:p>
        </p:txBody>
      </p:sp>
      <p:pic>
        <p:nvPicPr>
          <p:cNvPr id="12"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6"/>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55"/>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4"/>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74FC6296-59DF-4655-B502-ACBAC7C44BDA}"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3"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Dva čoveka međusobno komuniciraju</a:t>
            </a:r>
            <a:r>
              <a:rPr lang="en-US" altLang="de-DE" sz="2000" dirty="0">
                <a:solidFill>
                  <a:srgbClr val="333333"/>
                </a:solidFill>
                <a:latin typeface="+mn-lt"/>
              </a:rPr>
              <a:t> </a:t>
            </a:r>
            <a:r>
              <a:rPr lang="en-US" altLang="de-DE" sz="2000" dirty="0" err="1">
                <a:solidFill>
                  <a:srgbClr val="333333"/>
                </a:solidFill>
                <a:latin typeface="+mn-lt"/>
              </a:rPr>
              <a:t>telepa</a:t>
            </a:r>
            <a:r>
              <a:rPr lang="hr-HR" altLang="de-DE" sz="2000" dirty="0">
                <a:solidFill>
                  <a:srgbClr val="333333"/>
                </a:solidFill>
                <a:latin typeface="+mn-lt"/>
              </a:rPr>
              <a:t>tijom</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 je iznenađen jer vidi da je drugi čovek uspeo da otvori vrata</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 se okrenuo jer mu se drugi čovek čini poznatim</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 se okreće</a:t>
            </a:r>
            <a:r>
              <a:rPr lang="en-US" altLang="de-DE" sz="2000" dirty="0">
                <a:solidFill>
                  <a:srgbClr val="333333"/>
                </a:solidFill>
                <a:latin typeface="+mn-lt"/>
              </a:rPr>
              <a:t> </a:t>
            </a:r>
            <a:r>
              <a:rPr lang="hr-HR" altLang="de-DE" sz="2000" dirty="0">
                <a:solidFill>
                  <a:srgbClr val="333333"/>
                </a:solidFill>
                <a:latin typeface="+mn-lt"/>
              </a:rPr>
              <a:t>iznenađen</a:t>
            </a:r>
            <a:r>
              <a:rPr lang="en-US" altLang="de-DE" sz="2000" dirty="0">
                <a:solidFill>
                  <a:srgbClr val="333333"/>
                </a:solidFill>
                <a:latin typeface="+mn-lt"/>
              </a:rPr>
              <a:t> </a:t>
            </a:r>
            <a:r>
              <a:rPr lang="hr-HR" altLang="de-DE" sz="2000" dirty="0">
                <a:solidFill>
                  <a:srgbClr val="333333"/>
                </a:solidFill>
                <a:latin typeface="+mn-lt"/>
              </a:rPr>
              <a:t>jer mu je drugi čovek uputio uvredljiv komentar</a:t>
            </a:r>
            <a:r>
              <a:rPr lang="en-US"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Koju verovatnoću dodeljujete mogućim objašnjenjima?</a:t>
            </a:r>
          </a:p>
        </p:txBody>
      </p:sp>
      <p:pic>
        <p:nvPicPr>
          <p:cNvPr id="8"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623"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4"/>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0" name="Shape Penutup"/>
          <p:cNvSpPr/>
          <p:nvPr/>
        </p:nvSpPr>
        <p:spPr bwMode="gray">
          <a:xfrm>
            <a:off x="4624431" y="4319015"/>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24431" y="2100071"/>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4564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2443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9"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Dva čoveka međusobno komuniciraju</a:t>
            </a:r>
            <a:r>
              <a:rPr lang="en-US" altLang="de-DE" sz="2000" dirty="0">
                <a:solidFill>
                  <a:srgbClr val="333333"/>
                </a:solidFill>
                <a:latin typeface="+mn-lt"/>
              </a:rPr>
              <a:t> </a:t>
            </a:r>
            <a:r>
              <a:rPr lang="en-US" altLang="de-DE" sz="2000" dirty="0" err="1">
                <a:solidFill>
                  <a:srgbClr val="333333"/>
                </a:solidFill>
                <a:latin typeface="+mn-lt"/>
              </a:rPr>
              <a:t>telepa</a:t>
            </a:r>
            <a:r>
              <a:rPr lang="hr-HR" altLang="de-DE" sz="2000" dirty="0">
                <a:solidFill>
                  <a:srgbClr val="333333"/>
                </a:solidFill>
                <a:latin typeface="+mn-lt"/>
              </a:rPr>
              <a:t>tijom</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 je iznenađen jer vidi da je drugi čovek uspeo da otvori vrata</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 se okrenuo jer mu se drugi čovek čini poznatim</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 se okreće</a:t>
            </a:r>
            <a:r>
              <a:rPr lang="en-US" altLang="de-DE" sz="2000" dirty="0">
                <a:solidFill>
                  <a:srgbClr val="333333"/>
                </a:solidFill>
                <a:latin typeface="+mn-lt"/>
              </a:rPr>
              <a:t> </a:t>
            </a:r>
            <a:r>
              <a:rPr lang="hr-HR" altLang="de-DE" sz="2000" dirty="0">
                <a:solidFill>
                  <a:srgbClr val="333333"/>
                </a:solidFill>
                <a:latin typeface="+mn-lt"/>
              </a:rPr>
              <a:t>iznenađen</a:t>
            </a:r>
            <a:r>
              <a:rPr lang="en-US" altLang="de-DE" sz="2000" dirty="0">
                <a:solidFill>
                  <a:srgbClr val="333333"/>
                </a:solidFill>
                <a:latin typeface="+mn-lt"/>
              </a:rPr>
              <a:t> </a:t>
            </a:r>
            <a:r>
              <a:rPr lang="hr-HR" altLang="de-DE" sz="2000" dirty="0">
                <a:solidFill>
                  <a:srgbClr val="333333"/>
                </a:solidFill>
                <a:latin typeface="+mn-lt"/>
              </a:rPr>
              <a:t>jer mu je drugi čovek uputio uvredljiv komentar</a:t>
            </a:r>
            <a:r>
              <a:rPr lang="en-US"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Da li se nešto u Vašoj proceni promenilo sa novom slikom?</a:t>
            </a:r>
            <a:endParaRPr lang="en-US" sz="3600">
              <a:latin typeface="+mn-lt"/>
              <a:ea typeface="+mn-ea"/>
              <a:cs typeface="+mn-cs"/>
            </a:endParaRPr>
          </a:p>
        </p:txBody>
      </p:sp>
      <p:pic>
        <p:nvPicPr>
          <p:cNvPr id="1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7991"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9"/>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3" name="Caption_18"/>
          <p:cNvSpPr txBox="1">
            <a:spLocks noChangeArrowheads="1"/>
          </p:cNvSpPr>
          <p:nvPr/>
        </p:nvSpPr>
        <p:spPr bwMode="auto">
          <a:xfrm>
            <a:off x="9123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4" name="Shape Penutup"/>
          <p:cNvSpPr/>
          <p:nvPr/>
        </p:nvSpPr>
        <p:spPr bwMode="gray">
          <a:xfrm>
            <a:off x="6525768" y="4319015"/>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1"/>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34698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375799"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375799"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37579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5"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Dva čoveka međusobno komuniciraju</a:t>
            </a:r>
            <a:r>
              <a:rPr lang="en-US" altLang="de-DE" sz="2000" dirty="0">
                <a:solidFill>
                  <a:srgbClr val="333333"/>
                </a:solidFill>
                <a:latin typeface="+mn-lt"/>
              </a:rPr>
              <a:t> </a:t>
            </a:r>
            <a:r>
              <a:rPr lang="en-US" altLang="de-DE" sz="2000" dirty="0" err="1">
                <a:solidFill>
                  <a:srgbClr val="333333"/>
                </a:solidFill>
                <a:latin typeface="+mn-lt"/>
              </a:rPr>
              <a:t>telepa</a:t>
            </a:r>
            <a:r>
              <a:rPr lang="hr-HR" altLang="de-DE" sz="2000" dirty="0">
                <a:solidFill>
                  <a:srgbClr val="333333"/>
                </a:solidFill>
                <a:latin typeface="+mn-lt"/>
              </a:rPr>
              <a:t>tijom</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 je iznenađen jer vidi da je drugi čovek uspeo da otvori vrata</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 se okrenuo jer mu se drugi čovek čini poznatim</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 se okreće</a:t>
            </a:r>
            <a:r>
              <a:rPr lang="en-US" altLang="de-DE" sz="2000" dirty="0">
                <a:solidFill>
                  <a:srgbClr val="333333"/>
                </a:solidFill>
                <a:latin typeface="+mn-lt"/>
              </a:rPr>
              <a:t> </a:t>
            </a:r>
            <a:r>
              <a:rPr lang="hr-HR" altLang="de-DE" sz="2000" dirty="0">
                <a:solidFill>
                  <a:srgbClr val="333333"/>
                </a:solidFill>
                <a:latin typeface="+mn-lt"/>
              </a:rPr>
              <a:t>iznenađen</a:t>
            </a:r>
            <a:r>
              <a:rPr lang="en-US" altLang="de-DE" sz="2000" dirty="0">
                <a:solidFill>
                  <a:srgbClr val="333333"/>
                </a:solidFill>
                <a:latin typeface="+mn-lt"/>
              </a:rPr>
              <a:t> </a:t>
            </a:r>
            <a:r>
              <a:rPr lang="hr-HR" altLang="de-DE" sz="2000" dirty="0">
                <a:solidFill>
                  <a:srgbClr val="333333"/>
                </a:solidFill>
                <a:latin typeface="+mn-lt"/>
              </a:rPr>
              <a:t>jer mu je drugi čovek uputio uvredljiv komentar</a:t>
            </a:r>
            <a:r>
              <a:rPr lang="en-US"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da ponovo procenite verovatnoće!</a:t>
            </a:r>
          </a:p>
        </p:txBody>
      </p:sp>
      <p:pic>
        <p:nvPicPr>
          <p:cNvPr id="12"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4"/>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1</a:t>
            </a:r>
          </a:p>
        </p:txBody>
      </p:sp>
      <p:sp>
        <p:nvSpPr>
          <p:cNvPr id="16" name="Caption_23"/>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7" name="Caption_22"/>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8"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8"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Dva čoveka međusobno komuniciraju</a:t>
            </a:r>
            <a:r>
              <a:rPr lang="en-US" altLang="de-DE" sz="2000" dirty="0">
                <a:solidFill>
                  <a:srgbClr val="333333"/>
                </a:solidFill>
                <a:latin typeface="+mn-lt"/>
              </a:rPr>
              <a:t> </a:t>
            </a:r>
            <a:r>
              <a:rPr lang="en-US" altLang="de-DE" sz="2000" dirty="0" err="1">
                <a:solidFill>
                  <a:srgbClr val="333333"/>
                </a:solidFill>
                <a:latin typeface="+mn-lt"/>
              </a:rPr>
              <a:t>telepa</a:t>
            </a:r>
            <a:r>
              <a:rPr lang="hr-HR" altLang="de-DE" sz="2000" dirty="0">
                <a:solidFill>
                  <a:srgbClr val="333333"/>
                </a:solidFill>
                <a:latin typeface="+mn-lt"/>
              </a:rPr>
              <a:t>tijom</a:t>
            </a:r>
            <a:r>
              <a:rPr lang="en-US" altLang="de-DE" sz="200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hr-HR" altLang="de-DE" sz="2000" dirty="0">
                <a:solidFill>
                  <a:srgbClr val="004992"/>
                </a:solidFill>
                <a:latin typeface="+mn-lt"/>
              </a:rPr>
              <a:t>Čovek je iznenađen jer vidi da je drugi čovek uspeo da otvori vrata</a:t>
            </a:r>
            <a:r>
              <a:rPr lang="en-US" altLang="de-DE" sz="200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 se okrenuo jer mu se drugi čovek čini poznatim</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 se okreće</a:t>
            </a:r>
            <a:r>
              <a:rPr lang="en-US" altLang="de-DE" sz="2000" dirty="0">
                <a:solidFill>
                  <a:srgbClr val="333333"/>
                </a:solidFill>
                <a:latin typeface="+mn-lt"/>
              </a:rPr>
              <a:t> </a:t>
            </a:r>
            <a:r>
              <a:rPr lang="hr-HR" altLang="de-DE" sz="2000" dirty="0">
                <a:solidFill>
                  <a:srgbClr val="333333"/>
                </a:solidFill>
                <a:latin typeface="+mn-lt"/>
              </a:rPr>
              <a:t>iznenađen</a:t>
            </a:r>
            <a:r>
              <a:rPr lang="en-US" altLang="de-DE" sz="2000" dirty="0">
                <a:solidFill>
                  <a:srgbClr val="333333"/>
                </a:solidFill>
                <a:latin typeface="+mn-lt"/>
              </a:rPr>
              <a:t> </a:t>
            </a:r>
            <a:r>
              <a:rPr lang="hr-HR" altLang="de-DE" sz="2000" dirty="0">
                <a:solidFill>
                  <a:srgbClr val="333333"/>
                </a:solidFill>
                <a:latin typeface="+mn-lt"/>
              </a:rPr>
              <a:t>jer mu je drugi čovek uputio uvredljiv komentar</a:t>
            </a:r>
            <a:r>
              <a:rPr lang="en-US" altLang="de-DE" sz="2000" dirty="0">
                <a:solidFill>
                  <a:srgbClr val="333333"/>
                </a:solidFill>
                <a:latin typeface="+mn-lt"/>
              </a:rPr>
              <a:t>.</a:t>
            </a:r>
          </a:p>
        </p:txBody>
      </p:sp>
      <p:pic>
        <p:nvPicPr>
          <p:cNvPr id="11"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5"/>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15" name="Caption_24"/>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6" name="Caption_23"/>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7"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74FC6296-59DF-4655-B502-ACBAC7C44BDA}"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0"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Ljudi vežbaju vezivanje čvorova pre rodea.</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Kauboj želi da kupi laso</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Lopov je konopcem vezao prodavca.</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 želi da kupi novi</a:t>
            </a:r>
            <a:r>
              <a:rPr lang="en-CA" altLang="de-DE" sz="2000" dirty="0">
                <a:solidFill>
                  <a:srgbClr val="333333"/>
                </a:solidFill>
                <a:latin typeface="+mn-lt"/>
              </a:rPr>
              <a:t> </a:t>
            </a:r>
            <a:r>
              <a:rPr lang="hr-HR" altLang="de-DE" sz="2000" dirty="0">
                <a:solidFill>
                  <a:srgbClr val="333333"/>
                </a:solidFill>
                <a:latin typeface="+mn-lt"/>
              </a:rPr>
              <a:t>šešir</a:t>
            </a:r>
            <a:r>
              <a:rPr lang="en-CA"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Koju verovatnoću dodeljujete mogućim objašnjenjima?</a:t>
            </a:r>
          </a:p>
        </p:txBody>
      </p:sp>
      <p:pic>
        <p:nvPicPr>
          <p:cNvPr id="8" name="Picture 7"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7454"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5"/>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635262"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35262"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3481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35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7"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Ljudi vežbaju vezivanje čvorova pre rodea.</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Kauboj želi da kupi laso</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Lopov je konopcem vezao prodavca.</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 želi da kupi novi</a:t>
            </a:r>
            <a:r>
              <a:rPr lang="en-CA" altLang="de-DE" sz="2000" dirty="0">
                <a:solidFill>
                  <a:srgbClr val="333333"/>
                </a:solidFill>
                <a:latin typeface="+mn-lt"/>
              </a:rPr>
              <a:t> </a:t>
            </a:r>
            <a:r>
              <a:rPr lang="hr-HR" altLang="de-DE" sz="2000" dirty="0">
                <a:solidFill>
                  <a:srgbClr val="333333"/>
                </a:solidFill>
                <a:latin typeface="+mn-lt"/>
              </a:rPr>
              <a:t>šešir</a:t>
            </a:r>
            <a:r>
              <a:rPr lang="en-CA"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Da li se nešto u Vašoj proceni promenilo sa novom slikom?</a:t>
            </a:r>
            <a:endParaRPr lang="en-US" sz="3600">
              <a:latin typeface="+mn-lt"/>
              <a:ea typeface="+mn-ea"/>
              <a:cs typeface="+mn-cs"/>
            </a:endParaRPr>
          </a:p>
        </p:txBody>
      </p:sp>
      <p:pic>
        <p:nvPicPr>
          <p:cNvPr id="10" name="Picture 11"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4949"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3" name="Caption_20"/>
          <p:cNvSpPr txBox="1">
            <a:spLocks noChangeArrowheads="1"/>
          </p:cNvSpPr>
          <p:nvPr/>
        </p:nvSpPr>
        <p:spPr bwMode="auto">
          <a:xfrm>
            <a:off x="9097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Shape Penutup"/>
          <p:cNvSpPr/>
          <p:nvPr/>
        </p:nvSpPr>
        <p:spPr bwMode="gray">
          <a:xfrm>
            <a:off x="6525768"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32532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252757"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52757"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25275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44"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Ljudi vežbaju vezivanje čvorova pre rodea.</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Kauboj želi da kupi laso</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Lopov je konopcem vezao prodavca.</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 želi da kupi novi</a:t>
            </a:r>
            <a:r>
              <a:rPr lang="en-CA" altLang="de-DE" sz="2000" dirty="0">
                <a:solidFill>
                  <a:srgbClr val="333333"/>
                </a:solidFill>
                <a:latin typeface="+mn-lt"/>
              </a:rPr>
              <a:t> </a:t>
            </a:r>
            <a:r>
              <a:rPr lang="hr-HR" altLang="de-DE" sz="2000" dirty="0">
                <a:solidFill>
                  <a:srgbClr val="333333"/>
                </a:solidFill>
                <a:latin typeface="+mn-lt"/>
              </a:rPr>
              <a:t>šešir</a:t>
            </a:r>
            <a:r>
              <a:rPr lang="en-CA"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da ponovo procenite verovatnoće!</a:t>
            </a:r>
          </a:p>
        </p:txBody>
      </p:sp>
      <p:pic>
        <p:nvPicPr>
          <p:cNvPr id="12" name="Picture 10"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wboy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7"/>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26"/>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25"/>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7"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Ljudi vežbaju vezivanje čvorova pre rodea.</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Kauboj želi da kupi laso</a:t>
            </a:r>
            <a:r>
              <a:rPr lang="en-CA" altLang="de-DE" sz="200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hr-HR" altLang="de-DE" sz="2000" dirty="0">
                <a:solidFill>
                  <a:srgbClr val="004992"/>
                </a:solidFill>
                <a:latin typeface="+mn-lt"/>
              </a:rPr>
              <a:t>Lopov je konopcem vezao prodavca.</a:t>
            </a:r>
            <a:endParaRPr lang="en-CA" altLang="de-DE" sz="2000" dirty="0">
              <a:solidFill>
                <a:srgbClr val="004992"/>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Čovek želi da kupi novi</a:t>
            </a:r>
            <a:r>
              <a:rPr lang="en-CA" altLang="de-DE" sz="2000" dirty="0">
                <a:solidFill>
                  <a:srgbClr val="333333"/>
                </a:solidFill>
                <a:latin typeface="+mn-lt"/>
              </a:rPr>
              <a:t> </a:t>
            </a:r>
            <a:r>
              <a:rPr lang="hr-HR" altLang="de-DE" sz="2000" dirty="0">
                <a:solidFill>
                  <a:srgbClr val="333333"/>
                </a:solidFill>
                <a:latin typeface="+mn-lt"/>
              </a:rPr>
              <a:t>šešir</a:t>
            </a:r>
            <a:r>
              <a:rPr lang="en-CA" altLang="de-DE" sz="2000" dirty="0">
                <a:solidFill>
                  <a:srgbClr val="333333"/>
                </a:solidFill>
                <a:latin typeface="+mn-lt"/>
              </a:rPr>
              <a:t>.</a:t>
            </a:r>
          </a:p>
        </p:txBody>
      </p:sp>
      <p:pic>
        <p:nvPicPr>
          <p:cNvPr id="11" name="Picture 3"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8"/>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5" name="Caption_27"/>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26"/>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7"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74FC6296-59DF-4655-B502-ACBAC7C44BDA}"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2"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dirty="0" err="1">
                <a:solidFill>
                  <a:srgbClr val="333333"/>
                </a:solidFill>
                <a:latin typeface="+mn-lt"/>
              </a:rPr>
              <a:t>Polic</a:t>
            </a:r>
            <a:r>
              <a:rPr lang="hr-HR" altLang="de-DE" sz="2000" dirty="0">
                <a:solidFill>
                  <a:srgbClr val="333333"/>
                </a:solidFill>
                <a:latin typeface="+mn-lt"/>
              </a:rPr>
              <a:t>ijski pas sprečava</a:t>
            </a:r>
            <a:r>
              <a:rPr lang="en-CA" altLang="de-DE" sz="2000" dirty="0">
                <a:solidFill>
                  <a:srgbClr val="333333"/>
                </a:solidFill>
                <a:latin typeface="+mn-lt"/>
              </a:rPr>
              <a:t> </a:t>
            </a:r>
            <a:r>
              <a:rPr lang="hr-HR" altLang="de-DE" sz="2000" dirty="0">
                <a:solidFill>
                  <a:srgbClr val="333333"/>
                </a:solidFill>
                <a:latin typeface="+mn-lt"/>
              </a:rPr>
              <a:t>krađu čamca</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Devojka je pala u vodu jer su psi jurili mačku</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Devojka želi da spasi mačku koja je</a:t>
            </a:r>
            <a:r>
              <a:rPr lang="en-CA" altLang="de-DE" sz="2000" dirty="0">
                <a:solidFill>
                  <a:srgbClr val="333333"/>
                </a:solidFill>
                <a:latin typeface="+mn-lt"/>
              </a:rPr>
              <a:t> </a:t>
            </a:r>
            <a:r>
              <a:rPr lang="hr-HR" altLang="de-DE" sz="2000" dirty="0">
                <a:solidFill>
                  <a:srgbClr val="333333"/>
                </a:solidFill>
                <a:latin typeface="+mn-lt"/>
              </a:rPr>
              <a:t>u čamcu</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mn-lt"/>
              </a:rPr>
              <a:t>Devojka</a:t>
            </a:r>
            <a:r>
              <a:rPr lang="hr-HR" altLang="de-DE" sz="2000" dirty="0">
                <a:solidFill>
                  <a:srgbClr val="333333"/>
                </a:solidFill>
                <a:latin typeface="+mn-lt"/>
              </a:rPr>
              <a:t> se bacila u vodu da bi pobegla od psa</a:t>
            </a:r>
            <a:r>
              <a:rPr lang="en-CA"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Koju verovatnoću dodeljujete mogućim objašnjenjima?</a:t>
            </a:r>
          </a:p>
        </p:txBody>
      </p:sp>
      <p:pic>
        <p:nvPicPr>
          <p:cNvPr id="11"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0815"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718623"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18623"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3514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7186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21"/>
          <p:cNvSpPr txBox="1">
            <a:spLocks noChangeArrowheads="1"/>
          </p:cNvSpPr>
          <p:nvPr/>
        </p:nvSpPr>
        <p:spPr bwMode="auto">
          <a:xfrm>
            <a:off x="7129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20"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dirty="0" err="1">
                <a:solidFill>
                  <a:srgbClr val="333333"/>
                </a:solidFill>
                <a:latin typeface="+mn-lt"/>
              </a:rPr>
              <a:t>Polic</a:t>
            </a:r>
            <a:r>
              <a:rPr lang="hr-HR" altLang="de-DE" sz="2000" dirty="0">
                <a:solidFill>
                  <a:srgbClr val="333333"/>
                </a:solidFill>
                <a:latin typeface="+mn-lt"/>
              </a:rPr>
              <a:t>ijski pas sprečava</a:t>
            </a:r>
            <a:r>
              <a:rPr lang="en-CA" altLang="de-DE" sz="2000" dirty="0">
                <a:solidFill>
                  <a:srgbClr val="333333"/>
                </a:solidFill>
                <a:latin typeface="+mn-lt"/>
              </a:rPr>
              <a:t> </a:t>
            </a:r>
            <a:r>
              <a:rPr lang="hr-HR" altLang="de-DE" sz="2000" dirty="0">
                <a:solidFill>
                  <a:srgbClr val="333333"/>
                </a:solidFill>
                <a:latin typeface="+mn-lt"/>
              </a:rPr>
              <a:t>krađu čamca</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Devojka je pala u vodu jer su psi jurili mačku</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Devojka želi da spasi mačku koja je</a:t>
            </a:r>
            <a:r>
              <a:rPr lang="en-CA" altLang="de-DE" sz="2000" dirty="0">
                <a:solidFill>
                  <a:srgbClr val="333333"/>
                </a:solidFill>
                <a:latin typeface="+mn-lt"/>
              </a:rPr>
              <a:t> </a:t>
            </a:r>
            <a:r>
              <a:rPr lang="hr-HR" altLang="de-DE" sz="2000" dirty="0">
                <a:solidFill>
                  <a:srgbClr val="333333"/>
                </a:solidFill>
                <a:latin typeface="+mn-lt"/>
              </a:rPr>
              <a:t>u čamcu</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mn-lt"/>
              </a:rPr>
              <a:t>Devojka</a:t>
            </a:r>
            <a:r>
              <a:rPr lang="hr-HR" altLang="de-DE" sz="2000" dirty="0">
                <a:solidFill>
                  <a:srgbClr val="333333"/>
                </a:solidFill>
                <a:latin typeface="+mn-lt"/>
              </a:rPr>
              <a:t> se bacila u vodu da bi pobegla od psa</a:t>
            </a:r>
            <a:r>
              <a:rPr lang="en-CA"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Da li se nešto u Vašoj proceni promenilo sa novom slikom?</a:t>
            </a:r>
            <a:endParaRPr lang="en-US" sz="3600">
              <a:latin typeface="+mn-lt"/>
              <a:ea typeface="+mn-ea"/>
              <a:cs typeface="+mn-cs"/>
            </a:endParaRPr>
          </a:p>
        </p:txBody>
      </p:sp>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438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9196"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Shape Penutup"/>
          <p:cNvSpPr/>
          <p:nvPr/>
        </p:nvSpPr>
        <p:spPr bwMode="gray">
          <a:xfrm>
            <a:off x="6507004"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07004"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91398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070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252219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52219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5835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5221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Caption_29"/>
          <p:cNvSpPr txBox="1">
            <a:spLocks noChangeArrowheads="1"/>
          </p:cNvSpPr>
          <p:nvPr/>
        </p:nvSpPr>
        <p:spPr bwMode="auto">
          <a:xfrm>
            <a:off x="8907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5" name="Caption_30"/>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49"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dirty="0" err="1">
                <a:solidFill>
                  <a:srgbClr val="333333"/>
                </a:solidFill>
                <a:latin typeface="+mn-lt"/>
              </a:rPr>
              <a:t>Polic</a:t>
            </a:r>
            <a:r>
              <a:rPr lang="hr-HR" altLang="de-DE" sz="2000" dirty="0">
                <a:solidFill>
                  <a:srgbClr val="333333"/>
                </a:solidFill>
                <a:latin typeface="+mn-lt"/>
              </a:rPr>
              <a:t>ijski pas sprečava</a:t>
            </a:r>
            <a:r>
              <a:rPr lang="en-CA" altLang="de-DE" sz="2000" dirty="0">
                <a:solidFill>
                  <a:srgbClr val="333333"/>
                </a:solidFill>
                <a:latin typeface="+mn-lt"/>
              </a:rPr>
              <a:t> </a:t>
            </a:r>
            <a:r>
              <a:rPr lang="hr-HR" altLang="de-DE" sz="2000" dirty="0">
                <a:solidFill>
                  <a:srgbClr val="333333"/>
                </a:solidFill>
                <a:latin typeface="+mn-lt"/>
              </a:rPr>
              <a:t>krađu čamca</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Devojka je pala u vodu jer su psi jurili mačku</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Devojka želi da spasi mačku koja je</a:t>
            </a:r>
            <a:r>
              <a:rPr lang="en-CA" altLang="de-DE" sz="2000" dirty="0">
                <a:solidFill>
                  <a:srgbClr val="333333"/>
                </a:solidFill>
                <a:latin typeface="+mn-lt"/>
              </a:rPr>
              <a:t> </a:t>
            </a:r>
            <a:r>
              <a:rPr lang="hr-HR" altLang="de-DE" sz="2000" dirty="0">
                <a:solidFill>
                  <a:srgbClr val="333333"/>
                </a:solidFill>
                <a:latin typeface="+mn-lt"/>
              </a:rPr>
              <a:t>u čamcu</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mn-lt"/>
              </a:rPr>
              <a:t>Devojka</a:t>
            </a:r>
            <a:r>
              <a:rPr lang="hr-HR" altLang="de-DE" sz="2000" dirty="0">
                <a:solidFill>
                  <a:srgbClr val="333333"/>
                </a:solidFill>
                <a:latin typeface="+mn-lt"/>
              </a:rPr>
              <a:t> se bacila u vodu da bi pobegla od psa</a:t>
            </a:r>
            <a:r>
              <a:rPr lang="en-CA"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da ponovo procenite verovatnoće!</a:t>
            </a:r>
          </a:p>
        </p:txBody>
      </p:sp>
      <p:pic>
        <p:nvPicPr>
          <p:cNvPr id="1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Caption_40"/>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3" name="Caption_38"/>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4" name="Caption_39"/>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72"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dirty="0" err="1">
                <a:solidFill>
                  <a:srgbClr val="333333"/>
                </a:solidFill>
                <a:latin typeface="+mn-lt"/>
              </a:rPr>
              <a:t>Polic</a:t>
            </a:r>
            <a:r>
              <a:rPr lang="hr-HR" altLang="de-DE" sz="2000" dirty="0">
                <a:solidFill>
                  <a:srgbClr val="333333"/>
                </a:solidFill>
                <a:latin typeface="+mn-lt"/>
              </a:rPr>
              <a:t>ijski pas sprečava</a:t>
            </a:r>
            <a:r>
              <a:rPr lang="en-CA" altLang="de-DE" sz="2000" dirty="0">
                <a:solidFill>
                  <a:srgbClr val="333333"/>
                </a:solidFill>
                <a:latin typeface="+mn-lt"/>
              </a:rPr>
              <a:t> </a:t>
            </a:r>
            <a:r>
              <a:rPr lang="hr-HR" altLang="de-DE" sz="2000" dirty="0">
                <a:solidFill>
                  <a:srgbClr val="333333"/>
                </a:solidFill>
                <a:latin typeface="+mn-lt"/>
              </a:rPr>
              <a:t>krađu čamca</a:t>
            </a:r>
            <a:r>
              <a:rPr lang="en-CA" altLang="de-DE" sz="200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hr-HR" altLang="de-DE" sz="2000" dirty="0">
                <a:solidFill>
                  <a:srgbClr val="004992"/>
                </a:solidFill>
                <a:latin typeface="+mn-lt"/>
              </a:rPr>
              <a:t>Devojka je pala u vodu jer su psi jurili mačku</a:t>
            </a:r>
            <a:r>
              <a:rPr lang="en-CA" altLang="de-DE" sz="200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Devojka želi da spasi mačku koja je</a:t>
            </a:r>
            <a:r>
              <a:rPr lang="en-CA" altLang="de-DE" sz="2000" dirty="0">
                <a:solidFill>
                  <a:srgbClr val="333333"/>
                </a:solidFill>
                <a:latin typeface="+mn-lt"/>
              </a:rPr>
              <a:t> </a:t>
            </a:r>
            <a:r>
              <a:rPr lang="hr-HR" altLang="de-DE" sz="2000" dirty="0">
                <a:solidFill>
                  <a:srgbClr val="333333"/>
                </a:solidFill>
                <a:latin typeface="+mn-lt"/>
              </a:rPr>
              <a:t>u čamcu</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mn-lt"/>
              </a:rPr>
              <a:t>Devojka</a:t>
            </a:r>
            <a:r>
              <a:rPr lang="hr-HR" altLang="de-DE" sz="2000" dirty="0">
                <a:solidFill>
                  <a:srgbClr val="333333"/>
                </a:solidFill>
                <a:latin typeface="+mn-lt"/>
              </a:rPr>
              <a:t> se bacila u vodu da bi pobegla od psa</a:t>
            </a:r>
            <a:r>
              <a:rPr lang="en-CA" altLang="de-DE" sz="2000" dirty="0">
                <a:solidFill>
                  <a:srgbClr val="333333"/>
                </a:solidFill>
                <a:latin typeface="+mn-lt"/>
              </a:rPr>
              <a:t>.</a:t>
            </a:r>
          </a:p>
        </p:txBody>
      </p:sp>
      <p:pic>
        <p:nvPicPr>
          <p:cNvPr id="1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Caption_41"/>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32" name="Caption_39"/>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3" name="Caption_40"/>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74FC6296-59DF-4655-B502-ACBAC7C44BDA}"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5"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Dečak je pritrčao u pomoć čoveku koga su upravo opljačkali</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Dečak pomaže pijanom čoveku</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Dečak je slučajno udario čoveka stolom</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Dva stara prijatelja sreću se na ulici</a:t>
            </a:r>
            <a:r>
              <a:rPr lang="en-CA"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Koju verovatnoću dodeljujete mogućim objašnjenjima?</a:t>
            </a:r>
          </a:p>
        </p:txBody>
      </p:sp>
      <p:pic>
        <p:nvPicPr>
          <p:cNvPr id="8" name="Picture 11"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6968"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6"/>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774776"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774776"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9530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7477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13"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Dečak je pritrčao u pomoć čoveku koga su upravo opljačkali</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Dečak pomaže pijanom čoveku</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Dečak je slučajno udario čoveka stolom</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Dva stara prijatelja sreću se na ulici</a:t>
            </a:r>
            <a:r>
              <a:rPr lang="en-CA"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Da li se nešto u Vašoj proceni promenilo sa novom slikom?</a:t>
            </a:r>
            <a:endParaRPr lang="en-US" sz="3600">
              <a:latin typeface="+mn-lt"/>
              <a:ea typeface="+mn-ea"/>
              <a:cs typeface="+mn-cs"/>
            </a:endParaRPr>
          </a:p>
        </p:txBody>
      </p:sp>
      <p:pic>
        <p:nvPicPr>
          <p:cNvPr id="10"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73461"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1"/>
          <p:cNvSpPr txBox="1">
            <a:spLocks noChangeArrowheads="1"/>
          </p:cNvSpPr>
          <p:nvPr/>
        </p:nvSpPr>
        <p:spPr bwMode="auto">
          <a:xfrm>
            <a:off x="8818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Shape Penutup"/>
          <p:cNvSpPr/>
          <p:nvPr/>
        </p:nvSpPr>
        <p:spPr bwMode="gray">
          <a:xfrm>
            <a:off x="6525768" y="4319016"/>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0462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861269" y="4319016"/>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861269" y="2100072"/>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8612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9"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Dečak je pritrčao u pomoć čoveku koga su upravo opljačkali</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Dečak pomaže pijanom čoveku</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Dečak je slučajno udario čoveka stolom</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Dva stara prijatelja sreću se na ulici</a:t>
            </a:r>
            <a:r>
              <a:rPr lang="en-CA"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da ponovo procenite verovatnoće!</a:t>
            </a:r>
          </a:p>
        </p:txBody>
      </p:sp>
      <p:pic>
        <p:nvPicPr>
          <p:cNvPr id="12"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4"/>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53"/>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2"/>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62"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Dečak je pritrčao u pomoć čoveku koga su upravo opljačkali</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Dečak pomaže pijanom čoveku</a:t>
            </a:r>
            <a:r>
              <a:rPr lang="en-CA" altLang="de-DE" sz="200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hr-HR" altLang="de-DE" sz="2000" dirty="0">
                <a:solidFill>
                  <a:srgbClr val="004992"/>
                </a:solidFill>
                <a:latin typeface="+mn-lt"/>
              </a:rPr>
              <a:t>Dečak je slučajno udario čoveka stolom</a:t>
            </a:r>
            <a:r>
              <a:rPr lang="en-CA" altLang="de-DE" sz="200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Dva stara prijatelja sreću se na ulici</a:t>
            </a:r>
            <a:r>
              <a:rPr lang="en-CA" altLang="de-DE" sz="2000" dirty="0">
                <a:solidFill>
                  <a:srgbClr val="333333"/>
                </a:solidFill>
                <a:latin typeface="+mn-lt"/>
              </a:rPr>
              <a:t>.</a:t>
            </a:r>
          </a:p>
        </p:txBody>
      </p:sp>
      <p:pic>
        <p:nvPicPr>
          <p:cNvPr id="11"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54"/>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53"/>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74FC6296-59DF-4655-B502-ACBAC7C44BDA}"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Koju verovatnoću dodeljujete mogućim objašnjenjima?</a:t>
            </a:r>
          </a:p>
        </p:txBody>
      </p:sp>
      <p:sp>
        <p:nvSpPr>
          <p:cNvPr id="79885"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Muškarac i žena kradu auto</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Muškarac je u autu sa svojom ljubavnicom i nada se da ih niko</a:t>
            </a:r>
            <a:r>
              <a:rPr lang="en-US" altLang="de-DE" sz="2000" dirty="0">
                <a:solidFill>
                  <a:srgbClr val="333333"/>
                </a:solidFill>
                <a:latin typeface="+mn-lt"/>
              </a:rPr>
              <a:t> </a:t>
            </a:r>
            <a:r>
              <a:rPr lang="hr-HR" altLang="de-DE" sz="2000" dirty="0">
                <a:solidFill>
                  <a:srgbClr val="333333"/>
                </a:solidFill>
                <a:latin typeface="+mn-lt"/>
              </a:rPr>
              <a:t>neće videti</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mn-lt"/>
              </a:rPr>
              <a:t>M</a:t>
            </a:r>
            <a:r>
              <a:rPr lang="hr-HR" altLang="de-DE" sz="2000" dirty="0">
                <a:solidFill>
                  <a:srgbClr val="333333"/>
                </a:solidFill>
                <a:latin typeface="+mn-lt"/>
              </a:rPr>
              <a:t>uškarac sa svojom devojkom odlazi u bioskop</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Muškarac odvozi lutku za izlog u svoju radnju</a:t>
            </a:r>
            <a:r>
              <a:rPr lang="en-US" altLang="de-DE" sz="2000" dirty="0">
                <a:solidFill>
                  <a:srgbClr val="333333"/>
                </a:solidFill>
                <a:latin typeface="+mn-lt"/>
              </a:rPr>
              <a:t>.</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178"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26"/>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Shape Penutup"/>
          <p:cNvSpPr/>
          <p:nvPr/>
        </p:nvSpPr>
        <p:spPr bwMode="gray">
          <a:xfrm>
            <a:off x="4973986"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73986"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0960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9739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Da li se nešto u Vašoj proceni promenilo sa novom slikom?</a:t>
            </a:r>
            <a:endParaRPr lang="en-US" sz="3600">
              <a:latin typeface="+mn-lt"/>
              <a:ea typeface="+mn-ea"/>
              <a:cs typeface="+mn-cs"/>
            </a:endParaRPr>
          </a:p>
        </p:txBody>
      </p:sp>
      <p:sp>
        <p:nvSpPr>
          <p:cNvPr id="80911"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Muškarac i žena kradu auto</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Muškarac je u autu sa svojom ljubavnicom i nada se da ih niko</a:t>
            </a:r>
            <a:r>
              <a:rPr lang="en-US" altLang="de-DE" sz="2000" dirty="0">
                <a:solidFill>
                  <a:srgbClr val="333333"/>
                </a:solidFill>
                <a:latin typeface="+mn-lt"/>
              </a:rPr>
              <a:t> </a:t>
            </a:r>
            <a:r>
              <a:rPr lang="hr-HR" altLang="de-DE" sz="2000" dirty="0">
                <a:solidFill>
                  <a:srgbClr val="333333"/>
                </a:solidFill>
                <a:latin typeface="+mn-lt"/>
              </a:rPr>
              <a:t>neće videti</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mn-lt"/>
              </a:rPr>
              <a:t>M</a:t>
            </a:r>
            <a:r>
              <a:rPr lang="hr-HR" altLang="de-DE" sz="2000" dirty="0">
                <a:solidFill>
                  <a:srgbClr val="333333"/>
                </a:solidFill>
                <a:latin typeface="+mn-lt"/>
              </a:rPr>
              <a:t>uškarac sa svojom devojkom odlazi u bioskop</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Muškarac odvozi lutku za izlog u svoju radnju</a:t>
            </a:r>
            <a:r>
              <a:rPr lang="en-US" altLang="de-DE" sz="2000" dirty="0">
                <a:solidFill>
                  <a:srgbClr val="333333"/>
                </a:solidFill>
                <a:latin typeface="+mn-lt"/>
              </a:rPr>
              <a:t>.</a:t>
            </a:r>
          </a:p>
        </p:txBody>
      </p:sp>
      <p:pic>
        <p:nvPicPr>
          <p:cNvPr id="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082"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8660"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36"/>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3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7" name="Shape Penutup"/>
          <p:cNvSpPr/>
          <p:nvPr/>
        </p:nvSpPr>
        <p:spPr bwMode="gray">
          <a:xfrm>
            <a:off x="6526890"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6890"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48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68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496468"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496468"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55455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4964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da ponovo procenite verovatnoće!</a:t>
            </a:r>
          </a:p>
        </p:txBody>
      </p:sp>
      <p:sp>
        <p:nvSpPr>
          <p:cNvPr id="81938"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Muškarac i žena kradu auto</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Muškarac je u autu sa svojom ljubavnicom i nada se da ih niko</a:t>
            </a:r>
            <a:r>
              <a:rPr lang="en-US" altLang="de-DE" sz="2000" dirty="0">
                <a:solidFill>
                  <a:srgbClr val="333333"/>
                </a:solidFill>
                <a:latin typeface="+mn-lt"/>
              </a:rPr>
              <a:t> </a:t>
            </a:r>
            <a:r>
              <a:rPr lang="hr-HR" altLang="de-DE" sz="2000" dirty="0">
                <a:solidFill>
                  <a:srgbClr val="333333"/>
                </a:solidFill>
                <a:latin typeface="+mn-lt"/>
              </a:rPr>
              <a:t>neće videti</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mn-lt"/>
              </a:rPr>
              <a:t>M</a:t>
            </a:r>
            <a:r>
              <a:rPr lang="hr-HR" altLang="de-DE" sz="2000" dirty="0">
                <a:solidFill>
                  <a:srgbClr val="333333"/>
                </a:solidFill>
                <a:latin typeface="+mn-lt"/>
              </a:rPr>
              <a:t>uškarac sa svojom devojkom odlazi u bioskop</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Muškarac odvozi lutku za izlog u svoju radnju</a:t>
            </a:r>
            <a:r>
              <a:rPr lang="en-US" altLang="de-DE" sz="2000" dirty="0">
                <a:solidFill>
                  <a:srgbClr val="333333"/>
                </a:solidFill>
                <a:latin typeface="+mn-lt"/>
              </a:rPr>
              <a:t>.</a:t>
            </a:r>
          </a:p>
        </p:txBody>
      </p:sp>
      <p:pic>
        <p:nvPicPr>
          <p:cNvPr id="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0"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1"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2"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615EFAA7-D3FD-4DFE-8049-3918D29383B9}"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61"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Muškarac i žena kradu auto</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Muškarac je u autu sa svojom ljubavnicom i nada se da ih niko</a:t>
            </a:r>
            <a:r>
              <a:rPr lang="en-US" altLang="de-DE" sz="2000" dirty="0">
                <a:solidFill>
                  <a:srgbClr val="333333"/>
                </a:solidFill>
                <a:latin typeface="+mn-lt"/>
              </a:rPr>
              <a:t> </a:t>
            </a:r>
            <a:r>
              <a:rPr lang="hr-HR" altLang="de-DE" sz="2000" dirty="0">
                <a:solidFill>
                  <a:srgbClr val="333333"/>
                </a:solidFill>
                <a:latin typeface="+mn-lt"/>
              </a:rPr>
              <a:t>neće videti</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mn-lt"/>
              </a:rPr>
              <a:t>M</a:t>
            </a:r>
            <a:r>
              <a:rPr lang="hr-HR" altLang="de-DE" sz="2000" dirty="0">
                <a:solidFill>
                  <a:srgbClr val="333333"/>
                </a:solidFill>
                <a:latin typeface="+mn-lt"/>
              </a:rPr>
              <a:t>uškarac sa svojom devojkom odlazi u bioskop</a:t>
            </a:r>
            <a:r>
              <a:rPr lang="en-US" altLang="de-DE" sz="200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hr-HR" altLang="de-DE" sz="2000" dirty="0">
                <a:solidFill>
                  <a:srgbClr val="004992"/>
                </a:solidFill>
                <a:latin typeface="+mn-lt"/>
              </a:rPr>
              <a:t>Muškarac odvozi lutku za izlog u svoju radnju</a:t>
            </a:r>
            <a:r>
              <a:rPr lang="en-US" altLang="de-DE" sz="2000" dirty="0">
                <a:solidFill>
                  <a:srgbClr val="004992"/>
                </a:solidFill>
                <a:latin typeface="+mn-lt"/>
              </a:rPr>
              <a:t>.</a:t>
            </a:r>
          </a:p>
        </p:txBody>
      </p:sp>
      <p:pic>
        <p:nvPicPr>
          <p:cNvPr id="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0"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1"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74FC6296-59DF-4655-B502-ACBAC7C44BDA}"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solidFill>
                  <a:srgbClr val="004992"/>
                </a:solidFill>
                <a:latin typeface="+mn-lt"/>
                <a:ea typeface="+mn-ea"/>
                <a:cs typeface="+mn-cs"/>
              </a:rPr>
              <a:t>Primena u svakodnevnom 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Šta smo naučili</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Situacije/događaji često se razvijaju drugačije nego što smo očekivali</a:t>
            </a:r>
            <a:r>
              <a:rPr lang="en-AU" altLang="de-DE" sz="2400" dirty="0">
                <a:solidFill>
                  <a:srgbClr val="333333"/>
                </a:solidFill>
              </a:rPr>
              <a:t>: </a:t>
            </a:r>
            <a:r>
              <a:rPr lang="hr-HR" altLang="de-DE" sz="2400" dirty="0">
                <a:solidFill>
                  <a:srgbClr val="333333"/>
                </a:solidFill>
              </a:rPr>
              <a:t>rani zaključci/pretpostavke često vode do grešaka!</a:t>
            </a:r>
            <a:endParaRPr lang="en-US" sz="2400" dirty="0"/>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3DE8837D-26F4-4458-98CE-F9BD98C42160}"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solidFill>
                  <a:srgbClr val="004992"/>
                </a:solidFill>
                <a:latin typeface="+mn-lt"/>
                <a:ea typeface="+mn-ea"/>
                <a:cs typeface="+mn-cs"/>
              </a:rPr>
              <a:t>Primena u svakodnevnom 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Šta smo naučili</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Situacije/događaji često se razvijaju drugačije nego što smo očekivali</a:t>
            </a:r>
            <a:r>
              <a:rPr lang="en-AU" altLang="de-DE" sz="2400" dirty="0">
                <a:solidFill>
                  <a:srgbClr val="333333"/>
                </a:solidFill>
              </a:rPr>
              <a:t>: </a:t>
            </a:r>
            <a:r>
              <a:rPr lang="hr-HR" altLang="de-DE" sz="2400" dirty="0">
                <a:solidFill>
                  <a:srgbClr val="333333"/>
                </a:solidFill>
              </a:rPr>
              <a:t>rani zaključci/pretpostavke često vode do grešaka!</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Stoga treba uvek razmotriti različita objašnjenja</a:t>
            </a:r>
            <a:r>
              <a:rPr lang="en-AU" altLang="de-DE" sz="2400" dirty="0">
                <a:solidFill>
                  <a:srgbClr val="333333"/>
                </a:solidFill>
              </a:rPr>
              <a:t>/</a:t>
            </a:r>
            <a:r>
              <a:rPr lang="hr-HR" altLang="de-DE" sz="2400" dirty="0">
                <a:solidFill>
                  <a:srgbClr val="333333"/>
                </a:solidFill>
              </a:rPr>
              <a:t>tumačenja neke situacije</a:t>
            </a:r>
            <a:r>
              <a:rPr lang="en-AU" altLang="de-DE" sz="2400" dirty="0">
                <a:solidFill>
                  <a:srgbClr val="333333"/>
                </a:solidFill>
              </a:rPr>
              <a:t> </a:t>
            </a:r>
            <a:r>
              <a:rPr lang="hr-HR" altLang="de-DE" sz="2400" dirty="0">
                <a:solidFill>
                  <a:srgbClr val="333333"/>
                </a:solidFill>
              </a:rPr>
              <a:t>i biti otvoren za promenu svojih uverenja kada se ona pokažu </a:t>
            </a:r>
            <a:r>
              <a:rPr lang="hr-HR" altLang="de-DE" sz="2400">
                <a:solidFill>
                  <a:srgbClr val="333333"/>
                </a:solidFill>
              </a:rPr>
              <a:t>neodrživim.</a:t>
            </a:r>
            <a:endParaRPr lang="en-US" sz="2400" dirty="0"/>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3DE8837D-26F4-4458-98CE-F9BD98C42160}" type="slidenum">
              <a:rPr lang="de-DE" altLang="de-DE" smtClean="0"/>
              <a:pPr/>
              <a:t>67</a:t>
            </a:fld>
            <a:endParaRPr lang="de-DE" altLang="de-DE"/>
          </a:p>
        </p:txBody>
      </p:sp>
    </p:spTree>
    <p:extLst>
      <p:ext uri="{BB962C8B-B14F-4D97-AF65-F5344CB8AC3E}">
        <p14:creationId xmlns:p14="http://schemas.microsoft.com/office/powerpoint/2010/main" val="416653779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solidFill>
                  <a:srgbClr val="004992"/>
                </a:solidFill>
                <a:latin typeface="+mn-lt"/>
                <a:ea typeface="+mn-ea"/>
                <a:cs typeface="+mn-cs"/>
              </a:rPr>
              <a:t>Primena u svakodnevnom 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Šta smo naučili</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Situacije/događaji često se razvijaju drugačije nego što smo očekivali</a:t>
            </a:r>
            <a:r>
              <a:rPr lang="en-AU" altLang="de-DE" sz="2400" dirty="0">
                <a:solidFill>
                  <a:srgbClr val="333333"/>
                </a:solidFill>
              </a:rPr>
              <a:t>: </a:t>
            </a:r>
            <a:r>
              <a:rPr lang="hr-HR" altLang="de-DE" sz="2400" dirty="0">
                <a:solidFill>
                  <a:srgbClr val="333333"/>
                </a:solidFill>
              </a:rPr>
              <a:t>rani zaključci/pretpostavke često vode do grešaka!</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Stoga treba uvek razmotriti različita objašnjenja</a:t>
            </a:r>
            <a:r>
              <a:rPr lang="en-AU" altLang="de-DE" sz="2400" dirty="0">
                <a:solidFill>
                  <a:srgbClr val="333333"/>
                </a:solidFill>
              </a:rPr>
              <a:t>/</a:t>
            </a:r>
            <a:r>
              <a:rPr lang="hr-HR" altLang="de-DE" sz="2400" dirty="0">
                <a:solidFill>
                  <a:srgbClr val="333333"/>
                </a:solidFill>
              </a:rPr>
              <a:t>tumačenja neke situacije</a:t>
            </a:r>
            <a:r>
              <a:rPr lang="en-AU" altLang="de-DE" sz="2400" dirty="0">
                <a:solidFill>
                  <a:srgbClr val="333333"/>
                </a:solidFill>
              </a:rPr>
              <a:t> </a:t>
            </a:r>
            <a:r>
              <a:rPr lang="hr-HR" altLang="de-DE" sz="2400" dirty="0">
                <a:solidFill>
                  <a:srgbClr val="333333"/>
                </a:solidFill>
              </a:rPr>
              <a:t>i biti otvoren za promenu svojih uverenja kada se ona pokažu neodrživim.</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Potrebno je prikupiti dovoljno informacija pre nego što se donese definitivan sud i mišljenje o nečemu.</a:t>
            </a:r>
            <a:endParaRPr lang="en-US" sz="2400" dirty="0"/>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3DE8837D-26F4-4458-98CE-F9BD98C42160}" type="slidenum">
              <a:rPr lang="de-DE" altLang="de-DE" smtClean="0"/>
              <a:pPr/>
              <a:t>68</a:t>
            </a:fld>
            <a:endParaRPr lang="de-DE" altLang="de-DE"/>
          </a:p>
        </p:txBody>
      </p:sp>
    </p:spTree>
    <p:extLst>
      <p:ext uri="{BB962C8B-B14F-4D97-AF65-F5344CB8AC3E}">
        <p14:creationId xmlns:p14="http://schemas.microsoft.com/office/powerpoint/2010/main" val="150315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Kakve ovo ima veze sa psihozom?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000" dirty="0">
                <a:solidFill>
                  <a:srgbClr val="333333"/>
                </a:solidFill>
              </a:rPr>
              <a:t>Mnoge osobe u psihozi čvrsto se drže pogrešnih uverenja usprkos ubedljivim kontra-argumentima</a:t>
            </a:r>
            <a:r>
              <a:rPr lang="en-AU" altLang="de-DE" sz="2000" dirty="0">
                <a:solidFill>
                  <a:srgbClr val="333333"/>
                </a:solidFill>
              </a:rPr>
              <a:t>. </a:t>
            </a:r>
            <a:r>
              <a:rPr lang="sr-Latn-CS" altLang="de-DE" sz="2000" dirty="0">
                <a:solidFill>
                  <a:srgbClr val="333333"/>
                </a:solidFill>
              </a:rPr>
              <a:t>Ovo </a:t>
            </a:r>
            <a:r>
              <a:rPr lang="hr-HR" altLang="de-DE" sz="2000" dirty="0">
                <a:solidFill>
                  <a:srgbClr val="333333"/>
                </a:solidFill>
              </a:rPr>
              <a:t>može imati</a:t>
            </a:r>
            <a:r>
              <a:rPr lang="en-AU" altLang="de-DE" sz="2000" dirty="0">
                <a:solidFill>
                  <a:srgbClr val="333333"/>
                </a:solidFill>
              </a:rPr>
              <a:t> </a:t>
            </a:r>
            <a:r>
              <a:rPr lang="hr-HR" altLang="de-DE" sz="2000" dirty="0">
                <a:solidFill>
                  <a:srgbClr val="333333"/>
                </a:solidFill>
              </a:rPr>
              <a:t>dramatične posledice</a:t>
            </a:r>
            <a:r>
              <a:rPr lang="sr-Latn-CS" altLang="de-DE" sz="2000" dirty="0">
                <a:solidFill>
                  <a:srgbClr val="333333"/>
                </a:solidFill>
              </a:rPr>
              <a:t> u</a:t>
            </a:r>
            <a:r>
              <a:rPr lang="hr-HR" altLang="de-DE" sz="2000" dirty="0">
                <a:solidFill>
                  <a:srgbClr val="333333"/>
                </a:solidFill>
              </a:rPr>
              <a:t> nekim slučajevima</a:t>
            </a:r>
            <a:r>
              <a:rPr lang="en-AU" altLang="de-DE" sz="2000" dirty="0">
                <a:solidFill>
                  <a:srgbClr val="333333"/>
                </a:solidFill>
              </a:rPr>
              <a:t>.</a:t>
            </a:r>
            <a:endParaRPr lang="hr-HR"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3DE8837D-26F4-4458-98CE-F9BD98C42160}"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Kakve ovo ima veze sa psihozom?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000" dirty="0">
                <a:solidFill>
                  <a:srgbClr val="333333"/>
                </a:solidFill>
              </a:rPr>
              <a:t>Mnoge osobe u psihozi čvrsto se drže pogrešnih uverenja usprkos ubedljivim kontra-argumentima</a:t>
            </a:r>
            <a:r>
              <a:rPr lang="en-AU" altLang="de-DE" sz="2000" dirty="0">
                <a:solidFill>
                  <a:srgbClr val="333333"/>
                </a:solidFill>
              </a:rPr>
              <a:t>. </a:t>
            </a:r>
            <a:r>
              <a:rPr lang="sr-Latn-CS" altLang="de-DE" sz="2000" dirty="0">
                <a:solidFill>
                  <a:srgbClr val="333333"/>
                </a:solidFill>
              </a:rPr>
              <a:t>Ovo </a:t>
            </a:r>
            <a:r>
              <a:rPr lang="hr-HR" altLang="de-DE" sz="2000" dirty="0">
                <a:solidFill>
                  <a:srgbClr val="333333"/>
                </a:solidFill>
              </a:rPr>
              <a:t>može imati</a:t>
            </a:r>
            <a:r>
              <a:rPr lang="en-AU" altLang="de-DE" sz="2000" dirty="0">
                <a:solidFill>
                  <a:srgbClr val="333333"/>
                </a:solidFill>
              </a:rPr>
              <a:t> </a:t>
            </a:r>
            <a:r>
              <a:rPr lang="hr-HR" altLang="de-DE" sz="2000" dirty="0">
                <a:solidFill>
                  <a:srgbClr val="333333"/>
                </a:solidFill>
              </a:rPr>
              <a:t>dramatične posledice</a:t>
            </a:r>
            <a:r>
              <a:rPr lang="sr-Latn-CS" altLang="de-DE" sz="2000" dirty="0">
                <a:solidFill>
                  <a:srgbClr val="333333"/>
                </a:solidFill>
              </a:rPr>
              <a:t> u</a:t>
            </a:r>
            <a:r>
              <a:rPr lang="hr-HR" altLang="de-DE" sz="2000" dirty="0">
                <a:solidFill>
                  <a:srgbClr val="333333"/>
                </a:solidFill>
              </a:rPr>
              <a:t> nekim slučajevima</a:t>
            </a:r>
            <a:r>
              <a:rPr lang="en-AU" altLang="de-DE" sz="2000" dirty="0">
                <a:solidFill>
                  <a:srgbClr val="333333"/>
                </a:solidFill>
              </a:rPr>
              <a:t>.</a:t>
            </a:r>
            <a:endParaRPr lang="hr-HR" altLang="de-DE" sz="2000" dirty="0">
              <a:solidFill>
                <a:srgbClr val="333333"/>
              </a:solidFill>
            </a:endParaRPr>
          </a:p>
          <a:p>
            <a:pPr lvl="0" defTabSz="914400" fontAlgn="base">
              <a:lnSpc>
                <a:spcPct val="100000"/>
              </a:lnSpc>
              <a:spcBef>
                <a:spcPts val="1200"/>
              </a:spcBef>
            </a:pPr>
            <a:r>
              <a:rPr lang="hr-HR" altLang="de-DE" sz="2000" dirty="0">
                <a:solidFill>
                  <a:srgbClr val="004992"/>
                </a:solidFill>
              </a:rPr>
              <a:t>Primer</a:t>
            </a:r>
            <a:r>
              <a:rPr lang="en-AU" altLang="de-DE" sz="2000" dirty="0">
                <a:solidFill>
                  <a:srgbClr val="004992"/>
                </a:solidFill>
              </a:rPr>
              <a:t>: </a:t>
            </a:r>
            <a:r>
              <a:rPr lang="hr-HR" altLang="de-DE" sz="2000" dirty="0">
                <a:solidFill>
                  <a:srgbClr val="333333"/>
                </a:solidFill>
              </a:rPr>
              <a:t>Marko je fizički napao svog oca da bi dokazao da mu je otac davno umro i da je robot zaposeo njegovo telo</a:t>
            </a:r>
            <a:r>
              <a:rPr lang="en-AU" altLang="de-DE" sz="2000" dirty="0">
                <a:solidFill>
                  <a:srgbClr val="333333"/>
                </a:solidFill>
              </a:rPr>
              <a:t>.</a:t>
            </a:r>
            <a:r>
              <a:rPr lang="sr-Latn-CS" altLang="de-DE" sz="2000" dirty="0">
                <a:solidFill>
                  <a:srgbClr val="333333"/>
                </a:solidFill>
              </a:rPr>
              <a:t> Suprotno Markovom ubeđenju ranjeni</a:t>
            </a:r>
            <a:r>
              <a:rPr lang="en-AU" altLang="de-DE" sz="2000" dirty="0">
                <a:solidFill>
                  <a:srgbClr val="333333"/>
                </a:solidFill>
              </a:rPr>
              <a:t> </a:t>
            </a:r>
            <a:r>
              <a:rPr lang="hr-HR" altLang="de-DE" sz="2000" dirty="0">
                <a:solidFill>
                  <a:srgbClr val="333333"/>
                </a:solidFill>
              </a:rPr>
              <a:t>otac je krvario. Marko nije promenio svoje mišljenje o ocu</a:t>
            </a:r>
            <a:r>
              <a:rPr lang="en-GB" altLang="de-DE" sz="2000" dirty="0">
                <a:solidFill>
                  <a:srgbClr val="333333"/>
                </a:solidFill>
              </a:rPr>
              <a:t>.</a:t>
            </a:r>
            <a:endParaRPr lang="de-DE" altLang="de-DE" sz="2000" dirty="0">
              <a:solidFill>
                <a:srgbClr val="333333"/>
              </a:solidFill>
            </a:endParaRPr>
          </a:p>
          <a:p>
            <a:pPr lvl="0" defTabSz="914400" fontAlgn="base">
              <a:lnSpc>
                <a:spcPct val="100000"/>
              </a:lnSpc>
              <a:spcBef>
                <a:spcPts val="1200"/>
              </a:spcBef>
            </a:pPr>
            <a:r>
              <a:rPr lang="hr-HR" altLang="de-DE" sz="2000" dirty="0">
                <a:solidFill>
                  <a:srgbClr val="004992"/>
                </a:solidFill>
              </a:rPr>
              <a:t>Pozadina događaja</a:t>
            </a:r>
            <a:r>
              <a:rPr lang="en-AU" altLang="de-DE" sz="2000" dirty="0">
                <a:solidFill>
                  <a:srgbClr val="004992"/>
                </a:solidFill>
              </a:rPr>
              <a:t>: </a:t>
            </a:r>
            <a:r>
              <a:rPr lang="hr-HR" altLang="de-DE" sz="2000" dirty="0">
                <a:solidFill>
                  <a:srgbClr val="333333"/>
                </a:solidFill>
              </a:rPr>
              <a:t>Otac se ponašao u poslednje vreme nekako drugačije</a:t>
            </a:r>
            <a:r>
              <a:rPr lang="en-AU" altLang="de-DE" sz="2000" dirty="0">
                <a:solidFill>
                  <a:srgbClr val="333333"/>
                </a:solidFill>
              </a:rPr>
              <a:t>,</a:t>
            </a:r>
            <a:r>
              <a:rPr lang="sr-Latn-CS" altLang="de-DE" sz="2000" dirty="0">
                <a:solidFill>
                  <a:srgbClr val="333333"/>
                </a:solidFill>
              </a:rPr>
              <a:t> sa</a:t>
            </a:r>
            <a:r>
              <a:rPr lang="en-AU" altLang="de-DE" sz="2000" dirty="0">
                <a:solidFill>
                  <a:srgbClr val="333333"/>
                </a:solidFill>
              </a:rPr>
              <a:t> </a:t>
            </a:r>
            <a:r>
              <a:rPr lang="hr-HR" altLang="de-DE" sz="2000" dirty="0">
                <a:solidFill>
                  <a:srgbClr val="333333"/>
                </a:solidFill>
              </a:rPr>
              <a:t>manje razumevanja i strpljenja nego ranije.</a:t>
            </a:r>
            <a:endParaRPr lang="en-AU" altLang="de-DE" sz="2000" dirty="0">
              <a:solidFill>
                <a:srgbClr val="333333"/>
              </a:solidFill>
            </a:endParaRPr>
          </a:p>
          <a:p>
            <a:pPr lvl="0" defTabSz="914400" fontAlgn="base">
              <a:lnSpc>
                <a:spcPct val="100000"/>
              </a:lnSpc>
              <a:spcBef>
                <a:spcPts val="1200"/>
              </a:spcBef>
            </a:pPr>
            <a:r>
              <a:rPr lang="hr-HR" altLang="de-DE" sz="2000" dirty="0">
                <a:solidFill>
                  <a:srgbClr val="004992"/>
                </a:solidFill>
              </a:rPr>
              <a:t>Ali</a:t>
            </a:r>
            <a:r>
              <a:rPr lang="en-AU" altLang="de-DE" sz="2000" dirty="0">
                <a:solidFill>
                  <a:srgbClr val="004992"/>
                </a:solidFill>
              </a:rPr>
              <a:t>: </a:t>
            </a:r>
            <a:r>
              <a:rPr lang="hr-HR" altLang="de-DE" sz="2000" dirty="0">
                <a:solidFill>
                  <a:srgbClr val="333333"/>
                </a:solidFill>
              </a:rPr>
              <a:t>Ljudi se menjaju kad ostare</a:t>
            </a:r>
            <a:r>
              <a:rPr lang="en-AU" altLang="de-DE" sz="2000" dirty="0">
                <a:solidFill>
                  <a:srgbClr val="333333"/>
                </a:solidFill>
              </a:rPr>
              <a:t>; m</a:t>
            </a:r>
            <a:r>
              <a:rPr lang="hr-HR" altLang="de-DE" sz="2000" dirty="0">
                <a:solidFill>
                  <a:srgbClr val="333333"/>
                </a:solidFill>
              </a:rPr>
              <a:t>ožda je otac imao sopstvenih problema</a:t>
            </a:r>
            <a:r>
              <a:rPr lang="en-AU" altLang="de-DE" sz="2000" dirty="0">
                <a:solidFill>
                  <a:srgbClr val="333333"/>
                </a:solidFill>
              </a:rPr>
              <a:t> </a:t>
            </a:r>
            <a:r>
              <a:rPr lang="hr-HR" altLang="de-DE" sz="2000" dirty="0">
                <a:solidFill>
                  <a:srgbClr val="333333"/>
                </a:solidFill>
              </a:rPr>
              <a:t>ili je trenutno</a:t>
            </a:r>
            <a:r>
              <a:rPr lang="en-AU" altLang="de-DE" sz="2000" dirty="0">
                <a:solidFill>
                  <a:srgbClr val="333333"/>
                </a:solidFill>
              </a:rPr>
              <a:t> </a:t>
            </a:r>
            <a:r>
              <a:rPr lang="hr-HR" altLang="de-DE" sz="2000" dirty="0">
                <a:solidFill>
                  <a:srgbClr val="333333"/>
                </a:solidFill>
              </a:rPr>
              <a:t>bio pod stresom</a:t>
            </a:r>
            <a:r>
              <a:rPr lang="en-AU" altLang="de-DE" sz="2000" dirty="0">
                <a:solidFill>
                  <a:srgbClr val="333333"/>
                </a:solidFill>
              </a:rPr>
              <a:t> </a:t>
            </a:r>
            <a:r>
              <a:rPr lang="hr-HR" altLang="de-DE" sz="2000" dirty="0">
                <a:solidFill>
                  <a:srgbClr val="333333"/>
                </a:solidFill>
              </a:rPr>
              <a:t>zbog ponašanja svog sina</a:t>
            </a:r>
            <a:r>
              <a:rPr lang="en-AU" altLang="de-DE" sz="2000" dirty="0">
                <a:solidFill>
                  <a:srgbClr val="333333"/>
                </a:solidFill>
              </a:rPr>
              <a:t>.</a:t>
            </a:r>
            <a:r>
              <a:rPr lang="hr-HR" altLang="de-DE" sz="2000" dirty="0">
                <a:solidFill>
                  <a:srgbClr val="333333"/>
                </a:solidFill>
              </a:rPr>
              <a:t> Marko nije obraćao pažnju na rođake koji su ga u više navrata uveravali da je s ocem sve u redu.</a:t>
            </a: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3DE8837D-26F4-4458-98CE-F9BD98C42160}" type="slidenum">
              <a:rPr lang="de-DE" altLang="de-DE" smtClean="0"/>
              <a:pPr/>
              <a:t>70</a:t>
            </a:fld>
            <a:endParaRPr lang="de-DE" altLang="de-DE"/>
          </a:p>
        </p:txBody>
      </p:sp>
    </p:spTree>
    <p:extLst>
      <p:ext uri="{BB962C8B-B14F-4D97-AF65-F5344CB8AC3E}">
        <p14:creationId xmlns:p14="http://schemas.microsoft.com/office/powerpoint/2010/main" val="415037365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Kakve ovo ima veze sa psihozom?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000" dirty="0">
                <a:solidFill>
                  <a:srgbClr val="333333"/>
                </a:solidFill>
              </a:rPr>
              <a:t>Mnoge osobe u psihozi čvrsto se drže pogrešnih uverenja usprkos ubedljivim kontra-argumentima</a:t>
            </a:r>
            <a:r>
              <a:rPr lang="en-AU" altLang="de-DE" sz="2000" dirty="0">
                <a:solidFill>
                  <a:srgbClr val="333333"/>
                </a:solidFill>
              </a:rPr>
              <a:t>. </a:t>
            </a:r>
            <a:r>
              <a:rPr lang="sr-Latn-CS" altLang="de-DE" sz="2000" dirty="0">
                <a:solidFill>
                  <a:srgbClr val="333333"/>
                </a:solidFill>
              </a:rPr>
              <a:t>Ovo </a:t>
            </a:r>
            <a:r>
              <a:rPr lang="hr-HR" altLang="de-DE" sz="2000" dirty="0">
                <a:solidFill>
                  <a:srgbClr val="333333"/>
                </a:solidFill>
              </a:rPr>
              <a:t>može imati</a:t>
            </a:r>
            <a:r>
              <a:rPr lang="en-AU" altLang="de-DE" sz="2000" dirty="0">
                <a:solidFill>
                  <a:srgbClr val="333333"/>
                </a:solidFill>
              </a:rPr>
              <a:t> </a:t>
            </a:r>
            <a:r>
              <a:rPr lang="hr-HR" altLang="de-DE" sz="2000" dirty="0">
                <a:solidFill>
                  <a:srgbClr val="333333"/>
                </a:solidFill>
              </a:rPr>
              <a:t>dramatične posledice</a:t>
            </a:r>
            <a:r>
              <a:rPr lang="sr-Latn-CS" altLang="de-DE" sz="2000" dirty="0">
                <a:solidFill>
                  <a:srgbClr val="333333"/>
                </a:solidFill>
              </a:rPr>
              <a:t> u</a:t>
            </a:r>
            <a:r>
              <a:rPr lang="hr-HR" altLang="de-DE" sz="2000" dirty="0">
                <a:solidFill>
                  <a:srgbClr val="333333"/>
                </a:solidFill>
              </a:rPr>
              <a:t> nekim slučajevima</a:t>
            </a:r>
            <a:r>
              <a:rPr lang="en-AU" altLang="de-DE" sz="2000" dirty="0">
                <a:solidFill>
                  <a:srgbClr val="333333"/>
                </a:solidFill>
              </a:rPr>
              <a:t>.</a:t>
            </a:r>
            <a:endParaRPr lang="hr-HR" altLang="de-DE" sz="2000" dirty="0">
              <a:solidFill>
                <a:srgbClr val="333333"/>
              </a:solidFill>
            </a:endParaRPr>
          </a:p>
          <a:p>
            <a:pPr lvl="0" defTabSz="914400" fontAlgn="base">
              <a:lnSpc>
                <a:spcPct val="100000"/>
              </a:lnSpc>
              <a:spcBef>
                <a:spcPts val="1200"/>
              </a:spcBef>
            </a:pPr>
            <a:r>
              <a:rPr lang="hr-HR" altLang="de-DE" sz="2000" dirty="0">
                <a:solidFill>
                  <a:srgbClr val="004992"/>
                </a:solidFill>
              </a:rPr>
              <a:t>Primer</a:t>
            </a:r>
            <a:r>
              <a:rPr lang="en-AU" altLang="de-DE" sz="2000" dirty="0">
                <a:solidFill>
                  <a:srgbClr val="004992"/>
                </a:solidFill>
              </a:rPr>
              <a:t>: </a:t>
            </a:r>
            <a:r>
              <a:rPr lang="hr-HR" altLang="de-DE" sz="2000" dirty="0">
                <a:solidFill>
                  <a:srgbClr val="333333"/>
                </a:solidFill>
              </a:rPr>
              <a:t>Marko je fizički napao svog oca da bi dokazao da mu je otac davno umro i da je robot zaposeo njegovo telo</a:t>
            </a:r>
            <a:r>
              <a:rPr lang="en-AU" altLang="de-DE" sz="2000" dirty="0">
                <a:solidFill>
                  <a:srgbClr val="333333"/>
                </a:solidFill>
              </a:rPr>
              <a:t>.</a:t>
            </a:r>
            <a:r>
              <a:rPr lang="sr-Latn-CS" altLang="de-DE" sz="2000" dirty="0">
                <a:solidFill>
                  <a:srgbClr val="333333"/>
                </a:solidFill>
              </a:rPr>
              <a:t> Suprotno Markovom ubeđenju ranjeni</a:t>
            </a:r>
            <a:r>
              <a:rPr lang="en-AU" altLang="de-DE" sz="2000" dirty="0">
                <a:solidFill>
                  <a:srgbClr val="333333"/>
                </a:solidFill>
              </a:rPr>
              <a:t> </a:t>
            </a:r>
            <a:r>
              <a:rPr lang="hr-HR" altLang="de-DE" sz="2000" dirty="0">
                <a:solidFill>
                  <a:srgbClr val="333333"/>
                </a:solidFill>
              </a:rPr>
              <a:t>otac je krvario. Marko nije promenio svoje mišljenje o ocu</a:t>
            </a:r>
            <a:r>
              <a:rPr lang="en-GB" altLang="de-DE" sz="2000" dirty="0">
                <a:solidFill>
                  <a:srgbClr val="333333"/>
                </a:solidFill>
              </a:rPr>
              <a:t>.</a:t>
            </a:r>
            <a:endParaRPr lang="de-DE" altLang="de-DE" sz="2000" dirty="0">
              <a:solidFill>
                <a:srgbClr val="333333"/>
              </a:solidFill>
            </a:endParaRPr>
          </a:p>
          <a:p>
            <a:pPr lvl="0" defTabSz="914400" fontAlgn="base">
              <a:lnSpc>
                <a:spcPct val="100000"/>
              </a:lnSpc>
              <a:spcBef>
                <a:spcPts val="1200"/>
              </a:spcBef>
            </a:pPr>
            <a:r>
              <a:rPr lang="hr-HR" altLang="de-DE" sz="2000" dirty="0">
                <a:solidFill>
                  <a:srgbClr val="004992"/>
                </a:solidFill>
              </a:rPr>
              <a:t>Pozadina događaja</a:t>
            </a:r>
            <a:r>
              <a:rPr lang="en-AU" altLang="de-DE" sz="2000" dirty="0">
                <a:solidFill>
                  <a:srgbClr val="004992"/>
                </a:solidFill>
              </a:rPr>
              <a:t>: </a:t>
            </a:r>
            <a:r>
              <a:rPr lang="hr-HR" altLang="de-DE" sz="2000" dirty="0">
                <a:solidFill>
                  <a:srgbClr val="333333"/>
                </a:solidFill>
              </a:rPr>
              <a:t>Otac se ponašao u poslednje vreme nekako drugačije</a:t>
            </a:r>
            <a:r>
              <a:rPr lang="en-AU" altLang="de-DE" sz="2000" dirty="0">
                <a:solidFill>
                  <a:srgbClr val="333333"/>
                </a:solidFill>
              </a:rPr>
              <a:t>,</a:t>
            </a:r>
            <a:r>
              <a:rPr lang="sr-Latn-CS" altLang="de-DE" sz="2000" dirty="0">
                <a:solidFill>
                  <a:srgbClr val="333333"/>
                </a:solidFill>
              </a:rPr>
              <a:t> sa</a:t>
            </a:r>
            <a:r>
              <a:rPr lang="en-AU" altLang="de-DE" sz="2000" dirty="0">
                <a:solidFill>
                  <a:srgbClr val="333333"/>
                </a:solidFill>
              </a:rPr>
              <a:t> </a:t>
            </a:r>
            <a:r>
              <a:rPr lang="hr-HR" altLang="de-DE" sz="2000" dirty="0">
                <a:solidFill>
                  <a:srgbClr val="333333"/>
                </a:solidFill>
              </a:rPr>
              <a:t>manje razumevanja i strpljenja nego ranije.</a:t>
            </a:r>
            <a:endParaRPr lang="en-AU" altLang="de-DE" sz="2000" dirty="0">
              <a:solidFill>
                <a:srgbClr val="333333"/>
              </a:solidFill>
            </a:endParaRPr>
          </a:p>
          <a:p>
            <a:pPr lvl="0" defTabSz="914400" fontAlgn="base">
              <a:lnSpc>
                <a:spcPct val="100000"/>
              </a:lnSpc>
              <a:spcBef>
                <a:spcPts val="1200"/>
              </a:spcBef>
            </a:pPr>
            <a:r>
              <a:rPr lang="hr-HR" altLang="de-DE" sz="2000" dirty="0">
                <a:solidFill>
                  <a:srgbClr val="004992"/>
                </a:solidFill>
              </a:rPr>
              <a:t>Ali</a:t>
            </a:r>
            <a:r>
              <a:rPr lang="en-AU" altLang="de-DE" sz="2000" dirty="0">
                <a:solidFill>
                  <a:srgbClr val="004992"/>
                </a:solidFill>
              </a:rPr>
              <a:t>: </a:t>
            </a:r>
            <a:r>
              <a:rPr lang="hr-HR" altLang="de-DE" sz="2000" dirty="0">
                <a:solidFill>
                  <a:srgbClr val="333333"/>
                </a:solidFill>
              </a:rPr>
              <a:t>Ljudi se menjaju kad ostare</a:t>
            </a:r>
            <a:r>
              <a:rPr lang="en-AU" altLang="de-DE" sz="2000" dirty="0">
                <a:solidFill>
                  <a:srgbClr val="333333"/>
                </a:solidFill>
              </a:rPr>
              <a:t>; m</a:t>
            </a:r>
            <a:r>
              <a:rPr lang="hr-HR" altLang="de-DE" sz="2000" dirty="0">
                <a:solidFill>
                  <a:srgbClr val="333333"/>
                </a:solidFill>
              </a:rPr>
              <a:t>ožda je otac imao sopstvenih problema</a:t>
            </a:r>
            <a:r>
              <a:rPr lang="en-AU" altLang="de-DE" sz="2000" dirty="0">
                <a:solidFill>
                  <a:srgbClr val="333333"/>
                </a:solidFill>
              </a:rPr>
              <a:t> </a:t>
            </a:r>
            <a:r>
              <a:rPr lang="hr-HR" altLang="de-DE" sz="2000" dirty="0">
                <a:solidFill>
                  <a:srgbClr val="333333"/>
                </a:solidFill>
              </a:rPr>
              <a:t>ili je trenutno</a:t>
            </a:r>
            <a:r>
              <a:rPr lang="en-AU" altLang="de-DE" sz="2000" dirty="0">
                <a:solidFill>
                  <a:srgbClr val="333333"/>
                </a:solidFill>
              </a:rPr>
              <a:t> </a:t>
            </a:r>
            <a:r>
              <a:rPr lang="hr-HR" altLang="de-DE" sz="2000" dirty="0">
                <a:solidFill>
                  <a:srgbClr val="333333"/>
                </a:solidFill>
              </a:rPr>
              <a:t>bio pod stresom</a:t>
            </a:r>
            <a:r>
              <a:rPr lang="en-AU" altLang="de-DE" sz="2000" dirty="0">
                <a:solidFill>
                  <a:srgbClr val="333333"/>
                </a:solidFill>
              </a:rPr>
              <a:t> </a:t>
            </a:r>
            <a:r>
              <a:rPr lang="hr-HR" altLang="de-DE" sz="2000" dirty="0">
                <a:solidFill>
                  <a:srgbClr val="333333"/>
                </a:solidFill>
              </a:rPr>
              <a:t>zbog ponašanja svog sina</a:t>
            </a:r>
            <a:r>
              <a:rPr lang="en-AU" altLang="de-DE" sz="2000" dirty="0">
                <a:solidFill>
                  <a:srgbClr val="333333"/>
                </a:solidFill>
              </a:rPr>
              <a:t>.</a:t>
            </a:r>
            <a:r>
              <a:rPr lang="hr-HR" altLang="de-DE" sz="2000" dirty="0">
                <a:solidFill>
                  <a:srgbClr val="333333"/>
                </a:solidFill>
              </a:rPr>
              <a:t> Marko nije obraćao pažnju na rođake koji su ga u više navrata uveravali da je s ocem sve u redu.</a:t>
            </a:r>
          </a:p>
          <a:p>
            <a:pPr lvl="0" defTabSz="914400" fontAlgn="base">
              <a:lnSpc>
                <a:spcPct val="100000"/>
              </a:lnSpc>
              <a:spcBef>
                <a:spcPts val="1200"/>
              </a:spcBef>
            </a:pPr>
            <a:r>
              <a:rPr lang="hr-HR" altLang="de-DE" sz="2000" dirty="0">
                <a:solidFill>
                  <a:srgbClr val="333333"/>
                </a:solidFill>
              </a:rPr>
              <a:t>Teško je </a:t>
            </a:r>
            <a:r>
              <a:rPr lang="hr-HR" altLang="de-DE" sz="2000">
                <a:solidFill>
                  <a:srgbClr val="333333"/>
                </a:solidFill>
              </a:rPr>
              <a:t>misliti “hladnom glavom” </a:t>
            </a:r>
            <a:r>
              <a:rPr lang="hr-HR" altLang="de-DE" sz="2000" dirty="0">
                <a:solidFill>
                  <a:srgbClr val="333333"/>
                </a:solidFill>
              </a:rPr>
              <a:t>kada se čovek oseti ugroženim</a:t>
            </a:r>
            <a:r>
              <a:rPr lang="en-AU" altLang="de-DE" sz="2000" dirty="0">
                <a:solidFill>
                  <a:srgbClr val="333333"/>
                </a:solidFill>
              </a:rPr>
              <a:t>. </a:t>
            </a:r>
            <a:r>
              <a:rPr lang="hr-HR" altLang="de-DE" sz="2000" dirty="0">
                <a:solidFill>
                  <a:srgbClr val="333333"/>
                </a:solidFill>
              </a:rPr>
              <a:t>Zato, budite pažljivi u rasuđivanju</a:t>
            </a:r>
            <a:r>
              <a:rPr lang="en-AU" altLang="de-DE" sz="2000" dirty="0">
                <a:solidFill>
                  <a:srgbClr val="333333"/>
                </a:solidFill>
              </a:rPr>
              <a:t> </a:t>
            </a:r>
            <a:r>
              <a:rPr lang="hr-HR" altLang="de-DE" sz="2000" dirty="0">
                <a:solidFill>
                  <a:srgbClr val="333333"/>
                </a:solidFill>
              </a:rPr>
              <a:t>i posavetujte se sa ljudima kojima verujete</a:t>
            </a:r>
            <a:r>
              <a:rPr lang="en-AU"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3DE8837D-26F4-4458-98CE-F9BD98C42160}" type="slidenum">
              <a:rPr lang="de-DE" altLang="de-DE" smtClean="0"/>
              <a:pPr/>
              <a:t>71</a:t>
            </a:fld>
            <a:endParaRPr lang="de-DE" altLang="de-DE"/>
          </a:p>
        </p:txBody>
      </p:sp>
    </p:spTree>
    <p:extLst>
      <p:ext uri="{BB962C8B-B14F-4D97-AF65-F5344CB8AC3E}">
        <p14:creationId xmlns:p14="http://schemas.microsoft.com/office/powerpoint/2010/main" val="346381141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pažnji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Delite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3DE8837D-26F4-4458-98CE-F9BD98C42160}" type="slidenum">
              <a:rPr lang="de-DE" altLang="de-DE" smtClean="0"/>
              <a:pPr/>
              <a:t>72</a:t>
            </a:fld>
            <a:endParaRPr lang="de-DE" altLang="de-DE"/>
          </a:p>
        </p:txBody>
      </p:sp>
    </p:spTree>
    <p:extLst>
      <p:ext uri="{BB962C8B-B14F-4D97-AF65-F5344CB8AC3E}">
        <p14:creationId xmlns:p14="http://schemas.microsoft.com/office/powerpoint/2010/main" val="149568923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68288881"/>
              </p:ext>
            </p:extLst>
          </p:nvPr>
        </p:nvGraphicFramePr>
        <p:xfrm>
          <a:off x="408954" y="2011680"/>
          <a:ext cx="11375999" cy="432811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24">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Jule Berlin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Sunset at the end of the world</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Sunset/Sonnenuntergang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fmc.nikon.d40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Flower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blossom/Gelbe Blüte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Aussiegall</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Pentas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Pink flowers/Pinkfarbene Blumen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Swami Stream</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Mumbai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and pink gerbara/Gelbe und pinkfarbene Gerbera</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 e3000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I wanna be your dog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Pug/Mops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moore fun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Jellyfish</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 fish/Qualle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Wesley Oostvogels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High Key Baby Portrait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Baby/Baby</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Benny-Kristin Fischer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Various picture sequences fire, chef, charity gala, criminal, boy, door, cowboy´s robbery, dogs, table, taxi, some motives are adapted from the Wechsler Intelligence Scale/Verschiedene Bildersequenzen Feuer, Koch, Wohltätigkeitsgala, Verbrecher, Junge, Tür, Überfall des Cowboys, Hunde, Tisch, Taxi, einige Motive sind angelehnt an Aufgaben des Wechsler 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Janne Hottenrott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sequence parking space is adapted from the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Bildersequenz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Parkplatz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Motiv</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ist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an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3" name="Footer Placeholder 2"/>
          <p:cNvSpPr>
            <a:spLocks noGrp="1"/>
          </p:cNvSpPr>
          <p:nvPr>
            <p:ph type="ftr" sz="quarter" idx="11"/>
          </p:nvPr>
        </p:nvSpPr>
        <p:spPr/>
        <p:txBody>
          <a:bodyPr/>
          <a:lstStyle/>
          <a:p>
            <a:pPr>
              <a:defRPr/>
            </a:pPr>
            <a:r>
              <a:rPr lang="vi-VN"/>
              <a:t>Metakognitivni trening 3 – Fleksibilnost u rasuđivanju</a:t>
            </a:r>
            <a:endParaRPr lang="de-DE"/>
          </a:p>
        </p:txBody>
      </p:sp>
      <p:sp>
        <p:nvSpPr>
          <p:cNvPr id="4" name="Slide Number Placeholder 3"/>
          <p:cNvSpPr>
            <a:spLocks noGrp="1"/>
          </p:cNvSpPr>
          <p:nvPr>
            <p:ph type="sldNum" sz="quarter" idx="12"/>
          </p:nvPr>
        </p:nvSpPr>
        <p:spPr/>
        <p:txBody>
          <a:bodyPr/>
          <a:lstStyle/>
          <a:p>
            <a:fld id="{74FC6296-59DF-4655-B502-ACBAC7C44BDA}" type="slidenum">
              <a:rPr lang="de-DE" altLang="de-DE" smtClean="0"/>
              <a:pPr/>
              <a:t>73</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5052</Words>
  <Application>Microsoft Office PowerPoint</Application>
  <PresentationFormat>Benutzerdefiniert</PresentationFormat>
  <Paragraphs>721</Paragraphs>
  <Slides>73</Slides>
  <Notes>73</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73</vt:i4>
      </vt:variant>
    </vt:vector>
  </HeadingPairs>
  <TitlesOfParts>
    <vt:vector size="79" baseType="lpstr">
      <vt:lpstr>Calibri Light</vt:lpstr>
      <vt:lpstr>Symbol</vt:lpstr>
      <vt:lpstr>WingDings</vt:lpstr>
      <vt:lpstr>Arial</vt:lpstr>
      <vt:lpstr>Times New Roman</vt:lpstr>
      <vt:lpstr>UKE_PPT-Vorlage_16zu9</vt:lpstr>
      <vt:lpstr>MKT 3 A – Fleksibilnost u rasuđivanju</vt:lpstr>
      <vt:lpstr>Promena sopstvenog mišljenja</vt:lpstr>
      <vt:lpstr>Promena sopstvenog mišljenja</vt:lpstr>
      <vt:lpstr>Promena sopstvenog mišljenja</vt:lpstr>
      <vt:lpstr>Promena sopstvenog mišljenja</vt:lpstr>
      <vt:lpstr>Kada se predviđanja ne obistine</vt:lpstr>
      <vt:lpstr>Kada se predviđanja ne obistine</vt:lpstr>
      <vt:lpstr>Preterana sigurnost “u akciji” (suženo, “tunelsko” rasuđivanje)</vt:lpstr>
      <vt:lpstr>Preterana sigurnost “u akciji” (suženo, “tunelsko” rasuđivanje)</vt:lpstr>
      <vt:lpstr>Preterana sigurnost “u akciji” (suženo, “tunelsko” rasuđivanje)</vt:lpstr>
      <vt:lpstr>Preterana sigurnost “u akciji” (suženo, “tunelsko” rasuđivanje)</vt:lpstr>
      <vt:lpstr>Zašto ovo radimo?</vt:lpstr>
      <vt:lpstr>Kako nedovoljno fleksibilno rasuđivanje pogoduje pogrešnim uverenjima u psihozi – primeri</vt:lpstr>
      <vt:lpstr>Ove tri slike pripadaju jednom širem pojmu. Kojem?</vt:lpstr>
      <vt:lpstr>Pojam: živa bića!</vt:lpstr>
      <vt:lpstr>Zadatak</vt:lpstr>
      <vt:lpstr>Zadatak</vt:lpstr>
      <vt:lpstr>Zadatak</vt:lpstr>
      <vt:lpstr>Zadatak</vt:lpstr>
      <vt:lpstr>O čemu bi se moglo raditi?</vt:lpstr>
      <vt:lpstr>Koju verovatnoću dodeljujete mogućim objašnjenjima?</vt:lpstr>
      <vt:lpstr>Da li se nešto u Vašoj proceni promenilo sa novom slikom?</vt:lpstr>
      <vt:lpstr>Molimo Vas da ponovo procenite verovatnoće!</vt:lpstr>
      <vt:lpstr>PowerPoint-Präsentation</vt:lpstr>
      <vt:lpstr>Koju verovatnoću dodeljujete mogućim objašnjenjima?</vt:lpstr>
      <vt:lpstr>Da li se nešto u Vašoj proceni promenilo sa novom slikom?</vt:lpstr>
      <vt:lpstr>Molimo Vas da ponovo procenite verovatnoće!</vt:lpstr>
      <vt:lpstr>PowerPoint-Präsentation</vt:lpstr>
      <vt:lpstr>Koju verovatnoću dodeljujete mogućim objašnjenjima?</vt:lpstr>
      <vt:lpstr>Da li se nešto u Vašoj proceni promenilo sa novom slikom?</vt:lpstr>
      <vt:lpstr>Molimo Vas da ponovo procenite verovatnoće!</vt:lpstr>
      <vt:lpstr>PowerPoint-Präsentation</vt:lpstr>
      <vt:lpstr>Koju verovatnoću dodeljujete mogućim objašnjenjima?</vt:lpstr>
      <vt:lpstr>Da li se nešto u Vašoj proceni promenilo sa novom slikom?</vt:lpstr>
      <vt:lpstr>Molimo Vas da ponovo procenite verovatnoće!</vt:lpstr>
      <vt:lpstr>PowerPoint-Präsentation</vt:lpstr>
      <vt:lpstr>Koju verovatnoću dodeljujete mogućim objašnjenjima?</vt:lpstr>
      <vt:lpstr>Da li se nešto u Vašoj proceni promenilo sa novom slikom?</vt:lpstr>
      <vt:lpstr>Molimo Vas da ponovo procenite verovatnoće!</vt:lpstr>
      <vt:lpstr>PowerPoint-Präsentation</vt:lpstr>
      <vt:lpstr>opciono: video-klip</vt:lpstr>
      <vt:lpstr>Koju verovatnoću dodeljujete mogućim objašnjenjima?</vt:lpstr>
      <vt:lpstr>Da li se nešto u Vašoj proceni promenilo sa novom slikom?</vt:lpstr>
      <vt:lpstr>Molimo Vas da ponovo procenite verovatnoće!</vt:lpstr>
      <vt:lpstr>PowerPoint-Präsentation</vt:lpstr>
      <vt:lpstr>Koju verovatnoću dodeljujete mogućim objašnjenjima?</vt:lpstr>
      <vt:lpstr>Da li se nešto u Vašoj proceni promenilo sa novom slikom?</vt:lpstr>
      <vt:lpstr>Molimo Vas da ponovo procenite verovatnoće!</vt:lpstr>
      <vt:lpstr>PowerPoint-Präsentation</vt:lpstr>
      <vt:lpstr>Koju verovatnoću dodeljujete mogućim objašnjenjima?</vt:lpstr>
      <vt:lpstr>Da li se nešto u Vašoj proceni promenilo sa novom slikom?</vt:lpstr>
      <vt:lpstr>Molimo Vas da ponovo procenite verovatnoće!</vt:lpstr>
      <vt:lpstr>PowerPoint-Präsentation</vt:lpstr>
      <vt:lpstr>Koju verovatnoću dodeljujete mogućim objašnjenjima?</vt:lpstr>
      <vt:lpstr>Da li se nešto u Vašoj proceni promenilo sa novom slikom?</vt:lpstr>
      <vt:lpstr>Molimo Vas da ponovo procenite verovatnoće!</vt:lpstr>
      <vt:lpstr>PowerPoint-Präsentation</vt:lpstr>
      <vt:lpstr>Koju verovatnoću dodeljujete mogućim objašnjenjima?</vt:lpstr>
      <vt:lpstr>Da li se nešto u Vašoj proceni promenilo sa novom slikom?</vt:lpstr>
      <vt:lpstr>Molimo Vas da ponovo procenite verovatnoće!</vt:lpstr>
      <vt:lpstr>PowerPoint-Präsentation</vt:lpstr>
      <vt:lpstr>Koju verovatnoću dodeljujete mogućim objašnjenjima?</vt:lpstr>
      <vt:lpstr>Da li se nešto u Vašoj proceni promenilo sa novom slikom?</vt:lpstr>
      <vt:lpstr>Molimo Vas da ponovo procenite verovatnoće!</vt:lpstr>
      <vt:lpstr>PowerPoint-Präsentation</vt:lpstr>
      <vt:lpstr>Primena u svakodnevnom životu</vt:lpstr>
      <vt:lpstr>Primena u svakodnevnom životu</vt:lpstr>
      <vt:lpstr>Primena u svakodnevnom životu</vt:lpstr>
      <vt:lpstr>Kakve ovo ima veze sa psihozom?</vt:lpstr>
      <vt:lpstr>Kakve ovo ima veze sa psihozom?</vt:lpstr>
      <vt:lpstr>Kakve ovo ima veze sa psihozom?</vt:lpstr>
      <vt:lpstr>Hvala na pažnji!</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344</cp:revision>
  <dcterms:created xsi:type="dcterms:W3CDTF">2004-06-30T16:15:23Z</dcterms:created>
  <dcterms:modified xsi:type="dcterms:W3CDTF">2022-12-28T14:12:00Z</dcterms:modified>
</cp:coreProperties>
</file>