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24" r:id="rId1"/>
  </p:sldMasterIdLst>
  <p:notesMasterIdLst>
    <p:notesMasterId r:id="rId85"/>
  </p:notesMasterIdLst>
  <p:handoutMasterIdLst>
    <p:handoutMasterId r:id="rId86"/>
  </p:handoutMasterIdLst>
  <p:sldIdLst>
    <p:sldId id="709" r:id="rId2"/>
    <p:sldId id="620" r:id="rId3"/>
    <p:sldId id="687" r:id="rId4"/>
    <p:sldId id="686" r:id="rId5"/>
    <p:sldId id="623" r:id="rId6"/>
    <p:sldId id="690" r:id="rId7"/>
    <p:sldId id="689" r:id="rId8"/>
    <p:sldId id="688" r:id="rId9"/>
    <p:sldId id="476" r:id="rId10"/>
    <p:sldId id="637" r:id="rId11"/>
    <p:sldId id="692" r:id="rId12"/>
    <p:sldId id="691" r:id="rId13"/>
    <p:sldId id="569" r:id="rId14"/>
    <p:sldId id="585" r:id="rId15"/>
    <p:sldId id="584" r:id="rId16"/>
    <p:sldId id="617" r:id="rId17"/>
    <p:sldId id="626" r:id="rId18"/>
    <p:sldId id="693" r:id="rId19"/>
    <p:sldId id="609" r:id="rId20"/>
    <p:sldId id="628" r:id="rId21"/>
    <p:sldId id="696" r:id="rId22"/>
    <p:sldId id="695" r:id="rId23"/>
    <p:sldId id="694" r:id="rId24"/>
    <p:sldId id="481" r:id="rId25"/>
    <p:sldId id="482" r:id="rId26"/>
    <p:sldId id="607" r:id="rId27"/>
    <p:sldId id="660" r:id="rId28"/>
    <p:sldId id="520" r:id="rId29"/>
    <p:sldId id="661" r:id="rId30"/>
    <p:sldId id="483" r:id="rId31"/>
    <p:sldId id="662" r:id="rId32"/>
    <p:sldId id="596" r:id="rId33"/>
    <p:sldId id="597" r:id="rId34"/>
    <p:sldId id="684" r:id="rId35"/>
    <p:sldId id="663" r:id="rId36"/>
    <p:sldId id="599" r:id="rId37"/>
    <p:sldId id="505" r:id="rId38"/>
    <p:sldId id="506" r:id="rId39"/>
    <p:sldId id="544" r:id="rId40"/>
    <p:sldId id="545" r:id="rId41"/>
    <p:sldId id="495" r:id="rId42"/>
    <p:sldId id="496" r:id="rId43"/>
    <p:sldId id="600" r:id="rId44"/>
    <p:sldId id="601" r:id="rId45"/>
    <p:sldId id="602" r:id="rId46"/>
    <p:sldId id="603" r:id="rId47"/>
    <p:sldId id="513" r:id="rId48"/>
    <p:sldId id="514" r:id="rId49"/>
    <p:sldId id="604" r:id="rId50"/>
    <p:sldId id="605" r:id="rId51"/>
    <p:sldId id="551" r:id="rId52"/>
    <p:sldId id="635" r:id="rId53"/>
    <p:sldId id="515" r:id="rId54"/>
    <p:sldId id="517" r:id="rId55"/>
    <p:sldId id="634" r:id="rId56"/>
    <p:sldId id="507" r:id="rId57"/>
    <p:sldId id="508" r:id="rId58"/>
    <p:sldId id="538" r:id="rId59"/>
    <p:sldId id="539" r:id="rId60"/>
    <p:sldId id="573" r:id="rId61"/>
    <p:sldId id="574" r:id="rId62"/>
    <p:sldId id="575" r:id="rId63"/>
    <p:sldId id="576" r:id="rId64"/>
    <p:sldId id="697" r:id="rId65"/>
    <p:sldId id="706" r:id="rId66"/>
    <p:sldId id="705" r:id="rId67"/>
    <p:sldId id="704" r:id="rId68"/>
    <p:sldId id="703" r:id="rId69"/>
    <p:sldId id="702" r:id="rId70"/>
    <p:sldId id="633" r:id="rId71"/>
    <p:sldId id="708" r:id="rId72"/>
    <p:sldId id="707" r:id="rId73"/>
    <p:sldId id="685" r:id="rId74"/>
    <p:sldId id="643" r:id="rId75"/>
    <p:sldId id="666" r:id="rId76"/>
    <p:sldId id="667" r:id="rId77"/>
    <p:sldId id="668" r:id="rId78"/>
    <p:sldId id="669" r:id="rId79"/>
    <p:sldId id="670" r:id="rId80"/>
    <p:sldId id="671" r:id="rId81"/>
    <p:sldId id="672" r:id="rId82"/>
    <p:sldId id="673" r:id="rId83"/>
    <p:sldId id="674" r:id="rId84"/>
  </p:sldIdLst>
  <p:sldSz cx="12195175" cy="6858000"/>
  <p:notesSz cx="7099300" cy="10234613"/>
  <p:embeddedFontLst>
    <p:embeddedFont>
      <p:font typeface="Calibri" panose="020F0502020204030204" pitchFamily="34" charset="0"/>
      <p:regular r:id="rId87"/>
      <p:bold r:id="rId88"/>
      <p:italic r:id="rId89"/>
      <p:boldItalic r:id="rId90"/>
    </p:embeddedFont>
    <p:embeddedFont>
      <p:font typeface="Calibri Light" panose="020F0302020204030204" pitchFamily="34" charset="0"/>
      <p:regular r:id="rId91"/>
      <p:italic r:id="rId92"/>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39">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CCECFF"/>
    <a:srgbClr val="FF0000"/>
    <a:srgbClr val="336699"/>
    <a:srgbClr val="FF0066"/>
    <a:srgbClr val="66FF33"/>
    <a:srgbClr val="FFFF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8" autoAdjust="0"/>
    <p:restoredTop sz="94660" autoAdjust="0"/>
  </p:normalViewPr>
  <p:slideViewPr>
    <p:cSldViewPr>
      <p:cViewPr varScale="1">
        <p:scale>
          <a:sx n="67" d="100"/>
          <a:sy n="67" d="100"/>
        </p:scale>
        <p:origin x="612" y="44"/>
      </p:cViewPr>
      <p:guideLst>
        <p:guide orient="horz" pos="3339"/>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114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4.fntdata"/><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2.fntdata"/><Relationship Id="rId91" Type="http://schemas.openxmlformats.org/officeDocument/2006/relationships/font" Target="fonts/font5.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atin typeface="Arial" panose="020B0604020202020204" pitchFamily="34" charset="0"/>
              </a:defRPr>
            </a:lvl1pPr>
          </a:lstStyle>
          <a:p>
            <a:fld id="{8D14E476-D5A9-4E14-8B58-9C48F9CB8CF8}" type="slidenum">
              <a:rPr lang="en-GB" altLang="de-DE"/>
              <a:pPr/>
              <a:t>‹Nr.›</a:t>
            </a:fld>
            <a:endParaRPr lang="en-GB" altLang="de-DE"/>
          </a:p>
        </p:txBody>
      </p:sp>
    </p:spTree>
    <p:extLst>
      <p:ext uri="{BB962C8B-B14F-4D97-AF65-F5344CB8AC3E}">
        <p14:creationId xmlns:p14="http://schemas.microsoft.com/office/powerpoint/2010/main" val="886634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6740"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atin typeface="Arial" panose="020B0604020202020204" pitchFamily="34" charset="0"/>
              </a:defRPr>
            </a:lvl1pPr>
          </a:lstStyle>
          <a:p>
            <a:fld id="{A245B8DC-12A2-4FD4-AD3D-6C80887ED358}" type="slidenum">
              <a:rPr lang="de-DE" altLang="de-DE"/>
              <a:pPr/>
              <a:t>‹Nr.›</a:t>
            </a:fld>
            <a:endParaRPr lang="de-DE" altLang="de-DE"/>
          </a:p>
        </p:txBody>
      </p:sp>
    </p:spTree>
    <p:extLst>
      <p:ext uri="{BB962C8B-B14F-4D97-AF65-F5344CB8AC3E}">
        <p14:creationId xmlns:p14="http://schemas.microsoft.com/office/powerpoint/2010/main" val="788132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94995C-CD1F-44B6-88DF-52933DA31BBC}" type="slidenum">
              <a:rPr lang="de-DE" altLang="de-DE" sz="1400"/>
              <a:pPr eaLnBrk="1" hangingPunct="1">
                <a:spcBef>
                  <a:spcPct val="0"/>
                </a:spcBef>
              </a:pPr>
              <a:t>2</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6802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94995C-CD1F-44B6-88DF-52933DA31BBC}" type="slidenum">
              <a:rPr lang="de-DE" altLang="de-DE" sz="1400"/>
              <a:pPr eaLnBrk="1" hangingPunct="1">
                <a:spcBef>
                  <a:spcPct val="0"/>
                </a:spcBef>
              </a:pPr>
              <a:t>3</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6802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94995C-CD1F-44B6-88DF-52933DA31BBC}" type="slidenum">
              <a:rPr lang="de-DE" altLang="de-DE" sz="1400"/>
              <a:pPr eaLnBrk="1" hangingPunct="1">
                <a:spcBef>
                  <a:spcPct val="0"/>
                </a:spcBef>
              </a:pPr>
              <a:t>4</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6802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E42CFA-10CF-49BE-887B-37C9CCF5DF18}" type="slidenum">
              <a:rPr lang="de-DE" altLang="de-DE" sz="1400"/>
              <a:pPr eaLnBrk="1" hangingPunct="1">
                <a:spcBef>
                  <a:spcPct val="0"/>
                </a:spcBef>
              </a:pPr>
              <a:t>5</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111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E42CFA-10CF-49BE-887B-37C9CCF5DF18}" type="slidenum">
              <a:rPr lang="de-DE" altLang="de-DE" sz="1400"/>
              <a:pPr eaLnBrk="1" hangingPunct="1">
                <a:spcBef>
                  <a:spcPct val="0"/>
                </a:spcBef>
              </a:pPr>
              <a:t>6</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111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E42CFA-10CF-49BE-887B-37C9CCF5DF18}" type="slidenum">
              <a:rPr lang="de-DE" altLang="de-DE" sz="1400"/>
              <a:pPr eaLnBrk="1" hangingPunct="1">
                <a:spcBef>
                  <a:spcPct val="0"/>
                </a:spcBef>
              </a:pPr>
              <a:t>7</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111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E42CFA-10CF-49BE-887B-37C9CCF5DF18}" type="slidenum">
              <a:rPr lang="de-DE" altLang="de-DE" sz="1400"/>
              <a:pPr eaLnBrk="1" hangingPunct="1">
                <a:spcBef>
                  <a:spcPct val="0"/>
                </a:spcBef>
              </a:pPr>
              <a:t>8</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111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ED039B-64AB-4915-8A2E-D7C4CA780FD7}" type="slidenum">
              <a:rPr lang="de-DE" altLang="de-DE" sz="1400"/>
              <a:pPr eaLnBrk="1" hangingPunct="1">
                <a:spcBef>
                  <a:spcPct val="0"/>
                </a:spcBef>
              </a:pPr>
              <a:t>9</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2775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70FFC2-1D50-446F-B4AE-83C321351E1F}" type="slidenum">
              <a:rPr lang="de-DE" altLang="de-DE" sz="1400"/>
              <a:pPr eaLnBrk="1" hangingPunct="1">
                <a:spcBef>
                  <a:spcPct val="0"/>
                </a:spcBef>
              </a:pPr>
              <a:t>10</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9848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70FFC2-1D50-446F-B4AE-83C321351E1F}" type="slidenum">
              <a:rPr lang="de-DE" altLang="de-DE" sz="1400"/>
              <a:pPr eaLnBrk="1" hangingPunct="1">
                <a:spcBef>
                  <a:spcPct val="0"/>
                </a:spcBef>
              </a:pPr>
              <a:t>11</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9848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70FFC2-1D50-446F-B4AE-83C321351E1F}" type="slidenum">
              <a:rPr lang="de-DE" altLang="de-DE" sz="1400"/>
              <a:pPr eaLnBrk="1" hangingPunct="1">
                <a:spcBef>
                  <a:spcPct val="0"/>
                </a:spcBef>
              </a:pPr>
              <a:t>12</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9848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104FB4-2AC0-4659-A4FA-2D8AF07F820B}" type="slidenum">
              <a:rPr lang="de-DE" altLang="de-DE" sz="1400"/>
              <a:pPr eaLnBrk="1" hangingPunct="1">
                <a:spcBef>
                  <a:spcPct val="0"/>
                </a:spcBef>
              </a:pPr>
              <a:t>13</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1700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368D92-0A87-4AC9-82FE-EF3F082A2712}" type="slidenum">
              <a:rPr lang="de-DE" altLang="de-DE" sz="1400"/>
              <a:pPr eaLnBrk="1" hangingPunct="1">
                <a:spcBef>
                  <a:spcPct val="0"/>
                </a:spcBef>
              </a:pPr>
              <a:t>14</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5662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BEA0C1-3C67-4A2D-8DD3-8DA5A10A91A6}" type="slidenum">
              <a:rPr lang="de-DE" altLang="de-DE" sz="1400"/>
              <a:pPr eaLnBrk="1" hangingPunct="1">
                <a:spcBef>
                  <a:spcPct val="0"/>
                </a:spcBef>
              </a:pPr>
              <a:t>15</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3085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82B4E7-4D27-4AB0-A59F-0918A0F1C850}" type="slidenum">
              <a:rPr lang="de-DE" altLang="de-DE" sz="1400"/>
              <a:pPr eaLnBrk="1" hangingPunct="1">
                <a:spcBef>
                  <a:spcPct val="0"/>
                </a:spcBef>
              </a:pPr>
              <a:t>16</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447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3DB6DE-3976-496E-99AC-8C27A0005375}" type="slidenum">
              <a:rPr lang="de-DE" altLang="de-DE" sz="1400"/>
              <a:pPr eaLnBrk="1" hangingPunct="1">
                <a:spcBef>
                  <a:spcPct val="0"/>
                </a:spcBef>
              </a:pPr>
              <a:t>17</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7238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3DB6DE-3976-496E-99AC-8C27A0005375}" type="slidenum">
              <a:rPr lang="de-DE" altLang="de-DE" sz="1400"/>
              <a:pPr eaLnBrk="1" hangingPunct="1">
                <a:spcBef>
                  <a:spcPct val="0"/>
                </a:spcBef>
              </a:pPr>
              <a:t>18</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7238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187574-F035-41E4-969E-0BC553D91501}" type="slidenum">
              <a:rPr lang="de-DE" altLang="de-DE" sz="1400"/>
              <a:pPr eaLnBrk="1" hangingPunct="1">
                <a:spcBef>
                  <a:spcPct val="0"/>
                </a:spcBef>
              </a:pPr>
              <a:t>19</a:t>
            </a:fld>
            <a:endParaRPr lang="de-DE" altLang="de-DE" sz="14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1950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6ECCB5-72D2-42FF-B98B-851C7DAA50A4}" type="slidenum">
              <a:rPr lang="de-DE" altLang="de-DE" sz="1400"/>
              <a:pPr eaLnBrk="1" hangingPunct="1">
                <a:spcBef>
                  <a:spcPct val="0"/>
                </a:spcBef>
              </a:pPr>
              <a:t>20</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5886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6ECCB5-72D2-42FF-B98B-851C7DAA50A4}" type="slidenum">
              <a:rPr lang="de-DE" altLang="de-DE" sz="1400"/>
              <a:pPr eaLnBrk="1" hangingPunct="1">
                <a:spcBef>
                  <a:spcPct val="0"/>
                </a:spcBef>
              </a:pPr>
              <a:t>21</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5886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6ECCB5-72D2-42FF-B98B-851C7DAA50A4}" type="slidenum">
              <a:rPr lang="de-DE" altLang="de-DE" sz="1400"/>
              <a:pPr eaLnBrk="1" hangingPunct="1">
                <a:spcBef>
                  <a:spcPct val="0"/>
                </a:spcBef>
              </a:pPr>
              <a:t>22</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5886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6ECCB5-72D2-42FF-B98B-851C7DAA50A4}" type="slidenum">
              <a:rPr lang="de-DE" altLang="de-DE" sz="1400"/>
              <a:pPr eaLnBrk="1" hangingPunct="1">
                <a:spcBef>
                  <a:spcPct val="0"/>
                </a:spcBef>
              </a:pPr>
              <a:t>23</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58865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A06A65-42F0-43D8-A253-AC29E1C6C86D}" type="slidenum">
              <a:rPr lang="de-DE" altLang="de-DE" sz="1400"/>
              <a:pPr eaLnBrk="1" hangingPunct="1">
                <a:spcBef>
                  <a:spcPct val="0"/>
                </a:spcBef>
              </a:pPr>
              <a:t>24</a:t>
            </a:fld>
            <a:endParaRPr lang="de-DE" altLang="de-DE" sz="14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4606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AEB04B-4A7C-462E-9E2C-14E78C975D1D}" type="slidenum">
              <a:rPr lang="de-DE" altLang="de-DE" sz="1400"/>
              <a:pPr eaLnBrk="1" hangingPunct="1">
                <a:spcBef>
                  <a:spcPct val="0"/>
                </a:spcBef>
              </a:pPr>
              <a:t>25</a:t>
            </a:fld>
            <a:endParaRPr lang="de-DE" altLang="de-DE" sz="14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2180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4000C1-2C2C-4F31-82DA-D69EF1FAFAB6}" type="slidenum">
              <a:rPr lang="de-DE" altLang="de-DE" sz="1400"/>
              <a:pPr eaLnBrk="1" hangingPunct="1">
                <a:spcBef>
                  <a:spcPct val="0"/>
                </a:spcBef>
              </a:pPr>
              <a:t>26</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8754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5378890-5C9B-4C5A-BC4A-DF81C555DC5F}" type="slidenum">
              <a:rPr lang="de-DE" altLang="de-DE" sz="1400"/>
              <a:pPr algn="r" eaLnBrk="1" hangingPunct="1">
                <a:spcBef>
                  <a:spcPct val="0"/>
                </a:spcBef>
              </a:pPr>
              <a:t>27</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61458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864ADA-2457-4917-9CD8-5151879E7A24}" type="slidenum">
              <a:rPr lang="de-DE" altLang="de-DE" sz="1400"/>
              <a:pPr eaLnBrk="1" hangingPunct="1">
                <a:spcBef>
                  <a:spcPct val="0"/>
                </a:spcBef>
              </a:pPr>
              <a:t>28</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4165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3C73C9-B91E-4DCF-B82C-84F50BE1968C}" type="slidenum">
              <a:rPr lang="de-DE" altLang="de-DE" sz="1400"/>
              <a:pPr algn="r" eaLnBrk="1" hangingPunct="1">
                <a:spcBef>
                  <a:spcPct val="0"/>
                </a:spcBef>
              </a:pPr>
              <a:t>29</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9358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4F528F-A255-4B52-92D2-5CB79EEEFC82}" type="slidenum">
              <a:rPr lang="de-DE" altLang="de-DE" sz="1400"/>
              <a:pPr eaLnBrk="1" hangingPunct="1">
                <a:spcBef>
                  <a:spcPct val="0"/>
                </a:spcBef>
              </a:pPr>
              <a:t>30</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36938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BD9E24B-B096-4EFF-A7F5-FE856B52783F}" type="slidenum">
              <a:rPr lang="de-DE" altLang="de-DE" sz="1400"/>
              <a:pPr algn="r" eaLnBrk="1" hangingPunct="1">
                <a:spcBef>
                  <a:spcPct val="0"/>
                </a:spcBef>
              </a:pPr>
              <a:t>31</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6945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71283F-031A-402D-8087-C122DB0D4608}" type="slidenum">
              <a:rPr lang="de-DE" altLang="de-DE" sz="1400"/>
              <a:pPr eaLnBrk="1" hangingPunct="1">
                <a:spcBef>
                  <a:spcPct val="0"/>
                </a:spcBef>
              </a:pPr>
              <a:t>32</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91682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9EE2B7-4558-45AF-A71D-4F0AC3C5F2CF}" type="slidenum">
              <a:rPr lang="de-DE" altLang="de-DE" sz="1400"/>
              <a:pPr eaLnBrk="1" hangingPunct="1">
                <a:spcBef>
                  <a:spcPct val="0"/>
                </a:spcBef>
              </a:pPr>
              <a:t>33</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37096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EA2E672-B161-4F89-A531-228ABA4059FA}" type="slidenum">
              <a:rPr lang="de-DE" altLang="de-DE" sz="1400"/>
              <a:pPr algn="r" eaLnBrk="1" hangingPunct="1">
                <a:spcBef>
                  <a:spcPct val="0"/>
                </a:spcBef>
              </a:pPr>
              <a:t>35</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1058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2DC4FC-6953-449C-8DCF-F8ADC0BF92C5}" type="slidenum">
              <a:rPr lang="de-DE" altLang="de-DE" sz="1400"/>
              <a:pPr eaLnBrk="1" hangingPunct="1">
                <a:spcBef>
                  <a:spcPct val="0"/>
                </a:spcBef>
              </a:pPr>
              <a:t>36</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8298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778246-0849-4C9D-B6A4-922CDD1F9894}" type="slidenum">
              <a:rPr lang="de-DE" altLang="de-DE" sz="1400"/>
              <a:pPr eaLnBrk="1" hangingPunct="1">
                <a:spcBef>
                  <a:spcPct val="0"/>
                </a:spcBef>
              </a:pPr>
              <a:t>37</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69593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258C93-6214-4D8B-BD9C-6C96C4DC88F9}" type="slidenum">
              <a:rPr lang="de-DE" altLang="de-DE" sz="1400"/>
              <a:pPr eaLnBrk="1" hangingPunct="1">
                <a:spcBef>
                  <a:spcPct val="0"/>
                </a:spcBef>
              </a:pPr>
              <a:t>38</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76312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41DF35-834A-4323-888C-84336D37B122}" type="slidenum">
              <a:rPr lang="de-DE" altLang="de-DE" sz="1400"/>
              <a:pPr eaLnBrk="1" hangingPunct="1">
                <a:spcBef>
                  <a:spcPct val="0"/>
                </a:spcBef>
              </a:pPr>
              <a:t>39</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46894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0B4739-47AF-48AD-8BC7-E832D6D9A23A}" type="slidenum">
              <a:rPr lang="de-DE" altLang="de-DE" sz="1400"/>
              <a:pPr eaLnBrk="1" hangingPunct="1">
                <a:spcBef>
                  <a:spcPct val="0"/>
                </a:spcBef>
              </a:pPr>
              <a:t>40</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09360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0C2F7F-A920-4FDA-A5E4-0A95C349C58C}" type="slidenum">
              <a:rPr lang="de-DE" altLang="de-DE" sz="1400"/>
              <a:pPr eaLnBrk="1" hangingPunct="1">
                <a:spcBef>
                  <a:spcPct val="0"/>
                </a:spcBef>
              </a:pPr>
              <a:t>41</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24682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415C4A-B149-4B06-A769-8FD1338F16CE}" type="slidenum">
              <a:rPr lang="de-DE" altLang="de-DE" sz="1400"/>
              <a:pPr eaLnBrk="1" hangingPunct="1">
                <a:spcBef>
                  <a:spcPct val="0"/>
                </a:spcBef>
              </a:pPr>
              <a:t>42</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99257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53AA00-2314-4B62-8B34-E917701783C4}" type="slidenum">
              <a:rPr lang="de-DE" altLang="de-DE" sz="1400"/>
              <a:pPr eaLnBrk="1" hangingPunct="1">
                <a:spcBef>
                  <a:spcPct val="0"/>
                </a:spcBef>
              </a:pPr>
              <a:t>43</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335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0CDBBD-0904-4ADC-8E87-ADD5D6204350}" type="slidenum">
              <a:rPr lang="de-DE" altLang="de-DE" sz="1400"/>
              <a:pPr eaLnBrk="1" hangingPunct="1">
                <a:spcBef>
                  <a:spcPct val="0"/>
                </a:spcBef>
              </a:pPr>
              <a:t>44</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48404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174FF6-7850-4471-AF19-DC7BB17CE7C6}" type="slidenum">
              <a:rPr lang="de-DE" altLang="de-DE" sz="1400"/>
              <a:pPr eaLnBrk="1" hangingPunct="1">
                <a:spcBef>
                  <a:spcPct val="0"/>
                </a:spcBef>
              </a:pPr>
              <a:t>45</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94018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39FA6B-3AD0-4B4B-B04F-1A0C5C43073D}" type="slidenum">
              <a:rPr lang="de-DE" altLang="de-DE" sz="1400"/>
              <a:pPr eaLnBrk="1" hangingPunct="1">
                <a:spcBef>
                  <a:spcPct val="0"/>
                </a:spcBef>
              </a:pPr>
              <a:t>46</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90162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4927C1-5450-4188-9802-42B331B1019D}" type="slidenum">
              <a:rPr lang="de-DE" altLang="de-DE" sz="1400"/>
              <a:pPr eaLnBrk="1" hangingPunct="1">
                <a:spcBef>
                  <a:spcPct val="0"/>
                </a:spcBef>
              </a:pPr>
              <a:t>47</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06170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770053-BF9D-4C20-A8E6-23FEF752EBD3}" type="slidenum">
              <a:rPr lang="de-DE" altLang="de-DE" sz="1400"/>
              <a:pPr eaLnBrk="1" hangingPunct="1">
                <a:spcBef>
                  <a:spcPct val="0"/>
                </a:spcBef>
              </a:pPr>
              <a:t>48</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69529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9DB96D-3BA4-40F1-B465-F192B45DFFA6}" type="slidenum">
              <a:rPr lang="de-DE" altLang="de-DE" sz="1400"/>
              <a:pPr eaLnBrk="1" hangingPunct="1">
                <a:spcBef>
                  <a:spcPct val="0"/>
                </a:spcBef>
              </a:pPr>
              <a:t>49</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71711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D84C44-04ED-4329-9A8B-DEBA7F82D2CA}" type="slidenum">
              <a:rPr lang="de-DE" altLang="de-DE" sz="1400"/>
              <a:pPr eaLnBrk="1" hangingPunct="1">
                <a:spcBef>
                  <a:spcPct val="0"/>
                </a:spcBef>
              </a:pPr>
              <a:t>50</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81406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B46146-AAD8-4489-B0A8-A707E2CBA1E4}" type="slidenum">
              <a:rPr lang="de-DE" altLang="de-DE" sz="1400"/>
              <a:pPr eaLnBrk="1" hangingPunct="1">
                <a:spcBef>
                  <a:spcPct val="0"/>
                </a:spcBef>
              </a:pPr>
              <a:t>51</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93320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2E04F1-E5C3-4E4A-BF80-831B74F52B0F}" type="slidenum">
              <a:rPr lang="de-DE" altLang="de-DE" sz="1400"/>
              <a:pPr eaLnBrk="1" hangingPunct="1">
                <a:spcBef>
                  <a:spcPct val="0"/>
                </a:spcBef>
              </a:pPr>
              <a:t>52</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92197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8B9B7B-7D7D-4920-9B85-659D4325006F}" type="slidenum">
              <a:rPr lang="de-DE" altLang="de-DE" sz="1400"/>
              <a:pPr eaLnBrk="1" hangingPunct="1">
                <a:spcBef>
                  <a:spcPct val="0"/>
                </a:spcBef>
              </a:pPr>
              <a:t>53</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20119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070795-FD2F-43F4-B7A5-0492D752E4DC}" type="slidenum">
              <a:rPr lang="de-DE" altLang="de-DE" sz="1400"/>
              <a:pPr eaLnBrk="1" hangingPunct="1">
                <a:spcBef>
                  <a:spcPct val="0"/>
                </a:spcBef>
              </a:pPr>
              <a:t>54</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94352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DA67DE-DE8E-4591-B78F-1D8D270C53CF}" type="slidenum">
              <a:rPr lang="de-DE" altLang="de-DE" sz="1400"/>
              <a:pPr eaLnBrk="1" hangingPunct="1">
                <a:spcBef>
                  <a:spcPct val="0"/>
                </a:spcBef>
              </a:pPr>
              <a:t>55</a:t>
            </a:fld>
            <a:endParaRPr lang="de-DE" altLang="de-DE"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5399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55266C-5A15-4A9F-92E1-808468941A40}" type="slidenum">
              <a:rPr lang="de-DE" altLang="de-DE" sz="1400"/>
              <a:pPr eaLnBrk="1" hangingPunct="1">
                <a:spcBef>
                  <a:spcPct val="0"/>
                </a:spcBef>
              </a:pPr>
              <a:t>56</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9428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6D2B2F-7F99-4AA8-9AF7-0BE6072F3CD5}" type="slidenum">
              <a:rPr lang="de-DE" altLang="de-DE" sz="1400"/>
              <a:pPr eaLnBrk="1" hangingPunct="1">
                <a:spcBef>
                  <a:spcPct val="0"/>
                </a:spcBef>
              </a:pPr>
              <a:t>57</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80851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D9F18C-42C8-4C33-ACC9-9841C381699E}" type="slidenum">
              <a:rPr lang="de-DE" altLang="de-DE" sz="1400"/>
              <a:pPr eaLnBrk="1" hangingPunct="1">
                <a:spcBef>
                  <a:spcPct val="0"/>
                </a:spcBef>
              </a:pPr>
              <a:t>58</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0184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A2CCDB-B461-438E-93AB-435ACC399DB1}" type="slidenum">
              <a:rPr lang="de-DE" altLang="de-DE" sz="1400"/>
              <a:pPr eaLnBrk="1" hangingPunct="1">
                <a:spcBef>
                  <a:spcPct val="0"/>
                </a:spcBef>
              </a:pPr>
              <a:t>59</a:t>
            </a:fld>
            <a:endParaRPr lang="de-DE" altLang="de-DE" sz="14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5838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ED47BF-0203-4568-89B8-2FD65E7E634C}" type="slidenum">
              <a:rPr lang="de-DE" altLang="de-DE" sz="1400"/>
              <a:pPr eaLnBrk="1" hangingPunct="1">
                <a:spcBef>
                  <a:spcPct val="0"/>
                </a:spcBef>
              </a:pPr>
              <a:t>60</a:t>
            </a:fld>
            <a:endParaRPr lang="de-DE" altLang="de-DE" sz="1400"/>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55734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2D6E2D-D337-41DF-977E-D67BDBF2FBE3}" type="slidenum">
              <a:rPr lang="de-DE" altLang="de-DE" sz="1400"/>
              <a:pPr eaLnBrk="1" hangingPunct="1">
                <a:spcBef>
                  <a:spcPct val="0"/>
                </a:spcBef>
              </a:pPr>
              <a:t>61</a:t>
            </a:fld>
            <a:endParaRPr lang="de-DE" altLang="de-DE" sz="1400"/>
          </a:p>
        </p:txBody>
      </p:sp>
      <p:sp>
        <p:nvSpPr>
          <p:cNvPr id="179203" name="Rectangle 1026"/>
          <p:cNvSpPr>
            <a:spLocks noGrp="1" noRot="1" noChangeAspect="1" noChangeArrowheads="1" noTextEdit="1"/>
          </p:cNvSpPr>
          <p:nvPr>
            <p:ph type="sldImg"/>
          </p:nvPr>
        </p:nvSpPr>
        <p:spPr>
          <a:xfrm>
            <a:off x="141288" y="768350"/>
            <a:ext cx="6821487" cy="3836988"/>
          </a:xfrm>
          <a:ln/>
        </p:spPr>
      </p:sp>
      <p:sp>
        <p:nvSpPr>
          <p:cNvPr id="1792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5885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A66709-E533-494D-97FC-310DC88CBB78}" type="slidenum">
              <a:rPr lang="de-DE" altLang="de-DE" sz="1400"/>
              <a:pPr eaLnBrk="1" hangingPunct="1">
                <a:spcBef>
                  <a:spcPct val="0"/>
                </a:spcBef>
              </a:pPr>
              <a:t>62</a:t>
            </a:fld>
            <a:endParaRPr lang="de-DE" altLang="de-DE" sz="1400"/>
          </a:p>
        </p:txBody>
      </p:sp>
      <p:sp>
        <p:nvSpPr>
          <p:cNvPr id="180227" name="Rectangle 1026"/>
          <p:cNvSpPr>
            <a:spLocks noGrp="1" noRot="1" noChangeAspect="1" noChangeArrowheads="1" noTextEdit="1"/>
          </p:cNvSpPr>
          <p:nvPr>
            <p:ph type="sldImg"/>
          </p:nvPr>
        </p:nvSpPr>
        <p:spPr>
          <a:xfrm>
            <a:off x="141288" y="768350"/>
            <a:ext cx="6821487" cy="3836988"/>
          </a:xfrm>
          <a:ln/>
        </p:spPr>
      </p:sp>
      <p:sp>
        <p:nvSpPr>
          <p:cNvPr id="180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89482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5EF616-E2B4-42A8-9E19-128D3D4810AE}" type="slidenum">
              <a:rPr lang="de-DE" altLang="de-DE" sz="1400"/>
              <a:pPr eaLnBrk="1" hangingPunct="1">
                <a:spcBef>
                  <a:spcPct val="0"/>
                </a:spcBef>
              </a:pPr>
              <a:t>63</a:t>
            </a:fld>
            <a:endParaRPr lang="de-DE" altLang="de-DE" sz="1400"/>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32509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065FD8-EA1D-4195-B91B-34E918EE0A7E}" type="slidenum">
              <a:rPr lang="de-DE" altLang="de-DE" sz="1400"/>
              <a:pPr algn="r" eaLnBrk="1" hangingPunct="1">
                <a:spcBef>
                  <a:spcPct val="0"/>
                </a:spcBef>
              </a:pPr>
              <a:t>64</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74440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065FD8-EA1D-4195-B91B-34E918EE0A7E}" type="slidenum">
              <a:rPr lang="de-DE" altLang="de-DE" sz="1400"/>
              <a:pPr algn="r" eaLnBrk="1" hangingPunct="1">
                <a:spcBef>
                  <a:spcPct val="0"/>
                </a:spcBef>
              </a:pPr>
              <a:t>65</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74440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065FD8-EA1D-4195-B91B-34E918EE0A7E}" type="slidenum">
              <a:rPr lang="de-DE" altLang="de-DE" sz="1400"/>
              <a:pPr algn="r" eaLnBrk="1" hangingPunct="1">
                <a:spcBef>
                  <a:spcPct val="0"/>
                </a:spcBef>
              </a:pPr>
              <a:t>66</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74440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065FD8-EA1D-4195-B91B-34E918EE0A7E}" type="slidenum">
              <a:rPr lang="de-DE" altLang="de-DE" sz="1400"/>
              <a:pPr algn="r" eaLnBrk="1" hangingPunct="1">
                <a:spcBef>
                  <a:spcPct val="0"/>
                </a:spcBef>
              </a:pPr>
              <a:t>67</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74440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065FD8-EA1D-4195-B91B-34E918EE0A7E}" type="slidenum">
              <a:rPr lang="de-DE" altLang="de-DE" sz="1400"/>
              <a:pPr algn="r" eaLnBrk="1" hangingPunct="1">
                <a:spcBef>
                  <a:spcPct val="0"/>
                </a:spcBef>
              </a:pPr>
              <a:t>68</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74440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065FD8-EA1D-4195-B91B-34E918EE0A7E}" type="slidenum">
              <a:rPr lang="de-DE" altLang="de-DE" sz="1400"/>
              <a:pPr algn="r" eaLnBrk="1" hangingPunct="1">
                <a:spcBef>
                  <a:spcPct val="0"/>
                </a:spcBef>
              </a:pPr>
              <a:t>69</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74440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A94D90-6412-4201-BDB1-DBF16B03BEC9}" type="slidenum">
              <a:rPr lang="de-DE" altLang="de-DE" sz="1400"/>
              <a:pPr eaLnBrk="1" hangingPunct="1">
                <a:spcBef>
                  <a:spcPct val="0"/>
                </a:spcBef>
              </a:pPr>
              <a:t>70</a:t>
            </a:fld>
            <a:endParaRPr lang="de-DE" altLang="de-DE" sz="1400"/>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86568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A94D90-6412-4201-BDB1-DBF16B03BEC9}" type="slidenum">
              <a:rPr lang="de-DE" altLang="de-DE" sz="1400"/>
              <a:pPr eaLnBrk="1" hangingPunct="1">
                <a:spcBef>
                  <a:spcPct val="0"/>
                </a:spcBef>
              </a:pPr>
              <a:t>71</a:t>
            </a:fld>
            <a:endParaRPr lang="de-DE" altLang="de-DE" sz="1400"/>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865686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A94D90-6412-4201-BDB1-DBF16B03BEC9}" type="slidenum">
              <a:rPr lang="de-DE" altLang="de-DE" sz="1400"/>
              <a:pPr eaLnBrk="1" hangingPunct="1">
                <a:spcBef>
                  <a:spcPct val="0"/>
                </a:spcBef>
              </a:pPr>
              <a:t>72</a:t>
            </a:fld>
            <a:endParaRPr lang="de-DE" altLang="de-DE" sz="1400"/>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86568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xfrm>
            <a:off x="141288" y="768350"/>
            <a:ext cx="6821487" cy="3836988"/>
          </a:xfrm>
          <a:ln/>
        </p:spPr>
      </p:sp>
      <p:sp>
        <p:nvSpPr>
          <p:cNvPr id="19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947701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Arial" panose="020B0604020202020204" pitchFamily="34" charset="0"/>
              </a:defRPr>
            </a:lvl1pPr>
            <a:lvl2pPr marL="769938" indent="-295275" defTabSz="989013" eaLnBrk="0" hangingPunct="0">
              <a:spcBef>
                <a:spcPct val="30000"/>
              </a:spcBef>
              <a:defRPr sz="1200">
                <a:solidFill>
                  <a:schemeClr val="tx1"/>
                </a:solidFill>
                <a:latin typeface="Arial" panose="020B0604020202020204" pitchFamily="34" charset="0"/>
              </a:defRPr>
            </a:lvl2pPr>
            <a:lvl3pPr marL="1184275" indent="-236538" defTabSz="989013" eaLnBrk="0" hangingPunct="0">
              <a:spcBef>
                <a:spcPct val="30000"/>
              </a:spcBef>
              <a:defRPr sz="1200">
                <a:solidFill>
                  <a:schemeClr val="tx1"/>
                </a:solidFill>
                <a:latin typeface="Arial" panose="020B0604020202020204" pitchFamily="34" charset="0"/>
              </a:defRPr>
            </a:lvl3pPr>
            <a:lvl4pPr marL="1658938" indent="-236538" defTabSz="989013" eaLnBrk="0" hangingPunct="0">
              <a:spcBef>
                <a:spcPct val="30000"/>
              </a:spcBef>
              <a:defRPr sz="1200">
                <a:solidFill>
                  <a:schemeClr val="tx1"/>
                </a:solidFill>
                <a:latin typeface="Arial" panose="020B0604020202020204" pitchFamily="34" charset="0"/>
              </a:defRPr>
            </a:lvl4pPr>
            <a:lvl5pPr marL="2133600" indent="-236538" defTabSz="989013" eaLnBrk="0" hangingPunct="0">
              <a:spcBef>
                <a:spcPct val="30000"/>
              </a:spcBef>
              <a:defRPr sz="1200">
                <a:solidFill>
                  <a:schemeClr val="tx1"/>
                </a:solidFill>
                <a:latin typeface="Arial" panose="020B0604020202020204" pitchFamily="34" charset="0"/>
              </a:defRPr>
            </a:lvl5pPr>
            <a:lvl6pPr marL="2590800" indent="-236538" defTabSz="989013"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89013"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89013"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890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4B6ADB-5D9A-4A60-B07F-C0FDFAAD150F}" type="slidenum">
              <a:rPr lang="de-DE" altLang="de-DE" sz="1300">
                <a:solidFill>
                  <a:srgbClr val="000000"/>
                </a:solidFill>
                <a:latin typeface="Times New Roman" panose="02020603050405020304" pitchFamily="18" charset="0"/>
              </a:rPr>
              <a:pPr eaLnBrk="1" hangingPunct="1">
                <a:spcBef>
                  <a:spcPct val="0"/>
                </a:spcBef>
              </a:pPr>
              <a:t>75</a:t>
            </a:fld>
            <a:endParaRPr lang="de-DE" altLang="de-DE" sz="1300">
              <a:solidFill>
                <a:srgbClr val="000000"/>
              </a:solidFill>
              <a:latin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41288" y="768350"/>
            <a:ext cx="6821487"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55565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Arial" panose="020B0604020202020204" pitchFamily="34" charset="0"/>
              </a:defRPr>
            </a:lvl1pPr>
            <a:lvl2pPr marL="769938" indent="-295275" defTabSz="989013" eaLnBrk="0" hangingPunct="0">
              <a:spcBef>
                <a:spcPct val="30000"/>
              </a:spcBef>
              <a:defRPr sz="1200">
                <a:solidFill>
                  <a:schemeClr val="tx1"/>
                </a:solidFill>
                <a:latin typeface="Arial" panose="020B0604020202020204" pitchFamily="34" charset="0"/>
              </a:defRPr>
            </a:lvl2pPr>
            <a:lvl3pPr marL="1184275" indent="-236538" defTabSz="989013" eaLnBrk="0" hangingPunct="0">
              <a:spcBef>
                <a:spcPct val="30000"/>
              </a:spcBef>
              <a:defRPr sz="1200">
                <a:solidFill>
                  <a:schemeClr val="tx1"/>
                </a:solidFill>
                <a:latin typeface="Arial" panose="020B0604020202020204" pitchFamily="34" charset="0"/>
              </a:defRPr>
            </a:lvl3pPr>
            <a:lvl4pPr marL="1658938" indent="-236538" defTabSz="989013" eaLnBrk="0" hangingPunct="0">
              <a:spcBef>
                <a:spcPct val="30000"/>
              </a:spcBef>
              <a:defRPr sz="1200">
                <a:solidFill>
                  <a:schemeClr val="tx1"/>
                </a:solidFill>
                <a:latin typeface="Arial" panose="020B0604020202020204" pitchFamily="34" charset="0"/>
              </a:defRPr>
            </a:lvl4pPr>
            <a:lvl5pPr marL="2133600" indent="-236538" defTabSz="989013" eaLnBrk="0" hangingPunct="0">
              <a:spcBef>
                <a:spcPct val="30000"/>
              </a:spcBef>
              <a:defRPr sz="1200">
                <a:solidFill>
                  <a:schemeClr val="tx1"/>
                </a:solidFill>
                <a:latin typeface="Arial" panose="020B0604020202020204" pitchFamily="34" charset="0"/>
              </a:defRPr>
            </a:lvl5pPr>
            <a:lvl6pPr marL="2590800" indent="-236538" defTabSz="989013"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89013"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89013"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890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CFE8D8-A4E2-4639-97B2-B19C6692BB32}" type="slidenum">
              <a:rPr lang="de-DE" altLang="de-DE" sz="1300">
                <a:solidFill>
                  <a:srgbClr val="000000"/>
                </a:solidFill>
                <a:latin typeface="Times New Roman" panose="02020603050405020304" pitchFamily="18" charset="0"/>
              </a:rPr>
              <a:pPr eaLnBrk="1" hangingPunct="1">
                <a:spcBef>
                  <a:spcPct val="0"/>
                </a:spcBef>
              </a:pPr>
              <a:t>76</a:t>
            </a:fld>
            <a:endParaRPr lang="de-DE" altLang="de-DE" sz="1300">
              <a:solidFill>
                <a:srgbClr val="000000"/>
              </a:solidFill>
              <a:latin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41288" y="768350"/>
            <a:ext cx="6821487"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88126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Arial" panose="020B0604020202020204" pitchFamily="34" charset="0"/>
              </a:defRPr>
            </a:lvl1pPr>
            <a:lvl2pPr marL="769938" indent="-295275" defTabSz="989013" eaLnBrk="0" hangingPunct="0">
              <a:spcBef>
                <a:spcPct val="30000"/>
              </a:spcBef>
              <a:defRPr sz="1200">
                <a:solidFill>
                  <a:schemeClr val="tx1"/>
                </a:solidFill>
                <a:latin typeface="Arial" panose="020B0604020202020204" pitchFamily="34" charset="0"/>
              </a:defRPr>
            </a:lvl2pPr>
            <a:lvl3pPr marL="1184275" indent="-236538" defTabSz="989013" eaLnBrk="0" hangingPunct="0">
              <a:spcBef>
                <a:spcPct val="30000"/>
              </a:spcBef>
              <a:defRPr sz="1200">
                <a:solidFill>
                  <a:schemeClr val="tx1"/>
                </a:solidFill>
                <a:latin typeface="Arial" panose="020B0604020202020204" pitchFamily="34" charset="0"/>
              </a:defRPr>
            </a:lvl3pPr>
            <a:lvl4pPr marL="1658938" indent="-236538" defTabSz="989013" eaLnBrk="0" hangingPunct="0">
              <a:spcBef>
                <a:spcPct val="30000"/>
              </a:spcBef>
              <a:defRPr sz="1200">
                <a:solidFill>
                  <a:schemeClr val="tx1"/>
                </a:solidFill>
                <a:latin typeface="Arial" panose="020B0604020202020204" pitchFamily="34" charset="0"/>
              </a:defRPr>
            </a:lvl4pPr>
            <a:lvl5pPr marL="2133600" indent="-236538" defTabSz="989013" eaLnBrk="0" hangingPunct="0">
              <a:spcBef>
                <a:spcPct val="30000"/>
              </a:spcBef>
              <a:defRPr sz="1200">
                <a:solidFill>
                  <a:schemeClr val="tx1"/>
                </a:solidFill>
                <a:latin typeface="Arial" panose="020B0604020202020204" pitchFamily="34" charset="0"/>
              </a:defRPr>
            </a:lvl5pPr>
            <a:lvl6pPr marL="2590800" indent="-236538" defTabSz="989013"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89013"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89013"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890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15A018-13CC-4929-9315-6731769DF367}" type="slidenum">
              <a:rPr lang="de-DE" altLang="de-DE" sz="1300">
                <a:solidFill>
                  <a:srgbClr val="000000"/>
                </a:solidFill>
                <a:latin typeface="Times New Roman" panose="02020603050405020304" pitchFamily="18" charset="0"/>
              </a:rPr>
              <a:pPr eaLnBrk="1" hangingPunct="1">
                <a:spcBef>
                  <a:spcPct val="0"/>
                </a:spcBef>
              </a:pPr>
              <a:t>77</a:t>
            </a:fld>
            <a:endParaRPr lang="de-DE" altLang="de-DE" sz="1300">
              <a:solidFill>
                <a:srgbClr val="000000"/>
              </a:solidFill>
              <a:latin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41288" y="768350"/>
            <a:ext cx="6821487"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53415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Arial" panose="020B0604020202020204" pitchFamily="34" charset="0"/>
              </a:defRPr>
            </a:lvl1pPr>
            <a:lvl2pPr marL="769938" indent="-295275" defTabSz="989013" eaLnBrk="0" hangingPunct="0">
              <a:spcBef>
                <a:spcPct val="30000"/>
              </a:spcBef>
              <a:defRPr sz="1200">
                <a:solidFill>
                  <a:schemeClr val="tx1"/>
                </a:solidFill>
                <a:latin typeface="Arial" panose="020B0604020202020204" pitchFamily="34" charset="0"/>
              </a:defRPr>
            </a:lvl2pPr>
            <a:lvl3pPr marL="1184275" indent="-236538" defTabSz="989013" eaLnBrk="0" hangingPunct="0">
              <a:spcBef>
                <a:spcPct val="30000"/>
              </a:spcBef>
              <a:defRPr sz="1200">
                <a:solidFill>
                  <a:schemeClr val="tx1"/>
                </a:solidFill>
                <a:latin typeface="Arial" panose="020B0604020202020204" pitchFamily="34" charset="0"/>
              </a:defRPr>
            </a:lvl3pPr>
            <a:lvl4pPr marL="1658938" indent="-236538" defTabSz="989013" eaLnBrk="0" hangingPunct="0">
              <a:spcBef>
                <a:spcPct val="30000"/>
              </a:spcBef>
              <a:defRPr sz="1200">
                <a:solidFill>
                  <a:schemeClr val="tx1"/>
                </a:solidFill>
                <a:latin typeface="Arial" panose="020B0604020202020204" pitchFamily="34" charset="0"/>
              </a:defRPr>
            </a:lvl4pPr>
            <a:lvl5pPr marL="2133600" indent="-236538" defTabSz="989013" eaLnBrk="0" hangingPunct="0">
              <a:spcBef>
                <a:spcPct val="30000"/>
              </a:spcBef>
              <a:defRPr sz="1200">
                <a:solidFill>
                  <a:schemeClr val="tx1"/>
                </a:solidFill>
                <a:latin typeface="Arial" panose="020B0604020202020204" pitchFamily="34" charset="0"/>
              </a:defRPr>
            </a:lvl5pPr>
            <a:lvl6pPr marL="2590800" indent="-236538" defTabSz="989013"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89013"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89013"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890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BA1B40-E596-490C-B5EF-7C4B99BC2B8B}" type="slidenum">
              <a:rPr lang="de-DE" altLang="de-DE" sz="1300">
                <a:solidFill>
                  <a:srgbClr val="000000"/>
                </a:solidFill>
                <a:latin typeface="Times New Roman" panose="02020603050405020304" pitchFamily="18" charset="0"/>
              </a:rPr>
              <a:pPr eaLnBrk="1" hangingPunct="1">
                <a:spcBef>
                  <a:spcPct val="0"/>
                </a:spcBef>
              </a:pPr>
              <a:t>78</a:t>
            </a:fld>
            <a:endParaRPr lang="de-DE" altLang="de-DE" sz="1300">
              <a:solidFill>
                <a:srgbClr val="000000"/>
              </a:solidFill>
              <a:latin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41288" y="768350"/>
            <a:ext cx="6821487"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14328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F0141EC-0C5E-46C0-85CE-C7F3890F9D83}" type="slidenum">
              <a:rPr lang="de-DE" altLang="de-DE" sz="1300" b="0">
                <a:solidFill>
                  <a:srgbClr val="000000"/>
                </a:solidFill>
                <a:latin typeface="Times New Roman" panose="02020603050405020304" pitchFamily="18" charset="0"/>
              </a:rPr>
              <a:pPr algn="r" eaLnBrk="1" hangingPunct="1">
                <a:spcBef>
                  <a:spcPct val="0"/>
                </a:spcBef>
              </a:pPr>
              <a:t>79</a:t>
            </a:fld>
            <a:endParaRPr lang="de-DE" altLang="de-DE" sz="1300" b="0">
              <a:solidFill>
                <a:srgbClr val="000000"/>
              </a:solidFill>
              <a:latin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41288" y="768350"/>
            <a:ext cx="6821487"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560727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B0A909-9B8E-4EF8-8041-3E91F63C412E}" type="slidenum">
              <a:rPr lang="de-DE" altLang="de-DE" sz="1300" b="0">
                <a:solidFill>
                  <a:srgbClr val="000000"/>
                </a:solidFill>
                <a:latin typeface="Times New Roman" panose="02020603050405020304" pitchFamily="18" charset="0"/>
              </a:rPr>
              <a:pPr algn="r" eaLnBrk="1" hangingPunct="1">
                <a:spcBef>
                  <a:spcPct val="0"/>
                </a:spcBef>
              </a:pPr>
              <a:t>80</a:t>
            </a:fld>
            <a:endParaRPr lang="de-DE" altLang="de-DE" sz="1300" b="0">
              <a:solidFill>
                <a:srgbClr val="000000"/>
              </a:solidFill>
              <a:latin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41288" y="768350"/>
            <a:ext cx="6821487"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27896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Arial" panose="020B0604020202020204" pitchFamily="34" charset="0"/>
              </a:defRPr>
            </a:lvl1pPr>
            <a:lvl2pPr marL="769938" indent="-295275" defTabSz="989013" eaLnBrk="0" hangingPunct="0">
              <a:spcBef>
                <a:spcPct val="30000"/>
              </a:spcBef>
              <a:defRPr sz="1200">
                <a:solidFill>
                  <a:schemeClr val="tx1"/>
                </a:solidFill>
                <a:latin typeface="Arial" panose="020B0604020202020204" pitchFamily="34" charset="0"/>
              </a:defRPr>
            </a:lvl2pPr>
            <a:lvl3pPr marL="1184275" indent="-236538" defTabSz="989013" eaLnBrk="0" hangingPunct="0">
              <a:spcBef>
                <a:spcPct val="30000"/>
              </a:spcBef>
              <a:defRPr sz="1200">
                <a:solidFill>
                  <a:schemeClr val="tx1"/>
                </a:solidFill>
                <a:latin typeface="Arial" panose="020B0604020202020204" pitchFamily="34" charset="0"/>
              </a:defRPr>
            </a:lvl3pPr>
            <a:lvl4pPr marL="1658938" indent="-236538" defTabSz="989013" eaLnBrk="0" hangingPunct="0">
              <a:spcBef>
                <a:spcPct val="30000"/>
              </a:spcBef>
              <a:defRPr sz="1200">
                <a:solidFill>
                  <a:schemeClr val="tx1"/>
                </a:solidFill>
                <a:latin typeface="Arial" panose="020B0604020202020204" pitchFamily="34" charset="0"/>
              </a:defRPr>
            </a:lvl4pPr>
            <a:lvl5pPr marL="2133600" indent="-236538" defTabSz="989013" eaLnBrk="0" hangingPunct="0">
              <a:spcBef>
                <a:spcPct val="30000"/>
              </a:spcBef>
              <a:defRPr sz="1200">
                <a:solidFill>
                  <a:schemeClr val="tx1"/>
                </a:solidFill>
                <a:latin typeface="Arial" panose="020B0604020202020204" pitchFamily="34" charset="0"/>
              </a:defRPr>
            </a:lvl5pPr>
            <a:lvl6pPr marL="2590800" indent="-236538" defTabSz="989013"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989013"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989013"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9890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449BB4-0CB2-472C-BA42-831BCEC3863D}" type="slidenum">
              <a:rPr lang="de-DE" altLang="de-DE" sz="1300">
                <a:solidFill>
                  <a:srgbClr val="000000"/>
                </a:solidFill>
                <a:latin typeface="Times New Roman" panose="02020603050405020304" pitchFamily="18" charset="0"/>
              </a:rPr>
              <a:pPr eaLnBrk="1" hangingPunct="1">
                <a:spcBef>
                  <a:spcPct val="0"/>
                </a:spcBef>
              </a:pPr>
              <a:t>81</a:t>
            </a:fld>
            <a:endParaRPr lang="de-DE" altLang="de-DE" sz="1300">
              <a:solidFill>
                <a:srgbClr val="000000"/>
              </a:solidFill>
              <a:latin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41288" y="768350"/>
            <a:ext cx="6821487"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88616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45B8DC-12A2-4FD4-AD3D-6C80887ED358}" type="slidenum">
              <a:rPr lang="de-DE" altLang="de-DE" smtClean="0"/>
              <a:pPr/>
              <a:t>82</a:t>
            </a:fld>
            <a:endParaRPr lang="de-DE" altLang="de-DE"/>
          </a:p>
        </p:txBody>
      </p:sp>
    </p:spTree>
    <p:extLst>
      <p:ext uri="{BB962C8B-B14F-4D97-AF65-F5344CB8AC3E}">
        <p14:creationId xmlns:p14="http://schemas.microsoft.com/office/powerpoint/2010/main" val="3397503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45B8DC-12A2-4FD4-AD3D-6C80887ED358}" type="slidenum">
              <a:rPr lang="de-DE" altLang="de-DE" smtClean="0"/>
              <a:pPr/>
              <a:t>83</a:t>
            </a:fld>
            <a:endParaRPr lang="de-DE" altLang="de-DE"/>
          </a:p>
        </p:txBody>
      </p:sp>
    </p:spTree>
    <p:extLst>
      <p:ext uri="{BB962C8B-B14F-4D97-AF65-F5344CB8AC3E}">
        <p14:creationId xmlns:p14="http://schemas.microsoft.com/office/powerpoint/2010/main" val="37556972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Korišćenje</a:t>
            </a:r>
            <a:r>
              <a:rPr lang="en-US" altLang="ko-KR" sz="1000" b="0" dirty="0">
                <a:latin typeface="+mj-lt"/>
              </a:rPr>
              <a:t> </a:t>
            </a:r>
            <a:r>
              <a:rPr lang="en-US" altLang="ko-KR" sz="1000" b="0" dirty="0" err="1">
                <a:latin typeface="+mj-lt"/>
              </a:rPr>
              <a:t>upotrebljenih</a:t>
            </a:r>
            <a:r>
              <a:rPr lang="en-US" altLang="ko-KR" sz="1000" b="0" dirty="0">
                <a:latin typeface="+mj-lt"/>
              </a:rPr>
              <a:t> </a:t>
            </a:r>
            <a:r>
              <a:rPr lang="en-US" altLang="ko-KR" sz="1000" b="0" dirty="0" err="1">
                <a:latin typeface="+mj-lt"/>
              </a:rPr>
              <a:t>slika</a:t>
            </a:r>
            <a:r>
              <a:rPr lang="en-US" altLang="ko-KR" sz="1000" b="0" dirty="0">
                <a:latin typeface="+mj-lt"/>
              </a:rPr>
              <a:t> u </a:t>
            </a:r>
            <a:r>
              <a:rPr lang="en-US" altLang="ko-KR" sz="1000" b="0" dirty="0" err="1">
                <a:latin typeface="+mj-lt"/>
              </a:rPr>
              <a:t>ovoj</a:t>
            </a:r>
            <a:r>
              <a:rPr lang="en-US" altLang="ko-KR" sz="1000" b="0" dirty="0">
                <a:latin typeface="+mj-lt"/>
              </a:rPr>
              <a:t> </a:t>
            </a:r>
            <a:r>
              <a:rPr lang="en-US" altLang="ko-KR" sz="1000" b="0" dirty="0" err="1">
                <a:latin typeface="+mj-lt"/>
              </a:rPr>
              <a:t>prezentaciji</a:t>
            </a:r>
            <a:r>
              <a:rPr lang="en-US" altLang="ko-KR" sz="1000" b="0" dirty="0">
                <a:latin typeface="+mj-lt"/>
              </a:rPr>
              <a:t> </a:t>
            </a:r>
            <a:r>
              <a:rPr lang="en-US" altLang="ko-KR" sz="1000" b="0" dirty="0" err="1">
                <a:latin typeface="+mj-lt"/>
              </a:rPr>
              <a:t>ljubazno</a:t>
            </a:r>
            <a:r>
              <a:rPr lang="en-US" altLang="ko-KR" sz="1000" b="0" dirty="0">
                <a:latin typeface="+mj-lt"/>
              </a:rPr>
              <a:t> </a:t>
            </a:r>
            <a:r>
              <a:rPr lang="en-US" altLang="ko-KR" sz="1000" b="0" dirty="0" err="1">
                <a:latin typeface="+mj-lt"/>
              </a:rPr>
              <a:t>su</a:t>
            </a:r>
            <a:r>
              <a:rPr lang="en-US" altLang="ko-KR" sz="1000" b="0" dirty="0">
                <a:latin typeface="+mj-lt"/>
              </a:rPr>
              <a:t> </a:t>
            </a:r>
            <a:r>
              <a:rPr lang="en-US" altLang="ko-KR" sz="1000" b="0" dirty="0" err="1">
                <a:latin typeface="+mj-lt"/>
              </a:rPr>
              <a:t>nam</a:t>
            </a:r>
            <a:r>
              <a:rPr lang="en-US" altLang="ko-KR" sz="1000" b="0" dirty="0">
                <a:latin typeface="+mj-lt"/>
              </a:rPr>
              <a:t> </a:t>
            </a:r>
            <a:r>
              <a:rPr lang="en-US" altLang="ko-KR" sz="1000" b="0" dirty="0" err="1">
                <a:latin typeface="+mj-lt"/>
              </a:rPr>
              <a:t>odobrili</a:t>
            </a:r>
            <a:r>
              <a:rPr lang="en-US" altLang="ko-KR" sz="1000" b="0" dirty="0">
                <a:latin typeface="+mj-lt"/>
              </a:rPr>
              <a:t> </a:t>
            </a:r>
            <a:r>
              <a:rPr lang="en-US" altLang="ko-KR" sz="1000" b="0" dirty="0" err="1">
                <a:latin typeface="+mj-lt"/>
              </a:rPr>
              <a:t>umetnici</a:t>
            </a:r>
            <a:r>
              <a:rPr lang="en-US" altLang="ko-KR" sz="1000" b="0" dirty="0">
                <a:latin typeface="+mj-lt"/>
              </a:rPr>
              <a:t> </a:t>
            </a:r>
            <a:r>
              <a:rPr lang="en-US" altLang="ko-KR" sz="1000" b="0" dirty="0" err="1">
                <a:latin typeface="+mj-lt"/>
              </a:rPr>
              <a:t>odnosno</a:t>
            </a:r>
            <a:r>
              <a:rPr lang="en-US" altLang="ko-KR" sz="1000" b="0" dirty="0">
                <a:latin typeface="+mj-lt"/>
              </a:rPr>
              <a:t> </a:t>
            </a:r>
            <a:r>
              <a:rPr lang="en-US" altLang="ko-KR" sz="1000" b="0" dirty="0" err="1">
                <a:latin typeface="+mj-lt"/>
              </a:rPr>
              <a:t>nosioci</a:t>
            </a:r>
            <a:r>
              <a:rPr lang="en-US" altLang="ko-KR" sz="1000" b="0" dirty="0">
                <a:latin typeface="+mj-lt"/>
              </a:rPr>
              <a:t> </a:t>
            </a:r>
            <a:r>
              <a:rPr lang="en-US" altLang="ko-KR" sz="1000" b="0" dirty="0" err="1">
                <a:latin typeface="+mj-lt"/>
              </a:rPr>
              <a:t>autorskih</a:t>
            </a:r>
            <a:r>
              <a:rPr lang="en-US" altLang="ko-KR" sz="1000" b="0" dirty="0">
                <a:latin typeface="+mj-lt"/>
              </a:rPr>
              <a:t> </a:t>
            </a:r>
            <a:r>
              <a:rPr lang="en-US" altLang="ko-KR" sz="1000" b="0" dirty="0" err="1">
                <a:latin typeface="+mj-lt"/>
              </a:rPr>
              <a:t>prava</a:t>
            </a:r>
            <a:r>
              <a:rPr lang="en-US" altLang="ko-KR" sz="1000" b="0" dirty="0">
                <a:latin typeface="+mj-lt"/>
              </a:rPr>
              <a:t>. </a:t>
            </a:r>
            <a:r>
              <a:rPr lang="en-US" altLang="ko-KR" sz="1000" b="0" dirty="0" err="1">
                <a:latin typeface="+mj-lt"/>
              </a:rPr>
              <a:t>Za</a:t>
            </a:r>
            <a:r>
              <a:rPr lang="en-US" altLang="ko-KR" sz="1000" b="0" dirty="0">
                <a:latin typeface="+mj-lt"/>
              </a:rPr>
              <a:t> </a:t>
            </a:r>
            <a:r>
              <a:rPr lang="en-US" altLang="ko-KR" sz="1000" b="0" dirty="0" err="1">
                <a:latin typeface="+mj-lt"/>
              </a:rPr>
              <a:t>detalje</a:t>
            </a:r>
            <a:r>
              <a:rPr lang="en-US" altLang="ko-KR" sz="1000" b="0" dirty="0">
                <a:latin typeface="+mj-lt"/>
              </a:rPr>
              <a:t> (</a:t>
            </a:r>
            <a:r>
              <a:rPr lang="en-US" altLang="ko-KR" sz="1000" b="0" dirty="0" err="1">
                <a:latin typeface="+mj-lt"/>
              </a:rPr>
              <a:t>umetnik</a:t>
            </a:r>
            <a:r>
              <a:rPr lang="en-US" altLang="ko-KR" sz="1000" b="0" dirty="0">
                <a:latin typeface="+mj-lt"/>
              </a:rPr>
              <a:t>, </a:t>
            </a:r>
            <a:r>
              <a:rPr lang="en-US" altLang="ko-KR" sz="1000" b="0" dirty="0" err="1">
                <a:latin typeface="+mj-lt"/>
              </a:rPr>
              <a:t>naslov</a:t>
            </a:r>
            <a:r>
              <a:rPr lang="en-US" altLang="ko-KR" sz="1000" b="0" dirty="0">
                <a:latin typeface="+mj-lt"/>
              </a:rPr>
              <a:t> </a:t>
            </a:r>
            <a:r>
              <a:rPr lang="en-US" altLang="ko-KR" sz="1000" b="0" dirty="0" err="1">
                <a:latin typeface="+mj-lt"/>
              </a:rPr>
              <a:t>slike</a:t>
            </a:r>
            <a:r>
              <a:rPr lang="en-US" altLang="ko-KR" sz="1000" b="0" dirty="0">
                <a:latin typeface="+mj-lt"/>
              </a:rPr>
              <a:t>) </a:t>
            </a:r>
            <a:r>
              <a:rPr lang="en-US" altLang="ko-KR" sz="1000" b="0" dirty="0" err="1">
                <a:latin typeface="+mj-lt"/>
              </a:rPr>
              <a:t>videti</a:t>
            </a:r>
            <a:r>
              <a:rPr lang="en-US" altLang="ko-KR" sz="1000" b="0" dirty="0">
                <a:latin typeface="+mj-lt"/>
              </a:rPr>
              <a:t> </a:t>
            </a:r>
            <a:r>
              <a:rPr lang="en-US" altLang="ko-KR" sz="1000" b="0" dirty="0" err="1">
                <a:latin typeface="+mj-lt"/>
              </a:rPr>
              <a:t>na</a:t>
            </a:r>
            <a:r>
              <a:rPr lang="en-US" altLang="ko-KR" sz="1000" b="0" dirty="0">
                <a:latin typeface="+mj-lt"/>
              </a:rPr>
              <a:t> </a:t>
            </a:r>
            <a:r>
              <a:rPr lang="en-US" altLang="ko-KR" sz="1000" b="0" dirty="0" err="1">
                <a:latin typeface="+mj-lt"/>
              </a:rPr>
              <a:t>kraju</a:t>
            </a:r>
            <a:r>
              <a:rPr lang="en-US" altLang="ko-KR" sz="1000" b="0" dirty="0">
                <a:latin typeface="+mj-lt"/>
              </a:rPr>
              <a:t> </a:t>
            </a:r>
            <a:r>
              <a:rPr lang="en-US" altLang="ko-KR" sz="1000" b="0" dirty="0" err="1">
                <a:latin typeface="+mj-lt"/>
              </a:rPr>
              <a:t>ove</a:t>
            </a:r>
            <a:r>
              <a:rPr lang="en-US" altLang="ko-KR" sz="1000" b="0" dirty="0">
                <a:latin typeface="+mj-lt"/>
              </a:rPr>
              <a:t> </a:t>
            </a:r>
            <a:r>
              <a:rPr lang="en-US" altLang="ko-KR" sz="1000" b="0" dirty="0" err="1">
                <a:latin typeface="+mj-lt"/>
              </a:rPr>
              <a:t>prezentacije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7 – Brzopleto zaključivanje II</a:t>
            </a:r>
          </a:p>
        </p:txBody>
      </p:sp>
      <p:sp>
        <p:nvSpPr>
          <p:cNvPr id="4" name="Slide Number Placeholder 3"/>
          <p:cNvSpPr>
            <a:spLocks noGrp="1"/>
          </p:cNvSpPr>
          <p:nvPr>
            <p:ph type="sldNum" sz="quarter" idx="12"/>
          </p:nvPr>
        </p:nvSpPr>
        <p:spPr bwMode="gray"/>
        <p:txBody>
          <a:bodyPr/>
          <a:lstStyle>
            <a:lvl1pPr>
              <a:defRPr b="0"/>
            </a:lvl1pPr>
          </a:lstStyle>
          <a:p>
            <a:fld id="{B1C79569-5D01-42DF-B2FF-8B8F5BB6B43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7 – Brzopleto zaključivanje II</a:t>
            </a:r>
          </a:p>
        </p:txBody>
      </p:sp>
      <p:sp>
        <p:nvSpPr>
          <p:cNvPr id="6" name="Slide Number Placeholder 5"/>
          <p:cNvSpPr>
            <a:spLocks noGrp="1"/>
          </p:cNvSpPr>
          <p:nvPr>
            <p:ph type="sldNum" sz="quarter" idx="12"/>
          </p:nvPr>
        </p:nvSpPr>
        <p:spPr bwMode="gray"/>
        <p:txBody>
          <a:bodyPr>
            <a:noAutofit/>
          </a:bodyPr>
          <a:lstStyle>
            <a:lvl1pPr>
              <a:defRPr b="0"/>
            </a:lvl1pPr>
          </a:lstStyle>
          <a:p>
            <a:fld id="{07844DB9-ADD1-4DFD-AF74-8293CC21F185}"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7 – Brzopleto zaključivanje II</a:t>
            </a:r>
          </a:p>
        </p:txBody>
      </p:sp>
      <p:sp>
        <p:nvSpPr>
          <p:cNvPr id="7" name="Slide Number Placeholder 6"/>
          <p:cNvSpPr>
            <a:spLocks noGrp="1"/>
          </p:cNvSpPr>
          <p:nvPr>
            <p:ph type="sldNum" sz="quarter" idx="12"/>
          </p:nvPr>
        </p:nvSpPr>
        <p:spPr bwMode="gray"/>
        <p:txBody>
          <a:bodyPr/>
          <a:lstStyle>
            <a:lvl1pPr>
              <a:defRPr b="0"/>
            </a:lvl1pPr>
          </a:lstStyle>
          <a:p>
            <a:fld id="{C9781CDE-0810-492D-886A-BF838A1ADEE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7 – Brzopleto zaključivanje II</a:t>
            </a:r>
          </a:p>
        </p:txBody>
      </p:sp>
      <p:sp>
        <p:nvSpPr>
          <p:cNvPr id="7" name="Slide Number Placeholder 6"/>
          <p:cNvSpPr>
            <a:spLocks noGrp="1"/>
          </p:cNvSpPr>
          <p:nvPr>
            <p:ph type="sldNum" sz="quarter" idx="12"/>
          </p:nvPr>
        </p:nvSpPr>
        <p:spPr bwMode="gray"/>
        <p:txBody>
          <a:bodyPr/>
          <a:lstStyle>
            <a:lvl1pPr>
              <a:defRPr b="0"/>
            </a:lvl1pPr>
          </a:lstStyle>
          <a:p>
            <a:fld id="{B1C79569-5D01-42DF-B2FF-8B8F5BB6B43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7 – Brzopleto zaključivanje II</a:t>
            </a:r>
          </a:p>
        </p:txBody>
      </p:sp>
      <p:sp>
        <p:nvSpPr>
          <p:cNvPr id="7" name="Slide Number Placeholder 6"/>
          <p:cNvSpPr>
            <a:spLocks noGrp="1"/>
          </p:cNvSpPr>
          <p:nvPr>
            <p:ph type="sldNum" sz="quarter" idx="12"/>
          </p:nvPr>
        </p:nvSpPr>
        <p:spPr bwMode="gray"/>
        <p:txBody>
          <a:bodyPr/>
          <a:lstStyle>
            <a:lvl1pPr>
              <a:defRPr b="0"/>
            </a:lvl1pPr>
          </a:lstStyle>
          <a:p>
            <a:fld id="{B1C79569-5D01-42DF-B2FF-8B8F5BB6B43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7 – Brzopleto zaključivanje II</a:t>
            </a:r>
          </a:p>
        </p:txBody>
      </p:sp>
      <p:sp>
        <p:nvSpPr>
          <p:cNvPr id="5" name="Slide Number Placeholder 4"/>
          <p:cNvSpPr>
            <a:spLocks noGrp="1"/>
          </p:cNvSpPr>
          <p:nvPr>
            <p:ph type="sldNum" sz="quarter" idx="12"/>
          </p:nvPr>
        </p:nvSpPr>
        <p:spPr bwMode="gray"/>
        <p:txBody>
          <a:bodyPr/>
          <a:lstStyle>
            <a:lvl1pPr>
              <a:defRPr b="0"/>
            </a:lvl1pPr>
          </a:lstStyle>
          <a:p>
            <a:fld id="{F974AC59-3E85-4E35-B92B-652E8B00E9B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7 – Brzopleto zaključivanje II</a:t>
            </a:r>
          </a:p>
        </p:txBody>
      </p:sp>
      <p:sp>
        <p:nvSpPr>
          <p:cNvPr id="4" name="Slide Number Placeholder 3"/>
          <p:cNvSpPr>
            <a:spLocks noGrp="1"/>
          </p:cNvSpPr>
          <p:nvPr>
            <p:ph type="sldNum" sz="quarter" idx="12"/>
          </p:nvPr>
        </p:nvSpPr>
        <p:spPr bwMode="gray"/>
        <p:txBody>
          <a:bodyPr/>
          <a:lstStyle>
            <a:lvl1pPr>
              <a:defRPr b="0"/>
            </a:lvl1pPr>
          </a:lstStyle>
          <a:p>
            <a:fld id="{B3BF75DE-B6E6-4BC8-A02E-C3E32B456DC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7 – Brzopleto zaključivanje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1C79569-5D01-42DF-B2FF-8B8F5BB6B43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7 A – </a:t>
            </a:r>
            <a:r>
              <a:rPr lang="pl-PL" altLang="ko-KR" dirty="0">
                <a:latin typeface="+mn-lt"/>
                <a:ea typeface="+mn-ea"/>
                <a:cs typeface="+mn-cs"/>
              </a:rPr>
              <a:t>Brzopleto zaključivanje I</a:t>
            </a:r>
            <a:r>
              <a:rPr lang="en-US" altLang="ko-KR" dirty="0">
                <a:latin typeface="+mn-lt"/>
                <a:ea typeface="+mn-ea"/>
                <a:cs typeface="+mn-cs"/>
              </a:rPr>
              <a:t>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Brankovic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4503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Brzopleto zaključivanje</a:t>
            </a:r>
          </a:p>
        </p:txBody>
      </p:sp>
      <p:sp>
        <p:nvSpPr>
          <p:cNvPr id="34818" name="Rectangle 2"/>
          <p:cNvSpPr>
            <a:spLocks noGrp="1" noChangeArrowheads="1"/>
          </p:cNvSpPr>
          <p:nvPr>
            <p:ph idx="1"/>
          </p:nvPr>
        </p:nvSpPr>
        <p:spPr/>
        <p:txBody>
          <a:bodyPr>
            <a:noAutofit/>
          </a:bodyPr>
          <a:lstStyle/>
          <a:p>
            <a:pPr algn="l" eaLnBrk="1" hangingPunct="1"/>
            <a:r>
              <a:rPr lang="hr-HR" altLang="de-DE" sz="2400" dirty="0">
                <a:solidFill>
                  <a:srgbClr val="333333"/>
                </a:solidFill>
              </a:rPr>
              <a:t>Često donosimo zaključke bez </a:t>
            </a:r>
            <a:r>
              <a:rPr lang="hr-HR" altLang="de-DE" sz="2400">
                <a:solidFill>
                  <a:srgbClr val="333333"/>
                </a:solidFill>
              </a:rPr>
              <a:t>poznavanja “cele istine”</a:t>
            </a:r>
            <a:r>
              <a:rPr lang="en-US" altLang="de-DE" sz="240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a:solidFill>
                  <a:srgbClr val="333333"/>
                </a:solidFill>
              </a:rPr>
              <a:t>R</a:t>
            </a:r>
            <a:r>
              <a:rPr lang="hr-HR" altLang="de-DE" sz="2400" dirty="0">
                <a:solidFill>
                  <a:srgbClr val="333333"/>
                </a:solidFill>
              </a:rPr>
              <a:t>azlozi</a:t>
            </a:r>
            <a:r>
              <a:rPr lang="de-DE" altLang="de-DE" sz="2400" dirty="0">
                <a:solidFill>
                  <a:srgbClr val="333333"/>
                </a:solidFill>
              </a:rPr>
              <a:t> </a:t>
            </a:r>
            <a:r>
              <a:rPr lang="en-US" altLang="de-DE" sz="2400" dirty="0">
                <a:solidFill>
                  <a:srgbClr val="333333"/>
                </a:solidFill>
              </a:rPr>
              <a:t>/ </a:t>
            </a:r>
            <a:r>
              <a:rPr lang="hr-HR" altLang="de-DE" sz="2400" dirty="0">
                <a:solidFill>
                  <a:srgbClr val="333333"/>
                </a:solidFill>
              </a:rPr>
              <a:t>prednosti</a:t>
            </a:r>
            <a:r>
              <a:rPr lang="en-US" altLang="de-DE" sz="2400" dirty="0">
                <a:solidFill>
                  <a:srgbClr val="333333"/>
                </a:solidFill>
              </a:rPr>
              <a:t>: </a:t>
            </a:r>
            <a:r>
              <a:rPr lang="en-US" altLang="de-DE" sz="2400" dirty="0">
                <a:solidFill>
                  <a:srgbClr val="004992"/>
                </a:solidFill>
              </a:rPr>
              <a:t>??? </a:t>
            </a:r>
            <a:r>
              <a:rPr lang="hr-HR" altLang="de-DE" sz="2400" dirty="0">
                <a:solidFill>
                  <a:srgbClr val="FFFFFF"/>
                </a:solidFill>
              </a:rPr>
              <a:t>ušteda vremena</a:t>
            </a:r>
            <a:r>
              <a:rPr lang="en-US" altLang="de-DE" sz="2400" dirty="0">
                <a:solidFill>
                  <a:srgbClr val="FFFFFF"/>
                </a:solidFill>
              </a:rPr>
              <a:t>, </a:t>
            </a:r>
            <a:r>
              <a:rPr lang="hr-HR" altLang="de-DE" sz="2400" dirty="0">
                <a:solidFill>
                  <a:srgbClr val="FFFFFF"/>
                </a:solidFill>
              </a:rPr>
              <a:t>osećaj sigurnosti jer se ukida neizvesnost</a:t>
            </a:r>
            <a:r>
              <a:rPr lang="en-US" altLang="de-DE" sz="2400" dirty="0">
                <a:solidFill>
                  <a:srgbClr val="FFFFFF"/>
                </a:solidFill>
              </a:rPr>
              <a:t>, </a:t>
            </a:r>
            <a:r>
              <a:rPr lang="hr-HR" altLang="de-DE" sz="2400" dirty="0">
                <a:solidFill>
                  <a:srgbClr val="FFFFFF"/>
                </a:solidFill>
              </a:rPr>
              <a:t>ostavljamo utisak da smo odlučni i sposobni </a:t>
            </a:r>
            <a:r>
              <a:rPr lang="en-US" altLang="de-DE" sz="2400" dirty="0">
                <a:solidFill>
                  <a:srgbClr val="FFFFFF"/>
                </a:solidFill>
              </a:rPr>
              <a:t>(</a:t>
            </a:r>
            <a:r>
              <a:rPr lang="sr-Latn-CS" altLang="de-DE" sz="2400" dirty="0">
                <a:solidFill>
                  <a:srgbClr val="FFFFFF"/>
                </a:solidFill>
              </a:rPr>
              <a:t>Izreka</a:t>
            </a:r>
            <a:r>
              <a:rPr lang="sr-Latn-CS" altLang="de-DE" sz="2400">
                <a:solidFill>
                  <a:srgbClr val="FFFFFF"/>
                </a:solidFill>
              </a:rPr>
              <a:t>: </a:t>
            </a:r>
            <a:r>
              <a:rPr lang="en-US" altLang="de-DE" sz="2400">
                <a:solidFill>
                  <a:srgbClr val="FFFFFF"/>
                </a:solidFill>
              </a:rPr>
              <a:t>“</a:t>
            </a:r>
            <a:r>
              <a:rPr lang="sr-Latn-CS" altLang="de-DE" sz="2400">
                <a:solidFill>
                  <a:srgbClr val="FFFFFF"/>
                </a:solidFill>
              </a:rPr>
              <a:t>I </a:t>
            </a:r>
            <a:r>
              <a:rPr lang="sr-Latn-CS" altLang="de-DE" sz="2400" dirty="0">
                <a:solidFill>
                  <a:srgbClr val="FFFFFF"/>
                </a:solidFill>
              </a:rPr>
              <a:t>l</a:t>
            </a:r>
            <a:r>
              <a:rPr lang="hr-HR" altLang="de-DE" sz="2400" dirty="0">
                <a:solidFill>
                  <a:srgbClr val="FFFFFF"/>
                </a:solidFill>
              </a:rPr>
              <a:t>oša odluka je bolja </a:t>
            </a:r>
            <a:r>
              <a:rPr lang="hr-HR" altLang="de-DE" sz="2400">
                <a:solidFill>
                  <a:srgbClr val="FFFFFF"/>
                </a:solidFill>
              </a:rPr>
              <a:t>nego nikakva</a:t>
            </a:r>
            <a:r>
              <a:rPr lang="en-US" altLang="de-DE" sz="2400">
                <a:solidFill>
                  <a:srgbClr val="FFFFFF"/>
                </a:solidFill>
              </a:rPr>
              <a:t>”).</a:t>
            </a:r>
            <a:endParaRPr lang="en-US" altLang="de-DE" sz="2400" dirty="0">
              <a:solidFill>
                <a:srgbClr val="FFFFFF"/>
              </a:solidFill>
            </a:endParaRPr>
          </a:p>
          <a:p>
            <a:pPr marL="342900" indent="-342900" algn="l" eaLnBrk="1" hangingPunct="1">
              <a:buClr>
                <a:srgbClr val="333333"/>
              </a:buClr>
              <a:buFont typeface="WingDings"/>
              <a:buChar char=""/>
            </a:pPr>
            <a:r>
              <a:rPr lang="hr-HR" altLang="de-DE" sz="2400" dirty="0">
                <a:solidFill>
                  <a:srgbClr val="333333"/>
                </a:solidFill>
              </a:rPr>
              <a:t>Nedostaci</a:t>
            </a:r>
            <a:r>
              <a:rPr lang="en-US" altLang="de-DE" sz="2400" dirty="0">
                <a:solidFill>
                  <a:srgbClr val="333333"/>
                </a:solidFill>
              </a:rPr>
              <a:t>: </a:t>
            </a:r>
            <a:r>
              <a:rPr lang="en-US" altLang="de-DE" sz="2400" dirty="0">
                <a:solidFill>
                  <a:srgbClr val="004992"/>
                </a:solidFill>
              </a:rPr>
              <a:t>??? </a:t>
            </a:r>
            <a:r>
              <a:rPr lang="hr-HR" altLang="de-DE" sz="2400" dirty="0">
                <a:solidFill>
                  <a:srgbClr val="FFFFFF"/>
                </a:solidFill>
              </a:rPr>
              <a:t>rizik donošenja pogrešne a važne, sudbonosne odluke</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Brzopleto zaključivanje</a:t>
            </a:r>
          </a:p>
        </p:txBody>
      </p:sp>
      <p:sp>
        <p:nvSpPr>
          <p:cNvPr id="34818" name="Rectangle 2"/>
          <p:cNvSpPr>
            <a:spLocks noGrp="1" noChangeArrowheads="1"/>
          </p:cNvSpPr>
          <p:nvPr>
            <p:ph idx="1"/>
          </p:nvPr>
        </p:nvSpPr>
        <p:spPr/>
        <p:txBody>
          <a:bodyPr>
            <a:noAutofit/>
          </a:bodyPr>
          <a:lstStyle/>
          <a:p>
            <a:pPr algn="l" eaLnBrk="1" hangingPunct="1"/>
            <a:r>
              <a:rPr lang="hr-HR" altLang="de-DE" sz="2400" dirty="0">
                <a:solidFill>
                  <a:srgbClr val="333333"/>
                </a:solidFill>
              </a:rPr>
              <a:t>Često donosimo zaključke bez </a:t>
            </a:r>
            <a:r>
              <a:rPr lang="hr-HR" altLang="de-DE" sz="2400">
                <a:solidFill>
                  <a:srgbClr val="333333"/>
                </a:solidFill>
              </a:rPr>
              <a:t>poznavanja “cele istine”</a:t>
            </a:r>
            <a:r>
              <a:rPr lang="en-US" altLang="de-DE" sz="2400">
                <a:solidFill>
                  <a:srgbClr val="333333"/>
                </a:solidFill>
              </a:rPr>
              <a:t>.</a:t>
            </a:r>
            <a:endParaRPr lang="en-US" altLang="de-DE" sz="2400" dirty="0">
              <a:solidFill>
                <a:srgbClr val="333333"/>
              </a:solidFill>
            </a:endParaRPr>
          </a:p>
          <a:p>
            <a:pPr marL="342900" indent="-342900" algn="l" eaLnBrk="1" hangingPunct="1">
              <a:buClr>
                <a:srgbClr val="000000"/>
              </a:buClr>
              <a:buFont typeface="WingDings"/>
              <a:buChar char=""/>
            </a:pPr>
            <a:r>
              <a:rPr lang="en-US" altLang="de-DE" sz="2400" dirty="0">
                <a:solidFill>
                  <a:srgbClr val="333333"/>
                </a:solidFill>
              </a:rPr>
              <a:t>R</a:t>
            </a:r>
            <a:r>
              <a:rPr lang="hr-HR" altLang="de-DE" sz="2400" dirty="0">
                <a:solidFill>
                  <a:srgbClr val="333333"/>
                </a:solidFill>
              </a:rPr>
              <a:t>azlozi</a:t>
            </a:r>
            <a:r>
              <a:rPr lang="de-DE" altLang="de-DE" sz="2400" dirty="0">
                <a:solidFill>
                  <a:srgbClr val="333333"/>
                </a:solidFill>
              </a:rPr>
              <a:t> </a:t>
            </a:r>
            <a:r>
              <a:rPr lang="en-US" altLang="de-DE" sz="2400" dirty="0">
                <a:solidFill>
                  <a:srgbClr val="333333"/>
                </a:solidFill>
              </a:rPr>
              <a:t>/ </a:t>
            </a:r>
            <a:r>
              <a:rPr lang="hr-HR" altLang="de-DE" sz="2400" dirty="0">
                <a:solidFill>
                  <a:srgbClr val="333333"/>
                </a:solidFill>
              </a:rPr>
              <a:t>prednosti</a:t>
            </a:r>
            <a:r>
              <a:rPr lang="en-US" altLang="de-DE" sz="2400" dirty="0">
                <a:solidFill>
                  <a:srgbClr val="333333"/>
                </a:solidFill>
              </a:rPr>
              <a:t>: </a:t>
            </a:r>
            <a:r>
              <a:rPr lang="hr-HR" altLang="de-DE" sz="2400" dirty="0">
                <a:solidFill>
                  <a:srgbClr val="004992"/>
                </a:solidFill>
              </a:rPr>
              <a:t>ušteda vremena</a:t>
            </a:r>
            <a:r>
              <a:rPr lang="en-US" altLang="de-DE" sz="2400" dirty="0">
                <a:solidFill>
                  <a:srgbClr val="004992"/>
                </a:solidFill>
              </a:rPr>
              <a:t>, </a:t>
            </a:r>
            <a:r>
              <a:rPr lang="hr-HR" altLang="de-DE" sz="2400" dirty="0">
                <a:solidFill>
                  <a:srgbClr val="004992"/>
                </a:solidFill>
              </a:rPr>
              <a:t>osećaj sigurnosti jer se ukida neizvesnost</a:t>
            </a:r>
            <a:r>
              <a:rPr lang="en-US" altLang="de-DE" sz="2400" dirty="0">
                <a:solidFill>
                  <a:srgbClr val="004992"/>
                </a:solidFill>
              </a:rPr>
              <a:t>, </a:t>
            </a:r>
            <a:r>
              <a:rPr lang="hr-HR" altLang="de-DE" sz="2400" dirty="0">
                <a:solidFill>
                  <a:srgbClr val="004992"/>
                </a:solidFill>
              </a:rPr>
              <a:t>ostavljamo utisak da smo odlučni i sposobni </a:t>
            </a:r>
            <a:r>
              <a:rPr lang="en-US" altLang="de-DE" sz="2400" dirty="0">
                <a:solidFill>
                  <a:srgbClr val="004992"/>
                </a:solidFill>
              </a:rPr>
              <a:t>(</a:t>
            </a:r>
            <a:r>
              <a:rPr lang="sr-Latn-CS" altLang="de-DE" sz="2400" dirty="0">
                <a:solidFill>
                  <a:srgbClr val="004992"/>
                </a:solidFill>
              </a:rPr>
              <a:t>Izreka</a:t>
            </a:r>
            <a:r>
              <a:rPr lang="sr-Latn-CS" altLang="de-DE" sz="2400">
                <a:solidFill>
                  <a:srgbClr val="004992"/>
                </a:solidFill>
              </a:rPr>
              <a:t>: </a:t>
            </a:r>
            <a:r>
              <a:rPr lang="en-US" altLang="de-DE" sz="2400">
                <a:solidFill>
                  <a:srgbClr val="004992"/>
                </a:solidFill>
              </a:rPr>
              <a:t>“</a:t>
            </a:r>
            <a:r>
              <a:rPr lang="sr-Latn-CS" altLang="de-DE" sz="2400">
                <a:solidFill>
                  <a:srgbClr val="004992"/>
                </a:solidFill>
              </a:rPr>
              <a:t>I </a:t>
            </a:r>
            <a:r>
              <a:rPr lang="sr-Latn-CS" altLang="de-DE" sz="2400" dirty="0">
                <a:solidFill>
                  <a:srgbClr val="004992"/>
                </a:solidFill>
              </a:rPr>
              <a:t>l</a:t>
            </a:r>
            <a:r>
              <a:rPr lang="hr-HR" altLang="de-DE" sz="2400" dirty="0">
                <a:solidFill>
                  <a:srgbClr val="004992"/>
                </a:solidFill>
              </a:rPr>
              <a:t>oša odluka je bolja </a:t>
            </a:r>
            <a:r>
              <a:rPr lang="hr-HR" altLang="de-DE" sz="2400">
                <a:solidFill>
                  <a:srgbClr val="004992"/>
                </a:solidFill>
              </a:rPr>
              <a:t>nego nikakva</a:t>
            </a:r>
            <a:r>
              <a:rPr lang="en-US" altLang="de-DE" sz="2400">
                <a:solidFill>
                  <a:srgbClr val="004992"/>
                </a:solidFill>
              </a:rPr>
              <a:t>”).</a:t>
            </a:r>
            <a:endParaRPr lang="en-US" altLang="de-DE" sz="2400" dirty="0">
              <a:solidFill>
                <a:srgbClr val="004992"/>
              </a:solidFill>
            </a:endParaRPr>
          </a:p>
          <a:p>
            <a:pPr marL="342900" indent="-342900">
              <a:buClr>
                <a:srgbClr val="333333"/>
              </a:buClr>
              <a:buFont typeface="WingDings"/>
              <a:buChar char=""/>
            </a:pPr>
            <a:r>
              <a:rPr lang="hr-HR" altLang="de-DE" sz="2400" dirty="0">
                <a:solidFill>
                  <a:srgbClr val="333333"/>
                </a:solidFill>
              </a:rPr>
              <a:t>Nedostaci</a:t>
            </a:r>
            <a:r>
              <a:rPr lang="en-US" altLang="de-DE" sz="2400" dirty="0">
                <a:solidFill>
                  <a:srgbClr val="333333"/>
                </a:solidFill>
              </a:rPr>
              <a:t>: </a:t>
            </a:r>
            <a:r>
              <a:rPr lang="en-US" altLang="de-DE" sz="2400" dirty="0">
                <a:solidFill>
                  <a:srgbClr val="004992"/>
                </a:solidFill>
              </a:rPr>
              <a:t>??? </a:t>
            </a:r>
            <a:r>
              <a:rPr lang="hr-HR" altLang="de-DE" sz="2400" dirty="0">
                <a:solidFill>
                  <a:srgbClr val="FFFFFF"/>
                </a:solidFill>
              </a:rPr>
              <a:t>rizik donošenja pogrešne a važne, sudbonosne odluke</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3</a:t>
            </a:fld>
            <a:endParaRPr lang="de-DE" altLang="de-DE"/>
          </a:p>
        </p:txBody>
      </p:sp>
    </p:spTree>
    <p:extLst>
      <p:ext uri="{BB962C8B-B14F-4D97-AF65-F5344CB8AC3E}">
        <p14:creationId xmlns:p14="http://schemas.microsoft.com/office/powerpoint/2010/main" val="2075581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Brzopleto zaključivanje</a:t>
            </a:r>
          </a:p>
        </p:txBody>
      </p:sp>
      <p:sp>
        <p:nvSpPr>
          <p:cNvPr id="34818" name="Rectangle 2"/>
          <p:cNvSpPr>
            <a:spLocks noGrp="1" noChangeArrowheads="1"/>
          </p:cNvSpPr>
          <p:nvPr>
            <p:ph idx="1"/>
          </p:nvPr>
        </p:nvSpPr>
        <p:spPr/>
        <p:txBody>
          <a:bodyPr>
            <a:noAutofit/>
          </a:bodyPr>
          <a:lstStyle/>
          <a:p>
            <a:pPr algn="l" eaLnBrk="1" hangingPunct="1"/>
            <a:r>
              <a:rPr lang="hr-HR" altLang="de-DE" sz="2400" dirty="0">
                <a:solidFill>
                  <a:srgbClr val="333333"/>
                </a:solidFill>
              </a:rPr>
              <a:t>Često donosimo zaključke bez </a:t>
            </a:r>
            <a:r>
              <a:rPr lang="hr-HR" altLang="de-DE" sz="2400">
                <a:solidFill>
                  <a:srgbClr val="333333"/>
                </a:solidFill>
              </a:rPr>
              <a:t>poznavanja “cele istine”</a:t>
            </a:r>
            <a:r>
              <a:rPr lang="en-US" altLang="de-DE" sz="2400">
                <a:solidFill>
                  <a:srgbClr val="333333"/>
                </a:solidFill>
              </a:rPr>
              <a:t>.</a:t>
            </a:r>
            <a:endParaRPr lang="en-US" altLang="de-DE" sz="2400" dirty="0">
              <a:solidFill>
                <a:srgbClr val="333333"/>
              </a:solidFill>
            </a:endParaRPr>
          </a:p>
          <a:p>
            <a:pPr marL="342900" indent="-342900" algn="l" eaLnBrk="1" hangingPunct="1">
              <a:buClr>
                <a:srgbClr val="000000"/>
              </a:buClr>
              <a:buFont typeface="WingDings"/>
              <a:buChar char=""/>
            </a:pPr>
            <a:r>
              <a:rPr lang="en-US" altLang="de-DE" sz="2400" dirty="0">
                <a:solidFill>
                  <a:srgbClr val="333333"/>
                </a:solidFill>
              </a:rPr>
              <a:t>R</a:t>
            </a:r>
            <a:r>
              <a:rPr lang="hr-HR" altLang="de-DE" sz="2400" dirty="0">
                <a:solidFill>
                  <a:srgbClr val="333333"/>
                </a:solidFill>
              </a:rPr>
              <a:t>azlozi</a:t>
            </a:r>
            <a:r>
              <a:rPr lang="de-DE" altLang="de-DE" sz="2400" dirty="0">
                <a:solidFill>
                  <a:srgbClr val="333333"/>
                </a:solidFill>
              </a:rPr>
              <a:t> </a:t>
            </a:r>
            <a:r>
              <a:rPr lang="en-US" altLang="de-DE" sz="2400" dirty="0">
                <a:solidFill>
                  <a:srgbClr val="333333"/>
                </a:solidFill>
              </a:rPr>
              <a:t>/ </a:t>
            </a:r>
            <a:r>
              <a:rPr lang="hr-HR" altLang="de-DE" sz="2400" dirty="0">
                <a:solidFill>
                  <a:srgbClr val="333333"/>
                </a:solidFill>
              </a:rPr>
              <a:t>prednosti</a:t>
            </a:r>
            <a:r>
              <a:rPr lang="en-US" altLang="de-DE" sz="2400" dirty="0">
                <a:solidFill>
                  <a:srgbClr val="333333"/>
                </a:solidFill>
              </a:rPr>
              <a:t>: </a:t>
            </a:r>
            <a:r>
              <a:rPr lang="hr-HR" altLang="de-DE" sz="2400" dirty="0">
                <a:solidFill>
                  <a:srgbClr val="004992"/>
                </a:solidFill>
              </a:rPr>
              <a:t>ušteda vremena</a:t>
            </a:r>
            <a:r>
              <a:rPr lang="en-US" altLang="de-DE" sz="2400" dirty="0">
                <a:solidFill>
                  <a:srgbClr val="004992"/>
                </a:solidFill>
              </a:rPr>
              <a:t>, </a:t>
            </a:r>
            <a:r>
              <a:rPr lang="hr-HR" altLang="de-DE" sz="2400" dirty="0">
                <a:solidFill>
                  <a:srgbClr val="004992"/>
                </a:solidFill>
              </a:rPr>
              <a:t>osećaj sigurnosti jer se ukida neizvesnost</a:t>
            </a:r>
            <a:r>
              <a:rPr lang="en-US" altLang="de-DE" sz="2400" dirty="0">
                <a:solidFill>
                  <a:srgbClr val="004992"/>
                </a:solidFill>
              </a:rPr>
              <a:t>, </a:t>
            </a:r>
            <a:r>
              <a:rPr lang="hr-HR" altLang="de-DE" sz="2400" dirty="0">
                <a:solidFill>
                  <a:srgbClr val="004992"/>
                </a:solidFill>
              </a:rPr>
              <a:t>ostavljamo utisak da smo odlučni i sposobni </a:t>
            </a:r>
            <a:r>
              <a:rPr lang="en-US" altLang="de-DE" sz="2400" dirty="0">
                <a:solidFill>
                  <a:srgbClr val="004992"/>
                </a:solidFill>
              </a:rPr>
              <a:t>(</a:t>
            </a:r>
            <a:r>
              <a:rPr lang="sr-Latn-CS" altLang="de-DE" sz="2400" dirty="0">
                <a:solidFill>
                  <a:srgbClr val="004992"/>
                </a:solidFill>
              </a:rPr>
              <a:t>Izreka</a:t>
            </a:r>
            <a:r>
              <a:rPr lang="sr-Latn-CS" altLang="de-DE" sz="2400">
                <a:solidFill>
                  <a:srgbClr val="004992"/>
                </a:solidFill>
              </a:rPr>
              <a:t>: </a:t>
            </a:r>
            <a:r>
              <a:rPr lang="en-US" altLang="de-DE" sz="2400">
                <a:solidFill>
                  <a:srgbClr val="004992"/>
                </a:solidFill>
              </a:rPr>
              <a:t>“</a:t>
            </a:r>
            <a:r>
              <a:rPr lang="sr-Latn-CS" altLang="de-DE" sz="2400">
                <a:solidFill>
                  <a:srgbClr val="004992"/>
                </a:solidFill>
              </a:rPr>
              <a:t>I </a:t>
            </a:r>
            <a:r>
              <a:rPr lang="sr-Latn-CS" altLang="de-DE" sz="2400" dirty="0">
                <a:solidFill>
                  <a:srgbClr val="004992"/>
                </a:solidFill>
              </a:rPr>
              <a:t>l</a:t>
            </a:r>
            <a:r>
              <a:rPr lang="hr-HR" altLang="de-DE" sz="2400" dirty="0">
                <a:solidFill>
                  <a:srgbClr val="004992"/>
                </a:solidFill>
              </a:rPr>
              <a:t>oša odluka je bolja </a:t>
            </a:r>
            <a:r>
              <a:rPr lang="hr-HR" altLang="de-DE" sz="2400">
                <a:solidFill>
                  <a:srgbClr val="004992"/>
                </a:solidFill>
              </a:rPr>
              <a:t>nego nikakva</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pPr>
            <a:r>
              <a:rPr lang="hr-HR" altLang="de-DE" sz="2400" dirty="0">
                <a:solidFill>
                  <a:srgbClr val="333333"/>
                </a:solidFill>
              </a:rPr>
              <a:t>Nedostaci</a:t>
            </a:r>
            <a:r>
              <a:rPr lang="en-US" altLang="de-DE" sz="2400" dirty="0">
                <a:solidFill>
                  <a:srgbClr val="333333"/>
                </a:solidFill>
              </a:rPr>
              <a:t>: </a:t>
            </a:r>
            <a:r>
              <a:rPr lang="hr-HR" altLang="de-DE" sz="2400" dirty="0">
                <a:solidFill>
                  <a:srgbClr val="004992"/>
                </a:solidFill>
              </a:rPr>
              <a:t>rizik donošenja pogrešne a važne, sudbonosne odluke</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4</a:t>
            </a:fld>
            <a:endParaRPr lang="de-DE" altLang="de-DE"/>
          </a:p>
        </p:txBody>
      </p:sp>
    </p:spTree>
    <p:extLst>
      <p:ext uri="{BB962C8B-B14F-4D97-AF65-F5344CB8AC3E}">
        <p14:creationId xmlns:p14="http://schemas.microsoft.com/office/powerpoint/2010/main" val="239413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a:t>
            </a:r>
            <a:br>
              <a:rPr lang="en-US" sz="3600">
                <a:solidFill>
                  <a:srgbClr val="004992"/>
                </a:solidFill>
                <a:latin typeface="+mn-lt"/>
                <a:ea typeface="+mn-ea"/>
                <a:cs typeface="+mn-cs"/>
              </a:rPr>
            </a:br>
            <a:r>
              <a:rPr lang="en-US">
                <a:solidFill>
                  <a:srgbClr val="004992"/>
                </a:solidFill>
                <a:latin typeface="+mn-lt"/>
                <a:ea typeface="+mn-ea"/>
                <a:cs typeface="+mn-cs"/>
              </a:rPr>
              <a:t>U kojim situacijama sudimo bez poznavanja svih okolnosti?</a:t>
            </a:r>
          </a:p>
        </p:txBody>
      </p:sp>
      <p:graphicFrame>
        <p:nvGraphicFramePr>
          <p:cNvPr id="6" name="Group 27"/>
          <p:cNvGraphicFramePr>
            <a:graphicFrameLocks noGrp="1"/>
          </p:cNvGraphicFramePr>
          <p:nvPr>
            <p:extLst>
              <p:ext uri="{D42A27DB-BD31-4B8C-83A1-F6EECF244321}">
                <p14:modId xmlns:p14="http://schemas.microsoft.com/office/powerpoint/2010/main" val="1506127974"/>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Kada...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Primer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kada imamo ograničen pristup informacijama (nema drugog izbora)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kada imamo prethodno iskustvo na koje se oslanjamo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 kada o odluci ne zavisi mnogo toga (nije bitna)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a:t>
            </a:r>
            <a:br>
              <a:rPr lang="en-US" sz="3600">
                <a:solidFill>
                  <a:srgbClr val="004992"/>
                </a:solidFill>
                <a:latin typeface="+mn-lt"/>
                <a:ea typeface="+mn-ea"/>
                <a:cs typeface="+mn-cs"/>
              </a:rPr>
            </a:br>
            <a:r>
              <a:rPr lang="en-US">
                <a:solidFill>
                  <a:srgbClr val="004992"/>
                </a:solidFill>
                <a:latin typeface="+mn-lt"/>
                <a:ea typeface="+mn-ea"/>
                <a:cs typeface="+mn-cs"/>
              </a:rPr>
              <a:t>U kojim situacijama sudimo bez poznavanja svih okolnosti?</a:t>
            </a:r>
          </a:p>
        </p:txBody>
      </p:sp>
      <p:graphicFrame>
        <p:nvGraphicFramePr>
          <p:cNvPr id="6" name="Group 27"/>
          <p:cNvGraphicFramePr>
            <a:graphicFrameLocks noGrp="1"/>
          </p:cNvGraphicFramePr>
          <p:nvPr>
            <p:extLst>
              <p:ext uri="{D42A27DB-BD31-4B8C-83A1-F6EECF244321}">
                <p14:modId xmlns:p14="http://schemas.microsoft.com/office/powerpoint/2010/main" val="481110144"/>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Kada...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Primer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kada imamo ograničen pristup informacijama (nema drugog izbora)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Intervju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posao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nemamo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mogućnosti</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unapred</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znamo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novom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radnom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mestu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novim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kolegama</a:t>
                      </a:r>
                      <a:r>
                        <a:rPr kumimoji="0" lang="en-US" sz="2000" b="0" i="0" u="none" strike="noStrike" cap="none" normalizeH="0" baseline="0">
                          <a:ln>
                            <a:noFill/>
                          </a:ln>
                          <a:solidFill>
                            <a:srgbClr val="333333"/>
                          </a:solidFill>
                          <a:effectLst/>
                          <a:latin typeface="Calibri Light"/>
                          <a:cs typeface="Times New Roman" pitchFamily="18" charset="0"/>
                        </a:rPr>
                        <a:t> (“mačka u džaku”).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kada imamo prethodno iskustvo na koje se oslanjamo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 kada o odluci ne zavisi mnogo toga (nije bitna)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6</a:t>
            </a:fld>
            <a:endParaRPr lang="de-DE" altLang="de-DE"/>
          </a:p>
        </p:txBody>
      </p:sp>
    </p:spTree>
    <p:extLst>
      <p:ext uri="{BB962C8B-B14F-4D97-AF65-F5344CB8AC3E}">
        <p14:creationId xmlns:p14="http://schemas.microsoft.com/office/powerpoint/2010/main" val="1675413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a:t>
            </a:r>
            <a:br>
              <a:rPr lang="en-US" sz="3600">
                <a:solidFill>
                  <a:srgbClr val="004992"/>
                </a:solidFill>
                <a:latin typeface="+mn-lt"/>
                <a:ea typeface="+mn-ea"/>
                <a:cs typeface="+mn-cs"/>
              </a:rPr>
            </a:br>
            <a:r>
              <a:rPr lang="en-US">
                <a:solidFill>
                  <a:srgbClr val="004992"/>
                </a:solidFill>
                <a:latin typeface="+mn-lt"/>
                <a:ea typeface="+mn-ea"/>
                <a:cs typeface="+mn-cs"/>
              </a:rPr>
              <a:t>U kojim situacijama sudimo bez poznavanja svih okolnosti?</a:t>
            </a:r>
          </a:p>
        </p:txBody>
      </p:sp>
      <p:graphicFrame>
        <p:nvGraphicFramePr>
          <p:cNvPr id="6" name="Group 27"/>
          <p:cNvGraphicFramePr>
            <a:graphicFrameLocks noGrp="1"/>
          </p:cNvGraphicFramePr>
          <p:nvPr>
            <p:extLst>
              <p:ext uri="{D42A27DB-BD31-4B8C-83A1-F6EECF244321}">
                <p14:modId xmlns:p14="http://schemas.microsoft.com/office/powerpoint/2010/main" val="3426527473"/>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Kada...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Primer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kada imamo ograničen pristup informacijama (nema drugog izbora)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Intervju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posao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nemamo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mogućnosti</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unapred</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znamo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novom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radnom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mestu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novim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kolegama</a:t>
                      </a:r>
                      <a:r>
                        <a:rPr kumimoji="0" lang="en-US" sz="2000" b="0" i="0" u="none" strike="noStrike" cap="none" normalizeH="0" baseline="0">
                          <a:ln>
                            <a:noFill/>
                          </a:ln>
                          <a:solidFill>
                            <a:srgbClr val="333333"/>
                          </a:solidFill>
                          <a:effectLst/>
                          <a:latin typeface="Calibri Light"/>
                          <a:cs typeface="Times New Roman" pitchFamily="18" charset="0"/>
                        </a:rPr>
                        <a:t> (“mačka u džaku”).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kada imamo prethodno iskustvo na koje se oslanjamo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Predrasude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mogu</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a:ln>
                            <a:noFill/>
                          </a:ln>
                          <a:solidFill>
                            <a:srgbClr val="333333"/>
                          </a:solidFill>
                          <a:effectLst/>
                          <a:latin typeface="Calibri Light"/>
                          <a:cs typeface="Times New Roman" pitchFamily="18" charset="0"/>
                        </a:rPr>
                        <a:t>dovedu</a:t>
                      </a:r>
                      <a:r>
                        <a:rPr kumimoji="0" lang="en-US" sz="2000" b="0" i="0" u="none" strike="noStrike" cap="none" normalizeH="0" baseline="0" dirty="0">
                          <a:ln>
                            <a:noFill/>
                          </a:ln>
                          <a:solidFill>
                            <a:srgbClr val="333333"/>
                          </a:solidFill>
                          <a:effectLst/>
                          <a:latin typeface="Calibri Light"/>
                          <a:cs typeface="Times New Roman" pitchFamily="18" charset="0"/>
                        </a:rPr>
                        <a:t> do </a:t>
                      </a:r>
                      <a:r>
                        <a:rPr kumimoji="0" lang="en-US" sz="2000" b="0" i="0" u="none" strike="noStrike" cap="none" normalizeH="0" baseline="0" dirty="0" err="1">
                          <a:ln>
                            <a:noFill/>
                          </a:ln>
                          <a:solidFill>
                            <a:srgbClr val="333333"/>
                          </a:solidFill>
                          <a:effectLst/>
                          <a:latin typeface="Calibri Light"/>
                          <a:cs typeface="Times New Roman" pitchFamily="18" charset="0"/>
                        </a:rPr>
                        <a:t>preteranog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uopštavanja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Izreka</a:t>
                      </a:r>
                      <a:r>
                        <a:rPr kumimoji="0" lang="en-US" sz="2000" b="0" i="0" u="none" strike="noStrike" cap="none" normalizeH="0" baseline="0">
                          <a:ln>
                            <a:noFill/>
                          </a:ln>
                          <a:solidFill>
                            <a:srgbClr val="333333"/>
                          </a:solidFill>
                          <a:effectLst/>
                          <a:latin typeface="Calibri Light"/>
                          <a:cs typeface="Times New Roman" pitchFamily="18" charset="0"/>
                        </a:rPr>
                        <a:t>: “Kako </a:t>
                      </a:r>
                      <a:r>
                        <a:rPr kumimoji="0" lang="en-US" sz="2000" b="0" i="0" u="none" strike="noStrike" cap="none" normalizeH="0" baseline="0" dirty="0" err="1">
                          <a:ln>
                            <a:noFill/>
                          </a:ln>
                          <a:solidFill>
                            <a:srgbClr val="333333"/>
                          </a:solidFill>
                          <a:effectLst/>
                          <a:latin typeface="Calibri Light"/>
                          <a:cs typeface="Times New Roman" pitchFamily="18" charset="0"/>
                        </a:rPr>
                        <a:t>jedan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tako</a:t>
                      </a:r>
                      <a:r>
                        <a:rPr kumimoji="0" lang="en-US" sz="2000" b="0" i="0" u="none" strike="noStrike" cap="none" normalizeH="0" baseline="0">
                          <a:ln>
                            <a:noFill/>
                          </a:ln>
                          <a:solidFill>
                            <a:srgbClr val="333333"/>
                          </a:solidFill>
                          <a:effectLst/>
                          <a:latin typeface="Calibri Light"/>
                          <a:cs typeface="Times New Roman" pitchFamily="18" charset="0"/>
                        </a:rPr>
                        <a:t> svi”).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 kada o odluci ne zavisi mnogo toga (nije bitna)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7</a:t>
            </a:fld>
            <a:endParaRPr lang="de-DE" altLang="de-DE"/>
          </a:p>
        </p:txBody>
      </p:sp>
    </p:spTree>
    <p:extLst>
      <p:ext uri="{BB962C8B-B14F-4D97-AF65-F5344CB8AC3E}">
        <p14:creationId xmlns:p14="http://schemas.microsoft.com/office/powerpoint/2010/main" val="1534452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a:t>
            </a:r>
            <a:br>
              <a:rPr lang="en-US" sz="3600">
                <a:solidFill>
                  <a:srgbClr val="004992"/>
                </a:solidFill>
                <a:latin typeface="+mn-lt"/>
                <a:ea typeface="+mn-ea"/>
                <a:cs typeface="+mn-cs"/>
              </a:rPr>
            </a:br>
            <a:r>
              <a:rPr lang="en-US">
                <a:solidFill>
                  <a:srgbClr val="004992"/>
                </a:solidFill>
                <a:latin typeface="+mn-lt"/>
                <a:ea typeface="+mn-ea"/>
                <a:cs typeface="+mn-cs"/>
              </a:rPr>
              <a:t>U kojim situacijama sudimo bez poznavanja svih okolnosti?</a:t>
            </a:r>
          </a:p>
        </p:txBody>
      </p:sp>
      <p:graphicFrame>
        <p:nvGraphicFramePr>
          <p:cNvPr id="6" name="Group 27"/>
          <p:cNvGraphicFramePr>
            <a:graphicFrameLocks noGrp="1"/>
          </p:cNvGraphicFramePr>
          <p:nvPr>
            <p:extLst>
              <p:ext uri="{D42A27DB-BD31-4B8C-83A1-F6EECF244321}">
                <p14:modId xmlns:p14="http://schemas.microsoft.com/office/powerpoint/2010/main" val="2046906993"/>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Kada...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Primer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kada imamo ograničen pristup informacijama (nema drugog izbora)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Intervju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posao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nemamo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mogućnosti</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unapred</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znamo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novom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radnom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mestu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novim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kolegama</a:t>
                      </a:r>
                      <a:r>
                        <a:rPr kumimoji="0" lang="en-US" sz="2000" b="0" i="0" u="none" strike="noStrike" cap="none" normalizeH="0" baseline="0">
                          <a:ln>
                            <a:noFill/>
                          </a:ln>
                          <a:solidFill>
                            <a:srgbClr val="333333"/>
                          </a:solidFill>
                          <a:effectLst/>
                          <a:latin typeface="Calibri Light"/>
                          <a:cs typeface="Times New Roman" pitchFamily="18" charset="0"/>
                        </a:rPr>
                        <a:t> (“mačka u džaku”).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kada imamo prethodno iskustvo na koje se oslanjamo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Predrasude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mogu</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a:ln>
                            <a:noFill/>
                          </a:ln>
                          <a:solidFill>
                            <a:srgbClr val="333333"/>
                          </a:solidFill>
                          <a:effectLst/>
                          <a:latin typeface="Calibri Light"/>
                          <a:cs typeface="Times New Roman" pitchFamily="18" charset="0"/>
                        </a:rPr>
                        <a:t>dovedu</a:t>
                      </a:r>
                      <a:r>
                        <a:rPr kumimoji="0" lang="en-US" sz="2000" b="0" i="0" u="none" strike="noStrike" cap="none" normalizeH="0" baseline="0" dirty="0">
                          <a:ln>
                            <a:noFill/>
                          </a:ln>
                          <a:solidFill>
                            <a:srgbClr val="333333"/>
                          </a:solidFill>
                          <a:effectLst/>
                          <a:latin typeface="Calibri Light"/>
                          <a:cs typeface="Times New Roman" pitchFamily="18" charset="0"/>
                        </a:rPr>
                        <a:t> do </a:t>
                      </a:r>
                      <a:r>
                        <a:rPr kumimoji="0" lang="en-US" sz="2000" b="0" i="0" u="none" strike="noStrike" cap="none" normalizeH="0" baseline="0" dirty="0" err="1">
                          <a:ln>
                            <a:noFill/>
                          </a:ln>
                          <a:solidFill>
                            <a:srgbClr val="333333"/>
                          </a:solidFill>
                          <a:effectLst/>
                          <a:latin typeface="Calibri Light"/>
                          <a:cs typeface="Times New Roman" pitchFamily="18" charset="0"/>
                        </a:rPr>
                        <a:t>preteranog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uopštavanja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Izreka</a:t>
                      </a:r>
                      <a:r>
                        <a:rPr kumimoji="0" lang="en-US" sz="2000" b="0" i="0" u="none" strike="noStrike" cap="none" normalizeH="0" baseline="0">
                          <a:ln>
                            <a:noFill/>
                          </a:ln>
                          <a:solidFill>
                            <a:srgbClr val="333333"/>
                          </a:solidFill>
                          <a:effectLst/>
                          <a:latin typeface="Calibri Light"/>
                          <a:cs typeface="Times New Roman" pitchFamily="18" charset="0"/>
                        </a:rPr>
                        <a:t>: “Kako </a:t>
                      </a:r>
                      <a:r>
                        <a:rPr kumimoji="0" lang="en-US" sz="2000" b="0" i="0" u="none" strike="noStrike" cap="none" normalizeH="0" baseline="0" dirty="0" err="1">
                          <a:ln>
                            <a:noFill/>
                          </a:ln>
                          <a:solidFill>
                            <a:srgbClr val="333333"/>
                          </a:solidFill>
                          <a:effectLst/>
                          <a:latin typeface="Calibri Light"/>
                          <a:cs typeface="Times New Roman" pitchFamily="18" charset="0"/>
                        </a:rPr>
                        <a:t>jedan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tako</a:t>
                      </a:r>
                      <a:r>
                        <a:rPr kumimoji="0" lang="en-US" sz="2000" b="0" i="0" u="none" strike="noStrike" cap="none" normalizeH="0" baseline="0">
                          <a:ln>
                            <a:noFill/>
                          </a:ln>
                          <a:solidFill>
                            <a:srgbClr val="333333"/>
                          </a:solidFill>
                          <a:effectLst/>
                          <a:latin typeface="Calibri Light"/>
                          <a:cs typeface="Times New Roman" pitchFamily="18" charset="0"/>
                        </a:rPr>
                        <a:t> svi”).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 kada o odluci ne zavisi mnogo toga (nije bitna)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Biranje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kolača</a:t>
                      </a:r>
                      <a:r>
                        <a:rPr kumimoji="0" lang="en-US" sz="2000" b="0" i="0" u="none" strike="noStrike" cap="none" normalizeH="0" baseline="0" dirty="0">
                          <a:ln>
                            <a:noFill/>
                          </a:ln>
                          <a:solidFill>
                            <a:srgbClr val="333333"/>
                          </a:solidFill>
                          <a:effectLst/>
                          <a:latin typeface="Calibri Light"/>
                          <a:cs typeface="Times New Roman" pitchFamily="18" charset="0"/>
                        </a:rPr>
                        <a:t> u </a:t>
                      </a:r>
                      <a:r>
                        <a:rPr kumimoji="0" lang="en-US" sz="2000" b="0" i="0" u="none" strike="noStrike" cap="none" normalizeH="0" baseline="0" dirty="0" err="1">
                          <a:ln>
                            <a:noFill/>
                          </a:ln>
                          <a:solidFill>
                            <a:srgbClr val="333333"/>
                          </a:solidFill>
                          <a:effectLst/>
                          <a:latin typeface="Calibri Light"/>
                          <a:cs typeface="Times New Roman" pitchFamily="18" charset="0"/>
                        </a:rPr>
                        <a:t>poslastičarnici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čarapa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itd</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8</a:t>
            </a:fld>
            <a:endParaRPr lang="de-DE" altLang="de-DE"/>
          </a:p>
        </p:txBody>
      </p:sp>
    </p:spTree>
    <p:extLst>
      <p:ext uri="{BB962C8B-B14F-4D97-AF65-F5344CB8AC3E}">
        <p14:creationId xmlns:p14="http://schemas.microsoft.com/office/powerpoint/2010/main" val="1311522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Brzopleti zaključci “na delu”</a:t>
            </a:r>
          </a:p>
        </p:txBody>
      </p:sp>
      <p:graphicFrame>
        <p:nvGraphicFramePr>
          <p:cNvPr id="10" name="Group 152"/>
          <p:cNvGraphicFramePr>
            <a:graphicFrameLocks noGrp="1"/>
          </p:cNvGraphicFramePr>
          <p:nvPr>
            <p:extLst>
              <p:ext uri="{D42A27DB-BD31-4B8C-83A1-F6EECF244321}">
                <p14:modId xmlns:p14="http://schemas.microsoft.com/office/powerpoint/2010/main" val="768719419"/>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Sfera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Primer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2000" kern="1200" dirty="0" err="1">
                          <a:solidFill>
                            <a:schemeClr val="dk1"/>
                          </a:solidFill>
                          <a:effectLst/>
                          <a:latin typeface="+mn-lt"/>
                          <a:ea typeface="+mn-ea"/>
                          <a:cs typeface="+mn-cs"/>
                        </a:rPr>
                        <a:t>Nemački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magazin</a:t>
                      </a:r>
                      <a:r>
                        <a:rPr lang="de-DE" sz="2000" kern="1200" dirty="0">
                          <a:solidFill>
                            <a:schemeClr val="dk1"/>
                          </a:solidFill>
                          <a:effectLst/>
                          <a:latin typeface="+mn-lt"/>
                          <a:ea typeface="+mn-ea"/>
                          <a:cs typeface="+mn-cs"/>
                        </a:rPr>
                        <a:t> </a:t>
                      </a:r>
                      <a:r>
                        <a:rPr lang="de-DE" sz="2000" i="1" kern="1200" dirty="0">
                          <a:solidFill>
                            <a:schemeClr val="dk1"/>
                          </a:solidFill>
                          <a:effectLst/>
                          <a:latin typeface="+mn-lt"/>
                          <a:ea typeface="+mn-ea"/>
                          <a:cs typeface="+mn-cs"/>
                        </a:rPr>
                        <a:t>Stern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srpski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zvezda</a:t>
                      </a:r>
                      <a:r>
                        <a:rPr lang="de-DE" sz="2000" kern="1200" dirty="0">
                          <a:solidFill>
                            <a:schemeClr val="dk1"/>
                          </a:solidFill>
                          <a:effectLst/>
                          <a:latin typeface="+mn-lt"/>
                          <a:ea typeface="+mn-ea"/>
                          <a:cs typeface="+mn-cs"/>
                        </a:rPr>
                        <a:t>) je 1983. </a:t>
                      </a:r>
                      <a:r>
                        <a:rPr lang="de-DE" sz="2000" kern="1200" dirty="0" err="1">
                          <a:solidFill>
                            <a:schemeClr val="dk1"/>
                          </a:solidFill>
                          <a:effectLst/>
                          <a:latin typeface="+mn-lt"/>
                          <a:ea typeface="+mn-ea"/>
                          <a:cs typeface="+mn-cs"/>
                        </a:rPr>
                        <a:t>godine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objavio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navodne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tajne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dnevnike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Adolfa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Hitlera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vođe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nacističkog</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režima</a:t>
                      </a:r>
                      <a:r>
                        <a:rPr lang="de-DE" sz="2000" kern="1200" dirty="0">
                          <a:solidFill>
                            <a:schemeClr val="dk1"/>
                          </a:solidFill>
                          <a:effectLst/>
                          <a:latin typeface="+mn-lt"/>
                          <a:ea typeface="+mn-ea"/>
                          <a:cs typeface="+mn-cs"/>
                        </a:rPr>
                        <a:t> u </a:t>
                      </a:r>
                      <a:r>
                        <a:rPr lang="de-DE" sz="2000" kern="1200" dirty="0" err="1">
                          <a:solidFill>
                            <a:schemeClr val="dk1"/>
                          </a:solidFill>
                          <a:effectLst/>
                          <a:latin typeface="+mn-lt"/>
                          <a:ea typeface="+mn-ea"/>
                          <a:cs typeface="+mn-cs"/>
                        </a:rPr>
                        <a:t>Nemačkoj</a:t>
                      </a:r>
                      <a:r>
                        <a:rPr lang="de-DE" sz="2000" kern="1200" dirty="0">
                          <a:solidFill>
                            <a:schemeClr val="dk1"/>
                          </a:solidFill>
                          <a:effectLst/>
                          <a:latin typeface="+mn-lt"/>
                          <a:ea typeface="+mn-ea"/>
                          <a:cs typeface="+mn-cs"/>
                        </a:rPr>
                        <a:t> (1933-1945). Magazin je </a:t>
                      </a:r>
                      <a:r>
                        <a:rPr lang="de-DE" sz="2000" kern="1200" dirty="0" err="1">
                          <a:solidFill>
                            <a:schemeClr val="dk1"/>
                          </a:solidFill>
                          <a:effectLst/>
                          <a:latin typeface="+mn-lt"/>
                          <a:ea typeface="+mn-ea"/>
                          <a:cs typeface="+mn-cs"/>
                        </a:rPr>
                        <a:t>za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njih</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platio</a:t>
                      </a:r>
                      <a:r>
                        <a:rPr lang="de-DE" sz="2000" kern="1200" dirty="0">
                          <a:solidFill>
                            <a:schemeClr val="dk1"/>
                          </a:solidFill>
                          <a:effectLst/>
                          <a:latin typeface="+mn-lt"/>
                          <a:ea typeface="+mn-ea"/>
                          <a:cs typeface="+mn-cs"/>
                        </a:rPr>
                        <a:t> 9.3 </a:t>
                      </a:r>
                      <a:r>
                        <a:rPr lang="de-DE" sz="2000" kern="1200" dirty="0" err="1">
                          <a:solidFill>
                            <a:schemeClr val="dk1"/>
                          </a:solidFill>
                          <a:effectLst/>
                          <a:latin typeface="+mn-lt"/>
                          <a:ea typeface="+mn-ea"/>
                          <a:cs typeface="+mn-cs"/>
                        </a:rPr>
                        <a:t>miliona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nemačkih</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maraka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oko</a:t>
                      </a:r>
                      <a:r>
                        <a:rPr lang="de-DE" sz="2000" kern="1200" dirty="0">
                          <a:solidFill>
                            <a:schemeClr val="dk1"/>
                          </a:solidFill>
                          <a:effectLst/>
                          <a:latin typeface="+mn-lt"/>
                          <a:ea typeface="+mn-ea"/>
                          <a:cs typeface="+mn-cs"/>
                        </a:rPr>
                        <a:t> 5 </a:t>
                      </a:r>
                      <a:r>
                        <a:rPr lang="de-DE" sz="2000" kern="1200" dirty="0" err="1">
                          <a:solidFill>
                            <a:schemeClr val="dk1"/>
                          </a:solidFill>
                          <a:effectLst/>
                          <a:latin typeface="+mn-lt"/>
                          <a:ea typeface="+mn-ea"/>
                          <a:cs typeface="+mn-cs"/>
                        </a:rPr>
                        <a:t>miliona</a:t>
                      </a:r>
                      <a:r>
                        <a:rPr lang="de-DE" sz="2000" kern="1200" dirty="0">
                          <a:solidFill>
                            <a:schemeClr val="dk1"/>
                          </a:solidFill>
                          <a:effectLst/>
                          <a:latin typeface="+mn-lt"/>
                          <a:ea typeface="+mn-ea"/>
                          <a:cs typeface="+mn-cs"/>
                        </a:rPr>
                        <a:t> €), </a:t>
                      </a:r>
                      <a:r>
                        <a:rPr lang="de-DE" sz="2000" kern="1200" dirty="0" err="1">
                          <a:solidFill>
                            <a:schemeClr val="dk1"/>
                          </a:solidFill>
                          <a:effectLst/>
                          <a:latin typeface="+mn-lt"/>
                          <a:ea typeface="+mn-ea"/>
                          <a:cs typeface="+mn-cs"/>
                        </a:rPr>
                        <a:t>iako</a:t>
                      </a:r>
                      <a:r>
                        <a:rPr lang="de-DE" sz="2000" kern="1200" dirty="0">
                          <a:solidFill>
                            <a:schemeClr val="dk1"/>
                          </a:solidFill>
                          <a:effectLst/>
                          <a:latin typeface="+mn-lt"/>
                          <a:ea typeface="+mn-ea"/>
                          <a:cs typeface="+mn-cs"/>
                        </a:rPr>
                        <a:t> je u </a:t>
                      </a:r>
                      <a:r>
                        <a:rPr lang="de-DE" sz="2000" kern="1200" dirty="0" err="1">
                          <a:solidFill>
                            <a:schemeClr val="dk1"/>
                          </a:solidFill>
                          <a:effectLst/>
                          <a:latin typeface="+mn-lt"/>
                          <a:ea typeface="+mn-ea"/>
                          <a:cs typeface="+mn-cs"/>
                        </a:rPr>
                        <a:t>njima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bilo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ranih</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naznaka</a:t>
                      </a:r>
                      <a:r>
                        <a:rPr lang="de-DE" sz="2000" kern="1200" dirty="0">
                          <a:solidFill>
                            <a:schemeClr val="dk1"/>
                          </a:solidFill>
                          <a:effectLst/>
                          <a:latin typeface="+mn-lt"/>
                          <a:ea typeface="+mn-ea"/>
                          <a:cs typeface="+mn-cs"/>
                        </a:rPr>
                        <a:t> da se </a:t>
                      </a:r>
                      <a:r>
                        <a:rPr lang="de-DE" sz="2000" kern="1200" dirty="0" err="1">
                          <a:solidFill>
                            <a:schemeClr val="dk1"/>
                          </a:solidFill>
                          <a:effectLst/>
                          <a:latin typeface="+mn-lt"/>
                          <a:ea typeface="+mn-ea"/>
                          <a:cs typeface="+mn-cs"/>
                        </a:rPr>
                        <a:t>radi</a:t>
                      </a:r>
                      <a:r>
                        <a:rPr lang="de-DE" sz="2000" kern="1200" dirty="0">
                          <a:solidFill>
                            <a:schemeClr val="dk1"/>
                          </a:solidFill>
                          <a:effectLst/>
                          <a:latin typeface="+mn-lt"/>
                          <a:ea typeface="+mn-ea"/>
                          <a:cs typeface="+mn-cs"/>
                        </a:rPr>
                        <a:t> o </a:t>
                      </a:r>
                      <a:r>
                        <a:rPr lang="de-DE" sz="2000" kern="1200" dirty="0" err="1">
                          <a:solidFill>
                            <a:schemeClr val="dk1"/>
                          </a:solidFill>
                          <a:effectLst/>
                          <a:latin typeface="+mn-lt"/>
                          <a:ea typeface="+mn-ea"/>
                          <a:cs typeface="+mn-cs"/>
                        </a:rPr>
                        <a:t>falsifikatu</a:t>
                      </a:r>
                      <a:r>
                        <a:rPr lang="de-DE" sz="2000" kern="1200" dirty="0">
                          <a:solidFill>
                            <a:schemeClr val="dk1"/>
                          </a:solidFill>
                          <a:effectLst/>
                          <a:latin typeface="+mn-lt"/>
                          <a:ea typeface="+mn-ea"/>
                          <a:cs typeface="+mn-cs"/>
                        </a:rPr>
                        <a:t>. Na primer, </a:t>
                      </a:r>
                      <a:r>
                        <a:rPr lang="de-DE" sz="2000" kern="1200" dirty="0" err="1">
                          <a:solidFill>
                            <a:schemeClr val="dk1"/>
                          </a:solidFill>
                          <a:effectLst/>
                          <a:latin typeface="+mn-lt"/>
                          <a:ea typeface="+mn-ea"/>
                          <a:cs typeface="+mn-cs"/>
                        </a:rPr>
                        <a:t>pesma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koju</a:t>
                      </a:r>
                      <a:r>
                        <a:rPr lang="de-DE" sz="2000" kern="1200" dirty="0">
                          <a:solidFill>
                            <a:schemeClr val="dk1"/>
                          </a:solidFill>
                          <a:effectLst/>
                          <a:latin typeface="+mn-lt"/>
                          <a:ea typeface="+mn-ea"/>
                          <a:cs typeface="+mn-cs"/>
                        </a:rPr>
                        <a:t> je – </a:t>
                      </a:r>
                      <a:r>
                        <a:rPr lang="de-DE" sz="2000" kern="1200" dirty="0" err="1">
                          <a:solidFill>
                            <a:schemeClr val="dk1"/>
                          </a:solidFill>
                          <a:effectLst/>
                          <a:latin typeface="+mn-lt"/>
                          <a:ea typeface="+mn-ea"/>
                          <a:cs typeface="+mn-cs"/>
                        </a:rPr>
                        <a:t>prema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dnevnicima</a:t>
                      </a:r>
                      <a:r>
                        <a:rPr lang="de-DE" sz="2000" kern="1200" dirty="0">
                          <a:solidFill>
                            <a:schemeClr val="dk1"/>
                          </a:solidFill>
                          <a:effectLst/>
                          <a:latin typeface="+mn-lt"/>
                          <a:ea typeface="+mn-ea"/>
                          <a:cs typeface="+mn-cs"/>
                        </a:rPr>
                        <a:t> – </a:t>
                      </a:r>
                      <a:r>
                        <a:rPr lang="de-DE" sz="2000" kern="1200" dirty="0" err="1">
                          <a:solidFill>
                            <a:schemeClr val="dk1"/>
                          </a:solidFill>
                          <a:effectLst/>
                          <a:latin typeface="+mn-lt"/>
                          <a:ea typeface="+mn-ea"/>
                          <a:cs typeface="+mn-cs"/>
                        </a:rPr>
                        <a:t>napisao</a:t>
                      </a:r>
                      <a:r>
                        <a:rPr lang="de-DE" sz="2000" kern="1200" dirty="0">
                          <a:solidFill>
                            <a:schemeClr val="dk1"/>
                          </a:solidFill>
                          <a:effectLst/>
                          <a:latin typeface="+mn-lt"/>
                          <a:ea typeface="+mn-ea"/>
                          <a:cs typeface="+mn-cs"/>
                        </a:rPr>
                        <a:t> Hitler, </a:t>
                      </a:r>
                      <a:r>
                        <a:rPr lang="de-DE" sz="2000" kern="1200" dirty="0" err="1">
                          <a:solidFill>
                            <a:schemeClr val="dk1"/>
                          </a:solidFill>
                          <a:effectLst/>
                          <a:latin typeface="+mn-lt"/>
                          <a:ea typeface="+mn-ea"/>
                          <a:cs typeface="+mn-cs"/>
                        </a:rPr>
                        <a:t>otkrivena</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kao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delo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drugog</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pisca</a:t>
                      </a:r>
                      <a:r>
                        <a:rPr lang="de-DE" sz="2000" kern="1200" dirty="0">
                          <a:solidFill>
                            <a:schemeClr val="dk1"/>
                          </a:solidFill>
                          <a:effectLst/>
                          <a:latin typeface="+mn-lt"/>
                          <a:ea typeface="+mn-ea"/>
                          <a:cs typeface="+mn-cs"/>
                        </a:rPr>
                        <a:t> 1980. </a:t>
                      </a:r>
                      <a:r>
                        <a:rPr lang="de-DE" sz="2000" kern="1200" dirty="0" err="1">
                          <a:solidFill>
                            <a:schemeClr val="dk1"/>
                          </a:solidFill>
                          <a:effectLst/>
                          <a:latin typeface="+mn-lt"/>
                          <a:ea typeface="+mn-ea"/>
                          <a:cs typeface="+mn-cs"/>
                        </a:rPr>
                        <a:t>godine</a:t>
                      </a:r>
                      <a:r>
                        <a:rPr lang="de-DE" sz="2000" kern="1200" dirty="0">
                          <a:solidFill>
                            <a:schemeClr val="dk1"/>
                          </a:solidFill>
                          <a:effectLst/>
                          <a:latin typeface="+mn-lt"/>
                          <a:ea typeface="+mn-ea"/>
                          <a:cs typeface="+mn-cs"/>
                        </a:rPr>
                        <a:t>.</a:t>
                      </a:r>
                    </a:p>
                    <a:p>
                      <a:endParaRPr lang="de-DE" sz="2000" kern="1200" dirty="0">
                        <a:solidFill>
                          <a:schemeClr val="dk1"/>
                        </a:solidFill>
                        <a:effectLst/>
                        <a:latin typeface="+mn-lt"/>
                        <a:ea typeface="+mn-ea"/>
                        <a:cs typeface="+mn-cs"/>
                      </a:endParaRPr>
                    </a:p>
                    <a:p>
                      <a:r>
                        <a:rPr lang="de-DE" sz="2000" kern="1200" dirty="0" err="1">
                          <a:solidFill>
                            <a:schemeClr val="dk1"/>
                          </a:solidFill>
                          <a:effectLst/>
                          <a:latin typeface="+mn-lt"/>
                          <a:ea typeface="+mn-ea"/>
                          <a:cs typeface="+mn-cs"/>
                        </a:rPr>
                        <a:t>Nekoliko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dana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nakon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objavljivanja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dnevnika</a:t>
                      </a:r>
                      <a:r>
                        <a:rPr lang="de-DE" sz="2000" kern="1200" dirty="0">
                          <a:solidFill>
                            <a:schemeClr val="dk1"/>
                          </a:solidFill>
                          <a:effectLst/>
                          <a:latin typeface="+mn-lt"/>
                          <a:ea typeface="+mn-ea"/>
                          <a:cs typeface="+mn-cs"/>
                        </a:rPr>
                        <a:t> u </a:t>
                      </a:r>
                      <a:r>
                        <a:rPr lang="de-DE" sz="2000" i="1" kern="1200" dirty="0">
                          <a:solidFill>
                            <a:schemeClr val="dk1"/>
                          </a:solidFill>
                          <a:effectLst/>
                          <a:latin typeface="+mn-lt"/>
                          <a:ea typeface="+mn-ea"/>
                          <a:cs typeface="+mn-cs"/>
                        </a:rPr>
                        <a:t>Stern </a:t>
                      </a:r>
                      <a:r>
                        <a:rPr lang="de-DE" sz="2000" kern="1200" dirty="0" err="1">
                          <a:solidFill>
                            <a:schemeClr val="dk1"/>
                          </a:solidFill>
                          <a:effectLst/>
                          <a:latin typeface="+mn-lt"/>
                          <a:ea typeface="+mn-ea"/>
                          <a:cs typeface="+mn-cs"/>
                        </a:rPr>
                        <a:t>magazinu</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istraga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nemačkog</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Centra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savezne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kriminalističke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policije</a:t>
                      </a:r>
                      <a:r>
                        <a:rPr lang="de-DE" sz="2000" kern="1200" dirty="0">
                          <a:solidFill>
                            <a:schemeClr val="dk1"/>
                          </a:solidFill>
                          <a:effectLst/>
                          <a:latin typeface="+mn-lt"/>
                          <a:ea typeface="+mn-ea"/>
                          <a:cs typeface="+mn-cs"/>
                        </a:rPr>
                        <a:t> (BKA) </a:t>
                      </a:r>
                      <a:r>
                        <a:rPr lang="de-DE" sz="2000" kern="1200" dirty="0" err="1">
                          <a:solidFill>
                            <a:schemeClr val="dk1"/>
                          </a:solidFill>
                          <a:effectLst/>
                          <a:latin typeface="+mn-lt"/>
                          <a:ea typeface="+mn-ea"/>
                          <a:cs typeface="+mn-cs"/>
                        </a:rPr>
                        <a:t>nesumnjivo</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dokazala</a:t>
                      </a:r>
                      <a:r>
                        <a:rPr lang="de-DE" sz="2000" kern="1200" dirty="0">
                          <a:solidFill>
                            <a:schemeClr val="dk1"/>
                          </a:solidFill>
                          <a:effectLst/>
                          <a:latin typeface="+mn-lt"/>
                          <a:ea typeface="+mn-ea"/>
                          <a:cs typeface="+mn-cs"/>
                        </a:rPr>
                        <a:t> da </a:t>
                      </a:r>
                      <a:r>
                        <a:rPr lang="de-DE" sz="2000" kern="1200" dirty="0" err="1">
                          <a:solidFill>
                            <a:schemeClr val="dk1"/>
                          </a:solidFill>
                          <a:effectLst/>
                          <a:latin typeface="+mn-lt"/>
                          <a:ea typeface="+mn-ea"/>
                          <a:cs typeface="+mn-cs"/>
                        </a:rPr>
                        <a:t>su</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dnevnici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lažni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Napravio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ih</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falsifikator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umetnina</a:t>
                      </a:r>
                      <a:r>
                        <a:rPr lang="de-DE" sz="2000" kern="1200" dirty="0">
                          <a:solidFill>
                            <a:schemeClr val="dk1"/>
                          </a:solidFill>
                          <a:effectLst/>
                          <a:latin typeface="+mn-lt"/>
                          <a:ea typeface="+mn-ea"/>
                          <a:cs typeface="+mn-cs"/>
                        </a:rPr>
                        <a:t> Konrad Kujau. </a:t>
                      </a:r>
                      <a:br>
                        <a:rPr lang="de-DE" sz="2000" kern="1200" dirty="0">
                          <a:solidFill>
                            <a:schemeClr val="dk1"/>
                          </a:solidFill>
                          <a:effectLst/>
                          <a:latin typeface="+mn-lt"/>
                          <a:ea typeface="+mn-ea"/>
                          <a:cs typeface="+mn-cs"/>
                        </a:rPr>
                      </a:br>
                      <a:r>
                        <a:rPr lang="de-DE" sz="2000" kern="1200" dirty="0">
                          <a:solidFill>
                            <a:schemeClr val="dk1"/>
                          </a:solidFill>
                          <a:effectLst/>
                          <a:latin typeface="+mn-lt"/>
                          <a:ea typeface="+mn-ea"/>
                          <a:cs typeface="+mn-cs"/>
                        </a:rPr>
                        <a:t>Da je </a:t>
                      </a:r>
                      <a:r>
                        <a:rPr lang="de-DE" sz="2000" i="1" kern="1200" dirty="0">
                          <a:solidFill>
                            <a:schemeClr val="dk1"/>
                          </a:solidFill>
                          <a:effectLst/>
                          <a:latin typeface="+mn-lt"/>
                          <a:ea typeface="+mn-ea"/>
                          <a:cs typeface="+mn-cs"/>
                        </a:rPr>
                        <a:t>Stern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sačekao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istragu</a:t>
                      </a:r>
                      <a:r>
                        <a:rPr lang="de-DE" sz="2000" kern="1200" dirty="0">
                          <a:solidFill>
                            <a:schemeClr val="dk1"/>
                          </a:solidFill>
                          <a:effectLst/>
                          <a:latin typeface="+mn-lt"/>
                          <a:ea typeface="+mn-ea"/>
                          <a:cs typeface="+mn-cs"/>
                        </a:rPr>
                        <a:t> BKA, </a:t>
                      </a:r>
                      <a:r>
                        <a:rPr lang="de-DE" sz="2000" kern="1200" dirty="0" err="1">
                          <a:solidFill>
                            <a:schemeClr val="dk1"/>
                          </a:solidFill>
                          <a:effectLst/>
                          <a:latin typeface="+mn-lt"/>
                          <a:ea typeface="+mn-ea"/>
                          <a:cs typeface="+mn-cs"/>
                        </a:rPr>
                        <a:t>bio</a:t>
                      </a:r>
                      <a:r>
                        <a:rPr lang="de-DE" sz="2000" kern="1200" dirty="0">
                          <a:solidFill>
                            <a:schemeClr val="dk1"/>
                          </a:solidFill>
                          <a:effectLst/>
                          <a:latin typeface="+mn-lt"/>
                          <a:ea typeface="+mn-ea"/>
                          <a:cs typeface="+mn-cs"/>
                        </a:rPr>
                        <a:t> bi </a:t>
                      </a:r>
                      <a:r>
                        <a:rPr lang="de-DE" sz="2000" kern="1200" dirty="0" err="1">
                          <a:solidFill>
                            <a:schemeClr val="dk1"/>
                          </a:solidFill>
                          <a:effectLst/>
                          <a:latin typeface="+mn-lt"/>
                          <a:ea typeface="+mn-ea"/>
                          <a:cs typeface="+mn-cs"/>
                        </a:rPr>
                        <a:t>pošteđen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skandala</a:t>
                      </a:r>
                      <a:r>
                        <a:rPr lang="de-DE" sz="2000" kern="1200" dirty="0">
                          <a:solidFill>
                            <a:schemeClr val="dk1"/>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12"/>
          <p:cNvSpPr txBox="1">
            <a:spLocks noChangeArrowheads="1"/>
          </p:cNvSpPr>
          <p:nvPr/>
        </p:nvSpPr>
        <p:spPr bwMode="auto">
          <a:xfrm>
            <a:off x="408955" y="5133352"/>
            <a:ext cx="273630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buNone/>
            </a:pPr>
            <a:r>
              <a:rPr lang="de-DE" sz="1400" b="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Naslovna</a:t>
            </a:r>
            <a:r>
              <a:rPr lang="de-DE"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400" b="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strana</a:t>
            </a:r>
            <a:r>
              <a:rPr lang="de-DE"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400" b="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Stern</a:t>
            </a:r>
            <a:r>
              <a:rPr lang="de-DE"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400" b="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magazina</a:t>
            </a:r>
            <a:r>
              <a:rPr lang="de-DE"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400" b="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koji</a:t>
            </a:r>
            <a:r>
              <a:rPr lang="de-DE"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je </a:t>
            </a:r>
            <a:r>
              <a:rPr lang="de-DE" sz="1400" b="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objavio</a:t>
            </a:r>
            <a:r>
              <a:rPr lang="de-DE"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400" b="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Hitlerove</a:t>
            </a:r>
            <a:r>
              <a:rPr lang="de-DE"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400" b="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lažne</a:t>
            </a:r>
            <a:r>
              <a:rPr lang="de-DE"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sz="1400" b="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dnevnike</a:t>
            </a:r>
            <a:endParaRPr lang="de-DE" sz="1400" b="0" dirty="0">
              <a:effectLst/>
              <a:latin typeface="Calibri" panose="020F0502020204030204" pitchFamily="34" charset="0"/>
              <a:ea typeface="Calibri" panose="020F0502020204030204" pitchFamily="34" charset="0"/>
              <a:cs typeface="Latha" panose="020B0604020202020204" pitchFamily="34" charset="0"/>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9</a:t>
            </a:fld>
            <a:endParaRPr lang="de-DE" altLang="de-DE"/>
          </a:p>
        </p:txBody>
      </p:sp>
      <p:pic>
        <p:nvPicPr>
          <p:cNvPr id="8" name="Grafik 7">
            <a:extLst>
              <a:ext uri="{FF2B5EF4-FFF2-40B4-BE49-F238E27FC236}">
                <a16:creationId xmlns:a16="http://schemas.microsoft.com/office/drawing/2014/main" id="{64D5A258-0E5B-484B-884B-312283C86B46}"/>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Da li je Ku-Klux-Klan </a:t>
            </a:r>
            <a:r>
              <a:rPr lang="en-US" altLang="de-DE" sz="2000" b="0" dirty="0" err="1">
                <a:solidFill>
                  <a:srgbClr val="333333"/>
                </a:solidFill>
                <a:latin typeface="Calibri Light"/>
              </a:rPr>
              <a:t>vlasnik</a:t>
            </a:r>
            <a:r>
              <a:rPr lang="en-US" altLang="de-DE" sz="2000" b="0" dirty="0">
                <a:solidFill>
                  <a:srgbClr val="333333"/>
                </a:solidFill>
                <a:latin typeface="Calibri Light"/>
              </a:rPr>
              <a:t> </a:t>
            </a:r>
            <a:r>
              <a:rPr lang="en-US" altLang="de-DE" sz="2000" b="0" dirty="0" err="1">
                <a:solidFill>
                  <a:srgbClr val="333333"/>
                </a:solidFill>
                <a:latin typeface="Calibri Light"/>
              </a:rPr>
              <a:t>Marlbora</a:t>
            </a:r>
            <a:r>
              <a:rPr lang="en-US" altLang="de-DE" sz="2000" b="0" dirty="0">
                <a:solidFill>
                  <a:srgbClr val="333333"/>
                </a:solidFill>
                <a:latin typeface="Calibri Light"/>
              </a:rPr>
              <a:t>?</a:t>
            </a:r>
            <a:endParaRPr lang="de-DE" altLang="de-DE" sz="2000" dirty="0">
              <a:solidFill>
                <a:srgbClr val="333333"/>
              </a:solidFill>
              <a:latin typeface="Calibri Light"/>
            </a:endParaRPr>
          </a:p>
        </p:txBody>
      </p:sp>
      <p:graphicFrame>
        <p:nvGraphicFramePr>
          <p:cNvPr id="25" name="Group 26"/>
          <p:cNvGraphicFramePr>
            <a:graphicFrameLocks noGrp="1"/>
          </p:cNvGraphicFramePr>
          <p:nvPr>
            <p:extLst>
              <p:ext uri="{D42A27DB-BD31-4B8C-83A1-F6EECF244321}">
                <p14:modId xmlns:p14="http://schemas.microsoft.com/office/powerpoint/2010/main" val="1692509493"/>
              </p:ext>
            </p:extLst>
          </p:nvPr>
        </p:nvGraphicFramePr>
        <p:xfrm>
          <a:off x="408955" y="2697480"/>
          <a:ext cx="11376000" cy="393192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6264696">
                  <a:extLst>
                    <a:ext uri="{9D8B030D-6E8A-4147-A177-3AD203B41FA5}">
                      <a16:colId xmlns:a16="http://schemas.microsoft.com/office/drawing/2014/main" val="20001"/>
                    </a:ext>
                  </a:extLst>
                </a:gridCol>
                <a:gridCol w="295106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cs typeface="Times New Roman" pitchFamily="18" charset="0"/>
                        </a:rPr>
                        <a:t>za &amp; protiv</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cs typeface="Times New Roman" pitchFamily="18" charset="0"/>
                        </a:rPr>
                        <a:t>“dokaz”</a:t>
                      </a:r>
                      <a:endParaRPr kumimoji="0" lang="de-DE" sz="2000" b="0" i="0" u="none" strike="noStrike" cap="none" normalizeH="0" baseline="0" dirty="0">
                        <a:ln>
                          <a:noFill/>
                        </a:ln>
                        <a:solidFill>
                          <a:srgbClr val="000000"/>
                        </a:solidFill>
                        <a:effectLst/>
                        <a:latin typeface="+mn-l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333333"/>
                          </a:solidFill>
                          <a:effectLst/>
                          <a:latin typeface="+mn-lt"/>
                          <a:cs typeface="Times New Roman" pitchFamily="18" charset="0"/>
                        </a:rPr>
                        <a:t>Sredinom</a:t>
                      </a:r>
                      <a:r>
                        <a:rPr kumimoji="0" lang="en-US" sz="1600" b="0" i="0" u="none" strike="noStrike" cap="none" normalizeH="0" baseline="0" dirty="0">
                          <a:ln>
                            <a:noFill/>
                          </a:ln>
                          <a:solidFill>
                            <a:srgbClr val="333333"/>
                          </a:solidFill>
                          <a:effectLst/>
                          <a:latin typeface="+mn-lt"/>
                          <a:cs typeface="Times New Roman" pitchFamily="18" charset="0"/>
                        </a:rPr>
                        <a:t> 1980-ih </a:t>
                      </a:r>
                      <a:r>
                        <a:rPr kumimoji="0" lang="en-US" sz="1600" b="0" i="0" u="none" strike="noStrike" cap="none" normalizeH="0" baseline="0" dirty="0" err="1">
                          <a:ln>
                            <a:noFill/>
                          </a:ln>
                          <a:solidFill>
                            <a:srgbClr val="333333"/>
                          </a:solidFill>
                          <a:effectLst/>
                          <a:latin typeface="+mn-lt"/>
                          <a:cs typeface="Times New Roman" pitchFamily="18" charset="0"/>
                        </a:rPr>
                        <a:t>javile</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su</a:t>
                      </a:r>
                      <a:r>
                        <a:rPr kumimoji="0" lang="en-US" sz="1600" b="0" i="0" u="none" strike="noStrike" cap="none" normalizeH="0" baseline="0" dirty="0">
                          <a:ln>
                            <a:noFill/>
                          </a:ln>
                          <a:solidFill>
                            <a:srgbClr val="333333"/>
                          </a:solidFill>
                          <a:effectLst/>
                          <a:latin typeface="+mn-lt"/>
                          <a:cs typeface="Times New Roman" pitchFamily="18" charset="0"/>
                        </a:rPr>
                        <a:t> se </a:t>
                      </a:r>
                      <a:r>
                        <a:rPr kumimoji="0" lang="en-US" sz="1600" b="0" i="0" u="none" strike="noStrike" cap="none" normalizeH="0" baseline="0" dirty="0" err="1">
                          <a:ln>
                            <a:noFill/>
                          </a:ln>
                          <a:solidFill>
                            <a:srgbClr val="333333"/>
                          </a:solidFill>
                          <a:effectLst/>
                          <a:latin typeface="+mn-lt"/>
                          <a:cs typeface="Times New Roman" pitchFamily="18" charset="0"/>
                        </a:rPr>
                        <a:t>glasine</a:t>
                      </a:r>
                      <a:r>
                        <a:rPr kumimoji="0" lang="en-US" sz="1600" b="0" i="0" u="none" strike="noStrike" cap="none" normalizeH="0" baseline="0" dirty="0">
                          <a:ln>
                            <a:noFill/>
                          </a:ln>
                          <a:solidFill>
                            <a:srgbClr val="333333"/>
                          </a:solidFill>
                          <a:effectLst/>
                          <a:latin typeface="+mn-lt"/>
                          <a:cs typeface="Times New Roman" pitchFamily="18" charset="0"/>
                        </a:rPr>
                        <a:t> da </a:t>
                      </a:r>
                      <a:r>
                        <a:rPr kumimoji="0" lang="en-US" sz="1600" b="0" i="0" u="none" strike="noStrike" cap="none" normalizeH="0" baseline="0" dirty="0" err="1">
                          <a:ln>
                            <a:noFill/>
                          </a:ln>
                          <a:solidFill>
                            <a:srgbClr val="333333"/>
                          </a:solidFill>
                          <a:effectLst/>
                          <a:latin typeface="+mn-lt"/>
                          <a:cs typeface="Times New Roman" pitchFamily="18" charset="0"/>
                        </a:rPr>
                        <a:t>oznake</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na</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kutijama</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Marlbora</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ukazuju</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na</a:t>
                      </a:r>
                      <a:r>
                        <a:rPr kumimoji="0" lang="en-US" sz="1600" b="0" i="0" u="none" strike="noStrike" cap="none" normalizeH="0" baseline="0" dirty="0">
                          <a:ln>
                            <a:noFill/>
                          </a:ln>
                          <a:solidFill>
                            <a:srgbClr val="333333"/>
                          </a:solidFill>
                          <a:effectLst/>
                          <a:latin typeface="+mn-lt"/>
                          <a:cs typeface="Times New Roman" pitchFamily="18" charset="0"/>
                        </a:rPr>
                        <a:t> Ku-Klux-Klan.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mn-lt"/>
                          <a:cs typeface="Times New Roman" pitchFamily="18" charset="0"/>
                        </a:rPr>
                        <a:t>za:</a:t>
                      </a:r>
                      <a:r>
                        <a:rPr kumimoji="0" lang="vi-VN"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a:ln>
                            <a:noFill/>
                          </a:ln>
                          <a:solidFill>
                            <a:srgbClr val="004992"/>
                          </a:solidFill>
                          <a:effectLst/>
                          <a:latin typeface="+mn-lt"/>
                          <a:cs typeface="Times New Roman" pitchFamily="18" charset="0"/>
                        </a:rPr>
                        <a:t>???</a:t>
                      </a:r>
                      <a:endParaRPr kumimoji="0" lang="vi-VN" sz="1600" b="0" i="0" u="none" strike="noStrike" cap="none" normalizeH="0" baseline="0" dirty="0">
                        <a:ln>
                          <a:noFill/>
                        </a:ln>
                        <a:solidFill>
                          <a:srgbClr val="004992"/>
                        </a:solidFill>
                        <a:effectLst/>
                        <a:latin typeface="+mn-l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mn-lt"/>
                          <a:cs typeface="Times New Roman" pitchFamily="18" charset="0"/>
                        </a:rPr>
                        <a:t>Crveni rub na beloj pozadini formira veliko slovo “K” ili “V”.</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mn-lt"/>
                          <a:cs typeface="Times New Roman" pitchFamily="18" charset="0"/>
                        </a:rPr>
                        <a:t>“Mar” naopačke okrenuto izgleda kao “jew” (Jevrejin). </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mn-lt"/>
                          <a:cs typeface="Times New Roman" pitchFamily="18" charset="0"/>
                        </a:rPr>
                        <a:t>“lboro” čitano unatrag izgleda kao “horrible” (užasan) </a:t>
                      </a:r>
                      <a:r>
                        <a:rPr kumimoji="0" lang="en-US" sz="1600" b="0" i="0" u="none" strike="noStrike" cap="none" normalizeH="0" baseline="0" dirty="0">
                          <a:ln>
                            <a:noFill/>
                          </a:ln>
                          <a:solidFill>
                            <a:srgbClr val="FFFFFF"/>
                          </a:solidFill>
                          <a:effectLst/>
                          <a:latin typeface="Times New Roman"/>
                          <a:cs typeface="Times New Roman" pitchFamily="18" charset="0"/>
                          <a:sym typeface="Wingdings" panose="05000000000000000000" pitchFamily="2" charset="2"/>
                        </a:rPr>
                        <a:t>→</a:t>
                      </a:r>
                      <a:r>
                        <a:rPr kumimoji="0" lang="vi-VN" sz="1600" b="0" i="0" u="none" strike="noStrike" cap="none" normalizeH="0" baseline="0" dirty="0">
                          <a:ln>
                            <a:noFill/>
                          </a:ln>
                          <a:solidFill>
                            <a:srgbClr val="FFFFFF"/>
                          </a:solidFill>
                          <a:effectLst/>
                          <a:latin typeface="+mn-lt"/>
                          <a:cs typeface="Times New Roman" pitchFamily="18" charset="0"/>
                        </a:rPr>
                        <a:t> “horrible jew” (užasan Jevrejin).</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mn-lt"/>
                          <a:cs typeface="Times New Roman" pitchFamily="18" charset="0"/>
                        </a:rPr>
                        <a:t>Veruje se da je “veni, vidi, vici” (dođoh, videh, pobedih) moto KKK-a.</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mn-lt"/>
                          <a:cs typeface="Times New Roman" pitchFamily="18" charset="0"/>
                        </a:rPr>
                        <a:t>protiv:</a:t>
                      </a:r>
                      <a:r>
                        <a:rPr kumimoji="0" lang="en-US" sz="1600" b="1"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a:ln>
                            <a:noFill/>
                          </a:ln>
                          <a:solidFill>
                            <a:srgbClr val="004992"/>
                          </a:solidFill>
                          <a:effectLst/>
                          <a:latin typeface="+mn-lt"/>
                          <a:cs typeface="Times New Roman" pitchFamily="18" charset="0"/>
                        </a:rPr>
                        <a:t>???</a:t>
                      </a:r>
                      <a:endParaRPr kumimoji="0" lang="vi-VN" sz="1600" b="0" i="0" u="none" strike="noStrike" cap="none" normalizeH="0" baseline="0" dirty="0">
                        <a:ln>
                          <a:noFill/>
                        </a:ln>
                        <a:solidFill>
                          <a:srgbClr val="004992"/>
                        </a:solidFill>
                        <a:effectLst/>
                        <a:latin typeface="+mn-l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mn-lt"/>
                          <a:cs typeface="Times New Roman" pitchFamily="18" charset="0"/>
                        </a:rPr>
                        <a:t>Marlboro je osnovao Filip Moris, Englez koji nema nikakve veze s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mn-lt"/>
                          <a:cs typeface="Times New Roman" pitchFamily="18" charset="0"/>
                        </a:rPr>
                        <a:t>Marlboro je dobio ime po londonskoj ulici: Marlborough street.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mn-lt"/>
                          <a:cs typeface="Times New Roman" pitchFamily="18" charset="0"/>
                        </a:rPr>
                        <a:t>Moto “vvv” nije povezan s KKK.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Brzopleti</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zaključci</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pl-PL" sz="1800" dirty="0">
                <a:solidFill>
                  <a:srgbClr val="004992"/>
                </a:solidFill>
                <a:latin typeface="+mn-lt"/>
                <a:ea typeface="+mn-ea"/>
                <a:cs typeface="+mn-cs"/>
              </a:rPr>
              <a:t>(za drugi primer videti kraj prezentacije)</a:t>
            </a:r>
            <a:endParaRPr lang="en-US" dirty="0">
              <a:solidFill>
                <a:srgbClr val="004992"/>
              </a:solidFill>
              <a:latin typeface="+mn-lt"/>
              <a:ea typeface="+mn-ea"/>
              <a:cs typeface="+mn-cs"/>
            </a:endParaRPr>
          </a:p>
        </p:txBody>
      </p:sp>
      <p:pic>
        <p:nvPicPr>
          <p:cNvPr id="26"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0827"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3"/>
          <p:cNvSpPr txBox="1">
            <a:spLocks noChangeArrowheads="1"/>
          </p:cNvSpPr>
          <p:nvPr/>
        </p:nvSpPr>
        <p:spPr bwMode="auto">
          <a:xfrm>
            <a:off x="10520947" y="5892661"/>
            <a:ext cx="914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 jew?</a:t>
            </a:r>
            <a:endParaRPr lang="en-US" altLang="de-DE" sz="1600" b="0" dirty="0">
              <a:latin typeface="Calibri Light"/>
            </a:endParaRPr>
          </a:p>
        </p:txBody>
      </p:sp>
      <p:sp>
        <p:nvSpPr>
          <p:cNvPr id="28" name="Caption_22"/>
          <p:cNvSpPr txBox="1">
            <a:spLocks noChangeArrowheads="1"/>
          </p:cNvSpPr>
          <p:nvPr/>
        </p:nvSpPr>
        <p:spPr bwMode="auto">
          <a:xfrm>
            <a:off x="9265939" y="5892661"/>
            <a:ext cx="822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Mar =</a:t>
            </a:r>
            <a:endParaRPr lang="en-US" altLang="de-DE" sz="1600" b="0" dirty="0">
              <a:latin typeface="Calibri Light"/>
            </a:endParaRPr>
          </a:p>
        </p:txBody>
      </p:sp>
      <p:sp>
        <p:nvSpPr>
          <p:cNvPr id="29" name="Caption_21"/>
          <p:cNvSpPr txBox="1">
            <a:spLocks noChangeArrowheads="1"/>
          </p:cNvSpPr>
          <p:nvPr/>
        </p:nvSpPr>
        <p:spPr bwMode="auto">
          <a:xfrm>
            <a:off x="8833890" y="6228020"/>
            <a:ext cx="2933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lboro = orobl = horrible (užasan)</a:t>
            </a:r>
            <a:endParaRPr lang="en-US" altLang="de-DE" sz="1600" b="0" dirty="0">
              <a:latin typeface="Calibri Light"/>
            </a:endParaRPr>
          </a:p>
        </p:txBody>
      </p:sp>
      <p:sp>
        <p:nvSpPr>
          <p:cNvPr id="30" name="Caption_20"/>
          <p:cNvSpPr txBox="1">
            <a:spLocks noChangeArrowheads="1"/>
          </p:cNvSpPr>
          <p:nvPr/>
        </p:nvSpPr>
        <p:spPr bwMode="auto">
          <a:xfrm rot="10788152">
            <a:off x="9928311" y="5933596"/>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Mar</a:t>
            </a:r>
            <a:endParaRPr lang="en-US" altLang="de-DE" sz="1600" b="0" dirty="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Da li je Ku-Klux-Klan </a:t>
            </a:r>
            <a:r>
              <a:rPr lang="en-US" altLang="de-DE" sz="2000" b="0" dirty="0" err="1">
                <a:solidFill>
                  <a:srgbClr val="333333"/>
                </a:solidFill>
                <a:latin typeface="Calibri Light"/>
              </a:rPr>
              <a:t>vlasnik</a:t>
            </a:r>
            <a:r>
              <a:rPr lang="en-US" altLang="de-DE" sz="2000" b="0" dirty="0">
                <a:solidFill>
                  <a:srgbClr val="333333"/>
                </a:solidFill>
                <a:latin typeface="Calibri Light"/>
              </a:rPr>
              <a:t> </a:t>
            </a:r>
            <a:r>
              <a:rPr lang="en-US" altLang="de-DE" sz="2000" b="0" dirty="0" err="1">
                <a:solidFill>
                  <a:srgbClr val="333333"/>
                </a:solidFill>
                <a:latin typeface="Calibri Light"/>
              </a:rPr>
              <a:t>Marlbora</a:t>
            </a:r>
            <a:r>
              <a:rPr lang="en-US" altLang="de-DE" sz="2000" b="0" dirty="0">
                <a:solidFill>
                  <a:srgbClr val="333333"/>
                </a:solidFill>
                <a:latin typeface="Calibri Light"/>
              </a:rPr>
              <a:t>?</a:t>
            </a:r>
            <a:endParaRPr lang="de-DE" altLang="de-DE" sz="2000" dirty="0">
              <a:solidFill>
                <a:srgbClr val="333333"/>
              </a:solidFill>
              <a:latin typeface="Calibri Light"/>
            </a:endParaRPr>
          </a:p>
        </p:txBody>
      </p:sp>
      <p:graphicFrame>
        <p:nvGraphicFramePr>
          <p:cNvPr id="25" name="Group 26"/>
          <p:cNvGraphicFramePr>
            <a:graphicFrameLocks noGrp="1"/>
          </p:cNvGraphicFramePr>
          <p:nvPr>
            <p:extLst>
              <p:ext uri="{D42A27DB-BD31-4B8C-83A1-F6EECF244321}">
                <p14:modId xmlns:p14="http://schemas.microsoft.com/office/powerpoint/2010/main" val="1290603354"/>
              </p:ext>
            </p:extLst>
          </p:nvPr>
        </p:nvGraphicFramePr>
        <p:xfrm>
          <a:off x="408955" y="2697480"/>
          <a:ext cx="11376000" cy="393192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6264696">
                  <a:extLst>
                    <a:ext uri="{9D8B030D-6E8A-4147-A177-3AD203B41FA5}">
                      <a16:colId xmlns:a16="http://schemas.microsoft.com/office/drawing/2014/main" val="20001"/>
                    </a:ext>
                  </a:extLst>
                </a:gridCol>
                <a:gridCol w="295106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cs typeface="Times New Roman" pitchFamily="18" charset="0"/>
                        </a:rPr>
                        <a:t>za &amp; protiv</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cs typeface="Times New Roman" pitchFamily="18" charset="0"/>
                        </a:rPr>
                        <a:t>“dokaz”</a:t>
                      </a:r>
                      <a:endParaRPr kumimoji="0" lang="de-DE" sz="2000" b="0" i="0" u="none" strike="noStrike" cap="none" normalizeH="0" baseline="0" dirty="0">
                        <a:ln>
                          <a:noFill/>
                        </a:ln>
                        <a:solidFill>
                          <a:srgbClr val="000000"/>
                        </a:solidFill>
                        <a:effectLst/>
                        <a:latin typeface="+mn-l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333333"/>
                          </a:solidFill>
                          <a:effectLst/>
                          <a:latin typeface="+mn-lt"/>
                          <a:cs typeface="Times New Roman" pitchFamily="18" charset="0"/>
                        </a:rPr>
                        <a:t>Sredinom</a:t>
                      </a:r>
                      <a:r>
                        <a:rPr kumimoji="0" lang="en-US" sz="1600" b="0" i="0" u="none" strike="noStrike" cap="none" normalizeH="0" baseline="0" dirty="0">
                          <a:ln>
                            <a:noFill/>
                          </a:ln>
                          <a:solidFill>
                            <a:srgbClr val="333333"/>
                          </a:solidFill>
                          <a:effectLst/>
                          <a:latin typeface="+mn-lt"/>
                          <a:cs typeface="Times New Roman" pitchFamily="18" charset="0"/>
                        </a:rPr>
                        <a:t> 1980-ih </a:t>
                      </a:r>
                      <a:r>
                        <a:rPr kumimoji="0" lang="en-US" sz="1600" b="0" i="0" u="none" strike="noStrike" cap="none" normalizeH="0" baseline="0" dirty="0" err="1">
                          <a:ln>
                            <a:noFill/>
                          </a:ln>
                          <a:solidFill>
                            <a:srgbClr val="333333"/>
                          </a:solidFill>
                          <a:effectLst/>
                          <a:latin typeface="+mn-lt"/>
                          <a:cs typeface="Times New Roman" pitchFamily="18" charset="0"/>
                        </a:rPr>
                        <a:t>javile</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su</a:t>
                      </a:r>
                      <a:r>
                        <a:rPr kumimoji="0" lang="en-US" sz="1600" b="0" i="0" u="none" strike="noStrike" cap="none" normalizeH="0" baseline="0" dirty="0">
                          <a:ln>
                            <a:noFill/>
                          </a:ln>
                          <a:solidFill>
                            <a:srgbClr val="333333"/>
                          </a:solidFill>
                          <a:effectLst/>
                          <a:latin typeface="+mn-lt"/>
                          <a:cs typeface="Times New Roman" pitchFamily="18" charset="0"/>
                        </a:rPr>
                        <a:t> se </a:t>
                      </a:r>
                      <a:r>
                        <a:rPr kumimoji="0" lang="en-US" sz="1600" b="0" i="0" u="none" strike="noStrike" cap="none" normalizeH="0" baseline="0" dirty="0" err="1">
                          <a:ln>
                            <a:noFill/>
                          </a:ln>
                          <a:solidFill>
                            <a:srgbClr val="333333"/>
                          </a:solidFill>
                          <a:effectLst/>
                          <a:latin typeface="+mn-lt"/>
                          <a:cs typeface="Times New Roman" pitchFamily="18" charset="0"/>
                        </a:rPr>
                        <a:t>glasine</a:t>
                      </a:r>
                      <a:r>
                        <a:rPr kumimoji="0" lang="en-US" sz="1600" b="0" i="0" u="none" strike="noStrike" cap="none" normalizeH="0" baseline="0" dirty="0">
                          <a:ln>
                            <a:noFill/>
                          </a:ln>
                          <a:solidFill>
                            <a:srgbClr val="333333"/>
                          </a:solidFill>
                          <a:effectLst/>
                          <a:latin typeface="+mn-lt"/>
                          <a:cs typeface="Times New Roman" pitchFamily="18" charset="0"/>
                        </a:rPr>
                        <a:t> da </a:t>
                      </a:r>
                      <a:r>
                        <a:rPr kumimoji="0" lang="en-US" sz="1600" b="0" i="0" u="none" strike="noStrike" cap="none" normalizeH="0" baseline="0" dirty="0" err="1">
                          <a:ln>
                            <a:noFill/>
                          </a:ln>
                          <a:solidFill>
                            <a:srgbClr val="333333"/>
                          </a:solidFill>
                          <a:effectLst/>
                          <a:latin typeface="+mn-lt"/>
                          <a:cs typeface="Times New Roman" pitchFamily="18" charset="0"/>
                        </a:rPr>
                        <a:t>oznake</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na</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kutijama</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Marlbora</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ukazuju</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na</a:t>
                      </a:r>
                      <a:r>
                        <a:rPr kumimoji="0" lang="en-US" sz="1600" b="0" i="0" u="none" strike="noStrike" cap="none" normalizeH="0" baseline="0" dirty="0">
                          <a:ln>
                            <a:noFill/>
                          </a:ln>
                          <a:solidFill>
                            <a:srgbClr val="333333"/>
                          </a:solidFill>
                          <a:effectLst/>
                          <a:latin typeface="+mn-lt"/>
                          <a:cs typeface="Times New Roman" pitchFamily="18" charset="0"/>
                        </a:rPr>
                        <a:t> Ku-Klux-Klan.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mn-lt"/>
                          <a:cs typeface="Times New Roman" pitchFamily="18" charset="0"/>
                        </a:rPr>
                        <a:t>za:</a:t>
                      </a:r>
                      <a:r>
                        <a:rPr kumimoji="0" lang="vi-VN" sz="1600" b="0" i="0" u="none" strike="noStrike" cap="none" normalizeH="0" baseline="0" dirty="0">
                          <a:ln>
                            <a:noFill/>
                          </a:ln>
                          <a:solidFill>
                            <a:srgbClr val="333333"/>
                          </a:solidFill>
                          <a:effectLst/>
                          <a:latin typeface="+mn-l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mn-lt"/>
                          <a:cs typeface="Times New Roman" pitchFamily="18" charset="0"/>
                        </a:rPr>
                        <a:t>Crveni rub na beloj pozadini formira veliko slovo “K” ili “V”.</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mn-lt"/>
                          <a:cs typeface="Times New Roman" pitchFamily="18" charset="0"/>
                        </a:rPr>
                        <a:t>“Mar” naopačke okrenuto izgleda kao “jew” (Jevrejin).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mn-lt"/>
                          <a:cs typeface="Times New Roman" pitchFamily="18" charset="0"/>
                        </a:rPr>
                        <a:t>“lboro” čitano unatrag izgleda kao “horrible” (užasan) </a:t>
                      </a:r>
                      <a:r>
                        <a:rPr kumimoji="0" lang="en-US" sz="1600" b="0" i="0" u="none" strike="noStrike" cap="none" normalizeH="0" baseline="0" dirty="0">
                          <a:ln>
                            <a:noFill/>
                          </a:ln>
                          <a:solidFill>
                            <a:srgbClr val="333333"/>
                          </a:solidFill>
                          <a:effectLst/>
                          <a:latin typeface="Times New Roman"/>
                          <a:cs typeface="Times New Roman" pitchFamily="18" charset="0"/>
                          <a:sym typeface="Wingdings" panose="05000000000000000000" pitchFamily="2" charset="2"/>
                        </a:rPr>
                        <a:t>→</a:t>
                      </a:r>
                      <a:r>
                        <a:rPr kumimoji="0" lang="vi-VN" sz="1600" b="0" i="0" u="none" strike="noStrike" cap="none" normalizeH="0" baseline="0" dirty="0">
                          <a:ln>
                            <a:noFill/>
                          </a:ln>
                          <a:solidFill>
                            <a:srgbClr val="333333"/>
                          </a:solidFill>
                          <a:effectLst/>
                          <a:latin typeface="+mn-lt"/>
                          <a:cs typeface="Times New Roman" pitchFamily="18" charset="0"/>
                        </a:rPr>
                        <a:t> “horrible jew” (užasan Jevrejin).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mn-lt"/>
                          <a:cs typeface="Times New Roman" pitchFamily="18" charset="0"/>
                        </a:rPr>
                        <a:t>Veruje se da je “veni, vidi, vici” (dođoh, videh, pobedih) moto KKK-a.</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mn-lt"/>
                          <a:cs typeface="Times New Roman" pitchFamily="18" charset="0"/>
                        </a:rPr>
                        <a:t>protiv:</a:t>
                      </a:r>
                      <a:r>
                        <a:rPr kumimoji="0" lang="en-US" sz="1600" b="1"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a:ln>
                            <a:noFill/>
                          </a:ln>
                          <a:solidFill>
                            <a:srgbClr val="004992"/>
                          </a:solidFill>
                          <a:effectLst/>
                          <a:latin typeface="+mn-lt"/>
                          <a:cs typeface="Times New Roman" pitchFamily="18" charset="0"/>
                        </a:rPr>
                        <a:t>???</a:t>
                      </a:r>
                      <a:endParaRPr kumimoji="0" lang="vi-VN" sz="1600" b="0" i="0" u="none" strike="noStrike" cap="none" normalizeH="0" baseline="0" dirty="0">
                        <a:ln>
                          <a:noFill/>
                        </a:ln>
                        <a:solidFill>
                          <a:srgbClr val="004992"/>
                        </a:solidFill>
                        <a:effectLst/>
                        <a:latin typeface="+mn-l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mn-lt"/>
                          <a:cs typeface="Times New Roman" pitchFamily="18" charset="0"/>
                        </a:rPr>
                        <a:t>Marlboro je osnovao Filip Moris, Englez koji nema nikakve veze s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mn-lt"/>
                          <a:cs typeface="Times New Roman" pitchFamily="18" charset="0"/>
                        </a:rPr>
                        <a:t>Marlboro je dobio ime po londonskoj ulici: Marlborough street.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mn-lt"/>
                          <a:cs typeface="Times New Roman" pitchFamily="18" charset="0"/>
                        </a:rPr>
                        <a:t>Moto “vvv” nije povezan s KKK.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Brzopleti</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zaključci</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pic>
        <p:nvPicPr>
          <p:cNvPr id="26"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0827"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3"/>
          <p:cNvSpPr txBox="1">
            <a:spLocks noChangeArrowheads="1"/>
          </p:cNvSpPr>
          <p:nvPr/>
        </p:nvSpPr>
        <p:spPr bwMode="auto">
          <a:xfrm>
            <a:off x="10520947" y="5892661"/>
            <a:ext cx="914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 jew?</a:t>
            </a:r>
            <a:endParaRPr lang="en-US" altLang="de-DE" sz="1600" b="0" dirty="0">
              <a:latin typeface="Calibri Light"/>
            </a:endParaRPr>
          </a:p>
        </p:txBody>
      </p:sp>
      <p:sp>
        <p:nvSpPr>
          <p:cNvPr id="28" name="Caption_22"/>
          <p:cNvSpPr txBox="1">
            <a:spLocks noChangeArrowheads="1"/>
          </p:cNvSpPr>
          <p:nvPr/>
        </p:nvSpPr>
        <p:spPr bwMode="auto">
          <a:xfrm>
            <a:off x="9265939" y="5892661"/>
            <a:ext cx="822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Mar =</a:t>
            </a:r>
            <a:endParaRPr lang="en-US" altLang="de-DE" sz="1600" b="0" dirty="0">
              <a:latin typeface="Calibri Light"/>
            </a:endParaRPr>
          </a:p>
        </p:txBody>
      </p:sp>
      <p:sp>
        <p:nvSpPr>
          <p:cNvPr id="29" name="Caption_21"/>
          <p:cNvSpPr txBox="1">
            <a:spLocks noChangeArrowheads="1"/>
          </p:cNvSpPr>
          <p:nvPr/>
        </p:nvSpPr>
        <p:spPr bwMode="auto">
          <a:xfrm>
            <a:off x="8833890" y="6228020"/>
            <a:ext cx="2933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lboro = orobl = horrible (užasan)</a:t>
            </a:r>
            <a:endParaRPr lang="en-US" altLang="de-DE" sz="1600" b="0" dirty="0">
              <a:latin typeface="Calibri Light"/>
            </a:endParaRPr>
          </a:p>
        </p:txBody>
      </p:sp>
      <p:sp>
        <p:nvSpPr>
          <p:cNvPr id="30" name="Caption_20"/>
          <p:cNvSpPr txBox="1">
            <a:spLocks noChangeArrowheads="1"/>
          </p:cNvSpPr>
          <p:nvPr/>
        </p:nvSpPr>
        <p:spPr bwMode="auto">
          <a:xfrm rot="10788152">
            <a:off x="9928311" y="5933596"/>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Mar</a:t>
            </a:r>
            <a:endParaRPr lang="en-US" altLang="de-DE" sz="1600" b="0" dirty="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11</a:t>
            </a:fld>
            <a:endParaRPr lang="de-DE" altLang="de-DE"/>
          </a:p>
        </p:txBody>
      </p:sp>
    </p:spTree>
    <p:extLst>
      <p:ext uri="{BB962C8B-B14F-4D97-AF65-F5344CB8AC3E}">
        <p14:creationId xmlns:p14="http://schemas.microsoft.com/office/powerpoint/2010/main" val="742303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Da li je Ku-Klux-Klan </a:t>
            </a:r>
            <a:r>
              <a:rPr lang="en-US" altLang="de-DE" sz="2000" b="0" dirty="0" err="1">
                <a:solidFill>
                  <a:srgbClr val="333333"/>
                </a:solidFill>
                <a:latin typeface="Calibri Light"/>
              </a:rPr>
              <a:t>vlasnik</a:t>
            </a:r>
            <a:r>
              <a:rPr lang="en-US" altLang="de-DE" sz="2000" b="0" dirty="0">
                <a:solidFill>
                  <a:srgbClr val="333333"/>
                </a:solidFill>
                <a:latin typeface="Calibri Light"/>
              </a:rPr>
              <a:t> </a:t>
            </a:r>
            <a:r>
              <a:rPr lang="en-US" altLang="de-DE" sz="2000" b="0" dirty="0" err="1">
                <a:solidFill>
                  <a:srgbClr val="333333"/>
                </a:solidFill>
                <a:latin typeface="Calibri Light"/>
              </a:rPr>
              <a:t>Marlbora</a:t>
            </a:r>
            <a:r>
              <a:rPr lang="en-US" altLang="de-DE" sz="2000" b="0" dirty="0">
                <a:solidFill>
                  <a:srgbClr val="333333"/>
                </a:solidFill>
                <a:latin typeface="Calibri Light"/>
              </a:rPr>
              <a:t>?</a:t>
            </a:r>
            <a:endParaRPr lang="de-DE" altLang="de-DE" sz="2000" dirty="0">
              <a:solidFill>
                <a:srgbClr val="333333"/>
              </a:solidFill>
              <a:latin typeface="Calibri Light"/>
            </a:endParaRPr>
          </a:p>
        </p:txBody>
      </p:sp>
      <p:graphicFrame>
        <p:nvGraphicFramePr>
          <p:cNvPr id="25" name="Group 26"/>
          <p:cNvGraphicFramePr>
            <a:graphicFrameLocks noGrp="1"/>
          </p:cNvGraphicFramePr>
          <p:nvPr>
            <p:extLst>
              <p:ext uri="{D42A27DB-BD31-4B8C-83A1-F6EECF244321}">
                <p14:modId xmlns:p14="http://schemas.microsoft.com/office/powerpoint/2010/main" val="1203128347"/>
              </p:ext>
            </p:extLst>
          </p:nvPr>
        </p:nvGraphicFramePr>
        <p:xfrm>
          <a:off x="408955" y="2697480"/>
          <a:ext cx="11376000" cy="393192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6264696">
                  <a:extLst>
                    <a:ext uri="{9D8B030D-6E8A-4147-A177-3AD203B41FA5}">
                      <a16:colId xmlns:a16="http://schemas.microsoft.com/office/drawing/2014/main" val="20001"/>
                    </a:ext>
                  </a:extLst>
                </a:gridCol>
                <a:gridCol w="295106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cs typeface="Times New Roman" pitchFamily="18" charset="0"/>
                        </a:rPr>
                        <a:t>za &amp; protiv</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cs typeface="Times New Roman" pitchFamily="18" charset="0"/>
                        </a:rPr>
                        <a:t>“dokaz”</a:t>
                      </a:r>
                      <a:endParaRPr kumimoji="0" lang="de-DE" sz="2000" b="0" i="0" u="none" strike="noStrike" cap="none" normalizeH="0" baseline="0" dirty="0">
                        <a:ln>
                          <a:noFill/>
                        </a:ln>
                        <a:solidFill>
                          <a:srgbClr val="000000"/>
                        </a:solidFill>
                        <a:effectLst/>
                        <a:latin typeface="+mn-l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333333"/>
                          </a:solidFill>
                          <a:effectLst/>
                          <a:latin typeface="+mn-lt"/>
                          <a:cs typeface="Times New Roman" pitchFamily="18" charset="0"/>
                        </a:rPr>
                        <a:t>Sredinom</a:t>
                      </a:r>
                      <a:r>
                        <a:rPr kumimoji="0" lang="en-US" sz="1600" b="0" i="0" u="none" strike="noStrike" cap="none" normalizeH="0" baseline="0" dirty="0">
                          <a:ln>
                            <a:noFill/>
                          </a:ln>
                          <a:solidFill>
                            <a:srgbClr val="333333"/>
                          </a:solidFill>
                          <a:effectLst/>
                          <a:latin typeface="+mn-lt"/>
                          <a:cs typeface="Times New Roman" pitchFamily="18" charset="0"/>
                        </a:rPr>
                        <a:t> 1980-ih </a:t>
                      </a:r>
                      <a:r>
                        <a:rPr kumimoji="0" lang="en-US" sz="1600" b="0" i="0" u="none" strike="noStrike" cap="none" normalizeH="0" baseline="0" dirty="0" err="1">
                          <a:ln>
                            <a:noFill/>
                          </a:ln>
                          <a:solidFill>
                            <a:srgbClr val="333333"/>
                          </a:solidFill>
                          <a:effectLst/>
                          <a:latin typeface="+mn-lt"/>
                          <a:cs typeface="Times New Roman" pitchFamily="18" charset="0"/>
                        </a:rPr>
                        <a:t>javile</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su</a:t>
                      </a:r>
                      <a:r>
                        <a:rPr kumimoji="0" lang="en-US" sz="1600" b="0" i="0" u="none" strike="noStrike" cap="none" normalizeH="0" baseline="0" dirty="0">
                          <a:ln>
                            <a:noFill/>
                          </a:ln>
                          <a:solidFill>
                            <a:srgbClr val="333333"/>
                          </a:solidFill>
                          <a:effectLst/>
                          <a:latin typeface="+mn-lt"/>
                          <a:cs typeface="Times New Roman" pitchFamily="18" charset="0"/>
                        </a:rPr>
                        <a:t> se </a:t>
                      </a:r>
                      <a:r>
                        <a:rPr kumimoji="0" lang="en-US" sz="1600" b="0" i="0" u="none" strike="noStrike" cap="none" normalizeH="0" baseline="0" dirty="0" err="1">
                          <a:ln>
                            <a:noFill/>
                          </a:ln>
                          <a:solidFill>
                            <a:srgbClr val="333333"/>
                          </a:solidFill>
                          <a:effectLst/>
                          <a:latin typeface="+mn-lt"/>
                          <a:cs typeface="Times New Roman" pitchFamily="18" charset="0"/>
                        </a:rPr>
                        <a:t>glasine</a:t>
                      </a:r>
                      <a:r>
                        <a:rPr kumimoji="0" lang="en-US" sz="1600" b="0" i="0" u="none" strike="noStrike" cap="none" normalizeH="0" baseline="0" dirty="0">
                          <a:ln>
                            <a:noFill/>
                          </a:ln>
                          <a:solidFill>
                            <a:srgbClr val="333333"/>
                          </a:solidFill>
                          <a:effectLst/>
                          <a:latin typeface="+mn-lt"/>
                          <a:cs typeface="Times New Roman" pitchFamily="18" charset="0"/>
                        </a:rPr>
                        <a:t> da </a:t>
                      </a:r>
                      <a:r>
                        <a:rPr kumimoji="0" lang="en-US" sz="1600" b="0" i="0" u="none" strike="noStrike" cap="none" normalizeH="0" baseline="0" dirty="0" err="1">
                          <a:ln>
                            <a:noFill/>
                          </a:ln>
                          <a:solidFill>
                            <a:srgbClr val="333333"/>
                          </a:solidFill>
                          <a:effectLst/>
                          <a:latin typeface="+mn-lt"/>
                          <a:cs typeface="Times New Roman" pitchFamily="18" charset="0"/>
                        </a:rPr>
                        <a:t>oznake</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na</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kutijama</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Marlbora</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ukazuju</a:t>
                      </a:r>
                      <a:r>
                        <a:rPr kumimoji="0" lang="en-US" sz="1600" b="0" i="0" u="none" strike="noStrike" cap="none" normalizeH="0" baseline="0" dirty="0">
                          <a:ln>
                            <a:noFill/>
                          </a:ln>
                          <a:solidFill>
                            <a:srgbClr val="333333"/>
                          </a:solidFill>
                          <a:effectLst/>
                          <a:latin typeface="+mn-lt"/>
                          <a:cs typeface="Times New Roman" pitchFamily="18" charset="0"/>
                        </a:rPr>
                        <a:t> </a:t>
                      </a:r>
                      <a:r>
                        <a:rPr kumimoji="0" lang="en-US" sz="1600" b="0" i="0" u="none" strike="noStrike" cap="none" normalizeH="0" baseline="0" dirty="0" err="1">
                          <a:ln>
                            <a:noFill/>
                          </a:ln>
                          <a:solidFill>
                            <a:srgbClr val="333333"/>
                          </a:solidFill>
                          <a:effectLst/>
                          <a:latin typeface="+mn-lt"/>
                          <a:cs typeface="Times New Roman" pitchFamily="18" charset="0"/>
                        </a:rPr>
                        <a:t>na</a:t>
                      </a:r>
                      <a:r>
                        <a:rPr kumimoji="0" lang="en-US" sz="1600" b="0" i="0" u="none" strike="noStrike" cap="none" normalizeH="0" baseline="0" dirty="0">
                          <a:ln>
                            <a:noFill/>
                          </a:ln>
                          <a:solidFill>
                            <a:srgbClr val="333333"/>
                          </a:solidFill>
                          <a:effectLst/>
                          <a:latin typeface="+mn-lt"/>
                          <a:cs typeface="Times New Roman" pitchFamily="18" charset="0"/>
                        </a:rPr>
                        <a:t> Ku-Klux-Klan.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mn-lt"/>
                          <a:cs typeface="Times New Roman" pitchFamily="18" charset="0"/>
                        </a:rPr>
                        <a:t>za:</a:t>
                      </a:r>
                      <a:r>
                        <a:rPr kumimoji="0" lang="vi-VN" sz="1600" b="0" i="0" u="none" strike="noStrike" cap="none" normalizeH="0" baseline="0" dirty="0">
                          <a:ln>
                            <a:noFill/>
                          </a:ln>
                          <a:solidFill>
                            <a:srgbClr val="333333"/>
                          </a:solidFill>
                          <a:effectLst/>
                          <a:latin typeface="+mn-l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mn-lt"/>
                          <a:cs typeface="Times New Roman" pitchFamily="18" charset="0"/>
                        </a:rPr>
                        <a:t>Crveni rub na beloj pozadini formira veliko </a:t>
                      </a:r>
                      <a:r>
                        <a:rPr kumimoji="0" lang="vi-VN" sz="1600" b="0" i="0" u="none" strike="noStrike" cap="none" normalizeH="0" baseline="0">
                          <a:ln>
                            <a:noFill/>
                          </a:ln>
                          <a:solidFill>
                            <a:srgbClr val="333333"/>
                          </a:solidFill>
                          <a:effectLst/>
                          <a:latin typeface="+mn-lt"/>
                          <a:cs typeface="Times New Roman" pitchFamily="18" charset="0"/>
                        </a:rPr>
                        <a:t>slovo “K” ili “V”.</a:t>
                      </a:r>
                      <a:endParaRPr kumimoji="0" lang="vi-VN" sz="1600" b="0" i="0" u="none" strike="noStrike" cap="none" normalizeH="0" baseline="0" dirty="0">
                        <a:ln>
                          <a:noFill/>
                        </a:ln>
                        <a:solidFill>
                          <a:srgbClr val="333333"/>
                        </a:solidFill>
                        <a:effectLst/>
                        <a:latin typeface="+mn-l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a:ln>
                            <a:noFill/>
                          </a:ln>
                          <a:solidFill>
                            <a:srgbClr val="333333"/>
                          </a:solidFill>
                          <a:effectLst/>
                          <a:latin typeface="+mn-lt"/>
                          <a:cs typeface="Times New Roman" pitchFamily="18" charset="0"/>
                        </a:rPr>
                        <a:t>“Mar” </a:t>
                      </a:r>
                      <a:r>
                        <a:rPr kumimoji="0" lang="vi-VN" sz="1600" b="0" i="0" u="none" strike="noStrike" cap="none" normalizeH="0" baseline="0" dirty="0">
                          <a:ln>
                            <a:noFill/>
                          </a:ln>
                          <a:solidFill>
                            <a:srgbClr val="333333"/>
                          </a:solidFill>
                          <a:effectLst/>
                          <a:latin typeface="+mn-lt"/>
                          <a:cs typeface="Times New Roman" pitchFamily="18" charset="0"/>
                        </a:rPr>
                        <a:t>naopačke okrenuto izgleda </a:t>
                      </a:r>
                      <a:r>
                        <a:rPr kumimoji="0" lang="vi-VN" sz="1600" b="0" i="0" u="none" strike="noStrike" cap="none" normalizeH="0" baseline="0">
                          <a:ln>
                            <a:noFill/>
                          </a:ln>
                          <a:solidFill>
                            <a:srgbClr val="333333"/>
                          </a:solidFill>
                          <a:effectLst/>
                          <a:latin typeface="+mn-lt"/>
                          <a:cs typeface="Times New Roman" pitchFamily="18" charset="0"/>
                        </a:rPr>
                        <a:t>kao “jew” </a:t>
                      </a:r>
                      <a:r>
                        <a:rPr kumimoji="0" lang="vi-VN" sz="1600" b="0" i="0" u="none" strike="noStrike" cap="none" normalizeH="0" baseline="0" dirty="0">
                          <a:ln>
                            <a:noFill/>
                          </a:ln>
                          <a:solidFill>
                            <a:srgbClr val="333333"/>
                          </a:solidFill>
                          <a:effectLst/>
                          <a:latin typeface="+mn-lt"/>
                          <a:cs typeface="Times New Roman" pitchFamily="18" charset="0"/>
                        </a:rPr>
                        <a:t>(Jevrejin).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a:ln>
                            <a:noFill/>
                          </a:ln>
                          <a:solidFill>
                            <a:srgbClr val="333333"/>
                          </a:solidFill>
                          <a:effectLst/>
                          <a:latin typeface="+mn-lt"/>
                          <a:cs typeface="Times New Roman" pitchFamily="18" charset="0"/>
                        </a:rPr>
                        <a:t>“lboro” </a:t>
                      </a:r>
                      <a:r>
                        <a:rPr kumimoji="0" lang="vi-VN" sz="1600" b="0" i="0" u="none" strike="noStrike" cap="none" normalizeH="0" baseline="0" dirty="0">
                          <a:ln>
                            <a:noFill/>
                          </a:ln>
                          <a:solidFill>
                            <a:srgbClr val="333333"/>
                          </a:solidFill>
                          <a:effectLst/>
                          <a:latin typeface="+mn-lt"/>
                          <a:cs typeface="Times New Roman" pitchFamily="18" charset="0"/>
                        </a:rPr>
                        <a:t>čitano unatrag izgleda </a:t>
                      </a:r>
                      <a:r>
                        <a:rPr kumimoji="0" lang="vi-VN" sz="1600" b="0" i="0" u="none" strike="noStrike" cap="none" normalizeH="0" baseline="0">
                          <a:ln>
                            <a:noFill/>
                          </a:ln>
                          <a:solidFill>
                            <a:srgbClr val="333333"/>
                          </a:solidFill>
                          <a:effectLst/>
                          <a:latin typeface="+mn-lt"/>
                          <a:cs typeface="Times New Roman" pitchFamily="18" charset="0"/>
                        </a:rPr>
                        <a:t>kao “horrible” </a:t>
                      </a:r>
                      <a:r>
                        <a:rPr kumimoji="0" lang="vi-VN" sz="1600" b="0" i="0" u="none" strike="noStrike" cap="none" normalizeH="0" baseline="0" dirty="0">
                          <a:ln>
                            <a:noFill/>
                          </a:ln>
                          <a:solidFill>
                            <a:srgbClr val="333333"/>
                          </a:solidFill>
                          <a:effectLst/>
                          <a:latin typeface="+mn-lt"/>
                          <a:cs typeface="Times New Roman" pitchFamily="18" charset="0"/>
                        </a:rPr>
                        <a:t>(užasan</a:t>
                      </a:r>
                      <a:r>
                        <a:rPr kumimoji="0" lang="vi-VN" sz="1600" b="0" i="0" u="none" strike="noStrike" cap="none" normalizeH="0" baseline="0">
                          <a:ln>
                            <a:noFill/>
                          </a:ln>
                          <a:solidFill>
                            <a:srgbClr val="333333"/>
                          </a:solidFill>
                          <a:effectLst/>
                          <a:latin typeface="+mn-lt"/>
                          <a:cs typeface="Times New Roman" pitchFamily="18" charset="0"/>
                        </a:rPr>
                        <a:t>) </a:t>
                      </a: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vi-VN" sz="1600" b="0" i="0" u="none" strike="noStrike" cap="none" normalizeH="0" baseline="0">
                          <a:ln>
                            <a:noFill/>
                          </a:ln>
                          <a:solidFill>
                            <a:srgbClr val="333333"/>
                          </a:solidFill>
                          <a:effectLst/>
                          <a:latin typeface="+mn-lt"/>
                          <a:cs typeface="Times New Roman" pitchFamily="18" charset="0"/>
                        </a:rPr>
                        <a:t> “horrible jew” </a:t>
                      </a:r>
                      <a:r>
                        <a:rPr kumimoji="0" lang="vi-VN" sz="1600" b="0" i="0" u="none" strike="noStrike" cap="none" normalizeH="0" baseline="0" dirty="0">
                          <a:ln>
                            <a:noFill/>
                          </a:ln>
                          <a:solidFill>
                            <a:srgbClr val="333333"/>
                          </a:solidFill>
                          <a:effectLst/>
                          <a:latin typeface="+mn-lt"/>
                          <a:cs typeface="Times New Roman" pitchFamily="18" charset="0"/>
                        </a:rPr>
                        <a:t>(užasan Jevrejin).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mn-lt"/>
                          <a:cs typeface="Times New Roman" pitchFamily="18" charset="0"/>
                        </a:rPr>
                        <a:t>Veruje se da </a:t>
                      </a:r>
                      <a:r>
                        <a:rPr kumimoji="0" lang="vi-VN" sz="1600" b="0" i="0" u="none" strike="noStrike" cap="none" normalizeH="0" baseline="0">
                          <a:ln>
                            <a:noFill/>
                          </a:ln>
                          <a:solidFill>
                            <a:srgbClr val="333333"/>
                          </a:solidFill>
                          <a:effectLst/>
                          <a:latin typeface="+mn-lt"/>
                          <a:cs typeface="Times New Roman" pitchFamily="18" charset="0"/>
                        </a:rPr>
                        <a:t>je “veni</a:t>
                      </a:r>
                      <a:r>
                        <a:rPr kumimoji="0" lang="vi-VN" sz="1600" b="0" i="0" u="none" strike="noStrike" cap="none" normalizeH="0" baseline="0" dirty="0">
                          <a:ln>
                            <a:noFill/>
                          </a:ln>
                          <a:solidFill>
                            <a:srgbClr val="333333"/>
                          </a:solidFill>
                          <a:effectLst/>
                          <a:latin typeface="+mn-lt"/>
                          <a:cs typeface="Times New Roman" pitchFamily="18" charset="0"/>
                        </a:rPr>
                        <a:t>, vidi</a:t>
                      </a:r>
                      <a:r>
                        <a:rPr kumimoji="0" lang="vi-VN" sz="1600" b="0" i="0" u="none" strike="noStrike" cap="none" normalizeH="0" baseline="0">
                          <a:ln>
                            <a:noFill/>
                          </a:ln>
                          <a:solidFill>
                            <a:srgbClr val="333333"/>
                          </a:solidFill>
                          <a:effectLst/>
                          <a:latin typeface="+mn-lt"/>
                          <a:cs typeface="Times New Roman" pitchFamily="18" charset="0"/>
                        </a:rPr>
                        <a:t>, vici” </a:t>
                      </a:r>
                      <a:r>
                        <a:rPr kumimoji="0" lang="vi-VN" sz="1600" b="0" i="0" u="none" strike="noStrike" cap="none" normalizeH="0" baseline="0" dirty="0">
                          <a:ln>
                            <a:noFill/>
                          </a:ln>
                          <a:solidFill>
                            <a:srgbClr val="333333"/>
                          </a:solidFill>
                          <a:effectLst/>
                          <a:latin typeface="+mn-lt"/>
                          <a:cs typeface="Times New Roman" pitchFamily="18" charset="0"/>
                        </a:rPr>
                        <a:t>(dođoh, videh, pobedih) moto KKK-a.</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mn-lt"/>
                          <a:cs typeface="Times New Roman" pitchFamily="18" charset="0"/>
                        </a:rPr>
                        <a:t>protiv:</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mn-lt"/>
                          <a:cs typeface="Times New Roman" pitchFamily="18" charset="0"/>
                        </a:rPr>
                        <a:t>Marlboro je osnovao Filip Moris, Englez koji nema nikakve veze s KKK.</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mn-lt"/>
                          <a:cs typeface="Times New Roman" pitchFamily="18" charset="0"/>
                        </a:rPr>
                        <a:t>Marlboro je dobio ime po londonskoj ulici: Marlborough street.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a:ln>
                            <a:noFill/>
                          </a:ln>
                          <a:solidFill>
                            <a:srgbClr val="333333"/>
                          </a:solidFill>
                          <a:effectLst/>
                          <a:latin typeface="+mn-lt"/>
                          <a:cs typeface="Times New Roman" pitchFamily="18" charset="0"/>
                        </a:rPr>
                        <a:t>Moto “vvv” </a:t>
                      </a:r>
                      <a:r>
                        <a:rPr kumimoji="0" lang="vi-VN" sz="1600" b="0" i="0" u="none" strike="noStrike" cap="none" normalizeH="0" baseline="0" dirty="0">
                          <a:ln>
                            <a:noFill/>
                          </a:ln>
                          <a:solidFill>
                            <a:srgbClr val="333333"/>
                          </a:solidFill>
                          <a:effectLst/>
                          <a:latin typeface="+mn-lt"/>
                          <a:cs typeface="Times New Roman" pitchFamily="18" charset="0"/>
                        </a:rPr>
                        <a:t>nije povezan s KKK.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Brzopleti</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zaključci</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pic>
        <p:nvPicPr>
          <p:cNvPr id="26"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0827"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3"/>
          <p:cNvSpPr txBox="1">
            <a:spLocks noChangeArrowheads="1"/>
          </p:cNvSpPr>
          <p:nvPr/>
        </p:nvSpPr>
        <p:spPr bwMode="auto">
          <a:xfrm>
            <a:off x="10520947" y="5892661"/>
            <a:ext cx="914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 jew?</a:t>
            </a:r>
            <a:endParaRPr lang="en-US" altLang="de-DE" sz="1600" b="0" dirty="0">
              <a:latin typeface="Calibri Light"/>
            </a:endParaRPr>
          </a:p>
        </p:txBody>
      </p:sp>
      <p:sp>
        <p:nvSpPr>
          <p:cNvPr id="28" name="Caption_22"/>
          <p:cNvSpPr txBox="1">
            <a:spLocks noChangeArrowheads="1"/>
          </p:cNvSpPr>
          <p:nvPr/>
        </p:nvSpPr>
        <p:spPr bwMode="auto">
          <a:xfrm>
            <a:off x="9265939" y="5892661"/>
            <a:ext cx="822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Mar =</a:t>
            </a:r>
            <a:endParaRPr lang="en-US" altLang="de-DE" sz="1600" b="0" dirty="0">
              <a:latin typeface="Calibri Light"/>
            </a:endParaRPr>
          </a:p>
        </p:txBody>
      </p:sp>
      <p:sp>
        <p:nvSpPr>
          <p:cNvPr id="29" name="Caption_21"/>
          <p:cNvSpPr txBox="1">
            <a:spLocks noChangeArrowheads="1"/>
          </p:cNvSpPr>
          <p:nvPr/>
        </p:nvSpPr>
        <p:spPr bwMode="auto">
          <a:xfrm>
            <a:off x="8833890" y="6228020"/>
            <a:ext cx="2933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lboro = orobl = horrible (užasan)</a:t>
            </a:r>
            <a:endParaRPr lang="en-US" altLang="de-DE" sz="1600" b="0" dirty="0">
              <a:latin typeface="Calibri Light"/>
            </a:endParaRPr>
          </a:p>
        </p:txBody>
      </p:sp>
      <p:sp>
        <p:nvSpPr>
          <p:cNvPr id="30" name="Caption_20"/>
          <p:cNvSpPr txBox="1">
            <a:spLocks noChangeArrowheads="1"/>
          </p:cNvSpPr>
          <p:nvPr/>
        </p:nvSpPr>
        <p:spPr bwMode="auto">
          <a:xfrm rot="10788152">
            <a:off x="9928311" y="5933596"/>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Mar</a:t>
            </a:r>
            <a:endParaRPr lang="en-US" altLang="de-DE" sz="1600" b="0" dirty="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12</a:t>
            </a:fld>
            <a:endParaRPr lang="de-DE" altLang="de-DE"/>
          </a:p>
        </p:txBody>
      </p:sp>
    </p:spTree>
    <p:extLst>
      <p:ext uri="{BB962C8B-B14F-4D97-AF65-F5344CB8AC3E}">
        <p14:creationId xmlns:p14="http://schemas.microsoft.com/office/powerpoint/2010/main" val="679478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Brzopleti</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zaključci</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Ne!</a:t>
            </a:r>
          </a:p>
        </p:txBody>
      </p:sp>
      <p:sp>
        <p:nvSpPr>
          <p:cNvPr id="11"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b="0">
                <a:solidFill>
                  <a:srgbClr val="333333"/>
                </a:solidFill>
                <a:latin typeface="Calibri Light"/>
              </a:rPr>
              <a:t>Da li je Ku-Klux-Klan vlasnik Marlbora?</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One su često uzbudljivije od stvarnosti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Temelje se na činjenicama koje je teško proveriti ili dokazati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da </a:t>
            </a:r>
            <a:r>
              <a:rPr lang="hr-HR" altLang="de-DE" sz="2400">
                <a:solidFill>
                  <a:srgbClr val="333333"/>
                </a:solidFill>
              </a:rPr>
              <a:t>je </a:t>
            </a:r>
            <a:r>
              <a:rPr lang="en-US" altLang="de-DE" sz="2400">
                <a:solidFill>
                  <a:srgbClr val="333333"/>
                </a:solidFill>
              </a:rPr>
              <a:t>“</a:t>
            </a:r>
            <a:r>
              <a:rPr lang="hr-HR" altLang="de-DE" sz="2400">
                <a:solidFill>
                  <a:srgbClr val="333333"/>
                </a:solidFill>
              </a:rPr>
              <a:t>v</a:t>
            </a:r>
            <a:r>
              <a:rPr lang="en-US" altLang="de-DE" sz="2400" dirty="0" err="1">
                <a:solidFill>
                  <a:srgbClr val="333333"/>
                </a:solidFill>
              </a:rPr>
              <a:t>eni</a:t>
            </a:r>
            <a:r>
              <a:rPr lang="en-US" altLang="de-DE" sz="2400" dirty="0">
                <a:solidFill>
                  <a:srgbClr val="333333"/>
                </a:solidFill>
              </a:rPr>
              <a:t>,</a:t>
            </a:r>
            <a:r>
              <a:rPr lang="hr-HR" altLang="de-DE" sz="2400" dirty="0">
                <a:solidFill>
                  <a:srgbClr val="333333"/>
                </a:solidFill>
              </a:rPr>
              <a:t> v</a:t>
            </a:r>
            <a:r>
              <a:rPr lang="en-US" altLang="de-DE" sz="2400" dirty="0" err="1">
                <a:solidFill>
                  <a:srgbClr val="333333"/>
                </a:solidFill>
              </a:rPr>
              <a:t>idi</a:t>
            </a:r>
            <a:r>
              <a:rPr lang="en-US" altLang="de-DE" sz="2400" dirty="0">
                <a:solidFill>
                  <a:srgbClr val="333333"/>
                </a:solidFill>
              </a:rPr>
              <a:t>, </a:t>
            </a:r>
            <a:r>
              <a:rPr lang="hr-HR" altLang="de-DE" sz="2400">
                <a:solidFill>
                  <a:srgbClr val="333333"/>
                </a:solidFill>
              </a:rPr>
              <a:t>v</a:t>
            </a:r>
            <a:r>
              <a:rPr lang="en-US" altLang="de-DE" sz="2400">
                <a:solidFill>
                  <a:srgbClr val="333333"/>
                </a:solidFill>
              </a:rPr>
              <a:t>ici” </a:t>
            </a:r>
            <a:r>
              <a:rPr lang="hr-HR" altLang="de-DE" sz="2400" dirty="0">
                <a:solidFill>
                  <a:srgbClr val="333333"/>
                </a:solidFill>
              </a:rPr>
              <a:t>moto</a:t>
            </a:r>
            <a:r>
              <a:rPr lang="en-US" altLang="de-DE" sz="2400" dirty="0">
                <a:solidFill>
                  <a:srgbClr val="333333"/>
                </a:solidFill>
              </a:rPr>
              <a:t> Ku</a:t>
            </a:r>
            <a:r>
              <a:rPr lang="sr-Latn-CS" altLang="de-DE" sz="2400" dirty="0">
                <a:solidFill>
                  <a:srgbClr val="333333"/>
                </a:solidFill>
              </a:rPr>
              <a:t>-</a:t>
            </a:r>
            <a:r>
              <a:rPr lang="en-US" altLang="de-DE" sz="2400" dirty="0">
                <a:solidFill>
                  <a:srgbClr val="333333"/>
                </a:solidFill>
              </a:rPr>
              <a:t>Klux</a:t>
            </a:r>
            <a:r>
              <a:rPr lang="sr-Latn-CS" altLang="de-DE" sz="2400" dirty="0">
                <a:solidFill>
                  <a:srgbClr val="333333"/>
                </a:solidFill>
              </a:rPr>
              <a:t>-</a:t>
            </a:r>
            <a:r>
              <a:rPr lang="en-US" altLang="de-DE" sz="2400" dirty="0">
                <a:solidFill>
                  <a:srgbClr val="333333"/>
                </a:solidFill>
              </a:rPr>
              <a:t>Klan</a:t>
            </a:r>
            <a:r>
              <a:rPr lang="hr-HR" altLang="de-DE" sz="2400" dirty="0">
                <a:solidFill>
                  <a:srgbClr val="333333"/>
                </a:solidFill>
              </a:rPr>
              <a:t>a</a:t>
            </a:r>
            <a:r>
              <a:rPr lang="en-US" altLang="de-DE" sz="2400" dirty="0">
                <a:solidFill>
                  <a:srgbClr val="333333"/>
                </a:solidFill>
              </a:rPr>
              <a:t>? </a:t>
            </a:r>
            <a:r>
              <a:rPr lang="hr-HR" altLang="de-DE" sz="2400" dirty="0">
                <a:solidFill>
                  <a:srgbClr val="333333"/>
                </a:solidFill>
              </a:rPr>
              <a:t>Pogrešno</a:t>
            </a:r>
            <a:r>
              <a:rPr lang="en-US" altLang="de-DE" sz="2400" dirty="0">
                <a:solidFill>
                  <a:srgbClr val="333333"/>
                </a:solidFill>
              </a:rPr>
              <a:t>!</a:t>
            </a:r>
            <a:r>
              <a:rPr lang="sr-Latn-CS" altLang="de-DE" sz="2400" dirty="0">
                <a:solidFill>
                  <a:srgbClr val="333333"/>
                </a:solidFill>
              </a:rPr>
              <a:t> Neki ljudi ipak poveruju</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Prikrivaju alternativna objašnjenja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a:t>
            </a:r>
            <a:r>
              <a:rPr lang="sr-Latn-CS" altLang="de-DE" sz="2400" dirty="0">
                <a:solidFill>
                  <a:srgbClr val="333333"/>
                </a:solidFill>
              </a:rPr>
              <a:t> iz</a:t>
            </a:r>
            <a:r>
              <a:rPr lang="en-US" altLang="de-DE" sz="2400" dirty="0">
                <a:solidFill>
                  <a:srgbClr val="333333"/>
                </a:solidFill>
              </a:rPr>
              <a:t> </a:t>
            </a:r>
            <a:r>
              <a:rPr lang="hr-HR" altLang="de-DE" sz="2400">
                <a:solidFill>
                  <a:srgbClr val="333333"/>
                </a:solidFill>
              </a:rPr>
              <a:t>imena</a:t>
            </a:r>
            <a:r>
              <a:rPr lang="en-US" altLang="de-DE" sz="2400">
                <a:solidFill>
                  <a:srgbClr val="333333"/>
                </a:solidFill>
              </a:rPr>
              <a:t> “Marlboro” </a:t>
            </a:r>
            <a:r>
              <a:rPr lang="hr-HR" altLang="de-DE" sz="2400" dirty="0">
                <a:solidFill>
                  <a:srgbClr val="333333"/>
                </a:solidFill>
              </a:rPr>
              <a:t>mogu se izvući razna druga značenja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mogu se napraviti </a:t>
            </a:r>
            <a:r>
              <a:rPr lang="hr-HR" altLang="de-DE" sz="2400">
                <a:solidFill>
                  <a:srgbClr val="333333"/>
                </a:solidFill>
              </a:rPr>
              <a:t>reči</a:t>
            </a:r>
            <a:r>
              <a:rPr lang="en-US" altLang="de-DE" sz="2400">
                <a:solidFill>
                  <a:srgbClr val="333333"/>
                </a:solidFill>
              </a:rPr>
              <a:t> </a:t>
            </a:r>
            <a:r>
              <a:rPr lang="hr-HR" altLang="de-DE" sz="2400">
                <a:solidFill>
                  <a:srgbClr val="333333"/>
                </a:solidFill>
              </a:rPr>
              <a:t>“roba”, “Rom”, “moral”...</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Legende se nekad temelje na činjenicama koje su izvučene iz konteksta</a:t>
            </a:r>
            <a:r>
              <a:rPr lang="en-US" altLang="de-DE" sz="2400" dirty="0">
                <a:solidFill>
                  <a:srgbClr val="333333"/>
                </a:solidFill>
              </a:rPr>
              <a:t>. </a:t>
            </a:r>
            <a:r>
              <a:rPr lang="hr-HR" altLang="de-DE" sz="2400" dirty="0">
                <a:solidFill>
                  <a:srgbClr val="333333"/>
                </a:solidFill>
              </a:rPr>
              <a:t>Uz to, značenje tih pojedinosti se</a:t>
            </a:r>
            <a:r>
              <a:rPr lang="en-US" altLang="de-DE" sz="2400" dirty="0">
                <a:solidFill>
                  <a:srgbClr val="333333"/>
                </a:solidFill>
              </a:rPr>
              <a:t> </a:t>
            </a:r>
            <a:r>
              <a:rPr lang="hr-HR" altLang="de-DE" sz="2400" dirty="0">
                <a:solidFill>
                  <a:srgbClr val="333333"/>
                </a:solidFill>
              </a:rPr>
              <a:t>preuveličava </a:t>
            </a:r>
            <a:r>
              <a:rPr lang="en-US" altLang="de-DE" sz="2400" dirty="0">
                <a:solidFill>
                  <a:srgbClr val="333333"/>
                </a:solidFill>
              </a:rPr>
              <a:t>(</a:t>
            </a:r>
            <a:r>
              <a:rPr lang="hr-HR" altLang="de-DE" sz="2400" dirty="0">
                <a:solidFill>
                  <a:srgbClr val="333333"/>
                </a:solidFill>
              </a:rPr>
              <a:t>na prvi pogled</a:t>
            </a:r>
            <a:r>
              <a:rPr lang="en-US" altLang="de-DE" sz="2400" dirty="0">
                <a:solidFill>
                  <a:srgbClr val="333333"/>
                </a:solidFill>
              </a:rPr>
              <a:t> </a:t>
            </a:r>
            <a:r>
              <a:rPr lang="hr-HR" altLang="de-DE" sz="2400" dirty="0">
                <a:solidFill>
                  <a:srgbClr val="333333"/>
                </a:solidFill>
              </a:rPr>
              <a:t>tri </a:t>
            </a:r>
            <a:r>
              <a:rPr lang="hr-HR" altLang="de-DE" sz="2400">
                <a:solidFill>
                  <a:srgbClr val="333333"/>
                </a:solidFill>
              </a:rPr>
              <a:t>crvena “K” </a:t>
            </a:r>
            <a:r>
              <a:rPr lang="hr-HR" altLang="de-DE" sz="2400" dirty="0">
                <a:solidFill>
                  <a:srgbClr val="333333"/>
                </a:solidFill>
              </a:rPr>
              <a:t>su upečatljiva,</a:t>
            </a:r>
            <a:r>
              <a:rPr lang="en-US" altLang="de-DE" sz="2400" dirty="0">
                <a:solidFill>
                  <a:srgbClr val="333333"/>
                </a:solidFill>
              </a:rPr>
              <a:t> </a:t>
            </a:r>
            <a:r>
              <a:rPr lang="hr-HR" altLang="de-DE" sz="2400" dirty="0">
                <a:solidFill>
                  <a:srgbClr val="333333"/>
                </a:solidFill>
              </a:rPr>
              <a:t>ali ne dokazuju ništa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Postoje brojni primeri u istoriji da su se manjinske grupe i autsajderi</a:t>
            </a:r>
            <a:r>
              <a:rPr lang="de-DE" altLang="de-DE" sz="2400" dirty="0">
                <a:solidFill>
                  <a:srgbClr val="333333"/>
                </a:solidFill>
              </a:rPr>
              <a:t> </a:t>
            </a:r>
            <a:r>
              <a:rPr lang="hr-HR" altLang="de-DE" sz="2400" dirty="0">
                <a:solidFill>
                  <a:srgbClr val="333333"/>
                </a:solidFill>
              </a:rPr>
              <a:t>lažno optuživali za katastrofalne događaje, na koje se zapravo nije moglo utcati</a:t>
            </a:r>
            <a:r>
              <a:rPr lang="de-DE" altLang="de-DE" sz="2400" dirty="0">
                <a:solidFill>
                  <a:srgbClr val="333333"/>
                </a:solidFill>
              </a:rPr>
              <a:t>. </a:t>
            </a:r>
            <a:r>
              <a:rPr lang="hr-HR" altLang="de-DE" sz="2400" dirty="0">
                <a:solidFill>
                  <a:srgbClr val="333333"/>
                </a:solidFill>
              </a:rPr>
              <a:t>Na primer</a:t>
            </a:r>
            <a:r>
              <a:rPr lang="de-DE" altLang="de-DE" sz="2400" dirty="0">
                <a:solidFill>
                  <a:srgbClr val="333333"/>
                </a:solidFill>
              </a:rPr>
              <a:t>, </a:t>
            </a:r>
            <a:r>
              <a:rPr lang="hr-HR" altLang="de-DE" sz="2400" dirty="0">
                <a:solidFill>
                  <a:srgbClr val="333333"/>
                </a:solidFill>
              </a:rPr>
              <a:t>u srednjem veku su</a:t>
            </a:r>
            <a:r>
              <a:rPr lang="de-DE" altLang="de-DE" sz="2400" dirty="0">
                <a:solidFill>
                  <a:srgbClr val="333333"/>
                </a:solidFill>
              </a:rPr>
              <a:t> </a:t>
            </a:r>
            <a:r>
              <a:rPr lang="hr-HR" altLang="de-DE" sz="2400" dirty="0">
                <a:solidFill>
                  <a:srgbClr val="333333"/>
                </a:solidFill>
              </a:rPr>
              <a:t>za slabu žetvu</a:t>
            </a:r>
            <a:r>
              <a:rPr lang="de-DE" altLang="de-DE" sz="2400" dirty="0">
                <a:solidFill>
                  <a:srgbClr val="333333"/>
                </a:solidFill>
              </a:rPr>
              <a:t> </a:t>
            </a:r>
            <a:r>
              <a:rPr lang="hr-HR" altLang="de-DE" sz="2400" dirty="0">
                <a:solidFill>
                  <a:srgbClr val="333333"/>
                </a:solidFill>
              </a:rPr>
              <a:t>često </a:t>
            </a:r>
            <a:r>
              <a:rPr lang="hr-HR" altLang="de-DE" sz="2400">
                <a:solidFill>
                  <a:srgbClr val="333333"/>
                </a:solidFill>
              </a:rPr>
              <a:t>okrivljivali</a:t>
            </a:r>
            <a:r>
              <a:rPr lang="de-DE" altLang="de-DE" sz="2400">
                <a:solidFill>
                  <a:srgbClr val="333333"/>
                </a:solidFill>
              </a:rPr>
              <a:t> </a:t>
            </a:r>
            <a:r>
              <a:rPr lang="hr-HR" altLang="de-DE" sz="2400">
                <a:solidFill>
                  <a:srgbClr val="333333"/>
                </a:solidFill>
              </a:rPr>
              <a:t>“veštice” </a:t>
            </a:r>
            <a:r>
              <a:rPr lang="hr-HR" altLang="de-DE" sz="2400" dirty="0">
                <a:solidFill>
                  <a:srgbClr val="333333"/>
                </a:solidFill>
              </a:rPr>
              <a:t>i verske protivnike.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Ovakva jednostavna objašnjenja deluju kao ventil za bes i frustriranost stanovništva i pružaju lažni osećaj kontrole nad događajima.</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Istraživanja pokazuju da mnogi ljudi u psihozi </a:t>
            </a:r>
            <a:r>
              <a:rPr lang="en-US" altLang="de-DE" sz="2400" dirty="0">
                <a:solidFill>
                  <a:srgbClr val="333333"/>
                </a:solidFill>
              </a:rPr>
              <a:t>(</a:t>
            </a:r>
            <a:r>
              <a:rPr lang="sr-Latn-CS" altLang="de-DE" sz="2400" dirty="0">
                <a:solidFill>
                  <a:srgbClr val="333333"/>
                </a:solidFill>
              </a:rPr>
              <a:t>ali </a:t>
            </a:r>
            <a:r>
              <a:rPr lang="hr-HR" altLang="de-DE" sz="2400" dirty="0">
                <a:solidFill>
                  <a:srgbClr val="333333"/>
                </a:solidFill>
              </a:rPr>
              <a:t>ne svi</a:t>
            </a:r>
            <a:r>
              <a:rPr lang="en-US" altLang="de-DE" sz="2400" dirty="0">
                <a:solidFill>
                  <a:srgbClr val="333333"/>
                </a:solidFill>
              </a:rPr>
              <a:t>!) </a:t>
            </a:r>
            <a:r>
              <a:rPr lang="sr-Latn-CS" altLang="de-DE" sz="2400" dirty="0">
                <a:solidFill>
                  <a:srgbClr val="333333"/>
                </a:solidFill>
              </a:rPr>
              <a:t>d</a:t>
            </a:r>
            <a:r>
              <a:rPr lang="hr-HR" altLang="de-DE" sz="2400" dirty="0">
                <a:solidFill>
                  <a:srgbClr val="333333"/>
                </a:solidFill>
              </a:rPr>
              <a:t>onose odluke na osnovu premalo informacija, prebrzo</a:t>
            </a:r>
            <a:r>
              <a:rPr lang="en-US" altLang="de-DE" sz="2400" dirty="0">
                <a:solidFill>
                  <a:srgbClr val="333333"/>
                </a:solidFill>
              </a:rPr>
              <a:t>. </a:t>
            </a:r>
            <a:r>
              <a:rPr lang="hr-HR" altLang="de-DE" sz="2400" dirty="0">
                <a:solidFill>
                  <a:srgbClr val="333333"/>
                </a:solidFill>
              </a:rPr>
              <a:t>Ova žurba povećava verovatnoću pogrešaka u odlučivanju. Zato je mudro pri odlučivanju uključiti i</a:t>
            </a:r>
            <a:r>
              <a:rPr lang="en-US" altLang="de-DE" sz="2400" dirty="0">
                <a:solidFill>
                  <a:srgbClr val="333333"/>
                </a:solidFill>
              </a:rPr>
              <a:t> </a:t>
            </a:r>
            <a:r>
              <a:rPr lang="hr-HR" altLang="de-DE" sz="2400" dirty="0">
                <a:solidFill>
                  <a:srgbClr val="333333"/>
                </a:solidFill>
              </a:rPr>
              <a:t>razmotriti što više dostupnih </a:t>
            </a:r>
            <a:r>
              <a:rPr lang="hr-HR" altLang="de-DE" sz="2400">
                <a:solidFill>
                  <a:srgbClr val="333333"/>
                </a:solidFill>
              </a:rPr>
              <a:t>činjenica.</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Istraživanja pokazuju da mnogi ljudi u psihozi </a:t>
            </a:r>
            <a:r>
              <a:rPr lang="en-US" altLang="de-DE" sz="2400" dirty="0">
                <a:solidFill>
                  <a:srgbClr val="333333"/>
                </a:solidFill>
              </a:rPr>
              <a:t>(</a:t>
            </a:r>
            <a:r>
              <a:rPr lang="sr-Latn-CS" altLang="de-DE" sz="2400" dirty="0">
                <a:solidFill>
                  <a:srgbClr val="333333"/>
                </a:solidFill>
              </a:rPr>
              <a:t>ali </a:t>
            </a:r>
            <a:r>
              <a:rPr lang="hr-HR" altLang="de-DE" sz="2400" dirty="0">
                <a:solidFill>
                  <a:srgbClr val="333333"/>
                </a:solidFill>
              </a:rPr>
              <a:t>ne svi</a:t>
            </a:r>
            <a:r>
              <a:rPr lang="en-US" altLang="de-DE" sz="2400" dirty="0">
                <a:solidFill>
                  <a:srgbClr val="333333"/>
                </a:solidFill>
              </a:rPr>
              <a:t>!) </a:t>
            </a:r>
            <a:r>
              <a:rPr lang="sr-Latn-CS" altLang="de-DE" sz="2400" dirty="0">
                <a:solidFill>
                  <a:srgbClr val="333333"/>
                </a:solidFill>
              </a:rPr>
              <a:t>d</a:t>
            </a:r>
            <a:r>
              <a:rPr lang="hr-HR" altLang="de-DE" sz="2400" dirty="0">
                <a:solidFill>
                  <a:srgbClr val="333333"/>
                </a:solidFill>
              </a:rPr>
              <a:t>onose odluke na osnovu premalo informacija, prebrzo</a:t>
            </a:r>
            <a:r>
              <a:rPr lang="en-US" altLang="de-DE" sz="2400" dirty="0">
                <a:solidFill>
                  <a:srgbClr val="333333"/>
                </a:solidFill>
              </a:rPr>
              <a:t>. </a:t>
            </a:r>
            <a:r>
              <a:rPr lang="hr-HR" altLang="de-DE" sz="2400" dirty="0">
                <a:solidFill>
                  <a:srgbClr val="333333"/>
                </a:solidFill>
              </a:rPr>
              <a:t>Ova žurba povećava verovatnoću pogrešaka u odlučivanju. Zato je mudro pri odlučivanju uključiti i</a:t>
            </a:r>
            <a:r>
              <a:rPr lang="en-US" altLang="de-DE" sz="2400" dirty="0">
                <a:solidFill>
                  <a:srgbClr val="333333"/>
                </a:solidFill>
              </a:rPr>
              <a:t> </a:t>
            </a:r>
            <a:r>
              <a:rPr lang="hr-HR" altLang="de-DE" sz="2400" dirty="0">
                <a:solidFill>
                  <a:srgbClr val="333333"/>
                </a:solidFill>
              </a:rPr>
              <a:t>razmotriti što više dostupnih činjenica.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Doživljaj stvarnosti je kod mnogih ljudi u psihozi </a:t>
            </a:r>
            <a:r>
              <a:rPr lang="de-DE" altLang="de-DE" sz="2400" dirty="0">
                <a:solidFill>
                  <a:srgbClr val="333333"/>
                </a:solidFill>
              </a:rPr>
              <a:t>(</a:t>
            </a:r>
            <a:r>
              <a:rPr lang="hr-HR" altLang="de-DE" sz="2400" dirty="0">
                <a:solidFill>
                  <a:srgbClr val="333333"/>
                </a:solidFill>
              </a:rPr>
              <a:t>ali ne kod svih</a:t>
            </a:r>
            <a:r>
              <a:rPr lang="de-DE" altLang="de-DE" sz="2400" dirty="0">
                <a:solidFill>
                  <a:srgbClr val="333333"/>
                </a:solidFill>
              </a:rPr>
              <a:t>!) </a:t>
            </a:r>
            <a:r>
              <a:rPr lang="hr-HR" altLang="de-DE" sz="2400" dirty="0">
                <a:solidFill>
                  <a:srgbClr val="333333"/>
                </a:solidFill>
              </a:rPr>
              <a:t>izmijenjen.</a:t>
            </a:r>
            <a:r>
              <a:rPr lang="de-DE" altLang="de-DE" sz="2400" dirty="0">
                <a:solidFill>
                  <a:srgbClr val="333333"/>
                </a:solidFill>
              </a:rPr>
              <a:t> </a:t>
            </a:r>
            <a:r>
              <a:rPr lang="hr-HR" altLang="de-DE" sz="2400" dirty="0">
                <a:solidFill>
                  <a:srgbClr val="333333"/>
                </a:solidFill>
              </a:rPr>
              <a:t>Prihvataju se objašnjenja situacija koja bi se inače smatrala nezamislivim i odbacila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18</a:t>
            </a:fld>
            <a:endParaRPr lang="de-DE" altLang="de-DE"/>
          </a:p>
        </p:txBody>
      </p:sp>
    </p:spTree>
    <p:extLst>
      <p:ext uri="{BB962C8B-B14F-4D97-AF65-F5344CB8AC3E}">
        <p14:creationId xmlns:p14="http://schemas.microsoft.com/office/powerpoint/2010/main" val="2021835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brzopleto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dovodi</a:t>
            </a:r>
            <a:r>
              <a:rPr lang="en-US" sz="3600" dirty="0">
                <a:latin typeface="+mn-lt"/>
                <a:ea typeface="+mn-ea"/>
                <a:cs typeface="+mn-cs"/>
              </a:rPr>
              <a:t> do </a:t>
            </a:r>
            <a:br>
              <a:rPr lang="en-US" sz="3600" dirty="0">
                <a:latin typeface="+mn-lt"/>
                <a:ea typeface="+mn-ea"/>
                <a:cs typeface="+mn-cs"/>
              </a:rPr>
            </a:b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procena</a:t>
            </a:r>
            <a:r>
              <a:rPr lang="en-US" sz="3600" dirty="0">
                <a:latin typeface="+mn-lt"/>
                <a:ea typeface="+mn-ea"/>
                <a:cs typeface="+mn-cs"/>
              </a:rPr>
              <a:t> u </a:t>
            </a:r>
            <a:r>
              <a:rPr lang="en-US" sz="3600" dirty="0" err="1">
                <a:latin typeface="+mn-lt"/>
                <a:ea typeface="+mn-ea"/>
                <a:cs typeface="+mn-cs"/>
              </a:rPr>
              <a:t>psihozi</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50202" name="Rechteck 1"/>
          <p:cNvSpPr>
            <a:spLocks noChangeArrowheads="1"/>
          </p:cNvSpPr>
          <p:nvPr/>
        </p:nvSpPr>
        <p:spPr bwMode="auto">
          <a:xfrm>
            <a:off x="408955" y="619760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r-Latn-RS" altLang="de-DE" sz="2000" b="0" dirty="0">
                <a:solidFill>
                  <a:srgbClr val="004992"/>
                </a:solidFill>
                <a:latin typeface="+mn-lt"/>
                <a:cs typeface="+mn-cs"/>
              </a:rPr>
              <a:t>Može li neko ukratko da doda svoje lično iskustvo</a:t>
            </a:r>
            <a:r>
              <a:rPr lang="en-US" altLang="de-DE" sz="2000" b="0" dirty="0">
                <a:solidFill>
                  <a:srgbClr val="004992"/>
                </a:solidFill>
                <a:latin typeface="+mn-lt"/>
                <a:cs typeface="+mn-cs"/>
              </a:rPr>
              <a:t>?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1621585369"/>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383756">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3933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Događaj</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Obašnjenje u psihozi</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Šta se zapravo dogodilo</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Otpuštaju Vas iz bolnice pre predviđenog termina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Ubeđeni ste da su doktori digli ruke od Vas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Doktori su procenili da je za Vaš potpun oporavak korisno da lečenje nastavite u dnevnoj bolnici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Misao “bezvredan si” odzvanja Vam u glavi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Ubeđeni ste da je to dejstvo emitovanja talasa sa nove antene na krovu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Kod većine ljudi s vremena na vreme jave se samopotcenjujuće misli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Terapeut izgovori reč koju ste upravo hteli reći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Terapeut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čitati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misli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Reč</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sledila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onog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do </a:t>
                      </a:r>
                      <a:r>
                        <a:rPr kumimoji="0" lang="en-US" sz="2000" b="0" i="0" u="none" strike="noStrike" cap="none" normalizeH="0" baseline="0" dirty="0" err="1">
                          <a:ln>
                            <a:noFill/>
                          </a:ln>
                          <a:solidFill>
                            <a:srgbClr val="333333"/>
                          </a:solidFill>
                          <a:effectLst/>
                          <a:latin typeface="Calibri Light"/>
                          <a:cs typeface="Times New Roman" pitchFamily="18" charset="0"/>
                        </a:rPr>
                        <a:t>tada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rekli</a:t>
                      </a:r>
                      <a:r>
                        <a:rPr kumimoji="0" lang="en-US" sz="2000" b="0" i="0" u="none" strike="noStrike" cap="none" normalizeH="0" baseline="0" dirty="0">
                          <a:ln>
                            <a:noFill/>
                          </a:ln>
                          <a:solidFill>
                            <a:srgbClr val="333333"/>
                          </a:solidFill>
                          <a:effectLst/>
                          <a:latin typeface="Calibri Light"/>
                          <a:cs typeface="Times New Roman" pitchFamily="18" charset="0"/>
                        </a:rPr>
                        <a:t> pa </a:t>
                      </a:r>
                      <a:r>
                        <a:rPr kumimoji="0" lang="en-US" sz="2000" b="0" i="0" u="none" strike="noStrike" cap="none" normalizeH="0" baseline="0" dirty="0" err="1">
                          <a:ln>
                            <a:noFill/>
                          </a:ln>
                          <a:solidFill>
                            <a:srgbClr val="333333"/>
                          </a:solidFill>
                          <a:effectLst/>
                          <a:latin typeface="Calibri Light"/>
                          <a:cs typeface="Times New Roman" pitchFamily="18" charset="0"/>
                        </a:rPr>
                        <a:t>zastali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Pokazaćemo </a:t>
            </a:r>
            <a:r>
              <a:rPr lang="de-DE" altLang="de-DE" sz="2400" dirty="0">
                <a:solidFill>
                  <a:srgbClr val="333333"/>
                </a:solidFill>
              </a:rPr>
              <a:t>V</a:t>
            </a:r>
            <a:r>
              <a:rPr lang="hr-HR" altLang="de-DE" sz="2400" dirty="0">
                <a:solidFill>
                  <a:srgbClr val="333333"/>
                </a:solidFill>
              </a:rPr>
              <a:t>am neka dela klasičnog slikarstva</a:t>
            </a:r>
            <a:r>
              <a:rPr lang="en-US" altLang="de-DE" sz="2400" dirty="0">
                <a:solidFill>
                  <a:srgbClr val="333333"/>
                </a:solidFill>
              </a:rPr>
              <a:t>. </a:t>
            </a:r>
            <a:r>
              <a:rPr lang="hr-HR" altLang="de-DE" sz="2400" dirty="0">
                <a:solidFill>
                  <a:srgbClr val="333333"/>
                </a:solidFill>
              </a:rPr>
              <a:t>Pokušajte da </a:t>
            </a:r>
            <a:r>
              <a:rPr lang="de-DE" altLang="de-DE" sz="2400" dirty="0">
                <a:solidFill>
                  <a:srgbClr val="333333"/>
                </a:solidFill>
              </a:rPr>
              <a:t>za svaku sliku</a:t>
            </a:r>
            <a:r>
              <a:rPr lang="sr-Latn-CS" altLang="de-DE" sz="2400" dirty="0">
                <a:solidFill>
                  <a:srgbClr val="333333"/>
                </a:solidFill>
              </a:rPr>
              <a:t> </a:t>
            </a:r>
            <a:r>
              <a:rPr lang="hr-HR" altLang="de-DE" sz="2400" dirty="0">
                <a:solidFill>
                  <a:srgbClr val="333333"/>
                </a:solidFill>
              </a:rPr>
              <a:t>pogodite tačan naslov i odbacite neodgovarajuće </a:t>
            </a:r>
            <a:r>
              <a:rPr lang="hr-HR" altLang="de-DE" sz="2400">
                <a:solidFill>
                  <a:srgbClr val="333333"/>
                </a:solidFill>
              </a:rPr>
              <a:t>naslove.</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Pokazaćemo </a:t>
            </a:r>
            <a:r>
              <a:rPr lang="de-DE" altLang="de-DE" sz="2400" dirty="0">
                <a:solidFill>
                  <a:srgbClr val="333333"/>
                </a:solidFill>
              </a:rPr>
              <a:t>V</a:t>
            </a:r>
            <a:r>
              <a:rPr lang="hr-HR" altLang="de-DE" sz="2400" dirty="0">
                <a:solidFill>
                  <a:srgbClr val="333333"/>
                </a:solidFill>
              </a:rPr>
              <a:t>am neka dela klasičnog slikarstva</a:t>
            </a:r>
            <a:r>
              <a:rPr lang="en-US" altLang="de-DE" sz="2400" dirty="0">
                <a:solidFill>
                  <a:srgbClr val="333333"/>
                </a:solidFill>
              </a:rPr>
              <a:t>. </a:t>
            </a:r>
            <a:r>
              <a:rPr lang="hr-HR" altLang="de-DE" sz="2400" dirty="0">
                <a:solidFill>
                  <a:srgbClr val="333333"/>
                </a:solidFill>
              </a:rPr>
              <a:t>Pokušajte da </a:t>
            </a:r>
            <a:r>
              <a:rPr lang="de-DE" altLang="de-DE" sz="2400" dirty="0">
                <a:solidFill>
                  <a:srgbClr val="333333"/>
                </a:solidFill>
              </a:rPr>
              <a:t>za svaku sliku</a:t>
            </a:r>
            <a:r>
              <a:rPr lang="sr-Latn-CS" altLang="de-DE" sz="2400" dirty="0">
                <a:solidFill>
                  <a:srgbClr val="333333"/>
                </a:solidFill>
              </a:rPr>
              <a:t> </a:t>
            </a:r>
            <a:r>
              <a:rPr lang="hr-HR" altLang="de-DE" sz="2400" dirty="0">
                <a:solidFill>
                  <a:srgbClr val="333333"/>
                </a:solidFill>
              </a:rPr>
              <a:t>pogodite tačan naslov i odbacite neodgovarajuće naslove.</a:t>
            </a:r>
          </a:p>
          <a:p>
            <a:pPr marL="342900" lvl="0" indent="-342900" defTabSz="914400" fontAlgn="base">
              <a:buClr>
                <a:srgbClr val="000000"/>
              </a:buClr>
              <a:buFont typeface="WingDings"/>
              <a:buChar char=""/>
            </a:pPr>
            <a:r>
              <a:rPr lang="hr-HR" altLang="de-DE" sz="2400" dirty="0">
                <a:solidFill>
                  <a:srgbClr val="333333"/>
                </a:solidFill>
              </a:rPr>
              <a:t>Raspravljajte o razlozima </a:t>
            </a:r>
            <a:r>
              <a:rPr lang="hr-HR" altLang="de-DE" sz="2400" i="1" dirty="0">
                <a:solidFill>
                  <a:srgbClr val="004992"/>
                </a:solidFill>
              </a:rPr>
              <a:t>za i protiv </a:t>
            </a:r>
            <a:r>
              <a:rPr lang="hr-HR" altLang="de-DE" sz="2400" dirty="0">
                <a:solidFill>
                  <a:srgbClr val="333333"/>
                </a:solidFill>
              </a:rPr>
              <a:t>predloženih mogućih </a:t>
            </a:r>
            <a:r>
              <a:rPr lang="hr-HR" altLang="de-DE" sz="2400">
                <a:solidFill>
                  <a:srgbClr val="333333"/>
                </a:solidFill>
              </a:rPr>
              <a:t>naslova.</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21</a:t>
            </a:fld>
            <a:endParaRPr lang="de-DE" altLang="de-DE"/>
          </a:p>
        </p:txBody>
      </p:sp>
    </p:spTree>
    <p:extLst>
      <p:ext uri="{BB962C8B-B14F-4D97-AF65-F5344CB8AC3E}">
        <p14:creationId xmlns:p14="http://schemas.microsoft.com/office/powerpoint/2010/main" val="2411092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Pokazaćemo </a:t>
            </a:r>
            <a:r>
              <a:rPr lang="de-DE" altLang="de-DE" sz="2400" dirty="0">
                <a:solidFill>
                  <a:srgbClr val="333333"/>
                </a:solidFill>
              </a:rPr>
              <a:t>V</a:t>
            </a:r>
            <a:r>
              <a:rPr lang="hr-HR" altLang="de-DE" sz="2400" dirty="0">
                <a:solidFill>
                  <a:srgbClr val="333333"/>
                </a:solidFill>
              </a:rPr>
              <a:t>am neka dela klasičnog slikarstva</a:t>
            </a:r>
            <a:r>
              <a:rPr lang="en-US" altLang="de-DE" sz="2400" dirty="0">
                <a:solidFill>
                  <a:srgbClr val="333333"/>
                </a:solidFill>
              </a:rPr>
              <a:t>. </a:t>
            </a:r>
            <a:r>
              <a:rPr lang="hr-HR" altLang="de-DE" sz="2400" dirty="0">
                <a:solidFill>
                  <a:srgbClr val="333333"/>
                </a:solidFill>
              </a:rPr>
              <a:t>Pokušajte da </a:t>
            </a:r>
            <a:r>
              <a:rPr lang="de-DE" altLang="de-DE" sz="2400" dirty="0">
                <a:solidFill>
                  <a:srgbClr val="333333"/>
                </a:solidFill>
              </a:rPr>
              <a:t>za svaku sliku</a:t>
            </a:r>
            <a:r>
              <a:rPr lang="sr-Latn-CS" altLang="de-DE" sz="2400" dirty="0">
                <a:solidFill>
                  <a:srgbClr val="333333"/>
                </a:solidFill>
              </a:rPr>
              <a:t> </a:t>
            </a:r>
            <a:r>
              <a:rPr lang="hr-HR" altLang="de-DE" sz="2400" dirty="0">
                <a:solidFill>
                  <a:srgbClr val="333333"/>
                </a:solidFill>
              </a:rPr>
              <a:t>pogodite tačan naslov i odbacite neodgovarajuće naslove.</a:t>
            </a:r>
          </a:p>
          <a:p>
            <a:pPr marL="342900" lvl="0" indent="-342900" defTabSz="914400" fontAlgn="base">
              <a:buClr>
                <a:srgbClr val="000000"/>
              </a:buClr>
              <a:buFont typeface="WingDings"/>
              <a:buChar char=""/>
            </a:pPr>
            <a:r>
              <a:rPr lang="hr-HR" altLang="de-DE" sz="2400" dirty="0">
                <a:solidFill>
                  <a:srgbClr val="333333"/>
                </a:solidFill>
              </a:rPr>
              <a:t>Raspravljajte o razlozima </a:t>
            </a:r>
            <a:r>
              <a:rPr lang="hr-HR" altLang="de-DE" sz="2400" i="1" dirty="0">
                <a:solidFill>
                  <a:srgbClr val="004992"/>
                </a:solidFill>
              </a:rPr>
              <a:t>za i protiv </a:t>
            </a:r>
            <a:r>
              <a:rPr lang="hr-HR" altLang="de-DE" sz="2400" dirty="0">
                <a:solidFill>
                  <a:srgbClr val="333333"/>
                </a:solidFill>
              </a:rPr>
              <a:t>predloženih mogućih naslova.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Molimo Vas da iznesete i stepen uverenosti u svoju </a:t>
            </a:r>
            <a:r>
              <a:rPr lang="hr-HR" altLang="de-DE" sz="2400">
                <a:solidFill>
                  <a:srgbClr val="333333"/>
                </a:solidFill>
              </a:rPr>
              <a:t>procenu.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22</a:t>
            </a:fld>
            <a:endParaRPr lang="de-DE" altLang="de-DE"/>
          </a:p>
        </p:txBody>
      </p:sp>
    </p:spTree>
    <p:extLst>
      <p:ext uri="{BB962C8B-B14F-4D97-AF65-F5344CB8AC3E}">
        <p14:creationId xmlns:p14="http://schemas.microsoft.com/office/powerpoint/2010/main" val="2934950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Pokazaćemo </a:t>
            </a:r>
            <a:r>
              <a:rPr lang="de-DE" altLang="de-DE" sz="2400" dirty="0">
                <a:solidFill>
                  <a:srgbClr val="333333"/>
                </a:solidFill>
              </a:rPr>
              <a:t>V</a:t>
            </a:r>
            <a:r>
              <a:rPr lang="hr-HR" altLang="de-DE" sz="2400" dirty="0">
                <a:solidFill>
                  <a:srgbClr val="333333"/>
                </a:solidFill>
              </a:rPr>
              <a:t>am neka dela klasičnog slikarstva</a:t>
            </a:r>
            <a:r>
              <a:rPr lang="en-US" altLang="de-DE" sz="2400" dirty="0">
                <a:solidFill>
                  <a:srgbClr val="333333"/>
                </a:solidFill>
              </a:rPr>
              <a:t>. </a:t>
            </a:r>
            <a:r>
              <a:rPr lang="hr-HR" altLang="de-DE" sz="2400" dirty="0">
                <a:solidFill>
                  <a:srgbClr val="333333"/>
                </a:solidFill>
              </a:rPr>
              <a:t>Pokušajte da </a:t>
            </a:r>
            <a:r>
              <a:rPr lang="de-DE" altLang="de-DE" sz="2400" dirty="0">
                <a:solidFill>
                  <a:srgbClr val="333333"/>
                </a:solidFill>
              </a:rPr>
              <a:t>za svaku sliku</a:t>
            </a:r>
            <a:r>
              <a:rPr lang="sr-Latn-CS" altLang="de-DE" sz="2400" dirty="0">
                <a:solidFill>
                  <a:srgbClr val="333333"/>
                </a:solidFill>
              </a:rPr>
              <a:t> </a:t>
            </a:r>
            <a:r>
              <a:rPr lang="hr-HR" altLang="de-DE" sz="2400" dirty="0">
                <a:solidFill>
                  <a:srgbClr val="333333"/>
                </a:solidFill>
              </a:rPr>
              <a:t>pogodite tačan naslov i odbacite neodgovarajuće naslove.</a:t>
            </a:r>
          </a:p>
          <a:p>
            <a:pPr marL="342900" lvl="0" indent="-342900" defTabSz="914400" fontAlgn="base">
              <a:buClr>
                <a:srgbClr val="000000"/>
              </a:buClr>
              <a:buFont typeface="WingDings"/>
              <a:buChar char=""/>
            </a:pPr>
            <a:r>
              <a:rPr lang="hr-HR" altLang="de-DE" sz="2400" dirty="0">
                <a:solidFill>
                  <a:srgbClr val="333333"/>
                </a:solidFill>
              </a:rPr>
              <a:t>Raspravljajte o razlozima </a:t>
            </a:r>
            <a:r>
              <a:rPr lang="hr-HR" altLang="de-DE" sz="2400" i="1" dirty="0">
                <a:solidFill>
                  <a:srgbClr val="004992"/>
                </a:solidFill>
              </a:rPr>
              <a:t>za i protiv </a:t>
            </a:r>
            <a:r>
              <a:rPr lang="hr-HR" altLang="de-DE" sz="2400" dirty="0">
                <a:solidFill>
                  <a:srgbClr val="333333"/>
                </a:solidFill>
              </a:rPr>
              <a:t>predloženih mogućih naslova.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Molimo Vas da iznesete i stepen uverenosti u svoju procenu.</a:t>
            </a:r>
          </a:p>
          <a:p>
            <a:pPr marL="342900" lvl="0" indent="-342900" defTabSz="914400" fontAlgn="base">
              <a:buClr>
                <a:srgbClr val="333333"/>
              </a:buClr>
              <a:buFont typeface="WingDings"/>
              <a:buChar char=""/>
            </a:pPr>
            <a:r>
              <a:rPr lang="hr-HR" altLang="de-DE" sz="2400" dirty="0">
                <a:solidFill>
                  <a:srgbClr val="333333"/>
                </a:solidFill>
              </a:rPr>
              <a:t>Obratite pažnju na detalje sa slika koji nedvosmisleno isključuju mogućnost nekog od ponuđenih odgovora.</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23</a:t>
            </a:fld>
            <a:endParaRPr lang="de-DE" altLang="de-DE"/>
          </a:p>
        </p:txBody>
      </p:sp>
    </p:spTree>
    <p:extLst>
      <p:ext uri="{BB962C8B-B14F-4D97-AF65-F5344CB8AC3E}">
        <p14:creationId xmlns:p14="http://schemas.microsoft.com/office/powerpoint/2010/main" val="3667770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Priznanje preljube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Udvaranje</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Vest </a:t>
            </a:r>
            <a:r>
              <a:rPr lang="hr-HR" altLang="de-DE" sz="2400" b="0" dirty="0">
                <a:solidFill>
                  <a:srgbClr val="333333"/>
                </a:solidFill>
                <a:latin typeface="+mn-lt"/>
                <a:cs typeface="+mn-cs"/>
              </a:rPr>
              <a:t>o rođakovoj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Prodavac cveća</a:t>
            </a:r>
            <a:endParaRPr lang="en-US" altLang="de-DE" sz="2400" b="0" dirty="0">
              <a:solidFill>
                <a:srgbClr val="333333"/>
              </a:solidFill>
              <a:latin typeface="+mn-lt"/>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Priznanje preljube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Udvaranje</a:t>
            </a:r>
            <a:br>
              <a:rPr lang="de-DE" altLang="de-DE" sz="2400" b="0" dirty="0">
                <a:solidFill>
                  <a:srgbClr val="004992"/>
                </a:solidFill>
                <a:latin typeface="+mn-lt"/>
                <a:cs typeface="+mn-cs"/>
              </a:rPr>
            </a:br>
            <a:r>
              <a:rPr lang="de-DE" altLang="de-DE" sz="1800"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Vest o rođakovoj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Prodavac cveća</a:t>
            </a:r>
            <a:endParaRPr lang="en-US" altLang="de-DE" sz="2400" b="0" dirty="0">
              <a:solidFill>
                <a:srgbClr val="333333"/>
              </a:solidFill>
              <a:latin typeface="+mn-lt"/>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27"/>
          <p:cNvSpPr>
            <a:spLocks noChangeArrowheads="1"/>
          </p:cNvSpPr>
          <p:nvPr/>
        </p:nvSpPr>
        <p:spPr bwMode="auto">
          <a:xfrm>
            <a:off x="6400800" y="2203703"/>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hr-HR" sz="2400" b="0" dirty="0">
                <a:solidFill>
                  <a:srgbClr val="333333"/>
                </a:solidFill>
                <a:cs typeface="+mn-cs"/>
              </a:rPr>
              <a:t>Monah</a:t>
            </a:r>
            <a:endParaRPr lang="de-DE" sz="2400" b="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r-HR" sz="2400" b="0" dirty="0">
                <a:solidFill>
                  <a:srgbClr val="333333"/>
                </a:solidFill>
                <a:cs typeface="+mn-cs"/>
              </a:rPr>
              <a:t>Alkoholičar</a:t>
            </a:r>
            <a:endParaRPr lang="de-DE" sz="2400" b="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sr-Latn-CS" sz="2400" b="0" dirty="0">
                <a:solidFill>
                  <a:srgbClr val="333333"/>
                </a:solidFill>
                <a:cs typeface="+mn-cs"/>
              </a:rPr>
              <a:t>H</a:t>
            </a:r>
            <a:r>
              <a:rPr lang="hr-HR" sz="2400" b="0" dirty="0">
                <a:solidFill>
                  <a:srgbClr val="333333"/>
                </a:solidFill>
                <a:cs typeface="+mn-cs"/>
              </a:rPr>
              <a:t>emičar čita</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cs typeface="+mn-cs"/>
              </a:rPr>
              <a:t>K</a:t>
            </a:r>
            <a:r>
              <a:rPr lang="hr-HR" sz="2400" b="0" dirty="0">
                <a:solidFill>
                  <a:srgbClr val="333333"/>
                </a:solidFill>
                <a:cs typeface="+mn-cs"/>
              </a:rPr>
              <a:t>njiški moljac</a:t>
            </a:r>
            <a:endParaRPr lang="de-DE" sz="2400" b="0" dirty="0">
              <a:solidFill>
                <a:srgbClr val="333333"/>
              </a:solidFill>
              <a:cs typeface="+mn-cs"/>
            </a:endParaRPr>
          </a:p>
        </p:txBody>
      </p:sp>
      <p:pic>
        <p:nvPicPr>
          <p:cNvPr id="9"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1027"/>
          <p:cNvSpPr>
            <a:spLocks noChangeArrowheads="1"/>
          </p:cNvSpPr>
          <p:nvPr/>
        </p:nvSpPr>
        <p:spPr bwMode="auto">
          <a:xfrm>
            <a:off x="6400800" y="2203703"/>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hr-HR" sz="2400" b="0" dirty="0">
                <a:solidFill>
                  <a:srgbClr val="333333"/>
                </a:solidFill>
                <a:cs typeface="+mn-cs"/>
              </a:rPr>
              <a:t>Monah</a:t>
            </a:r>
            <a:endParaRPr lang="de-DE" sz="2400" b="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r-HR" sz="2400" b="0" dirty="0">
                <a:solidFill>
                  <a:srgbClr val="333333"/>
                </a:solidFill>
                <a:cs typeface="+mn-cs"/>
              </a:rPr>
              <a:t>Alkoholičar</a:t>
            </a:r>
            <a:endParaRPr lang="de-DE" sz="2400" b="0" dirty="0">
              <a:solidFill>
                <a:srgbClr val="333333"/>
              </a:solidFill>
              <a:cs typeface="+mn-cs"/>
            </a:endParaRPr>
          </a:p>
          <a:p>
            <a:pPr marL="457200" indent="-457200">
              <a:lnSpc>
                <a:spcPct val="105000"/>
              </a:lnSpc>
              <a:spcBef>
                <a:spcPts val="1999"/>
              </a:spcBef>
              <a:spcAft>
                <a:spcPts val="0"/>
              </a:spcAft>
              <a:buClr>
                <a:srgbClr val="004992"/>
              </a:buClr>
              <a:buFont typeface="WingDings"/>
              <a:buAutoNum type="alphaLcPeriod"/>
              <a:defRPr/>
            </a:pPr>
            <a:r>
              <a:rPr lang="sr-Latn-CS" sz="2400" b="0" dirty="0">
                <a:solidFill>
                  <a:srgbClr val="004992"/>
                </a:solidFill>
                <a:cs typeface="+mn-cs"/>
              </a:rPr>
              <a:t>H</a:t>
            </a:r>
            <a:r>
              <a:rPr lang="hr-HR" sz="2400" b="0" dirty="0">
                <a:solidFill>
                  <a:srgbClr val="004992"/>
                </a:solidFill>
                <a:cs typeface="+mn-cs"/>
              </a:rPr>
              <a:t>emičar čita</a:t>
            </a:r>
            <a:br>
              <a:rPr lang="hr-HR" sz="2400" b="0" dirty="0">
                <a:solidFill>
                  <a:srgbClr val="004992"/>
                </a:solidFill>
                <a:cs typeface="+mn-cs"/>
              </a:rPr>
            </a:br>
            <a:r>
              <a:rPr lang="de-DE" b="0" dirty="0">
                <a:solidFill>
                  <a:srgbClr val="004992"/>
                </a:solidFill>
                <a:cs typeface="+mn-cs"/>
              </a:rPr>
              <a:t>(Johann Peter von Langer, 1756-1824)</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cs typeface="+mn-cs"/>
              </a:rPr>
              <a:t>K</a:t>
            </a:r>
            <a:r>
              <a:rPr lang="hr-HR" sz="2400" b="0" dirty="0">
                <a:solidFill>
                  <a:srgbClr val="333333"/>
                </a:solidFill>
                <a:cs typeface="+mn-cs"/>
              </a:rPr>
              <a:t>njiški moljac</a:t>
            </a:r>
            <a:endParaRPr lang="de-DE" sz="2400" b="0" dirty="0">
              <a:solidFill>
                <a:srgbClr val="333333"/>
              </a:solidFill>
              <a:cs typeface="+mn-cs"/>
            </a:endParaRP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7"/>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Soba za poslugu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Umišljeni bolesnik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Siromašni pesnik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r-Latn-CS" altLang="de-DE" sz="2400" b="0" dirty="0">
                <a:solidFill>
                  <a:srgbClr val="333333"/>
                </a:solidFill>
                <a:latin typeface="+mn-lt"/>
                <a:cs typeface="+mn-cs"/>
              </a:rPr>
              <a:t>Sklonište</a:t>
            </a:r>
            <a:r>
              <a:rPr lang="hr-HR" altLang="de-DE" sz="2400" b="0" dirty="0">
                <a:solidFill>
                  <a:srgbClr val="333333"/>
                </a:solidFill>
                <a:latin typeface="+mn-lt"/>
                <a:cs typeface="+mn-cs"/>
              </a:rPr>
              <a:t> za beskućnike</a:t>
            </a:r>
            <a:endParaRPr lang="de-DE" altLang="de-DE" sz="2400" b="0" dirty="0">
              <a:solidFill>
                <a:srgbClr val="333333"/>
              </a:solidFill>
              <a:latin typeface="+mn-lt"/>
              <a:cs typeface="+mn-cs"/>
            </a:endParaRPr>
          </a:p>
        </p:txBody>
      </p:sp>
      <p:pic>
        <p:nvPicPr>
          <p:cNvPr id="8"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Soba za poslugu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Umišljeni bolesnik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Siromašni pesnik</a:t>
            </a:r>
            <a:br>
              <a:rPr lang="hr-HR"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sr-Latn-CS" altLang="de-DE" sz="2400" b="0" dirty="0">
                <a:solidFill>
                  <a:srgbClr val="333333"/>
                </a:solidFill>
                <a:latin typeface="+mn-lt"/>
                <a:cs typeface="+mn-cs"/>
              </a:rPr>
              <a:t>Sklonište</a:t>
            </a:r>
            <a:r>
              <a:rPr lang="hr-HR" altLang="de-DE" sz="2400" b="0" dirty="0">
                <a:solidFill>
                  <a:srgbClr val="333333"/>
                </a:solidFill>
                <a:latin typeface="+mn-lt"/>
                <a:cs typeface="+mn-cs"/>
              </a:rPr>
              <a:t> za beskućnike</a:t>
            </a:r>
            <a:endParaRPr lang="de-DE" altLang="de-DE" sz="2400" b="0" dirty="0">
              <a:solidFill>
                <a:srgbClr val="333333"/>
              </a:solidFill>
              <a:latin typeface="+mn-lt"/>
              <a:cs typeface="+mn-cs"/>
            </a:endParaRPr>
          </a:p>
        </p:txBody>
      </p:sp>
      <p:pic>
        <p:nvPicPr>
          <p:cNvPr id="8"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Zla veštica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Zluradost dečaka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Kradljivac cipela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Prekor</a:t>
            </a:r>
            <a:endParaRPr lang="en-US" altLang="de-DE" sz="2400" b="0" dirty="0">
              <a:solidFill>
                <a:srgbClr val="333333"/>
              </a:solidFill>
              <a:latin typeface="+mn-lt"/>
              <a:cs typeface="+mn-cs"/>
            </a:endParaRPr>
          </a:p>
        </p:txBody>
      </p:sp>
      <p:pic>
        <p:nvPicPr>
          <p:cNvPr id="8"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Zla veštica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Zluradost dečaka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Kradljivac cipela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Prekor</a:t>
            </a:r>
            <a:br>
              <a:rPr lang="hr-HR"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8"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Poseta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Zadubljen u učenje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Dedina biblioteka</a:t>
            </a:r>
            <a:endParaRPr lang="en-US" altLang="de-DE" sz="2400" b="0" dirty="0">
              <a:solidFill>
                <a:srgbClr val="333333"/>
              </a:solidFill>
              <a:latin typeface="+mn-lt"/>
              <a:cs typeface="+mn-cs"/>
            </a:endParaRPr>
          </a:p>
        </p:txBody>
      </p:sp>
      <p:pic>
        <p:nvPicPr>
          <p:cNvPr id="9"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Poseta</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Zadubljen u učenje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Dedina biblioteka</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opciono</a:t>
            </a:r>
            <a:r>
              <a:rPr lang="en-US" altLang="ko-KR" sz="3600" spc="-5" dirty="0">
                <a:latin typeface="+mn-lt"/>
                <a:ea typeface="+mn-ea"/>
                <a:cs typeface="+mn-cs"/>
              </a:rPr>
              <a:t>: video-</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opciono</a:t>
            </a:r>
            <a:r>
              <a:rPr lang="en-US" altLang="ko-KR" sz="2400" dirty="0">
                <a:solidFill>
                  <a:srgbClr val="004992"/>
                </a:solidFill>
              </a:rPr>
              <a:t>: Video-</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prezentacije</a:t>
            </a:r>
            <a:r>
              <a:rPr lang="en-US" altLang="ko-KR" sz="2400" dirty="0">
                <a:solidFill>
                  <a:srgbClr val="004992"/>
                </a:solidFill>
              </a:rPr>
              <a:t> </a:t>
            </a:r>
            <a:r>
              <a:rPr lang="en-US" altLang="ko-KR" sz="2400" dirty="0" err="1">
                <a:solidFill>
                  <a:srgbClr val="004992"/>
                </a:solidFill>
              </a:rPr>
              <a:t>koje</a:t>
            </a:r>
            <a:r>
              <a:rPr lang="en-US" altLang="ko-KR" sz="2400" dirty="0">
                <a:solidFill>
                  <a:srgbClr val="004992"/>
                </a:solidFill>
              </a:rPr>
              <a:t> se </a:t>
            </a:r>
            <a:r>
              <a:rPr lang="en-US" altLang="ko-KR" sz="2400" dirty="0" err="1">
                <a:solidFill>
                  <a:srgbClr val="004992"/>
                </a:solidFill>
              </a:rPr>
              <a:t>odnose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današnju</a:t>
            </a:r>
            <a:r>
              <a:rPr lang="en-US" altLang="ko-KR" sz="2400" dirty="0">
                <a:solidFill>
                  <a:srgbClr val="004992"/>
                </a:solidFill>
              </a:rPr>
              <a:t> </a:t>
            </a:r>
            <a:r>
              <a:rPr lang="en-US" altLang="ko-KR" sz="2400" dirty="0" err="1">
                <a:solidFill>
                  <a:srgbClr val="004992"/>
                </a:solidFill>
              </a:rPr>
              <a:t>temu</a:t>
            </a:r>
            <a:r>
              <a:rPr lang="en-US" altLang="ko-KR" sz="2400" dirty="0">
                <a:solidFill>
                  <a:srgbClr val="004992"/>
                </a:solidFill>
              </a:rPr>
              <a:t> </a:t>
            </a:r>
            <a:r>
              <a:rPr lang="en-US" altLang="ko-KR" sz="2400" dirty="0" err="1">
                <a:solidFill>
                  <a:srgbClr val="004992"/>
                </a:solidFill>
              </a:rPr>
              <a:t>mogu</a:t>
            </a:r>
            <a:r>
              <a:rPr lang="en-US" altLang="ko-KR" sz="2400" dirty="0">
                <a:solidFill>
                  <a:srgbClr val="004992"/>
                </a:solidFill>
              </a:rPr>
              <a:t> se </a:t>
            </a:r>
            <a:r>
              <a:rPr lang="en-US" altLang="ko-KR" sz="2400" dirty="0" err="1">
                <a:solidFill>
                  <a:srgbClr val="004992"/>
                </a:solidFill>
              </a:rPr>
              <a:t>naći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sledećoj</a:t>
            </a:r>
            <a:r>
              <a:rPr lang="en-US" altLang="ko-KR" sz="2400" dirty="0">
                <a:solidFill>
                  <a:srgbClr val="004992"/>
                </a:solidFill>
              </a:rPr>
              <a:t> web </a:t>
            </a:r>
            <a:r>
              <a:rPr lang="en-US" altLang="ko-KR" sz="2400" dirty="0" err="1">
                <a:solidFill>
                  <a:srgbClr val="004992"/>
                </a:solidFill>
              </a:rPr>
              <a:t>adresi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a:t>
            </a:r>
            <a:r>
              <a:rPr lang="en-US" altLang="ko-KR" sz="2400" dirty="0" err="1">
                <a:solidFill>
                  <a:srgbClr val="333333"/>
                </a:solidFill>
              </a:rPr>
              <a:t>pogledanog</a:t>
            </a:r>
            <a:r>
              <a:rPr lang="en-US" altLang="ko-KR" sz="2400" dirty="0">
                <a:solidFill>
                  <a:srgbClr val="333333"/>
                </a:solidFill>
              </a:rPr>
              <a:t> video-</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se on </a:t>
            </a:r>
            <a:r>
              <a:rPr lang="en-US" altLang="ko-KR" sz="2400" dirty="0" err="1">
                <a:solidFill>
                  <a:srgbClr val="333333"/>
                </a:solidFill>
              </a:rPr>
              <a:t>odnosi</a:t>
            </a:r>
            <a:r>
              <a:rPr lang="en-US" altLang="ko-KR" sz="2400" dirty="0">
                <a:solidFill>
                  <a:srgbClr val="333333"/>
                </a:solidFill>
              </a:rPr>
              <a:t> </a:t>
            </a:r>
            <a:r>
              <a:rPr lang="en-US" altLang="ko-KR" sz="2400" dirty="0" err="1">
                <a:solidFill>
                  <a:srgbClr val="333333"/>
                </a:solidFill>
              </a:rPr>
              <a:t>na</a:t>
            </a:r>
            <a:r>
              <a:rPr lang="en-US" altLang="ko-KR" sz="2400" dirty="0">
                <a:solidFill>
                  <a:srgbClr val="333333"/>
                </a:solidFill>
              </a:rPr>
              <a:t> </a:t>
            </a:r>
            <a:r>
              <a:rPr lang="en-US" altLang="ko-KR" sz="2400" dirty="0" err="1">
                <a:solidFill>
                  <a:srgbClr val="333333"/>
                </a:solidFill>
              </a:rPr>
              <a:t>današnju</a:t>
            </a:r>
            <a:r>
              <a:rPr lang="en-US" altLang="ko-KR" sz="2400" dirty="0">
                <a:solidFill>
                  <a:srgbClr val="333333"/>
                </a:solidFill>
              </a:rPr>
              <a:t> </a:t>
            </a:r>
            <a:r>
              <a:rPr lang="en-US" altLang="ko-KR" sz="2400" dirty="0" err="1">
                <a:solidFill>
                  <a:srgbClr val="333333"/>
                </a:solidFill>
              </a:rPr>
              <a:t>temu</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err="1">
                <a:solidFill>
                  <a:srgbClr val="333333"/>
                </a:solidFill>
                <a:latin typeface="+mn-lt"/>
                <a:cs typeface="+mn-cs"/>
              </a:rPr>
              <a:t>za</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trenere</a:t>
            </a:r>
            <a:r>
              <a:rPr lang="en-US" altLang="ko-KR" b="0" i="1" spc="-5" dirty="0">
                <a:solidFill>
                  <a:srgbClr val="333333"/>
                </a:solidFill>
                <a:latin typeface="+mn-lt"/>
                <a:cs typeface="+mn-cs"/>
              </a:rPr>
              <a:t>:</a:t>
            </a:r>
          </a:p>
          <a:p>
            <a:pPr marL="635" defTabSz="914400" eaLnBrk="0" fontAlgn="base" hangingPunct="0">
              <a:spcBef>
                <a:spcPts val="894"/>
              </a:spcBef>
              <a:spcAft>
                <a:spcPct val="0"/>
              </a:spcAft>
            </a:pPr>
            <a:r>
              <a:rPr lang="en-US" altLang="ko-KR" b="0" dirty="0" err="1">
                <a:solidFill>
                  <a:srgbClr val="333333"/>
                </a:solidFill>
                <a:latin typeface="+mn-lt"/>
                <a:cs typeface="+mn-cs"/>
              </a:rPr>
              <a:t>Neki</a:t>
            </a:r>
            <a:r>
              <a:rPr lang="en-US" altLang="ko-KR" b="0" dirty="0">
                <a:solidFill>
                  <a:srgbClr val="333333"/>
                </a:solidFill>
                <a:latin typeface="+mn-lt"/>
                <a:cs typeface="+mn-cs"/>
              </a:rPr>
              <a:t> </a:t>
            </a:r>
            <a:r>
              <a:rPr lang="en-US" altLang="ko-KR" b="0" dirty="0" err="1">
                <a:solidFill>
                  <a:srgbClr val="333333"/>
                </a:solidFill>
                <a:latin typeface="+mn-lt"/>
                <a:cs typeface="+mn-cs"/>
              </a:rPr>
              <a:t>filmovi</a:t>
            </a:r>
            <a:r>
              <a:rPr lang="en-US" altLang="ko-KR" b="0" dirty="0">
                <a:solidFill>
                  <a:srgbClr val="333333"/>
                </a:solidFill>
                <a:latin typeface="+mn-lt"/>
                <a:cs typeface="+mn-cs"/>
              </a:rPr>
              <a:t> </a:t>
            </a:r>
            <a:r>
              <a:rPr lang="en-US" altLang="ko-KR" b="0" dirty="0" err="1">
                <a:solidFill>
                  <a:srgbClr val="333333"/>
                </a:solidFill>
                <a:latin typeface="+mn-lt"/>
                <a:cs typeface="+mn-cs"/>
              </a:rPr>
              <a:t>sadrže</a:t>
            </a:r>
            <a:r>
              <a:rPr lang="en-US" altLang="ko-KR" b="0" dirty="0">
                <a:solidFill>
                  <a:srgbClr val="333333"/>
                </a:solidFill>
                <a:latin typeface="+mn-lt"/>
                <a:cs typeface="+mn-cs"/>
              </a:rPr>
              <a:t> </a:t>
            </a:r>
            <a:r>
              <a:rPr lang="en-US" altLang="ko-KR" b="0" dirty="0" err="1">
                <a:solidFill>
                  <a:srgbClr val="333333"/>
                </a:solidFill>
                <a:latin typeface="+mn-lt"/>
                <a:cs typeface="+mn-cs"/>
              </a:rPr>
              <a:t>jezik</a:t>
            </a:r>
            <a:r>
              <a:rPr lang="en-US" altLang="ko-KR" b="0" dirty="0">
                <a:solidFill>
                  <a:srgbClr val="333333"/>
                </a:solidFill>
                <a:latin typeface="+mn-lt"/>
                <a:cs typeface="+mn-cs"/>
              </a:rPr>
              <a:t> </a:t>
            </a:r>
            <a:r>
              <a:rPr lang="en-US" altLang="ko-KR" b="0" dirty="0" err="1">
                <a:solidFill>
                  <a:srgbClr val="333333"/>
                </a:solidFill>
                <a:latin typeface="+mn-lt"/>
                <a:cs typeface="+mn-cs"/>
              </a:rPr>
              <a:t>koji</a:t>
            </a:r>
            <a:r>
              <a:rPr lang="en-US" altLang="ko-KR" b="0" dirty="0">
                <a:solidFill>
                  <a:srgbClr val="333333"/>
                </a:solidFill>
                <a:latin typeface="+mn-lt"/>
                <a:cs typeface="+mn-cs"/>
              </a:rPr>
              <a:t> </a:t>
            </a:r>
            <a:r>
              <a:rPr lang="en-US" altLang="ko-KR" b="0" dirty="0" err="1">
                <a:solidFill>
                  <a:srgbClr val="333333"/>
                </a:solidFill>
                <a:latin typeface="+mn-lt"/>
                <a:cs typeface="+mn-cs"/>
              </a:rPr>
              <a:t>može</a:t>
            </a:r>
            <a:r>
              <a:rPr lang="en-US" altLang="ko-KR" b="0" dirty="0">
                <a:solidFill>
                  <a:srgbClr val="333333"/>
                </a:solidFill>
                <a:latin typeface="+mn-lt"/>
                <a:cs typeface="+mn-cs"/>
              </a:rPr>
              <a:t> </a:t>
            </a:r>
            <a:r>
              <a:rPr lang="en-US" altLang="ko-KR" b="0" dirty="0" err="1">
                <a:solidFill>
                  <a:srgbClr val="333333"/>
                </a:solidFill>
                <a:latin typeface="+mn-lt"/>
                <a:cs typeface="+mn-cs"/>
              </a:rPr>
              <a:t>biti</a:t>
            </a:r>
            <a:r>
              <a:rPr lang="en-US" altLang="ko-KR" b="0" dirty="0">
                <a:solidFill>
                  <a:srgbClr val="333333"/>
                </a:solidFill>
                <a:latin typeface="+mn-lt"/>
                <a:cs typeface="+mn-cs"/>
              </a:rPr>
              <a:t> </a:t>
            </a:r>
            <a:r>
              <a:rPr lang="en-US" altLang="ko-KR" b="0" dirty="0" err="1">
                <a:solidFill>
                  <a:srgbClr val="333333"/>
                </a:solidFill>
                <a:latin typeface="+mn-lt"/>
                <a:cs typeface="+mn-cs"/>
              </a:rPr>
              <a:t>neodgovarajući</a:t>
            </a:r>
            <a:r>
              <a:rPr lang="en-US" altLang="ko-KR" b="0" dirty="0">
                <a:solidFill>
                  <a:srgbClr val="333333"/>
                </a:solidFill>
                <a:latin typeface="+mn-lt"/>
                <a:cs typeface="+mn-cs"/>
              </a:rPr>
              <a:t> </a:t>
            </a:r>
            <a:r>
              <a:rPr lang="en-US" altLang="ko-KR" b="0" dirty="0" err="1">
                <a:solidFill>
                  <a:srgbClr val="333333"/>
                </a:solidFill>
                <a:latin typeface="+mn-lt"/>
                <a:cs typeface="+mn-cs"/>
              </a:rPr>
              <a:t>za</a:t>
            </a:r>
            <a:r>
              <a:rPr lang="en-US" altLang="ko-KR" b="0" dirty="0">
                <a:solidFill>
                  <a:srgbClr val="333333"/>
                </a:solidFill>
                <a:latin typeface="+mn-lt"/>
                <a:cs typeface="+mn-cs"/>
              </a:rPr>
              <a:t> </a:t>
            </a:r>
            <a:r>
              <a:rPr lang="en-US" altLang="ko-KR" b="0" dirty="0" err="1">
                <a:solidFill>
                  <a:srgbClr val="333333"/>
                </a:solidFill>
                <a:latin typeface="+mn-lt"/>
                <a:cs typeface="+mn-cs"/>
              </a:rPr>
              <a:t>svaku</a:t>
            </a:r>
            <a:r>
              <a:rPr lang="en-US" altLang="ko-KR" b="0" dirty="0">
                <a:solidFill>
                  <a:srgbClr val="333333"/>
                </a:solidFill>
                <a:latin typeface="+mn-lt"/>
                <a:cs typeface="+mn-cs"/>
              </a:rPr>
              <a:t> </a:t>
            </a:r>
            <a:r>
              <a:rPr lang="en-US" altLang="ko-KR" b="0" dirty="0" err="1">
                <a:solidFill>
                  <a:srgbClr val="333333"/>
                </a:solidFill>
                <a:latin typeface="+mn-lt"/>
                <a:cs typeface="+mn-cs"/>
              </a:rPr>
              <a:t>publiku</a:t>
            </a:r>
            <a:r>
              <a:rPr lang="en-US" altLang="ko-KR" b="0" dirty="0">
                <a:solidFill>
                  <a:srgbClr val="333333"/>
                </a:solidFill>
                <a:latin typeface="+mn-lt"/>
                <a:cs typeface="+mn-cs"/>
              </a:rPr>
              <a:t> </a:t>
            </a:r>
            <a:r>
              <a:rPr lang="en-US" altLang="ko-KR" b="0" dirty="0" err="1">
                <a:solidFill>
                  <a:srgbClr val="333333"/>
                </a:solidFill>
                <a:latin typeface="+mn-lt"/>
                <a:cs typeface="+mn-cs"/>
              </a:rPr>
              <a:t>i</a:t>
            </a:r>
            <a:r>
              <a:rPr lang="en-US" altLang="ko-KR" b="0" dirty="0">
                <a:solidFill>
                  <a:srgbClr val="333333"/>
                </a:solidFill>
                <a:latin typeface="+mn-lt"/>
                <a:cs typeface="+mn-cs"/>
              </a:rPr>
              <a:t> </a:t>
            </a:r>
            <a:r>
              <a:rPr lang="en-US" altLang="ko-KR" b="0" dirty="0" err="1">
                <a:solidFill>
                  <a:srgbClr val="333333"/>
                </a:solidFill>
                <a:latin typeface="+mn-lt"/>
                <a:cs typeface="+mn-cs"/>
              </a:rPr>
              <a:t>sve</a:t>
            </a:r>
            <a:r>
              <a:rPr lang="en-US" altLang="ko-KR" b="0" dirty="0">
                <a:solidFill>
                  <a:srgbClr val="333333"/>
                </a:solidFill>
                <a:latin typeface="+mn-lt"/>
                <a:cs typeface="+mn-cs"/>
              </a:rPr>
              <a:t> </a:t>
            </a:r>
            <a:r>
              <a:rPr lang="en-US" altLang="ko-KR" b="0" dirty="0" err="1">
                <a:solidFill>
                  <a:srgbClr val="333333"/>
                </a:solidFill>
                <a:latin typeface="+mn-lt"/>
                <a:cs typeface="+mn-cs"/>
              </a:rPr>
              <a:t>kulture</a:t>
            </a:r>
            <a:r>
              <a:rPr lang="en-US" altLang="ko-KR" b="0" dirty="0">
                <a:solidFill>
                  <a:srgbClr val="333333"/>
                </a:solidFill>
                <a:latin typeface="+mn-lt"/>
                <a:cs typeface="+mn-cs"/>
              </a:rPr>
              <a:t>. </a:t>
            </a:r>
            <a:r>
              <a:rPr lang="en-US" altLang="ko-KR" b="0" dirty="0" err="1">
                <a:solidFill>
                  <a:srgbClr val="333333"/>
                </a:solidFill>
                <a:latin typeface="+mn-lt"/>
                <a:cs typeface="+mn-cs"/>
              </a:rPr>
              <a:t>Molimo</a:t>
            </a:r>
            <a:r>
              <a:rPr lang="en-US" altLang="ko-KR" b="0" dirty="0">
                <a:solidFill>
                  <a:srgbClr val="333333"/>
                </a:solidFill>
                <a:latin typeface="+mn-lt"/>
                <a:cs typeface="+mn-cs"/>
              </a:rPr>
              <a:t> da </a:t>
            </a:r>
            <a:r>
              <a:rPr lang="en-US" altLang="ko-KR" b="0" dirty="0" err="1">
                <a:solidFill>
                  <a:srgbClr val="333333"/>
                </a:solidFill>
                <a:latin typeface="+mn-lt"/>
                <a:cs typeface="+mn-cs"/>
              </a:rPr>
              <a:t>pažljivo</a:t>
            </a:r>
            <a:r>
              <a:rPr lang="en-US" altLang="ko-KR" b="0" dirty="0">
                <a:solidFill>
                  <a:srgbClr val="333333"/>
                </a:solidFill>
                <a:latin typeface="+mn-lt"/>
                <a:cs typeface="+mn-cs"/>
              </a:rPr>
              <a:t> </a:t>
            </a:r>
            <a:r>
              <a:rPr lang="en-US" altLang="ko-KR" b="0" dirty="0" err="1">
                <a:solidFill>
                  <a:srgbClr val="333333"/>
                </a:solidFill>
                <a:latin typeface="+mn-lt"/>
                <a:cs typeface="+mn-cs"/>
              </a:rPr>
              <a:t>pregledate</a:t>
            </a:r>
            <a:r>
              <a:rPr lang="en-US" altLang="ko-KR" b="0" dirty="0">
                <a:solidFill>
                  <a:srgbClr val="333333"/>
                </a:solidFill>
                <a:latin typeface="+mn-lt"/>
                <a:cs typeface="+mn-cs"/>
              </a:rPr>
              <a:t> video </a:t>
            </a:r>
            <a:r>
              <a:rPr lang="en-US" altLang="ko-KR" b="0" dirty="0" err="1">
                <a:solidFill>
                  <a:srgbClr val="333333"/>
                </a:solidFill>
                <a:latin typeface="+mn-lt"/>
                <a:cs typeface="+mn-cs"/>
              </a:rPr>
              <a:t>materijal</a:t>
            </a:r>
            <a:r>
              <a:rPr lang="en-US" altLang="ko-KR" b="0" dirty="0">
                <a:solidFill>
                  <a:srgbClr val="333333"/>
                </a:solidFill>
                <a:latin typeface="+mn-lt"/>
                <a:cs typeface="+mn-cs"/>
              </a:rPr>
              <a:t> pre </a:t>
            </a:r>
            <a:r>
              <a:rPr lang="en-US" altLang="ko-KR" b="0" dirty="0" err="1">
                <a:solidFill>
                  <a:srgbClr val="333333"/>
                </a:solidFill>
                <a:latin typeface="+mn-lt"/>
                <a:cs typeface="+mn-cs"/>
              </a:rPr>
              <a:t>prikazivanja</a:t>
            </a:r>
            <a:r>
              <a:rPr lang="de-DE" b="0" dirty="0">
                <a:solidFill>
                  <a:srgbClr val="333333"/>
                </a:solidFill>
                <a:latin typeface="+mn-lt"/>
                <a:cs typeface="+mn-cs"/>
              </a:rPr>
              <a:t>]</a:t>
            </a:r>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34</a:t>
            </a:fld>
            <a:endParaRPr lang="de-DE" altLang="de-DE"/>
          </a:p>
        </p:txBody>
      </p:sp>
    </p:spTree>
    <p:extLst>
      <p:ext uri="{BB962C8B-B14F-4D97-AF65-F5344CB8AC3E}">
        <p14:creationId xmlns:p14="http://schemas.microsoft.com/office/powerpoint/2010/main" val="23171302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Susret sa zverima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Pijanac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r-Latn-CS" altLang="de-DE" sz="2400" b="0" dirty="0">
                <a:solidFill>
                  <a:srgbClr val="333333"/>
                </a:solidFill>
                <a:latin typeface="+mn-lt"/>
                <a:cs typeface="+mn-cs"/>
              </a:rPr>
              <a:t>Košmarni snovi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Nezgoda u lovu</a:t>
            </a:r>
            <a:endParaRPr lang="en-US" altLang="de-DE" sz="2400" b="0" dirty="0">
              <a:solidFill>
                <a:srgbClr val="333333"/>
              </a:solidFill>
              <a:latin typeface="+mn-lt"/>
              <a:cs typeface="+mn-cs"/>
            </a:endParaRPr>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Susret sa zverima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Pijanac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r-Latn-CS" altLang="de-DE" sz="2400" b="0" dirty="0">
                <a:solidFill>
                  <a:srgbClr val="333333"/>
                </a:solidFill>
                <a:latin typeface="+mn-lt"/>
                <a:cs typeface="+mn-cs"/>
              </a:rPr>
              <a:t>Košmarni snovi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Nezgoda u lovu</a:t>
            </a:r>
            <a:br>
              <a:rPr lang="sr-Latn-CS" altLang="de-DE" sz="2400" b="0" dirty="0">
                <a:solidFill>
                  <a:srgbClr val="004992"/>
                </a:solidFill>
                <a:latin typeface="+mn-lt"/>
                <a:cs typeface="+mn-cs"/>
              </a:rPr>
            </a:br>
            <a:r>
              <a:rPr lang="en-US" altLang="de-DE" sz="1800" b="0" dirty="0">
                <a:solidFill>
                  <a:srgbClr val="004992"/>
                </a:solidFill>
                <a:latin typeface="+mn-lt"/>
                <a:cs typeface="+mn-cs"/>
              </a:rPr>
              <a:t>(Carl</a:t>
            </a:r>
            <a:r>
              <a:rPr lang="sr-Latn-CS" altLang="de-DE" sz="1800" b="0" dirty="0">
                <a:solidFill>
                  <a:srgbClr val="004992"/>
                </a:solidFill>
                <a:latin typeface="+mn-lt"/>
                <a:cs typeface="+mn-cs"/>
              </a:rPr>
              <a:t>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 1839)</a:t>
            </a:r>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Kozakovo pismo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Obaranje ruku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Pre bitke</a:t>
            </a:r>
            <a:endParaRPr lang="en-US" altLang="de-DE" sz="2400" b="0" dirty="0">
              <a:solidFill>
                <a:srgbClr val="333333"/>
              </a:solidFill>
              <a:latin typeface="+mn-lt"/>
              <a:cs typeface="+mn-cs"/>
            </a:endParaRPr>
          </a:p>
        </p:txBody>
      </p:sp>
      <p:pic>
        <p:nvPicPr>
          <p:cNvPr id="8" name="Picture 7"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Kozakovo pismo</a:t>
            </a:r>
            <a:br>
              <a:rPr lang="de-DE"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Obaranje ruku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Pre bitke</a:t>
            </a:r>
            <a:endParaRPr lang="en-US" altLang="de-DE" sz="2400" b="0" dirty="0">
              <a:solidFill>
                <a:srgbClr val="333333"/>
              </a:solidFill>
              <a:latin typeface="+mn-lt"/>
              <a:cs typeface="+mn-cs"/>
            </a:endParaRPr>
          </a:p>
        </p:txBody>
      </p:sp>
      <p:pic>
        <p:nvPicPr>
          <p:cNvPr id="8"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6"/>
          <p:cNvSpPr txBox="1">
            <a:spLocks noChangeArrowheads="1"/>
          </p:cNvSpPr>
          <p:nvPr/>
        </p:nvSpPr>
        <p:spPr bwMode="auto">
          <a:xfrm>
            <a:off x="6400800" y="2203703"/>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hr-HR" sz="2400" b="0" kern="0" dirty="0">
                <a:solidFill>
                  <a:srgbClr val="333333"/>
                </a:solidFill>
                <a:cs typeface="+mn-cs"/>
              </a:rPr>
              <a:t>Dečji rođendan</a:t>
            </a:r>
            <a:endParaRPr lang="de-DE" sz="2400" b="0" kern="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r-HR" sz="2400" b="0" kern="0" dirty="0">
                <a:solidFill>
                  <a:srgbClr val="333333"/>
                </a:solidFill>
                <a:cs typeface="+mn-cs"/>
              </a:rPr>
              <a:t>Učenjak</a:t>
            </a:r>
            <a:endParaRPr lang="de-DE" sz="2400" b="0" kern="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r-HR" sz="2400" b="0" kern="0" dirty="0">
                <a:solidFill>
                  <a:srgbClr val="333333"/>
                </a:solidFill>
                <a:cs typeface="+mn-cs"/>
              </a:rPr>
              <a:t>Ugošćavanje skitnice</a:t>
            </a:r>
            <a:endParaRPr lang="de-DE" sz="2400" b="0" kern="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hr-HR" sz="2400" b="0" kern="0" dirty="0">
                <a:solidFill>
                  <a:srgbClr val="333333"/>
                </a:solidFill>
                <a:cs typeface="+mn-cs"/>
              </a:rPr>
              <a:t>Optičar</a:t>
            </a:r>
            <a:endParaRPr lang="de-DE" sz="2400" b="0" kern="0" dirty="0">
              <a:solidFill>
                <a:srgbClr val="333333"/>
              </a:solidFill>
              <a:cs typeface="+mn-cs"/>
            </a:endParaRPr>
          </a:p>
        </p:txBody>
      </p:sp>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26"/>
          <p:cNvSpPr txBox="1">
            <a:spLocks noChangeArrowheads="1"/>
          </p:cNvSpPr>
          <p:nvPr/>
        </p:nvSpPr>
        <p:spPr bwMode="auto">
          <a:xfrm>
            <a:off x="6400800" y="2203704"/>
            <a:ext cx="5349240" cy="4251960"/>
          </a:xfrm>
          <a:prstGeom prst="rect">
            <a:avLst/>
          </a:prstGeom>
          <a:noFill/>
          <a:ln w="9525">
            <a:noFill/>
            <a:miter lim="800000"/>
            <a:headEnd/>
            <a:tailEnd/>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vi-VN" sz="2400" b="0" kern="0" dirty="0">
                <a:solidFill>
                  <a:srgbClr val="333333"/>
                </a:solidFill>
                <a:cs typeface="+mn-cs"/>
              </a:rPr>
              <a:t>Dečji rođendan</a:t>
            </a:r>
          </a:p>
          <a:p>
            <a:pPr marL="457200" indent="-457200">
              <a:lnSpc>
                <a:spcPct val="105000"/>
              </a:lnSpc>
              <a:spcBef>
                <a:spcPts val="1999"/>
              </a:spcBef>
              <a:spcAft>
                <a:spcPts val="0"/>
              </a:spcAft>
              <a:buClr>
                <a:srgbClr val="333333"/>
              </a:buClr>
              <a:buFont typeface="WingDings"/>
              <a:buAutoNum type="alphaLcPeriod"/>
              <a:defRPr/>
            </a:pPr>
            <a:r>
              <a:rPr lang="vi-VN" sz="2400" b="0" kern="0" dirty="0">
                <a:solidFill>
                  <a:srgbClr val="333333"/>
                </a:solidFill>
                <a:cs typeface="+mn-cs"/>
              </a:rPr>
              <a:t>Učenjak</a:t>
            </a:r>
          </a:p>
          <a:p>
            <a:pPr marL="457200" indent="-457200">
              <a:lnSpc>
                <a:spcPct val="105000"/>
              </a:lnSpc>
              <a:spcBef>
                <a:spcPts val="1999"/>
              </a:spcBef>
              <a:spcAft>
                <a:spcPts val="0"/>
              </a:spcAft>
              <a:buClr>
                <a:srgbClr val="333333"/>
              </a:buClr>
              <a:buFont typeface="WingDings"/>
              <a:buAutoNum type="alphaLcPeriod"/>
              <a:defRPr/>
            </a:pPr>
            <a:r>
              <a:rPr lang="vi-VN" sz="2400" b="0" kern="0" dirty="0">
                <a:solidFill>
                  <a:srgbClr val="333333"/>
                </a:solidFill>
                <a:cs typeface="+mn-cs"/>
              </a:rPr>
              <a:t>Ugošćavanje skitnice</a:t>
            </a:r>
          </a:p>
          <a:p>
            <a:pPr marL="457200" indent="-457200">
              <a:lnSpc>
                <a:spcPct val="105000"/>
              </a:lnSpc>
              <a:spcBef>
                <a:spcPts val="1999"/>
              </a:spcBef>
              <a:spcAft>
                <a:spcPts val="0"/>
              </a:spcAft>
              <a:buClr>
                <a:srgbClr val="004992"/>
              </a:buClr>
              <a:buFont typeface="WingDings"/>
              <a:buAutoNum type="alphaLcPeriod"/>
              <a:defRPr/>
            </a:pPr>
            <a:r>
              <a:rPr lang="vi-VN" sz="2400" b="0" kern="0" dirty="0">
                <a:solidFill>
                  <a:srgbClr val="004992"/>
                </a:solidFill>
                <a:cs typeface="+mn-cs"/>
              </a:rPr>
              <a:t>Optičar</a:t>
            </a:r>
            <a:br>
              <a:rPr lang="en-US" sz="2400" b="0" kern="0" dirty="0">
                <a:solidFill>
                  <a:srgbClr val="004992"/>
                </a:solidFill>
                <a:cs typeface="+mn-cs"/>
              </a:rPr>
            </a:br>
            <a:r>
              <a:rPr lang="vi-VN" b="0" kern="0" dirty="0">
                <a:solidFill>
                  <a:srgbClr val="004992"/>
                </a:solidFill>
                <a:cs typeface="+mn-cs"/>
              </a:rPr>
              <a:t>(Frederick Daniel Hardy, 1826-1911)</a:t>
            </a:r>
            <a:endParaRPr lang="de-DE" b="0" kern="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Trovač iz Salamanke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Seviljski prodavac vode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Degustacija vina</a:t>
            </a:r>
            <a:r>
              <a:rPr lang="de-DE" altLang="de-DE" sz="2400" b="0" dirty="0">
                <a:solidFill>
                  <a:srgbClr val="333333"/>
                </a:solidFill>
                <a:latin typeface="+mn-lt"/>
                <a:cs typeface="+mn-cs"/>
              </a:rPr>
              <a:t> </a:t>
            </a:r>
            <a:r>
              <a:rPr lang="hr-HR" altLang="de-DE" sz="2400" b="0" dirty="0">
                <a:solidFill>
                  <a:srgbClr val="333333"/>
                </a:solidFill>
                <a:latin typeface="+mn-lt"/>
                <a:cs typeface="+mn-cs"/>
              </a:rPr>
              <a:t>u</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Malag</a:t>
            </a:r>
            <a:r>
              <a:rPr lang="hr-HR" altLang="de-DE" sz="2400" b="0" dirty="0">
                <a:solidFill>
                  <a:srgbClr val="333333"/>
                </a:solidFill>
                <a:latin typeface="+mn-lt"/>
                <a:cs typeface="+mn-cs"/>
              </a:rPr>
              <a:t>i</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Madridski pijanac</a:t>
            </a:r>
            <a:endParaRPr lang="en-US" altLang="de-DE" sz="2400" b="0" dirty="0">
              <a:solidFill>
                <a:srgbClr val="333333"/>
              </a:solidFill>
              <a:latin typeface="+mn-lt"/>
              <a:cs typeface="+mn-cs"/>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Trovač iz Salamanke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Seviljski prodavac vode</a:t>
            </a:r>
            <a:br>
              <a:rPr lang="sr-Latn-CS"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Degustacija vina</a:t>
            </a:r>
            <a:r>
              <a:rPr lang="de-DE" altLang="de-DE" sz="2400" b="0" dirty="0">
                <a:solidFill>
                  <a:srgbClr val="333333"/>
                </a:solidFill>
                <a:latin typeface="+mn-lt"/>
                <a:cs typeface="+mn-cs"/>
              </a:rPr>
              <a:t> </a:t>
            </a:r>
            <a:r>
              <a:rPr lang="hr-HR" altLang="de-DE" sz="2400" b="0" dirty="0">
                <a:solidFill>
                  <a:srgbClr val="333333"/>
                </a:solidFill>
                <a:latin typeface="+mn-lt"/>
                <a:cs typeface="+mn-cs"/>
              </a:rPr>
              <a:t>u</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Malag</a:t>
            </a:r>
            <a:r>
              <a:rPr lang="hr-HR" altLang="de-DE" sz="2400" b="0" dirty="0">
                <a:solidFill>
                  <a:srgbClr val="333333"/>
                </a:solidFill>
                <a:latin typeface="+mn-lt"/>
                <a:cs typeface="+mn-cs"/>
              </a:rPr>
              <a:t>i</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Madridski pijanac</a:t>
            </a:r>
            <a:endParaRPr lang="en-US" altLang="de-DE" sz="2400" b="0" dirty="0">
              <a:solidFill>
                <a:srgbClr val="333333"/>
              </a:solidFill>
              <a:latin typeface="+mn-lt"/>
              <a:cs typeface="+mn-cs"/>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Kavaljer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Nedeljna šetnja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Udovac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Jadi</a:t>
            </a:r>
            <a:r>
              <a:rPr lang="en-US" altLang="de-DE" sz="2400" b="0" dirty="0">
                <a:solidFill>
                  <a:srgbClr val="333333"/>
                </a:solidFill>
                <a:latin typeface="+mn-lt"/>
                <a:cs typeface="+mn-cs"/>
              </a:rPr>
              <a:t> </a:t>
            </a:r>
            <a:r>
              <a:rPr lang="sr-Latn-CS" altLang="de-DE" sz="2400" b="0" dirty="0">
                <a:solidFill>
                  <a:srgbClr val="333333"/>
                </a:solidFill>
                <a:latin typeface="+mn-lt"/>
                <a:cs typeface="+mn-cs"/>
              </a:rPr>
              <a:t>za</a:t>
            </a:r>
            <a:r>
              <a:rPr lang="hr-HR" altLang="de-DE" sz="2400" b="0" dirty="0">
                <a:solidFill>
                  <a:srgbClr val="333333"/>
                </a:solidFill>
                <a:latin typeface="+mn-lt"/>
                <a:cs typeface="+mn-cs"/>
              </a:rPr>
              <a:t>ljubljenog</a:t>
            </a:r>
            <a:endParaRPr lang="en-US" altLang="de-DE" sz="2400" b="0" dirty="0">
              <a:solidFill>
                <a:srgbClr val="333333"/>
              </a:solidFill>
              <a:latin typeface="+mn-lt"/>
              <a:cs typeface="+mn-cs"/>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Kavaljer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Nedeljna šetnja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Udovac</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Jadi</a:t>
            </a:r>
            <a:r>
              <a:rPr lang="en-US" altLang="de-DE" sz="2400" b="0" dirty="0">
                <a:solidFill>
                  <a:srgbClr val="333333"/>
                </a:solidFill>
                <a:latin typeface="+mn-lt"/>
                <a:cs typeface="+mn-cs"/>
              </a:rPr>
              <a:t> </a:t>
            </a:r>
            <a:r>
              <a:rPr lang="sr-Latn-CS" altLang="de-DE" sz="2400" b="0" dirty="0">
                <a:solidFill>
                  <a:srgbClr val="333333"/>
                </a:solidFill>
                <a:latin typeface="+mn-lt"/>
                <a:cs typeface="+mn-cs"/>
              </a:rPr>
              <a:t>za</a:t>
            </a:r>
            <a:r>
              <a:rPr lang="hr-HR" altLang="de-DE" sz="2400" b="0" dirty="0">
                <a:solidFill>
                  <a:srgbClr val="333333"/>
                </a:solidFill>
                <a:latin typeface="+mn-lt"/>
                <a:cs typeface="+mn-cs"/>
              </a:rPr>
              <a:t>ljubljenog</a:t>
            </a:r>
            <a:endParaRPr lang="en-US" altLang="de-DE" sz="2400" b="0" dirty="0">
              <a:solidFill>
                <a:srgbClr val="333333"/>
              </a:solidFill>
              <a:latin typeface="+mn-lt"/>
              <a:cs typeface="+mn-cs"/>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Pedikir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Savetovanje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a:t>
            </a:r>
            <a:r>
              <a:rPr lang="hr-HR" altLang="de-DE" sz="2400" b="0" dirty="0">
                <a:solidFill>
                  <a:srgbClr val="333333"/>
                </a:solidFill>
                <a:latin typeface="+mn-lt"/>
                <a:cs typeface="+mn-cs"/>
              </a:rPr>
              <a:t>tacija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Obožavalac</a:t>
            </a:r>
            <a:endParaRPr lang="en-US" altLang="de-DE" sz="2400" b="0" dirty="0">
              <a:solidFill>
                <a:srgbClr val="333333"/>
              </a:solidFill>
              <a:latin typeface="+mn-lt"/>
              <a:cs typeface="+mn-cs"/>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Pedikir</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Savetovanje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a:t>
            </a:r>
            <a:r>
              <a:rPr lang="hr-HR" altLang="de-DE" sz="2400" b="0" dirty="0">
                <a:solidFill>
                  <a:srgbClr val="333333"/>
                </a:solidFill>
                <a:latin typeface="+mn-lt"/>
                <a:cs typeface="+mn-cs"/>
              </a:rPr>
              <a:t>tacija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Obožavalac</a:t>
            </a:r>
            <a:endParaRPr lang="en-US" altLang="de-DE" sz="2400" b="0" dirty="0">
              <a:solidFill>
                <a:srgbClr val="333333"/>
              </a:solidFill>
              <a:latin typeface="+mn-lt"/>
              <a:cs typeface="+mn-cs"/>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Potera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Beskućnici</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Uljezi</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Kradljivci voća</a:t>
            </a:r>
            <a:endParaRPr lang="de-DE" altLang="de-DE" sz="2400" b="0" dirty="0">
              <a:solidFill>
                <a:srgbClr val="333333"/>
              </a:solidFill>
              <a:latin typeface="+mn-lt"/>
              <a:cs typeface="+mn-cs"/>
            </a:endParaRPr>
          </a:p>
        </p:txBody>
      </p:sp>
      <p:pic>
        <p:nvPicPr>
          <p:cNvPr id="8"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Potera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Beskućnici</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Uljezi</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a:solidFill>
                  <a:srgbClr val="004992"/>
                </a:solidFill>
                <a:latin typeface="+mn-lt"/>
                <a:cs typeface="+mn-cs"/>
              </a:rPr>
              <a:t>Kradljivci voća</a:t>
            </a:r>
            <a:br>
              <a:rPr lang="de-DE" altLang="de-DE" sz="2400" b="0">
                <a:solidFill>
                  <a:srgbClr val="004992"/>
                </a:solidFill>
                <a:latin typeface="+mn-lt"/>
                <a:cs typeface="+mn-cs"/>
              </a:rPr>
            </a:br>
            <a:r>
              <a:rPr lang="de-DE" altLang="de-DE" sz="1800" b="0">
                <a:solidFill>
                  <a:srgbClr val="004992"/>
                </a:solidFill>
                <a:latin typeface="+mn-lt"/>
                <a:cs typeface="+mn-cs"/>
              </a:rPr>
              <a:t>(</a:t>
            </a:r>
            <a:r>
              <a:rPr lang="de-DE" altLang="de-DE" sz="1800" b="0" dirty="0">
                <a:solidFill>
                  <a:srgbClr val="004992"/>
                </a:solidFill>
                <a:latin typeface="+mn-lt"/>
                <a:cs typeface="+mn-cs"/>
              </a:rPr>
              <a:t>Hermann Kauffmann, 1848)</a:t>
            </a: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2050"/>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Večernja molitva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Pogreb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Ratari</a:t>
            </a:r>
            <a:endParaRPr lang="en-US" altLang="de-DE" sz="2400" b="0" dirty="0">
              <a:solidFill>
                <a:srgbClr val="333333"/>
              </a:solidFill>
              <a:latin typeface="+mn-lt"/>
              <a:cs typeface="+mn-cs"/>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Večernja molitva</a:t>
            </a:r>
            <a:br>
              <a:rPr lang="de-DE" altLang="de-DE" sz="2400" b="0" dirty="0">
                <a:solidFill>
                  <a:srgbClr val="004992"/>
                </a:solidFill>
                <a:latin typeface="+mn-lt"/>
                <a:cs typeface="+mn-cs"/>
              </a:rPr>
            </a:br>
            <a:r>
              <a:rPr lang="de-DE" altLang="de-DE" sz="1800"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Pogreb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Ratari</a:t>
            </a:r>
            <a:endParaRPr lang="en-US" altLang="de-DE" sz="2400" b="0" dirty="0">
              <a:solidFill>
                <a:srgbClr val="333333"/>
              </a:solidFill>
              <a:latin typeface="+mn-lt"/>
              <a:cs typeface="+mn-cs"/>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Šetnja</a:t>
            </a: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U očekivanju ribarskog broda</a:t>
            </a: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Ožalošćeni</a:t>
            </a: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U izbeglištvu</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050"/>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Šetnja</a:t>
            </a: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U očekivanju ribarskog broda</a:t>
            </a:r>
            <a:br>
              <a:rPr lang="en-US" altLang="de-DE" sz="2400" b="0" dirty="0">
                <a:solidFill>
                  <a:srgbClr val="004992"/>
                </a:solidFill>
                <a:latin typeface="+mn-lt"/>
                <a:cs typeface="+mn-cs"/>
              </a:rPr>
            </a:br>
            <a:r>
              <a:rPr lang="hr-HR" altLang="de-DE" sz="1800" b="0" dirty="0">
                <a:solidFill>
                  <a:srgbClr val="004992"/>
                </a:solidFill>
                <a:latin typeface="+mn-lt"/>
                <a:cs typeface="+mn-cs"/>
              </a:rPr>
              <a:t>(Philip Lodewijk F. Sadée, 1837-1904)</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Ožalošćeni</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 izbeglištvu</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hr-HR" altLang="de-DE" sz="2400" b="0" dirty="0">
                <a:solidFill>
                  <a:srgbClr val="333333"/>
                </a:solidFill>
                <a:latin typeface="+mn-lt"/>
                <a:cs typeface="+mn-cs"/>
              </a:rPr>
              <a:t>Šta se ovde događa</a:t>
            </a:r>
            <a:r>
              <a:rPr lang="de-DE" altLang="de-DE" sz="2400" b="0" dirty="0">
                <a:solidFill>
                  <a:srgbClr val="333333"/>
                </a:solidFill>
                <a:latin typeface="+mn-lt"/>
                <a:cs typeface="+mn-cs"/>
              </a:rPr>
              <a:t>?</a:t>
            </a:r>
            <a:endParaRPr lang="en-US" altLang="de-DE" sz="2400" b="0" dirty="0">
              <a:solidFill>
                <a:srgbClr val="333333"/>
              </a:solidFill>
              <a:latin typeface="+mn-lt"/>
              <a:cs typeface="+mn-cs"/>
            </a:endParaRPr>
          </a:p>
        </p:txBody>
      </p:sp>
      <p:pic>
        <p:nvPicPr>
          <p:cNvPr id="8"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3" name="Text Box 4"/>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Dečak mrzi da svira violinu, ali ga roditelji teraju da vežba.</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Slepi dečak voleo bi da može da svira violinu.</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Dečak je slomio očevu skupocenu violinu i boji se da mu to saopšti.</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Dečak je nadareni muzičar i koncentriše se pred nastup.</a:t>
            </a:r>
            <a:endParaRPr lang="de-DE" altLang="de-DE" sz="2400" b="0" dirty="0">
              <a:solidFill>
                <a:srgbClr val="333333"/>
              </a:solidFill>
              <a:latin typeface="+mn-lt"/>
              <a:cs typeface="+mn-cs"/>
            </a:endParaRPr>
          </a:p>
        </p:txBody>
      </p:sp>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4"/>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Dečak mrzi da svira violinu, ali ga roditelji teraju da vežba.</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Slepi dečak voleo bi da može da svira violinu.</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Dečak je slomio očevu skupocenu violinu i boji se da mu to saopšti.</a:t>
            </a:r>
          </a:p>
          <a:p>
            <a:pPr marL="457200" lvl="0" indent="-457200"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Dečak je nadareni muzičar i koncentriše se pred nastup.</a:t>
            </a:r>
            <a:endParaRPr lang="de-DE" altLang="de-DE" sz="24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Ljubavno pismo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Zla komšinica</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Selidba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r-Latn-CS" altLang="de-DE" sz="2400" b="0" dirty="0">
                <a:solidFill>
                  <a:srgbClr val="333333"/>
                </a:solidFill>
                <a:latin typeface="+mn-lt"/>
                <a:cs typeface="+mn-cs"/>
              </a:rPr>
              <a:t>Merenje</a:t>
            </a:r>
            <a:endParaRPr lang="en-US" altLang="de-DE" sz="2400" b="0" dirty="0">
              <a:solidFill>
                <a:srgbClr val="333333"/>
              </a:solidFill>
              <a:latin typeface="+mn-lt"/>
              <a:cs typeface="+mn-cs"/>
            </a:endParaRPr>
          </a:p>
        </p:txBody>
      </p:sp>
      <p:pic>
        <p:nvPicPr>
          <p:cNvPr id="8"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Ljubavno pismo</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Zla komšinica</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Selidba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r-Latn-CS" altLang="de-DE" sz="2400" b="0" dirty="0">
                <a:solidFill>
                  <a:srgbClr val="333333"/>
                </a:solidFill>
                <a:latin typeface="+mn-lt"/>
                <a:cs typeface="+mn-cs"/>
              </a:rPr>
              <a:t>Merenje</a:t>
            </a:r>
            <a:endParaRPr lang="en-US" altLang="de-DE" sz="2400" b="0" dirty="0">
              <a:solidFill>
                <a:srgbClr val="333333"/>
              </a:solidFill>
              <a:latin typeface="+mn-lt"/>
              <a:cs typeface="+mn-cs"/>
            </a:endParaRPr>
          </a:p>
        </p:txBody>
      </p:sp>
      <p:pic>
        <p:nvPicPr>
          <p:cNvPr id="8"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Podmićivanje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Mesija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Plaćanje poreza</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Plemić i gusar</a:t>
            </a:r>
            <a:endParaRPr lang="de-DE" altLang="de-DE" sz="2400" b="0" dirty="0">
              <a:solidFill>
                <a:srgbClr val="333333"/>
              </a:solidFill>
              <a:latin typeface="+mn-lt"/>
              <a:cs typeface="+mn-cs"/>
            </a:endParaRP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Podmićivanje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Mesija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Plaćanje poreza</a:t>
            </a:r>
            <a:br>
              <a:rPr lang="hr-HR"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Plemić i gusar</a:t>
            </a:r>
            <a:endParaRPr lang="de-DE" altLang="de-DE" sz="2400" b="0" dirty="0">
              <a:solidFill>
                <a:srgbClr val="333333"/>
              </a:solidFill>
              <a:latin typeface="+mn-lt"/>
              <a:cs typeface="+mn-cs"/>
            </a:endParaRP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Pijani gnjavator</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Žensko ogovaranje</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Poziv</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na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ples</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r-Latn-CS" altLang="de-DE" sz="2400" b="0" dirty="0">
                <a:solidFill>
                  <a:srgbClr val="333333"/>
                </a:solidFill>
                <a:latin typeface="+mn-lt"/>
                <a:cs typeface="+mn-cs"/>
              </a:rPr>
              <a:t>Gozba p</a:t>
            </a:r>
            <a:r>
              <a:rPr lang="hr-HR" altLang="de-DE" sz="2400" b="0" dirty="0">
                <a:solidFill>
                  <a:srgbClr val="333333"/>
                </a:solidFill>
                <a:latin typeface="+mn-lt"/>
                <a:cs typeface="+mn-cs"/>
              </a:rPr>
              <a:t>osle pogreba</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Pijani gnjavator</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Žensko ogovaranje</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mn-lt"/>
                <a:cs typeface="+mn-cs"/>
              </a:rPr>
              <a:t>Poziv</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na</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ples</a:t>
            </a:r>
            <a:br>
              <a:rPr lang="en-US" altLang="de-DE" sz="2400" b="0" dirty="0">
                <a:solidFill>
                  <a:srgbClr val="004992"/>
                </a:solidFill>
                <a:latin typeface="+mn-lt"/>
                <a:cs typeface="+mn-cs"/>
              </a:rPr>
            </a:br>
            <a:r>
              <a:rPr lang="en-US" altLang="de-DE" sz="1800" b="0" dirty="0">
                <a:solidFill>
                  <a:srgbClr val="004992"/>
                </a:solidFill>
                <a:latin typeface="+mn-lt"/>
                <a:cs typeface="+mn-cs"/>
              </a:rPr>
              <a:t>(Peter Baumgartner, 1834-1911)</a:t>
            </a:r>
          </a:p>
          <a:p>
            <a:pPr marL="457200" indent="-457200" eaLnBrk="1" hangingPunct="1">
              <a:lnSpc>
                <a:spcPct val="105000"/>
              </a:lnSpc>
              <a:spcBef>
                <a:spcPts val="1999"/>
              </a:spcBef>
              <a:spcAft>
                <a:spcPts val="0"/>
              </a:spcAft>
              <a:buClr>
                <a:srgbClr val="333333"/>
              </a:buClr>
              <a:buFont typeface="WingDings"/>
              <a:buAutoNum type="alphaLcPeriod"/>
            </a:pPr>
            <a:r>
              <a:rPr lang="sr-Latn-CS" altLang="de-DE" sz="2400" b="0" dirty="0">
                <a:solidFill>
                  <a:srgbClr val="333333"/>
                </a:solidFill>
                <a:latin typeface="+mn-lt"/>
                <a:cs typeface="+mn-cs"/>
              </a:rPr>
              <a:t>Gozba p</a:t>
            </a:r>
            <a:r>
              <a:rPr lang="hr-HR" altLang="de-DE" sz="2400" b="0" dirty="0">
                <a:solidFill>
                  <a:srgbClr val="333333"/>
                </a:solidFill>
                <a:latin typeface="+mn-lt"/>
                <a:cs typeface="+mn-cs"/>
              </a:rPr>
              <a:t>osle pogreba</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Svedoci ubistva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Pozorište</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 bioskopu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Odbegla mlada</a:t>
            </a:r>
            <a:endParaRPr lang="en-US" altLang="de-DE" sz="2400" b="0" dirty="0">
              <a:solidFill>
                <a:srgbClr val="333333"/>
              </a:solidFill>
              <a:latin typeface="+mn-lt"/>
              <a:cs typeface="+mn-cs"/>
            </a:endParaRP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Svedoci ubistva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Pozorište</a:t>
            </a:r>
            <a:br>
              <a:rPr lang="hr-HR"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 bioskopu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Odbegla mlada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b="1" dirty="0">
                <a:solidFill>
                  <a:srgbClr val="333333"/>
                </a:solidFill>
              </a:rPr>
              <a:t>Šta smo naučili:</a:t>
            </a: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Kad su odluke važne i sa težim posledicama</a:t>
            </a:r>
            <a:r>
              <a:rPr lang="en-GB" altLang="de-DE" dirty="0">
                <a:solidFill>
                  <a:srgbClr val="333333"/>
                </a:solidFill>
              </a:rPr>
              <a:t>,</a:t>
            </a:r>
            <a:r>
              <a:rPr lang="sr-Latn-CS" altLang="de-DE" dirty="0">
                <a:solidFill>
                  <a:srgbClr val="333333"/>
                </a:solidFill>
              </a:rPr>
              <a:t> ne bi trebalo da brzamo, nego da prikupimo i </a:t>
            </a:r>
            <a:r>
              <a:rPr lang="hr-HR" altLang="de-DE" dirty="0">
                <a:solidFill>
                  <a:srgbClr val="333333"/>
                </a:solidFill>
              </a:rPr>
              <a:t>razmotrimo sve moguće </a:t>
            </a:r>
            <a:r>
              <a:rPr lang="hr-HR" altLang="de-DE">
                <a:solidFill>
                  <a:srgbClr val="333333"/>
                </a:solidFill>
              </a:rPr>
              <a:t>informacije</a:t>
            </a:r>
            <a:r>
              <a:rPr lang="en-GB" altLang="de-DE">
                <a:solidFill>
                  <a:srgbClr val="333333"/>
                </a:solidFill>
              </a:rPr>
              <a:t> (“</a:t>
            </a:r>
            <a:r>
              <a:rPr lang="sr-Latn-CS" altLang="de-DE">
                <a:solidFill>
                  <a:srgbClr val="333333"/>
                </a:solidFill>
              </a:rPr>
              <a:t>igrati na sigurno</a:t>
            </a:r>
            <a:r>
              <a:rPr lang="en-GB" altLang="de-DE">
                <a:solidFill>
                  <a:srgbClr val="333333"/>
                </a:solidFill>
              </a:rPr>
              <a:t>”).</a:t>
            </a:r>
            <a:endParaRPr lang="hr-HR"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64</a:t>
            </a:fld>
            <a:endParaRPr lang="de-DE" altLang="de-DE"/>
          </a:p>
        </p:txBody>
      </p:sp>
    </p:spTree>
    <p:extLst>
      <p:ext uri="{BB962C8B-B14F-4D97-AF65-F5344CB8AC3E}">
        <p14:creationId xmlns:p14="http://schemas.microsoft.com/office/powerpoint/2010/main" val="17232507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b="1" dirty="0">
                <a:solidFill>
                  <a:srgbClr val="333333"/>
                </a:solidFill>
              </a:rPr>
              <a:t>Šta smo naučili:</a:t>
            </a: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Kad su odluke važne i sa težim posledicama</a:t>
            </a:r>
            <a:r>
              <a:rPr lang="en-GB" altLang="de-DE" dirty="0">
                <a:solidFill>
                  <a:srgbClr val="333333"/>
                </a:solidFill>
              </a:rPr>
              <a:t>,</a:t>
            </a:r>
            <a:r>
              <a:rPr lang="sr-Latn-CS" altLang="de-DE" dirty="0">
                <a:solidFill>
                  <a:srgbClr val="333333"/>
                </a:solidFill>
              </a:rPr>
              <a:t> ne bi trebalo da brzamo, nego da prikupimo i </a:t>
            </a:r>
            <a:r>
              <a:rPr lang="hr-HR" altLang="de-DE" dirty="0">
                <a:solidFill>
                  <a:srgbClr val="333333"/>
                </a:solidFill>
              </a:rPr>
              <a:t>razmotrimo sve moguće </a:t>
            </a:r>
            <a:r>
              <a:rPr lang="hr-HR" altLang="de-DE">
                <a:solidFill>
                  <a:srgbClr val="333333"/>
                </a:solidFill>
              </a:rPr>
              <a:t>informacije</a:t>
            </a:r>
            <a:r>
              <a:rPr lang="en-GB" altLang="de-DE">
                <a:solidFill>
                  <a:srgbClr val="333333"/>
                </a:solidFill>
              </a:rPr>
              <a:t> (“</a:t>
            </a:r>
            <a:r>
              <a:rPr lang="sr-Latn-CS" altLang="de-DE">
                <a:solidFill>
                  <a:srgbClr val="333333"/>
                </a:solidFill>
              </a:rPr>
              <a:t>igrati na sigurno</a:t>
            </a:r>
            <a:r>
              <a:rPr lang="en-GB" altLang="de-DE">
                <a:solidFill>
                  <a:srgbClr val="333333"/>
                </a:solidFill>
              </a:rPr>
              <a:t>”).</a:t>
            </a:r>
            <a:endParaRPr lang="hr-HR"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hr-HR" altLang="de-DE" dirty="0">
                <a:solidFill>
                  <a:srgbClr val="004992"/>
                </a:solidFill>
              </a:rPr>
              <a:t>Primer</a:t>
            </a:r>
            <a:r>
              <a:rPr lang="de-DE" altLang="de-DE" dirty="0">
                <a:solidFill>
                  <a:srgbClr val="004992"/>
                </a:solidFill>
              </a:rPr>
              <a:t>: </a:t>
            </a:r>
            <a:r>
              <a:rPr lang="sr-Latn-CS" altLang="de-DE" dirty="0">
                <a:solidFill>
                  <a:srgbClr val="333333"/>
                </a:solidFill>
              </a:rPr>
              <a:t>Neki č</a:t>
            </a:r>
            <a:r>
              <a:rPr lang="hr-HR" altLang="de-DE" dirty="0">
                <a:solidFill>
                  <a:srgbClr val="333333"/>
                </a:solidFill>
              </a:rPr>
              <a:t>ovek </a:t>
            </a:r>
            <a:r>
              <a:rPr lang="en-US" altLang="de-DE" dirty="0" err="1">
                <a:solidFill>
                  <a:srgbClr val="333333"/>
                </a:solidFill>
              </a:rPr>
              <a:t>nera</a:t>
            </a:r>
            <a:r>
              <a:rPr lang="sr-Latn-CS" altLang="de-DE" dirty="0">
                <a:solidFill>
                  <a:srgbClr val="333333"/>
                </a:solidFill>
              </a:rPr>
              <a:t>zumljivo izgovara reči</a:t>
            </a:r>
            <a:r>
              <a:rPr lang="en-GB" altLang="de-DE" dirty="0">
                <a:solidFill>
                  <a:srgbClr val="333333"/>
                </a:solidFill>
              </a:rPr>
              <a:t>: </a:t>
            </a:r>
            <a:r>
              <a:rPr lang="hr-HR" altLang="de-DE" b="1" i="1" dirty="0">
                <a:solidFill>
                  <a:srgbClr val="004992"/>
                </a:solidFill>
              </a:rPr>
              <a:t>pijanac</a:t>
            </a:r>
            <a:r>
              <a:rPr lang="de-DE" altLang="de-DE" b="1"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Bolje sačekati sa odlukom: dolazi li iz kafane, oseća li se zadah alkohola</a:t>
            </a:r>
            <a:r>
              <a:rPr lang="de-DE" altLang="de-DE" dirty="0">
                <a:solidFill>
                  <a:srgbClr val="333333"/>
                </a:solidFill>
              </a:rPr>
              <a:t>? </a:t>
            </a:r>
            <a:br>
              <a:rPr lang="de-DE" altLang="de-DE" dirty="0">
                <a:solidFill>
                  <a:srgbClr val="333333"/>
                </a:solidFill>
              </a:rPr>
            </a:br>
            <a:r>
              <a:rPr lang="hr-HR" altLang="de-DE" b="1" i="1" dirty="0">
                <a:solidFill>
                  <a:srgbClr val="004992"/>
                </a:solidFill>
              </a:rPr>
              <a:t>Možda je imao moždani udar ili možda ima neku govornu manu</a:t>
            </a:r>
            <a:r>
              <a:rPr lang="de-DE" altLang="de-DE" b="1" i="1" dirty="0">
                <a:solidFill>
                  <a:srgbClr val="004992"/>
                </a:solidFill>
              </a:rPr>
              <a:t>.</a:t>
            </a:r>
            <a:endParaRPr lang="hr-HR" altLang="de-DE" b="1" dirty="0">
              <a:solidFill>
                <a:srgbClr val="004992"/>
              </a:solidFill>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65</a:t>
            </a:fld>
            <a:endParaRPr lang="de-DE" altLang="de-DE"/>
          </a:p>
        </p:txBody>
      </p:sp>
    </p:spTree>
    <p:extLst>
      <p:ext uri="{BB962C8B-B14F-4D97-AF65-F5344CB8AC3E}">
        <p14:creationId xmlns:p14="http://schemas.microsoft.com/office/powerpoint/2010/main" val="41351759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b="1" dirty="0">
                <a:solidFill>
                  <a:srgbClr val="333333"/>
                </a:solidFill>
              </a:rPr>
              <a:t>Šta smo naučili:</a:t>
            </a: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Kad su odluke važne i sa težim posledicama</a:t>
            </a:r>
            <a:r>
              <a:rPr lang="en-GB" altLang="de-DE" dirty="0">
                <a:solidFill>
                  <a:srgbClr val="333333"/>
                </a:solidFill>
              </a:rPr>
              <a:t>,</a:t>
            </a:r>
            <a:r>
              <a:rPr lang="sr-Latn-CS" altLang="de-DE" dirty="0">
                <a:solidFill>
                  <a:srgbClr val="333333"/>
                </a:solidFill>
              </a:rPr>
              <a:t> ne bi trebalo da brzamo, nego da prikupimo i </a:t>
            </a:r>
            <a:r>
              <a:rPr lang="hr-HR" altLang="de-DE" dirty="0">
                <a:solidFill>
                  <a:srgbClr val="333333"/>
                </a:solidFill>
              </a:rPr>
              <a:t>razmotrimo sve moguće </a:t>
            </a:r>
            <a:r>
              <a:rPr lang="hr-HR" altLang="de-DE">
                <a:solidFill>
                  <a:srgbClr val="333333"/>
                </a:solidFill>
              </a:rPr>
              <a:t>informacije</a:t>
            </a:r>
            <a:r>
              <a:rPr lang="en-GB" altLang="de-DE">
                <a:solidFill>
                  <a:srgbClr val="333333"/>
                </a:solidFill>
              </a:rPr>
              <a:t> (“</a:t>
            </a:r>
            <a:r>
              <a:rPr lang="sr-Latn-CS" altLang="de-DE">
                <a:solidFill>
                  <a:srgbClr val="333333"/>
                </a:solidFill>
              </a:rPr>
              <a:t>igrati na sigurno</a:t>
            </a:r>
            <a:r>
              <a:rPr lang="en-GB" altLang="de-DE">
                <a:solidFill>
                  <a:srgbClr val="333333"/>
                </a:solidFill>
              </a:rPr>
              <a:t>”).</a:t>
            </a:r>
            <a:endParaRPr lang="hr-HR"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hr-HR" altLang="de-DE" dirty="0">
                <a:solidFill>
                  <a:srgbClr val="004992"/>
                </a:solidFill>
              </a:rPr>
              <a:t>Primer</a:t>
            </a:r>
            <a:r>
              <a:rPr lang="de-DE" altLang="de-DE" dirty="0">
                <a:solidFill>
                  <a:srgbClr val="004992"/>
                </a:solidFill>
              </a:rPr>
              <a:t>: </a:t>
            </a:r>
            <a:r>
              <a:rPr lang="sr-Latn-CS" altLang="de-DE" dirty="0">
                <a:solidFill>
                  <a:srgbClr val="333333"/>
                </a:solidFill>
              </a:rPr>
              <a:t>Neki č</a:t>
            </a:r>
            <a:r>
              <a:rPr lang="hr-HR" altLang="de-DE" dirty="0">
                <a:solidFill>
                  <a:srgbClr val="333333"/>
                </a:solidFill>
              </a:rPr>
              <a:t>ovek </a:t>
            </a:r>
            <a:r>
              <a:rPr lang="en-US" altLang="de-DE" dirty="0" err="1">
                <a:solidFill>
                  <a:srgbClr val="333333"/>
                </a:solidFill>
              </a:rPr>
              <a:t>nera</a:t>
            </a:r>
            <a:r>
              <a:rPr lang="sr-Latn-CS" altLang="de-DE" dirty="0">
                <a:solidFill>
                  <a:srgbClr val="333333"/>
                </a:solidFill>
              </a:rPr>
              <a:t>zumljivo izgovara reči</a:t>
            </a:r>
            <a:r>
              <a:rPr lang="en-GB" altLang="de-DE" dirty="0">
                <a:solidFill>
                  <a:srgbClr val="333333"/>
                </a:solidFill>
              </a:rPr>
              <a:t>: </a:t>
            </a:r>
            <a:r>
              <a:rPr lang="hr-HR" altLang="de-DE" b="1" i="1" dirty="0">
                <a:solidFill>
                  <a:srgbClr val="004992"/>
                </a:solidFill>
              </a:rPr>
              <a:t>pijanac</a:t>
            </a:r>
            <a:r>
              <a:rPr lang="de-DE" altLang="de-DE" b="1"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Bolje sačekati sa odlukom: dolazi li iz kafane, oseća li se zadah alkohola</a:t>
            </a:r>
            <a:r>
              <a:rPr lang="de-DE" altLang="de-DE" dirty="0">
                <a:solidFill>
                  <a:srgbClr val="333333"/>
                </a:solidFill>
              </a:rPr>
              <a:t>? </a:t>
            </a:r>
            <a:br>
              <a:rPr lang="de-DE" altLang="de-DE" dirty="0">
                <a:solidFill>
                  <a:srgbClr val="333333"/>
                </a:solidFill>
              </a:rPr>
            </a:br>
            <a:r>
              <a:rPr lang="hr-HR" altLang="de-DE" b="1" i="1" dirty="0">
                <a:solidFill>
                  <a:srgbClr val="004992"/>
                </a:solidFill>
              </a:rPr>
              <a:t>Možda je imao moždani udar ili možda ima neku govornu manu</a:t>
            </a:r>
            <a:r>
              <a:rPr lang="de-DE" altLang="de-DE" b="1" i="1" dirty="0">
                <a:solidFill>
                  <a:srgbClr val="004992"/>
                </a:solidFill>
              </a:rPr>
              <a:t>.</a:t>
            </a:r>
            <a:endParaRPr lang="hr-HR" altLang="de-DE" b="1" dirty="0">
              <a:solidFill>
                <a:srgbClr val="004992"/>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Brzoplete odluke</a:t>
            </a:r>
            <a:r>
              <a:rPr lang="de-DE" altLang="de-DE" dirty="0">
                <a:solidFill>
                  <a:srgbClr val="333333"/>
                </a:solidFill>
              </a:rPr>
              <a:t> </a:t>
            </a:r>
            <a:r>
              <a:rPr lang="hr-HR" altLang="de-DE" dirty="0">
                <a:solidFill>
                  <a:srgbClr val="333333"/>
                </a:solidFill>
              </a:rPr>
              <a:t>povećavaju rizik od pogrešne procene!</a:t>
            </a:r>
            <a:endParaRPr lang="en-GB"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66</a:t>
            </a:fld>
            <a:endParaRPr lang="de-DE" altLang="de-DE"/>
          </a:p>
        </p:txBody>
      </p:sp>
    </p:spTree>
    <p:extLst>
      <p:ext uri="{BB962C8B-B14F-4D97-AF65-F5344CB8AC3E}">
        <p14:creationId xmlns:p14="http://schemas.microsoft.com/office/powerpoint/2010/main" val="39341419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b="1" dirty="0">
                <a:solidFill>
                  <a:srgbClr val="333333"/>
                </a:solidFill>
              </a:rPr>
              <a:t>Šta smo naučili:</a:t>
            </a: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Kad su odluke važne i sa težim posledicama</a:t>
            </a:r>
            <a:r>
              <a:rPr lang="en-GB" altLang="de-DE" dirty="0">
                <a:solidFill>
                  <a:srgbClr val="333333"/>
                </a:solidFill>
              </a:rPr>
              <a:t>,</a:t>
            </a:r>
            <a:r>
              <a:rPr lang="sr-Latn-CS" altLang="de-DE" dirty="0">
                <a:solidFill>
                  <a:srgbClr val="333333"/>
                </a:solidFill>
              </a:rPr>
              <a:t> ne bi trebalo da brzamo, nego da prikupimo i </a:t>
            </a:r>
            <a:r>
              <a:rPr lang="hr-HR" altLang="de-DE" dirty="0">
                <a:solidFill>
                  <a:srgbClr val="333333"/>
                </a:solidFill>
              </a:rPr>
              <a:t>razmotrimo sve moguće </a:t>
            </a:r>
            <a:r>
              <a:rPr lang="hr-HR" altLang="de-DE">
                <a:solidFill>
                  <a:srgbClr val="333333"/>
                </a:solidFill>
              </a:rPr>
              <a:t>informacije</a:t>
            </a:r>
            <a:r>
              <a:rPr lang="en-GB" altLang="de-DE">
                <a:solidFill>
                  <a:srgbClr val="333333"/>
                </a:solidFill>
              </a:rPr>
              <a:t> (“</a:t>
            </a:r>
            <a:r>
              <a:rPr lang="sr-Latn-CS" altLang="de-DE">
                <a:solidFill>
                  <a:srgbClr val="333333"/>
                </a:solidFill>
              </a:rPr>
              <a:t>igrati na sigurno</a:t>
            </a:r>
            <a:r>
              <a:rPr lang="en-GB" altLang="de-DE">
                <a:solidFill>
                  <a:srgbClr val="333333"/>
                </a:solidFill>
              </a:rPr>
              <a:t>”).</a:t>
            </a:r>
            <a:endParaRPr lang="hr-HR"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hr-HR" altLang="de-DE" dirty="0">
                <a:solidFill>
                  <a:srgbClr val="004992"/>
                </a:solidFill>
              </a:rPr>
              <a:t>Primer</a:t>
            </a:r>
            <a:r>
              <a:rPr lang="de-DE" altLang="de-DE" dirty="0">
                <a:solidFill>
                  <a:srgbClr val="004992"/>
                </a:solidFill>
              </a:rPr>
              <a:t>: </a:t>
            </a:r>
            <a:r>
              <a:rPr lang="sr-Latn-CS" altLang="de-DE" dirty="0">
                <a:solidFill>
                  <a:srgbClr val="333333"/>
                </a:solidFill>
              </a:rPr>
              <a:t>Neki č</a:t>
            </a:r>
            <a:r>
              <a:rPr lang="hr-HR" altLang="de-DE" dirty="0">
                <a:solidFill>
                  <a:srgbClr val="333333"/>
                </a:solidFill>
              </a:rPr>
              <a:t>ovek </a:t>
            </a:r>
            <a:r>
              <a:rPr lang="en-US" altLang="de-DE" dirty="0" err="1">
                <a:solidFill>
                  <a:srgbClr val="333333"/>
                </a:solidFill>
              </a:rPr>
              <a:t>nera</a:t>
            </a:r>
            <a:r>
              <a:rPr lang="sr-Latn-CS" altLang="de-DE" dirty="0">
                <a:solidFill>
                  <a:srgbClr val="333333"/>
                </a:solidFill>
              </a:rPr>
              <a:t>zumljivo izgovara reči</a:t>
            </a:r>
            <a:r>
              <a:rPr lang="en-GB" altLang="de-DE" dirty="0">
                <a:solidFill>
                  <a:srgbClr val="333333"/>
                </a:solidFill>
              </a:rPr>
              <a:t>: </a:t>
            </a:r>
            <a:r>
              <a:rPr lang="hr-HR" altLang="de-DE" b="1" i="1" dirty="0">
                <a:solidFill>
                  <a:srgbClr val="004992"/>
                </a:solidFill>
              </a:rPr>
              <a:t>pijanac</a:t>
            </a:r>
            <a:r>
              <a:rPr lang="de-DE" altLang="de-DE" b="1"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Bolje sačekati sa odlukom: dolazi li iz kafane, oseća li se zadah alkohola</a:t>
            </a:r>
            <a:r>
              <a:rPr lang="de-DE" altLang="de-DE" dirty="0">
                <a:solidFill>
                  <a:srgbClr val="333333"/>
                </a:solidFill>
              </a:rPr>
              <a:t>? </a:t>
            </a:r>
            <a:br>
              <a:rPr lang="de-DE" altLang="de-DE" dirty="0">
                <a:solidFill>
                  <a:srgbClr val="333333"/>
                </a:solidFill>
              </a:rPr>
            </a:br>
            <a:r>
              <a:rPr lang="hr-HR" altLang="de-DE" b="1" i="1" dirty="0">
                <a:solidFill>
                  <a:srgbClr val="004992"/>
                </a:solidFill>
              </a:rPr>
              <a:t>Možda je imao moždani udar ili možda ima neku govornu manu</a:t>
            </a:r>
            <a:r>
              <a:rPr lang="de-DE" altLang="de-DE" b="1" i="1" dirty="0">
                <a:solidFill>
                  <a:srgbClr val="004992"/>
                </a:solidFill>
              </a:rPr>
              <a:t>.</a:t>
            </a:r>
            <a:endParaRPr lang="hr-HR" altLang="de-DE" b="1" dirty="0">
              <a:solidFill>
                <a:srgbClr val="004992"/>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Brzoplete odluke</a:t>
            </a:r>
            <a:r>
              <a:rPr lang="de-DE" altLang="de-DE" dirty="0">
                <a:solidFill>
                  <a:srgbClr val="333333"/>
                </a:solidFill>
              </a:rPr>
              <a:t> </a:t>
            </a:r>
            <a:r>
              <a:rPr lang="hr-HR" altLang="de-DE" dirty="0">
                <a:solidFill>
                  <a:srgbClr val="333333"/>
                </a:solidFill>
              </a:rPr>
              <a:t>povećavaju rizik od pogrešne procene!</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Kod stvari manjeg značaja</a:t>
            </a:r>
            <a:r>
              <a:rPr lang="de-DE" altLang="de-DE" dirty="0">
                <a:solidFill>
                  <a:srgbClr val="333333"/>
                </a:solidFill>
              </a:rPr>
              <a:t> </a:t>
            </a:r>
            <a:r>
              <a:rPr lang="hr-HR" altLang="de-DE" dirty="0">
                <a:solidFill>
                  <a:srgbClr val="333333"/>
                </a:solidFill>
              </a:rPr>
              <a:t>možemo se brže odlučivati </a:t>
            </a:r>
            <a:r>
              <a:rPr lang="en-GB" altLang="de-DE" dirty="0">
                <a:solidFill>
                  <a:srgbClr val="333333"/>
                </a:solidFill>
              </a:rPr>
              <a:t>(</a:t>
            </a:r>
            <a:r>
              <a:rPr lang="hr-HR" altLang="de-DE" dirty="0">
                <a:solidFill>
                  <a:srgbClr val="333333"/>
                </a:solidFill>
              </a:rPr>
              <a:t>npr</a:t>
            </a:r>
            <a:r>
              <a:rPr lang="en-GB" altLang="de-DE" dirty="0">
                <a:solidFill>
                  <a:srgbClr val="333333"/>
                </a:solidFill>
              </a:rPr>
              <a:t>.</a:t>
            </a:r>
            <a:r>
              <a:rPr lang="sr-Latn-CS" altLang="de-DE" dirty="0">
                <a:solidFill>
                  <a:srgbClr val="333333"/>
                </a:solidFill>
              </a:rPr>
              <a:t> pri izbo</a:t>
            </a:r>
            <a:r>
              <a:rPr lang="hr-HR" altLang="de-DE" dirty="0">
                <a:solidFill>
                  <a:srgbClr val="333333"/>
                </a:solidFill>
              </a:rPr>
              <a:t>ru marke jogurta</a:t>
            </a:r>
            <a:r>
              <a:rPr lang="en-GB" altLang="de-DE" dirty="0">
                <a:solidFill>
                  <a:srgbClr val="333333"/>
                </a:solidFill>
              </a:rPr>
              <a:t>,</a:t>
            </a:r>
            <a:r>
              <a:rPr lang="sr-Latn-CS" altLang="de-DE" dirty="0">
                <a:solidFill>
                  <a:srgbClr val="333333"/>
                </a:solidFill>
              </a:rPr>
              <a:t> vrste</a:t>
            </a:r>
            <a:r>
              <a:rPr lang="en-GB" altLang="de-DE" dirty="0">
                <a:solidFill>
                  <a:srgbClr val="333333"/>
                </a:solidFill>
              </a:rPr>
              <a:t> </a:t>
            </a:r>
            <a:r>
              <a:rPr lang="hr-HR" altLang="de-DE" dirty="0">
                <a:solidFill>
                  <a:srgbClr val="333333"/>
                </a:solidFill>
              </a:rPr>
              <a:t>kolača u kafeu i sl.</a:t>
            </a:r>
            <a:r>
              <a:rPr lang="en-GB" altLang="de-DE" dirty="0">
                <a:solidFill>
                  <a:srgbClr val="333333"/>
                </a:solidFill>
              </a:rPr>
              <a:t>)</a:t>
            </a:r>
            <a:r>
              <a:rPr lang="sr-Latn-CS" altLang="de-DE" dirty="0">
                <a:solidFill>
                  <a:srgbClr val="333333"/>
                </a:solidFill>
              </a:rPr>
              <a:t>.</a:t>
            </a:r>
            <a:endParaRPr lang="hr-HR"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67</a:t>
            </a:fld>
            <a:endParaRPr lang="de-DE" altLang="de-DE"/>
          </a:p>
        </p:txBody>
      </p:sp>
    </p:spTree>
    <p:extLst>
      <p:ext uri="{BB962C8B-B14F-4D97-AF65-F5344CB8AC3E}">
        <p14:creationId xmlns:p14="http://schemas.microsoft.com/office/powerpoint/2010/main" val="3211191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b="1" dirty="0">
                <a:solidFill>
                  <a:srgbClr val="333333"/>
                </a:solidFill>
              </a:rPr>
              <a:t>Šta smo naučili:</a:t>
            </a: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Kad su odluke važne i sa težim posledicama</a:t>
            </a:r>
            <a:r>
              <a:rPr lang="en-GB" altLang="de-DE" dirty="0">
                <a:solidFill>
                  <a:srgbClr val="333333"/>
                </a:solidFill>
              </a:rPr>
              <a:t>,</a:t>
            </a:r>
            <a:r>
              <a:rPr lang="sr-Latn-CS" altLang="de-DE" dirty="0">
                <a:solidFill>
                  <a:srgbClr val="333333"/>
                </a:solidFill>
              </a:rPr>
              <a:t> ne bi trebalo da brzamo, nego da prikupimo i </a:t>
            </a:r>
            <a:r>
              <a:rPr lang="hr-HR" altLang="de-DE" dirty="0">
                <a:solidFill>
                  <a:srgbClr val="333333"/>
                </a:solidFill>
              </a:rPr>
              <a:t>razmotrimo sve moguće </a:t>
            </a:r>
            <a:r>
              <a:rPr lang="hr-HR" altLang="de-DE">
                <a:solidFill>
                  <a:srgbClr val="333333"/>
                </a:solidFill>
              </a:rPr>
              <a:t>informacije</a:t>
            </a:r>
            <a:r>
              <a:rPr lang="en-GB" altLang="de-DE">
                <a:solidFill>
                  <a:srgbClr val="333333"/>
                </a:solidFill>
              </a:rPr>
              <a:t> (“</a:t>
            </a:r>
            <a:r>
              <a:rPr lang="sr-Latn-CS" altLang="de-DE">
                <a:solidFill>
                  <a:srgbClr val="333333"/>
                </a:solidFill>
              </a:rPr>
              <a:t>igrati na sigurno</a:t>
            </a:r>
            <a:r>
              <a:rPr lang="en-GB" altLang="de-DE">
                <a:solidFill>
                  <a:srgbClr val="333333"/>
                </a:solidFill>
              </a:rPr>
              <a:t>”).</a:t>
            </a:r>
            <a:endParaRPr lang="hr-HR"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hr-HR" altLang="de-DE" dirty="0">
                <a:solidFill>
                  <a:srgbClr val="004992"/>
                </a:solidFill>
              </a:rPr>
              <a:t>Primer</a:t>
            </a:r>
            <a:r>
              <a:rPr lang="de-DE" altLang="de-DE" dirty="0">
                <a:solidFill>
                  <a:srgbClr val="004992"/>
                </a:solidFill>
              </a:rPr>
              <a:t>: </a:t>
            </a:r>
            <a:r>
              <a:rPr lang="sr-Latn-CS" altLang="de-DE" dirty="0">
                <a:solidFill>
                  <a:srgbClr val="333333"/>
                </a:solidFill>
              </a:rPr>
              <a:t>Neki č</a:t>
            </a:r>
            <a:r>
              <a:rPr lang="hr-HR" altLang="de-DE" dirty="0">
                <a:solidFill>
                  <a:srgbClr val="333333"/>
                </a:solidFill>
              </a:rPr>
              <a:t>ovek </a:t>
            </a:r>
            <a:r>
              <a:rPr lang="en-US" altLang="de-DE" dirty="0" err="1">
                <a:solidFill>
                  <a:srgbClr val="333333"/>
                </a:solidFill>
              </a:rPr>
              <a:t>nera</a:t>
            </a:r>
            <a:r>
              <a:rPr lang="sr-Latn-CS" altLang="de-DE" dirty="0">
                <a:solidFill>
                  <a:srgbClr val="333333"/>
                </a:solidFill>
              </a:rPr>
              <a:t>zumljivo izgovara reči</a:t>
            </a:r>
            <a:r>
              <a:rPr lang="en-GB" altLang="de-DE" dirty="0">
                <a:solidFill>
                  <a:srgbClr val="333333"/>
                </a:solidFill>
              </a:rPr>
              <a:t>: </a:t>
            </a:r>
            <a:r>
              <a:rPr lang="hr-HR" altLang="de-DE" b="1" i="1" dirty="0">
                <a:solidFill>
                  <a:srgbClr val="004992"/>
                </a:solidFill>
              </a:rPr>
              <a:t>pijanac</a:t>
            </a:r>
            <a:r>
              <a:rPr lang="de-DE" altLang="de-DE" b="1"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Bolje sačekati sa odlukom: dolazi li iz kafane, oseća li se zadah alkohola</a:t>
            </a:r>
            <a:r>
              <a:rPr lang="de-DE" altLang="de-DE" dirty="0">
                <a:solidFill>
                  <a:srgbClr val="333333"/>
                </a:solidFill>
              </a:rPr>
              <a:t>? </a:t>
            </a:r>
            <a:br>
              <a:rPr lang="de-DE" altLang="de-DE" dirty="0">
                <a:solidFill>
                  <a:srgbClr val="333333"/>
                </a:solidFill>
              </a:rPr>
            </a:br>
            <a:r>
              <a:rPr lang="hr-HR" altLang="de-DE" b="1" i="1" dirty="0">
                <a:solidFill>
                  <a:srgbClr val="004992"/>
                </a:solidFill>
              </a:rPr>
              <a:t>Možda je imao moždani udar ili možda ima neku govornu manu</a:t>
            </a:r>
            <a:r>
              <a:rPr lang="de-DE" altLang="de-DE" b="1" i="1" dirty="0">
                <a:solidFill>
                  <a:srgbClr val="004992"/>
                </a:solidFill>
              </a:rPr>
              <a:t>.</a:t>
            </a:r>
            <a:endParaRPr lang="hr-HR" altLang="de-DE" b="1" dirty="0">
              <a:solidFill>
                <a:srgbClr val="004992"/>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Brzoplete odluke</a:t>
            </a:r>
            <a:r>
              <a:rPr lang="de-DE" altLang="de-DE" dirty="0">
                <a:solidFill>
                  <a:srgbClr val="333333"/>
                </a:solidFill>
              </a:rPr>
              <a:t> </a:t>
            </a:r>
            <a:r>
              <a:rPr lang="hr-HR" altLang="de-DE" dirty="0">
                <a:solidFill>
                  <a:srgbClr val="333333"/>
                </a:solidFill>
              </a:rPr>
              <a:t>povećavaju rizik od pogrešne procene!</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Kod stvari manjeg značaja</a:t>
            </a:r>
            <a:r>
              <a:rPr lang="de-DE" altLang="de-DE" dirty="0">
                <a:solidFill>
                  <a:srgbClr val="333333"/>
                </a:solidFill>
              </a:rPr>
              <a:t> </a:t>
            </a:r>
            <a:r>
              <a:rPr lang="hr-HR" altLang="de-DE" dirty="0">
                <a:solidFill>
                  <a:srgbClr val="333333"/>
                </a:solidFill>
              </a:rPr>
              <a:t>možemo se brže odlučivati </a:t>
            </a:r>
            <a:r>
              <a:rPr lang="en-GB" altLang="de-DE" dirty="0">
                <a:solidFill>
                  <a:srgbClr val="333333"/>
                </a:solidFill>
              </a:rPr>
              <a:t>(</a:t>
            </a:r>
            <a:r>
              <a:rPr lang="hr-HR" altLang="de-DE" dirty="0">
                <a:solidFill>
                  <a:srgbClr val="333333"/>
                </a:solidFill>
              </a:rPr>
              <a:t>npr</a:t>
            </a:r>
            <a:r>
              <a:rPr lang="en-GB" altLang="de-DE" dirty="0">
                <a:solidFill>
                  <a:srgbClr val="333333"/>
                </a:solidFill>
              </a:rPr>
              <a:t>.</a:t>
            </a:r>
            <a:r>
              <a:rPr lang="sr-Latn-CS" altLang="de-DE" dirty="0">
                <a:solidFill>
                  <a:srgbClr val="333333"/>
                </a:solidFill>
              </a:rPr>
              <a:t> pri izbo</a:t>
            </a:r>
            <a:r>
              <a:rPr lang="hr-HR" altLang="de-DE" dirty="0">
                <a:solidFill>
                  <a:srgbClr val="333333"/>
                </a:solidFill>
              </a:rPr>
              <a:t>ru marke jogurta</a:t>
            </a:r>
            <a:r>
              <a:rPr lang="en-GB" altLang="de-DE" dirty="0">
                <a:solidFill>
                  <a:srgbClr val="333333"/>
                </a:solidFill>
              </a:rPr>
              <a:t>,</a:t>
            </a:r>
            <a:r>
              <a:rPr lang="sr-Latn-CS" altLang="de-DE" dirty="0">
                <a:solidFill>
                  <a:srgbClr val="333333"/>
                </a:solidFill>
              </a:rPr>
              <a:t> vrste</a:t>
            </a:r>
            <a:r>
              <a:rPr lang="en-GB" altLang="de-DE" dirty="0">
                <a:solidFill>
                  <a:srgbClr val="333333"/>
                </a:solidFill>
              </a:rPr>
              <a:t> </a:t>
            </a:r>
            <a:r>
              <a:rPr lang="hr-HR" altLang="de-DE" dirty="0">
                <a:solidFill>
                  <a:srgbClr val="333333"/>
                </a:solidFill>
              </a:rPr>
              <a:t>kolača u kafeu i sl.</a:t>
            </a:r>
            <a:r>
              <a:rPr lang="en-GB" altLang="de-DE" dirty="0">
                <a:solidFill>
                  <a:srgbClr val="333333"/>
                </a:solidFill>
              </a:rPr>
              <a:t>)</a:t>
            </a:r>
            <a:r>
              <a:rPr lang="sr-Latn-CS" altLang="de-DE" dirty="0">
                <a:solidFill>
                  <a:srgbClr val="333333"/>
                </a:solidFill>
              </a:rPr>
              <a:t>.</a:t>
            </a:r>
            <a:endParaRPr lang="hr-HR"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Ljudski je grešiti</a:t>
            </a:r>
            <a:r>
              <a:rPr lang="de-DE" altLang="de-DE" dirty="0">
                <a:solidFill>
                  <a:srgbClr val="333333"/>
                </a:solidFill>
              </a:rPr>
              <a:t> </a:t>
            </a:r>
            <a:r>
              <a:rPr lang="hr-HR" altLang="de-DE" dirty="0">
                <a:solidFill>
                  <a:srgbClr val="333333"/>
                </a:solidFill>
              </a:rPr>
              <a:t>– imajte uvek na umu mogućnost da možda niste u pravu.</a:t>
            </a:r>
            <a:endParaRPr lang="de-DE"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68</a:t>
            </a:fld>
            <a:endParaRPr lang="de-DE" altLang="de-DE"/>
          </a:p>
        </p:txBody>
      </p:sp>
    </p:spTree>
    <p:extLst>
      <p:ext uri="{BB962C8B-B14F-4D97-AF65-F5344CB8AC3E}">
        <p14:creationId xmlns:p14="http://schemas.microsoft.com/office/powerpoint/2010/main" val="13736926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b="1" dirty="0">
                <a:solidFill>
                  <a:srgbClr val="333333"/>
                </a:solidFill>
              </a:rPr>
              <a:t>Šta smo naučili:</a:t>
            </a: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Kad su odluke važne i sa težim posledicama</a:t>
            </a:r>
            <a:r>
              <a:rPr lang="en-GB" altLang="de-DE" dirty="0">
                <a:solidFill>
                  <a:srgbClr val="333333"/>
                </a:solidFill>
              </a:rPr>
              <a:t>,</a:t>
            </a:r>
            <a:r>
              <a:rPr lang="sr-Latn-CS" altLang="de-DE" dirty="0">
                <a:solidFill>
                  <a:srgbClr val="333333"/>
                </a:solidFill>
              </a:rPr>
              <a:t> ne bi trebalo da brzamo, nego da prikupimo i </a:t>
            </a:r>
            <a:r>
              <a:rPr lang="hr-HR" altLang="de-DE" dirty="0">
                <a:solidFill>
                  <a:srgbClr val="333333"/>
                </a:solidFill>
              </a:rPr>
              <a:t>razmotrimo sve moguće </a:t>
            </a:r>
            <a:r>
              <a:rPr lang="hr-HR" altLang="de-DE">
                <a:solidFill>
                  <a:srgbClr val="333333"/>
                </a:solidFill>
              </a:rPr>
              <a:t>informacije</a:t>
            </a:r>
            <a:r>
              <a:rPr lang="en-GB" altLang="de-DE">
                <a:solidFill>
                  <a:srgbClr val="333333"/>
                </a:solidFill>
              </a:rPr>
              <a:t> (“</a:t>
            </a:r>
            <a:r>
              <a:rPr lang="sr-Latn-CS" altLang="de-DE">
                <a:solidFill>
                  <a:srgbClr val="333333"/>
                </a:solidFill>
              </a:rPr>
              <a:t>igrati na sigurno</a:t>
            </a:r>
            <a:r>
              <a:rPr lang="en-GB" altLang="de-DE">
                <a:solidFill>
                  <a:srgbClr val="333333"/>
                </a:solidFill>
              </a:rPr>
              <a:t>”).</a:t>
            </a:r>
            <a:endParaRPr lang="hr-HR"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hr-HR" altLang="de-DE" dirty="0">
                <a:solidFill>
                  <a:srgbClr val="004992"/>
                </a:solidFill>
              </a:rPr>
              <a:t>Primer</a:t>
            </a:r>
            <a:r>
              <a:rPr lang="de-DE" altLang="de-DE" dirty="0">
                <a:solidFill>
                  <a:srgbClr val="004992"/>
                </a:solidFill>
              </a:rPr>
              <a:t>: </a:t>
            </a:r>
            <a:r>
              <a:rPr lang="sr-Latn-CS" altLang="de-DE" dirty="0">
                <a:solidFill>
                  <a:srgbClr val="333333"/>
                </a:solidFill>
              </a:rPr>
              <a:t>Neki č</a:t>
            </a:r>
            <a:r>
              <a:rPr lang="hr-HR" altLang="de-DE" dirty="0">
                <a:solidFill>
                  <a:srgbClr val="333333"/>
                </a:solidFill>
              </a:rPr>
              <a:t>ovek </a:t>
            </a:r>
            <a:r>
              <a:rPr lang="en-US" altLang="de-DE" dirty="0" err="1">
                <a:solidFill>
                  <a:srgbClr val="333333"/>
                </a:solidFill>
              </a:rPr>
              <a:t>nera</a:t>
            </a:r>
            <a:r>
              <a:rPr lang="sr-Latn-CS" altLang="de-DE" dirty="0">
                <a:solidFill>
                  <a:srgbClr val="333333"/>
                </a:solidFill>
              </a:rPr>
              <a:t>zumljivo izgovara reči</a:t>
            </a:r>
            <a:r>
              <a:rPr lang="en-GB" altLang="de-DE" dirty="0">
                <a:solidFill>
                  <a:srgbClr val="333333"/>
                </a:solidFill>
              </a:rPr>
              <a:t>: </a:t>
            </a:r>
            <a:r>
              <a:rPr lang="hr-HR" altLang="de-DE" b="1" i="1" dirty="0">
                <a:solidFill>
                  <a:srgbClr val="004992"/>
                </a:solidFill>
              </a:rPr>
              <a:t>pijanac</a:t>
            </a:r>
            <a:r>
              <a:rPr lang="de-DE" altLang="de-DE" b="1"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Bolje sačekati sa odlukom: dolazi li iz kafane, oseća li se zadah alkohola</a:t>
            </a:r>
            <a:r>
              <a:rPr lang="de-DE" altLang="de-DE" dirty="0">
                <a:solidFill>
                  <a:srgbClr val="333333"/>
                </a:solidFill>
              </a:rPr>
              <a:t>? </a:t>
            </a:r>
            <a:br>
              <a:rPr lang="de-DE" altLang="de-DE" dirty="0">
                <a:solidFill>
                  <a:srgbClr val="333333"/>
                </a:solidFill>
              </a:rPr>
            </a:br>
            <a:r>
              <a:rPr lang="hr-HR" altLang="de-DE" b="1" i="1" dirty="0">
                <a:solidFill>
                  <a:srgbClr val="004992"/>
                </a:solidFill>
              </a:rPr>
              <a:t>Možda je imao moždani udar ili možda ima neku govornu manu</a:t>
            </a:r>
            <a:r>
              <a:rPr lang="de-DE" altLang="de-DE" b="1" i="1" dirty="0">
                <a:solidFill>
                  <a:srgbClr val="004992"/>
                </a:solidFill>
              </a:rPr>
              <a:t>.</a:t>
            </a:r>
            <a:endParaRPr lang="hr-HR" altLang="de-DE" b="1" dirty="0">
              <a:solidFill>
                <a:srgbClr val="004992"/>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Brzoplete odluke</a:t>
            </a:r>
            <a:r>
              <a:rPr lang="de-DE" altLang="de-DE" dirty="0">
                <a:solidFill>
                  <a:srgbClr val="333333"/>
                </a:solidFill>
              </a:rPr>
              <a:t> </a:t>
            </a:r>
            <a:r>
              <a:rPr lang="hr-HR" altLang="de-DE" dirty="0">
                <a:solidFill>
                  <a:srgbClr val="333333"/>
                </a:solidFill>
              </a:rPr>
              <a:t>povećavaju rizik od pogrešne procene!</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Kod stvari manjeg značaja</a:t>
            </a:r>
            <a:r>
              <a:rPr lang="de-DE" altLang="de-DE" dirty="0">
                <a:solidFill>
                  <a:srgbClr val="333333"/>
                </a:solidFill>
              </a:rPr>
              <a:t> </a:t>
            </a:r>
            <a:r>
              <a:rPr lang="hr-HR" altLang="de-DE" dirty="0">
                <a:solidFill>
                  <a:srgbClr val="333333"/>
                </a:solidFill>
              </a:rPr>
              <a:t>možemo se brže odlučivati </a:t>
            </a:r>
            <a:r>
              <a:rPr lang="en-GB" altLang="de-DE" dirty="0">
                <a:solidFill>
                  <a:srgbClr val="333333"/>
                </a:solidFill>
              </a:rPr>
              <a:t>(</a:t>
            </a:r>
            <a:r>
              <a:rPr lang="hr-HR" altLang="de-DE" dirty="0">
                <a:solidFill>
                  <a:srgbClr val="333333"/>
                </a:solidFill>
              </a:rPr>
              <a:t>npr</a:t>
            </a:r>
            <a:r>
              <a:rPr lang="en-GB" altLang="de-DE" dirty="0">
                <a:solidFill>
                  <a:srgbClr val="333333"/>
                </a:solidFill>
              </a:rPr>
              <a:t>.</a:t>
            </a:r>
            <a:r>
              <a:rPr lang="sr-Latn-CS" altLang="de-DE" dirty="0">
                <a:solidFill>
                  <a:srgbClr val="333333"/>
                </a:solidFill>
              </a:rPr>
              <a:t> pri izbo</a:t>
            </a:r>
            <a:r>
              <a:rPr lang="hr-HR" altLang="de-DE" dirty="0">
                <a:solidFill>
                  <a:srgbClr val="333333"/>
                </a:solidFill>
              </a:rPr>
              <a:t>ru marke jogurta</a:t>
            </a:r>
            <a:r>
              <a:rPr lang="en-GB" altLang="de-DE" dirty="0">
                <a:solidFill>
                  <a:srgbClr val="333333"/>
                </a:solidFill>
              </a:rPr>
              <a:t>,</a:t>
            </a:r>
            <a:r>
              <a:rPr lang="sr-Latn-CS" altLang="de-DE" dirty="0">
                <a:solidFill>
                  <a:srgbClr val="333333"/>
                </a:solidFill>
              </a:rPr>
              <a:t> vrste</a:t>
            </a:r>
            <a:r>
              <a:rPr lang="en-GB" altLang="de-DE" dirty="0">
                <a:solidFill>
                  <a:srgbClr val="333333"/>
                </a:solidFill>
              </a:rPr>
              <a:t> </a:t>
            </a:r>
            <a:r>
              <a:rPr lang="hr-HR" altLang="de-DE" dirty="0">
                <a:solidFill>
                  <a:srgbClr val="333333"/>
                </a:solidFill>
              </a:rPr>
              <a:t>kolača u kafeu i sl.</a:t>
            </a:r>
            <a:r>
              <a:rPr lang="en-GB" altLang="de-DE" dirty="0">
                <a:solidFill>
                  <a:srgbClr val="333333"/>
                </a:solidFill>
              </a:rPr>
              <a:t>)</a:t>
            </a:r>
            <a:r>
              <a:rPr lang="sr-Latn-CS" altLang="de-DE" dirty="0">
                <a:solidFill>
                  <a:srgbClr val="333333"/>
                </a:solidFill>
              </a:rPr>
              <a:t>.</a:t>
            </a:r>
            <a:endParaRPr lang="hr-HR"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Ljudski je grešiti</a:t>
            </a:r>
            <a:r>
              <a:rPr lang="de-DE" altLang="de-DE" dirty="0">
                <a:solidFill>
                  <a:srgbClr val="333333"/>
                </a:solidFill>
              </a:rPr>
              <a:t> </a:t>
            </a:r>
            <a:r>
              <a:rPr lang="hr-HR" altLang="de-DE" dirty="0">
                <a:solidFill>
                  <a:srgbClr val="333333"/>
                </a:solidFill>
              </a:rPr>
              <a:t>– imajte uvek na umu mogućnost da možda niste u pravu.</a:t>
            </a:r>
            <a:endParaRPr lang="de-DE"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sr-Latn-RS" altLang="de-DE" dirty="0">
                <a:solidFill>
                  <a:srgbClr val="333333"/>
                </a:solidFill>
              </a:rPr>
              <a:t>Zasnivajte važne odluke na čvrstim činjenicama. Puka nagađanja </a:t>
            </a:r>
            <a:r>
              <a:rPr lang="sr-Latn-RS" altLang="de-DE">
                <a:solidFill>
                  <a:srgbClr val="333333"/>
                </a:solidFill>
              </a:rPr>
              <a:t>su </a:t>
            </a:r>
            <a:r>
              <a:rPr lang="en-US" altLang="de-DE">
                <a:solidFill>
                  <a:srgbClr val="333333"/>
                </a:solidFill>
              </a:rPr>
              <a:t>“</a:t>
            </a:r>
            <a:r>
              <a:rPr lang="sr-Latn-RS" altLang="de-DE">
                <a:solidFill>
                  <a:srgbClr val="333333"/>
                </a:solidFill>
              </a:rPr>
              <a:t>loši savetnici</a:t>
            </a:r>
            <a:r>
              <a:rPr lang="en-US" altLang="de-DE">
                <a:solidFill>
                  <a:srgbClr val="333333"/>
                </a:solidFill>
              </a:rPr>
              <a:t>”</a:t>
            </a:r>
            <a:r>
              <a:rPr lang="sr-Latn-RS" altLang="de-DE">
                <a:solidFill>
                  <a:srgbClr val="333333"/>
                </a:solidFill>
              </a:rPr>
              <a:t>. </a:t>
            </a:r>
            <a:r>
              <a:rPr lang="sr-Latn-RS" altLang="de-DE" dirty="0">
                <a:solidFill>
                  <a:srgbClr val="333333"/>
                </a:solidFill>
              </a:rPr>
              <a:t>Uvek razmotrite posledice neke pogrešne procene</a:t>
            </a:r>
            <a:r>
              <a:rPr lang="en-GB" altLang="de-DE" dirty="0">
                <a:solidFill>
                  <a:srgbClr val="333333"/>
                </a:solidFill>
              </a:rPr>
              <a:t>.</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69</a:t>
            </a:fld>
            <a:endParaRPr lang="de-DE" altLang="de-DE"/>
          </a:p>
        </p:txBody>
      </p:sp>
    </p:spTree>
    <p:extLst>
      <p:ext uri="{BB962C8B-B14F-4D97-AF65-F5344CB8AC3E}">
        <p14:creationId xmlns:p14="http://schemas.microsoft.com/office/powerpoint/2010/main" val="22260344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 ljudi</a:t>
            </a:r>
            <a:r>
              <a:rPr lang="en-AU" altLang="de-DE" sz="2400" dirty="0">
                <a:solidFill>
                  <a:srgbClr val="333333"/>
                </a:solidFill>
              </a:rPr>
              <a:t> </a:t>
            </a:r>
            <a:r>
              <a:rPr lang="sr-Latn-CS" altLang="de-DE" sz="2400" dirty="0">
                <a:solidFill>
                  <a:srgbClr val="333333"/>
                </a:solidFill>
              </a:rPr>
              <a:t>sa</a:t>
            </a:r>
            <a:r>
              <a:rPr lang="hr-HR" altLang="de-DE" sz="2400" dirty="0">
                <a:solidFill>
                  <a:srgbClr val="333333"/>
                </a:solidFill>
              </a:rPr>
              <a:t> psihozom </a:t>
            </a:r>
            <a:r>
              <a:rPr lang="de-DE" altLang="de-DE" sz="2400" dirty="0">
                <a:solidFill>
                  <a:srgbClr val="333333"/>
                </a:solidFill>
              </a:rPr>
              <a:t>(</a:t>
            </a:r>
            <a:r>
              <a:rPr lang="sr-Latn-CS" altLang="de-DE" sz="2400" dirty="0">
                <a:solidFill>
                  <a:srgbClr val="333333"/>
                </a:solidFill>
              </a:rPr>
              <a:t>ali </a:t>
            </a:r>
            <a:r>
              <a:rPr lang="hr-HR" altLang="de-DE" sz="2400" dirty="0">
                <a:solidFill>
                  <a:srgbClr val="333333"/>
                </a:solidFill>
              </a:rPr>
              <a:t>ne svi</a:t>
            </a:r>
            <a:r>
              <a:rPr lang="de-DE" altLang="de-DE" sz="2400" dirty="0">
                <a:solidFill>
                  <a:srgbClr val="333333"/>
                </a:solidFill>
              </a:rPr>
              <a:t>!) </a:t>
            </a:r>
            <a:r>
              <a:rPr lang="hr-HR" altLang="de-DE" sz="2400" dirty="0">
                <a:solidFill>
                  <a:srgbClr val="333333"/>
                </a:solidFill>
              </a:rPr>
              <a:t>skloni su prebrzom zaključivanju</a:t>
            </a:r>
            <a:r>
              <a:rPr lang="en-AU" altLang="de-DE" sz="2400" dirty="0">
                <a:solidFill>
                  <a:srgbClr val="333333"/>
                </a:solidFill>
              </a:rPr>
              <a:t> </a:t>
            </a:r>
            <a:r>
              <a:rPr lang="hr-HR" altLang="de-DE" sz="2400" dirty="0">
                <a:solidFill>
                  <a:srgbClr val="333333"/>
                </a:solidFill>
              </a:rPr>
              <a:t>i formiranju ekstremnih procena</a:t>
            </a:r>
            <a:r>
              <a:rPr lang="en-AU" altLang="de-DE" sz="2400" dirty="0">
                <a:solidFill>
                  <a:srgbClr val="333333"/>
                </a:solidFill>
              </a:rPr>
              <a:t>.</a:t>
            </a:r>
            <a:r>
              <a:rPr lang="sr-Latn-CS" altLang="de-DE" sz="2400" dirty="0">
                <a:solidFill>
                  <a:srgbClr val="333333"/>
                </a:solidFill>
              </a:rPr>
              <a:t> Kad je čovek pod stresom, o</a:t>
            </a:r>
            <a:r>
              <a:rPr lang="hr-HR" altLang="de-DE" sz="2400" dirty="0">
                <a:solidFill>
                  <a:srgbClr val="333333"/>
                </a:solidFill>
              </a:rPr>
              <a:t>va tendencija se pojačava.</a:t>
            </a: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 ljudi</a:t>
            </a:r>
            <a:r>
              <a:rPr lang="en-AU" altLang="de-DE" sz="2400" dirty="0">
                <a:solidFill>
                  <a:srgbClr val="333333"/>
                </a:solidFill>
              </a:rPr>
              <a:t> </a:t>
            </a:r>
            <a:r>
              <a:rPr lang="sr-Latn-CS" altLang="de-DE" sz="2400" dirty="0">
                <a:solidFill>
                  <a:srgbClr val="333333"/>
                </a:solidFill>
              </a:rPr>
              <a:t>sa</a:t>
            </a:r>
            <a:r>
              <a:rPr lang="hr-HR" altLang="de-DE" sz="2400" dirty="0">
                <a:solidFill>
                  <a:srgbClr val="333333"/>
                </a:solidFill>
              </a:rPr>
              <a:t> psihozom </a:t>
            </a:r>
            <a:r>
              <a:rPr lang="de-DE" altLang="de-DE" sz="2400" dirty="0">
                <a:solidFill>
                  <a:srgbClr val="333333"/>
                </a:solidFill>
              </a:rPr>
              <a:t>(</a:t>
            </a:r>
            <a:r>
              <a:rPr lang="sr-Latn-CS" altLang="de-DE" sz="2400" dirty="0">
                <a:solidFill>
                  <a:srgbClr val="333333"/>
                </a:solidFill>
              </a:rPr>
              <a:t>ali </a:t>
            </a:r>
            <a:r>
              <a:rPr lang="hr-HR" altLang="de-DE" sz="2400" dirty="0">
                <a:solidFill>
                  <a:srgbClr val="333333"/>
                </a:solidFill>
              </a:rPr>
              <a:t>ne svi</a:t>
            </a:r>
            <a:r>
              <a:rPr lang="de-DE" altLang="de-DE" sz="2400" dirty="0">
                <a:solidFill>
                  <a:srgbClr val="333333"/>
                </a:solidFill>
              </a:rPr>
              <a:t>!) </a:t>
            </a:r>
            <a:r>
              <a:rPr lang="hr-HR" altLang="de-DE" sz="2400" dirty="0">
                <a:solidFill>
                  <a:srgbClr val="333333"/>
                </a:solidFill>
              </a:rPr>
              <a:t>skloni su prebrzom zaključivanju</a:t>
            </a:r>
            <a:r>
              <a:rPr lang="en-AU" altLang="de-DE" sz="2400" dirty="0">
                <a:solidFill>
                  <a:srgbClr val="333333"/>
                </a:solidFill>
              </a:rPr>
              <a:t> </a:t>
            </a:r>
            <a:r>
              <a:rPr lang="hr-HR" altLang="de-DE" sz="2400" dirty="0">
                <a:solidFill>
                  <a:srgbClr val="333333"/>
                </a:solidFill>
              </a:rPr>
              <a:t>i formiranju ekstremnih procena</a:t>
            </a:r>
            <a:r>
              <a:rPr lang="en-AU" altLang="de-DE" sz="2400" dirty="0">
                <a:solidFill>
                  <a:srgbClr val="333333"/>
                </a:solidFill>
              </a:rPr>
              <a:t>.</a:t>
            </a:r>
            <a:r>
              <a:rPr lang="sr-Latn-CS" altLang="de-DE" sz="2400" dirty="0">
                <a:solidFill>
                  <a:srgbClr val="333333"/>
                </a:solidFill>
              </a:rPr>
              <a:t> Kad je čovek pod stresom, o</a:t>
            </a:r>
            <a:r>
              <a:rPr lang="hr-HR" altLang="de-DE" sz="2400" dirty="0">
                <a:solidFill>
                  <a:srgbClr val="333333"/>
                </a:solidFill>
              </a:rPr>
              <a:t>va tendencija se pojačava.</a:t>
            </a:r>
          </a:p>
          <a:p>
            <a:pPr lvl="0" defTabSz="914400" fontAlgn="base"/>
            <a:r>
              <a:rPr lang="hr-HR" altLang="de-DE" sz="2400" dirty="0">
                <a:solidFill>
                  <a:srgbClr val="004992"/>
                </a:solidFill>
              </a:rPr>
              <a:t>Primer</a:t>
            </a:r>
            <a:r>
              <a:rPr lang="en-AU" altLang="de-DE" sz="2400" dirty="0">
                <a:solidFill>
                  <a:srgbClr val="004992"/>
                </a:solidFill>
              </a:rPr>
              <a:t>: </a:t>
            </a:r>
            <a:r>
              <a:rPr lang="hr-HR" altLang="de-DE" sz="2400" dirty="0">
                <a:solidFill>
                  <a:srgbClr val="333333"/>
                </a:solidFill>
              </a:rPr>
              <a:t>Ilija bi da se</a:t>
            </a:r>
            <a:r>
              <a:rPr lang="en-AU" altLang="de-DE" sz="2400" dirty="0">
                <a:solidFill>
                  <a:srgbClr val="333333"/>
                </a:solidFill>
              </a:rPr>
              <a:t> </a:t>
            </a:r>
            <a:r>
              <a:rPr lang="hr-HR" altLang="de-DE" sz="2400" dirty="0">
                <a:solidFill>
                  <a:srgbClr val="333333"/>
                </a:solidFill>
              </a:rPr>
              <a:t>autom odveze do fakulteta, ali ne može da nađe ključeve od kola</a:t>
            </a:r>
            <a:r>
              <a:rPr lang="en-AU" altLang="de-DE" sz="2400" dirty="0">
                <a:solidFill>
                  <a:srgbClr val="333333"/>
                </a:solidFill>
              </a:rPr>
              <a:t>. </a:t>
            </a:r>
            <a:r>
              <a:rPr lang="hr-HR" altLang="de-DE" sz="2400" dirty="0">
                <a:solidFill>
                  <a:srgbClr val="333333"/>
                </a:solidFill>
              </a:rPr>
              <a:t>Misli da mu je domar</a:t>
            </a:r>
            <a:r>
              <a:rPr lang="en-AU" altLang="de-DE" sz="2400" dirty="0">
                <a:solidFill>
                  <a:srgbClr val="333333"/>
                </a:solidFill>
              </a:rPr>
              <a:t> </a:t>
            </a:r>
            <a:r>
              <a:rPr lang="hr-HR" altLang="de-DE" sz="2400" dirty="0">
                <a:solidFill>
                  <a:srgbClr val="333333"/>
                </a:solidFill>
              </a:rPr>
              <a:t>ukrao ključeve kako bi ga sprečio da ode na fakultet</a:t>
            </a:r>
            <a:r>
              <a:rPr lang="en-AU" altLang="de-DE" sz="2400" dirty="0">
                <a:solidFill>
                  <a:srgbClr val="333333"/>
                </a:solidFill>
              </a:rPr>
              <a:t>.</a:t>
            </a:r>
            <a:endParaRPr lang="hr-HR" altLang="de-DE" sz="2400" dirty="0">
              <a:solidFill>
                <a:srgbClr val="333333"/>
              </a:solidFill>
            </a:endParaRPr>
          </a:p>
          <a:p>
            <a:pPr lvl="0" defTabSz="914400" fontAlgn="base"/>
            <a:r>
              <a:rPr lang="hr-HR" altLang="de-DE" sz="2400" dirty="0">
                <a:solidFill>
                  <a:srgbClr val="004992"/>
                </a:solidFill>
              </a:rPr>
              <a:t>Pozadina stvari: </a:t>
            </a:r>
            <a:r>
              <a:rPr lang="hr-HR" altLang="de-DE" sz="2400" dirty="0">
                <a:solidFill>
                  <a:srgbClr val="333333"/>
                </a:solidFill>
              </a:rPr>
              <a:t>Ilija je ubeđen da neko želi da ga izbaci sa fakulteta.</a:t>
            </a:r>
            <a:endParaRPr lang="en-AU" altLang="de-DE" sz="2400" dirty="0">
              <a:solidFill>
                <a:srgbClr val="333333"/>
              </a:solidFill>
            </a:endParaRP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Zašto bi</a:t>
            </a:r>
            <a:r>
              <a:rPr lang="en-AU" altLang="de-DE" sz="2400" dirty="0">
                <a:solidFill>
                  <a:srgbClr val="333333"/>
                </a:solidFill>
              </a:rPr>
              <a:t> </a:t>
            </a:r>
            <a:r>
              <a:rPr lang="hr-HR" altLang="de-DE" sz="2400" dirty="0">
                <a:solidFill>
                  <a:srgbClr val="333333"/>
                </a:solidFill>
              </a:rPr>
              <a:t>domar</a:t>
            </a:r>
            <a:r>
              <a:rPr lang="en-AU" altLang="de-DE" sz="2400" dirty="0">
                <a:solidFill>
                  <a:srgbClr val="333333"/>
                </a:solidFill>
              </a:rPr>
              <a:t> </a:t>
            </a:r>
            <a:r>
              <a:rPr lang="hr-HR" altLang="de-DE" sz="2400" dirty="0">
                <a:solidFill>
                  <a:srgbClr val="333333"/>
                </a:solidFill>
              </a:rPr>
              <a:t>imao interes da Iliju izbace sa fakulteta?</a:t>
            </a:r>
            <a:r>
              <a:rPr lang="en-AU" altLang="de-DE" sz="2400" dirty="0">
                <a:solidFill>
                  <a:srgbClr val="333333"/>
                </a:solidFill>
              </a:rPr>
              <a:t> </a:t>
            </a:r>
            <a:r>
              <a:rPr lang="sr-Latn-CS" altLang="de-DE" sz="2400" dirty="0">
                <a:solidFill>
                  <a:srgbClr val="333333"/>
                </a:solidFill>
              </a:rPr>
              <a:t>K</a:t>
            </a:r>
            <a:r>
              <a:rPr lang="hr-HR" altLang="de-DE" sz="2400" dirty="0">
                <a:solidFill>
                  <a:srgbClr val="333333"/>
                </a:solidFill>
              </a:rPr>
              <a:t>ako će doći do ključeva</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71</a:t>
            </a:fld>
            <a:endParaRPr lang="de-DE" altLang="de-DE"/>
          </a:p>
        </p:txBody>
      </p:sp>
    </p:spTree>
    <p:extLst>
      <p:ext uri="{BB962C8B-B14F-4D97-AF65-F5344CB8AC3E}">
        <p14:creationId xmlns:p14="http://schemas.microsoft.com/office/powerpoint/2010/main" val="9937556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 ljudi</a:t>
            </a:r>
            <a:r>
              <a:rPr lang="en-AU" altLang="de-DE" sz="2400" dirty="0">
                <a:solidFill>
                  <a:srgbClr val="333333"/>
                </a:solidFill>
              </a:rPr>
              <a:t> </a:t>
            </a:r>
            <a:r>
              <a:rPr lang="sr-Latn-CS" altLang="de-DE" sz="2400" dirty="0">
                <a:solidFill>
                  <a:srgbClr val="333333"/>
                </a:solidFill>
              </a:rPr>
              <a:t>sa</a:t>
            </a:r>
            <a:r>
              <a:rPr lang="hr-HR" altLang="de-DE" sz="2400" dirty="0">
                <a:solidFill>
                  <a:srgbClr val="333333"/>
                </a:solidFill>
              </a:rPr>
              <a:t> psihozom </a:t>
            </a:r>
            <a:r>
              <a:rPr lang="de-DE" altLang="de-DE" sz="2400" dirty="0">
                <a:solidFill>
                  <a:srgbClr val="333333"/>
                </a:solidFill>
              </a:rPr>
              <a:t>(</a:t>
            </a:r>
            <a:r>
              <a:rPr lang="sr-Latn-CS" altLang="de-DE" sz="2400" dirty="0">
                <a:solidFill>
                  <a:srgbClr val="333333"/>
                </a:solidFill>
              </a:rPr>
              <a:t>ali </a:t>
            </a:r>
            <a:r>
              <a:rPr lang="hr-HR" altLang="de-DE" sz="2400" dirty="0">
                <a:solidFill>
                  <a:srgbClr val="333333"/>
                </a:solidFill>
              </a:rPr>
              <a:t>ne svi</a:t>
            </a:r>
            <a:r>
              <a:rPr lang="de-DE" altLang="de-DE" sz="2400" dirty="0">
                <a:solidFill>
                  <a:srgbClr val="333333"/>
                </a:solidFill>
              </a:rPr>
              <a:t>!) </a:t>
            </a:r>
            <a:r>
              <a:rPr lang="hr-HR" altLang="de-DE" sz="2400" dirty="0">
                <a:solidFill>
                  <a:srgbClr val="333333"/>
                </a:solidFill>
              </a:rPr>
              <a:t>skloni su prebrzom zaključivanju</a:t>
            </a:r>
            <a:r>
              <a:rPr lang="en-AU" altLang="de-DE" sz="2400" dirty="0">
                <a:solidFill>
                  <a:srgbClr val="333333"/>
                </a:solidFill>
              </a:rPr>
              <a:t> </a:t>
            </a:r>
            <a:r>
              <a:rPr lang="hr-HR" altLang="de-DE" sz="2400" dirty="0">
                <a:solidFill>
                  <a:srgbClr val="333333"/>
                </a:solidFill>
              </a:rPr>
              <a:t>i formiranju ekstremnih procena</a:t>
            </a:r>
            <a:r>
              <a:rPr lang="en-AU" altLang="de-DE" sz="2400" dirty="0">
                <a:solidFill>
                  <a:srgbClr val="333333"/>
                </a:solidFill>
              </a:rPr>
              <a:t>.</a:t>
            </a:r>
            <a:r>
              <a:rPr lang="sr-Latn-CS" altLang="de-DE" sz="2400" dirty="0">
                <a:solidFill>
                  <a:srgbClr val="333333"/>
                </a:solidFill>
              </a:rPr>
              <a:t> Kad je čovek pod stresom, o</a:t>
            </a:r>
            <a:r>
              <a:rPr lang="hr-HR" altLang="de-DE" sz="2400" dirty="0">
                <a:solidFill>
                  <a:srgbClr val="333333"/>
                </a:solidFill>
              </a:rPr>
              <a:t>va tendencija se pojačava.</a:t>
            </a:r>
          </a:p>
          <a:p>
            <a:pPr lvl="0" defTabSz="914400" fontAlgn="base"/>
            <a:r>
              <a:rPr lang="hr-HR" altLang="de-DE" sz="2400" dirty="0">
                <a:solidFill>
                  <a:srgbClr val="004992"/>
                </a:solidFill>
              </a:rPr>
              <a:t>Primer</a:t>
            </a:r>
            <a:r>
              <a:rPr lang="en-AU" altLang="de-DE" sz="2400" dirty="0">
                <a:solidFill>
                  <a:srgbClr val="004992"/>
                </a:solidFill>
              </a:rPr>
              <a:t>: </a:t>
            </a:r>
            <a:r>
              <a:rPr lang="hr-HR" altLang="de-DE" sz="2400" dirty="0">
                <a:solidFill>
                  <a:srgbClr val="333333"/>
                </a:solidFill>
              </a:rPr>
              <a:t>Ilija bi da se</a:t>
            </a:r>
            <a:r>
              <a:rPr lang="en-AU" altLang="de-DE" sz="2400" dirty="0">
                <a:solidFill>
                  <a:srgbClr val="333333"/>
                </a:solidFill>
              </a:rPr>
              <a:t> </a:t>
            </a:r>
            <a:r>
              <a:rPr lang="hr-HR" altLang="de-DE" sz="2400" dirty="0">
                <a:solidFill>
                  <a:srgbClr val="333333"/>
                </a:solidFill>
              </a:rPr>
              <a:t>autom odveze do fakulteta, ali ne može da nađe ključeve od kola</a:t>
            </a:r>
            <a:r>
              <a:rPr lang="en-AU" altLang="de-DE" sz="2400" dirty="0">
                <a:solidFill>
                  <a:srgbClr val="333333"/>
                </a:solidFill>
              </a:rPr>
              <a:t>. </a:t>
            </a:r>
            <a:r>
              <a:rPr lang="hr-HR" altLang="de-DE" sz="2400" dirty="0">
                <a:solidFill>
                  <a:srgbClr val="333333"/>
                </a:solidFill>
              </a:rPr>
              <a:t>Misli da mu je domar</a:t>
            </a:r>
            <a:r>
              <a:rPr lang="en-AU" altLang="de-DE" sz="2400" dirty="0">
                <a:solidFill>
                  <a:srgbClr val="333333"/>
                </a:solidFill>
              </a:rPr>
              <a:t> </a:t>
            </a:r>
            <a:r>
              <a:rPr lang="hr-HR" altLang="de-DE" sz="2400" dirty="0">
                <a:solidFill>
                  <a:srgbClr val="333333"/>
                </a:solidFill>
              </a:rPr>
              <a:t>ukrao ključeve kako bi ga sprečio da ode na fakultet</a:t>
            </a:r>
            <a:r>
              <a:rPr lang="en-AU" altLang="de-DE" sz="2400" dirty="0">
                <a:solidFill>
                  <a:srgbClr val="333333"/>
                </a:solidFill>
              </a:rPr>
              <a:t>.</a:t>
            </a:r>
            <a:endParaRPr lang="hr-HR" altLang="de-DE" sz="2400" dirty="0">
              <a:solidFill>
                <a:srgbClr val="333333"/>
              </a:solidFill>
            </a:endParaRPr>
          </a:p>
          <a:p>
            <a:pPr lvl="0" defTabSz="914400" fontAlgn="base"/>
            <a:r>
              <a:rPr lang="hr-HR" altLang="de-DE" sz="2400" dirty="0">
                <a:solidFill>
                  <a:srgbClr val="004992"/>
                </a:solidFill>
              </a:rPr>
              <a:t>Pozadina stvari: </a:t>
            </a:r>
            <a:r>
              <a:rPr lang="hr-HR" altLang="de-DE" sz="2400" dirty="0">
                <a:solidFill>
                  <a:srgbClr val="333333"/>
                </a:solidFill>
              </a:rPr>
              <a:t>Ilija je ubeđen da neko želi da ga izbaci sa fakulteta.</a:t>
            </a:r>
            <a:endParaRPr lang="en-AU" altLang="de-DE" sz="2400" dirty="0">
              <a:solidFill>
                <a:srgbClr val="333333"/>
              </a:solidFill>
            </a:endParaRP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Zašto bi</a:t>
            </a:r>
            <a:r>
              <a:rPr lang="en-AU" altLang="de-DE" sz="2400" dirty="0">
                <a:solidFill>
                  <a:srgbClr val="333333"/>
                </a:solidFill>
              </a:rPr>
              <a:t> </a:t>
            </a:r>
            <a:r>
              <a:rPr lang="hr-HR" altLang="de-DE" sz="2400" dirty="0">
                <a:solidFill>
                  <a:srgbClr val="333333"/>
                </a:solidFill>
              </a:rPr>
              <a:t>domar</a:t>
            </a:r>
            <a:r>
              <a:rPr lang="en-AU" altLang="de-DE" sz="2400" dirty="0">
                <a:solidFill>
                  <a:srgbClr val="333333"/>
                </a:solidFill>
              </a:rPr>
              <a:t> </a:t>
            </a:r>
            <a:r>
              <a:rPr lang="hr-HR" altLang="de-DE" sz="2400" dirty="0">
                <a:solidFill>
                  <a:srgbClr val="333333"/>
                </a:solidFill>
              </a:rPr>
              <a:t>imao interes da Iliju izbace sa fakulteta?</a:t>
            </a:r>
            <a:r>
              <a:rPr lang="en-AU" altLang="de-DE" sz="2400" dirty="0">
                <a:solidFill>
                  <a:srgbClr val="333333"/>
                </a:solidFill>
              </a:rPr>
              <a:t> </a:t>
            </a:r>
            <a:r>
              <a:rPr lang="sr-Latn-CS" altLang="de-DE" sz="2400" dirty="0">
                <a:solidFill>
                  <a:srgbClr val="333333"/>
                </a:solidFill>
              </a:rPr>
              <a:t>K</a:t>
            </a:r>
            <a:r>
              <a:rPr lang="hr-HR" altLang="de-DE" sz="2400" dirty="0">
                <a:solidFill>
                  <a:srgbClr val="333333"/>
                </a:solidFill>
              </a:rPr>
              <a:t>ako će doći do ključeva</a:t>
            </a:r>
            <a:r>
              <a:rPr lang="en-AU" altLang="de-DE" sz="2400" dirty="0">
                <a:solidFill>
                  <a:srgbClr val="333333"/>
                </a:solidFill>
              </a:rPr>
              <a:t>?</a:t>
            </a:r>
          </a:p>
          <a:p>
            <a:pPr lvl="0" defTabSz="914400" fontAlgn="base"/>
            <a:r>
              <a:rPr lang="hr-HR" altLang="de-DE" sz="2400" dirty="0">
                <a:solidFill>
                  <a:srgbClr val="333333"/>
                </a:solidFill>
              </a:rPr>
              <a:t>Pre nego što nekoga za nešto optužite, trebalo bi da prikupite više informacija. Obavezno razmotrite i druga moguća objašnjenja sa osobama u koje imate poverenje.</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72</a:t>
            </a:fld>
            <a:endParaRPr lang="de-DE" altLang="de-DE"/>
          </a:p>
        </p:txBody>
      </p:sp>
    </p:spTree>
    <p:extLst>
      <p:ext uri="{BB962C8B-B14F-4D97-AF65-F5344CB8AC3E}">
        <p14:creationId xmlns:p14="http://schemas.microsoft.com/office/powerpoint/2010/main" val="40146312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73</a:t>
            </a:fld>
            <a:endParaRPr lang="de-DE" altLang="de-DE"/>
          </a:p>
        </p:txBody>
      </p:sp>
    </p:spTree>
    <p:extLst>
      <p:ext uri="{BB962C8B-B14F-4D97-AF65-F5344CB8AC3E}">
        <p14:creationId xmlns:p14="http://schemas.microsoft.com/office/powerpoint/2010/main" val="28219950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96139063"/>
              </p:ext>
            </p:extLst>
          </p:nvPr>
        </p:nvGraphicFramePr>
        <p:xfrm>
          <a:off x="408954" y="2011680"/>
          <a:ext cx="11375999" cy="28651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GB" sz="1000" kern="1200" dirty="0" err="1">
                          <a:solidFill>
                            <a:schemeClr val="dk1"/>
                          </a:solidFill>
                          <a:effectLst/>
                          <a:latin typeface="+mn-lt"/>
                          <a:ea typeface="+mn-ea"/>
                          <a:cs typeface="+mn-cs"/>
                        </a:rPr>
                        <a:t>Naslovna</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strana</a:t>
                      </a:r>
                      <a:r>
                        <a:rPr lang="en-GB" sz="1000" kern="1200" dirty="0">
                          <a:solidFill>
                            <a:schemeClr val="dk1"/>
                          </a:solidFill>
                          <a:effectLst/>
                          <a:latin typeface="+mn-lt"/>
                          <a:ea typeface="+mn-ea"/>
                          <a:cs typeface="+mn-cs"/>
                        </a:rPr>
                        <a:t> </a:t>
                      </a:r>
                      <a:r>
                        <a:rPr lang="en-GB" sz="1000" i="1" kern="1200" dirty="0">
                          <a:solidFill>
                            <a:schemeClr val="dk1"/>
                          </a:solidFill>
                          <a:effectLst/>
                          <a:latin typeface="+mn-lt"/>
                          <a:ea typeface="+mn-ea"/>
                          <a:cs typeface="+mn-cs"/>
                        </a:rPr>
                        <a:t>Stern </a:t>
                      </a:r>
                      <a:r>
                        <a:rPr lang="en-GB" sz="1000" kern="1200" dirty="0" err="1">
                          <a:solidFill>
                            <a:schemeClr val="dk1"/>
                          </a:solidFill>
                          <a:effectLst/>
                          <a:latin typeface="+mn-lt"/>
                          <a:ea typeface="+mn-ea"/>
                          <a:cs typeface="+mn-cs"/>
                        </a:rPr>
                        <a:t>magazina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GHDI – Image</a:t>
                      </a:r>
                      <a:br>
                        <a:rPr lang="de-DE" sz="1000" b="0" u="none" kern="1200" dirty="0">
                          <a:solidFill>
                            <a:schemeClr val="dk1"/>
                          </a:solidFill>
                          <a:effectLst/>
                          <a:latin typeface="+mn-lt"/>
                          <a:ea typeface="+mn-ea"/>
                          <a:cs typeface="+mn-cs"/>
                        </a:rPr>
                      </a:b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000" kern="1200" dirty="0" err="1">
                          <a:solidFill>
                            <a:schemeClr val="dk1"/>
                          </a:solidFill>
                          <a:effectLst/>
                          <a:latin typeface="+mn-lt"/>
                          <a:ea typeface="+mn-ea"/>
                          <a:cs typeface="+mn-cs"/>
                        </a:rPr>
                        <a:t>Ovaj</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rad</a:t>
                      </a:r>
                      <a:r>
                        <a:rPr lang="de-DE" sz="1000" kern="1200" dirty="0">
                          <a:solidFill>
                            <a:schemeClr val="dk1"/>
                          </a:solidFill>
                          <a:effectLst/>
                          <a:latin typeface="+mn-lt"/>
                          <a:ea typeface="+mn-ea"/>
                          <a:cs typeface="+mn-cs"/>
                        </a:rPr>
                        <a:t> je </a:t>
                      </a:r>
                      <a:r>
                        <a:rPr lang="de-DE" sz="1000" kern="1200" dirty="0" err="1">
                          <a:solidFill>
                            <a:schemeClr val="dk1"/>
                          </a:solidFill>
                          <a:effectLst/>
                          <a:latin typeface="+mn-lt"/>
                          <a:ea typeface="+mn-ea"/>
                          <a:cs typeface="+mn-cs"/>
                        </a:rPr>
                        <a:t>licenciran</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prema</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polisi</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poštene</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upotrebe</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Ukoliko</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sumnjate</a:t>
                      </a:r>
                      <a:r>
                        <a:rPr lang="de-DE" sz="1000" kern="1200" dirty="0">
                          <a:solidFill>
                            <a:schemeClr val="dk1"/>
                          </a:solidFill>
                          <a:effectLst/>
                          <a:latin typeface="+mn-lt"/>
                          <a:ea typeface="+mn-ea"/>
                          <a:cs typeface="+mn-cs"/>
                        </a:rPr>
                        <a:t> na </a:t>
                      </a:r>
                      <a:r>
                        <a:rPr lang="de-DE" sz="1000" kern="1200" dirty="0" err="1">
                          <a:solidFill>
                            <a:schemeClr val="dk1"/>
                          </a:solidFill>
                          <a:effectLst/>
                          <a:latin typeface="+mn-lt"/>
                          <a:ea typeface="+mn-ea"/>
                          <a:cs typeface="+mn-cs"/>
                        </a:rPr>
                        <a:t>kršenje</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autorskih</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prava</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molimo</a:t>
                      </a:r>
                      <a:r>
                        <a:rPr lang="de-DE" sz="1000" kern="1200" dirty="0">
                          <a:solidFill>
                            <a:schemeClr val="dk1"/>
                          </a:solidFill>
                          <a:effectLst/>
                          <a:latin typeface="+mn-lt"/>
                          <a:ea typeface="+mn-ea"/>
                          <a:cs typeface="+mn-cs"/>
                        </a:rPr>
                        <a:t> Vas da </a:t>
                      </a:r>
                      <a:r>
                        <a:rPr lang="de-DE" sz="1000" kern="1200" dirty="0" err="1">
                          <a:solidFill>
                            <a:schemeClr val="dk1"/>
                          </a:solidFill>
                          <a:effectLst/>
                          <a:latin typeface="+mn-lt"/>
                          <a:ea typeface="+mn-ea"/>
                          <a:cs typeface="+mn-cs"/>
                        </a:rPr>
                        <a:t>nas</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kontaktirate</a:t>
                      </a:r>
                      <a:r>
                        <a:rPr lang="de-DE" sz="1000" kern="1200" dirty="0">
                          <a:solidFill>
                            <a:schemeClr val="dk1"/>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000" kern="1200" dirty="0" err="1">
                          <a:solidFill>
                            <a:schemeClr val="dk1"/>
                          </a:solidFill>
                          <a:effectLst/>
                          <a:latin typeface="+mn-lt"/>
                          <a:ea typeface="+mn-ea"/>
                          <a:cs typeface="+mn-cs"/>
                        </a:rPr>
                        <a:t>Naslovna</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strana</a:t>
                      </a:r>
                      <a:r>
                        <a:rPr lang="en-GB" sz="1000" kern="1200" dirty="0">
                          <a:solidFill>
                            <a:schemeClr val="dk1"/>
                          </a:solidFill>
                          <a:effectLst/>
                          <a:latin typeface="+mn-lt"/>
                          <a:ea typeface="+mn-ea"/>
                          <a:cs typeface="+mn-cs"/>
                        </a:rPr>
                        <a:t> </a:t>
                      </a:r>
                      <a:r>
                        <a:rPr lang="en-GB" sz="1000" i="1" kern="1200" dirty="0">
                          <a:solidFill>
                            <a:schemeClr val="dk1"/>
                          </a:solidFill>
                          <a:effectLst/>
                          <a:latin typeface="+mn-lt"/>
                          <a:ea typeface="+mn-ea"/>
                          <a:cs typeface="+mn-cs"/>
                        </a:rPr>
                        <a:t>Stern </a:t>
                      </a:r>
                      <a:r>
                        <a:rPr lang="en-GB" sz="1000" kern="1200" dirty="0" err="1">
                          <a:solidFill>
                            <a:schemeClr val="dk1"/>
                          </a:solidFill>
                          <a:effectLst/>
                          <a:latin typeface="+mn-lt"/>
                          <a:ea typeface="+mn-ea"/>
                          <a:cs typeface="+mn-cs"/>
                        </a:rPr>
                        <a:t>magazina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B3BF75DE-B6E6-4BC8-A02E-C3E32B456DCE}"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45"/>
          <p:cNvGraphicFramePr>
            <a:graphicFrameLocks noGrp="1"/>
          </p:cNvGraphicFramePr>
          <p:nvPr>
            <p:extLst>
              <p:ext uri="{D42A27DB-BD31-4B8C-83A1-F6EECF244321}">
                <p14:modId xmlns:p14="http://schemas.microsoft.com/office/powerpoint/2010/main" val="3010786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Argumenti 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45"/>
          <p:cNvGraphicFramePr>
            <a:graphicFrameLocks noGrp="1"/>
          </p:cNvGraphicFramePr>
          <p:nvPr>
            <p:extLst>
              <p:ext uri="{D42A27DB-BD31-4B8C-83A1-F6EECF244321}">
                <p14:modId xmlns:p14="http://schemas.microsoft.com/office/powerpoint/2010/main" val="418300210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dirty="0" err="1">
                          <a:solidFill>
                            <a:srgbClr val="333333"/>
                          </a:solidFill>
                          <a:latin typeface="Calibri Light"/>
                        </a:rPr>
                        <a:t>Navodni</a:t>
                      </a:r>
                      <a:r>
                        <a:rPr lang="en-US" sz="2000" b="0" i="0" u="none" dirty="0">
                          <a:solidFill>
                            <a:srgbClr val="333333"/>
                          </a:solidFill>
                          <a:latin typeface="Calibri Light"/>
                        </a:rPr>
                        <a:t> </a:t>
                      </a:r>
                      <a:r>
                        <a:rPr lang="en-US" sz="2000" b="0" i="0" u="none" dirty="0" err="1">
                          <a:solidFill>
                            <a:srgbClr val="333333"/>
                          </a:solidFill>
                          <a:latin typeface="Calibri Light"/>
                        </a:rPr>
                        <a:t>motivi</a:t>
                      </a:r>
                      <a:r>
                        <a:rPr lang="en-US" sz="2000" b="0" i="0" u="none" dirty="0">
                          <a:solidFill>
                            <a:srgbClr val="333333"/>
                          </a:solidFill>
                          <a:latin typeface="Calibri Light"/>
                        </a:rPr>
                        <a:t> SAD-a:</a:t>
                      </a:r>
                    </a:p>
                    <a:p>
                      <a:pPr marL="457200" indent="-457200">
                        <a:lnSpc>
                          <a:spcPct val="100000"/>
                        </a:lnSpc>
                        <a:spcBef>
                          <a:spcPts val="1200"/>
                        </a:spcBef>
                        <a:buFont typeface="+mj-lt"/>
                        <a:buAutoNum type="arabicPeriod"/>
                      </a:pPr>
                      <a:r>
                        <a:rPr lang="en-US" sz="2000" b="0" i="0" u="none">
                          <a:solidFill>
                            <a:srgbClr val="333333"/>
                          </a:solidFill>
                          <a:latin typeface="Calibri Light"/>
                        </a:rPr>
                        <a:t>“Tehnološka pobeda” </a:t>
                      </a:r>
                      <a:r>
                        <a:rPr lang="en-US" sz="2000" b="0" i="0" u="none" dirty="0">
                          <a:solidFill>
                            <a:srgbClr val="333333"/>
                          </a:solidFill>
                          <a:latin typeface="Calibri Light"/>
                        </a:rPr>
                        <a:t>u </a:t>
                      </a:r>
                      <a:r>
                        <a:rPr lang="en-US" sz="2000" b="0" i="0" u="none" dirty="0" err="1">
                          <a:solidFill>
                            <a:srgbClr val="333333"/>
                          </a:solidFill>
                          <a:latin typeface="Calibri Light"/>
                        </a:rPr>
                        <a:t>takmičenju</a:t>
                      </a:r>
                      <a:r>
                        <a:rPr lang="en-US" sz="2000" b="0" i="0" u="none" dirty="0">
                          <a:solidFill>
                            <a:srgbClr val="333333"/>
                          </a:solidFill>
                          <a:latin typeface="Calibri Light"/>
                        </a:rPr>
                        <a:t> u </a:t>
                      </a:r>
                      <a:r>
                        <a:rPr lang="en-US" sz="2000" b="0" i="0" u="none" dirty="0" err="1">
                          <a:solidFill>
                            <a:srgbClr val="333333"/>
                          </a:solidFill>
                          <a:latin typeface="Calibri Light"/>
                        </a:rPr>
                        <a:t>svemirskim</a:t>
                      </a:r>
                      <a:r>
                        <a:rPr lang="en-US" sz="2000" b="0" i="0" u="none" dirty="0">
                          <a:solidFill>
                            <a:srgbClr val="333333"/>
                          </a:solidFill>
                          <a:latin typeface="Calibri Light"/>
                        </a:rPr>
                        <a:t> </a:t>
                      </a:r>
                      <a:r>
                        <a:rPr lang="en-US" sz="2000" b="0" i="0" u="none" dirty="0" err="1">
                          <a:solidFill>
                            <a:srgbClr val="333333"/>
                          </a:solidFill>
                          <a:latin typeface="Calibri Light"/>
                        </a:rPr>
                        <a:t>letovima</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Sovjetskim</a:t>
                      </a:r>
                      <a:r>
                        <a:rPr lang="en-US" sz="2000" b="0" i="0" u="none" dirty="0">
                          <a:solidFill>
                            <a:srgbClr val="333333"/>
                          </a:solidFill>
                          <a:latin typeface="Calibri Light"/>
                        </a:rPr>
                        <a:t> </a:t>
                      </a:r>
                      <a:r>
                        <a:rPr lang="en-US" sz="2000" b="0" i="0" u="none" dirty="0" err="1">
                          <a:solidFill>
                            <a:srgbClr val="333333"/>
                          </a:solidFill>
                          <a:latin typeface="Calibri Light"/>
                        </a:rPr>
                        <a:t>Savezom</a:t>
                      </a:r>
                      <a:r>
                        <a:rPr lang="en-US" sz="2000" b="0" i="0" u="none" dirty="0">
                          <a:solidFill>
                            <a:srgbClr val="333333"/>
                          </a:solidFill>
                          <a:latin typeface="Calibri Light"/>
                        </a:rPr>
                        <a:t> </a:t>
                      </a:r>
                      <a:r>
                        <a:rPr lang="en-US" sz="2000" b="0" i="0" u="none" dirty="0" err="1">
                          <a:solidFill>
                            <a:srgbClr val="333333"/>
                          </a:solidFill>
                          <a:latin typeface="Calibri Light"/>
                        </a:rPr>
                        <a:t>koji</a:t>
                      </a:r>
                      <a:r>
                        <a:rPr lang="en-US" sz="2000" b="0" i="0" u="none" dirty="0">
                          <a:solidFill>
                            <a:srgbClr val="333333"/>
                          </a:solidFill>
                          <a:latin typeface="Calibri Light"/>
                        </a:rPr>
                        <a:t> je </a:t>
                      </a:r>
                      <a:r>
                        <a:rPr lang="en-US" sz="2000" b="0" i="0" u="none" dirty="0" err="1">
                          <a:solidFill>
                            <a:srgbClr val="333333"/>
                          </a:solidFill>
                          <a:latin typeface="Calibri Light"/>
                        </a:rPr>
                        <a:t>prvi</a:t>
                      </a:r>
                      <a:r>
                        <a:rPr lang="en-US" sz="2000" b="0" i="0" u="none" dirty="0">
                          <a:solidFill>
                            <a:srgbClr val="333333"/>
                          </a:solidFill>
                          <a:latin typeface="Calibri Light"/>
                        </a:rPr>
                        <a:t> </a:t>
                      </a:r>
                      <a:r>
                        <a:rPr lang="en-US" sz="2000" b="0" i="0" u="none" dirty="0" err="1">
                          <a:solidFill>
                            <a:srgbClr val="333333"/>
                          </a:solidFill>
                          <a:latin typeface="Calibri Light"/>
                        </a:rPr>
                        <a:t>uspešno</a:t>
                      </a:r>
                      <a:r>
                        <a:rPr lang="en-US" sz="2000" b="0" i="0" u="none" dirty="0">
                          <a:solidFill>
                            <a:srgbClr val="333333"/>
                          </a:solidFill>
                          <a:latin typeface="Calibri Light"/>
                        </a:rPr>
                        <a:t> </a:t>
                      </a:r>
                      <a:r>
                        <a:rPr lang="en-US" sz="2000" b="0" i="0" u="none" dirty="0" err="1">
                          <a:solidFill>
                            <a:srgbClr val="333333"/>
                          </a:solidFill>
                          <a:latin typeface="Calibri Light"/>
                        </a:rPr>
                        <a:t>lansirao</a:t>
                      </a:r>
                      <a:r>
                        <a:rPr lang="en-US" sz="2000" b="0" i="0" u="none" dirty="0">
                          <a:solidFill>
                            <a:srgbClr val="333333"/>
                          </a:solidFill>
                          <a:latin typeface="Calibri Light"/>
                        </a:rPr>
                        <a:t> </a:t>
                      </a:r>
                      <a:r>
                        <a:rPr lang="en-US" sz="2000" b="0" i="0" u="none" dirty="0" err="1">
                          <a:solidFill>
                            <a:srgbClr val="333333"/>
                          </a:solidFill>
                          <a:latin typeface="Calibri Light"/>
                        </a:rPr>
                        <a:t>satelit</a:t>
                      </a:r>
                      <a:r>
                        <a:rPr lang="en-US" sz="2000" b="0" i="0" u="none" dirty="0">
                          <a:solidFill>
                            <a:srgbClr val="333333"/>
                          </a:solidFill>
                          <a:latin typeface="Calibri Light"/>
                        </a:rPr>
                        <a:t> u </a:t>
                      </a:r>
                      <a:r>
                        <a:rPr lang="en-US" sz="2000" b="0" i="0" u="none" dirty="0" err="1">
                          <a:solidFill>
                            <a:srgbClr val="333333"/>
                          </a:solidFill>
                          <a:latin typeface="Calibri Light"/>
                        </a:rPr>
                        <a:t>svemir</a:t>
                      </a:r>
                      <a:r>
                        <a:rPr lang="en-US" sz="2000" b="0" i="0" u="none" dirty="0">
                          <a:solidFill>
                            <a:srgbClr val="333333"/>
                          </a:solidFill>
                          <a:latin typeface="Calibri Light"/>
                        </a:rPr>
                        <a:t> </a:t>
                      </a:r>
                    </a:p>
                    <a:p>
                      <a:pPr marL="457200" indent="-457200">
                        <a:lnSpc>
                          <a:spcPct val="100000"/>
                        </a:lnSpc>
                        <a:spcBef>
                          <a:spcPts val="1200"/>
                        </a:spcBef>
                        <a:buFont typeface="+mj-lt"/>
                        <a:buAutoNum type="arabicPeriod"/>
                      </a:pPr>
                      <a:r>
                        <a:rPr lang="en-US" sz="2000" b="0" i="0" u="none" dirty="0" err="1">
                          <a:solidFill>
                            <a:srgbClr val="333333"/>
                          </a:solidFill>
                          <a:latin typeface="Calibri Light"/>
                        </a:rPr>
                        <a:t>Skretanje</a:t>
                      </a:r>
                      <a:r>
                        <a:rPr lang="en-US" sz="2000" b="0" i="0" u="none" dirty="0">
                          <a:solidFill>
                            <a:srgbClr val="333333"/>
                          </a:solidFill>
                          <a:latin typeface="Calibri Light"/>
                        </a:rPr>
                        <a:t> </a:t>
                      </a:r>
                      <a:r>
                        <a:rPr lang="en-US" sz="2000" b="0" i="0" u="none" dirty="0" err="1">
                          <a:solidFill>
                            <a:srgbClr val="333333"/>
                          </a:solidFill>
                          <a:latin typeface="Calibri Light"/>
                        </a:rPr>
                        <a:t>pažnje</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Vijetnamskog</a:t>
                      </a:r>
                      <a:r>
                        <a:rPr lang="en-US" sz="2000" b="0" i="0" u="none" dirty="0">
                          <a:solidFill>
                            <a:srgbClr val="333333"/>
                          </a:solidFill>
                          <a:latin typeface="Calibri Light"/>
                        </a:rPr>
                        <a:t> rata</a:t>
                      </a:r>
                    </a:p>
                    <a:p>
                      <a:pPr marL="457200" indent="-457200">
                        <a:lnSpc>
                          <a:spcPct val="100000"/>
                        </a:lnSpc>
                        <a:spcBef>
                          <a:spcPts val="1200"/>
                        </a:spcBef>
                        <a:buFont typeface="+mj-lt"/>
                        <a:buAutoNum type="arabicPeriod"/>
                      </a:pPr>
                      <a:r>
                        <a:rPr lang="en-US" sz="2000" b="0" i="0" u="none" dirty="0">
                          <a:solidFill>
                            <a:srgbClr val="333333"/>
                          </a:solidFill>
                          <a:latin typeface="Calibri Light"/>
                        </a:rPr>
                        <a:t>NASA je </a:t>
                      </a:r>
                      <a:r>
                        <a:rPr lang="en-US" sz="2000" b="0" i="0" u="none" dirty="0" err="1">
                          <a:solidFill>
                            <a:srgbClr val="333333"/>
                          </a:solidFill>
                          <a:latin typeface="Calibri Light"/>
                        </a:rPr>
                        <a:t>sama</a:t>
                      </a:r>
                      <a:r>
                        <a:rPr lang="en-US" sz="2000" b="0" i="0" u="none" dirty="0">
                          <a:solidFill>
                            <a:srgbClr val="333333"/>
                          </a:solidFill>
                          <a:latin typeface="Calibri Light"/>
                        </a:rPr>
                        <a:t> </a:t>
                      </a:r>
                      <a:r>
                        <a:rPr lang="en-US" sz="2000" b="0" i="0" u="none" dirty="0" err="1">
                          <a:solidFill>
                            <a:srgbClr val="333333"/>
                          </a:solidFill>
                          <a:latin typeface="Calibri Light"/>
                        </a:rPr>
                        <a:t>iscenirala</a:t>
                      </a:r>
                      <a:r>
                        <a:rPr lang="en-US" sz="2000" b="0" i="0" u="none" dirty="0">
                          <a:solidFill>
                            <a:srgbClr val="333333"/>
                          </a:solidFill>
                          <a:latin typeface="Calibri Light"/>
                        </a:rPr>
                        <a:t> </a:t>
                      </a:r>
                      <a:r>
                        <a:rPr lang="en-US" sz="2000" b="0" i="0" u="none" dirty="0" err="1">
                          <a:solidFill>
                            <a:srgbClr val="333333"/>
                          </a:solidFill>
                          <a:latin typeface="Calibri Light"/>
                        </a:rPr>
                        <a:t>sletanje</a:t>
                      </a:r>
                      <a:r>
                        <a:rPr lang="en-US" sz="2000" b="0" i="0" u="none" dirty="0">
                          <a:solidFill>
                            <a:srgbClr val="333333"/>
                          </a:solidFill>
                          <a:latin typeface="Calibri Light"/>
                        </a:rPr>
                        <a:t> </a:t>
                      </a:r>
                      <a:r>
                        <a:rPr lang="en-US" sz="2000" b="0" i="0" u="none" dirty="0" err="1">
                          <a:solidFill>
                            <a:srgbClr val="333333"/>
                          </a:solidFill>
                          <a:latin typeface="Calibri Light"/>
                        </a:rPr>
                        <a:t>na</a:t>
                      </a:r>
                      <a:r>
                        <a:rPr lang="en-US" sz="2000" b="0" i="0" u="none" dirty="0">
                          <a:solidFill>
                            <a:srgbClr val="333333"/>
                          </a:solidFill>
                          <a:latin typeface="Calibri Light"/>
                        </a:rPr>
                        <a:t> </a:t>
                      </a:r>
                      <a:r>
                        <a:rPr lang="en-US" sz="2000" b="0" i="0" u="none" dirty="0" err="1">
                          <a:solidFill>
                            <a:srgbClr val="333333"/>
                          </a:solidFill>
                          <a:latin typeface="Calibri Light"/>
                        </a:rPr>
                        <a:t>Mesec</a:t>
                      </a:r>
                      <a:r>
                        <a:rPr lang="en-US" sz="2000" b="0" i="0" u="none" dirty="0">
                          <a:solidFill>
                            <a:srgbClr val="333333"/>
                          </a:solidFill>
                          <a:latin typeface="Calibri Light"/>
                        </a:rPr>
                        <a:t> </a:t>
                      </a:r>
                      <a:r>
                        <a:rPr lang="en-US" sz="2000" b="0" i="0" u="none" dirty="0" err="1">
                          <a:solidFill>
                            <a:srgbClr val="333333"/>
                          </a:solidFill>
                          <a:latin typeface="Calibri Light"/>
                        </a:rPr>
                        <a:t>iz</a:t>
                      </a:r>
                      <a:r>
                        <a:rPr lang="en-US" sz="2000" b="0" i="0" u="none" dirty="0">
                          <a:solidFill>
                            <a:srgbClr val="333333"/>
                          </a:solidFill>
                          <a:latin typeface="Calibri Light"/>
                        </a:rPr>
                        <a:t> </a:t>
                      </a:r>
                      <a:r>
                        <a:rPr lang="en-US" sz="2000" b="0" i="0" u="none" dirty="0" err="1">
                          <a:solidFill>
                            <a:srgbClr val="333333"/>
                          </a:solidFill>
                          <a:latin typeface="Calibri Light"/>
                        </a:rPr>
                        <a:t>straha</a:t>
                      </a:r>
                      <a:r>
                        <a:rPr lang="en-US" sz="2000" b="0" i="0" u="none" dirty="0">
                          <a:solidFill>
                            <a:srgbClr val="333333"/>
                          </a:solidFill>
                          <a:latin typeface="Calibri Light"/>
                        </a:rPr>
                        <a:t> da </a:t>
                      </a:r>
                      <a:r>
                        <a:rPr lang="en-US" sz="2000" b="0" i="0" u="none" dirty="0" err="1">
                          <a:solidFill>
                            <a:srgbClr val="333333"/>
                          </a:solidFill>
                          <a:latin typeface="Calibri Light"/>
                        </a:rPr>
                        <a:t>američka</a:t>
                      </a:r>
                      <a:r>
                        <a:rPr lang="en-US" sz="2000" b="0" i="0" u="none" dirty="0">
                          <a:solidFill>
                            <a:srgbClr val="333333"/>
                          </a:solidFill>
                          <a:latin typeface="Calibri Light"/>
                        </a:rPr>
                        <a:t> </a:t>
                      </a:r>
                      <a:r>
                        <a:rPr lang="en-US" sz="2000" b="0" i="0" u="none" dirty="0" err="1">
                          <a:solidFill>
                            <a:srgbClr val="333333"/>
                          </a:solidFill>
                          <a:latin typeface="Calibri Light"/>
                        </a:rPr>
                        <a:t>Vlada</a:t>
                      </a:r>
                      <a:r>
                        <a:rPr lang="en-US" sz="2000" b="0" i="0" u="none" dirty="0">
                          <a:solidFill>
                            <a:srgbClr val="333333"/>
                          </a:solidFill>
                          <a:latin typeface="Calibri Light"/>
                        </a:rPr>
                        <a:t> ne </a:t>
                      </a:r>
                      <a:r>
                        <a:rPr lang="en-US" sz="2000" b="0" i="0" u="none" dirty="0" err="1">
                          <a:solidFill>
                            <a:srgbClr val="333333"/>
                          </a:solidFill>
                          <a:latin typeface="Calibri Light"/>
                        </a:rPr>
                        <a:t>ukine</a:t>
                      </a:r>
                      <a:r>
                        <a:rPr lang="en-US" sz="2000" b="0" i="0" u="none" dirty="0">
                          <a:solidFill>
                            <a:srgbClr val="333333"/>
                          </a:solidFill>
                          <a:latin typeface="Calibri Light"/>
                        </a:rPr>
                        <a:t> </a:t>
                      </a:r>
                      <a:r>
                        <a:rPr lang="en-US" sz="2000" b="0" i="0" u="none" dirty="0" err="1">
                          <a:solidFill>
                            <a:srgbClr val="333333"/>
                          </a:solidFill>
                          <a:latin typeface="Calibri Light"/>
                        </a:rPr>
                        <a:t>njeno</a:t>
                      </a:r>
                      <a:r>
                        <a:rPr lang="en-US" sz="2000" b="0" i="0" u="none" dirty="0">
                          <a:solidFill>
                            <a:srgbClr val="333333"/>
                          </a:solidFill>
                          <a:latin typeface="Calibri Light"/>
                        </a:rPr>
                        <a:t> </a:t>
                      </a:r>
                      <a:r>
                        <a:rPr lang="en-US" sz="2000" b="0" i="0" u="none" dirty="0" err="1">
                          <a:solidFill>
                            <a:srgbClr val="333333"/>
                          </a:solidFill>
                          <a:latin typeface="Calibri Light"/>
                        </a:rPr>
                        <a:t>finansiranje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42"/>
          <p:cNvGraphicFramePr>
            <a:graphicFrameLocks noGrp="1"/>
          </p:cNvGraphicFramePr>
          <p:nvPr>
            <p:extLst>
              <p:ext uri="{D42A27DB-BD31-4B8C-83A1-F6EECF244321}">
                <p14:modId xmlns:p14="http://schemas.microsoft.com/office/powerpoint/2010/main" val="237997446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42"/>
          <p:cNvGraphicFramePr>
            <a:graphicFrameLocks noGrp="1"/>
          </p:cNvGraphicFramePr>
          <p:nvPr>
            <p:extLst>
              <p:ext uri="{D42A27DB-BD31-4B8C-83A1-F6EECF244321}">
                <p14:modId xmlns:p14="http://schemas.microsoft.com/office/powerpoint/2010/main" val="12539684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Lepršanje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zastave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nemoguće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Mesecu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atmosfere</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vetra</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Slika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neba</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zvezda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promenljive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senke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ukazuju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snimanje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filma</a:t>
                      </a:r>
                      <a:r>
                        <a:rPr kumimoji="0" lang="en-US" sz="1800" b="0" i="0" u="none" strike="noStrike" cap="none" normalizeH="0" baseline="0" dirty="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studiju</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Radio-</a:t>
                      </a:r>
                      <a:r>
                        <a:rPr kumimoji="0" lang="en-US" sz="1800" b="0" i="0" u="none" strike="noStrike" cap="none" normalizeH="0" baseline="0" dirty="0" err="1">
                          <a:ln>
                            <a:noFill/>
                          </a:ln>
                          <a:solidFill>
                            <a:srgbClr val="333333"/>
                          </a:solidFill>
                          <a:effectLst/>
                          <a:latin typeface="Calibri Light"/>
                          <a:cs typeface="Times New Roman" pitchFamily="18" charset="0"/>
                        </a:rPr>
                        <a:t>poruka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Odgovorio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suviše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brzo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poslednju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rečenicu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predsednika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Niksona</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signalima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treba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više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vremena</a:t>
                      </a:r>
                      <a:r>
                        <a:rPr kumimoji="0" lang="en-US" sz="1800" b="0" i="0" u="none" strike="noStrike" cap="none" normalizeH="0" baseline="0" dirty="0">
                          <a:ln>
                            <a:noFill/>
                          </a:ln>
                          <a:solidFill>
                            <a:srgbClr val="333333"/>
                          </a:solidFill>
                          <a:effectLst/>
                          <a:latin typeface="Calibri Light"/>
                          <a:cs typeface="Times New Roman" pitchFamily="18" charset="0"/>
                        </a:rPr>
                        <a:t> da se </a:t>
                      </a:r>
                      <a:r>
                        <a:rPr kumimoji="0" lang="en-US" sz="1800" b="0" i="0" u="none" strike="noStrike" cap="none" normalizeH="0" baseline="0" dirty="0" err="1">
                          <a:ln>
                            <a:noFill/>
                          </a:ln>
                          <a:solidFill>
                            <a:srgbClr val="333333"/>
                          </a:solidFill>
                          <a:effectLst/>
                          <a:latin typeface="Calibri Light"/>
                          <a:cs typeface="Times New Roman" pitchFamily="18" charset="0"/>
                        </a:rPr>
                        <a:t>prenesu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nego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prošlo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vremena</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Armstrongovog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27"/>
          <p:cNvGraphicFramePr>
            <a:graphicFrameLocks noGrp="1"/>
          </p:cNvGraphicFramePr>
          <p:nvPr>
            <p:extLst>
              <p:ext uri="{D42A27DB-BD31-4B8C-83A1-F6EECF244321}">
                <p14:modId xmlns:p14="http://schemas.microsoft.com/office/powerpoint/2010/main" val="6517648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Protiv:</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27"/>
          <p:cNvGraphicFramePr>
            <a:graphicFrameLocks noGrp="1"/>
          </p:cNvGraphicFramePr>
          <p:nvPr>
            <p:extLst>
              <p:ext uri="{D42A27DB-BD31-4B8C-83A1-F6EECF244321}">
                <p14:modId xmlns:p14="http://schemas.microsoft.com/office/powerpoint/2010/main" val="116907688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1800" b="1" i="0" u="none" dirty="0">
                          <a:solidFill>
                            <a:srgbClr val="333333"/>
                          </a:solidFill>
                          <a:latin typeface="Calibri Light"/>
                        </a:rPr>
                        <a:t>Protiv:</a:t>
                      </a:r>
                    </a:p>
                    <a:p>
                      <a:pPr marL="342900" indent="-342900">
                        <a:lnSpc>
                          <a:spcPct val="100000"/>
                        </a:lnSpc>
                        <a:spcBef>
                          <a:spcPts val="1200"/>
                        </a:spcBef>
                        <a:buFont typeface="+mj-lt"/>
                        <a:buAutoNum type="arabicPeriod"/>
                      </a:pPr>
                      <a:r>
                        <a:rPr lang="vi-VN" sz="1800" b="0" i="0" u="none" dirty="0">
                          <a:solidFill>
                            <a:srgbClr val="333333"/>
                          </a:solidFill>
                          <a:latin typeface="Calibri Light"/>
                        </a:rPr>
                        <a:t>Lepršanje zastave je uzrokovano zabadanjem motke u površinu Meseca</a:t>
                      </a:r>
                    </a:p>
                    <a:p>
                      <a:pPr marL="342900" indent="-342900">
                        <a:lnSpc>
                          <a:spcPct val="100000"/>
                        </a:lnSpc>
                        <a:spcBef>
                          <a:spcPts val="1200"/>
                        </a:spcBef>
                        <a:buFont typeface="+mj-lt"/>
                        <a:buAutoNum type="arabicPeriod"/>
                      </a:pPr>
                      <a:r>
                        <a:rPr lang="vi-VN" sz="1800" b="0" i="0" u="none" dirty="0">
                          <a:solidFill>
                            <a:srgbClr val="333333"/>
                          </a:solidFill>
                          <a:latin typeface="Calibri Light"/>
                        </a:rPr>
                        <a:t>Noćne fotografije ne mogu da uhvate slabe izvore svetlosti zbog kratkog vremena </a:t>
                      </a:r>
                      <a:r>
                        <a:rPr lang="vi-VN" sz="1800" b="0" i="0" u="none">
                          <a:solidFill>
                            <a:srgbClr val="333333"/>
                          </a:solidFill>
                          <a:latin typeface="Calibri Light"/>
                        </a:rPr>
                        <a:t>ekspozicije </a:t>
                      </a:r>
                      <a:r>
                        <a:rPr lang="vi-VN" sz="1800" b="0" i="0" u="none">
                          <a:solidFill>
                            <a:srgbClr val="333333"/>
                          </a:solidFill>
                          <a:latin typeface="Times New Roman"/>
                        </a:rPr>
                        <a:t>→</a:t>
                      </a:r>
                      <a:r>
                        <a:rPr lang="vi-VN" sz="1800" b="0" i="0" u="none">
                          <a:solidFill>
                            <a:srgbClr val="333333"/>
                          </a:solidFill>
                          <a:latin typeface="Calibri Light"/>
                        </a:rPr>
                        <a:t> </a:t>
                      </a:r>
                      <a:r>
                        <a:rPr lang="vi-VN" sz="1800" b="0" i="0" u="none" dirty="0">
                          <a:solidFill>
                            <a:srgbClr val="333333"/>
                          </a:solidFill>
                          <a:latin typeface="Calibri Light"/>
                        </a:rPr>
                        <a:t>ne vide se zvezde</a:t>
                      </a:r>
                    </a:p>
                    <a:p>
                      <a:pPr marL="342900" indent="-342900">
                        <a:lnSpc>
                          <a:spcPct val="100000"/>
                        </a:lnSpc>
                        <a:spcBef>
                          <a:spcPts val="1200"/>
                        </a:spcBef>
                        <a:buFont typeface="+mj-lt"/>
                        <a:buAutoNum type="arabicPeriod"/>
                      </a:pPr>
                      <a:r>
                        <a:rPr lang="vi-VN" sz="1800" b="0" i="0" u="none" dirty="0">
                          <a:solidFill>
                            <a:srgbClr val="333333"/>
                          </a:solidFill>
                          <a:latin typeface="Calibri Light"/>
                        </a:rPr>
                        <a:t>Promenljive senke su uzrokovane neravnom površinom Meseca</a:t>
                      </a:r>
                    </a:p>
                    <a:p>
                      <a:pPr marL="342900" indent="-342900">
                        <a:lnSpc>
                          <a:spcPct val="100000"/>
                        </a:lnSpc>
                        <a:spcBef>
                          <a:spcPts val="1200"/>
                        </a:spcBef>
                        <a:buFont typeface="+mj-lt"/>
                        <a:buAutoNum type="arabicPeriod"/>
                      </a:pPr>
                      <a:r>
                        <a:rPr lang="vi-VN" sz="1800" b="0" i="0" u="none" dirty="0">
                          <a:solidFill>
                            <a:srgbClr val="333333"/>
                          </a:solidFill>
                          <a:latin typeface="Calibri Light"/>
                        </a:rPr>
                        <a:t>Intervju je tako uređen da je izbačeno originalno vreme kašnjenja između Niksonovih i Armstrongovih rečenica</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a:solidFill>
                  <a:srgbClr val="000000"/>
                </a:solidFill>
                <a:latin typeface="Calibri Light"/>
                <a:ea typeface="ＭＳ Ｐゴシック" panose="020B0600070205080204" pitchFamily="34" charset="-128"/>
              </a:rPr>
              <a:t>Da li je spuštanje na Mesec iscenirano od Vlade SAD-a?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err="1">
                <a:latin typeface="+mj-lt"/>
              </a:rPr>
              <a:t>Izvor</a:t>
            </a:r>
            <a:r>
              <a:rPr lang="de-DE" altLang="de-DE" sz="1200" b="0" dirty="0">
                <a:latin typeface="+mj-lt"/>
              </a:rPr>
              <a:t>: </a:t>
            </a:r>
            <a:r>
              <a:rPr lang="de-DE" altLang="de-DE" sz="1200" b="0" dirty="0" err="1">
                <a:latin typeface="+mj-lt"/>
              </a:rPr>
              <a:t>Nemačka</a:t>
            </a:r>
            <a:r>
              <a:rPr lang="de-DE" altLang="de-DE" sz="1200" b="0" dirty="0">
                <a:latin typeface="+mj-lt"/>
              </a:rPr>
              <a:t> </a:t>
            </a:r>
            <a:r>
              <a:rPr lang="de-DE" altLang="de-DE" sz="1200" b="0" dirty="0" err="1">
                <a:latin typeface="+mj-lt"/>
              </a:rPr>
              <a:t>televizijska</a:t>
            </a:r>
            <a:r>
              <a:rPr lang="de-DE" altLang="de-DE" sz="1200" b="0" dirty="0">
                <a:latin typeface="+mj-lt"/>
              </a:rPr>
              <a:t> </a:t>
            </a:r>
            <a:r>
              <a:rPr lang="de-DE" altLang="de-DE" sz="1200" b="0" dirty="0" err="1">
                <a:latin typeface="+mj-lt"/>
              </a:rPr>
              <a:t>stanica</a:t>
            </a:r>
            <a:r>
              <a:rPr lang="de-DE" altLang="de-DE" sz="1200" b="0" dirty="0">
                <a:latin typeface="+mj-lt"/>
              </a:rPr>
              <a:t> ZDF: “Vorsicht Verschwörung” (</a:t>
            </a:r>
            <a:r>
              <a:rPr lang="de-DE" altLang="de-DE" sz="1200" b="0" dirty="0" err="1">
                <a:latin typeface="+mj-lt"/>
              </a:rPr>
              <a:t>Pažnja</a:t>
            </a:r>
            <a:r>
              <a:rPr lang="de-DE" altLang="de-DE" sz="1200" b="0" dirty="0">
                <a:latin typeface="+mj-lt"/>
              </a:rPr>
              <a:t> </a:t>
            </a:r>
            <a:r>
              <a:rPr lang="de-DE" altLang="de-DE" sz="1200" b="0" dirty="0" err="1">
                <a:latin typeface="+mj-lt"/>
              </a:rPr>
              <a:t>zavera</a:t>
            </a:r>
            <a:r>
              <a:rPr lang="de-DE" altLang="de-DE" sz="1200" b="0" dirty="0">
                <a:latin typeface="+mj-lt"/>
              </a:rPr>
              <a:t>)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err="1">
                <a:latin typeface="Calibri Light"/>
              </a:rPr>
              <a:t>Režiser</a:t>
            </a:r>
            <a:r>
              <a:rPr lang="en-US" altLang="de-DE" sz="2400" b="0" dirty="0">
                <a:latin typeface="Calibri Light"/>
              </a:rPr>
              <a:t> Roland </a:t>
            </a:r>
            <a:r>
              <a:rPr lang="en-US" altLang="de-DE" sz="2400" b="0" dirty="0" err="1">
                <a:latin typeface="Calibri Light"/>
              </a:rPr>
              <a:t>Emerih</a:t>
            </a:r>
            <a:r>
              <a:rPr lang="en-US" altLang="de-DE" sz="2400" b="0" dirty="0">
                <a:latin typeface="Calibri Light"/>
              </a:rPr>
              <a:t> (Dan </a:t>
            </a:r>
            <a:r>
              <a:rPr lang="en-US" altLang="de-DE" sz="2400" b="0" dirty="0" err="1">
                <a:latin typeface="Calibri Light"/>
              </a:rPr>
              <a:t>Nezavisnosti</a:t>
            </a:r>
            <a:r>
              <a:rPr lang="en-US" altLang="de-DE" sz="2400" b="0" dirty="0">
                <a:latin typeface="Calibri Light"/>
              </a:rPr>
              <a:t>):</a:t>
            </a:r>
            <a:br>
              <a:rPr lang="en-US" altLang="de-DE" sz="2400" b="0">
                <a:latin typeface="Calibri Light"/>
              </a:rPr>
            </a:br>
            <a:r>
              <a:rPr lang="en-US" altLang="de-DE" sz="2400" b="0">
                <a:latin typeface="Calibri Light"/>
              </a:rPr>
              <a:t>“Sletanje </a:t>
            </a:r>
            <a:r>
              <a:rPr lang="en-US" altLang="de-DE" sz="2400" b="0" dirty="0" err="1">
                <a:latin typeface="Calibri Light"/>
              </a:rPr>
              <a:t>na</a:t>
            </a:r>
            <a:r>
              <a:rPr lang="en-US" altLang="de-DE" sz="2400" b="0" dirty="0">
                <a:latin typeface="Calibri Light"/>
              </a:rPr>
              <a:t> </a:t>
            </a:r>
            <a:r>
              <a:rPr lang="en-US" altLang="de-DE" sz="2400" b="0" dirty="0" err="1">
                <a:latin typeface="Calibri Light"/>
              </a:rPr>
              <a:t>Mesec</a:t>
            </a:r>
            <a:r>
              <a:rPr lang="en-US" altLang="de-DE" sz="2400" b="0" dirty="0">
                <a:latin typeface="Calibri Light"/>
              </a:rPr>
              <a:t> (…) je </a:t>
            </a:r>
            <a:r>
              <a:rPr lang="en-US" altLang="de-DE" sz="2400" b="0" dirty="0" err="1">
                <a:latin typeface="Calibri Light"/>
              </a:rPr>
              <a:t>bilo</a:t>
            </a:r>
            <a:r>
              <a:rPr lang="en-US" altLang="de-DE" sz="2400" b="0" dirty="0">
                <a:latin typeface="Calibri Light"/>
              </a:rPr>
              <a:t> </a:t>
            </a:r>
            <a:r>
              <a:rPr lang="en-US" altLang="de-DE" sz="2400" b="0" dirty="0" err="1">
                <a:latin typeface="Calibri Light"/>
              </a:rPr>
              <a:t>jednostavno</a:t>
            </a:r>
            <a:r>
              <a:rPr lang="en-US" altLang="de-DE" sz="2400" b="0" dirty="0">
                <a:latin typeface="Calibri Light"/>
              </a:rPr>
              <a:t> </a:t>
            </a:r>
            <a:r>
              <a:rPr lang="en-US" altLang="de-DE" sz="2400" b="0" dirty="0" err="1">
                <a:latin typeface="Calibri Light"/>
              </a:rPr>
              <a:t>previše</a:t>
            </a:r>
            <a:r>
              <a:rPr lang="en-US" altLang="de-DE" sz="2400" b="0" dirty="0">
                <a:latin typeface="Calibri Light"/>
              </a:rPr>
              <a:t> dobro. </a:t>
            </a:r>
            <a:r>
              <a:rPr lang="en-US" altLang="de-DE" sz="2400" b="0" dirty="0" err="1">
                <a:latin typeface="Calibri Light"/>
              </a:rPr>
              <a:t>Takva</a:t>
            </a:r>
            <a:r>
              <a:rPr lang="en-US" altLang="de-DE" sz="2400" b="0" dirty="0">
                <a:latin typeface="Calibri Light"/>
              </a:rPr>
              <a:t> </a:t>
            </a:r>
            <a:r>
              <a:rPr lang="en-US" altLang="de-DE" sz="2400" b="0" dirty="0" err="1">
                <a:latin typeface="Calibri Light"/>
              </a:rPr>
              <a:t>stvar</a:t>
            </a:r>
            <a:r>
              <a:rPr lang="en-US" altLang="de-DE" sz="2400" b="0" dirty="0">
                <a:latin typeface="Calibri Light"/>
              </a:rPr>
              <a:t> je </a:t>
            </a:r>
            <a:r>
              <a:rPr lang="en-US" altLang="de-DE" sz="2400" b="0" dirty="0" err="1">
                <a:latin typeface="Calibri Light"/>
              </a:rPr>
              <a:t>bila</a:t>
            </a:r>
            <a:r>
              <a:rPr lang="en-US" altLang="de-DE" sz="2400" b="0" dirty="0">
                <a:latin typeface="Calibri Light"/>
              </a:rPr>
              <a:t> </a:t>
            </a:r>
            <a:r>
              <a:rPr lang="en-US" altLang="de-DE" sz="2400" b="0" dirty="0" err="1">
                <a:latin typeface="Calibri Light"/>
              </a:rPr>
              <a:t>nezamisliva</a:t>
            </a:r>
            <a:r>
              <a:rPr lang="en-US" altLang="de-DE" sz="2400" b="0" dirty="0">
                <a:latin typeface="Calibri Light"/>
              </a:rPr>
              <a:t> da se </a:t>
            </a:r>
            <a:r>
              <a:rPr lang="en-US" altLang="de-DE" sz="2400" b="0" dirty="0" err="1">
                <a:latin typeface="Calibri Light"/>
              </a:rPr>
              <a:t>izvede</a:t>
            </a:r>
            <a:r>
              <a:rPr lang="en-US" altLang="de-DE" sz="2400" b="0" dirty="0">
                <a:latin typeface="Calibri Light"/>
              </a:rPr>
              <a:t> 60-ih </a:t>
            </a:r>
            <a:r>
              <a:rPr lang="en-US" altLang="de-DE" sz="2400" b="0" dirty="0" err="1">
                <a:latin typeface="Calibri Light"/>
              </a:rPr>
              <a:t>godina</a:t>
            </a:r>
            <a:r>
              <a:rPr lang="en-US" altLang="de-DE" sz="2400" b="0" dirty="0">
                <a:latin typeface="Calibri Light"/>
              </a:rPr>
              <a:t>. </a:t>
            </a:r>
            <a:r>
              <a:rPr lang="en-US" altLang="de-DE" sz="2400" b="0" dirty="0" err="1">
                <a:latin typeface="Calibri Light"/>
              </a:rPr>
              <a:t>Čak</a:t>
            </a:r>
            <a:r>
              <a:rPr lang="en-US" altLang="de-DE" sz="2400" b="0" dirty="0">
                <a:latin typeface="Calibri Light"/>
              </a:rPr>
              <a:t> </a:t>
            </a:r>
            <a:r>
              <a:rPr lang="en-US" altLang="de-DE" sz="2400" b="0" dirty="0" err="1">
                <a:latin typeface="Calibri Light"/>
              </a:rPr>
              <a:t>i</a:t>
            </a:r>
            <a:r>
              <a:rPr lang="en-US" altLang="de-DE" sz="2400" b="0" dirty="0">
                <a:latin typeface="Calibri Light"/>
              </a:rPr>
              <a:t> </a:t>
            </a:r>
            <a:r>
              <a:rPr lang="en-US" altLang="de-DE" sz="2400" b="0" dirty="0" err="1">
                <a:latin typeface="Calibri Light"/>
              </a:rPr>
              <a:t>sa</a:t>
            </a:r>
            <a:r>
              <a:rPr lang="en-US" altLang="de-DE" sz="2400" b="0" dirty="0">
                <a:latin typeface="Calibri Light"/>
              </a:rPr>
              <a:t> </a:t>
            </a:r>
            <a:r>
              <a:rPr lang="en-US" altLang="de-DE" sz="2400" b="0" dirty="0" err="1">
                <a:latin typeface="Calibri Light"/>
              </a:rPr>
              <a:t>današnjom</a:t>
            </a:r>
            <a:r>
              <a:rPr lang="en-US" altLang="de-DE" sz="2400" b="0" dirty="0">
                <a:latin typeface="Calibri Light"/>
              </a:rPr>
              <a:t> </a:t>
            </a:r>
            <a:r>
              <a:rPr lang="en-US" altLang="de-DE" sz="2400" b="0" dirty="0" err="1">
                <a:latin typeface="Calibri Light"/>
              </a:rPr>
              <a:t>tehnikom</a:t>
            </a:r>
            <a:r>
              <a:rPr lang="en-US" altLang="de-DE" sz="2400" b="0" dirty="0">
                <a:latin typeface="Calibri Light"/>
              </a:rPr>
              <a:t> to bi </a:t>
            </a:r>
            <a:r>
              <a:rPr lang="en-US" altLang="de-DE" sz="2400" b="0" dirty="0" err="1">
                <a:latin typeface="Calibri Light"/>
              </a:rPr>
              <a:t>predstavljalo</a:t>
            </a:r>
            <a:r>
              <a:rPr lang="en-US" altLang="de-DE" sz="2400" b="0" dirty="0">
                <a:latin typeface="Calibri Light"/>
              </a:rPr>
              <a:t> </a:t>
            </a:r>
            <a:r>
              <a:rPr lang="en-US" altLang="de-DE" sz="2400" b="0">
                <a:latin typeface="Calibri Light"/>
              </a:rPr>
              <a:t>problem.”</a:t>
            </a:r>
            <a:endParaRPr lang="de-DE" altLang="de-DE" sz="2400" b="0" i="1" dirty="0">
              <a:latin typeface="Calibri Light"/>
            </a:endParaRPr>
          </a:p>
        </p:txBody>
      </p:sp>
      <p:sp>
        <p:nvSpPr>
          <p:cNvPr id="16" name="Rectangle 15"/>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Ne! </a:t>
            </a:r>
            <a:endParaRPr lang="de-DE" altLang="de-DE" sz="4000" b="0" dirty="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F974AC59-3E85-4E35-B92B-652E8B00E9B4}"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defRPr/>
            </a:pPr>
            <a:r>
              <a:rPr lang="sr-Latn-CS" sz="2400" dirty="0">
                <a:solidFill>
                  <a:srgbClr val="333333"/>
                </a:solidFill>
              </a:rPr>
              <a:t>One su često privlačnije od realnosti.</a:t>
            </a:r>
            <a:endParaRPr lang="en-US" sz="2400" dirty="0">
              <a:solidFill>
                <a:srgbClr val="333333"/>
              </a:solidFill>
            </a:endParaRPr>
          </a:p>
          <a:p>
            <a:pPr marL="457200" lvl="0" indent="-457200" defTabSz="914400" fontAlgn="base">
              <a:buClr>
                <a:srgbClr val="333333"/>
              </a:buClr>
              <a:buFont typeface="WingDings"/>
              <a:buChar char=""/>
              <a:defRPr/>
            </a:pPr>
            <a:r>
              <a:rPr lang="sr-Latn-CS" sz="2400" dirty="0">
                <a:solidFill>
                  <a:srgbClr val="333333"/>
                </a:solidFill>
              </a:rPr>
              <a:t>Zasnivaju se na podacima koje je teško proveriti i ljudi ih olako prihvataju </a:t>
            </a:r>
            <a:r>
              <a:rPr lang="en-US" sz="2400" dirty="0">
                <a:solidFill>
                  <a:srgbClr val="333333"/>
                </a:solidFill>
              </a:rPr>
              <a:t>(</a:t>
            </a:r>
            <a:r>
              <a:rPr lang="sr-Latn-CS" sz="2400" dirty="0">
                <a:solidFill>
                  <a:srgbClr val="333333"/>
                </a:solidFill>
              </a:rPr>
              <a:t>npr. lepršanje zastave kao dokaz da su snimci napravljeni na Zemlji</a:t>
            </a:r>
            <a:r>
              <a:rPr lang="en-US" sz="2400" dirty="0">
                <a:solidFill>
                  <a:srgbClr val="333333"/>
                </a:solidFill>
              </a:rPr>
              <a:t>).</a:t>
            </a:r>
          </a:p>
          <a:p>
            <a:pPr marL="457200" lvl="0" indent="-457200" defTabSz="914400" fontAlgn="base">
              <a:buClr>
                <a:srgbClr val="333333"/>
              </a:buClr>
              <a:buFont typeface="WingDings"/>
              <a:buChar char=""/>
              <a:defRPr/>
            </a:pPr>
            <a:r>
              <a:rPr lang="sr-Latn-CS" sz="2400" dirty="0">
                <a:solidFill>
                  <a:srgbClr val="333333"/>
                </a:solidFill>
              </a:rPr>
              <a:t>One sakrivaju druga moguća objašnjenja </a:t>
            </a:r>
            <a:r>
              <a:rPr lang="en-US" sz="2400" dirty="0">
                <a:solidFill>
                  <a:srgbClr val="333333"/>
                </a:solidFill>
              </a:rPr>
              <a:t>(</a:t>
            </a:r>
            <a:r>
              <a:rPr lang="sr-Latn-CS" sz="2400" dirty="0">
                <a:solidFill>
                  <a:srgbClr val="333333"/>
                </a:solidFill>
              </a:rPr>
              <a:t>npr</a:t>
            </a:r>
            <a:r>
              <a:rPr lang="en-US" sz="2400" dirty="0">
                <a:solidFill>
                  <a:srgbClr val="333333"/>
                </a:solidFill>
              </a:rPr>
              <a:t>.,</a:t>
            </a:r>
            <a:r>
              <a:rPr lang="sr-Latn-CS" sz="2400" dirty="0">
                <a:solidFill>
                  <a:srgbClr val="333333"/>
                </a:solidFill>
              </a:rPr>
              <a:t> nebo bez zvezda se može objasniti tehničkim ograničenjima noćne fotografije</a:t>
            </a:r>
            <a:r>
              <a:rPr lang="en-US" sz="2400" dirty="0">
                <a:solidFill>
                  <a:srgbClr val="333333"/>
                </a:solidFill>
              </a:rPr>
              <a:t>).</a:t>
            </a:r>
          </a:p>
          <a:p>
            <a:pPr marL="457200" lvl="0" indent="-457200" defTabSz="914400" fontAlgn="base">
              <a:buClr>
                <a:srgbClr val="333333"/>
              </a:buClr>
              <a:buFont typeface="WingDings"/>
              <a:buChar char=""/>
              <a:defRPr/>
            </a:pPr>
            <a:r>
              <a:rPr lang="sr-Latn-CS" sz="2400" dirty="0">
                <a:solidFill>
                  <a:srgbClr val="333333"/>
                </a:solidFill>
              </a:rPr>
              <a:t>Moderne</a:t>
            </a:r>
            <a:r>
              <a:rPr lang="en-US" sz="2400" dirty="0">
                <a:solidFill>
                  <a:srgbClr val="333333"/>
                </a:solidFill>
              </a:rPr>
              <a:t> legend</a:t>
            </a:r>
            <a:r>
              <a:rPr lang="sr-Latn-CS" sz="2400" dirty="0">
                <a:solidFill>
                  <a:srgbClr val="333333"/>
                </a:solidFill>
              </a:rPr>
              <a:t>e izvlače činjenice iz konteksta i razvijaju ih do krajnjih granica</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Brzopleto zaključivanje II</a:t>
            </a:r>
          </a:p>
        </p:txBody>
      </p:sp>
      <p:sp>
        <p:nvSpPr>
          <p:cNvPr id="4" name="Slide Number Placeholder 3"/>
          <p:cNvSpPr>
            <a:spLocks noGrp="1"/>
          </p:cNvSpPr>
          <p:nvPr>
            <p:ph type="sldNum" sz="quarter" idx="12"/>
          </p:nvPr>
        </p:nvSpPr>
        <p:spPr/>
        <p:txBody>
          <a:bodyPr/>
          <a:lstStyle/>
          <a:p>
            <a:fld id="{07844DB9-ADD1-4DFD-AF74-8293CC21F185}" type="slidenum">
              <a:rPr lang="de-DE" altLang="de-DE" smtClean="0"/>
              <a:pPr/>
              <a:t>83</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4881</Words>
  <Application>Microsoft Office PowerPoint</Application>
  <PresentationFormat>Benutzerdefiniert</PresentationFormat>
  <Paragraphs>700</Paragraphs>
  <Slides>83</Slides>
  <Notes>83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83</vt:i4>
      </vt:variant>
    </vt:vector>
  </HeadingPairs>
  <TitlesOfParts>
    <vt:vector size="90" baseType="lpstr">
      <vt:lpstr>Symbol</vt:lpstr>
      <vt:lpstr>WingDings</vt:lpstr>
      <vt:lpstr>Times New Roman</vt:lpstr>
      <vt:lpstr>Calibri</vt:lpstr>
      <vt:lpstr>Arial</vt:lpstr>
      <vt:lpstr>Calibri Light</vt:lpstr>
      <vt:lpstr>UKE_PPT-Vorlage_16zu9</vt:lpstr>
      <vt:lpstr>MKT 7 A – Brzopleto zaključivanje II</vt:lpstr>
      <vt:lpstr>Brzopleto zaključivanje</vt:lpstr>
      <vt:lpstr>Brzopleto zaključivanje</vt:lpstr>
      <vt:lpstr>Brzopleto zaključivanje</vt:lpstr>
      <vt:lpstr>Brzopleto zaključivanje U kojim situacijama sudimo bez poznavanja svih okolnosti?</vt:lpstr>
      <vt:lpstr>Brzopleto zaključivanje U kojim situacijama sudimo bez poznavanja svih okolnosti?</vt:lpstr>
      <vt:lpstr>Brzopleto zaključivanje U kojim situacijama sudimo bez poznavanja svih okolnosti?</vt:lpstr>
      <vt:lpstr>Brzopleto zaključivanje U kojim situacijama sudimo bez poznavanja svih okolnosti?</vt:lpstr>
      <vt:lpstr>Brzopleti zaključci “na delu”</vt:lpstr>
      <vt:lpstr>Brzopleti zaključci “na delu” - Moderne legende - (za drugi primer videti kraj prezentacije)</vt:lpstr>
      <vt:lpstr>Brzopleti zaključci “na delu” - Moderne legende -</vt:lpstr>
      <vt:lpstr>Brzopleti zaključci “na delu” - Moderne legende -</vt:lpstr>
      <vt:lpstr>Brzopleti zaključci “na delu” - Moderne legende -</vt:lpstr>
      <vt:lpstr>Kako nastaju ovakve teorije zavere?</vt:lpstr>
      <vt:lpstr>Kako nastaju ovakve teorije zavere?</vt:lpstr>
      <vt:lpstr>Kako nastaju ovakve teorije zavere?</vt:lpstr>
      <vt:lpstr>Zašto ovo radimo?</vt:lpstr>
      <vt:lpstr>Zašto ovo radimo?</vt:lpstr>
      <vt:lpstr>Kako brzopleto zaključivanje dovodi do  pogrešnih procena u psihozi – primeri</vt:lpstr>
      <vt:lpstr>Zadatak</vt:lpstr>
      <vt:lpstr>Zadatak</vt:lpstr>
      <vt:lpstr>Zadatak</vt:lpstr>
      <vt:lpstr>Zadatak</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opciono: video-klip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Primena u svakodnevnom životu</vt:lpstr>
      <vt:lpstr>Primena u svakodnevnom životu</vt:lpstr>
      <vt:lpstr>Primena u svakodnevnom životu</vt:lpstr>
      <vt:lpstr>Primena u svakodnevnom životu</vt:lpstr>
      <vt:lpstr>Primena u svakodnevnom životu</vt:lpstr>
      <vt:lpstr>Primena u svakodnevnom životu</vt:lpstr>
      <vt:lpstr>Kakve to ima veze sa psihozom?</vt:lpstr>
      <vt:lpstr>Kakve to ima veze sa psihozom?</vt:lpstr>
      <vt:lpstr>Kakve to ima veze sa psihozom?</vt:lpstr>
      <vt:lpstr>Hvala na pažnji!</vt:lpstr>
      <vt:lpstr>PowerPoint-Präsentation</vt:lpstr>
      <vt:lpstr>Brzopleto zaključivanje “na delu” - Moderne legende -</vt:lpstr>
      <vt:lpstr>Brzopleto zaključivanje “na delu” - Moderne legende -</vt:lpstr>
      <vt:lpstr>Brzopleto zaključivanje “na delu” - Moderne legende -</vt:lpstr>
      <vt:lpstr>Brzopleto zaključivanje “na delu” - Moderne legende -</vt:lpstr>
      <vt:lpstr>Brzopleto zaključivanje “na delu” - Moderne legende -</vt:lpstr>
      <vt:lpstr>Brzopleto zaključivanje “na delu” - Moderne legende -</vt:lpstr>
      <vt:lpstr>Brzopleto zaključivanje “na delu” - Moderne legende -</vt:lpstr>
      <vt:lpstr>Kako nastaju ovakve teorije zavere?</vt:lpstr>
      <vt:lpstr>Kako nastaju ovakve teorije zavere?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334</cp:revision>
  <dcterms:created xsi:type="dcterms:W3CDTF">2004-06-30T16:15:23Z</dcterms:created>
  <dcterms:modified xsi:type="dcterms:W3CDTF">2022-09-08T11:07:40Z</dcterms:modified>
</cp:coreProperties>
</file>