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1"/>
  </p:sldMasterIdLst>
  <p:notesMasterIdLst>
    <p:notesMasterId r:id="rId59"/>
  </p:notesMasterIdLst>
  <p:handoutMasterIdLst>
    <p:handoutMasterId r:id="rId60"/>
  </p:handoutMasterIdLst>
  <p:sldIdLst>
    <p:sldId id="510" r:id="rId2"/>
    <p:sldId id="311" r:id="rId3"/>
    <p:sldId id="312" r:id="rId4"/>
    <p:sldId id="390" r:id="rId5"/>
    <p:sldId id="483" r:id="rId6"/>
    <p:sldId id="482" r:id="rId7"/>
    <p:sldId id="481" r:id="rId8"/>
    <p:sldId id="321" r:id="rId9"/>
    <p:sldId id="418" r:id="rId10"/>
    <p:sldId id="485" r:id="rId11"/>
    <p:sldId id="484" r:id="rId12"/>
    <p:sldId id="351" r:id="rId13"/>
    <p:sldId id="486" r:id="rId14"/>
    <p:sldId id="421" r:id="rId15"/>
    <p:sldId id="488" r:id="rId16"/>
    <p:sldId id="487" r:id="rId17"/>
    <p:sldId id="355" r:id="rId18"/>
    <p:sldId id="424" r:id="rId19"/>
    <p:sldId id="490" r:id="rId20"/>
    <p:sldId id="489" r:id="rId21"/>
    <p:sldId id="328" r:id="rId22"/>
    <p:sldId id="425" r:id="rId23"/>
    <p:sldId id="492" r:id="rId24"/>
    <p:sldId id="491" r:id="rId25"/>
    <p:sldId id="427" r:id="rId26"/>
    <p:sldId id="493" r:id="rId27"/>
    <p:sldId id="474" r:id="rId28"/>
    <p:sldId id="429" r:id="rId29"/>
    <p:sldId id="431" r:id="rId30"/>
    <p:sldId id="432" r:id="rId31"/>
    <p:sldId id="433" r:id="rId32"/>
    <p:sldId id="435" r:id="rId33"/>
    <p:sldId id="494" r:id="rId34"/>
    <p:sldId id="479" r:id="rId35"/>
    <p:sldId id="360" r:id="rId36"/>
    <p:sldId id="497" r:id="rId37"/>
    <p:sldId id="512" r:id="rId38"/>
    <p:sldId id="511" r:id="rId39"/>
    <p:sldId id="476" r:id="rId40"/>
    <p:sldId id="441" r:id="rId41"/>
    <p:sldId id="500" r:id="rId42"/>
    <p:sldId id="499" r:id="rId43"/>
    <p:sldId id="444" r:id="rId44"/>
    <p:sldId id="503" r:id="rId45"/>
    <p:sldId id="502" r:id="rId46"/>
    <p:sldId id="501" r:id="rId47"/>
    <p:sldId id="446" r:id="rId48"/>
    <p:sldId id="506" r:id="rId49"/>
    <p:sldId id="505" r:id="rId50"/>
    <p:sldId id="504" r:id="rId51"/>
    <p:sldId id="507" r:id="rId52"/>
    <p:sldId id="515" r:id="rId53"/>
    <p:sldId id="514" r:id="rId54"/>
    <p:sldId id="513" r:id="rId55"/>
    <p:sldId id="480" r:id="rId56"/>
    <p:sldId id="465" r:id="rId57"/>
    <p:sldId id="466" r:id="rId58"/>
  </p:sldIdLst>
  <p:sldSz cx="12195175" cy="6858000"/>
  <p:notesSz cx="7099300" cy="10234613"/>
  <p:embeddedFontLs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2" autoAdjust="0"/>
    <p:restoredTop sz="94660"/>
  </p:normalViewPr>
  <p:slideViewPr>
    <p:cSldViewPr>
      <p:cViewPr varScale="1">
        <p:scale>
          <a:sx n="67" d="100"/>
          <a:sy n="67" d="100"/>
        </p:scale>
        <p:origin x="768" y="44"/>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69F1789-AB1D-44B4-AB7C-86C67301C07F}" type="slidenum">
              <a:rPr lang="en-GB" altLang="de-DE"/>
              <a:pPr/>
              <a:t>‹Nr.›</a:t>
            </a:fld>
            <a:endParaRPr lang="en-GB" altLang="de-DE"/>
          </a:p>
        </p:txBody>
      </p:sp>
    </p:spTree>
    <p:extLst>
      <p:ext uri="{BB962C8B-B14F-4D97-AF65-F5344CB8AC3E}">
        <p14:creationId xmlns:p14="http://schemas.microsoft.com/office/powerpoint/2010/main" val="327372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F75E211F-5150-4D9D-9925-2FF27C848571}" type="slidenum">
              <a:rPr lang="de-DE" altLang="de-DE"/>
              <a:pPr/>
              <a:t>‹Nr.›</a:t>
            </a:fld>
            <a:endParaRPr lang="de-DE" altLang="de-DE"/>
          </a:p>
        </p:txBody>
      </p:sp>
    </p:spTree>
    <p:extLst>
      <p:ext uri="{BB962C8B-B14F-4D97-AF65-F5344CB8AC3E}">
        <p14:creationId xmlns:p14="http://schemas.microsoft.com/office/powerpoint/2010/main" val="33097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9A0910-B598-4673-B876-545F96ED7271}" type="slidenum">
              <a:rPr lang="de-DE" altLang="de-DE" sz="1300"/>
              <a:pPr eaLnBrk="1" hangingPunct="1">
                <a:spcBef>
                  <a:spcPct val="0"/>
                </a:spcBef>
              </a:pPr>
              <a:t>2</a:t>
            </a:fld>
            <a:endParaRPr lang="de-DE"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6694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4511E9-B4ED-4AA2-BEB4-BC66FD18EF16}" type="slidenum">
              <a:rPr lang="de-DE" altLang="de-DE" sz="1300"/>
              <a:pPr eaLnBrk="1" hangingPunct="1">
                <a:spcBef>
                  <a:spcPct val="0"/>
                </a:spcBef>
              </a:pPr>
              <a:t>3</a:t>
            </a:fld>
            <a:endParaRPr lang="de-DE"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1294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903AA7-AF39-4700-A464-D4046E595162}" type="slidenum">
              <a:rPr lang="de-DE" altLang="de-DE" sz="1300"/>
              <a:pPr eaLnBrk="1" hangingPunct="1">
                <a:spcBef>
                  <a:spcPct val="0"/>
                </a:spcBef>
              </a:pPr>
              <a:t>4</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0890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903AA7-AF39-4700-A464-D4046E595162}" type="slidenum">
              <a:rPr lang="de-DE" altLang="de-DE" sz="1300"/>
              <a:pPr eaLnBrk="1" hangingPunct="1">
                <a:spcBef>
                  <a:spcPct val="0"/>
                </a:spcBef>
              </a:pPr>
              <a:t>5</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0890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903AA7-AF39-4700-A464-D4046E595162}" type="slidenum">
              <a:rPr lang="de-DE" altLang="de-DE" sz="1300"/>
              <a:pPr eaLnBrk="1" hangingPunct="1">
                <a:spcBef>
                  <a:spcPct val="0"/>
                </a:spcBef>
              </a:pPr>
              <a:t>6</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0890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903AA7-AF39-4700-A464-D4046E595162}" type="slidenum">
              <a:rPr lang="de-DE" altLang="de-DE" sz="1300"/>
              <a:pPr eaLnBrk="1" hangingPunct="1">
                <a:spcBef>
                  <a:spcPct val="0"/>
                </a:spcBef>
              </a:pPr>
              <a:t>7</a:t>
            </a:fld>
            <a:endParaRPr lang="de-DE"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0890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8B7957-D6FA-4AC3-8B4D-1FC2605ECBB9}" type="slidenum">
              <a:rPr lang="de-DE" altLang="de-DE" sz="1300"/>
              <a:pPr eaLnBrk="1" hangingPunct="1">
                <a:spcBef>
                  <a:spcPct val="0"/>
                </a:spcBef>
              </a:pPr>
              <a:t>8</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0942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C6948F-9231-4649-B82A-2A9BF70D5F62}" type="slidenum">
              <a:rPr lang="de-DE" altLang="de-DE" sz="1300"/>
              <a:pPr algn="r" eaLnBrk="1" hangingPunct="1">
                <a:spcBef>
                  <a:spcPct val="0"/>
                </a:spcBef>
              </a:pPr>
              <a:t>9</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4024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C6948F-9231-4649-B82A-2A9BF70D5F62}" type="slidenum">
              <a:rPr lang="de-DE" altLang="de-DE" sz="1300"/>
              <a:pPr algn="r" eaLnBrk="1" hangingPunct="1">
                <a:spcBef>
                  <a:spcPct val="0"/>
                </a:spcBef>
              </a:pPr>
              <a:t>10</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4024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5C6948F-9231-4649-B82A-2A9BF70D5F62}" type="slidenum">
              <a:rPr lang="de-DE" altLang="de-DE" sz="1300"/>
              <a:pPr algn="r" eaLnBrk="1" hangingPunct="1">
                <a:spcBef>
                  <a:spcPct val="0"/>
                </a:spcBef>
              </a:pPr>
              <a:t>11</a:t>
            </a:fld>
            <a:endParaRPr lang="de-DE"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4024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174B5F-AA96-4BFC-BD92-767B185FBEBA}" type="slidenum">
              <a:rPr lang="de-DE" altLang="de-DE" sz="1300"/>
              <a:pPr eaLnBrk="1" hangingPunct="1">
                <a:spcBef>
                  <a:spcPct val="0"/>
                </a:spcBef>
              </a:pPr>
              <a:t>12</a:t>
            </a:fld>
            <a:endParaRPr lang="de-DE"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870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19365-8BFE-4302-83AF-109729614313}" type="slidenum">
              <a:rPr lang="de-DE" altLang="de-DE" sz="1300"/>
              <a:pPr algn="r" eaLnBrk="1" hangingPunct="1">
                <a:spcBef>
                  <a:spcPct val="0"/>
                </a:spcBef>
              </a:pPr>
              <a:t>14</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6225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19365-8BFE-4302-83AF-109729614313}" type="slidenum">
              <a:rPr lang="de-DE" altLang="de-DE" sz="1300"/>
              <a:pPr algn="r" eaLnBrk="1" hangingPunct="1">
                <a:spcBef>
                  <a:spcPct val="0"/>
                </a:spcBef>
              </a:pPr>
              <a:t>15</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6225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419365-8BFE-4302-83AF-109729614313}" type="slidenum">
              <a:rPr lang="de-DE" altLang="de-DE" sz="1300"/>
              <a:pPr algn="r" eaLnBrk="1" hangingPunct="1">
                <a:spcBef>
                  <a:spcPct val="0"/>
                </a:spcBef>
              </a:pPr>
              <a:t>16</a:t>
            </a:fld>
            <a:endParaRPr lang="de-DE"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6225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FC2F4B-0C31-4454-B73B-18C6AD85681C}" type="slidenum">
              <a:rPr lang="de-DE" altLang="de-DE" sz="1300"/>
              <a:pPr eaLnBrk="1" hangingPunct="1">
                <a:spcBef>
                  <a:spcPct val="0"/>
                </a:spcBef>
              </a:pPr>
              <a:t>17</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2343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B0DA24-DDE7-4AD3-95FD-1920A3BB6542}" type="slidenum">
              <a:rPr lang="de-DE" altLang="de-DE" sz="1300"/>
              <a:pPr algn="r" eaLnBrk="1" hangingPunct="1">
                <a:spcBef>
                  <a:spcPct val="0"/>
                </a:spcBef>
              </a:pPr>
              <a:t>18</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075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B0DA24-DDE7-4AD3-95FD-1920A3BB6542}" type="slidenum">
              <a:rPr lang="de-DE" altLang="de-DE" sz="1300"/>
              <a:pPr algn="r" eaLnBrk="1" hangingPunct="1">
                <a:spcBef>
                  <a:spcPct val="0"/>
                </a:spcBef>
              </a:pPr>
              <a:t>19</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075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B0DA24-DDE7-4AD3-95FD-1920A3BB6542}" type="slidenum">
              <a:rPr lang="de-DE" altLang="de-DE" sz="1300"/>
              <a:pPr algn="r" eaLnBrk="1" hangingPunct="1">
                <a:spcBef>
                  <a:spcPct val="0"/>
                </a:spcBef>
              </a:pPr>
              <a:t>20</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075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BE7119-A6F4-46AE-86C9-54230565F679}" type="slidenum">
              <a:rPr lang="de-DE" altLang="de-DE" sz="1300"/>
              <a:pPr eaLnBrk="1" hangingPunct="1">
                <a:spcBef>
                  <a:spcPct val="0"/>
                </a:spcBef>
              </a:pPr>
              <a:t>21</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5587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CD69BA1-87A2-4B29-8899-B51287C447BF}" type="slidenum">
              <a:rPr lang="de-DE" altLang="de-DE" sz="1300"/>
              <a:pPr algn="r" eaLnBrk="1" hangingPunct="1">
                <a:spcBef>
                  <a:spcPct val="0"/>
                </a:spcBef>
              </a:pPr>
              <a:t>22</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065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CD69BA1-87A2-4B29-8899-B51287C447BF}" type="slidenum">
              <a:rPr lang="de-DE" altLang="de-DE" sz="1300"/>
              <a:pPr algn="r" eaLnBrk="1" hangingPunct="1">
                <a:spcBef>
                  <a:spcPct val="0"/>
                </a:spcBef>
              </a:pPr>
              <a:t>23</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065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CD69BA1-87A2-4B29-8899-B51287C447BF}" type="slidenum">
              <a:rPr lang="de-DE" altLang="de-DE" sz="1300"/>
              <a:pPr algn="r" eaLnBrk="1" hangingPunct="1">
                <a:spcBef>
                  <a:spcPct val="0"/>
                </a:spcBef>
              </a:pPr>
              <a:t>24</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065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A940B1-CDFB-4B23-908F-8B5752108E65}" type="slidenum">
              <a:rPr lang="de-DE" altLang="de-DE" sz="1300"/>
              <a:pPr algn="r" eaLnBrk="1" hangingPunct="1">
                <a:spcBef>
                  <a:spcPct val="0"/>
                </a:spcBef>
              </a:pPr>
              <a:t>25</a:t>
            </a:fld>
            <a:endParaRPr lang="de-DE" altLang="de-DE" sz="1300"/>
          </a:p>
        </p:txBody>
      </p:sp>
      <p:sp>
        <p:nvSpPr>
          <p:cNvPr id="88067" name="Rectangle 3074"/>
          <p:cNvSpPr>
            <a:spLocks noGrp="1" noRot="1" noChangeAspect="1" noChangeArrowheads="1" noTextEdit="1"/>
          </p:cNvSpPr>
          <p:nvPr>
            <p:ph type="sldImg"/>
          </p:nvPr>
        </p:nvSpPr>
        <p:spPr>
          <a:xfrm>
            <a:off x="138113" y="768350"/>
            <a:ext cx="6823075" cy="3836988"/>
          </a:xfrm>
          <a:ln/>
        </p:spPr>
      </p:sp>
      <p:sp>
        <p:nvSpPr>
          <p:cNvPr id="8806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089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A940B1-CDFB-4B23-908F-8B5752108E65}" type="slidenum">
              <a:rPr lang="de-DE" altLang="de-DE" sz="1300"/>
              <a:pPr algn="r" eaLnBrk="1" hangingPunct="1">
                <a:spcBef>
                  <a:spcPct val="0"/>
                </a:spcBef>
              </a:pPr>
              <a:t>26</a:t>
            </a:fld>
            <a:endParaRPr lang="de-DE" altLang="de-DE" sz="1300"/>
          </a:p>
        </p:txBody>
      </p:sp>
      <p:sp>
        <p:nvSpPr>
          <p:cNvPr id="88067" name="Rectangle 3074"/>
          <p:cNvSpPr>
            <a:spLocks noGrp="1" noRot="1" noChangeAspect="1" noChangeArrowheads="1" noTextEdit="1"/>
          </p:cNvSpPr>
          <p:nvPr>
            <p:ph type="sldImg"/>
          </p:nvPr>
        </p:nvSpPr>
        <p:spPr>
          <a:xfrm>
            <a:off x="138113" y="768350"/>
            <a:ext cx="6823075" cy="3836988"/>
          </a:xfrm>
          <a:ln/>
        </p:spPr>
      </p:sp>
      <p:sp>
        <p:nvSpPr>
          <p:cNvPr id="88068"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089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E19D249-EBE3-4212-9982-B9D8582A8E55}" type="slidenum">
              <a:rPr lang="de-DE" altLang="de-DE" sz="1300"/>
              <a:pPr algn="r" eaLnBrk="1" hangingPunct="1">
                <a:spcBef>
                  <a:spcPct val="0"/>
                </a:spcBef>
              </a:pPr>
              <a:t>27</a:t>
            </a:fld>
            <a:endParaRPr lang="de-DE" altLang="de-DE" sz="1300"/>
          </a:p>
        </p:txBody>
      </p:sp>
      <p:sp>
        <p:nvSpPr>
          <p:cNvPr id="89091" name="Rectangle 3074"/>
          <p:cNvSpPr>
            <a:spLocks noGrp="1" noRot="1" noChangeAspect="1" noChangeArrowheads="1" noTextEdit="1"/>
          </p:cNvSpPr>
          <p:nvPr>
            <p:ph type="sldImg"/>
          </p:nvPr>
        </p:nvSpPr>
        <p:spPr>
          <a:xfrm>
            <a:off x="138113" y="768350"/>
            <a:ext cx="6823075" cy="3836988"/>
          </a:xfrm>
          <a:ln/>
        </p:spPr>
      </p:sp>
      <p:sp>
        <p:nvSpPr>
          <p:cNvPr id="8909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3510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9971454-AC92-4894-866C-6828ABD17033}" type="slidenum">
              <a:rPr lang="de-DE" altLang="de-DE" sz="1300"/>
              <a:pPr algn="r" eaLnBrk="1" hangingPunct="1">
                <a:spcBef>
                  <a:spcPct val="0"/>
                </a:spcBef>
              </a:pPr>
              <a:t>28</a:t>
            </a:fld>
            <a:endParaRPr lang="de-DE" altLang="de-DE" sz="1300"/>
          </a:p>
        </p:txBody>
      </p:sp>
      <p:sp>
        <p:nvSpPr>
          <p:cNvPr id="90115" name="Rectangle 3074"/>
          <p:cNvSpPr>
            <a:spLocks noGrp="1" noRot="1" noChangeAspect="1" noChangeArrowheads="1" noTextEdit="1"/>
          </p:cNvSpPr>
          <p:nvPr>
            <p:ph type="sldImg"/>
          </p:nvPr>
        </p:nvSpPr>
        <p:spPr>
          <a:xfrm>
            <a:off x="138113" y="768350"/>
            <a:ext cx="6823075" cy="3836988"/>
          </a:xfrm>
          <a:ln/>
        </p:spPr>
      </p:sp>
      <p:sp>
        <p:nvSpPr>
          <p:cNvPr id="9011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5908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0346DA-C63E-4ED7-ACAC-E9722E71C9CA}" type="slidenum">
              <a:rPr lang="de-DE" altLang="de-DE" sz="1300"/>
              <a:pPr algn="r" eaLnBrk="1" hangingPunct="1">
                <a:spcBef>
                  <a:spcPct val="0"/>
                </a:spcBef>
              </a:pPr>
              <a:t>29</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3752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5E211F-5150-4D9D-9925-2FF27C848571}" type="slidenum">
              <a:rPr lang="de-DE" altLang="de-DE" smtClean="0"/>
              <a:pPr/>
              <a:t>30</a:t>
            </a:fld>
            <a:endParaRPr lang="de-DE" altLang="de-DE"/>
          </a:p>
        </p:txBody>
      </p:sp>
    </p:spTree>
    <p:extLst>
      <p:ext uri="{BB962C8B-B14F-4D97-AF65-F5344CB8AC3E}">
        <p14:creationId xmlns:p14="http://schemas.microsoft.com/office/powerpoint/2010/main" val="954719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103AF21-752E-439B-A420-1D3A8D3D98FF}" type="slidenum">
              <a:rPr lang="de-DE" altLang="de-DE" sz="1300"/>
              <a:pPr algn="r" eaLnBrk="1" hangingPunct="1">
                <a:spcBef>
                  <a:spcPct val="0"/>
                </a:spcBef>
              </a:pPr>
              <a:t>31</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1476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DC6704-8BAF-4475-AFE7-2C7F81E8CC9C}" type="slidenum">
              <a:rPr lang="de-DE" altLang="de-DE" sz="1300"/>
              <a:pPr algn="r" eaLnBrk="1" hangingPunct="1">
                <a:spcBef>
                  <a:spcPct val="0"/>
                </a:spcBef>
              </a:pPr>
              <a:t>32</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0694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1DC6704-8BAF-4475-AFE7-2C7F81E8CC9C}" type="slidenum">
              <a:rPr lang="de-DE" altLang="de-DE" sz="1300"/>
              <a:pPr algn="r" eaLnBrk="1" hangingPunct="1">
                <a:spcBef>
                  <a:spcPct val="0"/>
                </a:spcBef>
              </a:pPr>
              <a:t>33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069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EEA8CF-0826-4F14-A8F5-0CBC9A5D67E8}" type="slidenum">
              <a:rPr lang="de-DE" altLang="de-DE" sz="1300"/>
              <a:pPr eaLnBrk="1" hangingPunct="1">
                <a:spcBef>
                  <a:spcPct val="0"/>
                </a:spcBef>
              </a:pPr>
              <a:t>35</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9838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1F87883-E4C1-4075-8F41-9E7D8303E572}" type="slidenum">
              <a:rPr lang="de-DE" altLang="de-DE" sz="1300"/>
              <a:pPr algn="r" eaLnBrk="1" hangingPunct="1">
                <a:spcBef>
                  <a:spcPct val="0"/>
                </a:spcBef>
              </a:pPr>
              <a:t>36</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8790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1F87883-E4C1-4075-8F41-9E7D8303E572}" type="slidenum">
              <a:rPr lang="de-DE" altLang="de-DE" sz="1300"/>
              <a:pPr algn="r" eaLnBrk="1" hangingPunct="1">
                <a:spcBef>
                  <a:spcPct val="0"/>
                </a:spcBef>
              </a:pPr>
              <a:t>37</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879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1F87883-E4C1-4075-8F41-9E7D8303E572}" type="slidenum">
              <a:rPr lang="de-DE" altLang="de-DE" sz="1300"/>
              <a:pPr algn="r" eaLnBrk="1" hangingPunct="1">
                <a:spcBef>
                  <a:spcPct val="0"/>
                </a:spcBef>
              </a:pPr>
              <a:t>38</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3879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B14834B-FC0D-421D-B1BD-C580AC3F85AD}" type="slidenum">
              <a:rPr lang="de-DE" altLang="de-DE" sz="1300"/>
              <a:pPr algn="r" eaLnBrk="1" hangingPunct="1">
                <a:spcBef>
                  <a:spcPct val="0"/>
                </a:spcBef>
              </a:pPr>
              <a:t>39</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510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8D2502-EFC3-4C38-A6AB-030C9E31FC5B}" type="slidenum">
              <a:rPr lang="de-DE" altLang="de-DE" sz="1300"/>
              <a:pPr algn="r" eaLnBrk="1" hangingPunct="1">
                <a:spcBef>
                  <a:spcPct val="0"/>
                </a:spcBef>
              </a:pPr>
              <a:t>40</a:t>
            </a:fld>
            <a:endParaRPr lang="de-DE"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277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8D2502-EFC3-4C38-A6AB-030C9E31FC5B}" type="slidenum">
              <a:rPr lang="de-DE" altLang="de-DE" sz="1300"/>
              <a:pPr algn="r" eaLnBrk="1" hangingPunct="1">
                <a:spcBef>
                  <a:spcPct val="0"/>
                </a:spcBef>
              </a:pPr>
              <a:t>41</a:t>
            </a:fld>
            <a:endParaRPr lang="de-DE"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2770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8D2502-EFC3-4C38-A6AB-030C9E31FC5B}" type="slidenum">
              <a:rPr lang="de-DE" altLang="de-DE" sz="1300"/>
              <a:pPr algn="r" eaLnBrk="1" hangingPunct="1">
                <a:spcBef>
                  <a:spcPct val="0"/>
                </a:spcBef>
              </a:pPr>
              <a:t>42</a:t>
            </a:fld>
            <a:endParaRPr lang="de-DE"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2770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911AEF5-14D0-4A35-853A-89123C19C950}" type="slidenum">
              <a:rPr lang="de-DE" altLang="de-DE" sz="1300"/>
              <a:pPr algn="r" eaLnBrk="1" hangingPunct="1">
                <a:spcBef>
                  <a:spcPct val="0"/>
                </a:spcBef>
              </a:pPr>
              <a:t>43</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7717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911AEF5-14D0-4A35-853A-89123C19C950}" type="slidenum">
              <a:rPr lang="de-DE" altLang="de-DE" sz="1300"/>
              <a:pPr algn="r" eaLnBrk="1" hangingPunct="1">
                <a:spcBef>
                  <a:spcPct val="0"/>
                </a:spcBef>
              </a:pPr>
              <a:t>44</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7717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911AEF5-14D0-4A35-853A-89123C19C950}" type="slidenum">
              <a:rPr lang="de-DE" altLang="de-DE" sz="1300"/>
              <a:pPr algn="r" eaLnBrk="1" hangingPunct="1">
                <a:spcBef>
                  <a:spcPct val="0"/>
                </a:spcBef>
              </a:pPr>
              <a:t>45</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7717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911AEF5-14D0-4A35-853A-89123C19C950}" type="slidenum">
              <a:rPr lang="de-DE" altLang="de-DE" sz="1300"/>
              <a:pPr algn="r" eaLnBrk="1" hangingPunct="1">
                <a:spcBef>
                  <a:spcPct val="0"/>
                </a:spcBef>
              </a:pPr>
              <a:t>46</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8771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D9D67AC-9E1E-4F4C-8718-C19EEA851358}" type="slidenum">
              <a:rPr lang="de-DE" altLang="de-DE" sz="1300"/>
              <a:pPr algn="r" eaLnBrk="1" hangingPunct="1">
                <a:spcBef>
                  <a:spcPct val="0"/>
                </a:spcBef>
              </a:pPr>
              <a:t>47</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2090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D9D67AC-9E1E-4F4C-8718-C19EEA851358}" type="slidenum">
              <a:rPr lang="de-DE" altLang="de-DE" sz="1300"/>
              <a:pPr algn="r" eaLnBrk="1" hangingPunct="1">
                <a:spcBef>
                  <a:spcPct val="0"/>
                </a:spcBef>
              </a:pPr>
              <a:t>48</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2090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D9D67AC-9E1E-4F4C-8718-C19EEA851358}" type="slidenum">
              <a:rPr lang="de-DE" altLang="de-DE" sz="1300"/>
              <a:pPr algn="r" eaLnBrk="1" hangingPunct="1">
                <a:spcBef>
                  <a:spcPct val="0"/>
                </a:spcBef>
              </a:pPr>
              <a:t>49</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2090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D9D67AC-9E1E-4F4C-8718-C19EEA851358}" type="slidenum">
              <a:rPr lang="de-DE" altLang="de-DE" sz="1300"/>
              <a:pPr algn="r" eaLnBrk="1" hangingPunct="1">
                <a:spcBef>
                  <a:spcPct val="0"/>
                </a:spcBef>
              </a:pPr>
              <a:t>50</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72090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7AA8C44-1527-4787-A9EB-CEEFB191ED69}" type="slidenum">
              <a:rPr lang="de-DE" altLang="de-DE" sz="1300"/>
              <a:pPr algn="r" eaLnBrk="1" hangingPunct="1">
                <a:spcBef>
                  <a:spcPct val="0"/>
                </a:spcBef>
              </a:pPr>
              <a:t>51</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4587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7AA8C44-1527-4787-A9EB-CEEFB191ED69}" type="slidenum">
              <a:rPr lang="de-DE" altLang="de-DE" sz="1300"/>
              <a:pPr algn="r" eaLnBrk="1" hangingPunct="1">
                <a:spcBef>
                  <a:spcPct val="0"/>
                </a:spcBef>
              </a:pPr>
              <a:t>52</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458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7AA8C44-1527-4787-A9EB-CEEFB191ED69}" type="slidenum">
              <a:rPr lang="de-DE" altLang="de-DE" sz="1300"/>
              <a:pPr algn="r" eaLnBrk="1" hangingPunct="1">
                <a:spcBef>
                  <a:spcPct val="0"/>
                </a:spcBef>
              </a:pPr>
              <a:t>53</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4587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7AA8C44-1527-4787-A9EB-CEEFB191ED69}" type="slidenum">
              <a:rPr lang="de-DE" altLang="de-DE" sz="1300"/>
              <a:pPr algn="r" eaLnBrk="1" hangingPunct="1">
                <a:spcBef>
                  <a:spcPct val="0"/>
                </a:spcBef>
              </a:pPr>
              <a:t>54</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74587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831664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138113" y="768350"/>
            <a:ext cx="6823075" cy="3836988"/>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266621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Korišćenje</a:t>
            </a:r>
            <a:r>
              <a:rPr lang="en-US" altLang="ko-KR" sz="1000" b="0" dirty="0">
                <a:latin typeface="+mj-lt"/>
              </a:rPr>
              <a:t> </a:t>
            </a:r>
            <a:r>
              <a:rPr lang="en-US" altLang="ko-KR" sz="1000" b="0" dirty="0" err="1">
                <a:latin typeface="+mj-lt"/>
              </a:rPr>
              <a:t>upotrebljenih</a:t>
            </a:r>
            <a:r>
              <a:rPr lang="en-US" altLang="ko-KR" sz="1000" b="0" dirty="0">
                <a:latin typeface="+mj-lt"/>
              </a:rPr>
              <a:t> </a:t>
            </a:r>
            <a:r>
              <a:rPr lang="en-US" altLang="ko-KR" sz="1000" b="0" dirty="0" err="1">
                <a:latin typeface="+mj-lt"/>
              </a:rPr>
              <a:t>slika</a:t>
            </a:r>
            <a:r>
              <a:rPr lang="en-US" altLang="ko-KR" sz="1000" b="0" dirty="0">
                <a:latin typeface="+mj-lt"/>
              </a:rPr>
              <a:t> u </a:t>
            </a:r>
            <a:r>
              <a:rPr lang="en-US" altLang="ko-KR" sz="1000" b="0" dirty="0" err="1">
                <a:latin typeface="+mj-lt"/>
              </a:rPr>
              <a:t>ovoj</a:t>
            </a:r>
            <a:r>
              <a:rPr lang="en-US" altLang="ko-KR" sz="1000" b="0" dirty="0">
                <a:latin typeface="+mj-lt"/>
              </a:rPr>
              <a:t> </a:t>
            </a:r>
            <a:r>
              <a:rPr lang="en-US" altLang="ko-KR" sz="1000" b="0" dirty="0" err="1">
                <a:latin typeface="+mj-lt"/>
              </a:rPr>
              <a:t>prezentaciji</a:t>
            </a:r>
            <a:r>
              <a:rPr lang="en-US" altLang="ko-KR" sz="1000" b="0" dirty="0">
                <a:latin typeface="+mj-lt"/>
              </a:rPr>
              <a:t> </a:t>
            </a:r>
            <a:r>
              <a:rPr lang="en-US" altLang="ko-KR" sz="1000" b="0" dirty="0" err="1">
                <a:latin typeface="+mj-lt"/>
              </a:rPr>
              <a:t>ljubazno</a:t>
            </a:r>
            <a:r>
              <a:rPr lang="en-US" altLang="ko-KR" sz="1000" b="0" dirty="0">
                <a:latin typeface="+mj-lt"/>
              </a:rPr>
              <a:t> </a:t>
            </a:r>
            <a:r>
              <a:rPr lang="en-US" altLang="ko-KR" sz="1000" b="0" dirty="0" err="1">
                <a:latin typeface="+mj-lt"/>
              </a:rPr>
              <a:t>su</a:t>
            </a:r>
            <a:r>
              <a:rPr lang="en-US" altLang="ko-KR" sz="1000" b="0" dirty="0">
                <a:latin typeface="+mj-lt"/>
              </a:rPr>
              <a:t> </a:t>
            </a:r>
            <a:r>
              <a:rPr lang="en-US" altLang="ko-KR" sz="1000" b="0" dirty="0" err="1">
                <a:latin typeface="+mj-lt"/>
              </a:rPr>
              <a:t>nam</a:t>
            </a:r>
            <a:r>
              <a:rPr lang="en-US" altLang="ko-KR" sz="1000" b="0" dirty="0">
                <a:latin typeface="+mj-lt"/>
              </a:rPr>
              <a:t> </a:t>
            </a:r>
            <a:r>
              <a:rPr lang="en-US" altLang="ko-KR" sz="1000" b="0" dirty="0" err="1">
                <a:latin typeface="+mj-lt"/>
              </a:rPr>
              <a:t>odobrili</a:t>
            </a:r>
            <a:r>
              <a:rPr lang="en-US" altLang="ko-KR" sz="1000" b="0" dirty="0">
                <a:latin typeface="+mj-lt"/>
              </a:rPr>
              <a:t> </a:t>
            </a:r>
            <a:r>
              <a:rPr lang="en-US" altLang="ko-KR" sz="1000" b="0" dirty="0" err="1">
                <a:latin typeface="+mj-lt"/>
              </a:rPr>
              <a:t>umetnici</a:t>
            </a:r>
            <a:r>
              <a:rPr lang="en-US" altLang="ko-KR" sz="1000" b="0" dirty="0">
                <a:latin typeface="+mj-lt"/>
              </a:rPr>
              <a:t> </a:t>
            </a:r>
            <a:r>
              <a:rPr lang="en-US" altLang="ko-KR" sz="1000" b="0" dirty="0" err="1">
                <a:latin typeface="+mj-lt"/>
              </a:rPr>
              <a:t>odnosno</a:t>
            </a:r>
            <a:r>
              <a:rPr lang="en-US" altLang="ko-KR" sz="1000" b="0" dirty="0">
                <a:latin typeface="+mj-lt"/>
              </a:rPr>
              <a:t> </a:t>
            </a:r>
            <a:r>
              <a:rPr lang="en-US" altLang="ko-KR" sz="1000" b="0" dirty="0" err="1">
                <a:latin typeface="+mj-lt"/>
              </a:rPr>
              <a:t>nosioci</a:t>
            </a:r>
            <a:r>
              <a:rPr lang="en-US" altLang="ko-KR" sz="1000" b="0" dirty="0">
                <a:latin typeface="+mj-lt"/>
              </a:rPr>
              <a:t> </a:t>
            </a:r>
            <a:r>
              <a:rPr lang="en-US" altLang="ko-KR" sz="1000" b="0" dirty="0" err="1">
                <a:latin typeface="+mj-lt"/>
              </a:rPr>
              <a:t>autorskih</a:t>
            </a:r>
            <a:r>
              <a:rPr lang="en-US" altLang="ko-KR" sz="1000" b="0" dirty="0">
                <a:latin typeface="+mj-lt"/>
              </a:rPr>
              <a:t> </a:t>
            </a:r>
            <a:r>
              <a:rPr lang="en-US" altLang="ko-KR" sz="1000" b="0" dirty="0" err="1">
                <a:latin typeface="+mj-lt"/>
              </a:rPr>
              <a:t>prava</a:t>
            </a:r>
            <a:r>
              <a:rPr lang="en-US" altLang="ko-KR" sz="1000" b="0" dirty="0">
                <a:latin typeface="+mj-lt"/>
              </a:rPr>
              <a:t>. </a:t>
            </a:r>
            <a:r>
              <a:rPr lang="en-US" altLang="ko-KR" sz="1000" b="0" dirty="0" err="1">
                <a:latin typeface="+mj-lt"/>
              </a:rPr>
              <a:t>Za</a:t>
            </a:r>
            <a:r>
              <a:rPr lang="en-US" altLang="ko-KR" sz="1000" b="0" dirty="0">
                <a:latin typeface="+mj-lt"/>
              </a:rPr>
              <a:t> </a:t>
            </a:r>
            <a:r>
              <a:rPr lang="en-US" altLang="ko-KR" sz="1000" b="0" dirty="0" err="1">
                <a:latin typeface="+mj-lt"/>
              </a:rPr>
              <a:t>detalje</a:t>
            </a:r>
            <a:r>
              <a:rPr lang="en-US" altLang="ko-KR" sz="1000" b="0" dirty="0">
                <a:latin typeface="+mj-lt"/>
              </a:rPr>
              <a:t> (</a:t>
            </a:r>
            <a:r>
              <a:rPr lang="en-US" altLang="ko-KR" sz="1000" b="0" dirty="0" err="1">
                <a:latin typeface="+mj-lt"/>
              </a:rPr>
              <a:t>umetnik</a:t>
            </a:r>
            <a:r>
              <a:rPr lang="en-US" altLang="ko-KR" sz="1000" b="0" dirty="0">
                <a:latin typeface="+mj-lt"/>
              </a:rPr>
              <a:t>, </a:t>
            </a:r>
            <a:r>
              <a:rPr lang="en-US" altLang="ko-KR" sz="1000" b="0" dirty="0" err="1">
                <a:latin typeface="+mj-lt"/>
              </a:rPr>
              <a:t>naslov</a:t>
            </a:r>
            <a:r>
              <a:rPr lang="en-US" altLang="ko-KR" sz="1000" b="0" dirty="0">
                <a:latin typeface="+mj-lt"/>
              </a:rPr>
              <a:t> </a:t>
            </a:r>
            <a:r>
              <a:rPr lang="en-US" altLang="ko-KR" sz="1000" b="0" dirty="0" err="1">
                <a:latin typeface="+mj-lt"/>
              </a:rPr>
              <a:t>slike</a:t>
            </a:r>
            <a:r>
              <a:rPr lang="en-US" altLang="ko-KR" sz="1000" b="0" dirty="0">
                <a:latin typeface="+mj-lt"/>
              </a:rPr>
              <a:t>) </a:t>
            </a:r>
            <a:r>
              <a:rPr lang="en-US" altLang="ko-KR" sz="1000" b="0" dirty="0" err="1">
                <a:latin typeface="+mj-lt"/>
              </a:rPr>
              <a:t>videti</a:t>
            </a:r>
            <a:r>
              <a:rPr lang="en-US" altLang="ko-KR" sz="1000" b="0" dirty="0">
                <a:latin typeface="+mj-lt"/>
              </a:rPr>
              <a:t> </a:t>
            </a:r>
            <a:r>
              <a:rPr lang="en-US" altLang="ko-KR" sz="1000" b="0" dirty="0" err="1">
                <a:latin typeface="+mj-lt"/>
              </a:rPr>
              <a:t>na</a:t>
            </a:r>
            <a:r>
              <a:rPr lang="en-US" altLang="ko-KR" sz="1000" b="0" dirty="0">
                <a:latin typeface="+mj-lt"/>
              </a:rPr>
              <a:t> </a:t>
            </a:r>
            <a:r>
              <a:rPr lang="en-US" altLang="ko-KR" sz="1000" b="0" dirty="0" err="1">
                <a:latin typeface="+mj-lt"/>
              </a:rPr>
              <a:t>kraju</a:t>
            </a:r>
            <a:r>
              <a:rPr lang="en-US" altLang="ko-KR" sz="1000" b="0" dirty="0">
                <a:latin typeface="+mj-lt"/>
              </a:rPr>
              <a:t> </a:t>
            </a:r>
            <a:r>
              <a:rPr lang="en-US" altLang="ko-KR" sz="1000" b="0" dirty="0" err="1">
                <a:latin typeface="+mj-lt"/>
              </a:rPr>
              <a:t>ove</a:t>
            </a:r>
            <a:r>
              <a:rPr lang="en-US" altLang="ko-KR" sz="1000" b="0" dirty="0">
                <a:latin typeface="+mj-lt"/>
              </a:rPr>
              <a:t> </a:t>
            </a:r>
            <a:r>
              <a:rPr lang="en-US" altLang="ko-KR" sz="1000" b="0" dirty="0" err="1">
                <a:latin typeface="+mj-lt"/>
              </a:rPr>
              <a:t>prezentacije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4" name="Slide Number Placeholder 3"/>
          <p:cNvSpPr>
            <a:spLocks noGrp="1"/>
          </p:cNvSpPr>
          <p:nvPr>
            <p:ph type="sldNum" sz="quarter" idx="12"/>
          </p:nvPr>
        </p:nvSpPr>
        <p:spPr bwMode="gray"/>
        <p:txBody>
          <a:bodyPr/>
          <a:lstStyle>
            <a:lvl1pPr>
              <a:defRPr b="0"/>
            </a:lvl1pPr>
          </a:lstStyle>
          <a:p>
            <a:fld id="{5A5C59C7-89E6-486D-8299-A450832FBFB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8 – Samopoštovanje i raspoloženje</a:t>
            </a:r>
          </a:p>
        </p:txBody>
      </p:sp>
      <p:sp>
        <p:nvSpPr>
          <p:cNvPr id="6" name="Slide Number Placeholder 5"/>
          <p:cNvSpPr>
            <a:spLocks noGrp="1"/>
          </p:cNvSpPr>
          <p:nvPr>
            <p:ph type="sldNum" sz="quarter" idx="12"/>
          </p:nvPr>
        </p:nvSpPr>
        <p:spPr bwMode="gray"/>
        <p:txBody>
          <a:bodyPr>
            <a:noAutofit/>
          </a:bodyPr>
          <a:lstStyle>
            <a:lvl1pPr>
              <a:defRPr b="0"/>
            </a:lvl1pPr>
          </a:lstStyle>
          <a:p>
            <a:fld id="{372E0B10-2949-48AE-8174-F81684DC6AD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7" name="Slide Number Placeholder 6"/>
          <p:cNvSpPr>
            <a:spLocks noGrp="1"/>
          </p:cNvSpPr>
          <p:nvPr>
            <p:ph type="sldNum" sz="quarter" idx="12"/>
          </p:nvPr>
        </p:nvSpPr>
        <p:spPr bwMode="gray"/>
        <p:txBody>
          <a:bodyPr/>
          <a:lstStyle>
            <a:lvl1pPr>
              <a:defRPr b="0"/>
            </a:lvl1pPr>
          </a:lstStyle>
          <a:p>
            <a:fld id="{B5CDE80F-BE91-45D5-BB41-254555A5F375}"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7" name="Slide Number Placeholder 6"/>
          <p:cNvSpPr>
            <a:spLocks noGrp="1"/>
          </p:cNvSpPr>
          <p:nvPr>
            <p:ph type="sldNum" sz="quarter" idx="12"/>
          </p:nvPr>
        </p:nvSpPr>
        <p:spPr bwMode="gray"/>
        <p:txBody>
          <a:bodyPr/>
          <a:lstStyle>
            <a:lvl1pPr>
              <a:defRPr b="0"/>
            </a:lvl1pPr>
          </a:lstStyle>
          <a:p>
            <a:fld id="{5A5C59C7-89E6-486D-8299-A450832FBFB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7" name="Slide Number Placeholder 6"/>
          <p:cNvSpPr>
            <a:spLocks noGrp="1"/>
          </p:cNvSpPr>
          <p:nvPr>
            <p:ph type="sldNum" sz="quarter" idx="12"/>
          </p:nvPr>
        </p:nvSpPr>
        <p:spPr bwMode="gray"/>
        <p:txBody>
          <a:bodyPr/>
          <a:lstStyle>
            <a:lvl1pPr>
              <a:defRPr b="0"/>
            </a:lvl1pPr>
          </a:lstStyle>
          <a:p>
            <a:fld id="{5A5C59C7-89E6-486D-8299-A450832FBFB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5" name="Slide Number Placeholder 4"/>
          <p:cNvSpPr>
            <a:spLocks noGrp="1"/>
          </p:cNvSpPr>
          <p:nvPr>
            <p:ph type="sldNum" sz="quarter" idx="12"/>
          </p:nvPr>
        </p:nvSpPr>
        <p:spPr bwMode="gray"/>
        <p:txBody>
          <a:bodyPr/>
          <a:lstStyle>
            <a:lvl1pPr>
              <a:defRPr b="0"/>
            </a:lvl1pPr>
          </a:lstStyle>
          <a:p>
            <a:fld id="{97DF9FA9-0D8B-40DB-A1C5-D6865F71AAF4}"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8 – Samopoštovanje i raspoloženje</a:t>
            </a:r>
          </a:p>
        </p:txBody>
      </p:sp>
      <p:sp>
        <p:nvSpPr>
          <p:cNvPr id="4" name="Slide Number Placeholder 3"/>
          <p:cNvSpPr>
            <a:spLocks noGrp="1"/>
          </p:cNvSpPr>
          <p:nvPr>
            <p:ph type="sldNum" sz="quarter" idx="12"/>
          </p:nvPr>
        </p:nvSpPr>
        <p:spPr bwMode="gray"/>
        <p:txBody>
          <a:bodyPr/>
          <a:lstStyle>
            <a:lvl1pPr>
              <a:defRPr b="0"/>
            </a:lvl1pPr>
          </a:lstStyle>
          <a:p>
            <a:fld id="{26C4909E-CC0A-4B42-94E4-59BEEC84FBF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8 – Samopoštovanje i raspoloženje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A5C59C7-89E6-486D-8299-A450832FBFB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8 A – </a:t>
            </a:r>
            <a:r>
              <a:rPr lang="pl-PL" altLang="ko-KR" dirty="0">
                <a:latin typeface="+mn-lt"/>
                <a:ea typeface="+mn-ea"/>
                <a:cs typeface="+mn-cs"/>
              </a:rPr>
              <a:t>Samopoštovanje i raspoloženj</a:t>
            </a:r>
            <a:r>
              <a:rPr lang="pl-PL" altLang="ko-KR" dirty="0"/>
              <a:t>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4868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se depresivnost ispoljava?</a:t>
            </a:r>
          </a:p>
        </p:txBody>
      </p:sp>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Kako se depresivnost ispoljava?</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hr-HR" altLang="de-DE" sz="2400" dirty="0">
                <a:solidFill>
                  <a:srgbClr val="333333"/>
                </a:solidFill>
              </a:rPr>
              <a:t>tuga</a:t>
            </a:r>
            <a:r>
              <a:rPr lang="de-DE" altLang="de-DE" sz="2400" dirty="0">
                <a:solidFill>
                  <a:srgbClr val="333333"/>
                </a:solidFill>
              </a:rPr>
              <a:t>, </a:t>
            </a:r>
            <a:r>
              <a:rPr lang="hr-HR" altLang="de-DE" sz="2400" dirty="0">
                <a:solidFill>
                  <a:srgbClr val="333333"/>
                </a:solidFill>
              </a:rPr>
              <a:t>potištenost</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bezvoljnost, smanjena energija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nisko samopoštovanje</a:t>
            </a:r>
            <a:r>
              <a:rPr lang="de-DE" altLang="de-DE" sz="2400" dirty="0">
                <a:solidFill>
                  <a:srgbClr val="333333"/>
                </a:solidFill>
              </a:rPr>
              <a:t>, </a:t>
            </a:r>
            <a:r>
              <a:rPr lang="hr-HR" altLang="de-DE" sz="2400" dirty="0">
                <a:solidFill>
                  <a:srgbClr val="333333"/>
                </a:solidFill>
              </a:rPr>
              <a:t>strah od </a:t>
            </a:r>
            <a:r>
              <a:rPr lang="en-US" altLang="de-DE" sz="2400" dirty="0" err="1">
                <a:solidFill>
                  <a:srgbClr val="333333"/>
                </a:solidFill>
              </a:rPr>
              <a:t>obijanja</a:t>
            </a:r>
            <a:endParaRPr lang="de-DE" altLang="de-DE" sz="2400" dirty="0">
              <a:solidFill>
                <a:srgbClr val="333333"/>
              </a:solidFill>
            </a:endParaRPr>
          </a:p>
          <a:p>
            <a:pPr marL="457200" lvl="0" indent="-457200" defTabSz="914400" fontAlgn="base">
              <a:buFont typeface="+mj-lt"/>
              <a:buAutoNum type="arabicPeriod"/>
            </a:pPr>
            <a:r>
              <a:rPr lang="hr-HR" altLang="de-DE" sz="2400" dirty="0">
                <a:solidFill>
                  <a:srgbClr val="333333"/>
                </a:solidFill>
              </a:rPr>
              <a:t>strahovi</a:t>
            </a:r>
            <a:r>
              <a:rPr lang="de-DE" altLang="de-DE" sz="2400" dirty="0">
                <a:solidFill>
                  <a:srgbClr val="333333"/>
                </a:solidFill>
              </a:rPr>
              <a:t> (</a:t>
            </a:r>
            <a:r>
              <a:rPr lang="en-US" altLang="de-DE" sz="2400" dirty="0">
                <a:solidFill>
                  <a:srgbClr val="333333"/>
                </a:solidFill>
              </a:rPr>
              <a:t>pre </a:t>
            </a:r>
            <a:r>
              <a:rPr lang="en-US" altLang="de-DE" sz="2400" dirty="0" err="1">
                <a:solidFill>
                  <a:srgbClr val="333333"/>
                </a:solidFill>
              </a:rPr>
              <a:t>svega</a:t>
            </a:r>
            <a:r>
              <a:rPr lang="en-US" altLang="de-DE" sz="2400" dirty="0">
                <a:solidFill>
                  <a:srgbClr val="333333"/>
                </a:solidFill>
              </a:rPr>
              <a:t> od</a:t>
            </a:r>
            <a:r>
              <a:rPr lang="hr-HR" altLang="de-DE" sz="2400" dirty="0">
                <a:solidFill>
                  <a:srgbClr val="333333"/>
                </a:solidFill>
              </a:rPr>
              <a:t> budućnost</a:t>
            </a:r>
            <a:r>
              <a:rPr lang="en-US" altLang="de-DE" sz="2400" dirty="0" err="1">
                <a:solidFill>
                  <a:srgbClr val="333333"/>
                </a:solidFill>
              </a:rPr>
              <a:t>i</a:t>
            </a:r>
            <a:r>
              <a:rPr lang="de-DE" altLang="de-DE" sz="2400" dirty="0">
                <a:solidFill>
                  <a:srgbClr val="333333"/>
                </a:solidFill>
              </a:rPr>
              <a:t>)</a:t>
            </a:r>
          </a:p>
          <a:p>
            <a:pPr marL="457200" lvl="0" indent="-457200" defTabSz="914400" fontAlgn="base">
              <a:buFont typeface="+mj-lt"/>
              <a:buAutoNum type="arabicPeriod"/>
            </a:pPr>
            <a:r>
              <a:rPr lang="hr-HR" altLang="de-DE" sz="2400" dirty="0">
                <a:solidFill>
                  <a:srgbClr val="333333"/>
                </a:solidFill>
              </a:rPr>
              <a:t>poremećaji spavanja</a:t>
            </a:r>
            <a:r>
              <a:rPr lang="de-DE" altLang="de-DE" sz="2400" dirty="0">
                <a:solidFill>
                  <a:srgbClr val="333333"/>
                </a:solidFill>
              </a:rPr>
              <a:t>, </a:t>
            </a:r>
            <a:r>
              <a:rPr lang="hr-HR" altLang="de-DE" sz="2400" dirty="0">
                <a:solidFill>
                  <a:srgbClr val="333333"/>
                </a:solidFill>
              </a:rPr>
              <a:t>bolovi</a:t>
            </a:r>
            <a:endParaRPr lang="de-DE" altLang="de-DE" sz="2400" dirty="0">
              <a:solidFill>
                <a:srgbClr val="333333"/>
              </a:solidFill>
            </a:endParaRPr>
          </a:p>
          <a:p>
            <a:pPr marL="457200" lvl="0" indent="-457200" defTabSz="914400" fontAlgn="base">
              <a:buFont typeface="+mj-lt"/>
              <a:buAutoNum type="arabicPeriod"/>
            </a:pPr>
            <a:r>
              <a:rPr lang="sr-Latn-CS" altLang="de-DE" sz="2400" dirty="0">
                <a:solidFill>
                  <a:srgbClr val="333333"/>
                </a:solidFill>
              </a:rPr>
              <a:t>s</a:t>
            </a:r>
            <a:r>
              <a:rPr lang="en-US" altLang="de-DE" sz="2400" dirty="0" err="1">
                <a:solidFill>
                  <a:srgbClr val="333333"/>
                </a:solidFill>
              </a:rPr>
              <a:t>ni</a:t>
            </a:r>
            <a:r>
              <a:rPr lang="sr-Latn-CS" altLang="de-DE" sz="2400" dirty="0">
                <a:solidFill>
                  <a:srgbClr val="333333"/>
                </a:solidFill>
              </a:rPr>
              <a:t>žena radna efikasnost</a:t>
            </a:r>
            <a:r>
              <a:rPr lang="de-DE" altLang="de-DE" sz="2400" dirty="0">
                <a:solidFill>
                  <a:srgbClr val="333333"/>
                </a:solidFill>
              </a:rPr>
              <a:t> (</a:t>
            </a:r>
            <a:r>
              <a:rPr lang="hr-HR" altLang="de-DE" sz="2400" dirty="0">
                <a:solidFill>
                  <a:srgbClr val="333333"/>
                </a:solidFill>
              </a:rPr>
              <a:t>slabost koncentracije</a:t>
            </a:r>
            <a:r>
              <a:rPr lang="de-DE" altLang="de-DE" sz="2400" dirty="0">
                <a:solidFill>
                  <a:srgbClr val="333333"/>
                </a:solidFill>
              </a:rPr>
              <a:t> </a:t>
            </a:r>
            <a:r>
              <a:rPr lang="hr-HR" altLang="de-DE" sz="2400" dirty="0">
                <a:solidFill>
                  <a:srgbClr val="333333"/>
                </a:solidFill>
              </a:rPr>
              <a:t>i pamćenja</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r>
              <a:rPr lang="hr-HR" altLang="de-DE" sz="2400" dirty="0">
                <a:solidFill>
                  <a:srgbClr val="333333"/>
                </a:solidFill>
              </a:rPr>
              <a:t>Možemo li </a:t>
            </a:r>
            <a:r>
              <a:rPr lang="hr-HR" altLang="de-DE" sz="2400">
                <a:solidFill>
                  <a:srgbClr val="333333"/>
                </a:solidFill>
              </a:rPr>
              <a:t>iz “naše kože” </a:t>
            </a:r>
            <a:r>
              <a:rPr lang="hr-HR" altLang="de-DE" sz="2400" dirty="0">
                <a:solidFill>
                  <a:srgbClr val="333333"/>
                </a:solidFill>
              </a:rPr>
              <a:t>ili je to nepromenljivo, da li smo pretežno veseli ili tužni?</a:t>
            </a:r>
            <a:endParaRPr lang="en-US"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r>
              <a:rPr lang="hr-HR" altLang="de-DE" sz="2400" dirty="0">
                <a:solidFill>
                  <a:srgbClr val="333333"/>
                </a:solidFill>
              </a:rPr>
              <a:t>Možemo li </a:t>
            </a:r>
            <a:r>
              <a:rPr lang="hr-HR" altLang="de-DE" sz="2400">
                <a:solidFill>
                  <a:srgbClr val="333333"/>
                </a:solidFill>
              </a:rPr>
              <a:t>iz “naše kože” </a:t>
            </a:r>
            <a:r>
              <a:rPr lang="hr-HR" altLang="de-DE" sz="2400" dirty="0">
                <a:solidFill>
                  <a:srgbClr val="333333"/>
                </a:solidFill>
              </a:rPr>
              <a:t>ili je to nepromenljivo, da li smo pretežno veseli ili tužni?</a:t>
            </a:r>
          </a:p>
          <a:p>
            <a:pPr marL="342900" lvl="0" indent="-342900" defTabSz="914400" fontAlgn="base">
              <a:buClr>
                <a:srgbClr val="333333"/>
              </a:buClr>
              <a:buFont typeface="WingDings"/>
              <a:buChar char=""/>
            </a:pPr>
            <a:r>
              <a:rPr lang="hr-HR" altLang="de-DE" sz="2400" dirty="0">
                <a:solidFill>
                  <a:srgbClr val="004992"/>
                </a:solidFill>
              </a:rPr>
              <a:t>Predispozicija: </a:t>
            </a:r>
            <a:r>
              <a:rPr lang="hr-HR" altLang="de-DE" sz="2400" dirty="0">
                <a:solidFill>
                  <a:srgbClr val="333333"/>
                </a:solidFill>
              </a:rPr>
              <a:t>Postoji delom predispozicija za depresivno razmišljanje i nisko </a:t>
            </a:r>
            <a:r>
              <a:rPr lang="hr-HR" altLang="de-DE" sz="2400">
                <a:solidFill>
                  <a:srgbClr val="333333"/>
                </a:solidFill>
              </a:rPr>
              <a:t>samopoštovanje.</a:t>
            </a:r>
            <a:endParaRPr lang="en-US"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a:t>
            </a:fld>
            <a:endParaRPr lang="de-DE" altLang="de-DE"/>
          </a:p>
        </p:txBody>
      </p:sp>
    </p:spTree>
    <p:extLst>
      <p:ext uri="{BB962C8B-B14F-4D97-AF65-F5344CB8AC3E}">
        <p14:creationId xmlns:p14="http://schemas.microsoft.com/office/powerpoint/2010/main" val="6467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r>
              <a:rPr lang="hr-HR" altLang="de-DE" sz="2400" dirty="0">
                <a:solidFill>
                  <a:srgbClr val="333333"/>
                </a:solidFill>
              </a:rPr>
              <a:t>Možemo li </a:t>
            </a:r>
            <a:r>
              <a:rPr lang="hr-HR" altLang="de-DE" sz="2400">
                <a:solidFill>
                  <a:srgbClr val="333333"/>
                </a:solidFill>
              </a:rPr>
              <a:t>iz “naše kože” </a:t>
            </a:r>
            <a:r>
              <a:rPr lang="hr-HR" altLang="de-DE" sz="2400" dirty="0">
                <a:solidFill>
                  <a:srgbClr val="333333"/>
                </a:solidFill>
              </a:rPr>
              <a:t>ili je to nepromenljivo, da li smo pretežno veseli ili tužni?</a:t>
            </a:r>
          </a:p>
          <a:p>
            <a:pPr marL="342900" lvl="0" indent="-342900" defTabSz="914400" fontAlgn="base">
              <a:buClr>
                <a:srgbClr val="333333"/>
              </a:buClr>
              <a:buFont typeface="WingDings"/>
              <a:buChar char=""/>
            </a:pPr>
            <a:r>
              <a:rPr lang="hr-HR" altLang="de-DE" sz="2400" dirty="0">
                <a:solidFill>
                  <a:srgbClr val="004992"/>
                </a:solidFill>
              </a:rPr>
              <a:t>Predispozicija: </a:t>
            </a:r>
            <a:r>
              <a:rPr lang="hr-HR" altLang="de-DE" sz="2400" dirty="0">
                <a:solidFill>
                  <a:srgbClr val="333333"/>
                </a:solidFill>
              </a:rPr>
              <a:t>Postoji delom predispozicija za depresivno razmišljanje i nisko samopoštovanje.</a:t>
            </a:r>
          </a:p>
          <a:p>
            <a:pPr marL="342900" lvl="0" indent="-342900" defTabSz="914400" fontAlgn="base">
              <a:buClr>
                <a:srgbClr val="000000"/>
              </a:buClr>
              <a:buFont typeface="WingDings"/>
              <a:buChar char=""/>
            </a:pPr>
            <a:r>
              <a:rPr lang="hr-HR" altLang="de-DE" sz="2400" dirty="0">
                <a:solidFill>
                  <a:srgbClr val="004992"/>
                </a:solidFill>
              </a:rPr>
              <a:t>Okolina: </a:t>
            </a:r>
            <a:r>
              <a:rPr lang="hr-HR" altLang="de-DE" sz="2400" dirty="0">
                <a:solidFill>
                  <a:srgbClr val="333333"/>
                </a:solidFill>
              </a:rPr>
              <a:t>Strogo i bez ljubavi vaspitavanje deteta i negativni, traumatski životni događaji mogu dovesti do stvaranja negativne slike o </a:t>
            </a:r>
            <a:r>
              <a:rPr lang="hr-HR" altLang="de-DE" sz="2400">
                <a:solidFill>
                  <a:srgbClr val="333333"/>
                </a:solidFill>
              </a:rPr>
              <a:t>sebi.</a:t>
            </a:r>
            <a:endParaRPr lang="en-US"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6</a:t>
            </a:fld>
            <a:endParaRPr lang="de-DE" altLang="de-DE"/>
          </a:p>
        </p:txBody>
      </p:sp>
    </p:spTree>
    <p:extLst>
      <p:ext uri="{BB962C8B-B14F-4D97-AF65-F5344CB8AC3E}">
        <p14:creationId xmlns:p14="http://schemas.microsoft.com/office/powerpoint/2010/main" val="3517579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Takav sam rođen...</a:t>
            </a:r>
            <a:r>
              <a:rPr lang="en-US" sz="3600" dirty="0">
                <a:latin typeface="+mn-lt"/>
                <a:ea typeface="+mn-ea"/>
                <a:cs typeface="+mn-cs"/>
              </a:rPr>
              <a:t> </a:t>
            </a:r>
            <a:r>
              <a:rPr lang="pl-PL" sz="3600" dirty="0">
                <a:latin typeface="+mn-lt"/>
                <a:ea typeface="+mn-ea"/>
                <a:cs typeface="+mn-cs"/>
              </a:rPr>
              <a:t>ili sam takav postao?</a:t>
            </a:r>
            <a:endParaRPr lang="en-US" sz="3600" dirty="0">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r>
              <a:rPr lang="hr-HR" altLang="de-DE" sz="2400" dirty="0">
                <a:solidFill>
                  <a:srgbClr val="333333"/>
                </a:solidFill>
              </a:rPr>
              <a:t>Možemo li </a:t>
            </a:r>
            <a:r>
              <a:rPr lang="hr-HR" altLang="de-DE" sz="2400">
                <a:solidFill>
                  <a:srgbClr val="333333"/>
                </a:solidFill>
              </a:rPr>
              <a:t>iz “naše kože” </a:t>
            </a:r>
            <a:r>
              <a:rPr lang="hr-HR" altLang="de-DE" sz="2400" dirty="0">
                <a:solidFill>
                  <a:srgbClr val="333333"/>
                </a:solidFill>
              </a:rPr>
              <a:t>ili je to nepromenljivo, da li smo pretežno veseli ili tužni?</a:t>
            </a:r>
          </a:p>
          <a:p>
            <a:pPr marL="342900" lvl="0" indent="-342900" defTabSz="914400" fontAlgn="base">
              <a:buClr>
                <a:srgbClr val="333333"/>
              </a:buClr>
              <a:buFont typeface="WingDings"/>
              <a:buChar char=""/>
            </a:pPr>
            <a:r>
              <a:rPr lang="hr-HR" altLang="de-DE" sz="2400" dirty="0">
                <a:solidFill>
                  <a:srgbClr val="004992"/>
                </a:solidFill>
              </a:rPr>
              <a:t>Predispozicija: </a:t>
            </a:r>
            <a:r>
              <a:rPr lang="hr-HR" altLang="de-DE" sz="2400" dirty="0">
                <a:solidFill>
                  <a:srgbClr val="333333"/>
                </a:solidFill>
              </a:rPr>
              <a:t>Postoji delom predispozicija za depresivno razmišljanje i nisko samopoštovanje.</a:t>
            </a:r>
          </a:p>
          <a:p>
            <a:pPr marL="342900" lvl="0" indent="-342900" defTabSz="914400" fontAlgn="base">
              <a:buClr>
                <a:srgbClr val="000000"/>
              </a:buClr>
              <a:buFont typeface="WingDings"/>
              <a:buChar char=""/>
            </a:pPr>
            <a:r>
              <a:rPr lang="hr-HR" altLang="de-DE" sz="2400" dirty="0">
                <a:solidFill>
                  <a:srgbClr val="004992"/>
                </a:solidFill>
              </a:rPr>
              <a:t>Okolina: </a:t>
            </a:r>
            <a:r>
              <a:rPr lang="hr-HR" altLang="de-DE" sz="2400" dirty="0">
                <a:solidFill>
                  <a:srgbClr val="333333"/>
                </a:solidFill>
              </a:rPr>
              <a:t>Strogo i bez ljubavi vaspitavanje deteta i negativni, traumatski životni događaji mogu dovesti do stvaranja negativne slike o sebi.</a:t>
            </a:r>
          </a:p>
          <a:p>
            <a:pPr lvl="0" defTabSz="914400" fontAlgn="base"/>
            <a:r>
              <a:rPr lang="hr-HR" altLang="de-DE" sz="2400" b="1" dirty="0">
                <a:solidFill>
                  <a:srgbClr val="004992"/>
                </a:solidFill>
              </a:rPr>
              <a:t>Ali</a:t>
            </a:r>
            <a:r>
              <a:rPr lang="de-DE" altLang="de-DE" sz="2400" b="1" dirty="0">
                <a:solidFill>
                  <a:srgbClr val="004992"/>
                </a:solidFill>
              </a:rPr>
              <a:t>: </a:t>
            </a:r>
            <a:r>
              <a:rPr lang="de-DE" altLang="de-DE" sz="2400" dirty="0">
                <a:solidFill>
                  <a:srgbClr val="004992"/>
                </a:solidFill>
              </a:rPr>
              <a:t>depres</a:t>
            </a:r>
            <a:r>
              <a:rPr lang="hr-HR" altLang="de-DE" sz="2400" dirty="0">
                <a:solidFill>
                  <a:srgbClr val="004992"/>
                </a:solidFill>
              </a:rPr>
              <a:t>ivni obrasci mišljanja mogu se promeniti;</a:t>
            </a:r>
            <a:r>
              <a:rPr lang="sr-Latn-CS" altLang="de-DE" sz="2400" dirty="0">
                <a:solidFill>
                  <a:srgbClr val="004992"/>
                </a:solidFill>
              </a:rPr>
              <a:t> d</a:t>
            </a:r>
            <a:r>
              <a:rPr lang="de-DE" altLang="de-DE" sz="2400" dirty="0">
                <a:solidFill>
                  <a:srgbClr val="004992"/>
                </a:solidFill>
              </a:rPr>
              <a:t>epre</a:t>
            </a:r>
            <a:r>
              <a:rPr lang="hr-HR" altLang="de-DE" sz="2400" dirty="0">
                <a:solidFill>
                  <a:srgbClr val="004992"/>
                </a:solidFill>
              </a:rPr>
              <a:t>sija nije sudbina</a:t>
            </a:r>
            <a:r>
              <a:rPr lang="de-DE" altLang="de-DE" sz="2400" dirty="0">
                <a:solidFill>
                  <a:srgbClr val="004992"/>
                </a:solidFill>
              </a:rPr>
              <a:t>!</a:t>
            </a:r>
            <a:endParaRPr lang="en-US" sz="2400" dirty="0">
              <a:solidFill>
                <a:srgbClr val="004992"/>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7</a:t>
            </a:fld>
            <a:endParaRPr lang="de-DE" altLang="de-DE"/>
          </a:p>
        </p:txBody>
      </p:sp>
    </p:spTree>
    <p:extLst>
      <p:ext uri="{BB962C8B-B14F-4D97-AF65-F5344CB8AC3E}">
        <p14:creationId xmlns:p14="http://schemas.microsoft.com/office/powerpoint/2010/main" val="177171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Mnogi ljudi sa mentalnim poremećajima pokazuju pristrasnosti u mišljenju koje </a:t>
            </a:r>
            <a:r>
              <a:rPr lang="hr-HR" altLang="de-DE" sz="2400">
                <a:solidFill>
                  <a:srgbClr val="004992"/>
                </a:solidFill>
              </a:rPr>
              <a:t>pogoduju pojavi</a:t>
            </a:r>
            <a:r>
              <a:rPr lang="hr-HR" altLang="de-DE" sz="2400">
                <a:solidFill>
                  <a:srgbClr val="333333"/>
                </a:solidFill>
              </a:rPr>
              <a:t> </a:t>
            </a:r>
            <a:r>
              <a:rPr lang="hr-HR" altLang="de-DE" sz="2400">
                <a:solidFill>
                  <a:srgbClr val="004992"/>
                </a:solidFill>
              </a:rPr>
              <a:t>depresije.</a:t>
            </a:r>
            <a:endParaRPr lang="en-US" altLang="de-DE" sz="2400" dirty="0">
              <a:solidFill>
                <a:srgbClr val="004992"/>
              </a:solidFill>
            </a:endParaRPr>
          </a:p>
          <a:p>
            <a:pPr lvl="0" defTabSz="914400" fontAlgn="base"/>
            <a:r>
              <a:rPr lang="hr-HR" altLang="de-DE" sz="2400" dirty="0">
                <a:solidFill>
                  <a:srgbClr val="333333"/>
                </a:solidFill>
              </a:rPr>
              <a:t>Ove pristrasnosti u rasuđivanju</a:t>
            </a:r>
            <a:r>
              <a:rPr lang="en-US" altLang="de-DE" sz="2400" dirty="0">
                <a:solidFill>
                  <a:srgbClr val="333333"/>
                </a:solidFill>
              </a:rPr>
              <a:t> </a:t>
            </a:r>
            <a:r>
              <a:rPr lang="hr-HR" altLang="de-DE" sz="2400" dirty="0">
                <a:solidFill>
                  <a:srgbClr val="333333"/>
                </a:solidFill>
              </a:rPr>
              <a:t>se sistematskim treningom mogu popraviti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372E0B10-2949-48AE-8174-F81684DC6AD9}"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Psihoza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depresija</a:t>
            </a:r>
            <a:br>
              <a:rPr lang="en-US" sz="3600" dirty="0">
                <a:solidFill>
                  <a:srgbClr val="004992"/>
                </a:solidFill>
                <a:latin typeface="+mn-lt"/>
                <a:ea typeface="+mn-ea"/>
                <a:cs typeface="+mn-cs"/>
              </a:rPr>
            </a:br>
            <a:r>
              <a:rPr lang="en-US" dirty="0" err="1">
                <a:solidFill>
                  <a:srgbClr val="004992"/>
                </a:solidFill>
                <a:latin typeface="+mn-lt"/>
                <a:ea typeface="+mn-ea"/>
                <a:cs typeface="+mn-cs"/>
              </a:rPr>
              <a:t>Uticaj</a:t>
            </a:r>
            <a:r>
              <a:rPr lang="en-US" dirty="0">
                <a:solidFill>
                  <a:srgbClr val="004992"/>
                </a:solidFill>
                <a:latin typeface="+mn-lt"/>
                <a:ea typeface="+mn-ea"/>
                <a:cs typeface="+mn-cs"/>
              </a:rPr>
              <a:t> </a:t>
            </a:r>
            <a:r>
              <a:rPr lang="en-US" dirty="0" err="1">
                <a:solidFill>
                  <a:srgbClr val="004992"/>
                </a:solidFill>
                <a:latin typeface="+mn-lt"/>
                <a:ea typeface="+mn-ea"/>
                <a:cs typeface="+mn-cs"/>
              </a:rPr>
              <a:t>psihoze</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osećanje</a:t>
            </a:r>
            <a:r>
              <a:rPr lang="en-US" dirty="0">
                <a:solidFill>
                  <a:srgbClr val="004992"/>
                </a:solidFill>
                <a:latin typeface="+mn-lt"/>
                <a:ea typeface="+mn-ea"/>
                <a:cs typeface="+mn-cs"/>
              </a:rPr>
              <a:t> </a:t>
            </a:r>
            <a:r>
              <a:rPr lang="en-US" dirty="0" err="1">
                <a:solidFill>
                  <a:srgbClr val="004992"/>
                </a:solidFill>
                <a:latin typeface="+mn-lt"/>
                <a:ea typeface="+mn-ea"/>
                <a:cs typeface="+mn-cs"/>
              </a:rPr>
              <a:t>samopoštovanja</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raspoloženje</a:t>
            </a:r>
            <a:endParaRPr lang="en-US" dirty="0">
              <a:solidFill>
                <a:srgbClr val="004992"/>
              </a:solidFill>
              <a:latin typeface="+mn-lt"/>
              <a:ea typeface="+mn-ea"/>
              <a:cs typeface="+mn-cs"/>
            </a:endParaRPr>
          </a:p>
        </p:txBody>
      </p:sp>
      <p:graphicFrame>
        <p:nvGraphicFramePr>
          <p:cNvPr id="27"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49522348"/>
              </p:ext>
            </p:extLst>
          </p:nvPr>
        </p:nvGraphicFramePr>
        <p:xfrm>
          <a:off x="408955" y="2276872"/>
          <a:ext cx="8778240" cy="4206218"/>
        </p:xfrm>
        <a:graphic>
          <a:graphicData uri="http://schemas.openxmlformats.org/drawingml/2006/table">
            <a:tbl>
              <a:tblPr>
                <a:tableStyleId>{21E4AEA4-8DFA-4A89-87EB-49C32662AFE0}</a:tableStyleId>
              </a:tblPr>
              <a:tblGrid>
                <a:gridCol w="3856597">
                  <a:extLst>
                    <a:ext uri="{9D8B030D-6E8A-4147-A177-3AD203B41FA5}">
                      <a16:colId xmlns:a16="http://schemas.microsoft.com/office/drawing/2014/main" val="20000"/>
                    </a:ext>
                  </a:extLst>
                </a:gridCol>
                <a:gridCol w="4921643">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000000"/>
                          </a:solidFill>
                          <a:effectLst/>
                          <a:latin typeface="+mn-lt"/>
                        </a:rPr>
                        <a:t>Negativni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učinci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psihoze</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na</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raspoloženje</a:t>
                      </a:r>
                      <a:r>
                        <a:rPr kumimoji="0" lang="en-US" sz="2400" b="0" i="0" u="none" strike="noStrike" cap="none" normalizeH="0" baseline="0" dirty="0">
                          <a:ln>
                            <a:noFill/>
                          </a:ln>
                          <a:solidFill>
                            <a:srgbClr val="000000"/>
                          </a:solidFill>
                          <a:effectLst/>
                          <a:latin typeface="+mn-lt"/>
                        </a:rPr>
                        <a:t>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1" u="sng" strike="noStrike" cap="none" normalizeH="0" baseline="0" dirty="0" err="1">
                          <a:ln>
                            <a:noFill/>
                          </a:ln>
                          <a:solidFill>
                            <a:srgbClr val="000000"/>
                          </a:solidFill>
                          <a:effectLst/>
                          <a:latin typeface="+mn-lt"/>
                        </a:rPr>
                        <a:t>Kratkotrajni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pozitivni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učinci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psihoze</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na</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raspoloženje</a:t>
                      </a:r>
                      <a:endParaRPr kumimoji="0" lang="en-US" sz="2400" b="0" i="0" u="none" strike="noStrike" cap="none" normalizeH="0" baseline="0" dirty="0">
                        <a:ln>
                          <a:noFill/>
                        </a:ln>
                        <a:solidFill>
                          <a:srgbClr val="000000"/>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004992"/>
                          </a:solidFill>
                          <a:effectLst/>
                          <a:latin typeface="+mn-l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004992"/>
                          </a:solidFill>
                          <a:effectLst/>
                          <a:latin typeface="+mn-lt"/>
                        </a:rPr>
                        <a:t>???</a:t>
                      </a:r>
                      <a:endParaRPr kumimoji="0" lang="vi-VN"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rPr>
                        <a:t>???</a:t>
                      </a:r>
                      <a:endParaRPr kumimoji="0" lang="en-US"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rPr>
                        <a:t>???</a:t>
                      </a:r>
                      <a:endParaRPr kumimoji="0" lang="en-US"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004992"/>
                          </a:solidFill>
                          <a:effectLst/>
                          <a:latin typeface="+mn-lt"/>
                        </a:rPr>
                        <a:t>???</a:t>
                      </a:r>
                      <a:endParaRPr kumimoji="0" lang="en-US" sz="2400" b="0" i="0" u="none" strike="noStrike" cap="none" normalizeH="0" baseline="0" dirty="0" err="1">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004992"/>
                          </a:solidFill>
                          <a:effectLst/>
                          <a:latin typeface="+mn-l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8"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8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Psihoza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depresija</a:t>
            </a:r>
            <a:br>
              <a:rPr lang="en-US" sz="3600" dirty="0">
                <a:solidFill>
                  <a:srgbClr val="004992"/>
                </a:solidFill>
                <a:latin typeface="+mn-lt"/>
                <a:ea typeface="+mn-ea"/>
                <a:cs typeface="+mn-cs"/>
              </a:rPr>
            </a:br>
            <a:r>
              <a:rPr lang="en-US" dirty="0" err="1">
                <a:solidFill>
                  <a:srgbClr val="004992"/>
                </a:solidFill>
                <a:latin typeface="+mn-lt"/>
                <a:ea typeface="+mn-ea"/>
                <a:cs typeface="+mn-cs"/>
              </a:rPr>
              <a:t>Uticaj</a:t>
            </a:r>
            <a:r>
              <a:rPr lang="en-US" dirty="0">
                <a:solidFill>
                  <a:srgbClr val="004992"/>
                </a:solidFill>
                <a:latin typeface="+mn-lt"/>
                <a:ea typeface="+mn-ea"/>
                <a:cs typeface="+mn-cs"/>
              </a:rPr>
              <a:t> </a:t>
            </a:r>
            <a:r>
              <a:rPr lang="en-US" dirty="0" err="1">
                <a:solidFill>
                  <a:srgbClr val="004992"/>
                </a:solidFill>
                <a:latin typeface="+mn-lt"/>
                <a:ea typeface="+mn-ea"/>
                <a:cs typeface="+mn-cs"/>
              </a:rPr>
              <a:t>psihoze</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osećanje</a:t>
            </a:r>
            <a:r>
              <a:rPr lang="en-US" dirty="0">
                <a:solidFill>
                  <a:srgbClr val="004992"/>
                </a:solidFill>
                <a:latin typeface="+mn-lt"/>
                <a:ea typeface="+mn-ea"/>
                <a:cs typeface="+mn-cs"/>
              </a:rPr>
              <a:t> </a:t>
            </a:r>
            <a:r>
              <a:rPr lang="en-US" dirty="0" err="1">
                <a:solidFill>
                  <a:srgbClr val="004992"/>
                </a:solidFill>
                <a:latin typeface="+mn-lt"/>
                <a:ea typeface="+mn-ea"/>
                <a:cs typeface="+mn-cs"/>
              </a:rPr>
              <a:t>samopoštovanja</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raspoloženje</a:t>
            </a:r>
            <a:endParaRPr lang="en-US" dirty="0">
              <a:solidFill>
                <a:srgbClr val="004992"/>
              </a:solidFill>
              <a:latin typeface="+mn-lt"/>
              <a:ea typeface="+mn-ea"/>
              <a:cs typeface="+mn-cs"/>
            </a:endParaRPr>
          </a:p>
        </p:txBody>
      </p:sp>
      <p:graphicFrame>
        <p:nvGraphicFramePr>
          <p:cNvPr id="27"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81779626"/>
              </p:ext>
            </p:extLst>
          </p:nvPr>
        </p:nvGraphicFramePr>
        <p:xfrm>
          <a:off x="408955" y="2276872"/>
          <a:ext cx="8778240" cy="4206218"/>
        </p:xfrm>
        <a:graphic>
          <a:graphicData uri="http://schemas.openxmlformats.org/drawingml/2006/table">
            <a:tbl>
              <a:tblPr>
                <a:tableStyleId>{21E4AEA4-8DFA-4A89-87EB-49C32662AFE0}</a:tableStyleId>
              </a:tblPr>
              <a:tblGrid>
                <a:gridCol w="3856597">
                  <a:extLst>
                    <a:ext uri="{9D8B030D-6E8A-4147-A177-3AD203B41FA5}">
                      <a16:colId xmlns:a16="http://schemas.microsoft.com/office/drawing/2014/main" val="20000"/>
                    </a:ext>
                  </a:extLst>
                </a:gridCol>
                <a:gridCol w="4921643">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000000"/>
                          </a:solidFill>
                          <a:effectLst/>
                          <a:latin typeface="+mn-lt"/>
                        </a:rPr>
                        <a:t>Negativni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učinci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psihoze</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na</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raspoloženje</a:t>
                      </a:r>
                      <a:r>
                        <a:rPr kumimoji="0" lang="en-US" sz="2400" b="0" i="0" u="none" strike="noStrike" cap="none" normalizeH="0" baseline="0" dirty="0">
                          <a:ln>
                            <a:noFill/>
                          </a:ln>
                          <a:solidFill>
                            <a:srgbClr val="000000"/>
                          </a:solidFill>
                          <a:effectLst/>
                          <a:latin typeface="+mn-lt"/>
                        </a:rPr>
                        <a:t>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1" u="sng" strike="noStrike" cap="none" normalizeH="0" baseline="0" dirty="0" err="1">
                          <a:ln>
                            <a:noFill/>
                          </a:ln>
                          <a:solidFill>
                            <a:srgbClr val="000000"/>
                          </a:solidFill>
                          <a:effectLst/>
                          <a:latin typeface="+mn-lt"/>
                        </a:rPr>
                        <a:t>Kratkotrajni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pozitivni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učinci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psihoze</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na</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raspoloženje</a:t>
                      </a:r>
                      <a:endParaRPr kumimoji="0" lang="en-US" sz="2400" b="0" i="0" u="none" strike="noStrike" cap="none" normalizeH="0" baseline="0" dirty="0">
                        <a:ln>
                          <a:noFill/>
                        </a:ln>
                        <a:solidFill>
                          <a:srgbClr val="000000"/>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rPr>
                        <a:t>U psihozi: doživljaj stalne ugroženosti</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004992"/>
                          </a:solidFill>
                          <a:effectLst/>
                          <a:latin typeface="+mn-lt"/>
                        </a:rPr>
                        <a:t>???</a:t>
                      </a:r>
                      <a:endParaRPr kumimoji="0" lang="pl-PL"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rPr>
                        <a:t>U </a:t>
                      </a:r>
                      <a:r>
                        <a:rPr kumimoji="0" lang="en-US" sz="2400" b="0" i="0" u="none" strike="noStrike" cap="none" normalizeH="0" baseline="0" dirty="0" err="1">
                          <a:ln>
                            <a:noFill/>
                          </a:ln>
                          <a:solidFill>
                            <a:srgbClr val="333333"/>
                          </a:solidFill>
                          <a:effectLst/>
                          <a:latin typeface="+mn-lt"/>
                        </a:rPr>
                        <a:t>psihozi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preteći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uvredljivi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glasovi</a:t>
                      </a:r>
                      <a:endParaRPr kumimoji="0" lang="en-US" sz="24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a:ln>
                            <a:noFill/>
                          </a:ln>
                          <a:solidFill>
                            <a:srgbClr val="004992"/>
                          </a:solidFill>
                          <a:effectLst/>
                          <a:latin typeface="+mn-lt"/>
                        </a:rPr>
                        <a:t>???</a:t>
                      </a:r>
                      <a:endParaRPr kumimoji="0" lang="pl-PL"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rPr>
                        <a:t>Posle</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psihoze</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osećanje</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stida</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budućnost</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izgleda</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uništena</a:t>
                      </a:r>
                      <a:endParaRPr kumimoji="0" lang="en-US" sz="24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004992"/>
                          </a:solidFill>
                          <a:effectLst/>
                          <a:latin typeface="+mn-l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8"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8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10</a:t>
            </a:fld>
            <a:endParaRPr lang="de-DE" altLang="de-DE"/>
          </a:p>
        </p:txBody>
      </p:sp>
    </p:spTree>
    <p:extLst>
      <p:ext uri="{BB962C8B-B14F-4D97-AF65-F5344CB8AC3E}">
        <p14:creationId xmlns:p14="http://schemas.microsoft.com/office/powerpoint/2010/main" val="3109143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Psihoza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depresija</a:t>
            </a:r>
            <a:br>
              <a:rPr lang="en-US" sz="3600" dirty="0">
                <a:solidFill>
                  <a:srgbClr val="004992"/>
                </a:solidFill>
                <a:latin typeface="+mn-lt"/>
                <a:ea typeface="+mn-ea"/>
                <a:cs typeface="+mn-cs"/>
              </a:rPr>
            </a:br>
            <a:r>
              <a:rPr lang="en-US" dirty="0" err="1">
                <a:solidFill>
                  <a:srgbClr val="004992"/>
                </a:solidFill>
                <a:latin typeface="+mn-lt"/>
                <a:ea typeface="+mn-ea"/>
                <a:cs typeface="+mn-cs"/>
              </a:rPr>
              <a:t>Uticaj</a:t>
            </a:r>
            <a:r>
              <a:rPr lang="en-US" dirty="0">
                <a:solidFill>
                  <a:srgbClr val="004992"/>
                </a:solidFill>
                <a:latin typeface="+mn-lt"/>
                <a:ea typeface="+mn-ea"/>
                <a:cs typeface="+mn-cs"/>
              </a:rPr>
              <a:t> </a:t>
            </a:r>
            <a:r>
              <a:rPr lang="en-US" dirty="0" err="1">
                <a:solidFill>
                  <a:srgbClr val="004992"/>
                </a:solidFill>
                <a:latin typeface="+mn-lt"/>
                <a:ea typeface="+mn-ea"/>
                <a:cs typeface="+mn-cs"/>
              </a:rPr>
              <a:t>psihoze</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osećanje</a:t>
            </a:r>
            <a:r>
              <a:rPr lang="en-US" dirty="0">
                <a:solidFill>
                  <a:srgbClr val="004992"/>
                </a:solidFill>
                <a:latin typeface="+mn-lt"/>
                <a:ea typeface="+mn-ea"/>
                <a:cs typeface="+mn-cs"/>
              </a:rPr>
              <a:t> </a:t>
            </a:r>
            <a:r>
              <a:rPr lang="en-US" dirty="0" err="1">
                <a:solidFill>
                  <a:srgbClr val="004992"/>
                </a:solidFill>
                <a:latin typeface="+mn-lt"/>
                <a:ea typeface="+mn-ea"/>
                <a:cs typeface="+mn-cs"/>
              </a:rPr>
              <a:t>samopoštovanja</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raspoloženje</a:t>
            </a:r>
            <a:endParaRPr lang="en-US" dirty="0">
              <a:solidFill>
                <a:srgbClr val="004992"/>
              </a:solidFill>
              <a:latin typeface="+mn-lt"/>
              <a:ea typeface="+mn-ea"/>
              <a:cs typeface="+mn-cs"/>
            </a:endParaRPr>
          </a:p>
        </p:txBody>
      </p:sp>
      <p:graphicFrame>
        <p:nvGraphicFramePr>
          <p:cNvPr id="27"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964751723"/>
              </p:ext>
            </p:extLst>
          </p:nvPr>
        </p:nvGraphicFramePr>
        <p:xfrm>
          <a:off x="408955" y="2276872"/>
          <a:ext cx="8778240" cy="4206218"/>
        </p:xfrm>
        <a:graphic>
          <a:graphicData uri="http://schemas.openxmlformats.org/drawingml/2006/table">
            <a:tbl>
              <a:tblPr>
                <a:tableStyleId>{21E4AEA4-8DFA-4A89-87EB-49C32662AFE0}</a:tableStyleId>
              </a:tblPr>
              <a:tblGrid>
                <a:gridCol w="3856597">
                  <a:extLst>
                    <a:ext uri="{9D8B030D-6E8A-4147-A177-3AD203B41FA5}">
                      <a16:colId xmlns:a16="http://schemas.microsoft.com/office/drawing/2014/main" val="20000"/>
                    </a:ext>
                  </a:extLst>
                </a:gridCol>
                <a:gridCol w="4921643">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000000"/>
                          </a:solidFill>
                          <a:effectLst/>
                          <a:latin typeface="+mn-lt"/>
                        </a:rPr>
                        <a:t>Negativni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učinci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psihoze</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na</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raspoloženje</a:t>
                      </a:r>
                      <a:r>
                        <a:rPr kumimoji="0" lang="en-US" sz="2400" b="0" i="0" u="none" strike="noStrike" cap="none" normalizeH="0" baseline="0" dirty="0">
                          <a:ln>
                            <a:noFill/>
                          </a:ln>
                          <a:solidFill>
                            <a:srgbClr val="000000"/>
                          </a:solidFill>
                          <a:effectLst/>
                          <a:latin typeface="+mn-lt"/>
                        </a:rPr>
                        <a:t>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1" u="sng" strike="noStrike" cap="none" normalizeH="0" baseline="0" dirty="0" err="1">
                          <a:ln>
                            <a:noFill/>
                          </a:ln>
                          <a:solidFill>
                            <a:srgbClr val="000000"/>
                          </a:solidFill>
                          <a:effectLst/>
                          <a:latin typeface="+mn-lt"/>
                        </a:rPr>
                        <a:t>Kratkotrajni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pozitivni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učinci</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psihoze</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na</a:t>
                      </a:r>
                      <a:r>
                        <a:rPr kumimoji="0" lang="en-US" sz="2400" b="0" i="0" u="none" strike="noStrike" cap="none" normalizeH="0" baseline="0" dirty="0">
                          <a:ln>
                            <a:noFill/>
                          </a:ln>
                          <a:solidFill>
                            <a:srgbClr val="000000"/>
                          </a:solidFill>
                          <a:effectLst/>
                          <a:latin typeface="+mn-lt"/>
                        </a:rPr>
                        <a:t> </a:t>
                      </a:r>
                      <a:r>
                        <a:rPr kumimoji="0" lang="en-US" sz="2400" b="0" i="0" u="none" strike="noStrike" cap="none" normalizeH="0" baseline="0" dirty="0" err="1">
                          <a:ln>
                            <a:noFill/>
                          </a:ln>
                          <a:solidFill>
                            <a:srgbClr val="000000"/>
                          </a:solidFill>
                          <a:effectLst/>
                          <a:latin typeface="+mn-lt"/>
                        </a:rPr>
                        <a:t>raspoloženje</a:t>
                      </a:r>
                      <a:endParaRPr kumimoji="0" lang="en-US" sz="2400" b="0" i="0" u="none" strike="noStrike" cap="none" normalizeH="0" baseline="0" dirty="0">
                        <a:ln>
                          <a:noFill/>
                        </a:ln>
                        <a:solidFill>
                          <a:srgbClr val="000000"/>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rPr>
                        <a:t>U psihozi: doživljaj stalne ugroženosti</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rPr>
                        <a:t>U psihozi: osećanje zanosa, poleta, uzbuđenja</a:t>
                      </a:r>
                      <a:r>
                        <a:rPr kumimoji="0" lang="vi-VN" sz="2400" b="0" i="0" u="none" strike="noStrike" cap="none" normalizeH="0" baseline="0">
                          <a:ln>
                            <a:noFill/>
                          </a:ln>
                          <a:solidFill>
                            <a:srgbClr val="333333"/>
                          </a:solidFill>
                          <a:effectLst/>
                          <a:latin typeface="+mn-lt"/>
                        </a:rPr>
                        <a:t>, “nešto </a:t>
                      </a:r>
                      <a:r>
                        <a:rPr kumimoji="0" lang="vi-VN" sz="2400" b="0" i="0" u="none" strike="noStrike" cap="none" normalizeH="0" baseline="0" dirty="0">
                          <a:ln>
                            <a:noFill/>
                          </a:ln>
                          <a:solidFill>
                            <a:srgbClr val="333333"/>
                          </a:solidFill>
                          <a:effectLst/>
                          <a:latin typeface="+mn-lt"/>
                        </a:rPr>
                        <a:t>se </a:t>
                      </a:r>
                      <a:r>
                        <a:rPr kumimoji="0" lang="vi-VN" sz="2400" b="0" i="0" u="none" strike="noStrike" cap="none" normalizeH="0" baseline="0">
                          <a:ln>
                            <a:noFill/>
                          </a:ln>
                          <a:solidFill>
                            <a:srgbClr val="333333"/>
                          </a:solidFill>
                          <a:effectLst/>
                          <a:latin typeface="+mn-lt"/>
                        </a:rPr>
                        <a:t>ipak događa”</a:t>
                      </a:r>
                      <a:endParaRPr kumimoji="0" lang="vi-VN" sz="24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rPr>
                        <a:t>U </a:t>
                      </a:r>
                      <a:r>
                        <a:rPr kumimoji="0" lang="en-US" sz="2400" b="0" i="0" u="none" strike="noStrike" cap="none" normalizeH="0" baseline="0" dirty="0" err="1">
                          <a:ln>
                            <a:noFill/>
                          </a:ln>
                          <a:solidFill>
                            <a:srgbClr val="333333"/>
                          </a:solidFill>
                          <a:effectLst/>
                          <a:latin typeface="+mn-lt"/>
                        </a:rPr>
                        <a:t>psihozi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preteći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uvredljivi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glasovi</a:t>
                      </a:r>
                      <a:endParaRPr kumimoji="0" lang="en-US" sz="24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rPr>
                        <a:t>U </a:t>
                      </a:r>
                      <a:r>
                        <a:rPr kumimoji="0" lang="en-US" sz="2400" b="0" i="0" u="none" strike="noStrike" cap="none" normalizeH="0" baseline="0" dirty="0" err="1">
                          <a:ln>
                            <a:noFill/>
                          </a:ln>
                          <a:solidFill>
                            <a:srgbClr val="333333"/>
                          </a:solidFill>
                          <a:effectLst/>
                          <a:latin typeface="+mn-lt"/>
                        </a:rPr>
                        <a:t>psihozi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glasovi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koji</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laskaju</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hvale</a:t>
                      </a:r>
                      <a:endParaRPr kumimoji="0" lang="en-US" sz="24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rPr>
                        <a:t>Posle</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psihoze</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osećanje</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stida</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budućnost</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izgleda</a:t>
                      </a:r>
                      <a:r>
                        <a:rPr kumimoji="0" lang="en-US" sz="2400" b="0" i="0" u="none" strike="noStrike" cap="none" normalizeH="0" baseline="0" dirty="0">
                          <a:ln>
                            <a:noFill/>
                          </a:ln>
                          <a:solidFill>
                            <a:srgbClr val="333333"/>
                          </a:solidFill>
                          <a:effectLst/>
                          <a:latin typeface="+mn-lt"/>
                        </a:rPr>
                        <a:t> </a:t>
                      </a:r>
                      <a:r>
                        <a:rPr kumimoji="0" lang="en-US" sz="2400" b="0" i="0" u="none" strike="noStrike" cap="none" normalizeH="0" baseline="0" dirty="0" err="1">
                          <a:ln>
                            <a:noFill/>
                          </a:ln>
                          <a:solidFill>
                            <a:srgbClr val="333333"/>
                          </a:solidFill>
                          <a:effectLst/>
                          <a:latin typeface="+mn-lt"/>
                        </a:rPr>
                        <a:t>uništena</a:t>
                      </a:r>
                      <a:endParaRPr kumimoji="0" lang="en-US" sz="2400" b="0" i="0" u="none" strike="noStrike" cap="none" normalizeH="0" baseline="0" dirty="0">
                        <a:ln>
                          <a:noFill/>
                        </a:ln>
                        <a:solidFill>
                          <a:srgbClr val="333333"/>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rPr>
                        <a:t>Ideje veličine: osećaj moći, velike nadarenosti, posebne važnosti (stoga moćni neprijatelji) i predodređenosti</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28"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8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11</a:t>
            </a:fld>
            <a:endParaRPr lang="de-DE" altLang="de-DE"/>
          </a:p>
        </p:txBody>
      </p:sp>
    </p:spTree>
    <p:extLst>
      <p:ext uri="{BB962C8B-B14F-4D97-AF65-F5344CB8AC3E}">
        <p14:creationId xmlns:p14="http://schemas.microsoft.com/office/powerpoint/2010/main" val="1784079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Psihoza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depresija</a:t>
            </a:r>
            <a:br>
              <a:rPr lang="en-US" sz="3600" dirty="0">
                <a:solidFill>
                  <a:srgbClr val="004992"/>
                </a:solidFill>
                <a:latin typeface="+mn-lt"/>
                <a:ea typeface="+mn-ea"/>
                <a:cs typeface="+mn-cs"/>
              </a:rPr>
            </a:br>
            <a:r>
              <a:rPr lang="en-US" dirty="0" err="1">
                <a:solidFill>
                  <a:srgbClr val="004992"/>
                </a:solidFill>
                <a:latin typeface="+mn-lt"/>
                <a:ea typeface="+mn-ea"/>
                <a:cs typeface="+mn-cs"/>
              </a:rPr>
              <a:t>Uticaj</a:t>
            </a:r>
            <a:r>
              <a:rPr lang="en-US" dirty="0">
                <a:solidFill>
                  <a:srgbClr val="004992"/>
                </a:solidFill>
                <a:latin typeface="+mn-lt"/>
                <a:ea typeface="+mn-ea"/>
                <a:cs typeface="+mn-cs"/>
              </a:rPr>
              <a:t> </a:t>
            </a:r>
            <a:r>
              <a:rPr lang="en-US" dirty="0" err="1">
                <a:solidFill>
                  <a:srgbClr val="004992"/>
                </a:solidFill>
                <a:latin typeface="+mn-lt"/>
                <a:ea typeface="+mn-ea"/>
                <a:cs typeface="+mn-cs"/>
              </a:rPr>
              <a:t>psihoze</a:t>
            </a:r>
            <a:r>
              <a:rPr lang="en-US" dirty="0">
                <a:solidFill>
                  <a:srgbClr val="004992"/>
                </a:solidFill>
                <a:latin typeface="+mn-lt"/>
                <a:ea typeface="+mn-ea"/>
                <a:cs typeface="+mn-cs"/>
              </a:rPr>
              <a:t> </a:t>
            </a:r>
            <a:r>
              <a:rPr lang="en-US" dirty="0" err="1">
                <a:solidFill>
                  <a:srgbClr val="004992"/>
                </a:solidFill>
                <a:latin typeface="+mn-lt"/>
                <a:ea typeface="+mn-ea"/>
                <a:cs typeface="+mn-cs"/>
              </a:rPr>
              <a:t>na</a:t>
            </a:r>
            <a:r>
              <a:rPr lang="en-US" dirty="0">
                <a:solidFill>
                  <a:srgbClr val="004992"/>
                </a:solidFill>
                <a:latin typeface="+mn-lt"/>
                <a:ea typeface="+mn-ea"/>
                <a:cs typeface="+mn-cs"/>
              </a:rPr>
              <a:t> </a:t>
            </a:r>
            <a:r>
              <a:rPr lang="en-US" dirty="0" err="1">
                <a:solidFill>
                  <a:srgbClr val="004992"/>
                </a:solidFill>
                <a:latin typeface="+mn-lt"/>
                <a:ea typeface="+mn-ea"/>
                <a:cs typeface="+mn-cs"/>
              </a:rPr>
              <a:t>osećanje</a:t>
            </a:r>
            <a:r>
              <a:rPr lang="en-US" dirty="0">
                <a:solidFill>
                  <a:srgbClr val="004992"/>
                </a:solidFill>
                <a:latin typeface="+mn-lt"/>
                <a:ea typeface="+mn-ea"/>
                <a:cs typeface="+mn-cs"/>
              </a:rPr>
              <a:t> </a:t>
            </a:r>
            <a:r>
              <a:rPr lang="en-US" dirty="0" err="1">
                <a:solidFill>
                  <a:srgbClr val="004992"/>
                </a:solidFill>
                <a:latin typeface="+mn-lt"/>
                <a:ea typeface="+mn-ea"/>
                <a:cs typeface="+mn-cs"/>
              </a:rPr>
              <a:t>samopoštovanja</a:t>
            </a:r>
            <a:r>
              <a:rPr lang="en-US" dirty="0">
                <a:solidFill>
                  <a:srgbClr val="004992"/>
                </a:solidFill>
                <a:latin typeface="+mn-lt"/>
                <a:ea typeface="+mn-ea"/>
                <a:cs typeface="+mn-cs"/>
              </a:rPr>
              <a:t> </a:t>
            </a:r>
            <a:r>
              <a:rPr lang="en-US" dirty="0" err="1">
                <a:solidFill>
                  <a:srgbClr val="004992"/>
                </a:solidFill>
                <a:latin typeface="+mn-lt"/>
                <a:ea typeface="+mn-ea"/>
                <a:cs typeface="+mn-cs"/>
              </a:rPr>
              <a:t>i</a:t>
            </a:r>
            <a:r>
              <a:rPr lang="en-US" dirty="0">
                <a:solidFill>
                  <a:srgbClr val="004992"/>
                </a:solidFill>
                <a:latin typeface="+mn-lt"/>
                <a:ea typeface="+mn-ea"/>
                <a:cs typeface="+mn-cs"/>
              </a:rPr>
              <a:t> </a:t>
            </a:r>
            <a:r>
              <a:rPr lang="en-US" dirty="0" err="1">
                <a:solidFill>
                  <a:srgbClr val="004992"/>
                </a:solidFill>
                <a:latin typeface="+mn-lt"/>
                <a:ea typeface="+mn-ea"/>
                <a:cs typeface="+mn-cs"/>
              </a:rPr>
              <a:t>raspoloženje</a:t>
            </a:r>
            <a:endParaRPr lang="en-US"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lnSpc>
                <a:spcPct val="100000"/>
              </a:lnSpc>
              <a:spcBef>
                <a:spcPts val="1200"/>
              </a:spcBef>
              <a:buClr>
                <a:srgbClr val="004992"/>
              </a:buClr>
            </a:pPr>
            <a:r>
              <a:rPr lang="hr-HR" altLang="de-DE" sz="2400" b="1" i="1" dirty="0">
                <a:solidFill>
                  <a:srgbClr val="333333"/>
                </a:solidFill>
              </a:rPr>
              <a:t>Dugotrajni negativni efekti </a:t>
            </a:r>
            <a:r>
              <a:rPr lang="hr-HR" altLang="de-DE" sz="2400" dirty="0">
                <a:solidFill>
                  <a:srgbClr val="333333"/>
                </a:solidFill>
              </a:rPr>
              <a:t>uglavnom poništavaju </a:t>
            </a:r>
            <a:r>
              <a:rPr lang="hr-HR" altLang="de-DE" sz="2400" b="1" i="1" dirty="0">
                <a:solidFill>
                  <a:srgbClr val="333333"/>
                </a:solidFill>
              </a:rPr>
              <a:t>kratkotrajne pozitivne efekte</a:t>
            </a:r>
            <a:r>
              <a:rPr lang="de-DE" altLang="de-DE" sz="2400" dirty="0">
                <a:solidFill>
                  <a:srgbClr val="333333"/>
                </a:solidFill>
              </a:rPr>
              <a:t> </a:t>
            </a:r>
            <a:r>
              <a:rPr lang="hr-HR" altLang="de-DE" sz="2400" dirty="0">
                <a:solidFill>
                  <a:srgbClr val="333333"/>
                </a:solidFill>
              </a:rPr>
              <a:t>psihoze na samopoštovanje. Primeri</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d</a:t>
            </a:r>
            <a:r>
              <a:rPr lang="hr-HR" altLang="de-DE" sz="2400" dirty="0">
                <a:solidFill>
                  <a:srgbClr val="333333"/>
                </a:solidFill>
              </a:rPr>
              <a:t>ugovi</a:t>
            </a:r>
            <a:r>
              <a:rPr lang="de-DE" altLang="de-DE" sz="2400" dirty="0">
                <a:solidFill>
                  <a:srgbClr val="333333"/>
                </a:solidFill>
              </a:rPr>
              <a:t>: </a:t>
            </a:r>
            <a:r>
              <a:rPr lang="hr-HR" altLang="de-DE" sz="2400" dirty="0">
                <a:solidFill>
                  <a:srgbClr val="333333"/>
                </a:solidFill>
              </a:rPr>
              <a:t>kada se umisli o bogatstvu ili slavi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sr-Latn-CS" altLang="de-DE" sz="2400" dirty="0">
                <a:solidFill>
                  <a:srgbClr val="333333"/>
                </a:solidFill>
              </a:rPr>
              <a:t>u</a:t>
            </a:r>
            <a:r>
              <a:rPr lang="hr-HR" altLang="de-DE" sz="2400" dirty="0">
                <a:solidFill>
                  <a:srgbClr val="333333"/>
                </a:solidFill>
              </a:rPr>
              <a:t>samljenost</a:t>
            </a:r>
            <a:r>
              <a:rPr lang="de-DE" altLang="de-DE" sz="2400" dirty="0">
                <a:solidFill>
                  <a:srgbClr val="333333"/>
                </a:solidFill>
              </a:rPr>
              <a:t>: </a:t>
            </a:r>
            <a:r>
              <a:rPr lang="hr-HR" altLang="de-DE" sz="2400" dirty="0">
                <a:solidFill>
                  <a:srgbClr val="333333"/>
                </a:solidFill>
              </a:rPr>
              <a:t>ako se prijatelji udalje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na radnom mestu</a:t>
            </a:r>
            <a:r>
              <a:rPr lang="de-DE" altLang="de-DE" sz="2400" dirty="0">
                <a:solidFill>
                  <a:srgbClr val="333333"/>
                </a:solidFill>
              </a:rPr>
              <a:t>: </a:t>
            </a:r>
            <a:r>
              <a:rPr lang="hr-HR" altLang="de-DE" sz="2400" dirty="0">
                <a:solidFill>
                  <a:srgbClr val="333333"/>
                </a:solidFill>
              </a:rPr>
              <a:t>gubitak posla zbog snižene efikasnosti i/ili</a:t>
            </a:r>
            <a:r>
              <a:rPr lang="en-US" altLang="de-DE" sz="2400" dirty="0">
                <a:solidFill>
                  <a:srgbClr val="333333"/>
                </a:solidFill>
              </a:rPr>
              <a:t> </a:t>
            </a:r>
            <a:r>
              <a:rPr lang="hr-HR" altLang="de-DE" sz="2400" dirty="0">
                <a:solidFill>
                  <a:srgbClr val="333333"/>
                </a:solidFill>
              </a:rPr>
              <a:t>neprikladnog ponašanja na radnom mestu u psihozi</a:t>
            </a:r>
          </a:p>
          <a:p>
            <a:pPr lvl="0" defTabSz="914400" fontAlgn="base"/>
            <a:r>
              <a:rPr lang="hr-HR" altLang="de-DE" sz="2400" dirty="0">
                <a:solidFill>
                  <a:srgbClr val="333333"/>
                </a:solidFill>
              </a:rPr>
              <a:t>Opasno je prestati sa uzimanjem lekova, ne bi li se opet doživeo i osetio uzbudljivi svet psihoze. On je možda uzbudljiv, ali u psihozi preovlađuje osećanje straha</a:t>
            </a:r>
            <a:r>
              <a:rPr lang="de-DE" altLang="de-DE" sz="2400" dirty="0">
                <a:solidFill>
                  <a:srgbClr val="333333"/>
                </a:solidFill>
              </a:rPr>
              <a:t>!</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rPr>
              <a:t>Šta odlikuje mišljenje osoba s</a:t>
            </a:r>
            <a:br>
              <a:rPr lang="de-DE" sz="3600" dirty="0">
                <a:solidFill>
                  <a:srgbClr val="333333"/>
                </a:solidFill>
              </a:rPr>
            </a:br>
            <a:r>
              <a:rPr lang="de-DE" sz="3600" dirty="0">
                <a:solidFill>
                  <a:srgbClr val="004992"/>
                </a:solidFill>
              </a:rPr>
              <a:t>depresijom </a:t>
            </a:r>
            <a:r>
              <a:rPr lang="de-DE" sz="3600" dirty="0">
                <a:solidFill>
                  <a:srgbClr val="333333"/>
                </a:solidFill>
              </a:rPr>
              <a:t>i </a:t>
            </a:r>
            <a:r>
              <a:rPr lang="de-DE" sz="3600" dirty="0">
                <a:solidFill>
                  <a:srgbClr val="004992"/>
                </a:solidFill>
              </a:rPr>
              <a:t>osećanjem niskog</a:t>
            </a:r>
            <a:br>
              <a:rPr lang="de-DE" sz="3600" dirty="0">
                <a:solidFill>
                  <a:srgbClr val="004992"/>
                </a:solidFill>
              </a:rPr>
            </a:br>
            <a:r>
              <a:rPr lang="de-DE" sz="3600" dirty="0">
                <a:solidFill>
                  <a:srgbClr val="004992"/>
                </a:solidFill>
              </a:rPr>
              <a:t>samopoštovanja</a:t>
            </a:r>
            <a:r>
              <a:rPr lang="de-DE" sz="36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8 – Samopoštovanje i raspoloženje</a:t>
            </a:r>
          </a:p>
        </p:txBody>
      </p:sp>
      <p:sp>
        <p:nvSpPr>
          <p:cNvPr id="6" name="Slide Number Placeholder 5"/>
          <p:cNvSpPr>
            <a:spLocks noGrp="1"/>
          </p:cNvSpPr>
          <p:nvPr>
            <p:ph type="sldNum" sz="quarter" idx="12"/>
          </p:nvPr>
        </p:nvSpPr>
        <p:spPr/>
        <p:txBody>
          <a:bodyPr/>
          <a:lstStyle/>
          <a:p>
            <a:fld id="{372E0B10-2949-48AE-8174-F81684DC6AD9}" type="slidenum">
              <a:rPr lang="de-DE" altLang="de-DE" smtClean="0"/>
              <a:pPr/>
              <a:t>13</a:t>
            </a:fld>
            <a:endParaRPr lang="de-DE" altLang="de-DE"/>
          </a:p>
        </p:txBody>
      </p:sp>
    </p:spTree>
    <p:extLst>
      <p:ext uri="{BB962C8B-B14F-4D97-AF65-F5344CB8AC3E}">
        <p14:creationId xmlns:p14="http://schemas.microsoft.com/office/powerpoint/2010/main" val="1222798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Preterano uopštavanje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 (bez pukog ulepšavanja)</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327624236"/>
              </p:ext>
            </p:extLst>
          </p:nvPr>
        </p:nvGraphicFramePr>
        <p:xfrm>
          <a:off x="408955" y="2204864"/>
          <a:ext cx="11376000" cy="3505210"/>
        </p:xfrm>
        <a:graphic>
          <a:graphicData uri="http://schemas.openxmlformats.org/drawingml/2006/table">
            <a:tbl>
              <a:tblPr>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Događaj/opažanje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Preterano</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uopštavanje</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Pogrešno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upotrebili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reč</a:t>
                      </a:r>
                      <a:r>
                        <a:rPr kumimoji="0" lang="en-US" sz="1800" b="0" i="0" u="none" strike="noStrike" cap="none" normalizeH="0" baseline="0" dirty="0">
                          <a:ln>
                            <a:noFill/>
                          </a:ln>
                          <a:solidFill>
                            <a:srgbClr val="333333"/>
                          </a:solidFill>
                          <a:effectLst/>
                          <a:latin typeface="Calibri Light"/>
                        </a:rPr>
                        <a:t>; ne </a:t>
                      </a:r>
                      <a:r>
                        <a:rPr kumimoji="0" lang="en-US" sz="1800" b="0" i="0" u="none" strike="noStrike" cap="none" normalizeH="0" baseline="0" dirty="0" err="1">
                          <a:ln>
                            <a:noFill/>
                          </a:ln>
                          <a:solidFill>
                            <a:srgbClr val="333333"/>
                          </a:solidFill>
                          <a:effectLst/>
                          <a:latin typeface="Calibri Light"/>
                        </a:rPr>
                        <a:t>razumete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knjigu</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Calibri Light"/>
                        </a:rPr>
                        <a:t>“Ja </a:t>
                      </a:r>
                      <a:r>
                        <a:rPr kumimoji="0" lang="it-IT" sz="1800" b="1" i="1" u="none" strike="noStrike" cap="none" normalizeH="0" baseline="0" dirty="0">
                          <a:ln>
                            <a:noFill/>
                          </a:ln>
                          <a:solidFill>
                            <a:srgbClr val="333333"/>
                          </a:solidFill>
                          <a:effectLst/>
                          <a:latin typeface="Calibri Light"/>
                        </a:rPr>
                        <a:t>sam </a:t>
                      </a:r>
                      <a:r>
                        <a:rPr kumimoji="0" lang="it-IT" sz="1800" b="1" i="1" u="none" strike="noStrike" cap="none" normalizeH="0" baseline="0">
                          <a:ln>
                            <a:noFill/>
                          </a:ln>
                          <a:solidFill>
                            <a:srgbClr val="333333"/>
                          </a:solidFill>
                          <a:effectLst/>
                          <a:latin typeface="Calibri Light"/>
                        </a:rPr>
                        <a:t>glup/a!”</a:t>
                      </a:r>
                      <a:endParaRPr kumimoji="0" lang="it-IT"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Pali ste na ispitu.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luzer</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rPr>
                        <a:t>U jednom razgovoru izloženi ste kritici.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“Bezvredan/na </a:t>
                      </a:r>
                      <a:r>
                        <a:rPr kumimoji="0" lang="en-US" sz="1800" b="1" i="1" u="none" strike="noStrike" cap="none" normalizeH="0" baseline="0" err="1">
                          <a:ln>
                            <a:noFill/>
                          </a:ln>
                          <a:solidFill>
                            <a:srgbClr val="333333"/>
                          </a:solidFill>
                          <a:effectLst/>
                          <a:latin typeface="Calibri Light"/>
                        </a:rPr>
                        <a:t>sam</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Preterano uopštavanje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 (bez pukog ulepšavanja)</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950706582"/>
              </p:ext>
            </p:extLst>
          </p:nvPr>
        </p:nvGraphicFramePr>
        <p:xfrm>
          <a:off x="408955" y="2204864"/>
          <a:ext cx="11376000" cy="3505210"/>
        </p:xfrm>
        <a:graphic>
          <a:graphicData uri="http://schemas.openxmlformats.org/drawingml/2006/table">
            <a:tbl>
              <a:tblPr>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Događaj/opažanje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Preterano</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uopštavanje</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Pogrešno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upotrebili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reč</a:t>
                      </a:r>
                      <a:r>
                        <a:rPr kumimoji="0" lang="en-US" sz="1800" b="0" i="0" u="none" strike="noStrike" cap="none" normalizeH="0" baseline="0" dirty="0">
                          <a:ln>
                            <a:noFill/>
                          </a:ln>
                          <a:solidFill>
                            <a:srgbClr val="333333"/>
                          </a:solidFill>
                          <a:effectLst/>
                          <a:latin typeface="Calibri Light"/>
                        </a:rPr>
                        <a:t>; ne </a:t>
                      </a:r>
                      <a:r>
                        <a:rPr kumimoji="0" lang="en-US" sz="1800" b="0" i="0" u="none" strike="noStrike" cap="none" normalizeH="0" baseline="0" dirty="0" err="1">
                          <a:ln>
                            <a:noFill/>
                          </a:ln>
                          <a:solidFill>
                            <a:srgbClr val="333333"/>
                          </a:solidFill>
                          <a:effectLst/>
                          <a:latin typeface="Calibri Light"/>
                        </a:rPr>
                        <a:t>razumete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knjigu</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Calibri Light"/>
                        </a:rPr>
                        <a:t>“Ja </a:t>
                      </a:r>
                      <a:r>
                        <a:rPr kumimoji="0" lang="it-IT" sz="1800" b="1" i="1" u="none" strike="noStrike" cap="none" normalizeH="0" baseline="0" dirty="0">
                          <a:ln>
                            <a:noFill/>
                          </a:ln>
                          <a:solidFill>
                            <a:srgbClr val="333333"/>
                          </a:solidFill>
                          <a:effectLst/>
                          <a:latin typeface="Calibri Light"/>
                        </a:rPr>
                        <a:t>sam </a:t>
                      </a:r>
                      <a:r>
                        <a:rPr kumimoji="0" lang="it-IT" sz="1800" b="1" i="1" u="none" strike="noStrike" cap="none" normalizeH="0" baseline="0">
                          <a:ln>
                            <a:noFill/>
                          </a:ln>
                          <a:solidFill>
                            <a:srgbClr val="333333"/>
                          </a:solidFill>
                          <a:effectLst/>
                          <a:latin typeface="Calibri Light"/>
                        </a:rPr>
                        <a:t>glup/a!”</a:t>
                      </a:r>
                      <a:endParaRPr kumimoji="0" lang="it-IT"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“To </a:t>
                      </a:r>
                      <a:r>
                        <a:rPr kumimoji="0" lang="it-IT" sz="1800" b="0" i="0" u="none" strike="noStrike" cap="none" normalizeH="0" baseline="0" dirty="0">
                          <a:ln>
                            <a:noFill/>
                          </a:ln>
                          <a:solidFill>
                            <a:srgbClr val="333333"/>
                          </a:solidFill>
                          <a:effectLst/>
                          <a:latin typeface="Calibri Light"/>
                        </a:rPr>
                        <a:t>se dešava i </a:t>
                      </a:r>
                      <a:r>
                        <a:rPr kumimoji="0" lang="it-IT" sz="1800" b="0" i="0" u="none" strike="noStrike" cap="none" normalizeH="0" baseline="0">
                          <a:ln>
                            <a:noFill/>
                          </a:ln>
                          <a:solidFill>
                            <a:srgbClr val="333333"/>
                          </a:solidFill>
                          <a:effectLst/>
                          <a:latin typeface="Calibri Light"/>
                        </a:rPr>
                        <a:t>drugima!”</a:t>
                      </a:r>
                      <a:endParaRPr kumimoji="0" lang="it-IT"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“Da </a:t>
                      </a:r>
                      <a:r>
                        <a:rPr kumimoji="0" lang="it-IT" sz="1800" b="0" i="0" u="none" strike="noStrike" cap="none" normalizeH="0" baseline="0" dirty="0">
                          <a:ln>
                            <a:noFill/>
                          </a:ln>
                          <a:solidFill>
                            <a:srgbClr val="333333"/>
                          </a:solidFill>
                          <a:effectLst/>
                          <a:latin typeface="Calibri Light"/>
                        </a:rPr>
                        <a:t>li me stvarno zanima ova </a:t>
                      </a:r>
                      <a:r>
                        <a:rPr kumimoji="0" lang="it-IT" sz="1800" b="0" i="0" u="none" strike="noStrike" cap="none" normalizeH="0" baseline="0">
                          <a:ln>
                            <a:noFill/>
                          </a:ln>
                          <a:solidFill>
                            <a:srgbClr val="333333"/>
                          </a:solidFill>
                          <a:effectLst/>
                          <a:latin typeface="Calibri Light"/>
                        </a:rPr>
                        <a:t>knjiga?”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Pali ste na ispitu.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luzer</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“Sledeći </a:t>
                      </a:r>
                      <a:r>
                        <a:rPr kumimoji="0" lang="en-US" sz="1800" b="0" i="0" u="none" strike="noStrike" cap="none" normalizeH="0" baseline="0" dirty="0">
                          <a:ln>
                            <a:noFill/>
                          </a:ln>
                          <a:solidFill>
                            <a:srgbClr val="333333"/>
                          </a:solidFill>
                          <a:effectLst/>
                          <a:latin typeface="Calibri Light"/>
                        </a:rPr>
                        <a:t>put </a:t>
                      </a:r>
                      <a:r>
                        <a:rPr kumimoji="0" lang="en-US" sz="1800" b="0" i="0" u="none" strike="noStrike" cap="none" normalizeH="0" baseline="0" dirty="0" err="1">
                          <a:ln>
                            <a:noFill/>
                          </a:ln>
                          <a:solidFill>
                            <a:srgbClr val="333333"/>
                          </a:solidFill>
                          <a:effectLst/>
                          <a:latin typeface="Calibri Light"/>
                        </a:rPr>
                        <a:t>ću</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bolje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spremiti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ispit</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rPr>
                        <a:t>U jednom razgovoru izloženi ste kritici.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“Bezvredan/na </a:t>
                      </a:r>
                      <a:r>
                        <a:rPr kumimoji="0" lang="en-US" sz="1800" b="1" i="1" u="none" strike="noStrike" cap="none" normalizeH="0" baseline="0" err="1">
                          <a:ln>
                            <a:noFill/>
                          </a:ln>
                          <a:solidFill>
                            <a:srgbClr val="333333"/>
                          </a:solidFill>
                          <a:effectLst/>
                          <a:latin typeface="Calibri Light"/>
                        </a:rPr>
                        <a:t>sam</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“Možda </a:t>
                      </a:r>
                      <a:r>
                        <a:rPr kumimoji="0" lang="en-US" sz="1800" b="0" i="0" u="none" strike="noStrike" cap="none" normalizeH="0" baseline="0" dirty="0" err="1">
                          <a:ln>
                            <a:noFill/>
                          </a:ln>
                          <a:solidFill>
                            <a:srgbClr val="333333"/>
                          </a:solidFill>
                          <a:effectLst/>
                          <a:latin typeface="Calibri Light"/>
                        </a:rPr>
                        <a:t>su</a:t>
                      </a:r>
                      <a:r>
                        <a:rPr kumimoji="0" lang="en-US" sz="1800" b="0" i="0" u="none" strike="noStrike" cap="none" normalizeH="0" baseline="0" dirty="0">
                          <a:ln>
                            <a:noFill/>
                          </a:ln>
                          <a:solidFill>
                            <a:srgbClr val="333333"/>
                          </a:solidFill>
                          <a:effectLst/>
                          <a:latin typeface="Calibri Light"/>
                        </a:rPr>
                        <a:t> u </a:t>
                      </a:r>
                      <a:r>
                        <a:rPr kumimoji="0" lang="en-US" sz="1800" b="0" i="0" u="none" strike="noStrike" cap="none" normalizeH="0" baseline="0" dirty="0" err="1">
                          <a:ln>
                            <a:noFill/>
                          </a:ln>
                          <a:solidFill>
                            <a:srgbClr val="333333"/>
                          </a:solidFill>
                          <a:effectLst/>
                          <a:latin typeface="Calibri Light"/>
                        </a:rPr>
                        <a:t>pravu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možda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mogu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kritike</a:t>
                      </a:r>
                      <a:r>
                        <a:rPr kumimoji="0" lang="en-US" sz="1800" b="0" i="0" u="none" strike="noStrike" cap="none" normalizeH="0" baseline="0" dirty="0">
                          <a:ln>
                            <a:noFill/>
                          </a:ln>
                          <a:solidFill>
                            <a:srgbClr val="333333"/>
                          </a:solidFill>
                          <a:effectLst/>
                          <a:latin typeface="Calibri Light"/>
                        </a:rPr>
                        <a:t> da </a:t>
                      </a:r>
                      <a:r>
                        <a:rPr kumimoji="0" lang="en-US" sz="1800" b="0" i="0" u="none" strike="noStrike" cap="none" normalizeH="0" baseline="0" dirty="0" err="1">
                          <a:ln>
                            <a:noFill/>
                          </a:ln>
                          <a:solidFill>
                            <a:srgbClr val="333333"/>
                          </a:solidFill>
                          <a:effectLst/>
                          <a:latin typeface="Calibri Light"/>
                        </a:rPr>
                        <a:t>izvučem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korist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nešto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naučim</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15</a:t>
            </a:fld>
            <a:endParaRPr lang="de-DE" altLang="de-DE"/>
          </a:p>
        </p:txBody>
      </p:sp>
    </p:spTree>
    <p:extLst>
      <p:ext uri="{BB962C8B-B14F-4D97-AF65-F5344CB8AC3E}">
        <p14:creationId xmlns:p14="http://schemas.microsoft.com/office/powerpoint/2010/main" val="4211449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51" name="Rectangle 20"/>
          <p:cNvSpPr>
            <a:spLocks noChangeArrowheads="1"/>
          </p:cNvSpPr>
          <p:nvPr/>
        </p:nvSpPr>
        <p:spPr bwMode="auto">
          <a:xfrm>
            <a:off x="408955" y="5949280"/>
            <a:ext cx="11376000"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hr-HR" altLang="de-DE" sz="2000" b="0" dirty="0">
                <a:solidFill>
                  <a:srgbClr val="004992"/>
                </a:solidFill>
                <a:latin typeface="+mn-lt"/>
              </a:rPr>
              <a:t>Dozvolite sebi greške</a:t>
            </a:r>
            <a:r>
              <a:rPr lang="en-US" altLang="de-DE" sz="2000" b="0" dirty="0">
                <a:solidFill>
                  <a:srgbClr val="004992"/>
                </a:solidFill>
                <a:latin typeface="+mn-lt"/>
              </a:rPr>
              <a:t>: </a:t>
            </a:r>
            <a:r>
              <a:rPr lang="sr-Latn-CS" altLang="de-DE" sz="2000" b="0" dirty="0">
                <a:solidFill>
                  <a:srgbClr val="333333"/>
                </a:solidFill>
                <a:latin typeface="+mn-lt"/>
              </a:rPr>
              <a:t>Svako ponekad greši</a:t>
            </a:r>
            <a:r>
              <a:rPr lang="en-US" altLang="de-DE" sz="2000" b="0" dirty="0">
                <a:solidFill>
                  <a:srgbClr val="333333"/>
                </a:solidFill>
                <a:latin typeface="+mn-lt"/>
              </a:rPr>
              <a:t>! </a:t>
            </a:r>
            <a:r>
              <a:rPr lang="hr-HR" altLang="de-DE" sz="2000" b="0" dirty="0">
                <a:solidFill>
                  <a:srgbClr val="333333"/>
                </a:solidFill>
                <a:latin typeface="+mn-lt"/>
              </a:rPr>
              <a:t>Ako se nekad spetljate,</a:t>
            </a:r>
            <a:r>
              <a:rPr lang="de-DE" altLang="de-DE" sz="2000" b="0" dirty="0">
                <a:solidFill>
                  <a:srgbClr val="333333"/>
                </a:solidFill>
                <a:latin typeface="+mn-lt"/>
              </a:rPr>
              <a:t> </a:t>
            </a:r>
            <a:r>
              <a:rPr lang="hr-HR" altLang="de-DE" sz="2000" b="0" dirty="0">
                <a:solidFill>
                  <a:srgbClr val="333333"/>
                </a:solidFill>
                <a:latin typeface="+mn-lt"/>
              </a:rPr>
              <a:t>to ne znači da ne umete da se izražavate</a:t>
            </a:r>
            <a:r>
              <a:rPr lang="en-US" altLang="de-DE" sz="2000" b="0" dirty="0">
                <a:solidFill>
                  <a:srgbClr val="333333"/>
                </a:solidFill>
                <a:latin typeface="+mn-lt"/>
              </a:rPr>
              <a:t>. </a:t>
            </a:r>
            <a:r>
              <a:rPr lang="hr-HR" altLang="de-DE" sz="2000" b="0" dirty="0">
                <a:solidFill>
                  <a:srgbClr val="333333"/>
                </a:solidFill>
                <a:latin typeface="+mn-lt"/>
              </a:rPr>
              <a:t>Ako napravite grešku</a:t>
            </a:r>
            <a:r>
              <a:rPr lang="en-US" altLang="de-DE" sz="2000" b="0" dirty="0">
                <a:solidFill>
                  <a:srgbClr val="333333"/>
                </a:solidFill>
                <a:latin typeface="+mn-lt"/>
              </a:rPr>
              <a:t>, </a:t>
            </a:r>
            <a:r>
              <a:rPr lang="hr-HR" altLang="de-DE" sz="2000" b="0" dirty="0">
                <a:solidFill>
                  <a:srgbClr val="333333"/>
                </a:solidFill>
                <a:latin typeface="+mn-lt"/>
              </a:rPr>
              <a:t>to ne znači da ste neznalica i</a:t>
            </a:r>
            <a:r>
              <a:rPr lang="en-US" altLang="de-DE" sz="2000" b="0" dirty="0">
                <a:solidFill>
                  <a:srgbClr val="333333"/>
                </a:solidFill>
                <a:latin typeface="+mn-lt"/>
              </a:rPr>
              <a:t> </a:t>
            </a:r>
            <a:r>
              <a:rPr lang="hr-HR" altLang="de-DE" sz="2000" b="0" dirty="0">
                <a:solidFill>
                  <a:srgbClr val="333333"/>
                </a:solidFill>
                <a:latin typeface="+mn-lt"/>
              </a:rPr>
              <a:t>nesposobni</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1. Preterano uopštavanje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 (bez pukog ulepšavanja)</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85434729"/>
              </p:ext>
            </p:extLst>
          </p:nvPr>
        </p:nvGraphicFramePr>
        <p:xfrm>
          <a:off x="408955" y="2204864"/>
          <a:ext cx="11376000" cy="3505210"/>
        </p:xfrm>
        <a:graphic>
          <a:graphicData uri="http://schemas.openxmlformats.org/drawingml/2006/table">
            <a:tbl>
              <a:tblPr>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Događaj/opažanje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Preterano</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uopštavanje</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Pozitivno</a:t>
                      </a:r>
                      <a:r>
                        <a:rPr kumimoji="0" lang="fr-FR" sz="2000" b="0" i="0" u="none" strike="noStrike" cap="none" normalizeH="0" baseline="0" dirty="0">
                          <a:ln>
                            <a:noFill/>
                          </a:ln>
                          <a:solidFill>
                            <a:srgbClr val="333333"/>
                          </a:solidFill>
                          <a:effectLst/>
                          <a:latin typeface="Calibri Light"/>
                        </a:rPr>
                        <a:t>/</a:t>
                      </a:r>
                      <a:r>
                        <a:rPr kumimoji="0" lang="fr-FR" sz="2000" b="0" i="0" u="none" strike="noStrike" cap="none" normalizeH="0" baseline="0" dirty="0" err="1">
                          <a:ln>
                            <a:noFill/>
                          </a:ln>
                          <a:solidFill>
                            <a:srgbClr val="333333"/>
                          </a:solidFill>
                          <a:effectLst/>
                          <a:latin typeface="Calibri Light"/>
                        </a:rPr>
                        <a:t>konstruktivno</a:t>
                      </a:r>
                      <a:r>
                        <a:rPr kumimoji="0" lang="fr-FR" sz="2000" b="0" i="0" u="none" strike="noStrike" cap="none" normalizeH="0" baseline="0" dirty="0">
                          <a:ln>
                            <a:noFill/>
                          </a:ln>
                          <a:solidFill>
                            <a:srgbClr val="333333"/>
                          </a:solidFill>
                          <a:effectLst/>
                          <a:latin typeface="Calibri Light"/>
                        </a:rPr>
                        <a:t> </a:t>
                      </a:r>
                      <a:r>
                        <a:rPr kumimoji="0" lang="fr-FR" sz="2000" b="0" i="0" u="none" strike="noStrike" cap="none" normalizeH="0" baseline="0" dirty="0" err="1">
                          <a:ln>
                            <a:noFill/>
                          </a:ln>
                          <a:solidFill>
                            <a:srgbClr val="333333"/>
                          </a:solidFill>
                          <a:effectLst/>
                          <a:latin typeface="Calibri Light"/>
                        </a:rPr>
                        <a:t>razmišljanje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rPr>
                        <a:t>Pogrešno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upotrebili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stranu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reč</a:t>
                      </a:r>
                      <a:r>
                        <a:rPr kumimoji="0" lang="en-US" sz="1800" b="0" i="0" u="none" strike="noStrike" cap="none" normalizeH="0" baseline="0" dirty="0">
                          <a:ln>
                            <a:noFill/>
                          </a:ln>
                          <a:solidFill>
                            <a:srgbClr val="333333"/>
                          </a:solidFill>
                          <a:effectLst/>
                          <a:latin typeface="Calibri Light"/>
                        </a:rPr>
                        <a:t>; ne </a:t>
                      </a:r>
                      <a:r>
                        <a:rPr kumimoji="0" lang="en-US" sz="1800" b="0" i="0" u="none" strike="noStrike" cap="none" normalizeH="0" baseline="0" dirty="0" err="1">
                          <a:ln>
                            <a:noFill/>
                          </a:ln>
                          <a:solidFill>
                            <a:srgbClr val="333333"/>
                          </a:solidFill>
                          <a:effectLst/>
                          <a:latin typeface="Calibri Light"/>
                        </a:rPr>
                        <a:t>razumete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neku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knjigu</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1" i="1" u="none" strike="noStrike" cap="none" normalizeH="0" baseline="0">
                          <a:ln>
                            <a:noFill/>
                          </a:ln>
                          <a:solidFill>
                            <a:srgbClr val="333333"/>
                          </a:solidFill>
                          <a:effectLst/>
                          <a:latin typeface="Calibri Light"/>
                        </a:rPr>
                        <a:t>“Ja </a:t>
                      </a:r>
                      <a:r>
                        <a:rPr kumimoji="0" lang="it-IT" sz="1800" b="1" i="1" u="none" strike="noStrike" cap="none" normalizeH="0" baseline="0" dirty="0">
                          <a:ln>
                            <a:noFill/>
                          </a:ln>
                          <a:solidFill>
                            <a:srgbClr val="333333"/>
                          </a:solidFill>
                          <a:effectLst/>
                          <a:latin typeface="Calibri Light"/>
                        </a:rPr>
                        <a:t>sam </a:t>
                      </a:r>
                      <a:r>
                        <a:rPr kumimoji="0" lang="it-IT" sz="1800" b="1" i="1" u="none" strike="noStrike" cap="none" normalizeH="0" baseline="0">
                          <a:ln>
                            <a:noFill/>
                          </a:ln>
                          <a:solidFill>
                            <a:srgbClr val="333333"/>
                          </a:solidFill>
                          <a:effectLst/>
                          <a:latin typeface="Calibri Light"/>
                        </a:rPr>
                        <a:t>glup/a!”</a:t>
                      </a:r>
                      <a:endParaRPr kumimoji="0" lang="it-IT"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“To </a:t>
                      </a:r>
                      <a:r>
                        <a:rPr kumimoji="0" lang="it-IT" sz="1800" b="0" i="0" u="none" strike="noStrike" cap="none" normalizeH="0" baseline="0" dirty="0">
                          <a:ln>
                            <a:noFill/>
                          </a:ln>
                          <a:solidFill>
                            <a:srgbClr val="333333"/>
                          </a:solidFill>
                          <a:effectLst/>
                          <a:latin typeface="Calibri Light"/>
                        </a:rPr>
                        <a:t>se dešava i </a:t>
                      </a:r>
                      <a:r>
                        <a:rPr kumimoji="0" lang="it-IT" sz="1800" b="0" i="0" u="none" strike="noStrike" cap="none" normalizeH="0" baseline="0">
                          <a:ln>
                            <a:noFill/>
                          </a:ln>
                          <a:solidFill>
                            <a:srgbClr val="333333"/>
                          </a:solidFill>
                          <a:effectLst/>
                          <a:latin typeface="Calibri Light"/>
                        </a:rPr>
                        <a:t>drugima!”</a:t>
                      </a:r>
                      <a:endParaRPr kumimoji="0" lang="it-IT"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1800" b="0" i="0" u="none" strike="noStrike" cap="none" normalizeH="0" baseline="0">
                          <a:ln>
                            <a:noFill/>
                          </a:ln>
                          <a:solidFill>
                            <a:srgbClr val="333333"/>
                          </a:solidFill>
                          <a:effectLst/>
                          <a:latin typeface="Calibri Light"/>
                        </a:rPr>
                        <a:t>“Da </a:t>
                      </a:r>
                      <a:r>
                        <a:rPr kumimoji="0" lang="it-IT" sz="1800" b="0" i="0" u="none" strike="noStrike" cap="none" normalizeH="0" baseline="0" dirty="0">
                          <a:ln>
                            <a:noFill/>
                          </a:ln>
                          <a:solidFill>
                            <a:srgbClr val="333333"/>
                          </a:solidFill>
                          <a:effectLst/>
                          <a:latin typeface="Calibri Light"/>
                        </a:rPr>
                        <a:t>li me stvarno zanima ova </a:t>
                      </a:r>
                      <a:r>
                        <a:rPr kumimoji="0" lang="it-IT" sz="1800" b="0" i="0" u="none" strike="noStrike" cap="none" normalizeH="0" baseline="0">
                          <a:ln>
                            <a:noFill/>
                          </a:ln>
                          <a:solidFill>
                            <a:srgbClr val="333333"/>
                          </a:solidFill>
                          <a:effectLst/>
                          <a:latin typeface="Calibri Light"/>
                        </a:rPr>
                        <a:t>knjiga?”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Pali ste na ispitu.</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“Ja </a:t>
                      </a:r>
                      <a:r>
                        <a:rPr kumimoji="0" lang="en-US" sz="1800" b="1" i="1" u="none" strike="noStrike" cap="none" normalizeH="0" baseline="0" dirty="0" err="1">
                          <a:ln>
                            <a:noFill/>
                          </a:ln>
                          <a:solidFill>
                            <a:srgbClr val="333333"/>
                          </a:solidFill>
                          <a:effectLst/>
                          <a:latin typeface="Calibri Light"/>
                        </a:rPr>
                        <a:t>sam</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err="1">
                          <a:ln>
                            <a:noFill/>
                          </a:ln>
                          <a:solidFill>
                            <a:srgbClr val="333333"/>
                          </a:solidFill>
                          <a:effectLst/>
                          <a:latin typeface="Calibri Light"/>
                        </a:rPr>
                        <a:t>luzer</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“Sledeći </a:t>
                      </a:r>
                      <a:r>
                        <a:rPr kumimoji="0" lang="en-US" sz="1800" b="0" i="0" u="none" strike="noStrike" cap="none" normalizeH="0" baseline="0" dirty="0">
                          <a:ln>
                            <a:noFill/>
                          </a:ln>
                          <a:solidFill>
                            <a:srgbClr val="333333"/>
                          </a:solidFill>
                          <a:effectLst/>
                          <a:latin typeface="Calibri Light"/>
                        </a:rPr>
                        <a:t>put </a:t>
                      </a:r>
                      <a:r>
                        <a:rPr kumimoji="0" lang="en-US" sz="1800" b="0" i="0" u="none" strike="noStrike" cap="none" normalizeH="0" baseline="0" dirty="0" err="1">
                          <a:ln>
                            <a:noFill/>
                          </a:ln>
                          <a:solidFill>
                            <a:srgbClr val="333333"/>
                          </a:solidFill>
                          <a:effectLst/>
                          <a:latin typeface="Calibri Light"/>
                        </a:rPr>
                        <a:t>ću</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bolje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spremiti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za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ispit</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1800" b="0" i="0" u="none" strike="noStrike" cap="none" normalizeH="0" baseline="0">
                          <a:ln>
                            <a:noFill/>
                          </a:ln>
                          <a:solidFill>
                            <a:srgbClr val="333333"/>
                          </a:solidFill>
                          <a:effectLst/>
                          <a:latin typeface="Calibri Light"/>
                        </a:rPr>
                        <a:t>U jednom razgovoru izloženi ste kritici.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a:ln>
                            <a:noFill/>
                          </a:ln>
                          <a:solidFill>
                            <a:srgbClr val="333333"/>
                          </a:solidFill>
                          <a:effectLst/>
                          <a:latin typeface="Calibri Light"/>
                        </a:rPr>
                        <a:t>“Bezvredan/na </a:t>
                      </a:r>
                      <a:r>
                        <a:rPr kumimoji="0" lang="en-US" sz="1800" b="1" i="1" u="none" strike="noStrike" cap="none" normalizeH="0" baseline="0" err="1">
                          <a:ln>
                            <a:noFill/>
                          </a:ln>
                          <a:solidFill>
                            <a:srgbClr val="333333"/>
                          </a:solidFill>
                          <a:effectLst/>
                          <a:latin typeface="Calibri Light"/>
                        </a:rPr>
                        <a:t>sam</a:t>
                      </a:r>
                      <a:r>
                        <a:rPr kumimoji="0" lang="en-US" sz="1800" b="1" i="1" u="none" strike="noStrike" cap="none" normalizeH="0" baseline="0">
                          <a:ln>
                            <a:noFill/>
                          </a:ln>
                          <a:solidFill>
                            <a:srgbClr val="333333"/>
                          </a:solidFill>
                          <a:effectLst/>
                          <a:latin typeface="Calibri Light"/>
                        </a:rPr>
                        <a:t>!”</a:t>
                      </a:r>
                      <a:endParaRPr kumimoji="0" lang="en-US" sz="18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“Možda </a:t>
                      </a:r>
                      <a:r>
                        <a:rPr kumimoji="0" lang="en-US" sz="1800" b="0" i="0" u="none" strike="noStrike" cap="none" normalizeH="0" baseline="0" dirty="0" err="1">
                          <a:ln>
                            <a:noFill/>
                          </a:ln>
                          <a:solidFill>
                            <a:srgbClr val="333333"/>
                          </a:solidFill>
                          <a:effectLst/>
                          <a:latin typeface="Calibri Light"/>
                        </a:rPr>
                        <a:t>su</a:t>
                      </a:r>
                      <a:r>
                        <a:rPr kumimoji="0" lang="en-US" sz="1800" b="0" i="0" u="none" strike="noStrike" cap="none" normalizeH="0" baseline="0" dirty="0">
                          <a:ln>
                            <a:noFill/>
                          </a:ln>
                          <a:solidFill>
                            <a:srgbClr val="333333"/>
                          </a:solidFill>
                          <a:effectLst/>
                          <a:latin typeface="Calibri Light"/>
                        </a:rPr>
                        <a:t> u </a:t>
                      </a:r>
                      <a:r>
                        <a:rPr kumimoji="0" lang="en-US" sz="1800" b="0" i="0" u="none" strike="noStrike" cap="none" normalizeH="0" baseline="0" dirty="0" err="1">
                          <a:ln>
                            <a:noFill/>
                          </a:ln>
                          <a:solidFill>
                            <a:srgbClr val="333333"/>
                          </a:solidFill>
                          <a:effectLst/>
                          <a:latin typeface="Calibri Light"/>
                        </a:rPr>
                        <a:t>pravu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možda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mogu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kritike</a:t>
                      </a:r>
                      <a:r>
                        <a:rPr kumimoji="0" lang="en-US" sz="1800" b="0" i="0" u="none" strike="noStrike" cap="none" normalizeH="0" baseline="0" dirty="0">
                          <a:ln>
                            <a:noFill/>
                          </a:ln>
                          <a:solidFill>
                            <a:srgbClr val="333333"/>
                          </a:solidFill>
                          <a:effectLst/>
                          <a:latin typeface="Calibri Light"/>
                        </a:rPr>
                        <a:t> da </a:t>
                      </a:r>
                      <a:r>
                        <a:rPr kumimoji="0" lang="en-US" sz="1800" b="0" i="0" u="none" strike="noStrike" cap="none" normalizeH="0" baseline="0" dirty="0" err="1">
                          <a:ln>
                            <a:noFill/>
                          </a:ln>
                          <a:solidFill>
                            <a:srgbClr val="333333"/>
                          </a:solidFill>
                          <a:effectLst/>
                          <a:latin typeface="Calibri Light"/>
                        </a:rPr>
                        <a:t>izvučem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korist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nešto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err="1">
                          <a:ln>
                            <a:noFill/>
                          </a:ln>
                          <a:solidFill>
                            <a:srgbClr val="333333"/>
                          </a:solidFill>
                          <a:effectLst/>
                          <a:latin typeface="Calibri Light"/>
                        </a:rPr>
                        <a:t>naučim</a:t>
                      </a:r>
                      <a:r>
                        <a:rPr kumimoji="0" lang="en-US" sz="1800" b="0" i="0" u="none" strike="noStrike" cap="none" normalizeH="0" baseline="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16</a:t>
            </a:fld>
            <a:endParaRPr lang="de-DE" altLang="de-DE"/>
          </a:p>
        </p:txBody>
      </p:sp>
    </p:spTree>
    <p:extLst>
      <p:ext uri="{BB962C8B-B14F-4D97-AF65-F5344CB8AC3E}">
        <p14:creationId xmlns:p14="http://schemas.microsoft.com/office/powerpoint/2010/main" val="1980735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Zaista - ne zaključujte o celini na osnovu jednog nesavršenog delića!</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Svaki čovek je složen</a:t>
            </a:r>
            <a:r>
              <a:rPr lang="en-GB" altLang="de-DE" sz="2400" dirty="0">
                <a:solidFill>
                  <a:srgbClr val="333333"/>
                </a:solidFill>
              </a:rPr>
              <a:t> – </a:t>
            </a:r>
            <a:r>
              <a:rPr lang="hr-HR" altLang="de-DE" sz="2400" dirty="0">
                <a:solidFill>
                  <a:srgbClr val="333333"/>
                </a:solidFill>
              </a:rPr>
              <a:t>kao mozaik</a:t>
            </a:r>
            <a:r>
              <a:rPr lang="en-GB" altLang="de-DE" sz="2400" dirty="0">
                <a:solidFill>
                  <a:srgbClr val="333333"/>
                </a:solidFill>
              </a:rPr>
              <a:t>: </a:t>
            </a:r>
            <a:r>
              <a:rPr lang="hr-HR" altLang="de-DE" sz="2400" dirty="0">
                <a:solidFill>
                  <a:srgbClr val="333333"/>
                </a:solidFill>
              </a:rPr>
              <a:t>čini nas mnoštvo dobrih i loših delova</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333333"/>
                </a:solidFill>
              </a:rPr>
              <a:t>Štaviše</a:t>
            </a:r>
            <a:r>
              <a:rPr lang="en-GB" altLang="de-DE" sz="2400" dirty="0">
                <a:solidFill>
                  <a:srgbClr val="333333"/>
                </a:solidFill>
              </a:rPr>
              <a:t>, </a:t>
            </a:r>
            <a:r>
              <a:rPr lang="hr-HR" altLang="de-DE" sz="2400" dirty="0">
                <a:solidFill>
                  <a:srgbClr val="333333"/>
                </a:solidFill>
              </a:rPr>
              <a:t>postoje različiti načini određivanja ljudskih kvaliteta</a:t>
            </a:r>
            <a:r>
              <a:rPr lang="de-DE" altLang="de-DE" sz="2400" dirty="0">
                <a:solidFill>
                  <a:srgbClr val="333333"/>
                </a:solidFill>
              </a:rPr>
              <a:t>:</a:t>
            </a:r>
          </a:p>
          <a:p>
            <a:pPr lvl="0" defTabSz="914400" fontAlgn="base"/>
            <a:r>
              <a:rPr lang="hr-HR" altLang="de-DE" sz="2400" dirty="0">
                <a:solidFill>
                  <a:srgbClr val="004992"/>
                </a:solidFill>
              </a:rPr>
              <a:t>Šta je lepota</a:t>
            </a:r>
            <a:r>
              <a:rPr lang="de-DE" altLang="de-DE" sz="2400" dirty="0">
                <a:solidFill>
                  <a:srgbClr val="004992"/>
                </a:solidFill>
              </a:rPr>
              <a:t>? </a:t>
            </a:r>
            <a:r>
              <a:rPr lang="hr-HR" altLang="de-DE" sz="2400" dirty="0">
                <a:solidFill>
                  <a:srgbClr val="333333"/>
                </a:solidFill>
              </a:rPr>
              <a:t>Unutrašnja ili</a:t>
            </a:r>
            <a:r>
              <a:rPr lang="en-GB" altLang="de-DE" sz="2400" dirty="0">
                <a:solidFill>
                  <a:srgbClr val="333333"/>
                </a:solidFill>
              </a:rPr>
              <a:t> </a:t>
            </a:r>
            <a:r>
              <a:rPr lang="hr-HR" altLang="de-DE" sz="2400" dirty="0">
                <a:solidFill>
                  <a:srgbClr val="333333"/>
                </a:solidFill>
              </a:rPr>
              <a:t>spoljašnja lepota</a:t>
            </a:r>
            <a:r>
              <a:rPr lang="en-GB" altLang="de-DE" sz="2400" dirty="0">
                <a:solidFill>
                  <a:srgbClr val="333333"/>
                </a:solidFill>
              </a:rPr>
              <a:t>?</a:t>
            </a:r>
            <a:r>
              <a:rPr lang="sr-Latn-CS"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004992"/>
                </a:solidFill>
              </a:rPr>
              <a:t>Šta je uspeh</a:t>
            </a:r>
            <a:r>
              <a:rPr lang="de-DE" altLang="de-DE" sz="2400" dirty="0">
                <a:solidFill>
                  <a:srgbClr val="004992"/>
                </a:solidFill>
              </a:rPr>
              <a:t>? </a:t>
            </a:r>
            <a:r>
              <a:rPr lang="hr-HR" altLang="de-DE" sz="2400" dirty="0">
                <a:solidFill>
                  <a:srgbClr val="333333"/>
                </a:solidFill>
              </a:rPr>
              <a:t>Karijera</a:t>
            </a:r>
            <a:r>
              <a:rPr lang="en-GB" altLang="de-DE" sz="2400" dirty="0">
                <a:solidFill>
                  <a:srgbClr val="333333"/>
                </a:solidFill>
              </a:rPr>
              <a:t>, m</a:t>
            </a:r>
            <a:r>
              <a:rPr lang="hr-HR" altLang="de-DE" sz="2400" dirty="0">
                <a:solidFill>
                  <a:srgbClr val="333333"/>
                </a:solidFill>
              </a:rPr>
              <a:t>nogo prijatelja</a:t>
            </a:r>
            <a:r>
              <a:rPr lang="en-GB" altLang="de-DE" sz="2400" dirty="0">
                <a:solidFill>
                  <a:srgbClr val="333333"/>
                </a:solidFill>
              </a:rPr>
              <a:t>, </a:t>
            </a:r>
            <a:r>
              <a:rPr lang="hr-HR" altLang="de-DE" sz="2400" dirty="0">
                <a:solidFill>
                  <a:srgbClr val="333333"/>
                </a:solidFill>
              </a:rPr>
              <a:t>zadovoljstvo samim sobom, svojim životom</a:t>
            </a:r>
            <a:r>
              <a:rPr lang="en-GB" altLang="de-DE" sz="2400" dirty="0">
                <a:solidFill>
                  <a:srgbClr val="333333"/>
                </a:solidFill>
              </a:rPr>
              <a:t>???</a:t>
            </a:r>
            <a:endParaRPr lang="en-US" sz="2400" dirty="0">
              <a:solidFill>
                <a:srgbClr val="333333"/>
              </a:solidFill>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2. Selektivno opažanje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484088943"/>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Selektivno opažanje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Drugačija procena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Dobar prijatelj se nije pojavio na Vašoj rođendanskoj zabavi.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“Razočaranje, nisam važan ljudima”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Grupa ljudi se smeje. Jedan iz grupe je pogledao u Vašem pravcu.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“Smeju mi se, rugaju mi 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2. Selektivno opažanje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97533814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Selektivno opažanje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Drugačija procena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Dobar prijatelj se nije pojavio na Vašoj rođendanskoj zabavi.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“Razočaranje, nisam važan ljudima”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Zabava</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bila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odlična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došli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drugi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prijatelji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lepo</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proveli</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Grupa ljudi se smeje. Jedan iz grupe je pogledao u Vašem pravcu.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“Smeju mi se, rugaju mi 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19</a:t>
            </a:fld>
            <a:endParaRPr lang="de-DE" altLang="de-DE"/>
          </a:p>
        </p:txBody>
      </p:sp>
    </p:spTree>
    <p:extLst>
      <p:ext uri="{BB962C8B-B14F-4D97-AF65-F5344CB8AC3E}">
        <p14:creationId xmlns:p14="http://schemas.microsoft.com/office/powerpoint/2010/main" val="1165986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2. Selektivno opažanje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69983107"/>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Selektivno opažanje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Drugačija procena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Dobar prijatelj se nije pojavio na Vašoj rođendanskoj zabavi.</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“Razočaranje, nisam važan ljudima”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Zabava</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bila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odlična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došli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drugi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prijatelji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lepo</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proveli</a:t>
                      </a:r>
                      <a:r>
                        <a:rPr kumimoji="0" lang="en-US"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Grupa ljudi se smeje. Jedan iz grupe je pogledao u Vašem pravcu.</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“Smeju mi se, rugaju mi 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Slučajno me neko pogledao ili sam mu se učinio poznat.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721816"/>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a:solidFill>
                  <a:srgbClr val="004992"/>
                </a:solidFill>
                <a:latin typeface="Calibri Light"/>
              </a:rPr>
              <a:t>“Čitanje misli”: </a:t>
            </a:r>
            <a:r>
              <a:rPr lang="en-US" altLang="de-DE" sz="2000" b="0" dirty="0">
                <a:solidFill>
                  <a:srgbClr val="333333"/>
                </a:solidFill>
                <a:latin typeface="Calibri Light"/>
              </a:rPr>
              <a:t>U </a:t>
            </a:r>
            <a:r>
              <a:rPr lang="en-US" altLang="de-DE" sz="2000" b="0" dirty="0" err="1">
                <a:solidFill>
                  <a:srgbClr val="333333"/>
                </a:solidFill>
                <a:latin typeface="Calibri Light"/>
              </a:rPr>
              <a:t>proceni</a:t>
            </a:r>
            <a:r>
              <a:rPr lang="en-US" altLang="de-DE" sz="2000" b="0" dirty="0">
                <a:solidFill>
                  <a:srgbClr val="333333"/>
                </a:solidFill>
                <a:latin typeface="Calibri Light"/>
              </a:rPr>
              <a:t> </a:t>
            </a:r>
            <a:r>
              <a:rPr lang="en-US" altLang="de-DE" sz="2000" b="0" dirty="0" err="1">
                <a:solidFill>
                  <a:srgbClr val="333333"/>
                </a:solidFill>
                <a:latin typeface="Calibri Light"/>
              </a:rPr>
              <a:t>ponašanja</a:t>
            </a:r>
            <a:r>
              <a:rPr lang="en-US" altLang="de-DE" sz="2000" b="0" dirty="0">
                <a:solidFill>
                  <a:srgbClr val="333333"/>
                </a:solidFill>
                <a:latin typeface="Calibri Light"/>
              </a:rPr>
              <a:t> </a:t>
            </a:r>
            <a:r>
              <a:rPr lang="en-US" altLang="de-DE" sz="2000" b="0" dirty="0" err="1">
                <a:solidFill>
                  <a:srgbClr val="333333"/>
                </a:solidFill>
                <a:latin typeface="Calibri Light"/>
              </a:rPr>
              <a:t>drugih</a:t>
            </a:r>
            <a:r>
              <a:rPr lang="en-US" altLang="de-DE" sz="2000" b="0" dirty="0">
                <a:solidFill>
                  <a:srgbClr val="333333"/>
                </a:solidFill>
                <a:latin typeface="Calibri Light"/>
              </a:rPr>
              <a:t> ne </a:t>
            </a:r>
            <a:r>
              <a:rPr lang="en-US" altLang="de-DE" sz="2000" b="0" dirty="0" err="1">
                <a:solidFill>
                  <a:srgbClr val="333333"/>
                </a:solidFill>
                <a:latin typeface="Calibri Light"/>
              </a:rPr>
              <a:t>unosite</a:t>
            </a:r>
            <a:r>
              <a:rPr lang="en-US" altLang="de-DE" sz="2000" b="0" dirty="0">
                <a:solidFill>
                  <a:srgbClr val="333333"/>
                </a:solidFill>
                <a:latin typeface="Calibri Light"/>
              </a:rPr>
              <a:t> </a:t>
            </a:r>
            <a:r>
              <a:rPr lang="en-US" altLang="de-DE" sz="2000" b="0" dirty="0" err="1">
                <a:solidFill>
                  <a:srgbClr val="333333"/>
                </a:solidFill>
                <a:latin typeface="Calibri Light"/>
              </a:rPr>
              <a:t>suvišna</a:t>
            </a:r>
            <a:r>
              <a:rPr lang="en-US" altLang="de-DE" sz="2000" b="0" dirty="0">
                <a:solidFill>
                  <a:srgbClr val="333333"/>
                </a:solidFill>
                <a:latin typeface="Calibri Light"/>
              </a:rPr>
              <a:t> </a:t>
            </a:r>
            <a:r>
              <a:rPr lang="en-US" altLang="de-DE" sz="2000" b="0" dirty="0" err="1">
                <a:solidFill>
                  <a:srgbClr val="333333"/>
                </a:solidFill>
                <a:latin typeface="Calibri Light"/>
              </a:rPr>
              <a:t>tumačenja</a:t>
            </a:r>
            <a:r>
              <a:rPr lang="en-US" altLang="de-DE" sz="2000" b="0" dirty="0">
                <a:solidFill>
                  <a:srgbClr val="333333"/>
                </a:solidFill>
                <a:latin typeface="Calibri Light"/>
              </a:rPr>
              <a:t>! </a:t>
            </a:r>
            <a:r>
              <a:rPr lang="en-US" altLang="de-DE" sz="2000" b="0" dirty="0" err="1">
                <a:solidFill>
                  <a:srgbClr val="333333"/>
                </a:solidFill>
                <a:latin typeface="Calibri Light"/>
              </a:rPr>
              <a:t>Za</a:t>
            </a:r>
            <a:r>
              <a:rPr lang="en-US" altLang="de-DE" sz="2000" b="0" dirty="0">
                <a:solidFill>
                  <a:srgbClr val="333333"/>
                </a:solidFill>
                <a:latin typeface="Calibri Light"/>
              </a:rPr>
              <a:t> </a:t>
            </a:r>
            <a:r>
              <a:rPr lang="en-US" altLang="de-DE" sz="2000" b="0" dirty="0" err="1">
                <a:solidFill>
                  <a:srgbClr val="333333"/>
                </a:solidFill>
                <a:latin typeface="Calibri Light"/>
              </a:rPr>
              <a:t>datu</a:t>
            </a:r>
            <a:r>
              <a:rPr lang="en-US" altLang="de-DE" sz="2000" b="0" dirty="0">
                <a:solidFill>
                  <a:srgbClr val="333333"/>
                </a:solidFill>
                <a:latin typeface="Calibri Light"/>
              </a:rPr>
              <a:t> </a:t>
            </a:r>
            <a:r>
              <a:rPr lang="en-US" altLang="de-DE" sz="2000" b="0" dirty="0" err="1">
                <a:solidFill>
                  <a:srgbClr val="333333"/>
                </a:solidFill>
                <a:latin typeface="Calibri Light"/>
              </a:rPr>
              <a:t>situaciju</a:t>
            </a:r>
            <a:r>
              <a:rPr lang="en-US" altLang="de-DE" sz="2000" b="0" dirty="0">
                <a:solidFill>
                  <a:srgbClr val="333333"/>
                </a:solidFill>
                <a:latin typeface="Calibri Light"/>
              </a:rPr>
              <a:t> </a:t>
            </a:r>
            <a:r>
              <a:rPr lang="en-US" altLang="de-DE" sz="2000" b="0" dirty="0" err="1">
                <a:solidFill>
                  <a:srgbClr val="333333"/>
                </a:solidFill>
                <a:latin typeface="Calibri Light"/>
              </a:rPr>
              <a:t>može</a:t>
            </a:r>
            <a:r>
              <a:rPr lang="en-US" altLang="de-DE" sz="2000" b="0" dirty="0">
                <a:solidFill>
                  <a:srgbClr val="333333"/>
                </a:solidFill>
                <a:latin typeface="Calibri Light"/>
              </a:rPr>
              <a:t> </a:t>
            </a:r>
            <a:r>
              <a:rPr lang="en-US" altLang="de-DE" sz="2000" b="0" dirty="0" err="1">
                <a:solidFill>
                  <a:srgbClr val="333333"/>
                </a:solidFill>
                <a:latin typeface="Calibri Light"/>
              </a:rPr>
              <a:t>postojati</a:t>
            </a:r>
            <a:r>
              <a:rPr lang="en-US" altLang="de-DE" sz="2000" b="0" dirty="0">
                <a:solidFill>
                  <a:srgbClr val="333333"/>
                </a:solidFill>
                <a:latin typeface="Calibri Light"/>
              </a:rPr>
              <a:t> </a:t>
            </a:r>
            <a:r>
              <a:rPr lang="en-US" altLang="de-DE" sz="2000" b="0" dirty="0" err="1">
                <a:solidFill>
                  <a:srgbClr val="333333"/>
                </a:solidFill>
                <a:latin typeface="Calibri Light"/>
              </a:rPr>
              <a:t>puno</a:t>
            </a:r>
            <a:r>
              <a:rPr lang="en-US" altLang="de-DE" sz="2000" b="0" dirty="0">
                <a:solidFill>
                  <a:srgbClr val="333333"/>
                </a:solidFill>
                <a:latin typeface="Calibri Light"/>
              </a:rPr>
              <a:t> </a:t>
            </a:r>
            <a:r>
              <a:rPr lang="en-US" altLang="de-DE" sz="2000" b="0" dirty="0" err="1">
                <a:solidFill>
                  <a:srgbClr val="333333"/>
                </a:solidFill>
                <a:latin typeface="Calibri Light"/>
              </a:rPr>
              <a:t>mogućih</a:t>
            </a:r>
            <a:r>
              <a:rPr lang="en-US" altLang="de-DE" sz="2000" b="0" dirty="0">
                <a:solidFill>
                  <a:srgbClr val="333333"/>
                </a:solidFill>
                <a:latin typeface="Calibri Light"/>
              </a:rPr>
              <a:t> </a:t>
            </a:r>
            <a:r>
              <a:rPr lang="en-US" altLang="de-DE" sz="2000" b="0" dirty="0" err="1">
                <a:solidFill>
                  <a:srgbClr val="333333"/>
                </a:solidFill>
                <a:latin typeface="Calibri Light"/>
              </a:rPr>
              <a:t>objašnjenja</a:t>
            </a:r>
            <a:r>
              <a:rPr lang="en-US" altLang="de-DE" sz="20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20</a:t>
            </a:fld>
            <a:endParaRPr lang="de-DE" altLang="de-DE"/>
          </a:p>
        </p:txBody>
      </p:sp>
    </p:spTree>
    <p:extLst>
      <p:ext uri="{BB962C8B-B14F-4D97-AF65-F5344CB8AC3E}">
        <p14:creationId xmlns:p14="http://schemas.microsoft.com/office/powerpoint/2010/main" val="1350365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3. Zaključivanje isključivo po sopstvenom merilu</a:t>
            </a:r>
          </a:p>
        </p:txBody>
      </p:sp>
      <p:sp>
        <p:nvSpPr>
          <p:cNvPr id="23555" name="Rectangle 3"/>
          <p:cNvSpPr>
            <a:spLocks noGrp="1" noChangeArrowheads="1"/>
          </p:cNvSpPr>
          <p:nvPr>
            <p:ph idx="1"/>
          </p:nvPr>
        </p:nvSpPr>
        <p:spPr/>
        <p:txBody>
          <a:bodyPr>
            <a:noAutofit/>
          </a:bodyPr>
          <a:lstStyle/>
          <a:p>
            <a:pPr eaLnBrk="1" hangingPunct="1">
              <a:defRPr/>
            </a:pPr>
            <a:r>
              <a:rPr lang="hr-HR" sz="2400" dirty="0">
                <a:solidFill>
                  <a:srgbClr val="004992"/>
                </a:solidFill>
              </a:rPr>
              <a:t>Postoji razlika između toga kako ja gledam na sebe i kako me procenjuju drugi</a:t>
            </a:r>
            <a:r>
              <a:rPr lang="de-DE" sz="2400" dirty="0">
                <a:solidFill>
                  <a:srgbClr val="004992"/>
                </a:solidFill>
              </a:rPr>
              <a:t>!</a:t>
            </a:r>
          </a:p>
          <a:p>
            <a:pPr marL="342900" lvl="1" indent="-342900" eaLnBrk="1" hangingPunct="1">
              <a:spcBef>
                <a:spcPts val="1999"/>
              </a:spcBef>
              <a:spcAft>
                <a:spcPts val="0"/>
              </a:spcAft>
              <a:buClr>
                <a:srgbClr val="333333"/>
              </a:buClr>
              <a:buFont typeface="WingDings"/>
              <a:buChar char=""/>
              <a:defRPr/>
            </a:pPr>
            <a:r>
              <a:rPr lang="hr-HR" sz="2400" dirty="0">
                <a:solidFill>
                  <a:srgbClr val="333333"/>
                </a:solidFill>
              </a:rPr>
              <a:t>Ako sebe smatram</a:t>
            </a:r>
            <a:r>
              <a:rPr lang="de-DE" sz="2400" dirty="0">
                <a:solidFill>
                  <a:srgbClr val="333333"/>
                </a:solidFill>
              </a:rPr>
              <a:t> </a:t>
            </a:r>
            <a:r>
              <a:rPr lang="hr-HR" sz="2400" dirty="0">
                <a:solidFill>
                  <a:srgbClr val="333333"/>
                </a:solidFill>
              </a:rPr>
              <a:t>bezvrednim</a:t>
            </a:r>
            <a:r>
              <a:rPr lang="de-DE" sz="2400" dirty="0">
                <a:solidFill>
                  <a:srgbClr val="333333"/>
                </a:solidFill>
              </a:rPr>
              <a:t>, </a:t>
            </a:r>
            <a:r>
              <a:rPr lang="hr-HR" sz="2400" dirty="0">
                <a:solidFill>
                  <a:srgbClr val="333333"/>
                </a:solidFill>
              </a:rPr>
              <a:t>ružnim</a:t>
            </a:r>
            <a:r>
              <a:rPr lang="de-DE" sz="2400" dirty="0">
                <a:solidFill>
                  <a:srgbClr val="333333"/>
                </a:solidFill>
              </a:rPr>
              <a:t> </a:t>
            </a:r>
            <a:r>
              <a:rPr lang="hr-HR" sz="2400" dirty="0">
                <a:solidFill>
                  <a:srgbClr val="333333"/>
                </a:solidFill>
              </a:rPr>
              <a:t>i sl</a:t>
            </a:r>
            <a:r>
              <a:rPr lang="de-DE" sz="2400" dirty="0">
                <a:solidFill>
                  <a:srgbClr val="333333"/>
                </a:solidFill>
              </a:rPr>
              <a:t>., </a:t>
            </a:r>
            <a:r>
              <a:rPr lang="hr-HR" sz="2400" dirty="0">
                <a:solidFill>
                  <a:srgbClr val="333333"/>
                </a:solidFill>
              </a:rPr>
              <a:t>drugi ne moraju misliti tako</a:t>
            </a:r>
            <a:r>
              <a:rPr lang="de-DE" sz="2400" dirty="0">
                <a:solidFill>
                  <a:srgbClr val="333333"/>
                </a:solidFill>
              </a:rPr>
              <a:t>.</a:t>
            </a:r>
          </a:p>
          <a:p>
            <a:pPr marL="342900" lvl="1" indent="-342900" eaLnBrk="1" hangingPunct="1">
              <a:spcBef>
                <a:spcPts val="1999"/>
              </a:spcBef>
              <a:spcAft>
                <a:spcPts val="0"/>
              </a:spcAft>
              <a:buClr>
                <a:srgbClr val="333333"/>
              </a:buClr>
              <a:buFont typeface="WingDings"/>
              <a:buChar char=""/>
              <a:defRPr/>
            </a:pPr>
            <a:r>
              <a:rPr lang="hr-HR" sz="2400" dirty="0">
                <a:solidFill>
                  <a:srgbClr val="333333"/>
                </a:solidFill>
              </a:rPr>
              <a:t>Najčešće postoje različita mišljenja</a:t>
            </a:r>
            <a:r>
              <a:rPr lang="de-DE" sz="2400" dirty="0">
                <a:solidFill>
                  <a:srgbClr val="333333"/>
                </a:solidFill>
              </a:rPr>
              <a:t>/</a:t>
            </a:r>
            <a:r>
              <a:rPr lang="hr-HR" sz="2400" dirty="0">
                <a:solidFill>
                  <a:srgbClr val="333333"/>
                </a:solidFill>
              </a:rPr>
              <a:t>stavovi</a:t>
            </a:r>
            <a:r>
              <a:rPr lang="de-DE" sz="2400" dirty="0">
                <a:solidFill>
                  <a:srgbClr val="333333"/>
                </a:solidFill>
              </a:rPr>
              <a:t>/</a:t>
            </a:r>
            <a:r>
              <a:rPr lang="hr-HR" sz="2400" dirty="0">
                <a:solidFill>
                  <a:srgbClr val="333333"/>
                </a:solidFill>
              </a:rPr>
              <a:t> ukusi! Ono što ja povezujem sa pameću, lepim izgledom, ne podrazumevaju svi ljudi da je tako.</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372E0B10-2949-48AE-8174-F81684DC6AD9}"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Odbijanje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pozitivnih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prihvatanje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komentara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Šta</a:t>
            </a:r>
            <a:r>
              <a:rPr lang="en-US" dirty="0">
                <a:solidFill>
                  <a:srgbClr val="004992"/>
                </a:solidFill>
                <a:latin typeface="+mn-lt"/>
                <a:ea typeface="+mn-ea"/>
                <a:cs typeface="+mn-cs"/>
              </a:rPr>
              <a:t> bi </a:t>
            </a:r>
            <a:r>
              <a:rPr lang="en-US" dirty="0" err="1">
                <a:solidFill>
                  <a:srgbClr val="004992"/>
                </a:solidFill>
                <a:latin typeface="+mn-lt"/>
                <a:ea typeface="+mn-ea"/>
                <a:cs typeface="+mn-cs"/>
              </a:rPr>
              <a:t>bila</a:t>
            </a:r>
            <a:r>
              <a:rPr lang="en-US" dirty="0">
                <a:solidFill>
                  <a:srgbClr val="004992"/>
                </a:solidFill>
                <a:latin typeface="+mn-lt"/>
                <a:ea typeface="+mn-ea"/>
                <a:cs typeface="+mn-cs"/>
              </a:rPr>
              <a:t> </a:t>
            </a:r>
            <a:r>
              <a:rPr lang="en-US" dirty="0" err="1">
                <a:solidFill>
                  <a:srgbClr val="004992"/>
                </a:solidFill>
                <a:latin typeface="+mn-lt"/>
                <a:ea typeface="+mn-ea"/>
                <a:cs typeface="+mn-cs"/>
              </a:rPr>
              <a:t>prikladnija</a:t>
            </a:r>
            <a:r>
              <a:rPr lang="en-US" dirty="0">
                <a:solidFill>
                  <a:srgbClr val="004992"/>
                </a:solidFill>
                <a:latin typeface="+mn-lt"/>
                <a:ea typeface="+mn-ea"/>
                <a:cs typeface="+mn-cs"/>
              </a:rPr>
              <a:t>/</a:t>
            </a:r>
            <a:r>
              <a:rPr lang="en-US" dirty="0" err="1">
                <a:solidFill>
                  <a:srgbClr val="004992"/>
                </a:solidFill>
                <a:latin typeface="+mn-lt"/>
                <a:ea typeface="+mn-ea"/>
                <a:cs typeface="+mn-cs"/>
              </a:rPr>
              <a:t>korisnija</a:t>
            </a:r>
            <a:r>
              <a:rPr lang="en-US" dirty="0">
                <a:solidFill>
                  <a:srgbClr val="004992"/>
                </a:solidFill>
                <a:latin typeface="+mn-lt"/>
                <a:ea typeface="+mn-ea"/>
                <a:cs typeface="+mn-cs"/>
              </a:rPr>
              <a:t> </a:t>
            </a:r>
            <a:r>
              <a:rPr lang="en-US" dirty="0" err="1">
                <a:solidFill>
                  <a:srgbClr val="004992"/>
                </a:solidFill>
                <a:latin typeface="+mn-lt"/>
                <a:ea typeface="+mn-ea"/>
                <a:cs typeface="+mn-cs"/>
              </a:rPr>
              <a:t>procena</a:t>
            </a:r>
            <a:r>
              <a:rPr lang="en-US" dirty="0">
                <a:solidFill>
                  <a:srgbClr val="004992"/>
                </a:solidFill>
                <a:latin typeface="+mn-lt"/>
                <a:ea typeface="+mn-ea"/>
                <a:cs typeface="+mn-cs"/>
              </a:rPr>
              <a:t>?</a:t>
            </a: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92242290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Pozitivni</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Dobili ste pohvale.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mi se ulaguje; nije </a:t>
                      </a:r>
                      <a:r>
                        <a:rPr kumimoji="0" lang="pl-PL" sz="2000" b="1" i="1" u="none" strike="noStrike" cap="none" normalizeH="0" baseline="0">
                          <a:ln>
                            <a:noFill/>
                          </a:ln>
                          <a:solidFill>
                            <a:srgbClr val="333333"/>
                          </a:solidFill>
                          <a:effectLst/>
                          <a:latin typeface="Calibri Light"/>
                        </a:rPr>
                        <a:t>iskrena.”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Kritikovani ste!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“Osramotio </a:t>
                      </a:r>
                      <a:r>
                        <a:rPr kumimoji="0" lang="sv-SE" sz="2000" b="1" i="1" u="none" strike="noStrike" cap="none" normalizeH="0" baseline="0" dirty="0">
                          <a:ln>
                            <a:noFill/>
                          </a:ln>
                          <a:solidFill>
                            <a:srgbClr val="333333"/>
                          </a:solidFill>
                          <a:effectLst/>
                          <a:latin typeface="Calibri Light"/>
                        </a:rPr>
                        <a:t>sam se. Nisam </a:t>
                      </a:r>
                      <a:r>
                        <a:rPr kumimoji="0" lang="sv-SE" sz="2000" b="1" i="1" u="none" strike="noStrike" cap="none" normalizeH="0" baseline="0">
                          <a:ln>
                            <a:noFill/>
                          </a:ln>
                          <a:solidFill>
                            <a:srgbClr val="333333"/>
                          </a:solidFill>
                          <a:effectLst/>
                          <a:latin typeface="Calibri Light"/>
                        </a:rPr>
                        <a:t>vredan...”</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Odbijanje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pozitivnih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prihvatanje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komentara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Šta</a:t>
            </a:r>
            <a:r>
              <a:rPr lang="en-US" dirty="0">
                <a:solidFill>
                  <a:srgbClr val="004992"/>
                </a:solidFill>
                <a:latin typeface="+mn-lt"/>
                <a:ea typeface="+mn-ea"/>
                <a:cs typeface="+mn-cs"/>
              </a:rPr>
              <a:t> bi </a:t>
            </a:r>
            <a:r>
              <a:rPr lang="en-US" dirty="0" err="1">
                <a:solidFill>
                  <a:srgbClr val="004992"/>
                </a:solidFill>
                <a:latin typeface="+mn-lt"/>
                <a:ea typeface="+mn-ea"/>
                <a:cs typeface="+mn-cs"/>
              </a:rPr>
              <a:t>bila</a:t>
            </a:r>
            <a:r>
              <a:rPr lang="en-US" dirty="0">
                <a:solidFill>
                  <a:srgbClr val="004992"/>
                </a:solidFill>
                <a:latin typeface="+mn-lt"/>
                <a:ea typeface="+mn-ea"/>
                <a:cs typeface="+mn-cs"/>
              </a:rPr>
              <a:t> </a:t>
            </a:r>
            <a:r>
              <a:rPr lang="en-US" dirty="0" err="1">
                <a:solidFill>
                  <a:srgbClr val="004992"/>
                </a:solidFill>
                <a:latin typeface="+mn-lt"/>
                <a:ea typeface="+mn-ea"/>
                <a:cs typeface="+mn-cs"/>
              </a:rPr>
              <a:t>prikladnija</a:t>
            </a:r>
            <a:r>
              <a:rPr lang="en-US" dirty="0">
                <a:solidFill>
                  <a:srgbClr val="004992"/>
                </a:solidFill>
                <a:latin typeface="+mn-lt"/>
                <a:ea typeface="+mn-ea"/>
                <a:cs typeface="+mn-cs"/>
              </a:rPr>
              <a:t>/</a:t>
            </a:r>
            <a:r>
              <a:rPr lang="en-US" dirty="0" err="1">
                <a:solidFill>
                  <a:srgbClr val="004992"/>
                </a:solidFill>
                <a:latin typeface="+mn-lt"/>
                <a:ea typeface="+mn-ea"/>
                <a:cs typeface="+mn-cs"/>
              </a:rPr>
              <a:t>korisnija</a:t>
            </a:r>
            <a:r>
              <a:rPr lang="en-US" dirty="0">
                <a:solidFill>
                  <a:srgbClr val="004992"/>
                </a:solidFill>
                <a:latin typeface="+mn-lt"/>
                <a:ea typeface="+mn-ea"/>
                <a:cs typeface="+mn-cs"/>
              </a:rPr>
              <a:t> </a:t>
            </a:r>
            <a:r>
              <a:rPr lang="en-US" dirty="0" err="1">
                <a:solidFill>
                  <a:srgbClr val="004992"/>
                </a:solidFill>
                <a:latin typeface="+mn-lt"/>
                <a:ea typeface="+mn-ea"/>
                <a:cs typeface="+mn-cs"/>
              </a:rPr>
              <a:t>procena</a:t>
            </a:r>
            <a:r>
              <a:rPr lang="en-US" dirty="0">
                <a:solidFill>
                  <a:srgbClr val="004992"/>
                </a:solidFill>
                <a:latin typeface="+mn-lt"/>
                <a:ea typeface="+mn-ea"/>
                <a:cs typeface="+mn-cs"/>
              </a:rPr>
              <a:t>?</a:t>
            </a: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1497049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Pozitivni</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Dobili ste pohvale.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mi se ulaguje; nije </a:t>
                      </a:r>
                      <a:r>
                        <a:rPr kumimoji="0" lang="pl-PL" sz="2000" b="1" i="1" u="none" strike="noStrike" cap="none" normalizeH="0" baseline="0">
                          <a:ln>
                            <a:noFill/>
                          </a:ln>
                          <a:solidFill>
                            <a:srgbClr val="333333"/>
                          </a:solidFill>
                          <a:effectLst/>
                          <a:latin typeface="Calibri Light"/>
                        </a:rPr>
                        <a:t>iskrena.”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“Lepo </a:t>
                      </a:r>
                      <a:r>
                        <a:rPr kumimoji="0" lang="pl-PL" sz="2000" b="0" i="0" u="none" strike="noStrike" cap="none" normalizeH="0" baseline="0" dirty="0">
                          <a:ln>
                            <a:noFill/>
                          </a:ln>
                          <a:solidFill>
                            <a:srgbClr val="333333"/>
                          </a:solidFill>
                          <a:effectLst/>
                          <a:latin typeface="Calibri Light"/>
                        </a:rPr>
                        <a:t>da je neko primetio moje </a:t>
                      </a:r>
                      <a:r>
                        <a:rPr kumimoji="0" lang="pl-PL" sz="2000" b="0" i="0" u="none" strike="noStrike" cap="none" normalizeH="0" baseline="0">
                          <a:ln>
                            <a:noFill/>
                          </a:ln>
                          <a:solidFill>
                            <a:srgbClr val="333333"/>
                          </a:solidFill>
                          <a:effectLst/>
                          <a:latin typeface="Calibri Light"/>
                        </a:rPr>
                        <a:t>postignuće!”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Kritikovani ste!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mn-lt"/>
                        </a:rPr>
                        <a:t>“Osramotio </a:t>
                      </a:r>
                      <a:r>
                        <a:rPr kumimoji="0" lang="sv-SE" sz="2000" b="1" i="1" u="none" strike="noStrike" cap="none" normalizeH="0" baseline="0" dirty="0">
                          <a:ln>
                            <a:noFill/>
                          </a:ln>
                          <a:solidFill>
                            <a:srgbClr val="333333"/>
                          </a:solidFill>
                          <a:effectLst/>
                          <a:latin typeface="+mn-lt"/>
                        </a:rPr>
                        <a:t>sam se. Nisam </a:t>
                      </a:r>
                      <a:r>
                        <a:rPr kumimoji="0" lang="sv-SE" sz="2000" b="1" i="1" u="none" strike="noStrike" cap="none" normalizeH="0" baseline="0">
                          <a:ln>
                            <a:noFill/>
                          </a:ln>
                          <a:solidFill>
                            <a:srgbClr val="333333"/>
                          </a:solidFill>
                          <a:effectLst/>
                          <a:latin typeface="+mn-lt"/>
                        </a:rPr>
                        <a:t>vredan...”</a:t>
                      </a:r>
                      <a:endParaRPr kumimoji="0" lang="sv-SE"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23</a:t>
            </a:fld>
            <a:endParaRPr lang="de-DE" altLang="de-DE"/>
          </a:p>
        </p:txBody>
      </p:sp>
    </p:spTree>
    <p:extLst>
      <p:ext uri="{BB962C8B-B14F-4D97-AF65-F5344CB8AC3E}">
        <p14:creationId xmlns:p14="http://schemas.microsoft.com/office/powerpoint/2010/main" val="825236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Odbijanje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pozitivnih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prihvatanje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negativnih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komentara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Šta</a:t>
            </a:r>
            <a:r>
              <a:rPr lang="en-US" dirty="0">
                <a:solidFill>
                  <a:srgbClr val="004992"/>
                </a:solidFill>
                <a:latin typeface="+mn-lt"/>
                <a:ea typeface="+mn-ea"/>
                <a:cs typeface="+mn-cs"/>
              </a:rPr>
              <a:t> bi </a:t>
            </a:r>
            <a:r>
              <a:rPr lang="en-US" dirty="0" err="1">
                <a:solidFill>
                  <a:srgbClr val="004992"/>
                </a:solidFill>
                <a:latin typeface="+mn-lt"/>
                <a:ea typeface="+mn-ea"/>
                <a:cs typeface="+mn-cs"/>
              </a:rPr>
              <a:t>bila</a:t>
            </a:r>
            <a:r>
              <a:rPr lang="en-US" dirty="0">
                <a:solidFill>
                  <a:srgbClr val="004992"/>
                </a:solidFill>
                <a:latin typeface="+mn-lt"/>
                <a:ea typeface="+mn-ea"/>
                <a:cs typeface="+mn-cs"/>
              </a:rPr>
              <a:t> </a:t>
            </a:r>
            <a:r>
              <a:rPr lang="en-US" dirty="0" err="1">
                <a:solidFill>
                  <a:srgbClr val="004992"/>
                </a:solidFill>
                <a:latin typeface="+mn-lt"/>
                <a:ea typeface="+mn-ea"/>
                <a:cs typeface="+mn-cs"/>
              </a:rPr>
              <a:t>prikladnija</a:t>
            </a:r>
            <a:r>
              <a:rPr lang="en-US" dirty="0">
                <a:solidFill>
                  <a:srgbClr val="004992"/>
                </a:solidFill>
                <a:latin typeface="+mn-lt"/>
                <a:ea typeface="+mn-ea"/>
                <a:cs typeface="+mn-cs"/>
              </a:rPr>
              <a:t>/</a:t>
            </a:r>
            <a:r>
              <a:rPr lang="en-US" dirty="0" err="1">
                <a:solidFill>
                  <a:srgbClr val="004992"/>
                </a:solidFill>
                <a:latin typeface="+mn-lt"/>
                <a:ea typeface="+mn-ea"/>
                <a:cs typeface="+mn-cs"/>
              </a:rPr>
              <a:t>korisnija</a:t>
            </a:r>
            <a:r>
              <a:rPr lang="en-US" dirty="0">
                <a:solidFill>
                  <a:srgbClr val="004992"/>
                </a:solidFill>
                <a:latin typeface="+mn-lt"/>
                <a:ea typeface="+mn-ea"/>
                <a:cs typeface="+mn-cs"/>
              </a:rPr>
              <a:t> </a:t>
            </a:r>
            <a:r>
              <a:rPr lang="en-US" dirty="0" err="1">
                <a:solidFill>
                  <a:srgbClr val="004992"/>
                </a:solidFill>
                <a:latin typeface="+mn-lt"/>
                <a:ea typeface="+mn-ea"/>
                <a:cs typeface="+mn-cs"/>
              </a:rPr>
              <a:t>procena</a:t>
            </a:r>
            <a:r>
              <a:rPr lang="en-US" dirty="0">
                <a:solidFill>
                  <a:srgbClr val="004992"/>
                </a:solidFill>
                <a:latin typeface="+mn-lt"/>
                <a:ea typeface="+mn-ea"/>
                <a:cs typeface="+mn-cs"/>
              </a:rPr>
              <a:t>?</a:t>
            </a:r>
          </a:p>
        </p:txBody>
      </p:sp>
      <p:pic>
        <p:nvPicPr>
          <p:cNvPr id="11"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09093542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Pozitivni</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Dobili ste pohvale.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“Ta </a:t>
                      </a:r>
                      <a:r>
                        <a:rPr kumimoji="0" lang="pl-PL" sz="2000" b="1" i="1" u="none" strike="noStrike" cap="none" normalizeH="0" baseline="0" dirty="0">
                          <a:ln>
                            <a:noFill/>
                          </a:ln>
                          <a:solidFill>
                            <a:srgbClr val="333333"/>
                          </a:solidFill>
                          <a:effectLst/>
                          <a:latin typeface="Calibri Light"/>
                        </a:rPr>
                        <a:t>osoba mi se ulaguje; nije </a:t>
                      </a:r>
                      <a:r>
                        <a:rPr kumimoji="0" lang="pl-PL" sz="2000" b="1" i="1" u="none" strike="noStrike" cap="none" normalizeH="0" baseline="0">
                          <a:ln>
                            <a:noFill/>
                          </a:ln>
                          <a:solidFill>
                            <a:srgbClr val="333333"/>
                          </a:solidFill>
                          <a:effectLst/>
                          <a:latin typeface="Calibri Light"/>
                        </a:rPr>
                        <a:t>iskrena.” “Samo </a:t>
                      </a:r>
                      <a:r>
                        <a:rPr kumimoji="0" lang="pl-PL" sz="2000" b="1" i="1" u="none" strike="noStrike" cap="none" normalizeH="0" baseline="0" dirty="0">
                          <a:ln>
                            <a:noFill/>
                          </a:ln>
                          <a:solidFill>
                            <a:srgbClr val="333333"/>
                          </a:solidFill>
                          <a:effectLst/>
                          <a:latin typeface="Calibri Light"/>
                        </a:rPr>
                        <a:t>on/ona tako </a:t>
                      </a:r>
                      <a:r>
                        <a:rPr kumimoji="0" lang="pl-PL" sz="2000" b="1" i="1" u="none" strike="noStrike" cap="none" normalizeH="0" baseline="0">
                          <a:ln>
                            <a:noFill/>
                          </a:ln>
                          <a:solidFill>
                            <a:srgbClr val="333333"/>
                          </a:solidFill>
                          <a:effectLst/>
                          <a:latin typeface="Calibri Light"/>
                        </a:rPr>
                        <a:t>misli...”</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“Lepo </a:t>
                      </a:r>
                      <a:r>
                        <a:rPr kumimoji="0" lang="pl-PL" sz="2000" b="0" i="0" u="none" strike="noStrike" cap="none" normalizeH="0" baseline="0" dirty="0">
                          <a:ln>
                            <a:noFill/>
                          </a:ln>
                          <a:solidFill>
                            <a:srgbClr val="333333"/>
                          </a:solidFill>
                          <a:effectLst/>
                          <a:latin typeface="Calibri Light"/>
                        </a:rPr>
                        <a:t>da je neko primetio moje </a:t>
                      </a:r>
                      <a:r>
                        <a:rPr kumimoji="0" lang="pl-PL" sz="2000" b="0" i="0" u="none" strike="noStrike" cap="none" normalizeH="0" baseline="0">
                          <a:ln>
                            <a:noFill/>
                          </a:ln>
                          <a:solidFill>
                            <a:srgbClr val="333333"/>
                          </a:solidFill>
                          <a:effectLst/>
                          <a:latin typeface="Calibri Light"/>
                        </a:rPr>
                        <a:t>postignuće!”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Kritikovani ste!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a:ln>
                            <a:noFill/>
                          </a:ln>
                          <a:solidFill>
                            <a:srgbClr val="333333"/>
                          </a:solidFill>
                          <a:effectLst/>
                          <a:latin typeface="Calibri Light"/>
                        </a:rPr>
                        <a:t>“Osramotio </a:t>
                      </a:r>
                      <a:r>
                        <a:rPr kumimoji="0" lang="sv-SE" sz="2000" b="1" i="1" u="none" strike="noStrike" cap="none" normalizeH="0" baseline="0" dirty="0">
                          <a:ln>
                            <a:noFill/>
                          </a:ln>
                          <a:solidFill>
                            <a:srgbClr val="333333"/>
                          </a:solidFill>
                          <a:effectLst/>
                          <a:latin typeface="Calibri Light"/>
                        </a:rPr>
                        <a:t>sam se. Nisam </a:t>
                      </a:r>
                      <a:r>
                        <a:rPr kumimoji="0" lang="sv-SE" sz="2000" b="1" i="1" u="none" strike="noStrike" cap="none" normalizeH="0" baseline="0">
                          <a:ln>
                            <a:noFill/>
                          </a:ln>
                          <a:solidFill>
                            <a:srgbClr val="333333"/>
                          </a:solidFill>
                          <a:effectLst/>
                          <a:latin typeface="Calibri Light"/>
                        </a:rPr>
                        <a:t>vredan...”</a:t>
                      </a:r>
                      <a:endParaRPr kumimoji="0" lang="sv-S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a:ln>
                            <a:noFill/>
                          </a:ln>
                          <a:solidFill>
                            <a:srgbClr val="333333"/>
                          </a:solidFill>
                          <a:effectLst/>
                          <a:latin typeface="Calibri Light"/>
                        </a:rPr>
                        <a:t>“Ta </a:t>
                      </a:r>
                      <a:r>
                        <a:rPr kumimoji="0" lang="sv-SE" sz="2000" b="0" i="0" u="none" strike="noStrike" cap="none" normalizeH="0" baseline="0" dirty="0">
                          <a:ln>
                            <a:noFill/>
                          </a:ln>
                          <a:solidFill>
                            <a:srgbClr val="333333"/>
                          </a:solidFill>
                          <a:effectLst/>
                          <a:latin typeface="Calibri Light"/>
                        </a:rPr>
                        <a:t>osoba je možda imala loš </a:t>
                      </a:r>
                      <a:r>
                        <a:rPr kumimoji="0" lang="sv-SE" sz="2000" b="0" i="0" u="none" strike="noStrike" cap="none" normalizeH="0" baseline="0">
                          <a:ln>
                            <a:noFill/>
                          </a:ln>
                          <a:solidFill>
                            <a:srgbClr val="333333"/>
                          </a:solidFill>
                          <a:effectLst/>
                          <a:latin typeface="Calibri Light"/>
                        </a:rPr>
                        <a:t>dan.” “Može </a:t>
                      </a:r>
                      <a:r>
                        <a:rPr kumimoji="0" lang="sv-SE" sz="2000" b="0" i="0" u="none" strike="noStrike" cap="none" normalizeH="0" baseline="0" dirty="0">
                          <a:ln>
                            <a:noFill/>
                          </a:ln>
                          <a:solidFill>
                            <a:srgbClr val="333333"/>
                          </a:solidFill>
                          <a:effectLst/>
                          <a:latin typeface="Calibri Light"/>
                        </a:rPr>
                        <a:t>li mi ta kritika </a:t>
                      </a:r>
                      <a:r>
                        <a:rPr kumimoji="0" lang="sv-SE" sz="2000" b="0" i="0" u="none" strike="noStrike" cap="none" normalizeH="0" baseline="0">
                          <a:ln>
                            <a:noFill/>
                          </a:ln>
                          <a:solidFill>
                            <a:srgbClr val="333333"/>
                          </a:solidFill>
                          <a:effectLst/>
                          <a:latin typeface="Calibri Light"/>
                        </a:rPr>
                        <a:t>koristiti?”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97DF9FA9-0D8B-40DB-A1C5-D6865F71AAF4}" type="slidenum">
              <a:rPr lang="de-DE" altLang="de-DE" smtClean="0"/>
              <a:pPr/>
              <a:t>24</a:t>
            </a:fld>
            <a:endParaRPr lang="de-DE" altLang="de-DE"/>
          </a:p>
        </p:txBody>
      </p:sp>
    </p:spTree>
    <p:extLst>
      <p:ext uri="{BB962C8B-B14F-4D97-AF65-F5344CB8AC3E}">
        <p14:creationId xmlns:p14="http://schemas.microsoft.com/office/powerpoint/2010/main" val="3591500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Mišljenje “sve ili ništa”/crno-belo mišljenje/ katastrofično razmišljenje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126275941"/>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Pozitivni</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Primetili ste promenu na koži.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“Bolujem </a:t>
                      </a:r>
                      <a:r>
                        <a:rPr kumimoji="0" lang="en-US" sz="2000" b="1" i="1" u="none" strike="noStrike" cap="none" normalizeH="0" baseline="0" dirty="0">
                          <a:ln>
                            <a:noFill/>
                          </a:ln>
                          <a:solidFill>
                            <a:srgbClr val="333333"/>
                          </a:solidFill>
                          <a:effectLst/>
                          <a:latin typeface="Calibri Light"/>
                        </a:rPr>
                        <a:t>od </a:t>
                      </a:r>
                      <a:r>
                        <a:rPr kumimoji="0" lang="en-US" sz="2000" b="1" i="1" u="none" strike="noStrike" cap="none" normalizeH="0" baseline="0" dirty="0" err="1">
                          <a:ln>
                            <a:noFill/>
                          </a:ln>
                          <a:solidFill>
                            <a:srgbClr val="333333"/>
                          </a:solidFill>
                          <a:effectLst/>
                          <a:latin typeface="Calibri Light"/>
                        </a:rPr>
                        <a:t>karcinoma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umreću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97DF9FA9-0D8B-40DB-A1C5-D6865F71AAF4}"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5. Mišljenje “sve ili ništa”/crno-belo mišljenje/ katastrofično razmišljenje</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687206973"/>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Depresivni</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pristup</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Pozitivni</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konstruktivni</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pristup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Primetili ste promenu na koži.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“Bolujem </a:t>
                      </a:r>
                      <a:r>
                        <a:rPr kumimoji="0" lang="en-US" sz="2000" b="1" i="1" u="none" strike="noStrike" cap="none" normalizeH="0" baseline="0" dirty="0">
                          <a:ln>
                            <a:noFill/>
                          </a:ln>
                          <a:solidFill>
                            <a:srgbClr val="333333"/>
                          </a:solidFill>
                          <a:effectLst/>
                          <a:latin typeface="Calibri Light"/>
                        </a:rPr>
                        <a:t>od </a:t>
                      </a:r>
                      <a:r>
                        <a:rPr kumimoji="0" lang="en-US" sz="2000" b="1" i="1" u="none" strike="noStrike" cap="none" normalizeH="0" baseline="0" dirty="0" err="1">
                          <a:ln>
                            <a:noFill/>
                          </a:ln>
                          <a:solidFill>
                            <a:srgbClr val="333333"/>
                          </a:solidFill>
                          <a:effectLst/>
                          <a:latin typeface="Calibri Light"/>
                        </a:rPr>
                        <a:t>karcinoma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umreću</a:t>
                      </a:r>
                      <a:r>
                        <a:rPr kumimoji="0" lang="en-US" sz="2000" b="1" i="1" u="none" strike="noStrike" cap="none" normalizeH="0" baseline="0">
                          <a:ln>
                            <a:noFill/>
                          </a:ln>
                          <a:solidFill>
                            <a:srgbClr val="333333"/>
                          </a:solidFill>
                          <a:effectLst/>
                          <a:latin typeface="Calibri Light"/>
                        </a:rPr>
                        <a:t>.”</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Pitajte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druge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ljude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lekara</a:t>
                      </a:r>
                      <a:r>
                        <a:rPr kumimoji="0" lang="en-US" sz="2000" b="0" i="0" u="none" strike="noStrike" cap="none" normalizeH="0" baseline="0" dirty="0">
                          <a:ln>
                            <a:noFill/>
                          </a:ln>
                          <a:solidFill>
                            <a:srgbClr val="333333"/>
                          </a:solidFill>
                          <a:effectLst/>
                          <a:latin typeface="Calibri Light"/>
                        </a:rPr>
                        <a:t> pre </a:t>
                      </a:r>
                      <a:r>
                        <a:rPr kumimoji="0" lang="en-US" sz="2000" b="0" i="0" u="none" strike="noStrike" cap="none" normalizeH="0" baseline="0" dirty="0" err="1">
                          <a:ln>
                            <a:noFill/>
                          </a:ln>
                          <a:solidFill>
                            <a:srgbClr val="333333"/>
                          </a:solidFill>
                          <a:effectLst/>
                          <a:latin typeface="Calibri Light"/>
                        </a:rPr>
                        <a:t>nego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počnete</a:t>
                      </a:r>
                      <a:r>
                        <a:rPr kumimoji="0" lang="en-US" sz="2000" b="0" i="0" u="none" strike="noStrike" cap="none" normalizeH="0" baseline="0" dirty="0">
                          <a:ln>
                            <a:noFill/>
                          </a:ln>
                          <a:solidFill>
                            <a:srgbClr val="333333"/>
                          </a:solidFill>
                          <a:effectLst/>
                          <a:latin typeface="Calibri Light"/>
                        </a:rPr>
                        <a:t> da </a:t>
                      </a:r>
                      <a:r>
                        <a:rPr kumimoji="0" lang="en-US" sz="2000" b="0" i="0" u="none" strike="noStrike" cap="none" normalizeH="0" baseline="0" dirty="0" err="1">
                          <a:ln>
                            <a:noFill/>
                          </a:ln>
                          <a:solidFill>
                            <a:srgbClr val="333333"/>
                          </a:solidFill>
                          <a:effectLst/>
                          <a:latin typeface="Calibri Light"/>
                        </a:rPr>
                        <a:t>zaključujete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ozbiljnim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stvarima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97DF9FA9-0D8B-40DB-A1C5-D6865F71AAF4}" type="slidenum">
              <a:rPr lang="de-DE" altLang="de-DE" smtClean="0"/>
              <a:pPr/>
              <a:t>26</a:t>
            </a:fld>
            <a:endParaRPr lang="de-DE" altLang="de-DE"/>
          </a:p>
        </p:txBody>
      </p:sp>
    </p:spTree>
    <p:extLst>
      <p:ext uri="{BB962C8B-B14F-4D97-AF65-F5344CB8AC3E}">
        <p14:creationId xmlns:p14="http://schemas.microsoft.com/office/powerpoint/2010/main" val="1497060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6. Potiskivanje negativnih misli</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481124474"/>
              </p:ext>
            </p:extLst>
          </p:nvPr>
        </p:nvGraphicFramePr>
        <p:xfrm>
          <a:off x="408955" y="2204864"/>
          <a:ext cx="11376000" cy="1859280"/>
        </p:xfrm>
        <a:graphic>
          <a:graphicData uri="http://schemas.openxmlformats.org/drawingml/2006/table">
            <a:tbl>
              <a:tblPr>
                <a:tableStyleId>{21E4AEA4-8DFA-4A89-87EB-49C32662AFE0}</a:tableStyleId>
              </a:tblPr>
              <a:tblGrid>
                <a:gridCol w="4896544">
                  <a:extLst>
                    <a:ext uri="{9D8B030D-6E8A-4147-A177-3AD203B41FA5}">
                      <a16:colId xmlns:a16="http://schemas.microsoft.com/office/drawing/2014/main" val="20000"/>
                    </a:ext>
                  </a:extLst>
                </a:gridCol>
                <a:gridCol w="647945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Depresivni pristup</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Pozitivni/konstruktivni pristup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Muče</a:t>
                      </a:r>
                      <a:r>
                        <a:rPr kumimoji="0" lang="en-US" sz="2000" b="0" i="0" u="none" strike="noStrike" cap="none" normalizeH="0" baseline="0" dirty="0">
                          <a:ln>
                            <a:noFill/>
                          </a:ln>
                          <a:solidFill>
                            <a:srgbClr val="333333"/>
                          </a:solidFill>
                          <a:effectLst/>
                          <a:latin typeface="Calibri Light"/>
                        </a:rPr>
                        <a:t> Vas </a:t>
                      </a:r>
                      <a:r>
                        <a:rPr kumimoji="0" lang="en-US" sz="2000" b="0" i="0" u="none" strike="noStrike" cap="none" normalizeH="0" baseline="0" dirty="0" err="1">
                          <a:ln>
                            <a:noFill/>
                          </a:ln>
                          <a:solidFill>
                            <a:srgbClr val="333333"/>
                          </a:solidFill>
                          <a:effectLst/>
                          <a:latin typeface="Calibri Light"/>
                        </a:rPr>
                        <a:t>negativne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misli</a:t>
                      </a:r>
                      <a:r>
                        <a:rPr kumimoji="0" lang="en-US" sz="2000" b="0" i="0" u="none" strike="noStrike" cap="none" normalizeH="0" baseline="0">
                          <a:ln>
                            <a:noFill/>
                          </a:ln>
                          <a:solidFill>
                            <a:srgbClr val="333333"/>
                          </a:solidFill>
                          <a:effectLst/>
                          <a:latin typeface="Calibri Light"/>
                        </a:rPr>
                        <a:t> (“Ja </a:t>
                      </a:r>
                      <a:r>
                        <a:rPr kumimoji="0" lang="en-US" sz="2000" b="0" i="0" u="none" strike="noStrike" cap="none" normalizeH="0" baseline="0" err="1">
                          <a:ln>
                            <a:noFill/>
                          </a:ln>
                          <a:solidFill>
                            <a:srgbClr val="333333"/>
                          </a:solidFill>
                          <a:effectLst/>
                          <a:latin typeface="Calibri Light"/>
                        </a:rPr>
                        <a:t>sam</a:t>
                      </a:r>
                      <a:r>
                        <a:rPr kumimoji="0" lang="en-US" sz="2000" b="0" i="0" u="none" strike="noStrike" cap="none" normalizeH="0" baseline="0">
                          <a:ln>
                            <a:noFill/>
                          </a:ln>
                          <a:solidFill>
                            <a:srgbClr val="333333"/>
                          </a:solidFill>
                          <a:effectLst/>
                          <a:latin typeface="Calibri Light"/>
                        </a:rPr>
                        <a:t> bezvredan”, “Ja </a:t>
                      </a:r>
                      <a:r>
                        <a:rPr kumimoji="0" lang="en-US" sz="2000" b="0" i="0" u="none" strike="noStrike" cap="none" normalizeH="0" baseline="0" dirty="0" err="1">
                          <a:ln>
                            <a:noFill/>
                          </a:ln>
                          <a:solidFill>
                            <a:srgbClr val="333333"/>
                          </a:solidFill>
                          <a:effectLst/>
                          <a:latin typeface="Calibri Light"/>
                        </a:rPr>
                        <a:t>sam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luzer</a:t>
                      </a:r>
                      <a:r>
                        <a:rPr kumimoji="0" lang="en-US" sz="2000" b="0" i="0" u="none" strike="noStrike" cap="none" normalizeH="0" baseline="0">
                          <a:ln>
                            <a:noFill/>
                          </a:ln>
                          <a:solidFill>
                            <a:srgbClr val="333333"/>
                          </a:solidFill>
                          <a:effectLst/>
                          <a:latin typeface="Calibri Light"/>
                        </a:rPr>
                        <a:t>, glup”).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smem</a:t>
                      </a:r>
                      <a:r>
                        <a:rPr kumimoji="0" lang="en-US" sz="2000" b="1" i="1" u="none" strike="noStrike" cap="none" normalizeH="0" baseline="0" dirty="0">
                          <a:ln>
                            <a:noFill/>
                          </a:ln>
                          <a:solidFill>
                            <a:srgbClr val="333333"/>
                          </a:solidFill>
                          <a:effectLst/>
                          <a:latin typeface="Calibri Light"/>
                        </a:rPr>
                        <a:t> da imam </a:t>
                      </a:r>
                      <a:r>
                        <a:rPr kumimoji="0" lang="en-US" sz="2000" b="1" i="1" u="none" strike="noStrike" cap="none" normalizeH="0" baseline="0" dirty="0" err="1">
                          <a:ln>
                            <a:noFill/>
                          </a:ln>
                          <a:solidFill>
                            <a:srgbClr val="333333"/>
                          </a:solidFill>
                          <a:effectLst/>
                          <a:latin typeface="Calibri Light"/>
                        </a:rPr>
                        <a:t>ove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negativne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misli</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ali</a:t>
                      </a:r>
                      <a:r>
                        <a:rPr kumimoji="0" lang="en-US" sz="2000" b="1" i="1" u="none" strike="noStrike" cap="none" normalizeH="0" baseline="0" dirty="0">
                          <a:ln>
                            <a:noFill/>
                          </a:ln>
                          <a:solidFill>
                            <a:srgbClr val="333333"/>
                          </a:solidFill>
                          <a:effectLst/>
                          <a:latin typeface="Calibri Light"/>
                        </a:rPr>
                        <a:t> to ne </a:t>
                      </a:r>
                      <a:r>
                        <a:rPr kumimoji="0" lang="en-US" sz="2000" b="1" i="1" u="none" strike="noStrike" cap="none" normalizeH="0" baseline="0" dirty="0" err="1">
                          <a:ln>
                            <a:noFill/>
                          </a:ln>
                          <a:solidFill>
                            <a:srgbClr val="333333"/>
                          </a:solidFill>
                          <a:effectLst/>
                          <a:latin typeface="Calibri Light"/>
                        </a:rPr>
                        <a:t>funkcionše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vidi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sledeću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vežbu</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97DF9FA9-0D8B-40DB-A1C5-D6865F71AAF4}"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6. Potiskivanje negativnih misli</a:t>
            </a:r>
            <a:br>
              <a:rPr lang="en-US" sz="3600">
                <a:solidFill>
                  <a:srgbClr val="004992"/>
                </a:solidFill>
                <a:latin typeface="+mn-lt"/>
                <a:ea typeface="+mn-ea"/>
                <a:cs typeface="+mn-cs"/>
              </a:rPr>
            </a:br>
            <a:r>
              <a:rPr lang="en-US">
                <a:solidFill>
                  <a:srgbClr val="004992"/>
                </a:solidFill>
                <a:latin typeface="+mn-lt"/>
                <a:ea typeface="+mn-ea"/>
                <a:cs typeface="+mn-cs"/>
              </a:rPr>
              <a:t>Šta bi bila prikladnija/korisnija procena?</a:t>
            </a:r>
            <a:endParaRPr lang="en-US" dirty="0">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970093155"/>
              </p:ext>
            </p:extLst>
          </p:nvPr>
        </p:nvGraphicFramePr>
        <p:xfrm>
          <a:off x="408955" y="2204864"/>
          <a:ext cx="11376000" cy="2682240"/>
        </p:xfrm>
        <a:graphic>
          <a:graphicData uri="http://schemas.openxmlformats.org/drawingml/2006/table">
            <a:tbl>
              <a:tblPr>
                <a:tableStyleId>{21E4AEA4-8DFA-4A89-87EB-49C32662AFE0}</a:tableStyleId>
              </a:tblPr>
              <a:tblGrid>
                <a:gridCol w="4896544">
                  <a:extLst>
                    <a:ext uri="{9D8B030D-6E8A-4147-A177-3AD203B41FA5}">
                      <a16:colId xmlns:a16="http://schemas.microsoft.com/office/drawing/2014/main" val="20000"/>
                    </a:ext>
                  </a:extLst>
                </a:gridCol>
                <a:gridCol w="6479456">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Događaj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Depresivni pristup</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Pozitivni/konstruktivni pristup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Muče Vas negativne misli (“Ja sam bezvredan”, “Ja sam luzer, glup”).</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“Ne </a:t>
                      </a:r>
                      <a:r>
                        <a:rPr kumimoji="0" lang="en-US" sz="2000" b="1" i="1" u="none" strike="noStrike" cap="none" normalizeH="0" baseline="0" dirty="0" err="1">
                          <a:ln>
                            <a:noFill/>
                          </a:ln>
                          <a:solidFill>
                            <a:srgbClr val="333333"/>
                          </a:solidFill>
                          <a:effectLst/>
                          <a:latin typeface="Calibri Light"/>
                        </a:rPr>
                        <a:t>smem</a:t>
                      </a:r>
                      <a:r>
                        <a:rPr kumimoji="0" lang="en-US" sz="2000" b="1" i="1" u="none" strike="noStrike" cap="none" normalizeH="0" baseline="0" dirty="0">
                          <a:ln>
                            <a:noFill/>
                          </a:ln>
                          <a:solidFill>
                            <a:srgbClr val="333333"/>
                          </a:solidFill>
                          <a:effectLst/>
                          <a:latin typeface="Calibri Light"/>
                        </a:rPr>
                        <a:t> da imam </a:t>
                      </a:r>
                      <a:r>
                        <a:rPr kumimoji="0" lang="en-US" sz="2000" b="1" i="1" u="none" strike="noStrike" cap="none" normalizeH="0" baseline="0" dirty="0" err="1">
                          <a:ln>
                            <a:noFill/>
                          </a:ln>
                          <a:solidFill>
                            <a:srgbClr val="333333"/>
                          </a:solidFill>
                          <a:effectLst/>
                          <a:latin typeface="Calibri Light"/>
                        </a:rPr>
                        <a:t>ove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negativne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err="1">
                          <a:ln>
                            <a:noFill/>
                          </a:ln>
                          <a:solidFill>
                            <a:srgbClr val="333333"/>
                          </a:solidFill>
                          <a:effectLst/>
                          <a:latin typeface="Calibri Light"/>
                        </a:rPr>
                        <a:t>misli</a:t>
                      </a:r>
                      <a:r>
                        <a:rPr kumimoji="0" lang="en-US" sz="2000" b="1" i="1" u="none" strike="noStrike" cap="none" normalizeH="0" baseline="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ali</a:t>
                      </a:r>
                      <a:r>
                        <a:rPr kumimoji="0" lang="en-US" sz="2000" b="1" i="1" u="none" strike="noStrike" cap="none" normalizeH="0" baseline="0" dirty="0">
                          <a:ln>
                            <a:noFill/>
                          </a:ln>
                          <a:solidFill>
                            <a:srgbClr val="333333"/>
                          </a:solidFill>
                          <a:effectLst/>
                          <a:latin typeface="Calibri Light"/>
                        </a:rPr>
                        <a:t> to ne </a:t>
                      </a:r>
                      <a:r>
                        <a:rPr kumimoji="0" lang="en-US" sz="2000" b="1" i="1" u="none" strike="noStrike" cap="none" normalizeH="0" baseline="0" dirty="0" err="1">
                          <a:ln>
                            <a:noFill/>
                          </a:ln>
                          <a:solidFill>
                            <a:srgbClr val="333333"/>
                          </a:solidFill>
                          <a:effectLst/>
                          <a:latin typeface="Calibri Light"/>
                        </a:rPr>
                        <a:t>funkcionše</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vidi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sledeću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vežbu</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Upitajte</a:t>
                      </a:r>
                      <a:r>
                        <a:rPr kumimoji="0" lang="en-US" sz="2000" b="0" i="0" u="none" strike="noStrike" cap="none" normalizeH="0" baseline="0" dirty="0">
                          <a:ln>
                            <a:noFill/>
                          </a:ln>
                          <a:solidFill>
                            <a:srgbClr val="333333"/>
                          </a:solidFill>
                          <a:effectLst/>
                          <a:latin typeface="Calibri Light"/>
                        </a:rPr>
                        <a:t> se da li </a:t>
                      </a:r>
                      <a:r>
                        <a:rPr kumimoji="0" lang="en-US" sz="2000" b="0" i="0" u="none" strike="noStrike" cap="none" normalizeH="0" baseline="0" dirty="0" err="1">
                          <a:ln>
                            <a:noFill/>
                          </a:ln>
                          <a:solidFill>
                            <a:srgbClr val="333333"/>
                          </a:solidFill>
                          <a:effectLst/>
                          <a:latin typeface="Calibri Light"/>
                        </a:rPr>
                        <a:t>su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misli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opravdane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govori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protiv</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njih</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Preusmerite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pažnju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prijatne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aktivnosti</a:t>
                      </a:r>
                      <a:r>
                        <a:rPr kumimoji="0" lang="en-US" sz="2000" b="0" i="0" u="none" strike="noStrike" cap="none" normalizeH="0" baseline="0" dirty="0">
                          <a:ln>
                            <a:noFill/>
                          </a:ln>
                          <a:solidFill>
                            <a:srgbClr val="333333"/>
                          </a:solidFill>
                          <a:effectLst/>
                          <a:latin typeface="Calibri Light"/>
                        </a:rPr>
                        <a:t>.</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3" name="Slide Number Placeholder 2"/>
          <p:cNvSpPr>
            <a:spLocks noGrp="1"/>
          </p:cNvSpPr>
          <p:nvPr>
            <p:ph type="sldNum" sz="quarter" idx="12"/>
          </p:nvPr>
        </p:nvSpPr>
        <p:spPr/>
        <p:txBody>
          <a:bodyPr/>
          <a:lstStyle/>
          <a:p>
            <a:fld id="{97DF9FA9-0D8B-40DB-A1C5-D6865F71AAF4}"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6. Potiskivanje negativnih misli</a:t>
            </a:r>
            <a:br>
              <a:rPr lang="en-US" sz="3600">
                <a:solidFill>
                  <a:srgbClr val="004992"/>
                </a:solidFill>
                <a:latin typeface="+mn-lt"/>
                <a:ea typeface="+mn-ea"/>
                <a:cs typeface="+mn-cs"/>
              </a:rPr>
            </a:br>
            <a:r>
              <a:rPr lang="en-US">
                <a:solidFill>
                  <a:srgbClr val="004992"/>
                </a:solidFill>
                <a:latin typeface="+mn-lt"/>
                <a:ea typeface="+mn-ea"/>
                <a:cs typeface="+mn-cs"/>
              </a:rPr>
              <a:t>Vežba</a:t>
            </a:r>
          </a:p>
        </p:txBody>
      </p:sp>
      <p:sp>
        <p:nvSpPr>
          <p:cNvPr id="31746" name="Rectangle 1026"/>
          <p:cNvSpPr>
            <a:spLocks noGrp="1" noChangeArrowheads="1"/>
          </p:cNvSpPr>
          <p:nvPr>
            <p:ph idx="1"/>
          </p:nvPr>
        </p:nvSpPr>
        <p:spPr/>
        <p:txBody>
          <a:bodyPr>
            <a:noAutofit/>
          </a:bodyPr>
          <a:lstStyle/>
          <a:p>
            <a:pPr eaLnBrk="1" hangingPunct="1"/>
            <a:r>
              <a:rPr lang="hr-HR" altLang="de-DE" sz="2400" dirty="0">
                <a:solidFill>
                  <a:srgbClr val="333333"/>
                </a:solidFill>
              </a:rPr>
              <a:t>Nije moguće neprijatne misli namerno potisnuti. Pokušaj da o nečemu namerno ne razmišljamo najčešće dovode do toga da o tome još više mislimo.</a:t>
            </a:r>
          </a:p>
          <a:p>
            <a:pPr eaLnBrk="1" hangingPunct="1"/>
            <a:r>
              <a:rPr lang="hr-HR" altLang="de-DE" sz="2400" dirty="0">
                <a:solidFill>
                  <a:srgbClr val="333333"/>
                </a:solidFill>
              </a:rPr>
              <a:t>Pokušajte ovo!</a:t>
            </a:r>
            <a:br>
              <a:rPr lang="en-US" altLang="de-DE" sz="2400" dirty="0">
                <a:solidFill>
                  <a:srgbClr val="333333"/>
                </a:solidFill>
              </a:rPr>
            </a:br>
            <a:r>
              <a:rPr lang="hr-HR" altLang="de-DE" sz="2400" dirty="0">
                <a:solidFill>
                  <a:srgbClr val="004992"/>
                </a:solidFill>
              </a:rPr>
              <a:t>U sledećoj minuti ne razmišljajte o jednom slonu!</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it-IT" sz="3600">
                <a:solidFill>
                  <a:srgbClr val="004992"/>
                </a:solidFill>
                <a:latin typeface="+mn-lt"/>
                <a:ea typeface="+mn-ea"/>
                <a:cs typeface="+mn-cs"/>
              </a:rPr>
              <a:t>6. Potiskivanje negativnih misli</a:t>
            </a:r>
            <a:br>
              <a:rPr lang="it-IT" sz="3600">
                <a:solidFill>
                  <a:srgbClr val="004992"/>
                </a:solidFill>
                <a:latin typeface="+mn-lt"/>
                <a:ea typeface="+mn-ea"/>
                <a:cs typeface="+mn-cs"/>
              </a:rPr>
            </a:br>
            <a:r>
              <a:rPr lang="it-IT">
                <a:solidFill>
                  <a:srgbClr val="004992"/>
                </a:solidFill>
                <a:latin typeface="+mn-lt"/>
                <a:ea typeface="+mn-ea"/>
                <a:cs typeface="+mn-cs"/>
              </a:rPr>
              <a:t>Deluje li to? NE!</a:t>
            </a:r>
            <a:endParaRPr lang="en-US">
              <a:solidFill>
                <a:srgbClr val="004992"/>
              </a:solidFill>
              <a:latin typeface="+mn-lt"/>
              <a:ea typeface="+mn-ea"/>
              <a:cs typeface="+mn-cs"/>
            </a:endParaRPr>
          </a:p>
        </p:txBody>
      </p:sp>
      <p:sp>
        <p:nvSpPr>
          <p:cNvPr id="32770" name="Rectangle 5"/>
          <p:cNvSpPr>
            <a:spLocks noGrp="1" noChangeArrowheads="1"/>
          </p:cNvSpPr>
          <p:nvPr>
            <p:ph idx="1"/>
          </p:nvPr>
        </p:nvSpPr>
        <p:spPr/>
        <p:txBody>
          <a:bodyPr>
            <a:noAutofit/>
          </a:bodyPr>
          <a:lstStyle/>
          <a:p>
            <a:r>
              <a:rPr lang="hr-HR" altLang="de-DE" sz="2400" dirty="0">
                <a:solidFill>
                  <a:srgbClr val="333333"/>
                </a:solidFill>
              </a:rPr>
              <a:t>Većina Vas je verovatno mislila</a:t>
            </a:r>
            <a:r>
              <a:rPr lang="de-DE" altLang="de-DE" sz="2400" dirty="0">
                <a:solidFill>
                  <a:srgbClr val="333333"/>
                </a:solidFill>
              </a:rPr>
              <a:t> </a:t>
            </a:r>
            <a:r>
              <a:rPr lang="hr-HR" altLang="de-DE" sz="2400" dirty="0">
                <a:solidFill>
                  <a:srgbClr val="333333"/>
                </a:solidFill>
              </a:rPr>
              <a:t>na nekog slona i/ili na nešto što sa slonom ima veze (npr. zoološki vrt, safari, Afrika itd.)</a:t>
            </a:r>
            <a:r>
              <a:rPr lang="de-DE" altLang="de-DE" sz="2400" dirty="0">
                <a:solidFill>
                  <a:srgbClr val="333333"/>
                </a:solidFill>
              </a:rPr>
              <a:t>.</a:t>
            </a:r>
            <a:endParaRPr lang="hr-HR" altLang="de-DE" sz="2400" dirty="0">
              <a:solidFill>
                <a:srgbClr val="333333"/>
              </a:solidFill>
            </a:endParaRPr>
          </a:p>
          <a:p>
            <a:r>
              <a:rPr lang="hr-HR" altLang="de-DE" sz="2400" dirty="0">
                <a:solidFill>
                  <a:srgbClr val="333333"/>
                </a:solidFill>
              </a:rPr>
              <a:t>Ovaj efekat je još jači kada se</a:t>
            </a:r>
            <a:r>
              <a:rPr lang="de-DE" altLang="de-DE" sz="2400" dirty="0">
                <a:solidFill>
                  <a:srgbClr val="333333"/>
                </a:solidFill>
              </a:rPr>
              <a:t> </a:t>
            </a:r>
            <a:r>
              <a:rPr lang="hr-HR" altLang="de-DE" sz="2400" dirty="0">
                <a:solidFill>
                  <a:srgbClr val="333333"/>
                </a:solidFill>
              </a:rPr>
              <a:t>pokušava da se potisnu neprijatne </a:t>
            </a:r>
            <a:r>
              <a:rPr lang="hr-HR" altLang="de-DE" sz="2400">
                <a:solidFill>
                  <a:srgbClr val="333333"/>
                </a:solidFill>
              </a:rPr>
              <a:t>misli (“Ja sam</a:t>
            </a:r>
            <a:r>
              <a:rPr lang="de-DE" altLang="de-DE" sz="2400">
                <a:solidFill>
                  <a:srgbClr val="333333"/>
                </a:solidFill>
              </a:rPr>
              <a:t> </a:t>
            </a:r>
            <a:r>
              <a:rPr lang="hr-HR" altLang="de-DE" sz="2400">
                <a:solidFill>
                  <a:srgbClr val="333333"/>
                </a:solidFill>
              </a:rPr>
              <a:t>gubitnik” </a:t>
            </a:r>
            <a:r>
              <a:rPr lang="hr-HR" altLang="de-DE" sz="2400" dirty="0">
                <a:solidFill>
                  <a:srgbClr val="333333"/>
                </a:solidFill>
              </a:rPr>
              <a:t>itd.). Ove misli mogu tada da postanu toliko jake da se čine kao da su tuđe.</a:t>
            </a:r>
          </a:p>
        </p:txBody>
      </p:sp>
      <p:pic>
        <p:nvPicPr>
          <p:cNvPr id="8" name="Picture 7">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Umesto</a:t>
            </a:r>
            <a:r>
              <a:rPr lang="en-US" sz="3600" dirty="0">
                <a:latin typeface="+mn-lt"/>
                <a:ea typeface="+mn-ea"/>
                <a:cs typeface="+mn-cs"/>
              </a:rPr>
              <a:t> toga: </a:t>
            </a:r>
            <a:r>
              <a:rPr lang="en-US" sz="3600" dirty="0" err="1">
                <a:latin typeface="+mn-lt"/>
                <a:ea typeface="+mn-ea"/>
                <a:cs typeface="+mn-cs"/>
              </a:rPr>
              <a:t>Potražiti</a:t>
            </a:r>
            <a:r>
              <a:rPr lang="en-US" sz="3600" dirty="0">
                <a:latin typeface="+mn-lt"/>
                <a:ea typeface="+mn-ea"/>
                <a:cs typeface="+mn-cs"/>
              </a:rPr>
              <a:t> </a:t>
            </a:r>
            <a:r>
              <a:rPr lang="en-US" sz="3600" dirty="0" err="1">
                <a:latin typeface="+mn-lt"/>
                <a:ea typeface="+mn-ea"/>
                <a:cs typeface="+mn-cs"/>
              </a:rPr>
              <a:t>bezbednu</a:t>
            </a:r>
            <a:r>
              <a:rPr lang="en-US" sz="3600" dirty="0">
                <a:latin typeface="+mn-lt"/>
                <a:ea typeface="+mn-ea"/>
                <a:cs typeface="+mn-cs"/>
              </a:rPr>
              <a:t> </a:t>
            </a:r>
            <a:r>
              <a:rPr lang="en-US" sz="3600" dirty="0" err="1">
                <a:latin typeface="+mn-lt"/>
                <a:ea typeface="+mn-ea"/>
                <a:cs typeface="+mn-cs"/>
              </a:rPr>
              <a:t>udaljenost</a:t>
            </a:r>
            <a:r>
              <a:rPr lang="en-US" sz="3600" dirty="0">
                <a:latin typeface="+mn-lt"/>
                <a:ea typeface="+mn-ea"/>
                <a:cs typeface="+mn-cs"/>
              </a:rPr>
              <a:t>...</a:t>
            </a:r>
          </a:p>
        </p:txBody>
      </p:sp>
      <p:sp>
        <p:nvSpPr>
          <p:cNvPr id="33794" name="Rectangle 1026"/>
          <p:cNvSpPr>
            <a:spLocks noGrp="1" noChangeArrowheads="1"/>
          </p:cNvSpPr>
          <p:nvPr>
            <p:ph idx="1"/>
          </p:nvPr>
        </p:nvSpPr>
        <p:spPr/>
        <p:txBody>
          <a:bodyPr>
            <a:noAutofit/>
          </a:bodyPr>
          <a:lstStyle/>
          <a:p>
            <a:pPr eaLnBrk="1" hangingPunct="1"/>
            <a:r>
              <a:rPr lang="hr-HR" altLang="de-DE" sz="2400" dirty="0">
                <a:solidFill>
                  <a:srgbClr val="333333"/>
                </a:solidFill>
              </a:rPr>
              <a:t>Ako Vas uznemiravaju jake negativne misli, ne pokušavajte da ih namerno sprečavate (to ih samo pojačava), već posmatrajte ono što se u Vama dešava sa distance, bez unošenja. Kao posetilac zoološkog vrta koji posmatra opasnu životinju sa sigurne udaljenosti.</a:t>
            </a:r>
          </a:p>
          <a:p>
            <a:pPr eaLnBrk="1" hangingPunct="1"/>
            <a:r>
              <a:rPr lang="hr-HR" altLang="de-DE" sz="2400" dirty="0">
                <a:solidFill>
                  <a:srgbClr val="004992"/>
                </a:solidFill>
              </a:rPr>
              <a:t>Misli će same nestati.</a:t>
            </a:r>
            <a:endParaRPr lang="en-US" altLang="de-DE"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7. Ostali aspekti mišljenja u depresiji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buClr>
                <a:srgbClr val="333333"/>
              </a:buClr>
            </a:pPr>
            <a:r>
              <a:rPr lang="hr-HR" altLang="de-DE" sz="2000" b="1" dirty="0">
                <a:solidFill>
                  <a:srgbClr val="004992"/>
                </a:solidFill>
              </a:rPr>
              <a:t>Poređenje s drugima:</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porediti s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Uvek postoje osobe</a:t>
            </a:r>
            <a:r>
              <a:rPr lang="en-US" altLang="de-DE" sz="2000" dirty="0">
                <a:solidFill>
                  <a:srgbClr val="333333"/>
                </a:solidFill>
              </a:rPr>
              <a:t> </a:t>
            </a:r>
            <a:r>
              <a:rPr lang="hr-HR" altLang="de-DE" sz="2000" dirty="0">
                <a:solidFill>
                  <a:srgbClr val="333333"/>
                </a:solidFill>
              </a:rPr>
              <a:t>koje bolje izgledaju</a:t>
            </a:r>
            <a:r>
              <a:rPr lang="en-US" altLang="de-DE" sz="2000" dirty="0">
                <a:solidFill>
                  <a:srgbClr val="333333"/>
                </a:solidFill>
              </a:rPr>
              <a:t>, </a:t>
            </a:r>
            <a:r>
              <a:rPr lang="hr-HR" altLang="de-DE" sz="2000" dirty="0">
                <a:solidFill>
                  <a:srgbClr val="333333"/>
                </a:solidFill>
              </a:rPr>
              <a:t>uspešnije su</a:t>
            </a:r>
            <a:r>
              <a:rPr lang="en-US" altLang="de-DE" sz="2000" dirty="0">
                <a:solidFill>
                  <a:srgbClr val="333333"/>
                </a:solidFill>
              </a:rPr>
              <a:t> </a:t>
            </a:r>
            <a:r>
              <a:rPr lang="hr-HR" altLang="de-DE" sz="2000" dirty="0">
                <a:solidFill>
                  <a:srgbClr val="333333"/>
                </a:solidFill>
              </a:rPr>
              <a:t>i omiljenije</a:t>
            </a:r>
            <a:r>
              <a:rPr lang="en-US" altLang="de-DE" sz="2000" dirty="0">
                <a:solidFill>
                  <a:srgbClr val="333333"/>
                </a:solidFill>
              </a:rPr>
              <a:t>.</a:t>
            </a:r>
            <a:br>
              <a:rPr lang="en-US" altLang="de-DE" sz="2000" dirty="0">
                <a:solidFill>
                  <a:srgbClr val="333333"/>
                </a:solidFill>
              </a:rPr>
            </a:br>
            <a:r>
              <a:rPr lang="hr-HR" altLang="de-DE" sz="2000" dirty="0">
                <a:solidFill>
                  <a:srgbClr val="333333"/>
                </a:solidFill>
              </a:rPr>
              <a:t>Ipak</a:t>
            </a:r>
            <a:r>
              <a:rPr lang="en-US" altLang="de-DE" sz="2000" dirty="0">
                <a:solidFill>
                  <a:srgbClr val="333333"/>
                </a:solidFill>
              </a:rPr>
              <a:t>, </a:t>
            </a:r>
            <a:r>
              <a:rPr lang="hr-HR" altLang="de-DE" sz="2000" dirty="0">
                <a:solidFill>
                  <a:srgbClr val="333333"/>
                </a:solidFill>
              </a:rPr>
              <a:t>ako izbliza pogledate </a:t>
            </a:r>
            <a:r>
              <a:rPr lang="hr-HR" altLang="de-DE" sz="2000">
                <a:solidFill>
                  <a:srgbClr val="333333"/>
                </a:solidFill>
              </a:rPr>
              <a:t>ove</a:t>
            </a:r>
            <a:r>
              <a:rPr lang="en-US" altLang="de-DE" sz="2000">
                <a:solidFill>
                  <a:srgbClr val="333333"/>
                </a:solidFill>
              </a:rPr>
              <a:t> “</a:t>
            </a:r>
            <a:r>
              <a:rPr lang="hr-HR" altLang="de-DE" sz="2000">
                <a:solidFill>
                  <a:srgbClr val="333333"/>
                </a:solidFill>
              </a:rPr>
              <a:t>sretnike</a:t>
            </a:r>
            <a:r>
              <a:rPr lang="en-US" altLang="de-DE" sz="2000">
                <a:solidFill>
                  <a:srgbClr val="333333"/>
                </a:solidFill>
              </a:rPr>
              <a:t>”, </a:t>
            </a:r>
            <a:r>
              <a:rPr lang="hr-HR" altLang="de-DE" sz="2000" dirty="0">
                <a:solidFill>
                  <a:srgbClr val="333333"/>
                </a:solidFill>
              </a:rPr>
              <a:t>shvatićete da i oni imaju mane i probleme</a:t>
            </a:r>
            <a:r>
              <a:rPr lang="en-US" altLang="de-DE" sz="2000" dirty="0">
                <a:solidFill>
                  <a:srgbClr val="333333"/>
                </a:solidFill>
              </a:rPr>
              <a:t>.</a:t>
            </a:r>
            <a:endParaRPr lang="hr-H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7. Ostali aspekti mišljenja u depresiji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buClr>
                <a:srgbClr val="333333"/>
              </a:buClr>
            </a:pPr>
            <a:r>
              <a:rPr lang="hr-HR" altLang="de-DE" sz="2000" b="1" dirty="0">
                <a:solidFill>
                  <a:srgbClr val="004992"/>
                </a:solidFill>
              </a:rPr>
              <a:t>Poređenje s drugima:</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 previše porediti s drugima</a:t>
            </a:r>
            <a:r>
              <a:rPr lang="en-US" altLang="de-DE" sz="2000" dirty="0">
                <a:solidFill>
                  <a:srgbClr val="333333"/>
                </a:solidFill>
              </a:rPr>
              <a:t>!</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Uvek postoje osobe</a:t>
            </a:r>
            <a:r>
              <a:rPr lang="en-US" altLang="de-DE" sz="2000" dirty="0">
                <a:solidFill>
                  <a:srgbClr val="333333"/>
                </a:solidFill>
              </a:rPr>
              <a:t> </a:t>
            </a:r>
            <a:r>
              <a:rPr lang="hr-HR" altLang="de-DE" sz="2000" dirty="0">
                <a:solidFill>
                  <a:srgbClr val="333333"/>
                </a:solidFill>
              </a:rPr>
              <a:t>koje bolje izgledaju</a:t>
            </a:r>
            <a:r>
              <a:rPr lang="en-US" altLang="de-DE" sz="2000" dirty="0">
                <a:solidFill>
                  <a:srgbClr val="333333"/>
                </a:solidFill>
              </a:rPr>
              <a:t>, </a:t>
            </a:r>
            <a:r>
              <a:rPr lang="hr-HR" altLang="de-DE" sz="2000" dirty="0">
                <a:solidFill>
                  <a:srgbClr val="333333"/>
                </a:solidFill>
              </a:rPr>
              <a:t>uspešnije su</a:t>
            </a:r>
            <a:r>
              <a:rPr lang="en-US" altLang="de-DE" sz="2000" dirty="0">
                <a:solidFill>
                  <a:srgbClr val="333333"/>
                </a:solidFill>
              </a:rPr>
              <a:t> </a:t>
            </a:r>
            <a:r>
              <a:rPr lang="hr-HR" altLang="de-DE" sz="2000" dirty="0">
                <a:solidFill>
                  <a:srgbClr val="333333"/>
                </a:solidFill>
              </a:rPr>
              <a:t>i omiljenije</a:t>
            </a:r>
            <a:r>
              <a:rPr lang="en-US" altLang="de-DE" sz="2000" dirty="0">
                <a:solidFill>
                  <a:srgbClr val="333333"/>
                </a:solidFill>
              </a:rPr>
              <a:t>.</a:t>
            </a:r>
            <a:br>
              <a:rPr lang="en-US" altLang="de-DE" sz="2000" dirty="0">
                <a:solidFill>
                  <a:srgbClr val="333333"/>
                </a:solidFill>
              </a:rPr>
            </a:br>
            <a:r>
              <a:rPr lang="hr-HR" altLang="de-DE" sz="2000" dirty="0">
                <a:solidFill>
                  <a:srgbClr val="333333"/>
                </a:solidFill>
              </a:rPr>
              <a:t>Ipak</a:t>
            </a:r>
            <a:r>
              <a:rPr lang="en-US" altLang="de-DE" sz="2000" dirty="0">
                <a:solidFill>
                  <a:srgbClr val="333333"/>
                </a:solidFill>
              </a:rPr>
              <a:t>, </a:t>
            </a:r>
            <a:r>
              <a:rPr lang="hr-HR" altLang="de-DE" sz="2000" dirty="0">
                <a:solidFill>
                  <a:srgbClr val="333333"/>
                </a:solidFill>
              </a:rPr>
              <a:t>ako izbliza pogledate ove</a:t>
            </a:r>
            <a:r>
              <a:rPr lang="en-US" altLang="de-DE" sz="2000" dirty="0">
                <a:solidFill>
                  <a:srgbClr val="333333"/>
                </a:solidFill>
              </a:rPr>
              <a:t> “</a:t>
            </a:r>
            <a:r>
              <a:rPr lang="hr-HR" altLang="de-DE" sz="2000" dirty="0">
                <a:solidFill>
                  <a:srgbClr val="333333"/>
                </a:solidFill>
              </a:rPr>
              <a:t>sretnike</a:t>
            </a:r>
            <a:r>
              <a:rPr lang="en-US" altLang="de-DE" sz="2000" dirty="0">
                <a:solidFill>
                  <a:srgbClr val="333333"/>
                </a:solidFill>
              </a:rPr>
              <a:t>”, </a:t>
            </a:r>
            <a:r>
              <a:rPr lang="hr-HR" altLang="de-DE" sz="2000" dirty="0">
                <a:solidFill>
                  <a:srgbClr val="333333"/>
                </a:solidFill>
              </a:rPr>
              <a:t>shvatićete da i oni imaju mane i probleme</a:t>
            </a:r>
            <a:r>
              <a:rPr lang="en-US" altLang="de-DE" sz="2000" dirty="0">
                <a:solidFill>
                  <a:srgbClr val="333333"/>
                </a:solidFill>
              </a:rPr>
              <a:t>.</a:t>
            </a:r>
            <a:endParaRPr lang="hr-HR" altLang="de-DE" sz="2000" dirty="0">
              <a:solidFill>
                <a:srgbClr val="333333"/>
              </a:solidFill>
            </a:endParaRPr>
          </a:p>
          <a:p>
            <a:pPr lvl="0" defTabSz="914400">
              <a:buClr>
                <a:srgbClr val="333333"/>
              </a:buClr>
            </a:pPr>
            <a:r>
              <a:rPr lang="hr-HR" altLang="de-DE" sz="2000" b="1" dirty="0">
                <a:solidFill>
                  <a:srgbClr val="004992"/>
                </a:solidFill>
              </a:rPr>
              <a:t>Apsolutni zahtevi:</a:t>
            </a:r>
          </a:p>
          <a:p>
            <a:pPr marL="342900" lvl="1" indent="-342900" defTabSz="914400">
              <a:lnSpc>
                <a:spcPct val="100000"/>
              </a:lnSpc>
              <a:spcBef>
                <a:spcPts val="1200"/>
              </a:spcBef>
              <a:spcAft>
                <a:spcPts val="0"/>
              </a:spcAft>
              <a:buClr>
                <a:srgbClr val="333333"/>
              </a:buClr>
              <a:buFont typeface="WingDings"/>
              <a:buChar char=""/>
            </a:pPr>
            <a:r>
              <a:rPr lang="hr-HR" altLang="de-DE" sz="2000" dirty="0">
                <a:solidFill>
                  <a:srgbClr val="333333"/>
                </a:solidFill>
              </a:rPr>
              <a:t>Nemojte sebi postavljati prevelike zahteve poput:</a:t>
            </a:r>
          </a:p>
          <a:p>
            <a:pPr lvl="2" defTabSz="914400">
              <a:lnSpc>
                <a:spcPct val="100000"/>
              </a:lnSpc>
              <a:spcBef>
                <a:spcPts val="1200"/>
              </a:spcBef>
              <a:spcAft>
                <a:spcPts val="0"/>
              </a:spcAft>
              <a:buClr>
                <a:srgbClr val="FFFFFF"/>
              </a:buClr>
              <a:buFont typeface="WingDings"/>
              <a:buChar char=""/>
            </a:pPr>
            <a:r>
              <a:rPr lang="hr-HR" altLang="de-DE" sz="2000" dirty="0">
                <a:solidFill>
                  <a:srgbClr val="333333"/>
                </a:solidFill>
              </a:rPr>
              <a:t>“Uvek moram izgledati savršeno”</a:t>
            </a:r>
          </a:p>
          <a:p>
            <a:pPr lvl="2" defTabSz="914400">
              <a:lnSpc>
                <a:spcPct val="100000"/>
              </a:lnSpc>
              <a:spcBef>
                <a:spcPts val="1200"/>
              </a:spcBef>
              <a:spcAft>
                <a:spcPts val="0"/>
              </a:spcAft>
              <a:buClr>
                <a:srgbClr val="FFFFFF"/>
              </a:buClr>
              <a:buFont typeface="WingDings"/>
              <a:buChar char=""/>
            </a:pPr>
            <a:r>
              <a:rPr lang="hr-HR" altLang="de-DE" sz="2000" dirty="0">
                <a:solidFill>
                  <a:srgbClr val="333333"/>
                </a:solidFill>
              </a:rPr>
              <a:t>“Uvek moram biti najpametniji”</a:t>
            </a:r>
          </a:p>
          <a:p>
            <a:pPr lvl="2" defTabSz="914400">
              <a:lnSpc>
                <a:spcPct val="100000"/>
              </a:lnSpc>
              <a:spcBef>
                <a:spcPts val="1200"/>
              </a:spcBef>
              <a:spcAft>
                <a:spcPts val="0"/>
              </a:spcAft>
              <a:buClr>
                <a:srgbClr val="FFFFFF"/>
              </a:buClr>
              <a:buFont typeface="WingDings"/>
              <a:buChar char=""/>
            </a:pPr>
            <a:r>
              <a:rPr lang="hr-HR" altLang="de-DE" sz="2000" dirty="0">
                <a:solidFill>
                  <a:srgbClr val="333333"/>
                </a:solidFill>
              </a:rPr>
              <a:t>“U svakom društvu moram biti najduhovitiji”</a:t>
            </a:r>
            <a:endParaRPr lang="en-US" sz="2000" dirty="0">
              <a:solidFill>
                <a:srgbClr val="333333"/>
              </a:solidFill>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33</a:t>
            </a:fld>
            <a:endParaRPr lang="de-DE" altLang="de-DE"/>
          </a:p>
        </p:txBody>
      </p:sp>
    </p:spTree>
    <p:extLst>
      <p:ext uri="{BB962C8B-B14F-4D97-AF65-F5344CB8AC3E}">
        <p14:creationId xmlns:p14="http://schemas.microsoft.com/office/powerpoint/2010/main" val="3570757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za</a:t>
            </a:r>
            <a:r>
              <a:rPr lang="en-US" altLang="ko-KR" b="0" i="1" spc="-5" dirty="0">
                <a:solidFill>
                  <a:srgbClr val="333333"/>
                </a:solidFill>
                <a:latin typeface="+mn-lt"/>
              </a:rPr>
              <a:t> </a:t>
            </a:r>
            <a:r>
              <a:rPr lang="en-US" altLang="ko-KR" b="0" i="1" spc="-5" dirty="0" err="1">
                <a:solidFill>
                  <a:srgbClr val="333333"/>
                </a:solidFill>
                <a:latin typeface="+mn-lt"/>
              </a:rPr>
              <a:t>trenere</a:t>
            </a:r>
            <a:r>
              <a:rPr lang="en-US" altLang="ko-KR" b="0" i="1" spc="-5" dirty="0">
                <a:solidFill>
                  <a:srgbClr val="333333"/>
                </a:solidFill>
                <a:latin typeface="+mn-lt"/>
              </a:rPr>
              <a:t>:</a:t>
            </a:r>
          </a:p>
          <a:p>
            <a:pPr marL="635" defTabSz="914400" eaLnBrk="0" fontAlgn="base" hangingPunct="0">
              <a:spcBef>
                <a:spcPts val="894"/>
              </a:spcBef>
              <a:spcAft>
                <a:spcPct val="0"/>
              </a:spcAft>
            </a:pPr>
            <a:r>
              <a:rPr lang="en-US" altLang="ko-KR" b="0" dirty="0" err="1">
                <a:solidFill>
                  <a:srgbClr val="333333"/>
                </a:solidFill>
                <a:latin typeface="+mn-lt"/>
              </a:rPr>
              <a:t>Neki</a:t>
            </a:r>
            <a:r>
              <a:rPr lang="en-US" altLang="ko-KR" b="0" dirty="0">
                <a:solidFill>
                  <a:srgbClr val="333333"/>
                </a:solidFill>
                <a:latin typeface="+mn-lt"/>
              </a:rPr>
              <a:t> </a:t>
            </a:r>
            <a:r>
              <a:rPr lang="en-US" altLang="ko-KR" b="0" dirty="0" err="1">
                <a:solidFill>
                  <a:srgbClr val="333333"/>
                </a:solidFill>
                <a:latin typeface="+mn-lt"/>
              </a:rPr>
              <a:t>filmovi</a:t>
            </a:r>
            <a:r>
              <a:rPr lang="en-US" altLang="ko-KR" b="0" dirty="0">
                <a:solidFill>
                  <a:srgbClr val="333333"/>
                </a:solidFill>
                <a:latin typeface="+mn-lt"/>
              </a:rPr>
              <a:t> </a:t>
            </a:r>
            <a:r>
              <a:rPr lang="en-US" altLang="ko-KR" b="0" dirty="0" err="1">
                <a:solidFill>
                  <a:srgbClr val="333333"/>
                </a:solidFill>
                <a:latin typeface="+mn-lt"/>
              </a:rPr>
              <a:t>sadrže</a:t>
            </a:r>
            <a:r>
              <a:rPr lang="en-US" altLang="ko-KR" b="0" dirty="0">
                <a:solidFill>
                  <a:srgbClr val="333333"/>
                </a:solidFill>
                <a:latin typeface="+mn-lt"/>
              </a:rPr>
              <a:t> </a:t>
            </a:r>
            <a:r>
              <a:rPr lang="en-US" altLang="ko-KR" b="0" dirty="0" err="1">
                <a:solidFill>
                  <a:srgbClr val="333333"/>
                </a:solidFill>
                <a:latin typeface="+mn-lt"/>
              </a:rPr>
              <a:t>jezik</a:t>
            </a:r>
            <a:r>
              <a:rPr lang="en-US" altLang="ko-KR" b="0" dirty="0">
                <a:solidFill>
                  <a:srgbClr val="333333"/>
                </a:solidFill>
                <a:latin typeface="+mn-lt"/>
              </a:rPr>
              <a:t> </a:t>
            </a:r>
            <a:r>
              <a:rPr lang="en-US" altLang="ko-KR" b="0" dirty="0" err="1">
                <a:solidFill>
                  <a:srgbClr val="333333"/>
                </a:solidFill>
                <a:latin typeface="+mn-lt"/>
              </a:rPr>
              <a:t>koji</a:t>
            </a:r>
            <a:r>
              <a:rPr lang="en-US" altLang="ko-KR" b="0" dirty="0">
                <a:solidFill>
                  <a:srgbClr val="333333"/>
                </a:solidFill>
                <a:latin typeface="+mn-lt"/>
              </a:rPr>
              <a:t> </a:t>
            </a:r>
            <a:r>
              <a:rPr lang="en-US" altLang="ko-KR" b="0" dirty="0" err="1">
                <a:solidFill>
                  <a:srgbClr val="333333"/>
                </a:solidFill>
                <a:latin typeface="+mn-lt"/>
              </a:rPr>
              <a:t>može</a:t>
            </a:r>
            <a:r>
              <a:rPr lang="en-US" altLang="ko-KR" b="0" dirty="0">
                <a:solidFill>
                  <a:srgbClr val="333333"/>
                </a:solidFill>
                <a:latin typeface="+mn-lt"/>
              </a:rPr>
              <a:t> </a:t>
            </a:r>
            <a:r>
              <a:rPr lang="en-US" altLang="ko-KR" b="0" dirty="0" err="1">
                <a:solidFill>
                  <a:srgbClr val="333333"/>
                </a:solidFill>
                <a:latin typeface="+mn-lt"/>
              </a:rPr>
              <a:t>biti</a:t>
            </a:r>
            <a:r>
              <a:rPr lang="en-US" altLang="ko-KR" b="0" dirty="0">
                <a:solidFill>
                  <a:srgbClr val="333333"/>
                </a:solidFill>
                <a:latin typeface="+mn-lt"/>
              </a:rPr>
              <a:t> </a:t>
            </a:r>
            <a:r>
              <a:rPr lang="en-US" altLang="ko-KR" b="0" dirty="0" err="1">
                <a:solidFill>
                  <a:srgbClr val="333333"/>
                </a:solidFill>
                <a:latin typeface="+mn-lt"/>
              </a:rPr>
              <a:t>neodgovarajući</a:t>
            </a:r>
            <a:r>
              <a:rPr lang="en-US" altLang="ko-KR" b="0" dirty="0">
                <a:solidFill>
                  <a:srgbClr val="333333"/>
                </a:solidFill>
                <a:latin typeface="+mn-lt"/>
              </a:rPr>
              <a:t> </a:t>
            </a:r>
            <a:r>
              <a:rPr lang="en-US" altLang="ko-KR" b="0" dirty="0" err="1">
                <a:solidFill>
                  <a:srgbClr val="333333"/>
                </a:solidFill>
                <a:latin typeface="+mn-lt"/>
              </a:rPr>
              <a:t>za</a:t>
            </a:r>
            <a:r>
              <a:rPr lang="en-US" altLang="ko-KR" b="0" dirty="0">
                <a:solidFill>
                  <a:srgbClr val="333333"/>
                </a:solidFill>
                <a:latin typeface="+mn-lt"/>
              </a:rPr>
              <a:t> </a:t>
            </a:r>
            <a:r>
              <a:rPr lang="en-US" altLang="ko-KR" b="0" dirty="0" err="1">
                <a:solidFill>
                  <a:srgbClr val="333333"/>
                </a:solidFill>
                <a:latin typeface="+mn-lt"/>
              </a:rPr>
              <a:t>svaku</a:t>
            </a:r>
            <a:r>
              <a:rPr lang="en-US" altLang="ko-KR" b="0" dirty="0">
                <a:solidFill>
                  <a:srgbClr val="333333"/>
                </a:solidFill>
                <a:latin typeface="+mn-lt"/>
              </a:rPr>
              <a:t> </a:t>
            </a:r>
            <a:r>
              <a:rPr lang="en-US" altLang="ko-KR" b="0" dirty="0" err="1">
                <a:solidFill>
                  <a:srgbClr val="333333"/>
                </a:solidFill>
                <a:latin typeface="+mn-lt"/>
              </a:rPr>
              <a:t>publiku</a:t>
            </a:r>
            <a:r>
              <a:rPr lang="en-US" altLang="ko-KR" b="0" dirty="0">
                <a:solidFill>
                  <a:srgbClr val="333333"/>
                </a:solidFill>
                <a:latin typeface="+mn-lt"/>
              </a:rPr>
              <a:t> </a:t>
            </a:r>
            <a:r>
              <a:rPr lang="en-US" altLang="ko-KR" b="0" dirty="0" err="1">
                <a:solidFill>
                  <a:srgbClr val="333333"/>
                </a:solidFill>
                <a:latin typeface="+mn-lt"/>
              </a:rPr>
              <a:t>i</a:t>
            </a:r>
            <a:r>
              <a:rPr lang="en-US" altLang="ko-KR" b="0" dirty="0">
                <a:solidFill>
                  <a:srgbClr val="333333"/>
                </a:solidFill>
                <a:latin typeface="+mn-lt"/>
              </a:rPr>
              <a:t> </a:t>
            </a:r>
            <a:r>
              <a:rPr lang="en-US" altLang="ko-KR" b="0" dirty="0" err="1">
                <a:solidFill>
                  <a:srgbClr val="333333"/>
                </a:solidFill>
                <a:latin typeface="+mn-lt"/>
              </a:rPr>
              <a:t>sve</a:t>
            </a:r>
            <a:r>
              <a:rPr lang="en-US" altLang="ko-KR" b="0" dirty="0">
                <a:solidFill>
                  <a:srgbClr val="333333"/>
                </a:solidFill>
                <a:latin typeface="+mn-lt"/>
              </a:rPr>
              <a:t> </a:t>
            </a:r>
            <a:r>
              <a:rPr lang="en-US" altLang="ko-KR" b="0" dirty="0" err="1">
                <a:solidFill>
                  <a:srgbClr val="333333"/>
                </a:solidFill>
                <a:latin typeface="+mn-lt"/>
              </a:rPr>
              <a:t>kulture</a:t>
            </a:r>
            <a:r>
              <a:rPr lang="en-US" altLang="ko-KR" b="0" dirty="0">
                <a:solidFill>
                  <a:srgbClr val="333333"/>
                </a:solidFill>
                <a:latin typeface="+mn-lt"/>
              </a:rPr>
              <a:t>. </a:t>
            </a:r>
            <a:r>
              <a:rPr lang="en-US" altLang="ko-KR" b="0" dirty="0" err="1">
                <a:solidFill>
                  <a:srgbClr val="333333"/>
                </a:solidFill>
                <a:latin typeface="+mn-lt"/>
              </a:rPr>
              <a:t>Molimo</a:t>
            </a:r>
            <a:r>
              <a:rPr lang="en-US" altLang="ko-KR" b="0" dirty="0">
                <a:solidFill>
                  <a:srgbClr val="333333"/>
                </a:solidFill>
                <a:latin typeface="+mn-lt"/>
              </a:rPr>
              <a:t> da </a:t>
            </a:r>
            <a:r>
              <a:rPr lang="en-US" altLang="ko-KR" b="0" dirty="0" err="1">
                <a:solidFill>
                  <a:srgbClr val="333333"/>
                </a:solidFill>
                <a:latin typeface="+mn-lt"/>
              </a:rPr>
              <a:t>pažljivo</a:t>
            </a:r>
            <a:r>
              <a:rPr lang="en-US" altLang="ko-KR" b="0" dirty="0">
                <a:solidFill>
                  <a:srgbClr val="333333"/>
                </a:solidFill>
                <a:latin typeface="+mn-lt"/>
              </a:rPr>
              <a:t> </a:t>
            </a:r>
            <a:r>
              <a:rPr lang="en-US" altLang="ko-KR" b="0" dirty="0" err="1">
                <a:solidFill>
                  <a:srgbClr val="333333"/>
                </a:solidFill>
                <a:latin typeface="+mn-lt"/>
              </a:rPr>
              <a:t>pregledate</a:t>
            </a:r>
            <a:r>
              <a:rPr lang="en-US" altLang="ko-KR" b="0" dirty="0">
                <a:solidFill>
                  <a:srgbClr val="333333"/>
                </a:solidFill>
                <a:latin typeface="+mn-lt"/>
              </a:rPr>
              <a:t> video </a:t>
            </a:r>
            <a:r>
              <a:rPr lang="en-US" altLang="ko-KR" b="0" dirty="0" err="1">
                <a:solidFill>
                  <a:srgbClr val="333333"/>
                </a:solidFill>
                <a:latin typeface="+mn-lt"/>
              </a:rPr>
              <a:t>materijal</a:t>
            </a:r>
            <a:r>
              <a:rPr lang="en-US" altLang="ko-KR" b="0" dirty="0">
                <a:solidFill>
                  <a:srgbClr val="333333"/>
                </a:solidFill>
                <a:latin typeface="+mn-lt"/>
              </a:rPr>
              <a:t> pre </a:t>
            </a:r>
            <a:r>
              <a:rPr lang="en-US" altLang="ko-KR" b="0" dirty="0" err="1">
                <a:solidFill>
                  <a:srgbClr val="333333"/>
                </a:solidFill>
                <a:latin typeface="+mn-lt"/>
              </a:rPr>
              <a:t>prikazivanja</a:t>
            </a:r>
            <a:r>
              <a:rPr lang="de-DE" b="0"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34</a:t>
            </a:fld>
            <a:endParaRPr lang="de-DE" altLang="de-DE"/>
          </a:p>
        </p:txBody>
      </p:sp>
    </p:spTree>
    <p:extLst>
      <p:ext uri="{BB962C8B-B14F-4D97-AF65-F5344CB8AC3E}">
        <p14:creationId xmlns:p14="http://schemas.microsoft.com/office/powerpoint/2010/main" val="3347361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Osvestiti</a:t>
            </a:r>
            <a:r>
              <a:rPr lang="en-US" sz="3600" dirty="0">
                <a:latin typeface="+mn-lt"/>
                <a:ea typeface="+mn-ea"/>
                <a:cs typeface="+mn-cs"/>
              </a:rPr>
              <a:t> </a:t>
            </a:r>
            <a:r>
              <a:rPr lang="en-US" sz="3600" dirty="0" err="1">
                <a:latin typeface="+mn-lt"/>
                <a:ea typeface="+mn-ea"/>
                <a:cs typeface="+mn-cs"/>
              </a:rPr>
              <a:t>svoje</a:t>
            </a:r>
            <a:r>
              <a:rPr lang="en-US" sz="3600" dirty="0">
                <a:latin typeface="+mn-lt"/>
                <a:ea typeface="+mn-ea"/>
                <a:cs typeface="+mn-cs"/>
              </a:rPr>
              <a:t> </a:t>
            </a:r>
            <a:r>
              <a:rPr lang="en-US" sz="3600" dirty="0" err="1">
                <a:latin typeface="+mn-lt"/>
                <a:ea typeface="+mn-ea"/>
                <a:cs typeface="+mn-cs"/>
              </a:rPr>
              <a:t>kvalitete</a:t>
            </a:r>
            <a:r>
              <a:rPr lang="en-US" sz="3600" dirty="0">
                <a:latin typeface="+mn-lt"/>
                <a:ea typeface="+mn-ea"/>
                <a:cs typeface="+mn-cs"/>
              </a:rPr>
              <a:t>!</a:t>
            </a:r>
          </a:p>
        </p:txBody>
      </p:sp>
      <p:sp>
        <p:nvSpPr>
          <p:cNvPr id="37890" name="Rectangle 1027"/>
          <p:cNvSpPr>
            <a:spLocks noGrp="1" noChangeArrowheads="1"/>
          </p:cNvSpPr>
          <p:nvPr>
            <p:ph idx="1"/>
          </p:nvPr>
        </p:nvSpPr>
        <p:spPr>
          <a:xfrm>
            <a:off x="408955" y="2204864"/>
            <a:ext cx="8229600" cy="4248000"/>
          </a:xfrm>
        </p:spPr>
        <p:txBody>
          <a:bodyPr>
            <a:noAutofit/>
          </a:bodyPr>
          <a:lstStyle/>
          <a:p>
            <a:pPr marL="342900" indent="-342900" eaLnBrk="1" hangingPunct="1">
              <a:buClr>
                <a:srgbClr val="333333"/>
              </a:buClr>
              <a:buFont typeface="WingDings"/>
              <a:buChar char=""/>
            </a:pPr>
            <a:r>
              <a:rPr lang="hr-HR" altLang="de-DE" sz="2400" dirty="0">
                <a:solidFill>
                  <a:srgbClr val="333333"/>
                </a:solidFill>
              </a:rPr>
              <a:t>Umesto da se stalno bavimo samo našim manama i nedostacima</a:t>
            </a:r>
            <a:r>
              <a:rPr lang="en-US" altLang="de-DE" sz="2400" dirty="0">
                <a:solidFill>
                  <a:srgbClr val="333333"/>
                </a:solidFill>
              </a:rPr>
              <a:t>,</a:t>
            </a:r>
            <a:r>
              <a:rPr lang="sr-Latn-CS" altLang="de-DE" sz="2400" dirty="0">
                <a:solidFill>
                  <a:srgbClr val="333333"/>
                </a:solidFill>
              </a:rPr>
              <a:t> trebalo bi takođe da </a:t>
            </a:r>
            <a:r>
              <a:rPr lang="hr-HR" altLang="de-DE" sz="2400" dirty="0">
                <a:solidFill>
                  <a:srgbClr val="333333"/>
                </a:solidFill>
              </a:rPr>
              <a:t>obratimo pažnju i na naše vrline.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Svaki čovek poseduje sposobnosti koje nema svako i na koje može biti ponosan...</a:t>
            </a:r>
            <a:r>
              <a:rPr lang="en-US" altLang="de-DE" sz="2400" dirty="0">
                <a:solidFill>
                  <a:srgbClr val="333333"/>
                </a:solidFill>
              </a:rPr>
              <a:t> </a:t>
            </a:r>
            <a:br>
              <a:rPr lang="en-US" altLang="de-DE" sz="2400" dirty="0">
                <a:solidFill>
                  <a:srgbClr val="333333"/>
                </a:solidFill>
              </a:rPr>
            </a:br>
            <a:r>
              <a:rPr lang="hr-HR" altLang="de-DE" sz="2400" i="1" dirty="0">
                <a:solidFill>
                  <a:srgbClr val="004992"/>
                </a:solidFill>
              </a:rPr>
              <a:t>to ne moraju biti svetski rekordi ili poznati pronalasci!</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Osvestiti svoje kvalitete!</a:t>
            </a:r>
          </a:p>
        </p:txBody>
      </p:sp>
      <p:sp>
        <p:nvSpPr>
          <p:cNvPr id="40962" name="Rectangle 2"/>
          <p:cNvSpPr>
            <a:spLocks noGrp="1" noChangeArrowheads="1"/>
          </p:cNvSpPr>
          <p:nvPr>
            <p:ph idx="1"/>
          </p:nvPr>
        </p:nvSpPr>
        <p:spPr/>
        <p:txBody>
          <a:bodyPr>
            <a:noAutofit/>
          </a:bodyPr>
          <a:lstStyle/>
          <a:p>
            <a:pPr marL="457200" indent="-457200">
              <a:lnSpc>
                <a:spcPct val="100000"/>
              </a:lnSpc>
              <a:spcBef>
                <a:spcPts val="0"/>
              </a:spcBef>
              <a:buFont typeface="+mj-lt"/>
              <a:buAutoNum type="arabicPeriod"/>
            </a:pPr>
            <a:r>
              <a:rPr lang="hr-HR" altLang="de-DE" sz="2400" dirty="0">
                <a:solidFill>
                  <a:srgbClr val="004992"/>
                </a:solidFill>
              </a:rPr>
              <a:t>Razmislite o vlastitim kvalitetima:</a:t>
            </a:r>
            <a:r>
              <a:rPr lang="en-US" altLang="de-DE" sz="2400" dirty="0">
                <a:solidFill>
                  <a:srgbClr val="004992"/>
                </a:solidFill>
              </a:rPr>
              <a:t> </a:t>
            </a:r>
            <a:br>
              <a:rPr lang="en-US" altLang="de-DE" sz="2400" dirty="0">
                <a:solidFill>
                  <a:srgbClr val="333333"/>
                </a:solidFill>
              </a:rPr>
            </a:br>
            <a:r>
              <a:rPr lang="hr-HR" altLang="de-DE" sz="2400" i="1" dirty="0">
                <a:solidFill>
                  <a:srgbClr val="333333"/>
                </a:solidFill>
              </a:rPr>
              <a:t>Koje sposobnosti imam</a:t>
            </a:r>
            <a:r>
              <a:rPr lang="en-US" altLang="de-DE" sz="2400" i="1" dirty="0">
                <a:solidFill>
                  <a:srgbClr val="333333"/>
                </a:solidFill>
              </a:rPr>
              <a:t>? </a:t>
            </a:r>
            <a:r>
              <a:rPr lang="sr-Latn-CS" altLang="de-DE" sz="2400" i="1" dirty="0">
                <a:solidFill>
                  <a:srgbClr val="333333"/>
                </a:solidFill>
              </a:rPr>
              <a:t>Za koje stvari </a:t>
            </a:r>
            <a:r>
              <a:rPr lang="hr-HR" altLang="de-DE" sz="2400" i="1" dirty="0">
                <a:solidFill>
                  <a:srgbClr val="333333"/>
                </a:solidFill>
              </a:rPr>
              <a:t>sam dobio</a:t>
            </a:r>
            <a:br>
              <a:rPr lang="en-US" altLang="de-DE" sz="2400" i="1" dirty="0">
                <a:solidFill>
                  <a:srgbClr val="333333"/>
                </a:solidFill>
              </a:rPr>
            </a:br>
            <a:r>
              <a:rPr lang="hr-HR" altLang="de-DE" sz="2400" i="1" dirty="0">
                <a:solidFill>
                  <a:srgbClr val="333333"/>
                </a:solidFill>
              </a:rPr>
              <a:t>komplimente u prošlosti</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Imam smisla za tehniku...</a:t>
            </a:r>
            <a:endParaRPr lang="en-U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36</a:t>
            </a:fld>
            <a:endParaRPr lang="de-DE" altLang="de-DE"/>
          </a:p>
        </p:txBody>
      </p:sp>
    </p:spTree>
    <p:extLst>
      <p:ext uri="{BB962C8B-B14F-4D97-AF65-F5344CB8AC3E}">
        <p14:creationId xmlns:p14="http://schemas.microsoft.com/office/powerpoint/2010/main" val="733039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Osvestiti svoje kvalitete!</a:t>
            </a:r>
          </a:p>
        </p:txBody>
      </p:sp>
      <p:sp>
        <p:nvSpPr>
          <p:cNvPr id="40962" name="Rectangle 2"/>
          <p:cNvSpPr>
            <a:spLocks noGrp="1" noChangeArrowheads="1"/>
          </p:cNvSpPr>
          <p:nvPr>
            <p:ph idx="1"/>
          </p:nvPr>
        </p:nvSpPr>
        <p:spPr/>
        <p:txBody>
          <a:bodyPr>
            <a:noAutofit/>
          </a:bodyPr>
          <a:lstStyle/>
          <a:p>
            <a:pPr marL="457200" indent="-457200">
              <a:lnSpc>
                <a:spcPct val="100000"/>
              </a:lnSpc>
              <a:spcBef>
                <a:spcPts val="0"/>
              </a:spcBef>
              <a:buFont typeface="+mj-lt"/>
              <a:buAutoNum type="arabicPeriod"/>
            </a:pPr>
            <a:r>
              <a:rPr lang="hr-HR" altLang="de-DE" sz="2400" dirty="0">
                <a:solidFill>
                  <a:srgbClr val="004992"/>
                </a:solidFill>
              </a:rPr>
              <a:t>Razmislite o vlastitim kvalitetima:</a:t>
            </a:r>
            <a:r>
              <a:rPr lang="en-US" altLang="de-DE" sz="2400" dirty="0">
                <a:solidFill>
                  <a:srgbClr val="004992"/>
                </a:solidFill>
              </a:rPr>
              <a:t> </a:t>
            </a:r>
            <a:br>
              <a:rPr lang="en-US" altLang="de-DE" sz="2400" dirty="0">
                <a:solidFill>
                  <a:srgbClr val="333333"/>
                </a:solidFill>
              </a:rPr>
            </a:br>
            <a:r>
              <a:rPr lang="hr-HR" altLang="de-DE" sz="2400" i="1" dirty="0">
                <a:solidFill>
                  <a:srgbClr val="333333"/>
                </a:solidFill>
              </a:rPr>
              <a:t>Koje sposobnosti imam</a:t>
            </a:r>
            <a:r>
              <a:rPr lang="en-US" altLang="de-DE" sz="2400" i="1" dirty="0">
                <a:solidFill>
                  <a:srgbClr val="333333"/>
                </a:solidFill>
              </a:rPr>
              <a:t>? </a:t>
            </a:r>
            <a:r>
              <a:rPr lang="sr-Latn-CS" altLang="de-DE" sz="2400" i="1" dirty="0">
                <a:solidFill>
                  <a:srgbClr val="333333"/>
                </a:solidFill>
              </a:rPr>
              <a:t>Za koje stvari </a:t>
            </a:r>
            <a:r>
              <a:rPr lang="hr-HR" altLang="de-DE" sz="2400" i="1" dirty="0">
                <a:solidFill>
                  <a:srgbClr val="333333"/>
                </a:solidFill>
              </a:rPr>
              <a:t>sam dobio</a:t>
            </a:r>
            <a:br>
              <a:rPr lang="en-US" altLang="de-DE" sz="2400" i="1" dirty="0">
                <a:solidFill>
                  <a:srgbClr val="333333"/>
                </a:solidFill>
              </a:rPr>
            </a:br>
            <a:r>
              <a:rPr lang="hr-HR" altLang="de-DE" sz="2400" i="1" dirty="0">
                <a:solidFill>
                  <a:srgbClr val="333333"/>
                </a:solidFill>
              </a:rPr>
              <a:t>komplimente u prošlosti</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Imam smisla za tehniku...</a:t>
            </a:r>
            <a:endParaRPr lang="de-DE" altLang="de-DE" sz="1600" i="1" dirty="0">
              <a:solidFill>
                <a:srgbClr val="333333"/>
              </a:solidFill>
            </a:endParaRPr>
          </a:p>
          <a:p>
            <a:pPr marL="457200" indent="-457200">
              <a:buFont typeface="+mj-lt"/>
              <a:buAutoNum type="arabicPeriod"/>
            </a:pPr>
            <a:r>
              <a:rPr lang="hr-HR" altLang="de-DE" sz="2400" dirty="0">
                <a:solidFill>
                  <a:srgbClr val="004992"/>
                </a:solidFill>
              </a:rPr>
              <a:t>Zamislite konkretnu situaciju:</a:t>
            </a:r>
            <a:r>
              <a:rPr lang="en-US" altLang="de-DE" sz="2400" dirty="0">
                <a:solidFill>
                  <a:srgbClr val="004992"/>
                </a:solidFill>
              </a:rPr>
              <a:t> </a:t>
            </a:r>
            <a:br>
              <a:rPr lang="en-US" altLang="de-DE" sz="2400" dirty="0">
                <a:solidFill>
                  <a:srgbClr val="333333"/>
                </a:solidFill>
              </a:rPr>
            </a:br>
            <a:r>
              <a:rPr lang="hr-HR" altLang="de-DE" sz="2400" i="1" dirty="0">
                <a:solidFill>
                  <a:srgbClr val="333333"/>
                </a:solidFill>
              </a:rPr>
              <a:t>Kad i gde</a:t>
            </a:r>
            <a:r>
              <a:rPr lang="en-US" altLang="de-DE" sz="2400" i="1" dirty="0">
                <a:solidFill>
                  <a:srgbClr val="333333"/>
                </a:solidFill>
              </a:rPr>
              <a:t>? </a:t>
            </a:r>
            <a:r>
              <a:rPr lang="hr-HR" altLang="de-DE" sz="2400" dirty="0">
                <a:solidFill>
                  <a:srgbClr val="333333"/>
                </a:solidFill>
              </a:rPr>
              <a:t>Š</a:t>
            </a:r>
            <a:r>
              <a:rPr lang="hr-HR" altLang="de-DE" sz="2400" i="1" dirty="0">
                <a:solidFill>
                  <a:srgbClr val="333333"/>
                </a:solidFill>
              </a:rPr>
              <a:t>ta sam tada konkretno učinio</a:t>
            </a:r>
            <a:r>
              <a:rPr lang="en-US" altLang="de-DE" sz="2400" i="1" dirty="0">
                <a:solidFill>
                  <a:srgbClr val="333333"/>
                </a:solidFill>
              </a:rPr>
              <a:t> </a:t>
            </a:r>
            <a:r>
              <a:rPr lang="en-US" altLang="de-DE" sz="2400" i="1" dirty="0" err="1">
                <a:solidFill>
                  <a:srgbClr val="333333"/>
                </a:solidFill>
              </a:rPr>
              <a:t>i</a:t>
            </a:r>
            <a:r>
              <a:rPr lang="sr-Latn-CS" altLang="de-DE" sz="2400" i="1" dirty="0">
                <a:solidFill>
                  <a:srgbClr val="333333"/>
                </a:solidFill>
              </a:rPr>
              <a:t>li</a:t>
            </a:r>
            <a:r>
              <a:rPr lang="en-US" altLang="de-DE" sz="2400" i="1" dirty="0">
                <a:solidFill>
                  <a:srgbClr val="333333"/>
                </a:solidFill>
              </a:rPr>
              <a:t> </a:t>
            </a:r>
            <a:r>
              <a:rPr lang="en-US" altLang="de-DE" sz="2400" i="1" dirty="0" err="1">
                <a:solidFill>
                  <a:srgbClr val="333333"/>
                </a:solidFill>
              </a:rPr>
              <a:t>ko</a:t>
            </a:r>
            <a:r>
              <a:rPr lang="en-US" altLang="de-DE" sz="2400" i="1" dirty="0">
                <a:solidFill>
                  <a:srgbClr val="333333"/>
                </a:solidFill>
              </a:rPr>
              <a:t> </a:t>
            </a:r>
            <a:r>
              <a:rPr lang="hr-HR" altLang="de-DE" sz="2400" i="1" dirty="0">
                <a:solidFill>
                  <a:srgbClr val="333333"/>
                </a:solidFill>
              </a:rPr>
              <a:t>me </a:t>
            </a:r>
            <a:r>
              <a:rPr lang="en-US" altLang="de-DE" sz="2400" i="1" dirty="0">
                <a:solidFill>
                  <a:srgbClr val="333333"/>
                </a:solidFill>
              </a:rPr>
              <a:t>je </a:t>
            </a:r>
            <a:r>
              <a:rPr lang="hr-HR" altLang="de-DE" sz="2400" i="1" dirty="0">
                <a:solidFill>
                  <a:srgbClr val="333333"/>
                </a:solidFill>
              </a:rPr>
              <a:t>tada pohvalio</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Prošle nedelje sam</a:t>
            </a:r>
            <a:r>
              <a:rPr lang="de-DE" altLang="de-DE" sz="1600" i="1" dirty="0">
                <a:solidFill>
                  <a:srgbClr val="333333"/>
                </a:solidFill>
              </a:rPr>
              <a:t> </a:t>
            </a:r>
            <a:r>
              <a:rPr lang="hr-HR" altLang="de-DE" sz="1600" i="1" dirty="0">
                <a:solidFill>
                  <a:srgbClr val="333333"/>
                </a:solidFill>
              </a:rPr>
              <a:t>pomogao prijateljici u renoviranju stana</a:t>
            </a:r>
            <a:r>
              <a:rPr lang="de-DE" altLang="de-DE" sz="1600" i="1" dirty="0">
                <a:solidFill>
                  <a:srgbClr val="333333"/>
                </a:solidFill>
              </a:rPr>
              <a:t>. </a:t>
            </a:r>
            <a:r>
              <a:rPr lang="hr-HR" altLang="de-DE" sz="1600" i="1" dirty="0">
                <a:solidFill>
                  <a:srgbClr val="333333"/>
                </a:solidFill>
              </a:rPr>
              <a:t>Bila joj je to velika </a:t>
            </a:r>
            <a:r>
              <a:rPr lang="hr-HR" altLang="de-DE" sz="1600" i="1">
                <a:solidFill>
                  <a:srgbClr val="333333"/>
                </a:solidFill>
              </a:rPr>
              <a:t>pomoć</a:t>
            </a:r>
            <a:r>
              <a:rPr lang="de-DE" altLang="de-DE" sz="1600" i="1">
                <a:solidFill>
                  <a:srgbClr val="333333"/>
                </a:solidFill>
              </a:rPr>
              <a:t>...</a:t>
            </a:r>
            <a:endParaRPr lang="en-U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37</a:t>
            </a:fld>
            <a:endParaRPr lang="de-DE" altLang="de-DE"/>
          </a:p>
        </p:txBody>
      </p:sp>
    </p:spTree>
    <p:extLst>
      <p:ext uri="{BB962C8B-B14F-4D97-AF65-F5344CB8AC3E}">
        <p14:creationId xmlns:p14="http://schemas.microsoft.com/office/powerpoint/2010/main" val="27854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Osvestiti svoje kvalitete!</a:t>
            </a:r>
          </a:p>
        </p:txBody>
      </p:sp>
      <p:sp>
        <p:nvSpPr>
          <p:cNvPr id="40962" name="Rectangle 2"/>
          <p:cNvSpPr>
            <a:spLocks noGrp="1" noChangeArrowheads="1"/>
          </p:cNvSpPr>
          <p:nvPr>
            <p:ph idx="1"/>
          </p:nvPr>
        </p:nvSpPr>
        <p:spPr/>
        <p:txBody>
          <a:bodyPr>
            <a:noAutofit/>
          </a:bodyPr>
          <a:lstStyle/>
          <a:p>
            <a:pPr marL="457200" indent="-457200">
              <a:lnSpc>
                <a:spcPct val="100000"/>
              </a:lnSpc>
              <a:spcBef>
                <a:spcPts val="0"/>
              </a:spcBef>
              <a:buFont typeface="+mj-lt"/>
              <a:buAutoNum type="arabicPeriod"/>
            </a:pPr>
            <a:r>
              <a:rPr lang="hr-HR" altLang="de-DE" sz="2400" dirty="0">
                <a:solidFill>
                  <a:srgbClr val="004992"/>
                </a:solidFill>
              </a:rPr>
              <a:t>Razmislite o vlastitim kvalitetima:</a:t>
            </a:r>
            <a:r>
              <a:rPr lang="en-US" altLang="de-DE" sz="2400" dirty="0">
                <a:solidFill>
                  <a:srgbClr val="004992"/>
                </a:solidFill>
              </a:rPr>
              <a:t> </a:t>
            </a:r>
            <a:br>
              <a:rPr lang="en-US" altLang="de-DE" sz="2400" dirty="0">
                <a:solidFill>
                  <a:srgbClr val="333333"/>
                </a:solidFill>
              </a:rPr>
            </a:br>
            <a:r>
              <a:rPr lang="hr-HR" altLang="de-DE" sz="2400" i="1" dirty="0">
                <a:solidFill>
                  <a:srgbClr val="333333"/>
                </a:solidFill>
              </a:rPr>
              <a:t>Koje sposobnosti imam</a:t>
            </a:r>
            <a:r>
              <a:rPr lang="en-US" altLang="de-DE" sz="2400" i="1" dirty="0">
                <a:solidFill>
                  <a:srgbClr val="333333"/>
                </a:solidFill>
              </a:rPr>
              <a:t>? </a:t>
            </a:r>
            <a:r>
              <a:rPr lang="sr-Latn-CS" altLang="de-DE" sz="2400" i="1" dirty="0">
                <a:solidFill>
                  <a:srgbClr val="333333"/>
                </a:solidFill>
              </a:rPr>
              <a:t>Za koje stvari </a:t>
            </a:r>
            <a:r>
              <a:rPr lang="hr-HR" altLang="de-DE" sz="2400" i="1" dirty="0">
                <a:solidFill>
                  <a:srgbClr val="333333"/>
                </a:solidFill>
              </a:rPr>
              <a:t>sam dobio</a:t>
            </a:r>
            <a:br>
              <a:rPr lang="en-US" altLang="de-DE" sz="2400" i="1" dirty="0">
                <a:solidFill>
                  <a:srgbClr val="333333"/>
                </a:solidFill>
              </a:rPr>
            </a:br>
            <a:r>
              <a:rPr lang="hr-HR" altLang="de-DE" sz="2400" i="1" dirty="0">
                <a:solidFill>
                  <a:srgbClr val="333333"/>
                </a:solidFill>
              </a:rPr>
              <a:t>komplimente u prošlosti</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Imam smisla za tehniku...</a:t>
            </a:r>
            <a:endParaRPr lang="de-DE" altLang="de-DE" sz="1600" i="1" dirty="0">
              <a:solidFill>
                <a:srgbClr val="333333"/>
              </a:solidFill>
            </a:endParaRPr>
          </a:p>
          <a:p>
            <a:pPr marL="457200" indent="-457200">
              <a:buFont typeface="+mj-lt"/>
              <a:buAutoNum type="arabicPeriod"/>
            </a:pPr>
            <a:r>
              <a:rPr lang="hr-HR" altLang="de-DE" sz="2400" dirty="0">
                <a:solidFill>
                  <a:srgbClr val="004992"/>
                </a:solidFill>
              </a:rPr>
              <a:t>Zamislite konkretnu situaciju:</a:t>
            </a:r>
            <a:r>
              <a:rPr lang="en-US" altLang="de-DE" sz="2400" dirty="0">
                <a:solidFill>
                  <a:srgbClr val="004992"/>
                </a:solidFill>
              </a:rPr>
              <a:t> </a:t>
            </a:r>
            <a:br>
              <a:rPr lang="en-US" altLang="de-DE" sz="2400" dirty="0">
                <a:solidFill>
                  <a:srgbClr val="333333"/>
                </a:solidFill>
              </a:rPr>
            </a:br>
            <a:r>
              <a:rPr lang="hr-HR" altLang="de-DE" sz="2400" i="1" dirty="0">
                <a:solidFill>
                  <a:srgbClr val="333333"/>
                </a:solidFill>
              </a:rPr>
              <a:t>Kad i gde</a:t>
            </a:r>
            <a:r>
              <a:rPr lang="en-US" altLang="de-DE" sz="2400" i="1" dirty="0">
                <a:solidFill>
                  <a:srgbClr val="333333"/>
                </a:solidFill>
              </a:rPr>
              <a:t>? </a:t>
            </a:r>
            <a:r>
              <a:rPr lang="hr-HR" altLang="de-DE" sz="2400" dirty="0">
                <a:solidFill>
                  <a:srgbClr val="333333"/>
                </a:solidFill>
              </a:rPr>
              <a:t>Š</a:t>
            </a:r>
            <a:r>
              <a:rPr lang="hr-HR" altLang="de-DE" sz="2400" i="1" dirty="0">
                <a:solidFill>
                  <a:srgbClr val="333333"/>
                </a:solidFill>
              </a:rPr>
              <a:t>ta sam tada konkretno učinio</a:t>
            </a:r>
            <a:r>
              <a:rPr lang="en-US" altLang="de-DE" sz="2400" i="1" dirty="0">
                <a:solidFill>
                  <a:srgbClr val="333333"/>
                </a:solidFill>
              </a:rPr>
              <a:t> </a:t>
            </a:r>
            <a:r>
              <a:rPr lang="en-US" altLang="de-DE" sz="2400" i="1" dirty="0" err="1">
                <a:solidFill>
                  <a:srgbClr val="333333"/>
                </a:solidFill>
              </a:rPr>
              <a:t>i</a:t>
            </a:r>
            <a:r>
              <a:rPr lang="sr-Latn-CS" altLang="de-DE" sz="2400" i="1" dirty="0">
                <a:solidFill>
                  <a:srgbClr val="333333"/>
                </a:solidFill>
              </a:rPr>
              <a:t>li</a:t>
            </a:r>
            <a:r>
              <a:rPr lang="en-US" altLang="de-DE" sz="2400" i="1" dirty="0">
                <a:solidFill>
                  <a:srgbClr val="333333"/>
                </a:solidFill>
              </a:rPr>
              <a:t> </a:t>
            </a:r>
            <a:r>
              <a:rPr lang="en-US" altLang="de-DE" sz="2400" i="1" dirty="0" err="1">
                <a:solidFill>
                  <a:srgbClr val="333333"/>
                </a:solidFill>
              </a:rPr>
              <a:t>ko</a:t>
            </a:r>
            <a:r>
              <a:rPr lang="en-US" altLang="de-DE" sz="2400" i="1" dirty="0">
                <a:solidFill>
                  <a:srgbClr val="333333"/>
                </a:solidFill>
              </a:rPr>
              <a:t> </a:t>
            </a:r>
            <a:r>
              <a:rPr lang="hr-HR" altLang="de-DE" sz="2400" i="1" dirty="0">
                <a:solidFill>
                  <a:srgbClr val="333333"/>
                </a:solidFill>
              </a:rPr>
              <a:t>me </a:t>
            </a:r>
            <a:r>
              <a:rPr lang="en-US" altLang="de-DE" sz="2400" i="1" dirty="0">
                <a:solidFill>
                  <a:srgbClr val="333333"/>
                </a:solidFill>
              </a:rPr>
              <a:t>je </a:t>
            </a:r>
            <a:r>
              <a:rPr lang="hr-HR" altLang="de-DE" sz="2400" i="1" dirty="0">
                <a:solidFill>
                  <a:srgbClr val="333333"/>
                </a:solidFill>
              </a:rPr>
              <a:t>tada pohvalio</a:t>
            </a:r>
            <a:r>
              <a:rPr lang="en-US" altLang="de-DE" sz="2400" i="1" dirty="0">
                <a:solidFill>
                  <a:srgbClr val="333333"/>
                </a:solidFill>
              </a:rPr>
              <a:t>?</a:t>
            </a:r>
            <a:br>
              <a:rPr lang="en-US" altLang="de-DE" sz="2400" i="1" dirty="0">
                <a:solidFill>
                  <a:srgbClr val="333333"/>
                </a:solidFill>
              </a:rPr>
            </a:br>
            <a:r>
              <a:rPr lang="hr-HR" altLang="de-DE" sz="1600" i="1" dirty="0">
                <a:solidFill>
                  <a:srgbClr val="333333"/>
                </a:solidFill>
              </a:rPr>
              <a:t>npr</a:t>
            </a:r>
            <a:r>
              <a:rPr lang="de-DE" altLang="de-DE" sz="1600" i="1" dirty="0">
                <a:solidFill>
                  <a:srgbClr val="333333"/>
                </a:solidFill>
              </a:rPr>
              <a:t>. </a:t>
            </a:r>
            <a:r>
              <a:rPr lang="hr-HR" altLang="de-DE" sz="1600" i="1" dirty="0">
                <a:solidFill>
                  <a:srgbClr val="333333"/>
                </a:solidFill>
              </a:rPr>
              <a:t>Prošle nedelje sam</a:t>
            </a:r>
            <a:r>
              <a:rPr lang="de-DE" altLang="de-DE" sz="1600" i="1" dirty="0">
                <a:solidFill>
                  <a:srgbClr val="333333"/>
                </a:solidFill>
              </a:rPr>
              <a:t> </a:t>
            </a:r>
            <a:r>
              <a:rPr lang="hr-HR" altLang="de-DE" sz="1600" i="1" dirty="0">
                <a:solidFill>
                  <a:srgbClr val="333333"/>
                </a:solidFill>
              </a:rPr>
              <a:t>pomogao prijateljici u renoviranju stana</a:t>
            </a:r>
            <a:r>
              <a:rPr lang="de-DE" altLang="de-DE" sz="1600" i="1" dirty="0">
                <a:solidFill>
                  <a:srgbClr val="333333"/>
                </a:solidFill>
              </a:rPr>
              <a:t>. </a:t>
            </a:r>
            <a:r>
              <a:rPr lang="hr-HR" altLang="de-DE" sz="1600" i="1" dirty="0">
                <a:solidFill>
                  <a:srgbClr val="333333"/>
                </a:solidFill>
              </a:rPr>
              <a:t>Bila joj je to velika pomoć</a:t>
            </a:r>
            <a:r>
              <a:rPr lang="de-DE" altLang="de-DE" sz="1600" i="1" dirty="0">
                <a:solidFill>
                  <a:srgbClr val="333333"/>
                </a:solidFill>
              </a:rPr>
              <a:t>...</a:t>
            </a:r>
            <a:endParaRPr lang="de-DE" altLang="de-DE" i="1" dirty="0">
              <a:solidFill>
                <a:srgbClr val="333333"/>
              </a:solidFill>
            </a:endParaRPr>
          </a:p>
          <a:p>
            <a:pPr marL="457200" indent="-457200">
              <a:buFont typeface="+mj-lt"/>
              <a:buAutoNum type="arabicPeriod"/>
            </a:pPr>
            <a:r>
              <a:rPr lang="hr-HR" altLang="de-DE" sz="2400" dirty="0">
                <a:solidFill>
                  <a:srgbClr val="004992"/>
                </a:solidFill>
              </a:rPr>
              <a:t>Zapišite to</a:t>
            </a:r>
            <a:r>
              <a:rPr lang="en-US" altLang="de-DE" sz="2400" dirty="0">
                <a:solidFill>
                  <a:srgbClr val="004992"/>
                </a:solidFill>
              </a:rPr>
              <a:t>!</a:t>
            </a:r>
            <a:br>
              <a:rPr lang="en-US" altLang="de-DE" sz="2400" dirty="0">
                <a:solidFill>
                  <a:srgbClr val="333333"/>
                </a:solidFill>
              </a:rPr>
            </a:br>
            <a:r>
              <a:rPr lang="sr-Latn-CS" altLang="de-DE" sz="2400" i="1" dirty="0">
                <a:solidFill>
                  <a:srgbClr val="333333"/>
                </a:solidFill>
              </a:rPr>
              <a:t>Povremeno č</a:t>
            </a:r>
            <a:r>
              <a:rPr lang="hr-HR" altLang="de-DE" sz="2400" i="1" dirty="0">
                <a:solidFill>
                  <a:srgbClr val="333333"/>
                </a:solidFill>
              </a:rPr>
              <a:t>itajte ovo i dopunjujte</a:t>
            </a:r>
            <a:r>
              <a:rPr lang="en-US" altLang="de-DE" sz="2400" i="1" dirty="0">
                <a:solidFill>
                  <a:srgbClr val="333333"/>
                </a:solidFill>
              </a:rPr>
              <a:t>. </a:t>
            </a:r>
            <a:r>
              <a:rPr lang="hr-HR" altLang="de-DE" sz="2400" i="1" dirty="0">
                <a:solidFill>
                  <a:srgbClr val="333333"/>
                </a:solidFill>
              </a:rPr>
              <a:t>U slučaju krize </a:t>
            </a:r>
            <a:r>
              <a:rPr lang="en-US" altLang="de-DE" sz="2400" i="1" dirty="0">
                <a:solidFill>
                  <a:srgbClr val="333333"/>
                </a:solidFill>
              </a:rPr>
              <a:t>(</a:t>
            </a:r>
            <a:r>
              <a:rPr lang="hr-HR" altLang="de-DE" sz="2400" i="1" dirty="0">
                <a:solidFill>
                  <a:srgbClr val="333333"/>
                </a:solidFill>
              </a:rPr>
              <a:t>npr</a:t>
            </a:r>
            <a:r>
              <a:rPr lang="en-US" altLang="de-DE" sz="2400" i="1" dirty="0">
                <a:solidFill>
                  <a:srgbClr val="333333"/>
                </a:solidFill>
              </a:rPr>
              <a:t>. </a:t>
            </a:r>
            <a:r>
              <a:rPr lang="hr-HR" altLang="de-DE" sz="2400" i="1" dirty="0">
                <a:solidFill>
                  <a:srgbClr val="333333"/>
                </a:solidFill>
              </a:rPr>
              <a:t>kad se osetite</a:t>
            </a:r>
            <a:br>
              <a:rPr lang="en-US" altLang="de-DE" sz="2400" i="1" dirty="0">
                <a:solidFill>
                  <a:srgbClr val="333333"/>
                </a:solidFill>
              </a:rPr>
            </a:br>
            <a:r>
              <a:rPr lang="hr-HR" altLang="de-DE" sz="2400" i="1" dirty="0">
                <a:solidFill>
                  <a:srgbClr val="333333"/>
                </a:solidFill>
              </a:rPr>
              <a:t>bezvrednim</a:t>
            </a:r>
            <a:r>
              <a:rPr lang="en-US" altLang="de-DE" sz="2400" i="1" dirty="0">
                <a:solidFill>
                  <a:srgbClr val="333333"/>
                </a:solidFill>
              </a:rPr>
              <a:t>)</a:t>
            </a:r>
            <a:r>
              <a:rPr lang="hr-HR" altLang="de-DE" sz="2400" i="1" dirty="0">
                <a:solidFill>
                  <a:srgbClr val="333333"/>
                </a:solidFill>
              </a:rPr>
              <a:t> potražite ovo.</a:t>
            </a:r>
            <a:br>
              <a:rPr lang="en-US" altLang="de-DE" sz="2400" i="1" dirty="0">
                <a:solidFill>
                  <a:srgbClr val="333333"/>
                </a:solidFill>
              </a:rPr>
            </a:br>
            <a:r>
              <a:rPr lang="sr-Latn-CS" altLang="de-DE" sz="1600" i="1" dirty="0">
                <a:solidFill>
                  <a:srgbClr val="333333"/>
                </a:solidFill>
              </a:rPr>
              <a:t>npr. </a:t>
            </a:r>
            <a:r>
              <a:rPr lang="hr-HR" altLang="de-DE" sz="1600" i="1" dirty="0">
                <a:solidFill>
                  <a:srgbClr val="333333"/>
                </a:solidFill>
              </a:rPr>
              <a:t>Zapišite kada je nešto dobro</a:t>
            </a:r>
            <a:r>
              <a:rPr lang="de-DE" altLang="de-DE" sz="1600" i="1" dirty="0">
                <a:solidFill>
                  <a:srgbClr val="333333"/>
                </a:solidFill>
              </a:rPr>
              <a:t> </a:t>
            </a:r>
            <a:r>
              <a:rPr lang="hr-HR" altLang="de-DE" sz="1600" i="1" dirty="0">
                <a:solidFill>
                  <a:srgbClr val="333333"/>
                </a:solidFill>
              </a:rPr>
              <a:t>prošlo ili kada ste dobili komplimente za nešto</a:t>
            </a:r>
            <a:r>
              <a:rPr lang="de-DE" altLang="de-DE" sz="1600" i="1" dirty="0">
                <a:solidFill>
                  <a:srgbClr val="333333"/>
                </a:solidFill>
              </a:rPr>
              <a:t>...</a:t>
            </a:r>
            <a:endParaRPr lang="en-US"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38</a:t>
            </a:fld>
            <a:endParaRPr lang="de-DE" altLang="de-DE"/>
          </a:p>
        </p:txBody>
      </p:sp>
    </p:spTree>
    <p:extLst>
      <p:ext uri="{BB962C8B-B14F-4D97-AF65-F5344CB8AC3E}">
        <p14:creationId xmlns:p14="http://schemas.microsoft.com/office/powerpoint/2010/main" val="2425570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Svake večeri zabeležite nekoliko pozitivnih događaja</a:t>
            </a:r>
            <a:r>
              <a:rPr lang="en-US" altLang="de-DE" sz="2400" dirty="0">
                <a:solidFill>
                  <a:srgbClr val="333333"/>
                </a:solidFill>
              </a:rPr>
              <a:t> </a:t>
            </a:r>
            <a:r>
              <a:rPr lang="hr-HR" altLang="de-DE" sz="2400" dirty="0">
                <a:solidFill>
                  <a:srgbClr val="333333"/>
                </a:solidFill>
              </a:rPr>
              <a:t>koji su se tog dana dogodili </a:t>
            </a:r>
            <a:r>
              <a:rPr lang="en-US" altLang="de-DE" sz="2400" dirty="0">
                <a:solidFill>
                  <a:srgbClr val="333333"/>
                </a:solidFill>
              </a:rPr>
              <a:t>(</a:t>
            </a:r>
            <a:r>
              <a:rPr lang="hr-HR" altLang="de-DE" sz="2400" dirty="0">
                <a:solidFill>
                  <a:srgbClr val="333333"/>
                </a:solidFill>
              </a:rPr>
              <a:t>do</a:t>
            </a:r>
            <a:r>
              <a:rPr lang="en-US" altLang="de-DE" sz="2400" dirty="0">
                <a:solidFill>
                  <a:srgbClr val="333333"/>
                </a:solidFill>
              </a:rPr>
              <a:t> 5).</a:t>
            </a:r>
            <a:r>
              <a:rPr lang="sr-Latn-CS" altLang="de-DE" sz="2400" dirty="0">
                <a:solidFill>
                  <a:srgbClr val="333333"/>
                </a:solidFill>
              </a:rPr>
              <a:t> R</a:t>
            </a:r>
            <a:r>
              <a:rPr lang="hr-HR" altLang="de-DE" sz="2400" dirty="0">
                <a:solidFill>
                  <a:srgbClr val="333333"/>
                </a:solidFill>
              </a:rPr>
              <a:t>azmislite malo o </a:t>
            </a:r>
            <a:r>
              <a:rPr lang="hr-HR" altLang="de-DE" sz="2400">
                <a:solidFill>
                  <a:srgbClr val="333333"/>
                </a:solidFill>
              </a:rPr>
              <a:t>njima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Svake večeri zabeležite nekoliko pozitivnih događaja</a:t>
            </a:r>
            <a:r>
              <a:rPr lang="en-US" altLang="de-DE" sz="2400" dirty="0">
                <a:solidFill>
                  <a:srgbClr val="333333"/>
                </a:solidFill>
              </a:rPr>
              <a:t> </a:t>
            </a:r>
            <a:r>
              <a:rPr lang="hr-HR" altLang="de-DE" sz="2400" dirty="0">
                <a:solidFill>
                  <a:srgbClr val="333333"/>
                </a:solidFill>
              </a:rPr>
              <a:t>koji su se tog dana dogodili </a:t>
            </a:r>
            <a:r>
              <a:rPr lang="en-US" altLang="de-DE" sz="2400" dirty="0">
                <a:solidFill>
                  <a:srgbClr val="333333"/>
                </a:solidFill>
              </a:rPr>
              <a:t>(</a:t>
            </a:r>
            <a:r>
              <a:rPr lang="hr-HR" altLang="de-DE" sz="2400" dirty="0">
                <a:solidFill>
                  <a:srgbClr val="333333"/>
                </a:solidFill>
              </a:rPr>
              <a:t>do</a:t>
            </a:r>
            <a:r>
              <a:rPr lang="en-US" altLang="de-DE" sz="2400" dirty="0">
                <a:solidFill>
                  <a:srgbClr val="333333"/>
                </a:solidFill>
              </a:rPr>
              <a:t> 5).</a:t>
            </a:r>
            <a:r>
              <a:rPr lang="sr-Latn-CS" altLang="de-DE" sz="2400" dirty="0">
                <a:solidFill>
                  <a:srgbClr val="333333"/>
                </a:solidFill>
              </a:rPr>
              <a:t> R</a:t>
            </a:r>
            <a:r>
              <a:rPr lang="hr-HR" altLang="de-DE" sz="2400" dirty="0">
                <a:solidFill>
                  <a:srgbClr val="333333"/>
                </a:solidFill>
              </a:rPr>
              <a:t>azmislite malo o njima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Recite sebi pred ogledalom</a:t>
            </a:r>
            <a:r>
              <a:rPr lang="en-US" altLang="de-DE" sz="2400">
                <a:solidFill>
                  <a:srgbClr val="333333"/>
                </a:solidFill>
              </a:rPr>
              <a:t>: “</a:t>
            </a:r>
            <a:r>
              <a:rPr lang="hr-HR" altLang="de-DE" sz="2400">
                <a:solidFill>
                  <a:srgbClr val="333333"/>
                </a:solidFill>
              </a:rPr>
              <a:t>Dopadam se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a:t>
            </a:r>
            <a:r>
              <a:rPr lang="hr-HR" altLang="de-DE" sz="2400" dirty="0">
                <a:solidFill>
                  <a:srgbClr val="333333"/>
                </a:solidFill>
              </a:rPr>
              <a:t>mi </a:t>
            </a:r>
            <a:r>
              <a:rPr lang="hr-HR" altLang="de-DE" sz="2400">
                <a:solidFill>
                  <a:srgbClr val="333333"/>
                </a:solidFill>
              </a:rPr>
              <a:t>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osetiti malo blesavo</a:t>
            </a:r>
            <a:r>
              <a:rPr lang="hr-HR" altLang="de-DE" sz="2400">
                <a:solidFill>
                  <a:srgbClr val="333333"/>
                </a:solidFill>
              </a:rPr>
              <a:t>!</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41</a:t>
            </a:fld>
            <a:endParaRPr lang="de-DE" altLang="de-DE"/>
          </a:p>
        </p:txBody>
      </p:sp>
    </p:spTree>
    <p:extLst>
      <p:ext uri="{BB962C8B-B14F-4D97-AF65-F5344CB8AC3E}">
        <p14:creationId xmlns:p14="http://schemas.microsoft.com/office/powerpoint/2010/main" val="1928973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Svake večeri zabeležite nekoliko pozitivnih događaja</a:t>
            </a:r>
            <a:r>
              <a:rPr lang="en-US" altLang="de-DE" sz="2400" dirty="0">
                <a:solidFill>
                  <a:srgbClr val="333333"/>
                </a:solidFill>
              </a:rPr>
              <a:t> </a:t>
            </a:r>
            <a:r>
              <a:rPr lang="hr-HR" altLang="de-DE" sz="2400" dirty="0">
                <a:solidFill>
                  <a:srgbClr val="333333"/>
                </a:solidFill>
              </a:rPr>
              <a:t>koji su se tog dana dogodili </a:t>
            </a:r>
            <a:r>
              <a:rPr lang="en-US" altLang="de-DE" sz="2400" dirty="0">
                <a:solidFill>
                  <a:srgbClr val="333333"/>
                </a:solidFill>
              </a:rPr>
              <a:t>(</a:t>
            </a:r>
            <a:r>
              <a:rPr lang="hr-HR" altLang="de-DE" sz="2400" dirty="0">
                <a:solidFill>
                  <a:srgbClr val="333333"/>
                </a:solidFill>
              </a:rPr>
              <a:t>do</a:t>
            </a:r>
            <a:r>
              <a:rPr lang="en-US" altLang="de-DE" sz="2400" dirty="0">
                <a:solidFill>
                  <a:srgbClr val="333333"/>
                </a:solidFill>
              </a:rPr>
              <a:t> 5).</a:t>
            </a:r>
            <a:r>
              <a:rPr lang="sr-Latn-CS" altLang="de-DE" sz="2400" dirty="0">
                <a:solidFill>
                  <a:srgbClr val="333333"/>
                </a:solidFill>
              </a:rPr>
              <a:t> R</a:t>
            </a:r>
            <a:r>
              <a:rPr lang="hr-HR" altLang="de-DE" sz="2400" dirty="0">
                <a:solidFill>
                  <a:srgbClr val="333333"/>
                </a:solidFill>
              </a:rPr>
              <a:t>azmislite malo o njima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Recite sebi pred ogledalom</a:t>
            </a:r>
            <a:r>
              <a:rPr lang="en-US" altLang="de-DE" sz="2400">
                <a:solidFill>
                  <a:srgbClr val="333333"/>
                </a:solidFill>
              </a:rPr>
              <a:t>: “</a:t>
            </a:r>
            <a:r>
              <a:rPr lang="hr-HR" altLang="de-DE" sz="2400">
                <a:solidFill>
                  <a:srgbClr val="333333"/>
                </a:solidFill>
              </a:rPr>
              <a:t>Dopadam se sebi</a:t>
            </a:r>
            <a:r>
              <a:rPr lang="en-US" altLang="de-DE" sz="2400">
                <a:solidFill>
                  <a:srgbClr val="333333"/>
                </a:solidFill>
              </a:rPr>
              <a:t>” </a:t>
            </a:r>
            <a:r>
              <a:rPr lang="hr-HR" altLang="de-DE" sz="2400">
                <a:solidFill>
                  <a:srgbClr val="333333"/>
                </a:solidFill>
              </a:rPr>
              <a:t>ili</a:t>
            </a:r>
            <a:r>
              <a:rPr lang="en-US" altLang="de-DE" sz="2400">
                <a:solidFill>
                  <a:srgbClr val="333333"/>
                </a:solidFill>
              </a:rPr>
              <a:t> “</a:t>
            </a:r>
            <a:r>
              <a:rPr lang="hr-HR" altLang="de-DE" sz="2400">
                <a:solidFill>
                  <a:srgbClr val="333333"/>
                </a:solidFill>
              </a:rPr>
              <a:t>Sviđaš </a:t>
            </a:r>
            <a:r>
              <a:rPr lang="hr-HR" altLang="de-DE" sz="2400" dirty="0">
                <a:solidFill>
                  <a:srgbClr val="333333"/>
                </a:solidFill>
              </a:rPr>
              <a:t>mi </a:t>
            </a:r>
            <a:r>
              <a:rPr lang="hr-HR" altLang="de-DE" sz="2400">
                <a:solidFill>
                  <a:srgbClr val="333333"/>
                </a:solidFill>
              </a:rPr>
              <a:t>se</a:t>
            </a:r>
            <a:r>
              <a:rPr lang="en-US" altLang="de-DE" sz="2400">
                <a:solidFill>
                  <a:srgbClr val="333333"/>
                </a:solidFill>
              </a:rPr>
              <a:t>!” </a:t>
            </a:r>
            <a:r>
              <a:rPr lang="en-US" altLang="de-DE" sz="2400" dirty="0">
                <a:solidFill>
                  <a:srgbClr val="333333"/>
                </a:solidFill>
              </a:rPr>
              <a:t>(</a:t>
            </a:r>
            <a:r>
              <a:rPr lang="hr-HR" altLang="de-DE" sz="2400" dirty="0">
                <a:solidFill>
                  <a:srgbClr val="333333"/>
                </a:solidFill>
              </a:rPr>
              <a:t>Imajte na umu</a:t>
            </a:r>
            <a:r>
              <a:rPr lang="en-US" altLang="de-DE" sz="2400" dirty="0">
                <a:solidFill>
                  <a:srgbClr val="333333"/>
                </a:solidFill>
              </a:rPr>
              <a:t>: </a:t>
            </a:r>
            <a:r>
              <a:rPr lang="hr-HR" altLang="de-DE" sz="2400" dirty="0">
                <a:solidFill>
                  <a:srgbClr val="333333"/>
                </a:solidFill>
              </a:rPr>
              <a:t>u početku se možete osetiti malo blesavo!</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Prihvatajte komplimente i zapisujte ih. Mogu Vam koristiti u lošim trenucima, kada </a:t>
            </a:r>
            <a:r>
              <a:rPr lang="de-DE" altLang="de-DE" sz="2400" dirty="0">
                <a:solidFill>
                  <a:srgbClr val="333333"/>
                </a:solidFill>
              </a:rPr>
              <a:t>V</a:t>
            </a:r>
            <a:r>
              <a:rPr lang="hr-HR" altLang="de-DE" sz="2400" dirty="0">
                <a:solidFill>
                  <a:srgbClr val="333333"/>
                </a:solidFill>
              </a:rPr>
              <a:t>am je teško (rezerva)!</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42</a:t>
            </a:fld>
            <a:endParaRPr lang="de-DE" altLang="de-DE"/>
          </a:p>
        </p:txBody>
      </p:sp>
    </p:spTree>
    <p:extLst>
      <p:ext uri="{BB962C8B-B14F-4D97-AF65-F5344CB8AC3E}">
        <p14:creationId xmlns:p14="http://schemas.microsoft.com/office/powerpoint/2010/main" val="1293042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Setite se situacija kada Vam je baš dobro išlo;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a:t>
            </a:r>
            <a:r>
              <a:rPr lang="sr-Latn-CS" altLang="de-DE" sz="2400" dirty="0">
                <a:solidFill>
                  <a:srgbClr val="333333"/>
                </a:solidFill>
              </a:rPr>
              <a:t>. Uzmite npr.</a:t>
            </a:r>
            <a:r>
              <a:rPr lang="en-US" altLang="de-DE" sz="2400" dirty="0">
                <a:solidFill>
                  <a:srgbClr val="333333"/>
                </a:solidFill>
              </a:rPr>
              <a:t> </a:t>
            </a:r>
            <a:r>
              <a:rPr lang="sr-Latn-CS" altLang="de-DE" sz="2400" dirty="0">
                <a:solidFill>
                  <a:srgbClr val="333333"/>
                </a:solidFill>
              </a:rPr>
              <a:t>f</a:t>
            </a:r>
            <a:r>
              <a:rPr lang="hr-HR" altLang="de-DE" sz="2400" dirty="0">
                <a:solidFill>
                  <a:srgbClr val="333333"/>
                </a:solidFill>
              </a:rPr>
              <a:t>oto-album za </a:t>
            </a:r>
            <a:r>
              <a:rPr lang="hr-HR" altLang="de-DE" sz="2400">
                <a:solidFill>
                  <a:srgbClr val="333333"/>
                </a:solidFill>
              </a:rPr>
              <a:t>pomoć</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Setite se situacija kada Vam je baš dobro išlo;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a:t>
            </a:r>
            <a:r>
              <a:rPr lang="sr-Latn-CS" altLang="de-DE" sz="2400" dirty="0">
                <a:solidFill>
                  <a:srgbClr val="333333"/>
                </a:solidFill>
              </a:rPr>
              <a:t>. Uzmite npr.</a:t>
            </a:r>
            <a:r>
              <a:rPr lang="en-US" altLang="de-DE" sz="2400" dirty="0">
                <a:solidFill>
                  <a:srgbClr val="333333"/>
                </a:solidFill>
              </a:rPr>
              <a:t> </a:t>
            </a:r>
            <a:r>
              <a:rPr lang="sr-Latn-CS" altLang="de-DE" sz="2400" dirty="0">
                <a:solidFill>
                  <a:srgbClr val="333333"/>
                </a:solidFill>
              </a:rPr>
              <a:t>f</a:t>
            </a:r>
            <a:r>
              <a:rPr lang="hr-HR" altLang="de-DE" sz="2400" dirty="0">
                <a:solidFill>
                  <a:srgbClr val="333333"/>
                </a:solidFill>
              </a:rPr>
              <a:t>oto-album za pomoć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u društvu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 filmova, odlasci u </a:t>
            </a:r>
            <a:r>
              <a:rPr lang="hr-HR" altLang="de-DE" sz="2400">
                <a:solidFill>
                  <a:srgbClr val="333333"/>
                </a:solidFill>
              </a:rPr>
              <a:t>kafić</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44</a:t>
            </a:fld>
            <a:endParaRPr lang="de-DE" altLang="de-DE"/>
          </a:p>
        </p:txBody>
      </p:sp>
    </p:spTree>
    <p:extLst>
      <p:ext uri="{BB962C8B-B14F-4D97-AF65-F5344CB8AC3E}">
        <p14:creationId xmlns:p14="http://schemas.microsoft.com/office/powerpoint/2010/main" val="1729322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Setite se situacija kada Vam je baš dobro išlo;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a:t>
            </a:r>
            <a:r>
              <a:rPr lang="sr-Latn-CS" altLang="de-DE" sz="2400" dirty="0">
                <a:solidFill>
                  <a:srgbClr val="333333"/>
                </a:solidFill>
              </a:rPr>
              <a:t>. Uzmite npr.</a:t>
            </a:r>
            <a:r>
              <a:rPr lang="en-US" altLang="de-DE" sz="2400" dirty="0">
                <a:solidFill>
                  <a:srgbClr val="333333"/>
                </a:solidFill>
              </a:rPr>
              <a:t> </a:t>
            </a:r>
            <a:r>
              <a:rPr lang="sr-Latn-CS" altLang="de-DE" sz="2400" dirty="0">
                <a:solidFill>
                  <a:srgbClr val="333333"/>
                </a:solidFill>
              </a:rPr>
              <a:t>f</a:t>
            </a:r>
            <a:r>
              <a:rPr lang="hr-HR" altLang="de-DE" sz="2400" dirty="0">
                <a:solidFill>
                  <a:srgbClr val="333333"/>
                </a:solidFill>
              </a:rPr>
              <a:t>oto-album za pomoć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u društvu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 filmova, odlasci u kafić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Fizičko vežbanje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 dnevno</a:t>
            </a:r>
            <a:r>
              <a:rPr lang="en-US" altLang="de-DE" sz="2400" dirty="0">
                <a:solidFill>
                  <a:srgbClr val="333333"/>
                </a:solidFill>
              </a:rPr>
              <a:t>) – </a:t>
            </a:r>
            <a:r>
              <a:rPr lang="hr-HR" altLang="de-DE" sz="2400" dirty="0">
                <a:solidFill>
                  <a:srgbClr val="333333"/>
                </a:solidFill>
              </a:rPr>
              <a:t>ali ne preteške vežbe</a:t>
            </a:r>
            <a:r>
              <a:rPr lang="en-US" altLang="de-DE" sz="2400" dirty="0">
                <a:solidFill>
                  <a:srgbClr val="333333"/>
                </a:solidFill>
              </a:rPr>
              <a:t> –</a:t>
            </a:r>
            <a:r>
              <a:rPr lang="sr-Latn-CS" altLang="de-DE" sz="2400" dirty="0">
                <a:solidFill>
                  <a:srgbClr val="333333"/>
                </a:solidFill>
              </a:rPr>
              <a:t> npr. vežbe</a:t>
            </a:r>
            <a:r>
              <a:rPr lang="hr-HR" altLang="de-DE" sz="2400" dirty="0">
                <a:solidFill>
                  <a:srgbClr val="333333"/>
                </a:solidFill>
              </a:rPr>
              <a:t> izdržljivosti</a:t>
            </a:r>
            <a:r>
              <a:rPr lang="en-US" altLang="de-DE" sz="2400" dirty="0">
                <a:solidFill>
                  <a:srgbClr val="333333"/>
                </a:solidFill>
              </a:rPr>
              <a:t>,</a:t>
            </a:r>
            <a:r>
              <a:rPr lang="sr-Latn-CS" altLang="de-DE" sz="2400" dirty="0">
                <a:solidFill>
                  <a:srgbClr val="333333"/>
                </a:solidFill>
              </a:rPr>
              <a:t> trčanje, plivanje, vožnja bicikla, </a:t>
            </a:r>
            <a:r>
              <a:rPr lang="sr-Latn-CS" altLang="de-DE" sz="2400">
                <a:solidFill>
                  <a:srgbClr val="333333"/>
                </a:solidFill>
              </a:rPr>
              <a:t>rolera</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45</a:t>
            </a:fld>
            <a:endParaRPr lang="de-DE" altLang="de-DE"/>
          </a:p>
        </p:txBody>
      </p:sp>
    </p:spTree>
    <p:extLst>
      <p:ext uri="{BB962C8B-B14F-4D97-AF65-F5344CB8AC3E}">
        <p14:creationId xmlns:p14="http://schemas.microsoft.com/office/powerpoint/2010/main" val="234485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Saveti za popravljanje raspoloženja i podizanje samopoštovanja II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Setite se situacija kada Vam je baš dobro išlo; doživite ih svim čulima</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a:t>
            </a:r>
            <a:r>
              <a:rPr lang="hr-HR" altLang="de-DE" sz="2400" dirty="0">
                <a:solidFill>
                  <a:srgbClr val="333333"/>
                </a:solidFill>
              </a:rPr>
              <a:t>osećaj</a:t>
            </a:r>
            <a:r>
              <a:rPr lang="en-US" altLang="de-DE" sz="2400" dirty="0">
                <a:solidFill>
                  <a:srgbClr val="333333"/>
                </a:solidFill>
              </a:rPr>
              <a:t>, </a:t>
            </a:r>
            <a:r>
              <a:rPr lang="hr-HR" altLang="de-DE" sz="2400" dirty="0">
                <a:solidFill>
                  <a:srgbClr val="333333"/>
                </a:solidFill>
              </a:rPr>
              <a:t>miris</a:t>
            </a:r>
            <a:r>
              <a:rPr lang="en-US" altLang="de-DE" sz="2400" dirty="0">
                <a:solidFill>
                  <a:srgbClr val="333333"/>
                </a:solidFill>
              </a:rPr>
              <a:t>...)</a:t>
            </a:r>
            <a:r>
              <a:rPr lang="sr-Latn-CS" altLang="de-DE" sz="2400" dirty="0">
                <a:solidFill>
                  <a:srgbClr val="333333"/>
                </a:solidFill>
              </a:rPr>
              <a:t>. Uzmite npr.</a:t>
            </a:r>
            <a:r>
              <a:rPr lang="en-US" altLang="de-DE" sz="2400" dirty="0">
                <a:solidFill>
                  <a:srgbClr val="333333"/>
                </a:solidFill>
              </a:rPr>
              <a:t> </a:t>
            </a:r>
            <a:r>
              <a:rPr lang="sr-Latn-CS" altLang="de-DE" sz="2400" dirty="0">
                <a:solidFill>
                  <a:srgbClr val="333333"/>
                </a:solidFill>
              </a:rPr>
              <a:t>f</a:t>
            </a:r>
            <a:r>
              <a:rPr lang="hr-HR" altLang="de-DE" sz="2400" dirty="0">
                <a:solidFill>
                  <a:srgbClr val="333333"/>
                </a:solidFill>
              </a:rPr>
              <a:t>oto-album za pomoć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Radite stvari u kojima stvarno uživate</a:t>
            </a:r>
            <a:r>
              <a:rPr lang="en-US" altLang="de-DE" sz="2400" dirty="0">
                <a:solidFill>
                  <a:srgbClr val="333333"/>
                </a:solidFill>
              </a:rPr>
              <a:t> – idea</a:t>
            </a:r>
            <a:r>
              <a:rPr lang="hr-HR" altLang="de-DE" sz="2400" dirty="0">
                <a:solidFill>
                  <a:srgbClr val="333333"/>
                </a:solidFill>
              </a:rPr>
              <a:t>lno bi bilo u društvu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gledanje filmova, odlasci u kafić</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Fizičko vežbanje </a:t>
            </a:r>
            <a:r>
              <a:rPr lang="en-US" altLang="de-DE" sz="2400" dirty="0">
                <a:solidFill>
                  <a:srgbClr val="333333"/>
                </a:solidFill>
              </a:rPr>
              <a:t>(</a:t>
            </a:r>
            <a:r>
              <a:rPr lang="hr-HR" altLang="de-DE" sz="2400" dirty="0">
                <a:solidFill>
                  <a:srgbClr val="333333"/>
                </a:solidFill>
              </a:rPr>
              <a:t>bar</a:t>
            </a:r>
            <a:r>
              <a:rPr lang="en-US" altLang="de-DE" sz="2400" dirty="0">
                <a:solidFill>
                  <a:srgbClr val="333333"/>
                </a:solidFill>
              </a:rPr>
              <a:t> 20 </a:t>
            </a:r>
            <a:r>
              <a:rPr lang="en-US" altLang="de-DE" sz="2400" dirty="0" err="1">
                <a:solidFill>
                  <a:srgbClr val="333333"/>
                </a:solidFill>
              </a:rPr>
              <a:t>minut</a:t>
            </a:r>
            <a:r>
              <a:rPr lang="hr-HR" altLang="de-DE" sz="2400" dirty="0">
                <a:solidFill>
                  <a:srgbClr val="333333"/>
                </a:solidFill>
              </a:rPr>
              <a:t>a dnevno</a:t>
            </a:r>
            <a:r>
              <a:rPr lang="en-US" altLang="de-DE" sz="2400" dirty="0">
                <a:solidFill>
                  <a:srgbClr val="333333"/>
                </a:solidFill>
              </a:rPr>
              <a:t>) – </a:t>
            </a:r>
            <a:r>
              <a:rPr lang="hr-HR" altLang="de-DE" sz="2400" dirty="0">
                <a:solidFill>
                  <a:srgbClr val="333333"/>
                </a:solidFill>
              </a:rPr>
              <a:t>ali ne preteške vežbe</a:t>
            </a:r>
            <a:r>
              <a:rPr lang="en-US" altLang="de-DE" sz="2400" dirty="0">
                <a:solidFill>
                  <a:srgbClr val="333333"/>
                </a:solidFill>
              </a:rPr>
              <a:t> –</a:t>
            </a:r>
            <a:r>
              <a:rPr lang="sr-Latn-CS" altLang="de-DE" sz="2400" dirty="0">
                <a:solidFill>
                  <a:srgbClr val="333333"/>
                </a:solidFill>
              </a:rPr>
              <a:t> npr. vežbe</a:t>
            </a:r>
            <a:r>
              <a:rPr lang="hr-HR" altLang="de-DE" sz="2400" dirty="0">
                <a:solidFill>
                  <a:srgbClr val="333333"/>
                </a:solidFill>
              </a:rPr>
              <a:t> izdržljivosti</a:t>
            </a:r>
            <a:r>
              <a:rPr lang="en-US" altLang="de-DE" sz="2400" dirty="0">
                <a:solidFill>
                  <a:srgbClr val="333333"/>
                </a:solidFill>
              </a:rPr>
              <a:t>,</a:t>
            </a:r>
            <a:r>
              <a:rPr lang="sr-Latn-CS" altLang="de-DE" sz="2400" dirty="0">
                <a:solidFill>
                  <a:srgbClr val="333333"/>
                </a:solidFill>
              </a:rPr>
              <a:t> trčanje, plivanje, vožnja bicikla, rolera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Slušajte Vašu omiljenu muziku</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46</a:t>
            </a:fld>
            <a:endParaRPr lang="de-DE" altLang="de-DE"/>
          </a:p>
        </p:txBody>
      </p:sp>
    </p:spTree>
    <p:extLst>
      <p:ext uri="{BB962C8B-B14F-4D97-AF65-F5344CB8AC3E}">
        <p14:creationId xmlns:p14="http://schemas.microsoft.com/office/powerpoint/2010/main" val="3115222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endParaRPr lang="sr-Latn-CS" altLang="de-DE" sz="2400" b="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Depresija nije neizbežna sudbina</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endParaRPr lang="sr-Latn-CS" altLang="de-DE" sz="2400" b="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Depresija nije neizbežna sudbina</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Obratite pažnju na tipične depresivne obrasce u razmišljanju o kojima smo upravo govorili</a:t>
            </a:r>
            <a:r>
              <a:rPr lang="en-GB" altLang="de-DE" sz="2400" dirty="0">
                <a:solidFill>
                  <a:srgbClr val="333333"/>
                </a:solidFill>
              </a:rPr>
              <a:t> </a:t>
            </a:r>
            <a:r>
              <a:rPr lang="hr-HR" altLang="de-DE" sz="2400" dirty="0">
                <a:solidFill>
                  <a:srgbClr val="333333"/>
                </a:solidFill>
              </a:rPr>
              <a:t>i pokušajte da ih </a:t>
            </a:r>
            <a:r>
              <a:rPr lang="hr-HR" altLang="de-DE" sz="2400">
                <a:solidFill>
                  <a:srgbClr val="333333"/>
                </a:solidFill>
              </a:rPr>
              <a:t>menjate.</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48</a:t>
            </a:fld>
            <a:endParaRPr lang="de-DE" altLang="de-DE"/>
          </a:p>
        </p:txBody>
      </p:sp>
    </p:spTree>
    <p:extLst>
      <p:ext uri="{BB962C8B-B14F-4D97-AF65-F5344CB8AC3E}">
        <p14:creationId xmlns:p14="http://schemas.microsoft.com/office/powerpoint/2010/main" val="35216773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endParaRPr lang="sr-Latn-CS" altLang="de-DE" sz="2400" b="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Depresija nije neizbežna sudbina</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Obratite pažnju na tipične depresivne obrasce u razmišljanju o kojima smo upravo govorili</a:t>
            </a:r>
            <a:r>
              <a:rPr lang="en-GB" altLang="de-DE" sz="2400" dirty="0">
                <a:solidFill>
                  <a:srgbClr val="333333"/>
                </a:solidFill>
              </a:rPr>
              <a:t> </a:t>
            </a:r>
            <a:r>
              <a:rPr lang="hr-HR" altLang="de-DE" sz="2400" dirty="0">
                <a:solidFill>
                  <a:srgbClr val="333333"/>
                </a:solidFill>
              </a:rPr>
              <a:t>i pokušajte da ih menjate.</a:t>
            </a:r>
          </a:p>
          <a:p>
            <a:pPr marL="342900" lvl="0" indent="-342900" defTabSz="914400" fontAlgn="base">
              <a:buClr>
                <a:srgbClr val="333333"/>
              </a:buClr>
              <a:buFont typeface="WingDings"/>
              <a:buChar char=""/>
            </a:pPr>
            <a:r>
              <a:rPr lang="hr-HR" altLang="de-DE" sz="2400" dirty="0">
                <a:solidFill>
                  <a:srgbClr val="333333"/>
                </a:solidFill>
              </a:rPr>
              <a:t>Primenite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navedenih saveta</a:t>
            </a:r>
            <a:r>
              <a:rPr lang="de-DE" altLang="de-DE" sz="2400" dirty="0">
                <a:solidFill>
                  <a:srgbClr val="333333"/>
                </a:solidFill>
              </a:rPr>
              <a:t> </a:t>
            </a:r>
            <a:r>
              <a:rPr lang="hr-HR" altLang="de-DE" sz="2400" dirty="0">
                <a:solidFill>
                  <a:srgbClr val="333333"/>
                </a:solidFill>
              </a:rPr>
              <a:t>za popravljanje raspoloženja i podizanje niskog </a:t>
            </a:r>
            <a:r>
              <a:rPr lang="hr-HR" altLang="de-DE" sz="2400">
                <a:solidFill>
                  <a:srgbClr val="333333"/>
                </a:solidFill>
              </a:rPr>
              <a:t>samopoštovanja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49</a:t>
            </a:fld>
            <a:endParaRPr lang="de-DE" altLang="de-DE"/>
          </a:p>
        </p:txBody>
      </p:sp>
    </p:spTree>
    <p:extLst>
      <p:ext uri="{BB962C8B-B14F-4D97-AF65-F5344CB8AC3E}">
        <p14:creationId xmlns:p14="http://schemas.microsoft.com/office/powerpoint/2010/main" val="37022746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endParaRPr lang="sr-Latn-CS" altLang="de-DE" sz="2400" b="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Depresija nije neizbežna sudbina</a:t>
            </a:r>
            <a:r>
              <a:rPr lang="en-GB"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Obratite pažnju na tipične depresivne obrasce u razmišljanju o kojima smo upravo govorili</a:t>
            </a:r>
            <a:r>
              <a:rPr lang="en-GB" altLang="de-DE" sz="2400" dirty="0">
                <a:solidFill>
                  <a:srgbClr val="333333"/>
                </a:solidFill>
              </a:rPr>
              <a:t> </a:t>
            </a:r>
            <a:r>
              <a:rPr lang="hr-HR" altLang="de-DE" sz="2400" dirty="0">
                <a:solidFill>
                  <a:srgbClr val="333333"/>
                </a:solidFill>
              </a:rPr>
              <a:t>i pokušajte da ih menjate.</a:t>
            </a:r>
          </a:p>
          <a:p>
            <a:pPr marL="342900" lvl="0" indent="-342900" defTabSz="914400" fontAlgn="base">
              <a:buClr>
                <a:srgbClr val="333333"/>
              </a:buClr>
              <a:buFont typeface="WingDings"/>
              <a:buChar char=""/>
            </a:pPr>
            <a:r>
              <a:rPr lang="hr-HR" altLang="de-DE" sz="2400" dirty="0">
                <a:solidFill>
                  <a:srgbClr val="333333"/>
                </a:solidFill>
              </a:rPr>
              <a:t>Primenite bar neki</a:t>
            </a:r>
            <a:r>
              <a:rPr lang="en-US" altLang="de-DE" sz="2400" dirty="0">
                <a:solidFill>
                  <a:srgbClr val="333333"/>
                </a:solidFill>
              </a:rPr>
              <a:t> </a:t>
            </a:r>
            <a:r>
              <a:rPr lang="hr-HR" altLang="de-DE" sz="2400" dirty="0">
                <a:solidFill>
                  <a:srgbClr val="333333"/>
                </a:solidFill>
              </a:rPr>
              <a:t>od</a:t>
            </a:r>
            <a:r>
              <a:rPr lang="en-US" altLang="de-DE" sz="2400" dirty="0">
                <a:solidFill>
                  <a:srgbClr val="333333"/>
                </a:solidFill>
              </a:rPr>
              <a:t> </a:t>
            </a:r>
            <a:r>
              <a:rPr lang="hr-HR" altLang="de-DE" sz="2400" dirty="0">
                <a:solidFill>
                  <a:srgbClr val="333333"/>
                </a:solidFill>
              </a:rPr>
              <a:t>navedenih saveta</a:t>
            </a:r>
            <a:r>
              <a:rPr lang="de-DE" altLang="de-DE" sz="2400" dirty="0">
                <a:solidFill>
                  <a:srgbClr val="333333"/>
                </a:solidFill>
              </a:rPr>
              <a:t> </a:t>
            </a:r>
            <a:r>
              <a:rPr lang="hr-HR" altLang="de-DE" sz="2400" dirty="0">
                <a:solidFill>
                  <a:srgbClr val="333333"/>
                </a:solidFill>
              </a:rPr>
              <a:t>za popravljanje raspoloženja i podizanje niskog samopoštovanja</a:t>
            </a:r>
            <a:r>
              <a:rPr lang="en-US" altLang="de-DE" sz="2400" dirty="0">
                <a:solidFill>
                  <a:srgbClr val="333333"/>
                </a:solidFill>
              </a:rPr>
              <a:t>.</a:t>
            </a:r>
            <a:endParaRPr lang="hr-HR"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 slučaju ozbiljnih depresivnih simptoma javite se psihologu ili psihijatru</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50</a:t>
            </a:fld>
            <a:endParaRPr lang="de-DE" altLang="de-DE"/>
          </a:p>
        </p:txBody>
      </p:sp>
    </p:spTree>
    <p:extLst>
      <p:ext uri="{BB962C8B-B14F-4D97-AF65-F5344CB8AC3E}">
        <p14:creationId xmlns:p14="http://schemas.microsoft.com/office/powerpoint/2010/main" val="30698040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a:t>
            </a:r>
            <a:r>
              <a:rPr lang="en-US" altLang="de-DE" sz="2000" dirty="0">
                <a:solidFill>
                  <a:srgbClr val="333333"/>
                </a:solidFill>
              </a:rPr>
              <a:t>(</a:t>
            </a:r>
            <a:r>
              <a:rPr lang="sr-Latn-CS" altLang="de-DE" sz="2000" dirty="0">
                <a:solidFill>
                  <a:srgbClr val="333333"/>
                </a:solidFill>
              </a:rPr>
              <a:t>ali ne sve</a:t>
            </a:r>
            <a:r>
              <a:rPr lang="de-DE" altLang="de-DE" sz="2000" dirty="0">
                <a:solidFill>
                  <a:srgbClr val="333333"/>
                </a:solidFill>
              </a:rPr>
              <a:t>!</a:t>
            </a:r>
            <a:r>
              <a:rPr lang="en-US" altLang="de-DE" sz="2000" dirty="0">
                <a:solidFill>
                  <a:srgbClr val="333333"/>
                </a:solidFill>
              </a:rPr>
              <a:t>)</a:t>
            </a:r>
            <a:r>
              <a:rPr lang="hr-HR" altLang="de-DE" sz="2000" dirty="0">
                <a:solidFill>
                  <a:srgbClr val="333333"/>
                </a:solidFill>
              </a:rPr>
              <a:t> osobe sa psihozom imaju nisko samopoštovanje</a:t>
            </a:r>
            <a:r>
              <a:rPr lang="en-AU" altLang="de-DE" sz="2000" dirty="0">
                <a:solidFill>
                  <a:srgbClr val="333333"/>
                </a:solidFill>
              </a:rPr>
              <a:t>, </a:t>
            </a:r>
            <a:r>
              <a:rPr lang="hr-HR" altLang="de-DE" sz="2000" dirty="0">
                <a:solidFill>
                  <a:srgbClr val="333333"/>
                </a:solidFill>
              </a:rPr>
              <a:t>naročito </a:t>
            </a:r>
            <a:r>
              <a:rPr lang="hr-HR" altLang="de-DE" sz="2000" i="1" dirty="0">
                <a:solidFill>
                  <a:srgbClr val="333333"/>
                </a:solidFill>
              </a:rPr>
              <a:t>posle </a:t>
            </a:r>
            <a:r>
              <a:rPr lang="hr-HR" altLang="de-DE" sz="2000" dirty="0">
                <a:solidFill>
                  <a:srgbClr val="333333"/>
                </a:solidFill>
              </a:rPr>
              <a:t>psihotične epizode</a:t>
            </a:r>
            <a:r>
              <a:rPr lang="en-AU" altLang="de-DE" sz="2000" dirty="0">
                <a:solidFill>
                  <a:srgbClr val="333333"/>
                </a:solidFill>
              </a:rPr>
              <a:t> (</a:t>
            </a:r>
            <a:r>
              <a:rPr lang="sr-Latn-CS" altLang="de-DE" sz="2000" dirty="0">
                <a:solidFill>
                  <a:srgbClr val="333333"/>
                </a:solidFill>
              </a:rPr>
              <a:t>npr. </a:t>
            </a:r>
            <a:r>
              <a:rPr lang="hr-HR" altLang="de-DE" sz="2000" dirty="0">
                <a:solidFill>
                  <a:srgbClr val="333333"/>
                </a:solidFill>
              </a:rPr>
              <a:t>stid</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51</a:t>
            </a:fld>
            <a:endParaRPr lang="de-DE" altLang="de-DE"/>
          </a:p>
        </p:txBody>
      </p:sp>
    </p:spTree>
    <p:extLst>
      <p:ext uri="{BB962C8B-B14F-4D97-AF65-F5344CB8AC3E}">
        <p14:creationId xmlns:p14="http://schemas.microsoft.com/office/powerpoint/2010/main" val="5524357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a:t>
            </a:r>
            <a:r>
              <a:rPr lang="en-US" altLang="de-DE" sz="2000" dirty="0">
                <a:solidFill>
                  <a:srgbClr val="333333"/>
                </a:solidFill>
              </a:rPr>
              <a:t>(</a:t>
            </a:r>
            <a:r>
              <a:rPr lang="sr-Latn-CS" altLang="de-DE" sz="2000" dirty="0">
                <a:solidFill>
                  <a:srgbClr val="333333"/>
                </a:solidFill>
              </a:rPr>
              <a:t>ali ne sve</a:t>
            </a:r>
            <a:r>
              <a:rPr lang="de-DE" altLang="de-DE" sz="2000" dirty="0">
                <a:solidFill>
                  <a:srgbClr val="333333"/>
                </a:solidFill>
              </a:rPr>
              <a:t>!</a:t>
            </a:r>
            <a:r>
              <a:rPr lang="en-US" altLang="de-DE" sz="2000" dirty="0">
                <a:solidFill>
                  <a:srgbClr val="333333"/>
                </a:solidFill>
              </a:rPr>
              <a:t>)</a:t>
            </a:r>
            <a:r>
              <a:rPr lang="hr-HR" altLang="de-DE" sz="2000" dirty="0">
                <a:solidFill>
                  <a:srgbClr val="333333"/>
                </a:solidFill>
              </a:rPr>
              <a:t> osobe sa psihozom imaju nisko samopoštovanje</a:t>
            </a:r>
            <a:r>
              <a:rPr lang="en-AU" altLang="de-DE" sz="2000" dirty="0">
                <a:solidFill>
                  <a:srgbClr val="333333"/>
                </a:solidFill>
              </a:rPr>
              <a:t>, </a:t>
            </a:r>
            <a:r>
              <a:rPr lang="hr-HR" altLang="de-DE" sz="2000" dirty="0">
                <a:solidFill>
                  <a:srgbClr val="333333"/>
                </a:solidFill>
              </a:rPr>
              <a:t>naročito </a:t>
            </a:r>
            <a:r>
              <a:rPr lang="hr-HR" altLang="de-DE" sz="2000" i="1" dirty="0">
                <a:solidFill>
                  <a:srgbClr val="333333"/>
                </a:solidFill>
              </a:rPr>
              <a:t>posle </a:t>
            </a:r>
            <a:r>
              <a:rPr lang="hr-HR" altLang="de-DE" sz="2000" dirty="0">
                <a:solidFill>
                  <a:srgbClr val="333333"/>
                </a:solidFill>
              </a:rPr>
              <a:t>psihotične epizode</a:t>
            </a:r>
            <a:r>
              <a:rPr lang="en-AU" altLang="de-DE" sz="2000" dirty="0">
                <a:solidFill>
                  <a:srgbClr val="333333"/>
                </a:solidFill>
              </a:rPr>
              <a:t> (</a:t>
            </a:r>
            <a:r>
              <a:rPr lang="sr-Latn-CS" altLang="de-DE" sz="2000" dirty="0">
                <a:solidFill>
                  <a:srgbClr val="333333"/>
                </a:solidFill>
              </a:rPr>
              <a:t>npr. </a:t>
            </a:r>
            <a:r>
              <a:rPr lang="hr-HR" altLang="de-DE" sz="2000" dirty="0">
                <a:solidFill>
                  <a:srgbClr val="333333"/>
                </a:solidFill>
              </a:rPr>
              <a:t>stid</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U akutnoj psihozi doživljava se strah, ali i druge emocije</a:t>
            </a:r>
            <a:r>
              <a:rPr lang="en-AU"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r-HR" altLang="de-DE" sz="2000" dirty="0">
                <a:solidFill>
                  <a:srgbClr val="004992"/>
                </a:solidFill>
              </a:rPr>
              <a:t>Uzbuđenje</a:t>
            </a:r>
            <a:r>
              <a:rPr lang="en-AU" altLang="de-DE" sz="2000" dirty="0">
                <a:solidFill>
                  <a:srgbClr val="004992"/>
                </a:solidFill>
              </a:rPr>
              <a:t> (“</a:t>
            </a:r>
            <a:r>
              <a:rPr lang="sr-Latn-CS" altLang="de-DE" sz="2000" dirty="0">
                <a:solidFill>
                  <a:srgbClr val="004992"/>
                </a:solidFill>
              </a:rPr>
              <a:t>konačno se </a:t>
            </a:r>
            <a:r>
              <a:rPr lang="hr-HR" altLang="de-DE" sz="2000" dirty="0">
                <a:solidFill>
                  <a:srgbClr val="004992"/>
                </a:solidFill>
              </a:rPr>
              <a:t>nešto događa!</a:t>
            </a:r>
            <a:r>
              <a:rPr lang="en-AU" altLang="de-DE" sz="2000"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hr-HR" altLang="de-DE" sz="2000" dirty="0">
                <a:solidFill>
                  <a:srgbClr val="004992"/>
                </a:solidFill>
              </a:rPr>
              <a:t>Osećanje predodređenosti </a:t>
            </a:r>
            <a:r>
              <a:rPr lang="en-AU" altLang="de-DE" sz="2000" dirty="0">
                <a:solidFill>
                  <a:srgbClr val="004992"/>
                </a:solidFill>
              </a:rPr>
              <a:t>(</a:t>
            </a:r>
            <a:r>
              <a:rPr lang="hr-HR" altLang="de-DE" sz="2000" dirty="0">
                <a:solidFill>
                  <a:srgbClr val="004992"/>
                </a:solidFill>
              </a:rPr>
              <a:t>za misiju</a:t>
            </a:r>
            <a:r>
              <a:rPr lang="en-AU" altLang="de-DE" sz="2000" dirty="0">
                <a:solidFill>
                  <a:srgbClr val="004992"/>
                </a:solidFill>
              </a:rPr>
              <a:t>, </a:t>
            </a:r>
            <a:r>
              <a:rPr lang="hr-HR" altLang="de-DE" sz="2000" dirty="0">
                <a:solidFill>
                  <a:srgbClr val="004992"/>
                </a:solidFill>
              </a:rPr>
              <a:t>raste osećaj važnosti</a:t>
            </a:r>
            <a:r>
              <a:rPr lang="en-AU"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52</a:t>
            </a:fld>
            <a:endParaRPr lang="de-DE" altLang="de-DE"/>
          </a:p>
        </p:txBody>
      </p:sp>
    </p:spTree>
    <p:extLst>
      <p:ext uri="{BB962C8B-B14F-4D97-AF65-F5344CB8AC3E}">
        <p14:creationId xmlns:p14="http://schemas.microsoft.com/office/powerpoint/2010/main" val="15131976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a:t>
            </a:r>
            <a:r>
              <a:rPr lang="en-US" altLang="de-DE" sz="2000" dirty="0">
                <a:solidFill>
                  <a:srgbClr val="333333"/>
                </a:solidFill>
              </a:rPr>
              <a:t>(</a:t>
            </a:r>
            <a:r>
              <a:rPr lang="sr-Latn-CS" altLang="de-DE" sz="2000" dirty="0">
                <a:solidFill>
                  <a:srgbClr val="333333"/>
                </a:solidFill>
              </a:rPr>
              <a:t>ali ne sve</a:t>
            </a:r>
            <a:r>
              <a:rPr lang="de-DE" altLang="de-DE" sz="2000" dirty="0">
                <a:solidFill>
                  <a:srgbClr val="333333"/>
                </a:solidFill>
              </a:rPr>
              <a:t>!</a:t>
            </a:r>
            <a:r>
              <a:rPr lang="en-US" altLang="de-DE" sz="2000" dirty="0">
                <a:solidFill>
                  <a:srgbClr val="333333"/>
                </a:solidFill>
              </a:rPr>
              <a:t>)</a:t>
            </a:r>
            <a:r>
              <a:rPr lang="hr-HR" altLang="de-DE" sz="2000" dirty="0">
                <a:solidFill>
                  <a:srgbClr val="333333"/>
                </a:solidFill>
              </a:rPr>
              <a:t> osobe sa psihozom imaju nisko samopoštovanje</a:t>
            </a:r>
            <a:r>
              <a:rPr lang="en-AU" altLang="de-DE" sz="2000" dirty="0">
                <a:solidFill>
                  <a:srgbClr val="333333"/>
                </a:solidFill>
              </a:rPr>
              <a:t>, </a:t>
            </a:r>
            <a:r>
              <a:rPr lang="hr-HR" altLang="de-DE" sz="2000" dirty="0">
                <a:solidFill>
                  <a:srgbClr val="333333"/>
                </a:solidFill>
              </a:rPr>
              <a:t>naročito </a:t>
            </a:r>
            <a:r>
              <a:rPr lang="hr-HR" altLang="de-DE" sz="2000" i="1" dirty="0">
                <a:solidFill>
                  <a:srgbClr val="333333"/>
                </a:solidFill>
              </a:rPr>
              <a:t>posle </a:t>
            </a:r>
            <a:r>
              <a:rPr lang="hr-HR" altLang="de-DE" sz="2000" dirty="0">
                <a:solidFill>
                  <a:srgbClr val="333333"/>
                </a:solidFill>
              </a:rPr>
              <a:t>psihotične epizode</a:t>
            </a:r>
            <a:r>
              <a:rPr lang="en-AU" altLang="de-DE" sz="2000" dirty="0">
                <a:solidFill>
                  <a:srgbClr val="333333"/>
                </a:solidFill>
              </a:rPr>
              <a:t> (</a:t>
            </a:r>
            <a:r>
              <a:rPr lang="sr-Latn-CS" altLang="de-DE" sz="2000" dirty="0">
                <a:solidFill>
                  <a:srgbClr val="333333"/>
                </a:solidFill>
              </a:rPr>
              <a:t>npr. </a:t>
            </a:r>
            <a:r>
              <a:rPr lang="hr-HR" altLang="de-DE" sz="2000" dirty="0">
                <a:solidFill>
                  <a:srgbClr val="333333"/>
                </a:solidFill>
              </a:rPr>
              <a:t>stid</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U akutnoj psihozi doživljava se strah, ali i druge emocije</a:t>
            </a:r>
            <a:r>
              <a:rPr lang="en-AU"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r-HR" altLang="de-DE" sz="2000" dirty="0">
                <a:solidFill>
                  <a:srgbClr val="004992"/>
                </a:solidFill>
              </a:rPr>
              <a:t>Uzbuđenje</a:t>
            </a:r>
            <a:r>
              <a:rPr lang="en-AU" altLang="de-DE" sz="2000" dirty="0">
                <a:solidFill>
                  <a:srgbClr val="004992"/>
                </a:solidFill>
              </a:rPr>
              <a:t> (“</a:t>
            </a:r>
            <a:r>
              <a:rPr lang="sr-Latn-CS" altLang="de-DE" sz="2000" dirty="0">
                <a:solidFill>
                  <a:srgbClr val="004992"/>
                </a:solidFill>
              </a:rPr>
              <a:t>konačno se </a:t>
            </a:r>
            <a:r>
              <a:rPr lang="hr-HR" altLang="de-DE" sz="2000" dirty="0">
                <a:solidFill>
                  <a:srgbClr val="004992"/>
                </a:solidFill>
              </a:rPr>
              <a:t>nešto događa!</a:t>
            </a:r>
            <a:r>
              <a:rPr lang="en-AU" altLang="de-DE" sz="2000"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hr-HR" altLang="de-DE" sz="2000" dirty="0">
                <a:solidFill>
                  <a:srgbClr val="004992"/>
                </a:solidFill>
              </a:rPr>
              <a:t>Osećanje predodređenosti </a:t>
            </a:r>
            <a:r>
              <a:rPr lang="en-AU" altLang="de-DE" sz="2000" dirty="0">
                <a:solidFill>
                  <a:srgbClr val="004992"/>
                </a:solidFill>
              </a:rPr>
              <a:t>(</a:t>
            </a:r>
            <a:r>
              <a:rPr lang="hr-HR" altLang="de-DE" sz="2000" dirty="0">
                <a:solidFill>
                  <a:srgbClr val="004992"/>
                </a:solidFill>
              </a:rPr>
              <a:t>za misiju</a:t>
            </a:r>
            <a:r>
              <a:rPr lang="en-AU" altLang="de-DE" sz="2000" dirty="0">
                <a:solidFill>
                  <a:srgbClr val="004992"/>
                </a:solidFill>
              </a:rPr>
              <a:t>, </a:t>
            </a:r>
            <a:r>
              <a:rPr lang="hr-HR" altLang="de-DE" sz="2000" dirty="0">
                <a:solidFill>
                  <a:srgbClr val="004992"/>
                </a:solidFill>
              </a:rPr>
              <a:t>raste osećaj važnosti</a:t>
            </a:r>
            <a:r>
              <a:rPr lang="en-AU" altLang="de-DE" sz="2000" dirty="0">
                <a:solidFill>
                  <a:srgbClr val="004992"/>
                </a:solidFill>
              </a:rPr>
              <a:t>)</a:t>
            </a:r>
          </a:p>
          <a:p>
            <a:pPr lvl="0" defTabSz="914400" fontAlgn="base">
              <a:lnSpc>
                <a:spcPct val="100000"/>
              </a:lnSpc>
              <a:spcBef>
                <a:spcPts val="1200"/>
              </a:spcBef>
            </a:pPr>
            <a:r>
              <a:rPr lang="hr-HR" altLang="de-DE" dirty="0">
                <a:solidFill>
                  <a:srgbClr val="004992"/>
                </a:solidFill>
              </a:rPr>
              <a:t>Primer</a:t>
            </a:r>
            <a:r>
              <a:rPr lang="en-AU" altLang="de-DE" dirty="0">
                <a:solidFill>
                  <a:srgbClr val="004992"/>
                </a:solidFill>
              </a:rPr>
              <a:t>: </a:t>
            </a:r>
            <a:r>
              <a:rPr lang="en-AU" altLang="de-DE" dirty="0">
                <a:solidFill>
                  <a:srgbClr val="333333"/>
                </a:solidFill>
              </a:rPr>
              <a:t>Boris</a:t>
            </a:r>
            <a:r>
              <a:rPr lang="hr-HR" altLang="de-DE" dirty="0">
                <a:solidFill>
                  <a:srgbClr val="333333"/>
                </a:solidFill>
              </a:rPr>
              <a:t> misli da ga proganja tajna služba</a:t>
            </a:r>
            <a:r>
              <a:rPr lang="en-AU" altLang="de-DE" dirty="0">
                <a:solidFill>
                  <a:srgbClr val="333333"/>
                </a:solidFill>
              </a:rPr>
              <a:t>. </a:t>
            </a:r>
            <a:r>
              <a:rPr lang="hr-HR" altLang="de-DE" dirty="0">
                <a:solidFill>
                  <a:srgbClr val="333333"/>
                </a:solidFill>
              </a:rPr>
              <a:t>Na njegovom putu za posao</a:t>
            </a:r>
            <a:r>
              <a:rPr lang="en-AU" altLang="de-DE" dirty="0">
                <a:solidFill>
                  <a:srgbClr val="333333"/>
                </a:solidFill>
              </a:rPr>
              <a:t>, </a:t>
            </a:r>
            <a:r>
              <a:rPr lang="hr-HR" altLang="de-DE" dirty="0">
                <a:solidFill>
                  <a:srgbClr val="333333"/>
                </a:solidFill>
              </a:rPr>
              <a:t>isti čovek tri dana</a:t>
            </a:r>
            <a:r>
              <a:rPr lang="en-AU" altLang="de-DE" dirty="0">
                <a:solidFill>
                  <a:srgbClr val="333333"/>
                </a:solidFill>
              </a:rPr>
              <a:t> </a:t>
            </a:r>
            <a:r>
              <a:rPr lang="hr-HR" altLang="de-DE" dirty="0">
                <a:solidFill>
                  <a:srgbClr val="333333"/>
                </a:solidFill>
              </a:rPr>
              <a:t>zaredom ulazi u njegov kupe u vozu.</a:t>
            </a:r>
            <a:endParaRPr lang="en-AU" altLang="de-DE" dirty="0">
              <a:solidFill>
                <a:srgbClr val="333333"/>
              </a:solidFill>
            </a:endParaRPr>
          </a:p>
          <a:p>
            <a:pPr lvl="0" defTabSz="914400" fontAlgn="base">
              <a:lnSpc>
                <a:spcPct val="100000"/>
              </a:lnSpc>
              <a:spcBef>
                <a:spcPts val="1200"/>
              </a:spcBef>
            </a:pPr>
            <a:r>
              <a:rPr lang="hr-HR" altLang="de-DE" dirty="0">
                <a:solidFill>
                  <a:srgbClr val="004992"/>
                </a:solidFill>
              </a:rPr>
              <a:t>Procena</a:t>
            </a:r>
            <a:r>
              <a:rPr lang="en-AU" altLang="de-DE" dirty="0">
                <a:solidFill>
                  <a:srgbClr val="004992"/>
                </a:solidFill>
              </a:rPr>
              <a:t>: </a:t>
            </a:r>
            <a:r>
              <a:rPr lang="hr-HR" altLang="de-DE" dirty="0">
                <a:solidFill>
                  <a:srgbClr val="333333"/>
                </a:solidFill>
              </a:rPr>
              <a:t>Strah i ugroženost</a:t>
            </a:r>
            <a:r>
              <a:rPr lang="en-AU" altLang="de-DE" dirty="0">
                <a:solidFill>
                  <a:srgbClr val="333333"/>
                </a:solidFill>
              </a:rPr>
              <a:t>. </a:t>
            </a:r>
            <a:r>
              <a:rPr lang="hr-HR" altLang="de-DE" dirty="0">
                <a:solidFill>
                  <a:srgbClr val="333333"/>
                </a:solidFill>
              </a:rPr>
              <a:t>Ali takođe</a:t>
            </a:r>
            <a:r>
              <a:rPr lang="en-AU" altLang="de-DE" dirty="0">
                <a:solidFill>
                  <a:srgbClr val="333333"/>
                </a:solidFill>
              </a:rPr>
              <a:t>: “</a:t>
            </a:r>
            <a:r>
              <a:rPr lang="hr-HR" altLang="de-DE" dirty="0">
                <a:solidFill>
                  <a:srgbClr val="333333"/>
                </a:solidFill>
              </a:rPr>
              <a:t>Ako se tajna služba toliko angažovala oko mene</a:t>
            </a:r>
            <a:r>
              <a:rPr lang="en-AU" altLang="de-DE" dirty="0">
                <a:solidFill>
                  <a:srgbClr val="333333"/>
                </a:solidFill>
              </a:rPr>
              <a:t>, </a:t>
            </a:r>
            <a:r>
              <a:rPr lang="hr-HR" altLang="de-DE" dirty="0">
                <a:solidFill>
                  <a:srgbClr val="333333"/>
                </a:solidFill>
              </a:rPr>
              <a:t>ja sam verovatno neka ”faca“, kao</a:t>
            </a:r>
            <a:r>
              <a:rPr lang="en-AU" altLang="de-DE" dirty="0">
                <a:solidFill>
                  <a:srgbClr val="333333"/>
                </a:solidFill>
              </a:rPr>
              <a:t> </a:t>
            </a:r>
            <a:r>
              <a:rPr lang="sr-Latn-CS" altLang="de-DE" dirty="0">
                <a:solidFill>
                  <a:srgbClr val="333333"/>
                </a:solidFill>
              </a:rPr>
              <a:t>Džems</a:t>
            </a:r>
            <a:r>
              <a:rPr lang="en-AU" altLang="de-DE" dirty="0">
                <a:solidFill>
                  <a:srgbClr val="333333"/>
                </a:solidFill>
              </a:rPr>
              <a:t> Bond</a:t>
            </a:r>
            <a:r>
              <a:rPr lang="hr-HR" altLang="de-DE" dirty="0">
                <a:solidFill>
                  <a:srgbClr val="333333"/>
                </a:solidFill>
              </a:rPr>
              <a:t>. Možda me druga strana vrbuje da radim za njih?</a:t>
            </a:r>
            <a:endParaRPr lang="en-AU" altLang="de-DE" dirty="0">
              <a:solidFill>
                <a:srgbClr val="333333"/>
              </a:solidFill>
            </a:endParaRPr>
          </a:p>
          <a:p>
            <a:pPr lvl="0" defTabSz="914400" fontAlgn="base">
              <a:lnSpc>
                <a:spcPct val="100000"/>
              </a:lnSpc>
              <a:spcBef>
                <a:spcPts val="1200"/>
              </a:spcBef>
            </a:pPr>
            <a:r>
              <a:rPr lang="hr-HR" altLang="de-DE" dirty="0">
                <a:solidFill>
                  <a:srgbClr val="004992"/>
                </a:solidFill>
              </a:rPr>
              <a:t>Ali</a:t>
            </a:r>
            <a:r>
              <a:rPr lang="en-AU" altLang="de-DE" dirty="0">
                <a:solidFill>
                  <a:srgbClr val="004992"/>
                </a:solidFill>
              </a:rPr>
              <a:t>: </a:t>
            </a:r>
            <a:r>
              <a:rPr lang="hr-HR" altLang="de-DE" dirty="0">
                <a:solidFill>
                  <a:srgbClr val="333333"/>
                </a:solidFill>
              </a:rPr>
              <a:t>To je samo slučajnost</a:t>
            </a:r>
            <a:r>
              <a:rPr lang="en-AU" altLang="de-DE" dirty="0">
                <a:solidFill>
                  <a:srgbClr val="333333"/>
                </a:solidFill>
              </a:rPr>
              <a:t>! </a:t>
            </a:r>
            <a:r>
              <a:rPr lang="hr-HR" altLang="de-DE" dirty="0">
                <a:solidFill>
                  <a:srgbClr val="333333"/>
                </a:solidFill>
              </a:rPr>
              <a:t>Verovatno je da dva čoveka ulaze u isti kupe voza kad idu istim putem na posao</a:t>
            </a:r>
            <a:r>
              <a:rPr lang="en-AU" altLang="de-DE" dirty="0">
                <a:solidFill>
                  <a:srgbClr val="333333"/>
                </a:solidFill>
              </a:rPr>
              <a:t>.</a:t>
            </a:r>
            <a:endParaRPr lang="hr-HR"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53</a:t>
            </a:fld>
            <a:endParaRPr lang="de-DE" altLang="de-DE"/>
          </a:p>
        </p:txBody>
      </p:sp>
    </p:spTree>
    <p:extLst>
      <p:ext uri="{BB962C8B-B14F-4D97-AF65-F5344CB8AC3E}">
        <p14:creationId xmlns:p14="http://schemas.microsoft.com/office/powerpoint/2010/main" val="3980705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000" dirty="0">
                <a:solidFill>
                  <a:srgbClr val="333333"/>
                </a:solidFill>
              </a:rPr>
              <a:t>Mnoge </a:t>
            </a:r>
            <a:r>
              <a:rPr lang="en-US" altLang="de-DE" sz="2000" dirty="0">
                <a:solidFill>
                  <a:srgbClr val="333333"/>
                </a:solidFill>
              </a:rPr>
              <a:t>(</a:t>
            </a:r>
            <a:r>
              <a:rPr lang="sr-Latn-CS" altLang="de-DE" sz="2000" dirty="0">
                <a:solidFill>
                  <a:srgbClr val="333333"/>
                </a:solidFill>
              </a:rPr>
              <a:t>ali ne sve</a:t>
            </a:r>
            <a:r>
              <a:rPr lang="de-DE" altLang="de-DE" sz="2000" dirty="0">
                <a:solidFill>
                  <a:srgbClr val="333333"/>
                </a:solidFill>
              </a:rPr>
              <a:t>!</a:t>
            </a:r>
            <a:r>
              <a:rPr lang="en-US" altLang="de-DE" sz="2000" dirty="0">
                <a:solidFill>
                  <a:srgbClr val="333333"/>
                </a:solidFill>
              </a:rPr>
              <a:t>)</a:t>
            </a:r>
            <a:r>
              <a:rPr lang="hr-HR" altLang="de-DE" sz="2000" dirty="0">
                <a:solidFill>
                  <a:srgbClr val="333333"/>
                </a:solidFill>
              </a:rPr>
              <a:t> osobe sa psihozom imaju nisko samopoštovanje</a:t>
            </a:r>
            <a:r>
              <a:rPr lang="en-AU" altLang="de-DE" sz="2000" dirty="0">
                <a:solidFill>
                  <a:srgbClr val="333333"/>
                </a:solidFill>
              </a:rPr>
              <a:t>, </a:t>
            </a:r>
            <a:r>
              <a:rPr lang="hr-HR" altLang="de-DE" sz="2000" dirty="0">
                <a:solidFill>
                  <a:srgbClr val="333333"/>
                </a:solidFill>
              </a:rPr>
              <a:t>naročito </a:t>
            </a:r>
            <a:r>
              <a:rPr lang="hr-HR" altLang="de-DE" sz="2000" i="1" dirty="0">
                <a:solidFill>
                  <a:srgbClr val="333333"/>
                </a:solidFill>
              </a:rPr>
              <a:t>posle </a:t>
            </a:r>
            <a:r>
              <a:rPr lang="hr-HR" altLang="de-DE" sz="2000" dirty="0">
                <a:solidFill>
                  <a:srgbClr val="333333"/>
                </a:solidFill>
              </a:rPr>
              <a:t>psihotične epizode</a:t>
            </a:r>
            <a:r>
              <a:rPr lang="en-AU" altLang="de-DE" sz="2000" dirty="0">
                <a:solidFill>
                  <a:srgbClr val="333333"/>
                </a:solidFill>
              </a:rPr>
              <a:t> (</a:t>
            </a:r>
            <a:r>
              <a:rPr lang="sr-Latn-CS" altLang="de-DE" sz="2000" dirty="0">
                <a:solidFill>
                  <a:srgbClr val="333333"/>
                </a:solidFill>
              </a:rPr>
              <a:t>npr. </a:t>
            </a:r>
            <a:r>
              <a:rPr lang="hr-HR" altLang="de-DE" sz="2000" dirty="0">
                <a:solidFill>
                  <a:srgbClr val="333333"/>
                </a:solidFill>
              </a:rPr>
              <a:t>stid</a:t>
            </a:r>
            <a:r>
              <a:rPr lang="en-AU" altLang="de-DE" sz="2000" dirty="0">
                <a:solidFill>
                  <a:srgbClr val="333333"/>
                </a:solidFill>
              </a:rPr>
              <a:t>; </a:t>
            </a:r>
            <a:r>
              <a:rPr lang="hr-HR" altLang="de-DE" sz="2000" dirty="0">
                <a:solidFill>
                  <a:srgbClr val="333333"/>
                </a:solidFill>
              </a:rPr>
              <a:t>strah da će im prijatelji okrenuti leđa</a:t>
            </a:r>
            <a:r>
              <a:rPr lang="en-AU" altLang="de-DE" sz="2000" dirty="0">
                <a:solidFill>
                  <a:srgbClr val="333333"/>
                </a:solidFill>
              </a:rPr>
              <a:t>).</a:t>
            </a:r>
          </a:p>
          <a:p>
            <a:pPr lvl="0" defTabSz="914400" fontAlgn="base">
              <a:lnSpc>
                <a:spcPct val="100000"/>
              </a:lnSpc>
              <a:spcBef>
                <a:spcPts val="1200"/>
              </a:spcBef>
            </a:pPr>
            <a:r>
              <a:rPr lang="hr-HR" altLang="de-DE" sz="2000" dirty="0">
                <a:solidFill>
                  <a:srgbClr val="333333"/>
                </a:solidFill>
              </a:rPr>
              <a:t>U akutnoj psihozi doživljava se strah, ali i druge emocije</a:t>
            </a:r>
            <a:r>
              <a:rPr lang="en-AU" altLang="de-DE" sz="2000"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hr-HR" altLang="de-DE" sz="2000" dirty="0">
                <a:solidFill>
                  <a:srgbClr val="004992"/>
                </a:solidFill>
              </a:rPr>
              <a:t>Uzbuđenje</a:t>
            </a:r>
            <a:r>
              <a:rPr lang="en-AU" altLang="de-DE" sz="2000" dirty="0">
                <a:solidFill>
                  <a:srgbClr val="004992"/>
                </a:solidFill>
              </a:rPr>
              <a:t> (“</a:t>
            </a:r>
            <a:r>
              <a:rPr lang="sr-Latn-CS" altLang="de-DE" sz="2000" dirty="0">
                <a:solidFill>
                  <a:srgbClr val="004992"/>
                </a:solidFill>
              </a:rPr>
              <a:t>konačno se </a:t>
            </a:r>
            <a:r>
              <a:rPr lang="hr-HR" altLang="de-DE" sz="2000" dirty="0">
                <a:solidFill>
                  <a:srgbClr val="004992"/>
                </a:solidFill>
              </a:rPr>
              <a:t>nešto događa!</a:t>
            </a:r>
            <a:r>
              <a:rPr lang="en-AU" altLang="de-DE" sz="2000"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hr-HR" altLang="de-DE" sz="2000" dirty="0">
                <a:solidFill>
                  <a:srgbClr val="004992"/>
                </a:solidFill>
              </a:rPr>
              <a:t>Osećanje predodređenosti </a:t>
            </a:r>
            <a:r>
              <a:rPr lang="en-AU" altLang="de-DE" sz="2000" dirty="0">
                <a:solidFill>
                  <a:srgbClr val="004992"/>
                </a:solidFill>
              </a:rPr>
              <a:t>(</a:t>
            </a:r>
            <a:r>
              <a:rPr lang="hr-HR" altLang="de-DE" sz="2000" dirty="0">
                <a:solidFill>
                  <a:srgbClr val="004992"/>
                </a:solidFill>
              </a:rPr>
              <a:t>za misiju</a:t>
            </a:r>
            <a:r>
              <a:rPr lang="en-AU" altLang="de-DE" sz="2000" dirty="0">
                <a:solidFill>
                  <a:srgbClr val="004992"/>
                </a:solidFill>
              </a:rPr>
              <a:t>, </a:t>
            </a:r>
            <a:r>
              <a:rPr lang="hr-HR" altLang="de-DE" sz="2000" dirty="0">
                <a:solidFill>
                  <a:srgbClr val="004992"/>
                </a:solidFill>
              </a:rPr>
              <a:t>raste osećaj važnosti</a:t>
            </a:r>
            <a:r>
              <a:rPr lang="en-AU" altLang="de-DE" sz="2000" dirty="0">
                <a:solidFill>
                  <a:srgbClr val="004992"/>
                </a:solidFill>
              </a:rPr>
              <a:t>)</a:t>
            </a:r>
          </a:p>
          <a:p>
            <a:pPr lvl="0" defTabSz="914400" fontAlgn="base">
              <a:lnSpc>
                <a:spcPct val="100000"/>
              </a:lnSpc>
              <a:spcBef>
                <a:spcPts val="1200"/>
              </a:spcBef>
            </a:pPr>
            <a:r>
              <a:rPr lang="hr-HR" altLang="de-DE" dirty="0">
                <a:solidFill>
                  <a:srgbClr val="004992"/>
                </a:solidFill>
              </a:rPr>
              <a:t>Primer</a:t>
            </a:r>
            <a:r>
              <a:rPr lang="en-AU" altLang="de-DE" dirty="0">
                <a:solidFill>
                  <a:srgbClr val="004992"/>
                </a:solidFill>
              </a:rPr>
              <a:t>: </a:t>
            </a:r>
            <a:r>
              <a:rPr lang="en-AU" altLang="de-DE" dirty="0">
                <a:solidFill>
                  <a:srgbClr val="333333"/>
                </a:solidFill>
              </a:rPr>
              <a:t>Boris</a:t>
            </a:r>
            <a:r>
              <a:rPr lang="hr-HR" altLang="de-DE" dirty="0">
                <a:solidFill>
                  <a:srgbClr val="333333"/>
                </a:solidFill>
              </a:rPr>
              <a:t> misli da ga proganja tajna služba</a:t>
            </a:r>
            <a:r>
              <a:rPr lang="en-AU" altLang="de-DE" dirty="0">
                <a:solidFill>
                  <a:srgbClr val="333333"/>
                </a:solidFill>
              </a:rPr>
              <a:t>. </a:t>
            </a:r>
            <a:r>
              <a:rPr lang="hr-HR" altLang="de-DE" dirty="0">
                <a:solidFill>
                  <a:srgbClr val="333333"/>
                </a:solidFill>
              </a:rPr>
              <a:t>Na njegovom putu za posao</a:t>
            </a:r>
            <a:r>
              <a:rPr lang="en-AU" altLang="de-DE" dirty="0">
                <a:solidFill>
                  <a:srgbClr val="333333"/>
                </a:solidFill>
              </a:rPr>
              <a:t>, </a:t>
            </a:r>
            <a:r>
              <a:rPr lang="hr-HR" altLang="de-DE" dirty="0">
                <a:solidFill>
                  <a:srgbClr val="333333"/>
                </a:solidFill>
              </a:rPr>
              <a:t>isti čovek tri dana</a:t>
            </a:r>
            <a:r>
              <a:rPr lang="en-AU" altLang="de-DE" dirty="0">
                <a:solidFill>
                  <a:srgbClr val="333333"/>
                </a:solidFill>
              </a:rPr>
              <a:t> </a:t>
            </a:r>
            <a:r>
              <a:rPr lang="hr-HR" altLang="de-DE" dirty="0">
                <a:solidFill>
                  <a:srgbClr val="333333"/>
                </a:solidFill>
              </a:rPr>
              <a:t>zaredom ulazi u njegov kupe u vozu.</a:t>
            </a:r>
            <a:endParaRPr lang="en-AU" altLang="de-DE" dirty="0">
              <a:solidFill>
                <a:srgbClr val="333333"/>
              </a:solidFill>
            </a:endParaRPr>
          </a:p>
          <a:p>
            <a:pPr lvl="0" defTabSz="914400" fontAlgn="base">
              <a:lnSpc>
                <a:spcPct val="100000"/>
              </a:lnSpc>
              <a:spcBef>
                <a:spcPts val="1200"/>
              </a:spcBef>
            </a:pPr>
            <a:r>
              <a:rPr lang="hr-HR" altLang="de-DE" dirty="0">
                <a:solidFill>
                  <a:srgbClr val="004992"/>
                </a:solidFill>
              </a:rPr>
              <a:t>Procena</a:t>
            </a:r>
            <a:r>
              <a:rPr lang="en-AU" altLang="de-DE" dirty="0">
                <a:solidFill>
                  <a:srgbClr val="004992"/>
                </a:solidFill>
              </a:rPr>
              <a:t>: </a:t>
            </a:r>
            <a:r>
              <a:rPr lang="hr-HR" altLang="de-DE" dirty="0">
                <a:solidFill>
                  <a:srgbClr val="333333"/>
                </a:solidFill>
              </a:rPr>
              <a:t>Strah i ugroženost</a:t>
            </a:r>
            <a:r>
              <a:rPr lang="en-AU" altLang="de-DE" dirty="0">
                <a:solidFill>
                  <a:srgbClr val="333333"/>
                </a:solidFill>
              </a:rPr>
              <a:t>. </a:t>
            </a:r>
            <a:r>
              <a:rPr lang="hr-HR" altLang="de-DE" dirty="0">
                <a:solidFill>
                  <a:srgbClr val="333333"/>
                </a:solidFill>
              </a:rPr>
              <a:t>Ali takođe</a:t>
            </a:r>
            <a:r>
              <a:rPr lang="en-AU" altLang="de-DE" dirty="0">
                <a:solidFill>
                  <a:srgbClr val="333333"/>
                </a:solidFill>
              </a:rPr>
              <a:t>: “</a:t>
            </a:r>
            <a:r>
              <a:rPr lang="hr-HR" altLang="de-DE" dirty="0">
                <a:solidFill>
                  <a:srgbClr val="333333"/>
                </a:solidFill>
              </a:rPr>
              <a:t>Ako se tajna služba toliko angažovala oko mene</a:t>
            </a:r>
            <a:r>
              <a:rPr lang="en-AU" altLang="de-DE" dirty="0">
                <a:solidFill>
                  <a:srgbClr val="333333"/>
                </a:solidFill>
              </a:rPr>
              <a:t>, </a:t>
            </a:r>
            <a:r>
              <a:rPr lang="hr-HR" altLang="de-DE" dirty="0">
                <a:solidFill>
                  <a:srgbClr val="333333"/>
                </a:solidFill>
              </a:rPr>
              <a:t>ja sam verovatno neka ”faca“, kao</a:t>
            </a:r>
            <a:r>
              <a:rPr lang="en-AU" altLang="de-DE" dirty="0">
                <a:solidFill>
                  <a:srgbClr val="333333"/>
                </a:solidFill>
              </a:rPr>
              <a:t> </a:t>
            </a:r>
            <a:r>
              <a:rPr lang="sr-Latn-CS" altLang="de-DE" dirty="0">
                <a:solidFill>
                  <a:srgbClr val="333333"/>
                </a:solidFill>
              </a:rPr>
              <a:t>Džems</a:t>
            </a:r>
            <a:r>
              <a:rPr lang="en-AU" altLang="de-DE" dirty="0">
                <a:solidFill>
                  <a:srgbClr val="333333"/>
                </a:solidFill>
              </a:rPr>
              <a:t> Bond</a:t>
            </a:r>
            <a:r>
              <a:rPr lang="hr-HR" altLang="de-DE" dirty="0">
                <a:solidFill>
                  <a:srgbClr val="333333"/>
                </a:solidFill>
              </a:rPr>
              <a:t>. Možda me druga strana vrbuje da radim za njih?</a:t>
            </a:r>
            <a:endParaRPr lang="en-AU" altLang="de-DE" dirty="0">
              <a:solidFill>
                <a:srgbClr val="333333"/>
              </a:solidFill>
            </a:endParaRPr>
          </a:p>
          <a:p>
            <a:pPr lvl="0" defTabSz="914400" fontAlgn="base">
              <a:lnSpc>
                <a:spcPct val="100000"/>
              </a:lnSpc>
              <a:spcBef>
                <a:spcPts val="1200"/>
              </a:spcBef>
            </a:pPr>
            <a:r>
              <a:rPr lang="hr-HR" altLang="de-DE" dirty="0">
                <a:solidFill>
                  <a:srgbClr val="004992"/>
                </a:solidFill>
              </a:rPr>
              <a:t>Ali</a:t>
            </a:r>
            <a:r>
              <a:rPr lang="en-AU" altLang="de-DE" dirty="0">
                <a:solidFill>
                  <a:srgbClr val="004992"/>
                </a:solidFill>
              </a:rPr>
              <a:t>: </a:t>
            </a:r>
            <a:r>
              <a:rPr lang="hr-HR" altLang="de-DE" dirty="0">
                <a:solidFill>
                  <a:srgbClr val="333333"/>
                </a:solidFill>
              </a:rPr>
              <a:t>To je samo slučajnost</a:t>
            </a:r>
            <a:r>
              <a:rPr lang="en-AU" altLang="de-DE" dirty="0">
                <a:solidFill>
                  <a:srgbClr val="333333"/>
                </a:solidFill>
              </a:rPr>
              <a:t>! </a:t>
            </a:r>
            <a:r>
              <a:rPr lang="hr-HR" altLang="de-DE" dirty="0">
                <a:solidFill>
                  <a:srgbClr val="333333"/>
                </a:solidFill>
              </a:rPr>
              <a:t>Verovatno je da dva čoveka ulaze u isti kupe voza kad idu istim putem na posao</a:t>
            </a:r>
            <a:r>
              <a:rPr lang="en-AU" altLang="de-DE" dirty="0">
                <a:solidFill>
                  <a:srgbClr val="333333"/>
                </a:solidFill>
              </a:rPr>
              <a:t>.</a:t>
            </a:r>
            <a:endParaRPr lang="hr-HR" altLang="de-DE" dirty="0">
              <a:solidFill>
                <a:srgbClr val="333333"/>
              </a:solidFill>
            </a:endParaRPr>
          </a:p>
          <a:p>
            <a:pPr lvl="0" defTabSz="914400" fontAlgn="base">
              <a:lnSpc>
                <a:spcPct val="100000"/>
              </a:lnSpc>
              <a:spcBef>
                <a:spcPts val="1200"/>
              </a:spcBef>
            </a:pPr>
            <a:r>
              <a:rPr lang="hr-HR" altLang="de-DE" sz="2000" dirty="0">
                <a:solidFill>
                  <a:srgbClr val="333333"/>
                </a:solidFill>
              </a:rPr>
              <a:t>Razmatrane tehnike treba da pomognu da se izgradi</a:t>
            </a:r>
            <a:r>
              <a:rPr lang="en-AU" altLang="de-DE" sz="2000" dirty="0">
                <a:solidFill>
                  <a:srgbClr val="333333"/>
                </a:solidFill>
              </a:rPr>
              <a:t> </a:t>
            </a:r>
            <a:r>
              <a:rPr lang="hr-HR" altLang="de-DE" sz="2000" dirty="0">
                <a:solidFill>
                  <a:srgbClr val="333333"/>
                </a:solidFill>
              </a:rPr>
              <a:t>zdravo i dugotrajno samopoštovanje</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54</a:t>
            </a:fld>
            <a:endParaRPr lang="de-DE" altLang="de-DE"/>
          </a:p>
        </p:txBody>
      </p:sp>
    </p:spTree>
    <p:extLst>
      <p:ext uri="{BB962C8B-B14F-4D97-AF65-F5344CB8AC3E}">
        <p14:creationId xmlns:p14="http://schemas.microsoft.com/office/powerpoint/2010/main" val="34684500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372E0B10-2949-48AE-8174-F81684DC6AD9}" type="slidenum">
              <a:rPr lang="de-DE" altLang="de-DE" smtClean="0"/>
              <a:pPr/>
              <a:t>55</a:t>
            </a:fld>
            <a:endParaRPr lang="de-DE" altLang="de-DE"/>
          </a:p>
        </p:txBody>
      </p:sp>
    </p:spTree>
    <p:extLst>
      <p:ext uri="{BB962C8B-B14F-4D97-AF65-F5344CB8AC3E}">
        <p14:creationId xmlns:p14="http://schemas.microsoft.com/office/powerpoint/2010/main" val="2642985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147518069"/>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26C4909E-CC0A-4B42-94E4-59BEEC84FBF3}"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800436450"/>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8 – Samopoštovanje i raspoloženje</a:t>
            </a:r>
          </a:p>
        </p:txBody>
      </p:sp>
      <p:sp>
        <p:nvSpPr>
          <p:cNvPr id="4" name="Slide Number Placeholder 3"/>
          <p:cNvSpPr>
            <a:spLocks noGrp="1"/>
          </p:cNvSpPr>
          <p:nvPr>
            <p:ph type="sldNum" sz="quarter" idx="12"/>
          </p:nvPr>
        </p:nvSpPr>
        <p:spPr/>
        <p:txBody>
          <a:bodyPr/>
          <a:lstStyle/>
          <a:p>
            <a:fld id="{26C4909E-CC0A-4B42-94E4-59BEEC84FBF3}" type="slidenum">
              <a:rPr lang="de-DE" altLang="de-DE" smtClean="0"/>
              <a:pPr/>
              <a:t>57</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4583</Words>
  <Application>Microsoft Office PowerPoint</Application>
  <PresentationFormat>Benutzerdefiniert</PresentationFormat>
  <Paragraphs>586</Paragraphs>
  <Slides>57</Slides>
  <Notes>57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57</vt:i4>
      </vt:variant>
    </vt:vector>
  </HeadingPairs>
  <TitlesOfParts>
    <vt:vector size="64" baseType="lpstr">
      <vt:lpstr>Symbol</vt:lpstr>
      <vt:lpstr>WingDings</vt:lpstr>
      <vt:lpstr>Calibri</vt:lpstr>
      <vt:lpstr>Arial</vt:lpstr>
      <vt:lpstr>WingDings</vt:lpstr>
      <vt:lpstr>Calibri Light</vt:lpstr>
      <vt:lpstr>UKE_PPT-Vorlage_16zu9</vt:lpstr>
      <vt:lpstr>MKT 8 A – Samopoštovanje i raspoloženje</vt:lpstr>
      <vt:lpstr>Kako se depresivnost ispoljava?</vt:lpstr>
      <vt:lpstr>Kako se depresivnost ispoljava?</vt:lpstr>
      <vt:lpstr>Takav sam rođen... ili sam takav postao?</vt:lpstr>
      <vt:lpstr>Takav sam rođen... ili sam takav postao?</vt:lpstr>
      <vt:lpstr>Takav sam rođen... ili sam takav postao?</vt:lpstr>
      <vt:lpstr>Takav sam rođen... ili sam takav postao?</vt:lpstr>
      <vt:lpstr>Zašto ovo radimo?</vt:lpstr>
      <vt:lpstr>Psihoza i depresija Uticaj psihoze na osećanje samopoštovanja i raspoloženje</vt:lpstr>
      <vt:lpstr>Psihoza i depresija Uticaj psihoze na osećanje samopoštovanja i raspoloženje</vt:lpstr>
      <vt:lpstr>Psihoza i depresija Uticaj psihoze na osećanje samopoštovanja i raspoloženje</vt:lpstr>
      <vt:lpstr>Psihoza i depresija Uticaj psihoze na osećanje samopoštovanja i raspoloženje</vt:lpstr>
      <vt:lpstr>PowerPoint-Präsentation</vt:lpstr>
      <vt:lpstr>1. Preterano uopštavanje Šta bi bila prikladnija/korisnija procena? (bez pukog ulepšavanja)</vt:lpstr>
      <vt:lpstr>1. Preterano uopštavanje Šta bi bila prikladnija/korisnija procena? (bez pukog ulepšavanja)</vt:lpstr>
      <vt:lpstr>1. Preterano uopštavanje Šta bi bila prikladnija/korisnija procena? (bez pukog ulepšavanja)</vt:lpstr>
      <vt:lpstr>Zaista - ne zaključujte o celini na osnovu jednog nesavršenog delića!</vt:lpstr>
      <vt:lpstr>2. Selektivno opažanje Šta bi bila prikladnija/korisnija procena?</vt:lpstr>
      <vt:lpstr>2. Selektivno opažanje Šta bi bila prikladnija/korisnija procena?</vt:lpstr>
      <vt:lpstr>2. Selektivno opažanje Šta bi bila prikladnija/korisnija procena?</vt:lpstr>
      <vt:lpstr>3. Zaključivanje isključivo po sopstvenom merilu</vt:lpstr>
      <vt:lpstr>4. Odbijanje pozitivnih i prihvatanje negativnih komentara! Šta bi bila prikladnija/korisnija procena?</vt:lpstr>
      <vt:lpstr>4. Odbijanje pozitivnih i prihvatanje negativnih komentara! Šta bi bila prikladnija/korisnija procena?</vt:lpstr>
      <vt:lpstr>4. Odbijanje pozitivnih i prihvatanje negativnih komentara! Šta bi bila prikladnija/korisnija procena?</vt:lpstr>
      <vt:lpstr>5. Mišljenje “sve ili ništa”/crno-belo mišljenje/ katastrofično razmišljenje Šta bi bila prikladnija/korisnija procena?</vt:lpstr>
      <vt:lpstr>5. Mišljenje “sve ili ništa”/crno-belo mišljenje/ katastrofično razmišljenje Šta bi bila prikladnija/korisnija procena?</vt:lpstr>
      <vt:lpstr>6. Potiskivanje negativnih misli Šta bi bila prikladnija/korisnija procena?</vt:lpstr>
      <vt:lpstr>6. Potiskivanje negativnih misli Šta bi bila prikladnija/korisnija procena?</vt:lpstr>
      <vt:lpstr>6. Potiskivanje negativnih misli Vežba</vt:lpstr>
      <vt:lpstr>6. Potiskivanje negativnih misli Deluje li to? NE!</vt:lpstr>
      <vt:lpstr>Umesto toga: Potražiti bezbednu udaljenost...</vt:lpstr>
      <vt:lpstr>7. Ostali aspekti mišljenja u depresiji</vt:lpstr>
      <vt:lpstr>7. Ostali aspekti mišljenja u depresiji</vt:lpstr>
      <vt:lpstr>opciono: video-klip</vt:lpstr>
      <vt:lpstr>Osvestiti svoje kvalitete!</vt:lpstr>
      <vt:lpstr>Osvestiti svoje kvalitete!</vt:lpstr>
      <vt:lpstr>Osvestiti svoje kvalitete!</vt:lpstr>
      <vt:lpstr>Osvestiti svoje kvalitete!</vt:lpstr>
      <vt:lpstr>Saveti za popravljanje raspoloženja i podizanje samopoštovanja</vt:lpstr>
      <vt:lpstr>Saveti za popravljanje raspoloženja i podizanje samopoštovanja I</vt:lpstr>
      <vt:lpstr>Saveti za popravljanje raspoloženja i podizanje samopoštovanja I</vt:lpstr>
      <vt:lpstr>Saveti za popravljanje raspoloženja i podizanje samopoštovanja I</vt:lpstr>
      <vt:lpstr>Saveti za popravljanje raspoloženja i podizanje samopoštovanja II</vt:lpstr>
      <vt:lpstr>Saveti za popravljanje raspoloženja i podizanje samopoštovanja II</vt:lpstr>
      <vt:lpstr>Saveti za popravljanje raspoloženja i podizanje samopoštovanja II</vt:lpstr>
      <vt:lpstr>Saveti za popravljanje raspoloženja i podizanje samopoštovanja II</vt:lpstr>
      <vt:lpstr>Primena u svakodnevnom životu</vt:lpstr>
      <vt:lpstr>Primena u svakodnevnom životu</vt:lpstr>
      <vt:lpstr>Primena u svakodnevnom životu</vt:lpstr>
      <vt:lpstr>Primena u svakodnevnom životu</vt:lpstr>
      <vt:lpstr>Kakve to ima veze sa psihozom?</vt:lpstr>
      <vt:lpstr>Kakve to ima veze sa psihozom?</vt:lpstr>
      <vt:lpstr>Kakve to ima veze sa psihozom?</vt:lpstr>
      <vt:lpstr>Kakve to ima veze sa psihozom?</vt:lpstr>
      <vt:lpstr>Hvala na pažnji!</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282</cp:revision>
  <dcterms:created xsi:type="dcterms:W3CDTF">2004-06-30T16:15:23Z</dcterms:created>
  <dcterms:modified xsi:type="dcterms:W3CDTF">2022-09-08T11:08:24Z</dcterms:modified>
</cp:coreProperties>
</file>