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1"/>
  </p:notesMasterIdLst>
  <p:handoutMasterIdLst>
    <p:handoutMasterId r:id="rId62"/>
  </p:handoutMasterIdLst>
  <p:sldIdLst>
    <p:sldId id="510" r:id="rId3"/>
    <p:sldId id="379" r:id="rId4"/>
    <p:sldId id="495" r:id="rId5"/>
    <p:sldId id="494" r:id="rId6"/>
    <p:sldId id="425" r:id="rId7"/>
    <p:sldId id="446" r:id="rId8"/>
    <p:sldId id="450" r:id="rId9"/>
    <p:sldId id="369" r:id="rId10"/>
    <p:sldId id="338" r:id="rId11"/>
    <p:sldId id="451" r:id="rId12"/>
    <p:sldId id="496" r:id="rId13"/>
    <p:sldId id="426" r:id="rId14"/>
    <p:sldId id="383" r:id="rId15"/>
    <p:sldId id="497" r:id="rId16"/>
    <p:sldId id="500" r:id="rId17"/>
    <p:sldId id="499" r:id="rId18"/>
    <p:sldId id="411" r:id="rId19"/>
    <p:sldId id="454" r:id="rId20"/>
    <p:sldId id="501" r:id="rId21"/>
    <p:sldId id="504" r:id="rId22"/>
    <p:sldId id="503" r:id="rId23"/>
    <p:sldId id="460" r:id="rId24"/>
    <p:sldId id="459" r:id="rId25"/>
    <p:sldId id="309" r:id="rId26"/>
    <p:sldId id="433" r:id="rId27"/>
    <p:sldId id="367" r:id="rId28"/>
    <p:sldId id="311" r:id="rId29"/>
    <p:sldId id="320" r:id="rId30"/>
    <p:sldId id="366" r:id="rId31"/>
    <p:sldId id="349" r:id="rId32"/>
    <p:sldId id="315" r:id="rId33"/>
    <p:sldId id="491" r:id="rId34"/>
    <p:sldId id="353" r:id="rId35"/>
    <p:sldId id="354" r:id="rId36"/>
    <p:sldId id="355" r:id="rId37"/>
    <p:sldId id="489" r:id="rId38"/>
    <p:sldId id="507" r:id="rId39"/>
    <p:sldId id="506" r:id="rId40"/>
    <p:sldId id="505" r:id="rId41"/>
    <p:sldId id="447" r:id="rId42"/>
    <p:sldId id="486" r:id="rId43"/>
    <p:sldId id="485" r:id="rId44"/>
    <p:sldId id="361" r:id="rId45"/>
    <p:sldId id="365" r:id="rId46"/>
    <p:sldId id="334" r:id="rId47"/>
    <p:sldId id="330" r:id="rId48"/>
    <p:sldId id="323" r:id="rId49"/>
    <p:sldId id="327" r:id="rId50"/>
    <p:sldId id="488" r:id="rId51"/>
    <p:sldId id="322" r:id="rId52"/>
    <p:sldId id="421" r:id="rId53"/>
    <p:sldId id="509" r:id="rId54"/>
    <p:sldId id="508" r:id="rId55"/>
    <p:sldId id="347" r:id="rId56"/>
    <p:sldId id="484" r:id="rId57"/>
    <p:sldId id="493" r:id="rId58"/>
    <p:sldId id="404" r:id="rId59"/>
    <p:sldId id="405" r:id="rId60"/>
  </p:sldIdLst>
  <p:sldSz cx="12195175" cy="6858000"/>
  <p:notesSz cx="7099300" cy="10234613"/>
  <p:embeddedFontLst>
    <p:embeddedFont>
      <p:font typeface="Calibri" panose="020F0502020204030204" pitchFamily="34" charset="0"/>
      <p:regular r:id="rId63"/>
      <p:bold r:id="rId64"/>
      <p:italic r:id="rId65"/>
      <p:boldItalic r:id="rId66"/>
    </p:embeddedFont>
    <p:embeddedFont>
      <p:font typeface="Calibri Light" panose="020F0302020204030204" pitchFamily="34" charset="0"/>
      <p:regular r:id="rId67"/>
      <p:italic r:id="rId68"/>
    </p:embeddedFont>
    <p:embeddedFont>
      <p:font typeface="Verdana" panose="020B0604030504040204" pitchFamily="34" charset="0"/>
      <p:regular r:id="rId69"/>
      <p:bold r:id="rId70"/>
      <p:italic r:id="rId71"/>
      <p:boldItalic r:id="rId72"/>
    </p:embeddedFont>
  </p:embeddedFontLst>
  <p:defaultTextStyle>
    <a:defPPr>
      <a:defRPr lang="en-US"/>
    </a:defPPr>
    <a:lvl1pPr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5pPr>
    <a:lvl6pPr marL="22860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99CCFF"/>
    <a:srgbClr val="C3C3F7"/>
    <a:srgbClr val="8DC6FF"/>
    <a:srgbClr val="FFFF00"/>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6147" autoAdjust="0"/>
  </p:normalViewPr>
  <p:slideViewPr>
    <p:cSldViewPr>
      <p:cViewPr varScale="1">
        <p:scale>
          <a:sx n="67" d="100"/>
          <a:sy n="67" d="100"/>
        </p:scale>
        <p:origin x="796" y="44"/>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9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70" Type="http://schemas.openxmlformats.org/officeDocument/2006/relationships/font" Target="fonts/font8.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23819CE-029D-4187-A6FC-FE71C84EBA28}" type="slidenum">
              <a:rPr lang="en-GB" altLang="de-DE"/>
              <a:pPr/>
              <a:t>‹Nr.›</a:t>
            </a:fld>
            <a:endParaRPr lang="en-GB" altLang="de-DE"/>
          </a:p>
        </p:txBody>
      </p:sp>
    </p:spTree>
    <p:extLst>
      <p:ext uri="{BB962C8B-B14F-4D97-AF65-F5344CB8AC3E}">
        <p14:creationId xmlns:p14="http://schemas.microsoft.com/office/powerpoint/2010/main" val="613194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EBFBBB6-8B2F-4C97-B3C3-8AF383A74FAA}" type="slidenum">
              <a:rPr lang="en-US" altLang="de-DE"/>
              <a:pPr/>
              <a:t>‹Nr.›</a:t>
            </a:fld>
            <a:endParaRPr lang="en-US" altLang="de-DE"/>
          </a:p>
        </p:txBody>
      </p:sp>
    </p:spTree>
    <p:extLst>
      <p:ext uri="{BB962C8B-B14F-4D97-AF65-F5344CB8AC3E}">
        <p14:creationId xmlns:p14="http://schemas.microsoft.com/office/powerpoint/2010/main" val="3017262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4796C4-F1F1-4215-BCEF-A5B737552E63}"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73717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4796C4-F1F1-4215-BCEF-A5B737552E63}"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73717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4796C4-F1F1-4215-BCEF-A5B737552E63}"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73717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F14C15CE-14BB-4F17-8E42-CFD41076C0D4}"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1978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3B956424-9CC8-4315-B4D3-3C491FB6E9C2}"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83419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374A82F-C9EF-4861-81AB-DE0D5739B835}"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51635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ACFBBF0-BAC5-4C98-A273-F55C5835C808}"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5825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FA75F15-17E6-40D7-AE28-7F18D5874591}"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0970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98A15D-34E5-407E-B7B4-D6A3A59F053C}"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00224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98A15D-34E5-407E-B7B4-D6A3A59F053C}"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0022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B8CD1A27-AE54-463C-9A95-8B47AF625738}"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47423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A94BD1D-5554-4624-BBDA-FB0067E1B5AE}"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2469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59FE28FB-9560-482F-B447-79009116637A}" type="slidenum">
              <a:rPr lang="en-US" altLang="de-DE" sz="1300">
                <a:latin typeface="Verdana" panose="020B0604030504040204" pitchFamily="34" charset="0"/>
              </a:rPr>
              <a:pPr algn="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04726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59FE28FB-9560-482F-B447-79009116637A}" type="slidenum">
              <a:rPr lang="en-US" altLang="de-DE" sz="1300">
                <a:latin typeface="Verdana" panose="020B0604030504040204" pitchFamily="34" charset="0"/>
              </a:rPr>
              <a:pPr algn="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04726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59FE28FB-9560-482F-B447-79009116637A}" type="slidenum">
              <a:rPr lang="en-US" altLang="de-DE" sz="1300">
                <a:latin typeface="Verdana" panose="020B0604030504040204" pitchFamily="34" charset="0"/>
              </a:rPr>
              <a:pPr algn="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04726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663AB562-506C-405E-8310-3920E37E8DF1}"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0781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7928BCF-FA66-4DAF-88BA-914A07835FD7}"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2027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89632FA-D7F6-415E-9B79-E5466D0D3A5B}"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8950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89632FA-D7F6-415E-9B79-E5466D0D3A5B}"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8950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89632FA-D7F6-415E-9B79-E5466D0D3A5B}"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8950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C02F1565-CDFB-4F32-808E-43FDBF226851}"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7542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F1B579D7-23A0-4742-9820-5B90990DC58F}" type="slidenum">
              <a:rPr lang="en-US" altLang="de-DE" sz="1300">
                <a:latin typeface="Verdana" panose="020B0604030504040204" pitchFamily="34" charset="0"/>
              </a:rPr>
              <a:pPr algn="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43360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6187EF-8A45-40E1-BFF8-0940FB7156E7}"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29295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79D7619-55A9-479E-B7F4-A8B2A3B763F0}" type="slidenum">
              <a:rPr lang="en-US" altLang="de-DE" sz="1300">
                <a:latin typeface="Verdana" panose="020B0604030504040204" pitchFamily="34" charset="0"/>
              </a:rPr>
              <a:pPr algn="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0380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83D27FB-8A22-4733-A40C-7A474856301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77556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5495CF7-AB13-4E30-BEBE-58932BF039FC}"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2098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C28980D-4A89-4F26-B0F6-A81B76F49628}"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7529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8361E95-F386-4575-AB14-12CAF834E0D9}"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933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13AE83-9E86-484A-8DBC-D35ADB6CD58E}"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7545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238A598-DF2F-4716-91A9-2C318627CDCF}"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262579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BF59BFA-983A-4B00-9AAC-2CB92124639E}"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0705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3367ED4-2D00-4830-B665-8FF2B14DCCBA}"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26859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7C8D75-B10F-45C1-A923-ECB4CB29D39C}"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74961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DB725AB-E59C-4E57-AA3D-1A910A4B5D55}"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00134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888E60F-6FA0-4DF0-92A2-96F44E572521}"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E1CB0827-1875-4724-8070-22BDED042B49}"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024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888E60F-6FA0-4DF0-92A2-96F44E572521}"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E1CB0827-1875-4724-8070-22BDED042B49}"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024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888E60F-6FA0-4DF0-92A2-96F44E572521}"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E1CB0827-1875-4724-8070-22BDED042B49}"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024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4888E60F-6FA0-4DF0-92A2-96F44E572521}"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E1CB0827-1875-4724-8070-22BDED042B49}"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024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BAA3CB02-9C1F-46CF-B1D5-E58E85FAA5FE}" type="slidenum">
              <a:rPr lang="en-US" altLang="de-DE" sz="1300">
                <a:latin typeface="Verdana" panose="020B0604030504040204" pitchFamily="34" charset="0"/>
              </a:rPr>
              <a:pPr algn="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9072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E115559-B044-4EE0-80A1-DA20672DEDDF}"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0353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47E52D9-3D90-435D-BBED-2BBC6A3828C0}"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761217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663B07-B1A7-4EAD-B388-6A6EF3D9189A}"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8695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7E319B1-AFB5-420C-89AC-2BD9BBB1E567}"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038705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6256A67-C507-45DD-8BE5-90068B0801DD}"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745744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E07DE72-54D6-4855-8FF0-2763E3F7E65B}"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0353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F0C9A78-8FD5-481C-B437-B89246BE846A}"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342021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380D068-061A-4972-9912-E20EA46568CA}"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10978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2FD365-D14E-4EB2-8D1A-CE8C10EFE9A6}"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951422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78498B8-CD86-42D8-BA38-8B9DB0C1B21C}"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90880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C665E4B-7462-426B-B0D4-EE94EC4E86FA}" type="slidenum">
              <a:rPr lang="en-US" altLang="de-DE" sz="1300">
                <a:latin typeface="Verdana" panose="020B0604030504040204" pitchFamily="34" charset="0"/>
              </a:rPr>
              <a:pPr algn="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40333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C665E4B-7462-426B-B0D4-EE94EC4E86FA}"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40333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C665E4B-7462-426B-B0D4-EE94EC4E86FA}"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40333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CF2B6BB-1B6C-46D9-9288-5773634E353D}"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108971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A276797-D27C-4814-BD94-442EBD2974EB}"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46184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2450689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0495124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1 – Atribucija: prebacivanje krivice i preuzimanje zasluga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001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784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altLang="ko-KR" dirty="0" err="1">
                <a:solidFill>
                  <a:srgbClr val="004992"/>
                </a:solidFill>
              </a:rPr>
              <a:t>Metakognitivni</a:t>
            </a:r>
            <a:r>
              <a:rPr altLang="ko-KR" dirty="0">
                <a:solidFill>
                  <a:srgbClr val="004992"/>
                </a:solidFill>
              </a:rPr>
              <a:t> </a:t>
            </a:r>
            <a:r>
              <a:rPr altLang="ko-KR" dirty="0" err="1">
                <a:solidFill>
                  <a:srgbClr val="004992"/>
                </a:solidFill>
              </a:rPr>
              <a:t>trening</a:t>
            </a:r>
            <a:r>
              <a:rPr altLang="ko-KR" dirty="0">
                <a:solidFill>
                  <a:srgbClr val="004992"/>
                </a:solidFill>
              </a:rPr>
              <a:t> (MKT)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altLang="ko-KR" sz="1000" dirty="0" err="1">
                <a:solidFill>
                  <a:srgbClr val="333333"/>
                </a:solidFill>
                <a:latin typeface="Calibri Light"/>
              </a:rPr>
              <a:t>Korišćenje</a:t>
            </a:r>
            <a:r>
              <a:rPr altLang="ko-KR" sz="1000" dirty="0">
                <a:solidFill>
                  <a:srgbClr val="333333"/>
                </a:solidFill>
                <a:latin typeface="Calibri Light"/>
              </a:rPr>
              <a:t> </a:t>
            </a:r>
            <a:r>
              <a:rPr altLang="ko-KR" sz="1000" dirty="0" err="1">
                <a:solidFill>
                  <a:srgbClr val="333333"/>
                </a:solidFill>
                <a:latin typeface="Calibri Light"/>
              </a:rPr>
              <a:t>upotrebljenih</a:t>
            </a:r>
            <a:r>
              <a:rPr altLang="ko-KR" sz="1000" dirty="0">
                <a:solidFill>
                  <a:srgbClr val="333333"/>
                </a:solidFill>
                <a:latin typeface="Calibri Light"/>
              </a:rPr>
              <a:t> </a:t>
            </a:r>
            <a:r>
              <a:rPr altLang="ko-KR" sz="1000" dirty="0" err="1">
                <a:solidFill>
                  <a:srgbClr val="333333"/>
                </a:solidFill>
                <a:latin typeface="Calibri Light"/>
              </a:rPr>
              <a:t>slika</a:t>
            </a:r>
            <a:r>
              <a:rPr altLang="ko-KR" sz="1000" dirty="0">
                <a:solidFill>
                  <a:srgbClr val="333333"/>
                </a:solidFill>
                <a:latin typeface="Calibri Light"/>
              </a:rPr>
              <a:t> u </a:t>
            </a:r>
            <a:r>
              <a:rPr altLang="ko-KR" sz="1000" dirty="0" err="1">
                <a:solidFill>
                  <a:srgbClr val="333333"/>
                </a:solidFill>
                <a:latin typeface="Calibri Light"/>
              </a:rPr>
              <a:t>ovoj</a:t>
            </a:r>
            <a:r>
              <a:rPr altLang="ko-KR" sz="1000" dirty="0">
                <a:solidFill>
                  <a:srgbClr val="333333"/>
                </a:solidFill>
                <a:latin typeface="Calibri Light"/>
              </a:rPr>
              <a:t> </a:t>
            </a:r>
            <a:r>
              <a:rPr altLang="ko-KR" sz="1000" dirty="0" err="1">
                <a:solidFill>
                  <a:srgbClr val="333333"/>
                </a:solidFill>
                <a:latin typeface="Calibri Light"/>
              </a:rPr>
              <a:t>prezentaciji</a:t>
            </a:r>
            <a:r>
              <a:rPr altLang="ko-KR" sz="1000" dirty="0">
                <a:solidFill>
                  <a:srgbClr val="333333"/>
                </a:solidFill>
                <a:latin typeface="Calibri Light"/>
              </a:rPr>
              <a:t> </a:t>
            </a:r>
            <a:r>
              <a:rPr altLang="ko-KR" sz="1000" dirty="0" err="1">
                <a:solidFill>
                  <a:srgbClr val="333333"/>
                </a:solidFill>
                <a:latin typeface="Calibri Light"/>
              </a:rPr>
              <a:t>ljubazno</a:t>
            </a:r>
            <a:r>
              <a:rPr altLang="ko-KR" sz="1000" dirty="0">
                <a:solidFill>
                  <a:srgbClr val="333333"/>
                </a:solidFill>
                <a:latin typeface="Calibri Light"/>
              </a:rPr>
              <a:t> </a:t>
            </a:r>
            <a:r>
              <a:rPr altLang="ko-KR" sz="1000" dirty="0" err="1">
                <a:solidFill>
                  <a:srgbClr val="333333"/>
                </a:solidFill>
                <a:latin typeface="Calibri Light"/>
              </a:rPr>
              <a:t>su</a:t>
            </a:r>
            <a:r>
              <a:rPr altLang="ko-KR" sz="1000" dirty="0">
                <a:solidFill>
                  <a:srgbClr val="333333"/>
                </a:solidFill>
                <a:latin typeface="Calibri Light"/>
              </a:rPr>
              <a:t> </a:t>
            </a:r>
            <a:r>
              <a:rPr altLang="ko-KR" sz="1000" dirty="0" err="1">
                <a:solidFill>
                  <a:srgbClr val="333333"/>
                </a:solidFill>
                <a:latin typeface="Calibri Light"/>
              </a:rPr>
              <a:t>nam</a:t>
            </a:r>
            <a:r>
              <a:rPr altLang="ko-KR" sz="1000" dirty="0">
                <a:solidFill>
                  <a:srgbClr val="333333"/>
                </a:solidFill>
                <a:latin typeface="Calibri Light"/>
              </a:rPr>
              <a:t> </a:t>
            </a:r>
            <a:r>
              <a:rPr altLang="ko-KR" sz="1000" dirty="0" err="1">
                <a:solidFill>
                  <a:srgbClr val="333333"/>
                </a:solidFill>
                <a:latin typeface="Calibri Light"/>
              </a:rPr>
              <a:t>odobrili</a:t>
            </a:r>
            <a:r>
              <a:rPr altLang="ko-KR" sz="1000" dirty="0">
                <a:solidFill>
                  <a:srgbClr val="333333"/>
                </a:solidFill>
                <a:latin typeface="Calibri Light"/>
              </a:rPr>
              <a:t> </a:t>
            </a:r>
            <a:r>
              <a:rPr altLang="ko-KR" sz="1000" dirty="0" err="1">
                <a:solidFill>
                  <a:srgbClr val="333333"/>
                </a:solidFill>
                <a:latin typeface="Calibri Light"/>
              </a:rPr>
              <a:t>umetnici</a:t>
            </a:r>
            <a:r>
              <a:rPr altLang="ko-KR" sz="1000" dirty="0">
                <a:solidFill>
                  <a:srgbClr val="333333"/>
                </a:solidFill>
                <a:latin typeface="Calibri Light"/>
              </a:rPr>
              <a:t> </a:t>
            </a:r>
            <a:r>
              <a:rPr altLang="ko-KR" sz="1000" dirty="0" err="1">
                <a:solidFill>
                  <a:srgbClr val="333333"/>
                </a:solidFill>
                <a:latin typeface="Calibri Light"/>
              </a:rPr>
              <a:t>odnosno</a:t>
            </a:r>
            <a:r>
              <a:rPr altLang="ko-KR" sz="1000" dirty="0">
                <a:solidFill>
                  <a:srgbClr val="333333"/>
                </a:solidFill>
                <a:latin typeface="Calibri Light"/>
              </a:rPr>
              <a:t> </a:t>
            </a:r>
            <a:r>
              <a:rPr altLang="ko-KR" sz="1000" dirty="0" err="1">
                <a:solidFill>
                  <a:srgbClr val="333333"/>
                </a:solidFill>
                <a:latin typeface="Calibri Light"/>
              </a:rPr>
              <a:t>nosioci</a:t>
            </a:r>
            <a:r>
              <a:rPr altLang="ko-KR" sz="1000" dirty="0">
                <a:solidFill>
                  <a:srgbClr val="333333"/>
                </a:solidFill>
                <a:latin typeface="Calibri Light"/>
              </a:rPr>
              <a:t> </a:t>
            </a:r>
            <a:r>
              <a:rPr altLang="ko-KR" sz="1000" dirty="0" err="1">
                <a:solidFill>
                  <a:srgbClr val="333333"/>
                </a:solidFill>
                <a:latin typeface="Calibri Light"/>
              </a:rPr>
              <a:t>autorskih</a:t>
            </a:r>
            <a:r>
              <a:rPr altLang="ko-KR" sz="1000" dirty="0">
                <a:solidFill>
                  <a:srgbClr val="333333"/>
                </a:solidFill>
                <a:latin typeface="Calibri Light"/>
              </a:rPr>
              <a:t> </a:t>
            </a:r>
            <a:r>
              <a:rPr altLang="ko-KR" sz="1000" dirty="0" err="1">
                <a:solidFill>
                  <a:srgbClr val="333333"/>
                </a:solidFill>
                <a:latin typeface="Calibri Light"/>
              </a:rPr>
              <a:t>prava</a:t>
            </a:r>
            <a:r>
              <a:rPr altLang="ko-KR" sz="1000" dirty="0">
                <a:solidFill>
                  <a:srgbClr val="333333"/>
                </a:solidFill>
                <a:latin typeface="Calibri Light"/>
              </a:rPr>
              <a:t>. </a:t>
            </a:r>
            <a:r>
              <a:rPr altLang="ko-KR" sz="1000" dirty="0" err="1">
                <a:solidFill>
                  <a:srgbClr val="333333"/>
                </a:solidFill>
                <a:latin typeface="Calibri Light"/>
              </a:rPr>
              <a:t>Za</a:t>
            </a:r>
            <a:r>
              <a:rPr altLang="ko-KR" sz="1000" dirty="0">
                <a:solidFill>
                  <a:srgbClr val="333333"/>
                </a:solidFill>
                <a:latin typeface="Calibri Light"/>
              </a:rPr>
              <a:t> </a:t>
            </a:r>
            <a:r>
              <a:rPr altLang="ko-KR" sz="1000" dirty="0" err="1">
                <a:solidFill>
                  <a:srgbClr val="333333"/>
                </a:solidFill>
                <a:latin typeface="Calibri Light"/>
              </a:rPr>
              <a:t>detalje</a:t>
            </a:r>
            <a:r>
              <a:rPr altLang="ko-KR" sz="1000" dirty="0">
                <a:solidFill>
                  <a:srgbClr val="333333"/>
                </a:solidFill>
                <a:latin typeface="Calibri Light"/>
              </a:rPr>
              <a:t> (</a:t>
            </a:r>
            <a:r>
              <a:rPr altLang="ko-KR" sz="1000" dirty="0" err="1">
                <a:solidFill>
                  <a:srgbClr val="333333"/>
                </a:solidFill>
                <a:latin typeface="Calibri Light"/>
              </a:rPr>
              <a:t>umetnik</a:t>
            </a:r>
            <a:r>
              <a:rPr altLang="ko-KR" sz="1000" dirty="0">
                <a:solidFill>
                  <a:srgbClr val="333333"/>
                </a:solidFill>
                <a:latin typeface="Calibri Light"/>
              </a:rPr>
              <a:t>, </a:t>
            </a:r>
            <a:r>
              <a:rPr altLang="ko-KR" sz="1000" dirty="0" err="1">
                <a:solidFill>
                  <a:srgbClr val="333333"/>
                </a:solidFill>
                <a:latin typeface="Calibri Light"/>
              </a:rPr>
              <a:t>naslov</a:t>
            </a:r>
            <a:r>
              <a:rPr altLang="ko-KR" sz="1000" dirty="0">
                <a:solidFill>
                  <a:srgbClr val="333333"/>
                </a:solidFill>
                <a:latin typeface="Calibri Light"/>
              </a:rPr>
              <a:t> </a:t>
            </a:r>
            <a:r>
              <a:rPr altLang="ko-KR" sz="1000" dirty="0" err="1">
                <a:solidFill>
                  <a:srgbClr val="333333"/>
                </a:solidFill>
                <a:latin typeface="Calibri Light"/>
              </a:rPr>
              <a:t>slike</a:t>
            </a:r>
            <a:r>
              <a:rPr altLang="ko-KR" sz="1000" dirty="0">
                <a:solidFill>
                  <a:srgbClr val="333333"/>
                </a:solidFill>
                <a:latin typeface="Calibri Light"/>
              </a:rPr>
              <a:t>) </a:t>
            </a:r>
            <a:r>
              <a:rPr altLang="ko-KR" sz="1000" dirty="0" err="1">
                <a:solidFill>
                  <a:srgbClr val="333333"/>
                </a:solidFill>
                <a:latin typeface="Calibri Light"/>
              </a:rPr>
              <a:t>videti</a:t>
            </a:r>
            <a:r>
              <a:rPr altLang="ko-KR" sz="1000" dirty="0">
                <a:solidFill>
                  <a:srgbClr val="333333"/>
                </a:solidFill>
                <a:latin typeface="Calibri Light"/>
              </a:rPr>
              <a:t> </a:t>
            </a:r>
            <a:r>
              <a:rPr altLang="ko-KR" sz="1000" dirty="0" err="1">
                <a:solidFill>
                  <a:srgbClr val="333333"/>
                </a:solidFill>
                <a:latin typeface="Calibri Light"/>
              </a:rPr>
              <a:t>na</a:t>
            </a:r>
            <a:r>
              <a:rPr altLang="ko-KR" sz="1000" dirty="0">
                <a:solidFill>
                  <a:srgbClr val="333333"/>
                </a:solidFill>
                <a:latin typeface="Calibri Light"/>
              </a:rPr>
              <a:t> </a:t>
            </a:r>
            <a:r>
              <a:rPr altLang="ko-KR" sz="1000" dirty="0" err="1">
                <a:solidFill>
                  <a:srgbClr val="333333"/>
                </a:solidFill>
                <a:latin typeface="Calibri Light"/>
              </a:rPr>
              <a:t>kraju</a:t>
            </a:r>
            <a:r>
              <a:rPr altLang="ko-KR" sz="1000" dirty="0">
                <a:solidFill>
                  <a:srgbClr val="333333"/>
                </a:solidFill>
                <a:latin typeface="Calibri Light"/>
              </a:rPr>
              <a:t> </a:t>
            </a:r>
            <a:r>
              <a:rPr altLang="ko-KR" sz="1000" dirty="0" err="1">
                <a:solidFill>
                  <a:srgbClr val="333333"/>
                </a:solidFill>
                <a:latin typeface="Calibri Light"/>
              </a:rPr>
              <a:t>ove</a:t>
            </a:r>
            <a:r>
              <a:rPr altLang="ko-KR" sz="1000" dirty="0">
                <a:solidFill>
                  <a:srgbClr val="333333"/>
                </a:solidFill>
                <a:latin typeface="Calibri Light"/>
              </a:rPr>
              <a:t> </a:t>
            </a:r>
            <a:r>
              <a:rPr altLang="ko-KR" sz="1000" dirty="0" err="1">
                <a:solidFill>
                  <a:srgbClr val="333333"/>
                </a:solidFill>
                <a:latin typeface="Calibri Light"/>
              </a:rPr>
              <a:t>prezentacije</a:t>
            </a:r>
            <a:r>
              <a:rPr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94279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7182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9902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6554023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74245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63093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84746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357488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Metakognitivni trening 1 – Atribucija: prebacivanje krivice i preuzimanje zasluga</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211944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082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1 – Atribucija: prebacivanje krivice i preuzimanje zasluga</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defTabSz="457123" fontAlgn="auto">
              <a:spcBef>
                <a:spcPts val="0"/>
              </a:spcBef>
              <a:spcAft>
                <a:spcPts val="0"/>
              </a:spcAft>
            </a:pPr>
            <a:r>
              <a:rPr lang="de-DE">
                <a:solidFill>
                  <a:srgbClr val="333333"/>
                </a:solidFill>
                <a:cs typeface="Calibri Light"/>
              </a:rPr>
              <a:t>Metakognitivni trening 1 – Atribucija: prebacivanje krivice i preuzimanje zasluga</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8591318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 A – </a:t>
            </a:r>
            <a:r>
              <a:rPr lang="en-US" altLang="ko-KR" dirty="0" err="1">
                <a:latin typeface="+mn-lt"/>
                <a:ea typeface="+mn-ea"/>
                <a:cs typeface="+mn-cs"/>
              </a:rPr>
              <a:t>Atribucija</a:t>
            </a:r>
            <a:r>
              <a:rPr lang="en-US" altLang="ko-KR" dirty="0">
                <a:latin typeface="+mn-lt"/>
                <a:ea typeface="+mn-ea"/>
                <a:cs typeface="+mn-cs"/>
              </a:rPr>
              <a:t>: </a:t>
            </a:r>
            <a:r>
              <a:rPr lang="en-US" altLang="ko-KR" dirty="0" err="1">
                <a:latin typeface="+mn-lt"/>
                <a:ea typeface="+mn-ea"/>
                <a:cs typeface="+mn-cs"/>
              </a:rPr>
              <a:t>prebacivanje</a:t>
            </a:r>
            <a:r>
              <a:rPr lang="en-US" altLang="ko-KR" dirty="0">
                <a:latin typeface="+mn-lt"/>
                <a:ea typeface="+mn-ea"/>
                <a:cs typeface="+mn-cs"/>
              </a:rPr>
              <a:t> </a:t>
            </a:r>
            <a:r>
              <a:rPr lang="en-US" altLang="ko-KR" dirty="0" err="1">
                <a:latin typeface="+mn-lt"/>
                <a:ea typeface="+mn-ea"/>
                <a:cs typeface="+mn-cs"/>
              </a:rPr>
              <a:t>krivice</a:t>
            </a:r>
            <a:r>
              <a:rPr lang="en-US" altLang="ko-KR" dirty="0">
                <a:latin typeface="+mn-lt"/>
                <a:ea typeface="+mn-ea"/>
                <a:cs typeface="+mn-cs"/>
              </a:rPr>
              <a:t> </a:t>
            </a:r>
            <a:r>
              <a:rPr lang="en-US" altLang="ko-KR" dirty="0" err="1">
                <a:latin typeface="+mn-lt"/>
                <a:ea typeface="+mn-ea"/>
                <a:cs typeface="+mn-cs"/>
              </a:rPr>
              <a:t>i</a:t>
            </a:r>
            <a:r>
              <a:rPr lang="en-US" altLang="ko-KR" dirty="0">
                <a:latin typeface="+mn-lt"/>
                <a:ea typeface="+mn-ea"/>
                <a:cs typeface="+mn-cs"/>
              </a:rPr>
              <a:t> </a:t>
            </a:r>
            <a:r>
              <a:rPr lang="en-US" altLang="ko-KR" dirty="0" err="1">
                <a:latin typeface="+mn-lt"/>
                <a:ea typeface="+mn-ea"/>
                <a:cs typeface="+mn-cs"/>
              </a:rPr>
              <a:t>preuzimanje</a:t>
            </a:r>
            <a:r>
              <a:rPr lang="en-US" altLang="ko-KR" dirty="0">
                <a:latin typeface="+mn-lt"/>
                <a:ea typeface="+mn-ea"/>
                <a:cs typeface="+mn-cs"/>
              </a:rPr>
              <a:t> </a:t>
            </a:r>
            <a:r>
              <a:rPr lang="en-US" altLang="ko-KR" dirty="0" err="1">
                <a:latin typeface="+mn-lt"/>
                <a:ea typeface="+mn-ea"/>
                <a:cs typeface="+mn-cs"/>
              </a:rPr>
              <a:t>zasluga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42501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de-DE" altLang="de-DE" sz="2400" dirty="0">
                <a:solidFill>
                  <a:srgbClr val="333333"/>
                </a:solidFill>
              </a:rPr>
              <a:t>Atribucija = sopstveno objašnjenje za nastalu situaciju (npr. okrivljivanje drugih)</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Atribucija: prebacivanje krivice i preuzimanje zasluga</a:t>
            </a: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de-DE" altLang="de-DE" sz="2400" dirty="0">
                <a:solidFill>
                  <a:srgbClr val="333333"/>
                </a:solidFill>
              </a:rPr>
              <a:t>Atribucija = sopstveno objašnjenje za nastalu situaciju (npr. okrivljivanje drugih)</a:t>
            </a:r>
          </a:p>
          <a:p>
            <a:pPr lvl="0" defTabSz="914400" fontAlgn="base"/>
            <a:r>
              <a:rPr lang="hr-HR" altLang="de-DE" sz="2400" dirty="0">
                <a:solidFill>
                  <a:srgbClr val="333333"/>
                </a:solidFill>
              </a:rPr>
              <a:t>Često previđamo da</a:t>
            </a:r>
            <a:r>
              <a:rPr lang="en-US" altLang="de-DE" sz="2400" dirty="0">
                <a:solidFill>
                  <a:srgbClr val="333333"/>
                </a:solidFill>
              </a:rPr>
              <a:t> </a:t>
            </a:r>
            <a:r>
              <a:rPr lang="en-US" altLang="de-DE" sz="2400" dirty="0" err="1">
                <a:solidFill>
                  <a:srgbClr val="333333"/>
                </a:solidFill>
              </a:rPr>
              <a:t>jedan</a:t>
            </a:r>
            <a:r>
              <a:rPr lang="hr-HR" altLang="de-DE" sz="2400" dirty="0">
                <a:solidFill>
                  <a:srgbClr val="333333"/>
                </a:solidFill>
              </a:rPr>
              <a:t> isti događaj</a:t>
            </a:r>
            <a:r>
              <a:rPr lang="en-US" altLang="de-DE" sz="2400" dirty="0">
                <a:solidFill>
                  <a:srgbClr val="333333"/>
                </a:solidFill>
              </a:rPr>
              <a:t> </a:t>
            </a:r>
            <a:r>
              <a:rPr lang="hr-HR" altLang="de-DE" sz="2400" dirty="0">
                <a:solidFill>
                  <a:srgbClr val="333333"/>
                </a:solidFill>
              </a:rPr>
              <a:t>može imati vrlo različite </a:t>
            </a:r>
            <a:r>
              <a:rPr lang="hr-HR" altLang="de-DE" sz="2400">
                <a:solidFill>
                  <a:srgbClr val="333333"/>
                </a:solidFill>
              </a:rPr>
              <a:t>uzroke</a:t>
            </a:r>
            <a:r>
              <a:rPr lang="en-US" altLang="de-DE" sz="2400">
                <a:solidFill>
                  <a:srgbClr val="333333"/>
                </a:solidFill>
              </a:rPr>
              <a:t>.</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Atribucija: prebacivanje krivice i preuzimanje zasluga</a:t>
            </a: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406530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de-DE" altLang="de-DE" sz="2400" dirty="0">
                <a:solidFill>
                  <a:srgbClr val="333333"/>
                </a:solidFill>
              </a:rPr>
              <a:t>Atribucija = sopstveno objašnjenje za nastalu situaciju (npr. okrivljivanje drugih)</a:t>
            </a:r>
          </a:p>
          <a:p>
            <a:pPr lvl="0" defTabSz="914400" fontAlgn="base"/>
            <a:r>
              <a:rPr lang="hr-HR" altLang="de-DE" sz="2400" dirty="0">
                <a:solidFill>
                  <a:srgbClr val="333333"/>
                </a:solidFill>
              </a:rPr>
              <a:t>Često previđamo da</a:t>
            </a:r>
            <a:r>
              <a:rPr lang="en-US" altLang="de-DE" sz="2400" dirty="0">
                <a:solidFill>
                  <a:srgbClr val="333333"/>
                </a:solidFill>
              </a:rPr>
              <a:t> </a:t>
            </a:r>
            <a:r>
              <a:rPr lang="en-US" altLang="de-DE" sz="2400" dirty="0" err="1">
                <a:solidFill>
                  <a:srgbClr val="333333"/>
                </a:solidFill>
              </a:rPr>
              <a:t>jedan</a:t>
            </a:r>
            <a:r>
              <a:rPr lang="hr-HR" altLang="de-DE" sz="2400" dirty="0">
                <a:solidFill>
                  <a:srgbClr val="333333"/>
                </a:solidFill>
              </a:rPr>
              <a:t> isti događaj</a:t>
            </a:r>
            <a:r>
              <a:rPr lang="en-US" altLang="de-DE" sz="2400" dirty="0">
                <a:solidFill>
                  <a:srgbClr val="333333"/>
                </a:solidFill>
              </a:rPr>
              <a:t> </a:t>
            </a:r>
            <a:r>
              <a:rPr lang="hr-HR" altLang="de-DE" sz="2400" dirty="0">
                <a:solidFill>
                  <a:srgbClr val="333333"/>
                </a:solidFill>
              </a:rPr>
              <a:t>može imati vrlo različite uzroke</a:t>
            </a:r>
            <a:r>
              <a:rPr lang="en-US" altLang="de-DE" sz="2400" dirty="0">
                <a:solidFill>
                  <a:srgbClr val="333333"/>
                </a:solidFill>
              </a:rPr>
              <a:t>.</a:t>
            </a:r>
          </a:p>
          <a:p>
            <a:pPr lvl="0" defTabSz="914400" fontAlgn="base"/>
            <a:r>
              <a:rPr lang="hr-HR" altLang="de-DE" sz="2400" b="1" dirty="0">
                <a:solidFill>
                  <a:srgbClr val="004992"/>
                </a:solidFill>
              </a:rPr>
              <a:t>Koj</a:t>
            </a:r>
            <a:r>
              <a:rPr lang="en-US" altLang="de-DE" sz="2400" b="1" dirty="0">
                <a:solidFill>
                  <a:srgbClr val="004992"/>
                </a:solidFill>
              </a:rPr>
              <a:t>e</a:t>
            </a:r>
            <a:r>
              <a:rPr lang="hr-HR" altLang="de-DE" sz="2400" b="1" dirty="0">
                <a:solidFill>
                  <a:srgbClr val="004992"/>
                </a:solidFill>
              </a:rPr>
              <a:t> uzro</a:t>
            </a:r>
            <a:r>
              <a:rPr lang="en-US" altLang="de-DE" sz="2400" b="1" dirty="0" err="1">
                <a:solidFill>
                  <a:srgbClr val="004992"/>
                </a:solidFill>
              </a:rPr>
              <a:t>ke</a:t>
            </a:r>
            <a:r>
              <a:rPr lang="en-US" altLang="de-DE" sz="2400" b="1" dirty="0">
                <a:solidFill>
                  <a:srgbClr val="004992"/>
                </a:solidFill>
              </a:rPr>
              <a:t> bi</a:t>
            </a:r>
            <a:r>
              <a:rPr lang="hr-HR" altLang="de-DE" sz="2400" b="1" dirty="0">
                <a:solidFill>
                  <a:srgbClr val="004992"/>
                </a:solidFill>
              </a:rPr>
              <a:t> mogl</a:t>
            </a:r>
            <a:r>
              <a:rPr lang="en-US" altLang="de-DE" sz="2400" b="1" dirty="0">
                <a:solidFill>
                  <a:srgbClr val="004992"/>
                </a:solidFill>
              </a:rPr>
              <a:t>a</a:t>
            </a:r>
            <a:r>
              <a:rPr lang="hr-HR" altLang="de-DE" sz="2400" b="1" dirty="0">
                <a:solidFill>
                  <a:srgbClr val="004992"/>
                </a:solidFill>
              </a:rPr>
              <a:t> d</a:t>
            </a:r>
            <a:r>
              <a:rPr lang="en-US" altLang="de-DE" sz="2400" b="1" dirty="0">
                <a:solidFill>
                  <a:srgbClr val="004992"/>
                </a:solidFill>
              </a:rPr>
              <a:t>a </a:t>
            </a:r>
            <a:r>
              <a:rPr lang="en-US" altLang="de-DE" sz="2400" b="1" dirty="0" err="1">
                <a:solidFill>
                  <a:srgbClr val="004992"/>
                </a:solidFill>
              </a:rPr>
              <a:t>ima</a:t>
            </a:r>
            <a:r>
              <a:rPr lang="hr-HR" altLang="de-DE" sz="2400" b="1" dirty="0">
                <a:solidFill>
                  <a:srgbClr val="004992"/>
                </a:solidFill>
              </a:rPr>
              <a:t> sledeć</a:t>
            </a:r>
            <a:r>
              <a:rPr lang="en-US" altLang="de-DE" sz="2400" b="1" dirty="0">
                <a:solidFill>
                  <a:srgbClr val="004992"/>
                </a:solidFill>
              </a:rPr>
              <a:t>a </a:t>
            </a:r>
            <a:r>
              <a:rPr lang="hr-HR" altLang="de-DE" sz="2400" b="1" dirty="0">
                <a:solidFill>
                  <a:srgbClr val="004992"/>
                </a:solidFill>
              </a:rPr>
              <a:t>situacij</a:t>
            </a:r>
            <a:r>
              <a:rPr lang="en-US" altLang="de-DE" sz="2400" b="1" dirty="0">
                <a:solidFill>
                  <a:srgbClr val="004992"/>
                </a:solidFill>
              </a:rPr>
              <a:t>a</a:t>
            </a:r>
            <a:r>
              <a:rPr lang="de-DE" altLang="de-DE" sz="2400" b="1" dirty="0">
                <a:solidFill>
                  <a:srgbClr val="004992"/>
                </a:solidFill>
              </a:rPr>
              <a:t>?</a:t>
            </a:r>
            <a:br>
              <a:rPr lang="de-DE" altLang="de-DE" sz="2400" b="1" dirty="0">
                <a:solidFill>
                  <a:srgbClr val="004992"/>
                </a:solidFill>
              </a:rPr>
            </a:br>
            <a:r>
              <a:rPr lang="en-US" altLang="de-DE" sz="2400" dirty="0">
                <a:solidFill>
                  <a:srgbClr val="333333"/>
                </a:solidFill>
              </a:rPr>
              <a:t>P</a:t>
            </a:r>
            <a:r>
              <a:rPr lang="hr-HR" altLang="de-DE" sz="2400" dirty="0">
                <a:solidFill>
                  <a:srgbClr val="333333"/>
                </a:solidFill>
              </a:rPr>
              <a:t>rijatelj se nije pojavio na dog</a:t>
            </a:r>
            <a:r>
              <a:rPr lang="de-DE" altLang="de-DE" sz="2400" dirty="0">
                <a:solidFill>
                  <a:srgbClr val="333333"/>
                </a:solidFill>
              </a:rPr>
              <a:t>o</a:t>
            </a:r>
            <a:r>
              <a:rPr lang="hr-HR" altLang="de-DE" sz="2400" dirty="0">
                <a:solidFill>
                  <a:srgbClr val="333333"/>
                </a:solidFill>
              </a:rPr>
              <a:t>vorenom sastanku</a:t>
            </a:r>
            <a:r>
              <a:rPr lang="de-DE" altLang="de-DE" sz="2400" dirty="0">
                <a:solidFill>
                  <a:srgbClr val="333333"/>
                </a:solidFill>
              </a:rPr>
              <a:t>.</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Atribucija: prebacivanje krivice i preuzimanje zasluga</a:t>
            </a: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52041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noFill/>
        </p:spPr>
        <p:txBody>
          <a:bodyPr/>
          <a:lstStyle/>
          <a:p>
            <a:pPr eaLnBrk="1" hangingPunct="1"/>
            <a:r>
              <a:rPr lang="en-US" altLang="de-DE" sz="3600">
                <a:solidFill>
                  <a:srgbClr val="004992"/>
                </a:solidFill>
                <a:latin typeface="+mn-lt"/>
                <a:ea typeface="+mn-ea"/>
                <a:cs typeface="+mn-cs"/>
              </a:rPr>
              <a:t>Razlozi</a:t>
            </a:r>
            <a:endParaRPr lang="en-CA"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a:t>
            </a:r>
            <a:r>
              <a:rPr lang="en-US" altLang="de-DE" sz="2400" dirty="0">
                <a:solidFill>
                  <a:srgbClr val="333333"/>
                </a:solidFill>
              </a:rPr>
              <a:t> se</a:t>
            </a:r>
            <a:r>
              <a:rPr lang="hr-HR" altLang="de-DE" sz="2400" dirty="0">
                <a:solidFill>
                  <a:srgbClr val="333333"/>
                </a:solidFill>
              </a:rPr>
              <a:t> </a:t>
            </a:r>
            <a:r>
              <a:rPr lang="de-DE" altLang="de-DE" sz="2400" dirty="0">
                <a:solidFill>
                  <a:srgbClr val="333333"/>
                </a:solidFill>
              </a:rPr>
              <a:t>Va</a:t>
            </a:r>
            <a:r>
              <a:rPr lang="hr-HR" altLang="de-DE" sz="2400" dirty="0">
                <a:solidFill>
                  <a:srgbClr val="333333"/>
                </a:solidFill>
              </a:rPr>
              <a:t>š prijatelj nije </a:t>
            </a:r>
            <a:r>
              <a:rPr lang="en-US" altLang="de-DE" sz="2400" dirty="0" err="1">
                <a:solidFill>
                  <a:srgbClr val="333333"/>
                </a:solidFill>
              </a:rPr>
              <a:t>pojavio</a:t>
            </a:r>
            <a:r>
              <a:rPr lang="en-CA" altLang="de-DE" sz="2400" dirty="0">
                <a:solidFill>
                  <a:srgbClr val="333333"/>
                </a:solidFill>
              </a:rPr>
              <a:t>?</a:t>
            </a:r>
          </a:p>
          <a:p>
            <a:pPr lvl="0" defTabSz="914400" fontAlgn="base"/>
            <a:r>
              <a:rPr lang="hr-HR" altLang="de-DE" sz="2400" dirty="0">
                <a:solidFill>
                  <a:srgbClr val="004992"/>
                </a:solidFill>
              </a:rPr>
              <a:t>Moguća</a:t>
            </a:r>
            <a:r>
              <a:rPr lang="en-CA" altLang="de-DE" sz="2400" dirty="0">
                <a:solidFill>
                  <a:srgbClr val="004992"/>
                </a:solidFill>
              </a:rPr>
              <a:t> </a:t>
            </a:r>
            <a:r>
              <a:rPr lang="en-CA" altLang="de-DE" sz="2400" dirty="0" err="1">
                <a:solidFill>
                  <a:srgbClr val="004992"/>
                </a:solidFill>
              </a:rPr>
              <a:t>obja</a:t>
            </a:r>
            <a:r>
              <a:rPr lang="hr-HR" altLang="de-DE" sz="2400" dirty="0">
                <a:solidFill>
                  <a:srgbClr val="004992"/>
                </a:solidFill>
              </a:rPr>
              <a:t>šnjenja</a:t>
            </a:r>
            <a:r>
              <a:rPr lang="en-CA" altLang="de-DE" sz="2400" dirty="0">
                <a:solidFill>
                  <a:srgbClr val="004992"/>
                </a:solidFill>
              </a:rPr>
              <a:t>…</a:t>
            </a:r>
          </a:p>
          <a:p>
            <a:pPr lvl="0" defTabSz="914400" fontAlgn="base"/>
            <a:r>
              <a:rPr lang="hr-HR"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Razlozi</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Zašto</a:t>
            </a:r>
            <a:r>
              <a:rPr lang="en-US" altLang="de-DE" sz="2400" dirty="0">
                <a:solidFill>
                  <a:srgbClr val="333333"/>
                </a:solidFill>
              </a:rPr>
              <a:t> se</a:t>
            </a:r>
            <a:r>
              <a:rPr lang="hr-HR" altLang="de-DE" sz="2400" dirty="0">
                <a:solidFill>
                  <a:srgbClr val="333333"/>
                </a:solidFill>
              </a:rPr>
              <a:t> </a:t>
            </a:r>
            <a:r>
              <a:rPr lang="de-DE" altLang="de-DE" sz="2400" dirty="0">
                <a:solidFill>
                  <a:srgbClr val="333333"/>
                </a:solidFill>
              </a:rPr>
              <a:t>Va</a:t>
            </a:r>
            <a:r>
              <a:rPr lang="hr-HR" altLang="de-DE" sz="2400" dirty="0">
                <a:solidFill>
                  <a:srgbClr val="333333"/>
                </a:solidFill>
              </a:rPr>
              <a:t>š prijatelj nije </a:t>
            </a:r>
            <a:r>
              <a:rPr lang="en-US" altLang="de-DE" sz="2400" dirty="0" err="1">
                <a:solidFill>
                  <a:srgbClr val="333333"/>
                </a:solidFill>
              </a:rPr>
              <a:t>pojavio</a:t>
            </a:r>
            <a:r>
              <a:rPr lang="en-CA" altLang="de-DE" sz="2400" dirty="0">
                <a:solidFill>
                  <a:srgbClr val="333333"/>
                </a:solidFill>
              </a:rPr>
              <a:t>?</a:t>
            </a:r>
          </a:p>
          <a:p>
            <a:pPr lvl="0" defTabSz="914400" fontAlgn="base"/>
            <a:r>
              <a:rPr lang="hr-HR" altLang="de-DE" sz="2400" dirty="0">
                <a:solidFill>
                  <a:srgbClr val="004992"/>
                </a:solidFill>
              </a:rPr>
              <a:t>Moguća</a:t>
            </a:r>
            <a:r>
              <a:rPr lang="en-CA" altLang="de-DE" sz="2400" dirty="0">
                <a:solidFill>
                  <a:srgbClr val="004992"/>
                </a:solidFill>
              </a:rPr>
              <a:t> </a:t>
            </a:r>
            <a:r>
              <a:rPr lang="en-CA" altLang="de-DE" sz="2400" dirty="0" err="1">
                <a:solidFill>
                  <a:srgbClr val="004992"/>
                </a:solidFill>
              </a:rPr>
              <a:t>obja</a:t>
            </a:r>
            <a:r>
              <a:rPr lang="hr-HR" altLang="de-DE" sz="2400" dirty="0">
                <a:solidFill>
                  <a:srgbClr val="004992"/>
                </a:solidFill>
              </a:rPr>
              <a:t>šnjenja</a:t>
            </a:r>
            <a:r>
              <a:rPr lang="en-CA" altLang="de-DE" sz="2400" dirty="0">
                <a:solidFill>
                  <a:srgbClr val="004992"/>
                </a:solidFill>
              </a:rPr>
              <a:t>…</a:t>
            </a:r>
          </a:p>
          <a:p>
            <a:pPr marL="342900" lvl="0" indent="-342900" defTabSz="914400" fontAlgn="base">
              <a:buClr>
                <a:srgbClr val="333333"/>
              </a:buClr>
              <a:buFont typeface="WingDings"/>
              <a:buChar char=""/>
            </a:pPr>
            <a:r>
              <a:rPr lang="hr-HR" altLang="de-DE" sz="2400" dirty="0">
                <a:solidFill>
                  <a:srgbClr val="333333"/>
                </a:solidFill>
              </a:rPr>
              <a:t>Nisam mu</a:t>
            </a:r>
            <a:r>
              <a:rPr lang="en-US" altLang="de-DE" sz="2400" dirty="0">
                <a:solidFill>
                  <a:srgbClr val="333333"/>
                </a:solidFill>
              </a:rPr>
              <a:t> </a:t>
            </a:r>
            <a:r>
              <a:rPr lang="en-US" altLang="de-DE" sz="2400" dirty="0" err="1">
                <a:solidFill>
                  <a:srgbClr val="333333"/>
                </a:solidFill>
              </a:rPr>
              <a:t>dovoljno</a:t>
            </a:r>
            <a:r>
              <a:rPr lang="hr-HR" altLang="de-DE" sz="2400" dirty="0">
                <a:solidFill>
                  <a:srgbClr val="333333"/>
                </a:solidFill>
              </a:rPr>
              <a:t> </a:t>
            </a:r>
            <a:r>
              <a:rPr lang="de-DE" altLang="de-DE" sz="2400" dirty="0">
                <a:solidFill>
                  <a:srgbClr val="333333"/>
                </a:solidFill>
              </a:rPr>
              <a:t>va</a:t>
            </a:r>
            <a:r>
              <a:rPr lang="hr-HR" altLang="de-DE" sz="2400" dirty="0">
                <a:solidFill>
                  <a:srgbClr val="333333"/>
                </a:solidFill>
              </a:rPr>
              <a:t>žan.</a:t>
            </a:r>
            <a:r>
              <a:rPr lang="en-US" altLang="de-DE" sz="2400" dirty="0">
                <a:solidFill>
                  <a:srgbClr val="333333"/>
                </a:solidFill>
              </a:rPr>
              <a:t> Da je </a:t>
            </a:r>
            <a:r>
              <a:rPr lang="en-US" altLang="de-DE" sz="2400" dirty="0" err="1">
                <a:solidFill>
                  <a:srgbClr val="333333"/>
                </a:solidFill>
              </a:rPr>
              <a:t>neko</a:t>
            </a:r>
            <a:r>
              <a:rPr lang="en-US" altLang="de-DE" sz="2400" dirty="0">
                <a:solidFill>
                  <a:srgbClr val="333333"/>
                </a:solidFill>
              </a:rPr>
              <a:t> </a:t>
            </a:r>
            <a:r>
              <a:rPr lang="en-US" altLang="de-DE" sz="2400" dirty="0" err="1">
                <a:solidFill>
                  <a:srgbClr val="333333"/>
                </a:solidFill>
              </a:rPr>
              <a:t>drugi</a:t>
            </a:r>
            <a:r>
              <a:rPr lang="en-US" altLang="de-DE" sz="2400" dirty="0">
                <a:solidFill>
                  <a:srgbClr val="333333"/>
                </a:solidFill>
              </a:rPr>
              <a:t> u </a:t>
            </a:r>
            <a:r>
              <a:rPr lang="en-US" altLang="de-DE" sz="2400" dirty="0" err="1">
                <a:solidFill>
                  <a:srgbClr val="333333"/>
                </a:solidFill>
              </a:rPr>
              <a:t>pitanju</a:t>
            </a:r>
            <a:r>
              <a:rPr lang="en-US" altLang="de-DE" sz="2400" dirty="0">
                <a:solidFill>
                  <a:srgbClr val="333333"/>
                </a:solidFill>
              </a:rPr>
              <a:t>, ne bi to </a:t>
            </a:r>
            <a:r>
              <a:rPr lang="en-US" altLang="de-DE" sz="2400" dirty="0" err="1">
                <a:solidFill>
                  <a:srgbClr val="333333"/>
                </a:solidFill>
              </a:rPr>
              <a:t>sebi</a:t>
            </a:r>
            <a:r>
              <a:rPr lang="en-US" altLang="de-DE" sz="2400" dirty="0">
                <a:solidFill>
                  <a:srgbClr val="333333"/>
                </a:solidFill>
              </a:rPr>
              <a:t> </a:t>
            </a:r>
            <a:r>
              <a:rPr lang="en-US" altLang="de-DE" sz="2400" dirty="0" err="1">
                <a:solidFill>
                  <a:srgbClr val="333333"/>
                </a:solidFill>
              </a:rPr>
              <a:t>dozvolio</a:t>
            </a:r>
            <a:r>
              <a:rPr lang="hr-HR"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Zaborav</a:t>
            </a:r>
            <a:r>
              <a:rPr lang="en-US" altLang="de-DE" sz="2400" dirty="0">
                <a:solidFill>
                  <a:srgbClr val="333333"/>
                </a:solidFill>
              </a:rPr>
              <a:t>an</a:t>
            </a:r>
            <a:r>
              <a:rPr lang="hr-HR" altLang="de-DE" sz="2400" dirty="0">
                <a:solidFill>
                  <a:srgbClr val="333333"/>
                </a:solidFill>
              </a:rPr>
              <a:t> je</a:t>
            </a:r>
            <a:r>
              <a:rPr lang="en-CA" altLang="de-DE" sz="2400" dirty="0">
                <a:solidFill>
                  <a:srgbClr val="333333"/>
                </a:solidFill>
              </a:rPr>
              <a:t> – </a:t>
            </a:r>
            <a:r>
              <a:rPr lang="hr-HR" altLang="de-DE" sz="2400" dirty="0">
                <a:solidFill>
                  <a:srgbClr val="333333"/>
                </a:solidFill>
              </a:rPr>
              <a:t>zaboravio je na vreme</a:t>
            </a:r>
            <a:r>
              <a:rPr lang="en-CA"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Pokvario mu se auto</a:t>
            </a:r>
            <a:r>
              <a:rPr lang="en-CA"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Razlozi</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a:t>
            </a:r>
            <a:r>
              <a:rPr lang="en-US" altLang="de-DE" sz="2400" dirty="0">
                <a:solidFill>
                  <a:srgbClr val="333333"/>
                </a:solidFill>
              </a:rPr>
              <a:t> se</a:t>
            </a:r>
            <a:r>
              <a:rPr lang="hr-HR" altLang="de-DE" sz="2400" dirty="0">
                <a:solidFill>
                  <a:srgbClr val="333333"/>
                </a:solidFill>
              </a:rPr>
              <a:t> </a:t>
            </a:r>
            <a:r>
              <a:rPr lang="de-DE" altLang="de-DE" sz="2400" dirty="0">
                <a:solidFill>
                  <a:srgbClr val="333333"/>
                </a:solidFill>
              </a:rPr>
              <a:t>Va</a:t>
            </a:r>
            <a:r>
              <a:rPr lang="hr-HR" altLang="de-DE" sz="2400" dirty="0">
                <a:solidFill>
                  <a:srgbClr val="333333"/>
                </a:solidFill>
              </a:rPr>
              <a:t>š prijatelj nije </a:t>
            </a:r>
            <a:r>
              <a:rPr lang="en-US" altLang="de-DE" sz="2400" dirty="0" err="1">
                <a:solidFill>
                  <a:srgbClr val="333333"/>
                </a:solidFill>
              </a:rPr>
              <a:t>pojavio</a:t>
            </a:r>
            <a:r>
              <a:rPr lang="en-CA" altLang="de-DE" sz="2400" dirty="0">
                <a:solidFill>
                  <a:srgbClr val="333333"/>
                </a:solidFill>
              </a:rPr>
              <a:t>?</a:t>
            </a:r>
          </a:p>
          <a:p>
            <a:pPr lvl="0" defTabSz="914377"/>
            <a:r>
              <a:rPr lang="en-US" altLang="de-DE" sz="2400" dirty="0" err="1">
                <a:solidFill>
                  <a:srgbClr val="004992"/>
                </a:solidFill>
              </a:rPr>
              <a:t>Moguća</a:t>
            </a:r>
            <a:r>
              <a:rPr lang="en-US" altLang="de-DE" sz="2400" dirty="0">
                <a:solidFill>
                  <a:srgbClr val="004992"/>
                </a:solidFill>
              </a:rPr>
              <a:t> </a:t>
            </a:r>
            <a:r>
              <a:rPr lang="en-US" altLang="de-DE" sz="2400" dirty="0" err="1">
                <a:solidFill>
                  <a:srgbClr val="004992"/>
                </a:solidFill>
              </a:rPr>
              <a:t>objašnjenja</a:t>
            </a:r>
            <a:r>
              <a:rPr lang="en-US" altLang="de-DE" sz="2400" dirty="0">
                <a:solidFill>
                  <a:srgbClr val="004992"/>
                </a:solidFill>
              </a:rPr>
              <a:t>, </a:t>
            </a:r>
            <a:r>
              <a:rPr lang="en-US" altLang="de-DE" sz="2400" dirty="0" err="1">
                <a:solidFill>
                  <a:srgbClr val="004992"/>
                </a:solidFill>
              </a:rPr>
              <a:t>razlozi</a:t>
            </a:r>
            <a:r>
              <a:rPr lang="en-US" altLang="de-DE" sz="2400" dirty="0">
                <a:solidFill>
                  <a:srgbClr val="004992"/>
                </a:solidFill>
              </a:rPr>
              <a:t> </a:t>
            </a:r>
            <a:r>
              <a:rPr lang="en-US" altLang="de-DE" sz="2400" dirty="0" err="1">
                <a:solidFill>
                  <a:srgbClr val="004992"/>
                </a:solidFill>
              </a:rPr>
              <a:t>su</a:t>
            </a:r>
            <a:r>
              <a:rPr lang="en-US" altLang="de-DE" sz="2400" dirty="0">
                <a:solidFill>
                  <a:srgbClr val="004992"/>
                </a:solidFill>
              </a:rPr>
              <a:t>…</a:t>
            </a:r>
            <a:endParaRPr lang="en-US" sz="2400" dirty="0"/>
          </a:p>
        </p:txBody>
      </p:sp>
      <p:graphicFrame>
        <p:nvGraphicFramePr>
          <p:cNvPr id="8" name="Group 68"/>
          <p:cNvGraphicFramePr>
            <a:graphicFrameLocks/>
          </p:cNvGraphicFramePr>
          <p:nvPr>
            <p:extLst>
              <p:ext uri="{D42A27DB-BD31-4B8C-83A1-F6EECF244321}">
                <p14:modId xmlns:p14="http://schemas.microsoft.com/office/powerpoint/2010/main" val="802990842"/>
              </p:ext>
            </p:extLst>
          </p:nvPr>
        </p:nvGraphicFramePr>
        <p:xfrm>
          <a:off x="408955" y="3429000"/>
          <a:ext cx="11376000" cy="2377376"/>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...u meni</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Nisam</a:t>
                      </a:r>
                      <a:r>
                        <a:rPr kumimoji="0" lang="en-US" sz="2400" b="0" i="0" u="none" strike="noStrike" cap="none" normalizeH="0" baseline="0" dirty="0">
                          <a:ln>
                            <a:noFill/>
                          </a:ln>
                          <a:solidFill>
                            <a:srgbClr val="333333"/>
                          </a:solidFill>
                          <a:effectLst/>
                          <a:latin typeface="+mj-lt"/>
                          <a:cs typeface="Times New Roman" pitchFamily="18" charset="0"/>
                        </a:rPr>
                        <a:t> mu </a:t>
                      </a:r>
                      <a:r>
                        <a:rPr kumimoji="0" lang="en-US" sz="2400" b="0" i="0" u="none" strike="noStrike" cap="none" normalizeH="0" baseline="0" dirty="0" err="1">
                          <a:ln>
                            <a:noFill/>
                          </a:ln>
                          <a:solidFill>
                            <a:srgbClr val="333333"/>
                          </a:solidFill>
                          <a:effectLst/>
                          <a:latin typeface="+mj-lt"/>
                          <a:cs typeface="Times New Roman" pitchFamily="18" charset="0"/>
                        </a:rPr>
                        <a:t>dovoljno</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važan</a:t>
                      </a:r>
                      <a:r>
                        <a:rPr kumimoji="0" lang="en-US" sz="2400" b="0" i="0" u="none" strike="noStrike" cap="none" normalizeH="0" baseline="0" dirty="0">
                          <a:ln>
                            <a:noFill/>
                          </a:ln>
                          <a:solidFill>
                            <a:srgbClr val="333333"/>
                          </a:solidFill>
                          <a:effectLst/>
                          <a:latin typeface="+mj-lt"/>
                          <a:cs typeface="Times New Roman" pitchFamily="18" charset="0"/>
                        </a:rPr>
                        <a:t>. Da je </a:t>
                      </a:r>
                      <a:r>
                        <a:rPr kumimoji="0" lang="en-US" sz="2400" b="0" i="0" u="none" strike="noStrike" cap="none" normalizeH="0" baseline="0" dirty="0" err="1">
                          <a:ln>
                            <a:noFill/>
                          </a:ln>
                          <a:solidFill>
                            <a:srgbClr val="333333"/>
                          </a:solidFill>
                          <a:effectLst/>
                          <a:latin typeface="+mj-lt"/>
                          <a:cs typeface="Times New Roman" pitchFamily="18" charset="0"/>
                        </a:rPr>
                        <a:t>neko</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drugi</a:t>
                      </a:r>
                      <a:r>
                        <a:rPr kumimoji="0" lang="en-US" sz="2400" b="0" i="0" u="none" strike="noStrike" cap="none" normalizeH="0" baseline="0" dirty="0">
                          <a:ln>
                            <a:noFill/>
                          </a:ln>
                          <a:solidFill>
                            <a:srgbClr val="333333"/>
                          </a:solidFill>
                          <a:effectLst/>
                          <a:latin typeface="+mj-lt"/>
                          <a:cs typeface="Times New Roman" pitchFamily="18" charset="0"/>
                        </a:rPr>
                        <a:t> u </a:t>
                      </a:r>
                      <a:r>
                        <a:rPr kumimoji="0" lang="en-US" sz="2400" b="0" i="0" u="none" strike="noStrike" cap="none" normalizeH="0" baseline="0" dirty="0" err="1">
                          <a:ln>
                            <a:noFill/>
                          </a:ln>
                          <a:solidFill>
                            <a:srgbClr val="333333"/>
                          </a:solidFill>
                          <a:effectLst/>
                          <a:latin typeface="+mj-lt"/>
                          <a:cs typeface="Times New Roman" pitchFamily="18" charset="0"/>
                        </a:rPr>
                        <a:t>pitanju</a:t>
                      </a:r>
                      <a:r>
                        <a:rPr kumimoji="0" lang="en-US" sz="2400" b="0" i="0" u="none" strike="noStrike" cap="none" normalizeH="0" baseline="0" dirty="0">
                          <a:ln>
                            <a:noFill/>
                          </a:ln>
                          <a:solidFill>
                            <a:srgbClr val="333333"/>
                          </a:solidFill>
                          <a:effectLst/>
                          <a:latin typeface="+mj-lt"/>
                          <a:cs typeface="Times New Roman" pitchFamily="18" charset="0"/>
                        </a:rPr>
                        <a:t>, ne bi to </a:t>
                      </a:r>
                      <a:r>
                        <a:rPr kumimoji="0" lang="en-US" sz="2400" b="0" i="0" u="none" strike="noStrike" cap="none" normalizeH="0" baseline="0" dirty="0" err="1">
                          <a:ln>
                            <a:noFill/>
                          </a:ln>
                          <a:solidFill>
                            <a:srgbClr val="333333"/>
                          </a:solidFill>
                          <a:effectLst/>
                          <a:latin typeface="+mj-lt"/>
                          <a:cs typeface="Times New Roman" pitchFamily="18" charset="0"/>
                        </a:rPr>
                        <a:t>sebi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dozvolio</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...u drugima</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Zaboravan je – zaboravio je na vreme.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...u situaciji ili       </a:t>
                      </a:r>
                    </a:p>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slučaju</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Pokvario mu se auto.</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Atribucija: prebacivanje krivice i preuzimanje zasluga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Kao što vidi</a:t>
            </a:r>
            <a:r>
              <a:rPr lang="en-US" altLang="de-DE" sz="2400" dirty="0" err="1">
                <a:solidFill>
                  <a:srgbClr val="333333"/>
                </a:solidFill>
              </a:rPr>
              <a:t>mo</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događaji mogu imati vrlo različite uzroke</a:t>
            </a:r>
            <a:r>
              <a:rPr lang="en-US" altLang="de-DE" sz="2400" dirty="0">
                <a:solidFill>
                  <a:srgbClr val="333333"/>
                </a:solidFill>
              </a:rPr>
              <a:t>.</a:t>
            </a:r>
          </a:p>
          <a:p>
            <a:pPr lvl="0" defTabSz="914400" fontAlgn="base"/>
            <a:r>
              <a:rPr lang="hr-HR" altLang="de-DE" sz="2400" dirty="0">
                <a:solidFill>
                  <a:srgbClr val="333333"/>
                </a:solidFill>
              </a:rPr>
              <a:t>Št</a:t>
            </a:r>
            <a:r>
              <a:rPr lang="en-US" altLang="de-DE" sz="2400" dirty="0">
                <a:solidFill>
                  <a:srgbClr val="333333"/>
                </a:solidFill>
              </a:rPr>
              <a:t>a</a:t>
            </a:r>
            <a:r>
              <a:rPr lang="hr-HR" altLang="de-DE" sz="2400" dirty="0">
                <a:solidFill>
                  <a:srgbClr val="333333"/>
                </a:solidFill>
              </a:rPr>
              <a:t>više</a:t>
            </a:r>
            <a:r>
              <a:rPr lang="en-US" altLang="de-DE" sz="2400" dirty="0">
                <a:solidFill>
                  <a:srgbClr val="333333"/>
                </a:solidFill>
              </a:rPr>
              <a:t>, </a:t>
            </a:r>
            <a:r>
              <a:rPr lang="hr-HR" altLang="de-DE" sz="2400" dirty="0">
                <a:solidFill>
                  <a:srgbClr val="333333"/>
                </a:solidFill>
              </a:rPr>
              <a:t>u većini</a:t>
            </a:r>
            <a:r>
              <a:rPr lang="de-DE" altLang="de-DE" sz="2400" dirty="0">
                <a:solidFill>
                  <a:srgbClr val="333333"/>
                </a:solidFill>
              </a:rPr>
              <a:t> </a:t>
            </a:r>
            <a:r>
              <a:rPr lang="hr-HR" altLang="de-DE" sz="2400" dirty="0">
                <a:solidFill>
                  <a:srgbClr val="333333"/>
                </a:solidFill>
              </a:rPr>
              <a:t>slučajeva</a:t>
            </a:r>
            <a:r>
              <a:rPr lang="en-US" altLang="de-DE" sz="2400" dirty="0">
                <a:solidFill>
                  <a:srgbClr val="333333"/>
                </a:solidFill>
              </a:rPr>
              <a:t> </a:t>
            </a:r>
            <a:r>
              <a:rPr lang="hr-HR" altLang="de-DE" sz="2400" dirty="0">
                <a:solidFill>
                  <a:srgbClr val="333333"/>
                </a:solidFill>
              </a:rPr>
              <a:t>do određene situacije dovodi </a:t>
            </a:r>
            <a:r>
              <a:rPr lang="en-US" altLang="de-DE" sz="2400" i="1" dirty="0" err="1">
                <a:solidFill>
                  <a:srgbClr val="333333"/>
                </a:solidFill>
              </a:rPr>
              <a:t>kombinacija</a:t>
            </a:r>
            <a:r>
              <a:rPr lang="en-US" altLang="de-DE" sz="2400" dirty="0">
                <a:solidFill>
                  <a:srgbClr val="333333"/>
                </a:solidFill>
              </a:rPr>
              <a:t> </a:t>
            </a:r>
            <a:r>
              <a:rPr lang="hr-HR" altLang="de-DE" sz="2400" dirty="0">
                <a:solidFill>
                  <a:srgbClr val="333333"/>
                </a:solidFill>
              </a:rPr>
              <a:t>nekoliko uzroka</a:t>
            </a:r>
            <a:r>
              <a:rPr lang="en-US" altLang="de-DE" sz="2400" dirty="0">
                <a:solidFill>
                  <a:srgbClr val="333333"/>
                </a:solidFill>
              </a:rPr>
              <a:t>.</a:t>
            </a:r>
          </a:p>
          <a:p>
            <a:pPr lvl="0" defTabSz="914400" fontAlgn="base"/>
            <a:r>
              <a:rPr lang="en-US" altLang="de-DE" sz="2400" dirty="0" err="1">
                <a:solidFill>
                  <a:srgbClr val="333333"/>
                </a:solidFill>
              </a:rPr>
              <a:t>Ipak</a:t>
            </a:r>
            <a:r>
              <a:rPr lang="en-US" altLang="de-DE" sz="2400" dirty="0">
                <a:solidFill>
                  <a:srgbClr val="333333"/>
                </a:solidFill>
              </a:rPr>
              <a:t>, </a:t>
            </a:r>
            <a:r>
              <a:rPr lang="hr-HR" altLang="de-DE" sz="2400" dirty="0">
                <a:solidFill>
                  <a:srgbClr val="333333"/>
                </a:solidFill>
              </a:rPr>
              <a:t>mnogi ljudi skloni su jednostranim objašnjenjima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dirty="0" err="1">
                <a:solidFill>
                  <a:srgbClr val="333333"/>
                </a:solidFill>
              </a:rPr>
              <a:t>krivicu</a:t>
            </a:r>
            <a:r>
              <a:rPr lang="en-US" altLang="de-DE" sz="2400" dirty="0">
                <a:solidFill>
                  <a:srgbClr val="333333"/>
                </a:solidFill>
              </a:rPr>
              <a:t> </a:t>
            </a:r>
            <a:r>
              <a:rPr lang="en-US" altLang="de-DE" sz="2400" dirty="0" err="1">
                <a:solidFill>
                  <a:srgbClr val="333333"/>
                </a:solidFill>
              </a:rPr>
              <a:t>tra</a:t>
            </a:r>
            <a:r>
              <a:rPr lang="sr-Latn-CS" altLang="de-DE" sz="2400" dirty="0">
                <a:solidFill>
                  <a:srgbClr val="333333"/>
                </a:solidFill>
              </a:rPr>
              <a:t>že samo</a:t>
            </a:r>
            <a:r>
              <a:rPr lang="en-US" altLang="de-DE" sz="2400" dirty="0">
                <a:solidFill>
                  <a:srgbClr val="333333"/>
                </a:solidFill>
              </a:rPr>
              <a:t> </a:t>
            </a:r>
            <a:r>
              <a:rPr lang="en-US" altLang="de-DE" sz="2400" dirty="0" err="1">
                <a:solidFill>
                  <a:srgbClr val="333333"/>
                </a:solidFill>
              </a:rPr>
              <a:t>kod</a:t>
            </a:r>
            <a:r>
              <a:rPr lang="en-US" altLang="de-DE" sz="2400" dirty="0">
                <a:solidFill>
                  <a:srgbClr val="333333"/>
                </a:solidFill>
              </a:rPr>
              <a:t> </a:t>
            </a:r>
            <a:r>
              <a:rPr lang="hr-HR" altLang="de-DE" sz="2400" dirty="0">
                <a:solidFill>
                  <a:srgbClr val="333333"/>
                </a:solidFill>
              </a:rPr>
              <a:t>drug</a:t>
            </a:r>
            <a:r>
              <a:rPr lang="en-US" altLang="de-DE" sz="2400" dirty="0" err="1">
                <a:solidFill>
                  <a:srgbClr val="333333"/>
                </a:solidFill>
              </a:rPr>
              <a:t>ih</a:t>
            </a:r>
            <a:r>
              <a:rPr lang="hr-HR" altLang="de-DE" sz="2400" dirty="0">
                <a:solidFill>
                  <a:srgbClr val="333333"/>
                </a:solidFill>
              </a:rPr>
              <a:t> umesto i kod sebe ili obrnuto</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Otpuštaju Vas iz bolnice a nije Vam nimalo bolje.</a:t>
            </a:r>
          </a:p>
        </p:txBody>
      </p:sp>
      <p:sp>
        <p:nvSpPr>
          <p:cNvPr id="10242" name="Rectangle 3"/>
          <p:cNvSpPr>
            <a:spLocks noGrp="1" noChangeArrowheads="1"/>
          </p:cNvSpPr>
          <p:nvPr>
            <p:ph idx="1"/>
          </p:nvPr>
        </p:nvSpPr>
        <p:spPr/>
        <p:txBody>
          <a:bodyPr>
            <a:noAutofit/>
          </a:bodyPr>
          <a:lstStyle/>
          <a:p>
            <a:pPr eaLnBrk="1" hangingPunct="1"/>
            <a:r>
              <a:rPr lang="hr-HR" altLang="de-DE" sz="2400" dirty="0">
                <a:solidFill>
                  <a:srgbClr val="004992"/>
                </a:solidFill>
              </a:rPr>
              <a:t>Razlozi</a:t>
            </a:r>
            <a:r>
              <a:rPr lang="de-DE" altLang="de-DE" sz="2400" dirty="0">
                <a:solidFill>
                  <a:srgbClr val="004992"/>
                </a:solidFill>
              </a:rPr>
              <a:t>...</a:t>
            </a:r>
          </a:p>
          <a:p>
            <a:pPr eaLnBrk="1" hangingPunct="1"/>
            <a:r>
              <a:rPr lang="de-DE" altLang="de-DE" sz="2400" dirty="0">
                <a:solidFill>
                  <a:srgbClr val="333333"/>
                </a:solidFill>
              </a:rPr>
              <a:t>...</a:t>
            </a:r>
            <a:r>
              <a:rPr lang="hr-HR" altLang="de-DE" sz="2400" dirty="0">
                <a:solidFill>
                  <a:srgbClr val="333333"/>
                </a:solidFill>
              </a:rPr>
              <a:t>u meni</a:t>
            </a:r>
          </a:p>
          <a:p>
            <a:pPr eaLnBrk="1" hangingPunct="1"/>
            <a:r>
              <a:rPr lang="de-DE" altLang="de-DE" sz="2400" dirty="0">
                <a:solidFill>
                  <a:srgbClr val="333333"/>
                </a:solidFill>
              </a:rPr>
              <a:t>...</a:t>
            </a:r>
            <a:r>
              <a:rPr lang="hr-HR" altLang="de-DE" sz="2400" dirty="0">
                <a:solidFill>
                  <a:srgbClr val="333333"/>
                </a:solidFill>
              </a:rPr>
              <a:t>u drugima</a:t>
            </a:r>
            <a:endParaRPr lang="de-DE" altLang="de-DE" sz="2400" dirty="0">
              <a:solidFill>
                <a:srgbClr val="333333"/>
              </a:solidFill>
            </a:endParaRPr>
          </a:p>
          <a:p>
            <a:pPr eaLnBrk="1" hangingPunct="1"/>
            <a:r>
              <a:rPr lang="de-DE" altLang="de-DE" sz="2400" dirty="0">
                <a:solidFill>
                  <a:srgbClr val="333333"/>
                </a:solidFill>
              </a:rPr>
              <a:t>...</a:t>
            </a:r>
            <a:r>
              <a:rPr lang="sr-Latn-CS" altLang="de-DE" sz="2400" dirty="0">
                <a:solidFill>
                  <a:srgbClr val="333333"/>
                </a:solidFill>
              </a:rPr>
              <a:t>u </a:t>
            </a:r>
            <a:r>
              <a:rPr lang="hr-HR" altLang="de-DE" sz="2400" dirty="0">
                <a:solidFill>
                  <a:srgbClr val="333333"/>
                </a:solidFill>
              </a:rPr>
              <a:t>okolnostima ili slučajnosti</a:t>
            </a:r>
            <a:endParaRPr lang="de-DE" altLang="de-DE" sz="24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Otpuštaju Vas iz bolnice a nije Vam nimalo bolje.</a:t>
            </a:r>
          </a:p>
        </p:txBody>
      </p:sp>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hr-HR" altLang="de-DE" sz="1600" b="1" dirty="0">
                <a:solidFill>
                  <a:srgbClr val="004992"/>
                </a:solidFill>
              </a:rPr>
              <a:t>Razlozi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a:t>
            </a:r>
            <a:r>
              <a:rPr lang="sr-Latn-CS" altLang="de-DE" sz="1600" b="1" dirty="0">
                <a:solidFill>
                  <a:srgbClr val="004992"/>
                </a:solidFill>
              </a:rPr>
              <a:t>u</a:t>
            </a:r>
            <a:r>
              <a:rPr lang="hr-HR" altLang="de-DE" sz="1600" b="1" dirty="0">
                <a:solidFill>
                  <a:srgbClr val="004992"/>
                </a:solidFill>
              </a:rPr>
              <a:t> meni</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na koje mogu da utičem</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dovoljno motivisano sarađivao</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 sam nisam verovao u svoj oporavak</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r-HR" altLang="de-DE" sz="1600" i="1" dirty="0">
                <a:solidFill>
                  <a:srgbClr val="333333"/>
                </a:solidFill>
              </a:rPr>
              <a:t>na koje slabo mogu da utičem</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Neizlečivo sam bolestan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Imam loše gene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t>
            </a:r>
            <a:r>
              <a:rPr lang="sr-Latn-CS" altLang="de-DE" sz="1600" b="1" dirty="0">
                <a:solidFill>
                  <a:srgbClr val="004992"/>
                </a:solidFill>
              </a:rPr>
              <a:t>u</a:t>
            </a:r>
            <a:r>
              <a:rPr lang="de-DE" altLang="de-DE" sz="1600" b="1" dirty="0">
                <a:solidFill>
                  <a:srgbClr val="004992"/>
                </a:solidFill>
              </a:rPr>
              <a:t> </a:t>
            </a:r>
            <a:r>
              <a:rPr lang="hr-HR" altLang="de-DE" sz="1600" b="1" dirty="0">
                <a:solidFill>
                  <a:srgbClr val="004992"/>
                </a:solidFill>
              </a:rPr>
              <a:t>drugima</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Doktori ove bolnice su na lošem glasu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Medicinsko osoblje je trebalo više da se potrudi oko mog lečenja</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t>
            </a:r>
            <a:r>
              <a:rPr lang="sr-Latn-CS" altLang="de-DE" sz="1600" b="1" dirty="0">
                <a:solidFill>
                  <a:srgbClr val="004992"/>
                </a:solidFill>
              </a:rPr>
              <a:t>u</a:t>
            </a:r>
            <a:r>
              <a:rPr lang="de-DE" altLang="de-DE" sz="1600" b="1" dirty="0">
                <a:solidFill>
                  <a:srgbClr val="004992"/>
                </a:solidFill>
              </a:rPr>
              <a:t> </a:t>
            </a:r>
            <a:r>
              <a:rPr lang="hr-HR" altLang="de-DE" sz="1600" b="1" dirty="0">
                <a:solidFill>
                  <a:srgbClr val="004992"/>
                </a:solidFill>
              </a:rPr>
              <a:t>okolnostima i slučajnosti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nisam delio sobu sa još šest pacijenata</a:t>
            </a:r>
            <a:r>
              <a:rPr lang="de-DE" altLang="de-DE" sz="1600" dirty="0">
                <a:solidFill>
                  <a:srgbClr val="333333"/>
                </a:solidFill>
              </a:rPr>
              <a:t>, </a:t>
            </a:r>
            <a:r>
              <a:rPr lang="hr-HR" altLang="de-DE" sz="1600" dirty="0">
                <a:solidFill>
                  <a:srgbClr val="333333"/>
                </a:solidFill>
              </a:rPr>
              <a:t>sada bih bio zdrav.</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bio bih zalečen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Proces oporavka nekada traje duže</a:t>
            </a:r>
            <a:endParaRPr lang="en-US" altLang="de-DE" sz="16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Otpuštaju Vas iz bolnice a nije Vam nimalo bolje.</a:t>
            </a:r>
          </a:p>
        </p:txBody>
      </p:sp>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hr-HR" altLang="de-DE" sz="1600" b="1" dirty="0">
                <a:solidFill>
                  <a:srgbClr val="004992"/>
                </a:solidFill>
              </a:rPr>
              <a:t>Razlozi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a:t>
            </a:r>
            <a:r>
              <a:rPr lang="sr-Latn-CS" altLang="de-DE" sz="1600" b="1" dirty="0">
                <a:solidFill>
                  <a:srgbClr val="004992"/>
                </a:solidFill>
              </a:rPr>
              <a:t>u</a:t>
            </a:r>
            <a:r>
              <a:rPr lang="hr-HR" altLang="de-DE" sz="1600" b="1" dirty="0">
                <a:solidFill>
                  <a:srgbClr val="004992"/>
                </a:solidFill>
              </a:rPr>
              <a:t> meni</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na koje mogu da utičem</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dovoljno motivisano sarađivao</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 sam nisam verovao u svoj oporavak</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r-HR" altLang="de-DE" sz="1600" i="1" dirty="0">
                <a:solidFill>
                  <a:srgbClr val="333333"/>
                </a:solidFill>
              </a:rPr>
              <a:t>na koje slabo mogu da utičem</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Neizlečivo sam bolestan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Imam loše gene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t>
            </a:r>
            <a:r>
              <a:rPr lang="sr-Latn-CS" altLang="de-DE" sz="1600" b="1" dirty="0">
                <a:solidFill>
                  <a:srgbClr val="004992"/>
                </a:solidFill>
              </a:rPr>
              <a:t>u</a:t>
            </a:r>
            <a:r>
              <a:rPr lang="de-DE" altLang="de-DE" sz="1600" b="1" dirty="0">
                <a:solidFill>
                  <a:srgbClr val="004992"/>
                </a:solidFill>
              </a:rPr>
              <a:t> </a:t>
            </a:r>
            <a:r>
              <a:rPr lang="hr-HR" altLang="de-DE" sz="1600" b="1" dirty="0">
                <a:solidFill>
                  <a:srgbClr val="004992"/>
                </a:solidFill>
              </a:rPr>
              <a:t>drugima</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Doktori ove bolnice su na lošem glasu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Medicinsko osoblje je trebalo više da se potrudi oko mog lečenja</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a:t>
            </a:r>
            <a:r>
              <a:rPr lang="sr-Latn-CS" altLang="de-DE" sz="1600" b="1" dirty="0">
                <a:solidFill>
                  <a:srgbClr val="004992"/>
                </a:solidFill>
              </a:rPr>
              <a:t>u</a:t>
            </a:r>
            <a:r>
              <a:rPr lang="de-DE" altLang="de-DE" sz="1600" b="1" dirty="0">
                <a:solidFill>
                  <a:srgbClr val="004992"/>
                </a:solidFill>
              </a:rPr>
              <a:t> </a:t>
            </a:r>
            <a:r>
              <a:rPr lang="hr-HR" altLang="de-DE" sz="1600" b="1" dirty="0">
                <a:solidFill>
                  <a:srgbClr val="004992"/>
                </a:solidFill>
              </a:rPr>
              <a:t>okolnostima i slučajnosti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nisam delio sobu sa još šest pacijenata</a:t>
            </a:r>
            <a:r>
              <a:rPr lang="de-DE" altLang="de-DE" sz="1600" dirty="0">
                <a:solidFill>
                  <a:srgbClr val="333333"/>
                </a:solidFill>
              </a:rPr>
              <a:t>, </a:t>
            </a:r>
            <a:r>
              <a:rPr lang="hr-HR" altLang="de-DE" sz="1600" dirty="0">
                <a:solidFill>
                  <a:srgbClr val="333333"/>
                </a:solidFill>
              </a:rPr>
              <a:t>sada bih bio zdrav.</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bio bih zalečen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Proces oporavka nekada traje duže</a:t>
            </a:r>
            <a:endParaRPr lang="en-US" altLang="de-DE" sz="16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Oprez: jednostrana objašnjenja!</a:t>
            </a:r>
            <a:endParaRPr lang="en-US" altLang="de-DE" sz="2800" b="1" dirty="0">
              <a:solidFill>
                <a:srgbClr val="FF0000"/>
              </a:solidFill>
              <a:latin typeface="Calibri Light"/>
            </a:endParaRPr>
          </a:p>
        </p:txBody>
      </p:sp>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574449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Otpuštaju Vas iz bolnice a nije Vam nimalo bolje.</a:t>
            </a:r>
          </a:p>
        </p:txBody>
      </p:sp>
      <p:sp>
        <p:nvSpPr>
          <p:cNvPr id="5" name="Content Placeholder 4"/>
          <p:cNvSpPr>
            <a:spLocks noGrp="1"/>
          </p:cNvSpPr>
          <p:nvPr>
            <p:ph idx="1"/>
          </p:nvPr>
        </p:nvSpPr>
        <p:spPr>
          <a:xfrm>
            <a:off x="408955" y="2204864"/>
            <a:ext cx="7498080" cy="4248000"/>
          </a:xfrm>
        </p:spPr>
        <p:txBody>
          <a:bodyPr/>
          <a:lstStyle/>
          <a:p>
            <a:pPr lvl="0" defTabSz="914400" fontAlgn="base"/>
            <a:r>
              <a:rPr lang="hr-HR" altLang="de-DE" sz="2400">
                <a:solidFill>
                  <a:srgbClr val="333333"/>
                </a:solidFill>
              </a:rPr>
              <a:t>Razmislite sada o odmerenijim objašnjenjima koja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sr-Latn-CS" altLang="de-DE" sz="2400" dirty="0">
                <a:solidFill>
                  <a:srgbClr val="333333"/>
                </a:solidFill>
              </a:rPr>
              <a:t>kombinacija: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situacija</a:t>
            </a:r>
            <a:r>
              <a:rPr lang="en-US" altLang="de-DE" sz="2400" dirty="0">
                <a:solidFill>
                  <a:srgbClr val="333333"/>
                </a:solidFill>
              </a:rPr>
              <a:t> </a:t>
            </a:r>
            <a:r>
              <a:rPr lang="sr-Latn-CS" altLang="de-DE" sz="2400" dirty="0">
                <a:solidFill>
                  <a:srgbClr val="333333"/>
                </a:solidFill>
              </a:rPr>
              <a:t>i</a:t>
            </a:r>
            <a:r>
              <a:rPr lang="en-US" altLang="de-DE" sz="2400" dirty="0">
                <a:solidFill>
                  <a:srgbClr val="333333"/>
                </a:solidFill>
              </a:rPr>
              <a:t> </a:t>
            </a:r>
            <a:r>
              <a:rPr lang="hr-HR" altLang="de-DE" sz="2400" dirty="0">
                <a:solidFill>
                  <a:srgbClr val="333333"/>
                </a:solidFill>
              </a:rPr>
              <a:t>Vi</a:t>
            </a:r>
            <a:r>
              <a:rPr lang="en-US" altLang="de-DE" sz="2400" dirty="0">
                <a:solidFill>
                  <a:srgbClr val="333333"/>
                </a:solidFill>
              </a:rPr>
              <a:t>)</a:t>
            </a:r>
          </a:p>
          <a:p>
            <a:pPr lvl="0" defTabSz="914400" fontAlgn="base"/>
            <a:r>
              <a:rPr lang="hr-HR"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a:t>
            </a:r>
            <a:endParaRPr lang="en-US"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Otpuštaju Vas iz bolnice a nije Vam nimalo bolje.</a:t>
            </a:r>
          </a:p>
        </p:txBody>
      </p:sp>
      <p:sp>
        <p:nvSpPr>
          <p:cNvPr id="5" name="Content Placeholder 4"/>
          <p:cNvSpPr>
            <a:spLocks noGrp="1"/>
          </p:cNvSpPr>
          <p:nvPr>
            <p:ph idx="1"/>
          </p:nvPr>
        </p:nvSpPr>
        <p:spPr>
          <a:xfrm>
            <a:off x="408955" y="2204864"/>
            <a:ext cx="7498080" cy="4248000"/>
          </a:xfrm>
        </p:spPr>
        <p:txBody>
          <a:bodyPr/>
          <a:lstStyle/>
          <a:p>
            <a:pPr lvl="0" defTabSz="914400" fontAlgn="base"/>
            <a:r>
              <a:rPr lang="hr-HR" altLang="de-DE" sz="2400" dirty="0">
                <a:solidFill>
                  <a:srgbClr val="333333"/>
                </a:solidFill>
              </a:rPr>
              <a:t>Razmislite sada o odmerenijim objašnjenjima koja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sr-Latn-CS" altLang="de-DE" sz="2400" dirty="0">
                <a:solidFill>
                  <a:srgbClr val="333333"/>
                </a:solidFill>
              </a:rPr>
              <a:t>kombinacija: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situacija</a:t>
            </a:r>
            <a:r>
              <a:rPr lang="en-US" altLang="de-DE" sz="2400" dirty="0">
                <a:solidFill>
                  <a:srgbClr val="333333"/>
                </a:solidFill>
              </a:rPr>
              <a:t> </a:t>
            </a:r>
            <a:r>
              <a:rPr lang="sr-Latn-CS" altLang="de-DE" sz="2400" dirty="0">
                <a:solidFill>
                  <a:srgbClr val="333333"/>
                </a:solidFill>
              </a:rPr>
              <a:t>i</a:t>
            </a:r>
            <a:r>
              <a:rPr lang="en-US" altLang="de-DE" sz="2400" dirty="0">
                <a:solidFill>
                  <a:srgbClr val="333333"/>
                </a:solidFill>
              </a:rPr>
              <a:t> </a:t>
            </a:r>
            <a:r>
              <a:rPr lang="hr-HR" altLang="de-DE" sz="2400" dirty="0">
                <a:solidFill>
                  <a:srgbClr val="333333"/>
                </a:solidFill>
              </a:rPr>
              <a:t>Vi</a:t>
            </a:r>
            <a:r>
              <a:rPr lang="en-US" altLang="de-DE" sz="2400" dirty="0">
                <a:solidFill>
                  <a:srgbClr val="333333"/>
                </a:solidFill>
              </a:rPr>
              <a:t>)</a:t>
            </a:r>
          </a:p>
          <a:p>
            <a:pPr marL="342900" lvl="0" indent="-342900">
              <a:buClr>
                <a:srgbClr val="333333"/>
              </a:buClr>
              <a:buFont typeface="WingDings"/>
              <a:buChar char=""/>
            </a:pPr>
            <a:r>
              <a:rPr lang="en-CA" altLang="de-DE" sz="2400">
                <a:solidFill>
                  <a:srgbClr val="333333"/>
                </a:solidFill>
              </a:rPr>
              <a:t>“</a:t>
            </a:r>
            <a:r>
              <a:rPr lang="hr-HR" altLang="de-DE" sz="2400">
                <a:solidFill>
                  <a:srgbClr val="333333"/>
                </a:solidFill>
              </a:rPr>
              <a:t>Medicinsko </a:t>
            </a:r>
            <a:r>
              <a:rPr lang="hr-HR" altLang="de-DE" sz="2400" dirty="0">
                <a:solidFill>
                  <a:srgbClr val="333333"/>
                </a:solidFill>
              </a:rPr>
              <a:t>osoblje je imalo malo vremena za mene. S druge strane, mogao sam tražiti više podrške i češće ići na grupne sastanke</a:t>
            </a:r>
            <a:r>
              <a:rPr lang="en-GB" altLang="de-DE" sz="2400" dirty="0">
                <a:solidFill>
                  <a:srgbClr val="333333"/>
                </a:solidFill>
              </a:rPr>
              <a:t>. </a:t>
            </a:r>
            <a:r>
              <a:rPr lang="hr-HR" altLang="de-DE" sz="2400" dirty="0">
                <a:solidFill>
                  <a:srgbClr val="333333"/>
                </a:solidFill>
              </a:rPr>
              <a:t>Lečenje bi tada možda </a:t>
            </a:r>
            <a:r>
              <a:rPr lang="en-US" altLang="de-DE" sz="2400" dirty="0" err="1">
                <a:solidFill>
                  <a:srgbClr val="333333"/>
                </a:solidFill>
              </a:rPr>
              <a:t>bilo</a:t>
            </a:r>
            <a:r>
              <a:rPr lang="hr-HR" altLang="de-DE" sz="2400" dirty="0">
                <a:solidFill>
                  <a:srgbClr val="333333"/>
                </a:solidFill>
              </a:rPr>
              <a:t> </a:t>
            </a:r>
            <a:r>
              <a:rPr lang="hr-HR" altLang="de-DE" sz="2400">
                <a:solidFill>
                  <a:srgbClr val="333333"/>
                </a:solidFill>
              </a:rPr>
              <a:t>uspešnije</a:t>
            </a:r>
            <a:r>
              <a:rPr lang="en-GB" altLang="de-DE" sz="2400">
                <a:solidFill>
                  <a:srgbClr val="333333"/>
                </a:solidFill>
              </a:rPr>
              <a:t>.</a:t>
            </a:r>
            <a:r>
              <a:rPr lang="en-US" altLang="de-DE" sz="2400">
                <a:solidFill>
                  <a:srgbClr val="333333"/>
                </a:solidFill>
              </a:rPr>
              <a:t>”</a:t>
            </a:r>
            <a:endParaRPr lang="en-US"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en-GB" altLang="de-DE" sz="2400">
                <a:solidFill>
                  <a:srgbClr val="333333"/>
                </a:solidFill>
              </a:rPr>
              <a:t>M</a:t>
            </a:r>
            <a:r>
              <a:rPr lang="hr-HR" altLang="de-DE" sz="2400" dirty="0">
                <a:solidFill>
                  <a:srgbClr val="333333"/>
                </a:solidFill>
              </a:rPr>
              <a:t>ožda je trebalo da budem strpljiviji u vezi procesa lečenja</a:t>
            </a:r>
            <a:r>
              <a:rPr lang="en-GB" altLang="de-DE" sz="2400" dirty="0">
                <a:solidFill>
                  <a:srgbClr val="333333"/>
                </a:solidFill>
              </a:rPr>
              <a:t>. </a:t>
            </a:r>
            <a:r>
              <a:rPr lang="hr-HR" altLang="de-DE" sz="2400" dirty="0">
                <a:solidFill>
                  <a:srgbClr val="333333"/>
                </a:solidFill>
              </a:rPr>
              <a:t>Sigurno mi se u budućnosti od strane kompetentnih terapeuta može </a:t>
            </a:r>
            <a:r>
              <a:rPr lang="hr-HR" altLang="de-DE" sz="2400">
                <a:solidFill>
                  <a:srgbClr val="333333"/>
                </a:solidFill>
              </a:rPr>
              <a:t>pomoći</a:t>
            </a:r>
            <a:r>
              <a:rPr lang="en-GB" altLang="de-DE" sz="2400">
                <a:solidFill>
                  <a:srgbClr val="333333"/>
                </a:solidFill>
              </a:rPr>
              <a:t>.</a:t>
            </a:r>
            <a:r>
              <a:rPr lang="en-US" altLang="de-DE" sz="2400">
                <a:solidFill>
                  <a:srgbClr val="333333"/>
                </a:solidFill>
              </a:rPr>
              <a:t>”</a:t>
            </a:r>
            <a:endParaRPr lang="en-US" sz="2400" dirty="0">
              <a:solidFill>
                <a:srgbClr val="333333"/>
              </a:solidFill>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nepovoljnih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853218439"/>
              </p:ext>
            </p:extLst>
          </p:nvPr>
        </p:nvGraphicFramePr>
        <p:xfrm>
          <a:off x="408955" y="4297680"/>
          <a:ext cx="11376000" cy="2377440"/>
        </p:xfrm>
        <a:graphic>
          <a:graphicData uri="http://schemas.openxmlformats.org/drawingml/2006/table">
            <a:tbl>
              <a:tblPr>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Pripisivanje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krivice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sebi</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dirty="0">
                          <a:ln>
                            <a:noFill/>
                          </a:ln>
                          <a:solidFill>
                            <a:srgbClr val="333333"/>
                          </a:solidFill>
                          <a:effectLst/>
                          <a:latin typeface="Calibri Light"/>
                          <a:cs typeface="Times New Roman" pitchFamily="18" charset="0"/>
                        </a:rPr>
                        <a:t>. “To je </a:t>
                      </a:r>
                      <a:r>
                        <a:rPr kumimoji="0" lang="en-US" sz="1800" b="0" i="0" u="none" strike="noStrike" cap="none" normalizeH="0" baseline="0" dirty="0" err="1">
                          <a:ln>
                            <a:noFill/>
                          </a:ln>
                          <a:solidFill>
                            <a:srgbClr val="333333"/>
                          </a:solidFill>
                          <a:effectLst/>
                          <a:latin typeface="Calibri Light"/>
                          <a:cs typeface="Times New Roman" pitchFamily="18" charset="0"/>
                        </a:rPr>
                        <a:t>bila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Moram</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izviniti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navijačima</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Nedostatak</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smanjenje</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samopouzdanja</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smanjeno</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samopouzdanje</a:t>
                      </a:r>
                      <a:endParaRPr kumimoji="0" lang="en-US" sz="18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Prednost</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mn-lt"/>
                          <a:cs typeface="Times New Roman" pitchFamily="18" charset="0"/>
                        </a:rPr>
                        <a:t>???</a:t>
                      </a:r>
                      <a:r>
                        <a:rPr kumimoji="0" lang="en-US" sz="1800" b="0" i="0" u="none" strike="noStrike" cap="none" normalizeH="0" baseline="0" dirty="0">
                          <a:ln>
                            <a:noFill/>
                          </a:ln>
                          <a:solidFill>
                            <a:srgbClr val="FFFFFF"/>
                          </a:solidFill>
                          <a:effectLst/>
                          <a:latin typeface="+mn-l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plemenito</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i</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viteški</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jer</a:t>
                      </a:r>
                      <a:r>
                        <a:rPr kumimoji="0" lang="en-US" sz="1800" b="0" i="0" u="none" strike="noStrike" cap="none" normalizeH="0" baseline="0" dirty="0">
                          <a:ln>
                            <a:noFill/>
                          </a:ln>
                          <a:solidFill>
                            <a:srgbClr val="FFFFFF"/>
                          </a:solidFill>
                          <a:effectLst/>
                          <a:latin typeface="Calibri Light"/>
                          <a:cs typeface="Times New Roman" pitchFamily="18" charset="0"/>
                        </a:rPr>
                        <a:t> se </a:t>
                      </a:r>
                      <a:r>
                        <a:rPr kumimoji="0" lang="en-US" sz="1800" b="0" i="0" u="none" strike="noStrike" cap="none" normalizeH="0" baseline="0" dirty="0" err="1">
                          <a:ln>
                            <a:noFill/>
                          </a:ln>
                          <a:solidFill>
                            <a:srgbClr val="FFFFFF"/>
                          </a:solidFill>
                          <a:effectLst/>
                          <a:latin typeface="Calibri Light"/>
                          <a:cs typeface="Times New Roman" pitchFamily="18" charset="0"/>
                        </a:rPr>
                        <a:t>preuzima</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odgovornost</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na</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sebeizgledaš</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plemenit</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i</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hrabar</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jer</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preuzimaš</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odgovornost</a:t>
                      </a:r>
                      <a:endParaRPr kumimoji="0" lang="en-GB" sz="16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Drugim</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ljudima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okolnostima</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a:ln>
                            <a:noFill/>
                          </a:ln>
                          <a:solidFill>
                            <a:srgbClr val="333333"/>
                          </a:solidFill>
                          <a:effectLst/>
                          <a:latin typeface="Calibri Light"/>
                          <a:cs typeface="Times New Roman" pitchFamily="18" charset="0"/>
                        </a:rPr>
                        <a:t>. “To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golmana</a:t>
                      </a:r>
                      <a:r>
                        <a:rPr kumimoji="0" lang="en-US" sz="1800" b="0" i="0" u="none" strike="noStrike" cap="none" normalizeH="0" baseline="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fudbalu</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lopta</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err="1">
                          <a:ln>
                            <a:noFill/>
                          </a:ln>
                          <a:solidFill>
                            <a:srgbClr val="333333"/>
                          </a:solidFill>
                          <a:effectLst/>
                          <a:latin typeface="Calibri Light"/>
                          <a:cs typeface="Times New Roman" pitchFamily="18" charset="0"/>
                        </a:rPr>
                        <a:t>okrugla</a:t>
                      </a:r>
                      <a:r>
                        <a:rPr kumimoji="0" lang="en-US" sz="1800" b="0"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Nedostatak</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prebacivanje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krivice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na</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drugog</a:t>
                      </a:r>
                      <a:r>
                        <a:rPr kumimoji="0" lang="en-US" sz="1800" b="0" i="0" u="none" strike="noStrike" cap="none" normalizeH="0" baseline="0" dirty="0">
                          <a:ln>
                            <a:noFill/>
                          </a:ln>
                          <a:solidFill>
                            <a:srgbClr val="E3EFF8"/>
                          </a:solidFill>
                          <a:effectLst/>
                          <a:latin typeface="Calibri Light"/>
                          <a:cs typeface="Times New Roman" pitchFamily="18" charset="0"/>
                        </a:rPr>
                        <a:t> je </a:t>
                      </a:r>
                      <a:r>
                        <a:rPr kumimoji="0" lang="en-US" sz="1800" b="0" i="0" u="none" strike="noStrike" cap="none" normalizeH="0" baseline="0" dirty="0" err="1">
                          <a:ln>
                            <a:noFill/>
                          </a:ln>
                          <a:solidFill>
                            <a:srgbClr val="E3EFF8"/>
                          </a:solidFill>
                          <a:effectLst/>
                          <a:latin typeface="Calibri Light"/>
                          <a:cs typeface="Times New Roman" pitchFamily="18" charset="0"/>
                        </a:rPr>
                        <a:t>ružan</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čin</a:t>
                      </a:r>
                      <a:r>
                        <a:rPr kumimoji="0" lang="en-US" sz="18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Prednost</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samopuzdanje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nije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ugroženo</a:t>
                      </a:r>
                      <a:endParaRPr kumimoji="0" lang="en-GB" sz="18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Da si bolje igrao, protivnički tim ne bi dao go.</a:t>
            </a:r>
            <a:endParaRPr lang="en-CA" altLang="de-DE" sz="180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505145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nepovoljnih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100794446"/>
              </p:ext>
            </p:extLst>
          </p:nvPr>
        </p:nvGraphicFramePr>
        <p:xfrm>
          <a:off x="408955" y="4297680"/>
          <a:ext cx="11376000" cy="2377440"/>
        </p:xfrm>
        <a:graphic>
          <a:graphicData uri="http://schemas.openxmlformats.org/drawingml/2006/table">
            <a:tbl>
              <a:tblPr>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Pripisivanje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krivice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sebi</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a:ln>
                            <a:noFill/>
                          </a:ln>
                          <a:solidFill>
                            <a:srgbClr val="333333"/>
                          </a:solidFill>
                          <a:effectLst/>
                          <a:latin typeface="Calibri Light"/>
                          <a:cs typeface="Times New Roman" pitchFamily="18" charset="0"/>
                        </a:rPr>
                        <a:t>. “To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bila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Moram</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izviniti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navijačima</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Nedostatak</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smanjenje</a:t>
                      </a:r>
                      <a:r>
                        <a:rPr kumimoji="0" lang="en-US" sz="1800" b="0" i="0" u="none" strike="noStrike" cap="none" normalizeH="0" baseline="0">
                          <a:ln>
                            <a:noFill/>
                          </a:ln>
                          <a:solidFill>
                            <a:srgbClr val="333333"/>
                          </a:solidFill>
                          <a:effectLst/>
                          <a:latin typeface="Calibri Light"/>
                          <a:cs typeface="Times New Roman" pitchFamily="18" charset="0"/>
                        </a:rPr>
                        <a:t> samopouzdanja smanjeno </a:t>
                      </a:r>
                      <a:r>
                        <a:rPr kumimoji="0" lang="en-US" sz="1800" b="0" i="0" u="none" strike="noStrike" cap="none" normalizeH="0" baseline="0" dirty="0" err="1">
                          <a:ln>
                            <a:noFill/>
                          </a:ln>
                          <a:solidFill>
                            <a:srgbClr val="333333"/>
                          </a:solidFill>
                          <a:effectLst/>
                          <a:latin typeface="Calibri Light"/>
                          <a:cs typeface="Times New Roman" pitchFamily="18" charset="0"/>
                        </a:rPr>
                        <a:t>samopouzdanje</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Prednost</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plemenito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viteški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preuzima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odgovornost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sebeizgledaš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plemenit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hrabar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preuzimaš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odgovornost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Drugim</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ljudima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okolnostima</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a:ln>
                            <a:noFill/>
                          </a:ln>
                          <a:solidFill>
                            <a:srgbClr val="333333"/>
                          </a:solidFill>
                          <a:effectLst/>
                          <a:latin typeface="Calibri Light"/>
                          <a:cs typeface="Times New Roman" pitchFamily="18" charset="0"/>
                        </a:rPr>
                        <a:t>. “To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golmana</a:t>
                      </a:r>
                      <a:r>
                        <a:rPr kumimoji="0" lang="en-US" sz="1800" b="0" i="0" u="none" strike="noStrike" cap="none" normalizeH="0" baseline="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fudbalu</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lopta</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err="1">
                          <a:ln>
                            <a:noFill/>
                          </a:ln>
                          <a:solidFill>
                            <a:srgbClr val="333333"/>
                          </a:solidFill>
                          <a:effectLst/>
                          <a:latin typeface="Calibri Light"/>
                          <a:cs typeface="Times New Roman" pitchFamily="18" charset="0"/>
                        </a:rPr>
                        <a:t>okrugla</a:t>
                      </a:r>
                      <a:r>
                        <a:rPr kumimoji="0" lang="en-US" sz="1800" b="0"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mn-lt"/>
                          <a:cs typeface="Times New Roman" pitchFamily="18" charset="0"/>
                        </a:rPr>
                        <a:t>Nedostatak</a:t>
                      </a:r>
                      <a:r>
                        <a:rPr kumimoji="0" lang="en-US" sz="1800" b="1" i="0" u="none" strike="noStrike" cap="none" normalizeH="0" baseline="0" dirty="0">
                          <a:ln>
                            <a:noFill/>
                          </a:ln>
                          <a:solidFill>
                            <a:srgbClr val="333333"/>
                          </a:solidFill>
                          <a:effectLst/>
                          <a:latin typeface="+mn-lt"/>
                          <a:cs typeface="Times New Roman" pitchFamily="18" charset="0"/>
                        </a:rPr>
                        <a:t>:</a:t>
                      </a:r>
                      <a:r>
                        <a:rPr kumimoji="0" lang="en-US" sz="1800" b="0" i="0" u="none" strike="noStrike" cap="none" normalizeH="0" baseline="0" dirty="0">
                          <a:ln>
                            <a:noFill/>
                          </a:ln>
                          <a:solidFill>
                            <a:srgbClr val="333333"/>
                          </a:solidFill>
                          <a:effectLst/>
                          <a:latin typeface="+mn-lt"/>
                          <a:cs typeface="Times New Roman" pitchFamily="18" charset="0"/>
                        </a:rPr>
                        <a:t> </a:t>
                      </a:r>
                      <a:r>
                        <a:rPr kumimoji="0" lang="en-US" sz="1800" b="0" i="0" u="none" strike="noStrike" cap="none" normalizeH="0" baseline="0" dirty="0">
                          <a:ln>
                            <a:noFill/>
                          </a:ln>
                          <a:solidFill>
                            <a:srgbClr val="004992"/>
                          </a:solidFill>
                          <a:effectLst/>
                          <a:latin typeface="+mn-lt"/>
                          <a:cs typeface="Times New Roman" pitchFamily="18" charset="0"/>
                        </a:rPr>
                        <a:t>???</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prebacivanje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krivice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na</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drugog</a:t>
                      </a:r>
                      <a:r>
                        <a:rPr kumimoji="0" lang="en-US" sz="1800" b="0" i="0" u="none" strike="noStrike" cap="none" normalizeH="0" baseline="0" dirty="0">
                          <a:ln>
                            <a:noFill/>
                          </a:ln>
                          <a:solidFill>
                            <a:srgbClr val="E3EFF8"/>
                          </a:solidFill>
                          <a:effectLst/>
                          <a:latin typeface="+mn-lt"/>
                          <a:cs typeface="Times New Roman" pitchFamily="18" charset="0"/>
                        </a:rPr>
                        <a:t> je </a:t>
                      </a:r>
                      <a:r>
                        <a:rPr kumimoji="0" lang="en-US" sz="1800" b="0" i="0" u="none" strike="noStrike" cap="none" normalizeH="0" baseline="0" dirty="0" err="1">
                          <a:ln>
                            <a:noFill/>
                          </a:ln>
                          <a:solidFill>
                            <a:srgbClr val="E3EFF8"/>
                          </a:solidFill>
                          <a:effectLst/>
                          <a:latin typeface="+mn-lt"/>
                          <a:cs typeface="Times New Roman" pitchFamily="18" charset="0"/>
                        </a:rPr>
                        <a:t>ružan</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čin</a:t>
                      </a:r>
                      <a:r>
                        <a:rPr kumimoji="0" lang="en-US" sz="1800" b="0" i="0" u="none" strike="noStrike" cap="none" normalizeH="0" baseline="0" dirty="0">
                          <a:ln>
                            <a:noFill/>
                          </a:ln>
                          <a:solidFill>
                            <a:srgbClr val="E3EFF8"/>
                          </a:solidFill>
                          <a:effectLst/>
                          <a:latin typeface="+mn-l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mn-lt"/>
                          <a:cs typeface="Times New Roman" pitchFamily="18" charset="0"/>
                        </a:rPr>
                        <a:t>Prednost</a:t>
                      </a:r>
                      <a:r>
                        <a:rPr kumimoji="0" lang="en-US" sz="1800" b="1" i="0" u="none" strike="noStrike" cap="none" normalizeH="0" baseline="0" dirty="0">
                          <a:ln>
                            <a:noFill/>
                          </a:ln>
                          <a:solidFill>
                            <a:srgbClr val="333333"/>
                          </a:solidFill>
                          <a:effectLst/>
                          <a:latin typeface="+mn-lt"/>
                          <a:cs typeface="Times New Roman" pitchFamily="18" charset="0"/>
                        </a:rPr>
                        <a:t>:</a:t>
                      </a:r>
                      <a:r>
                        <a:rPr kumimoji="0" lang="en-US" sz="1800" b="0" i="0" u="none" strike="noStrike" cap="none" normalizeH="0" baseline="0" dirty="0">
                          <a:ln>
                            <a:noFill/>
                          </a:ln>
                          <a:solidFill>
                            <a:srgbClr val="333333"/>
                          </a:solidFill>
                          <a:effectLst/>
                          <a:latin typeface="+mn-lt"/>
                          <a:cs typeface="Times New Roman" pitchFamily="18" charset="0"/>
                        </a:rPr>
                        <a:t> </a:t>
                      </a:r>
                      <a:r>
                        <a:rPr kumimoji="0" lang="en-US" sz="1800" b="0" i="0" u="none" strike="noStrike" cap="none" normalizeH="0" baseline="0" dirty="0">
                          <a:ln>
                            <a:noFill/>
                          </a:ln>
                          <a:solidFill>
                            <a:srgbClr val="004992"/>
                          </a:solidFill>
                          <a:effectLst/>
                          <a:latin typeface="+mn-lt"/>
                          <a:cs typeface="Times New Roman" pitchFamily="18" charset="0"/>
                        </a:rPr>
                        <a:t>???</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samopuzdanje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nije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ugroženo</a:t>
                      </a:r>
                      <a:endParaRPr kumimoji="0" lang="en-GB" sz="18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Da si bolje igrao, protivnički tim ne bi dao go.</a:t>
            </a:r>
            <a:endParaRPr lang="en-CA" altLang="de-DE" sz="180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1035375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nepovoljnih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81503585"/>
              </p:ext>
            </p:extLst>
          </p:nvPr>
        </p:nvGraphicFramePr>
        <p:xfrm>
          <a:off x="408955" y="4297680"/>
          <a:ext cx="11376000" cy="2377440"/>
        </p:xfrm>
        <a:graphic>
          <a:graphicData uri="http://schemas.openxmlformats.org/drawingml/2006/table">
            <a:tbl>
              <a:tblPr>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Pripisivanje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krivice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sebi</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a:ln>
                            <a:noFill/>
                          </a:ln>
                          <a:solidFill>
                            <a:srgbClr val="333333"/>
                          </a:solidFill>
                          <a:effectLst/>
                          <a:latin typeface="Calibri Light"/>
                          <a:cs typeface="Times New Roman" pitchFamily="18" charset="0"/>
                        </a:rPr>
                        <a:t>. “To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bila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Moram</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izviniti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navijačima</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Nedostatak</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smanjenje</a:t>
                      </a:r>
                      <a:r>
                        <a:rPr kumimoji="0" lang="en-US" sz="1800" b="0" i="0" u="none" strike="noStrike" cap="none" normalizeH="0" baseline="0">
                          <a:ln>
                            <a:noFill/>
                          </a:ln>
                          <a:solidFill>
                            <a:srgbClr val="333333"/>
                          </a:solidFill>
                          <a:effectLst/>
                          <a:latin typeface="Calibri Light"/>
                          <a:cs typeface="Times New Roman" pitchFamily="18" charset="0"/>
                        </a:rPr>
                        <a:t> samopouzdanja smanjeno </a:t>
                      </a:r>
                      <a:r>
                        <a:rPr kumimoji="0" lang="en-US" sz="1800" b="0" i="0" u="none" strike="noStrike" cap="none" normalizeH="0" baseline="0" dirty="0" err="1">
                          <a:ln>
                            <a:noFill/>
                          </a:ln>
                          <a:solidFill>
                            <a:srgbClr val="333333"/>
                          </a:solidFill>
                          <a:effectLst/>
                          <a:latin typeface="Calibri Light"/>
                          <a:cs typeface="Times New Roman" pitchFamily="18" charset="0"/>
                        </a:rPr>
                        <a:t>samopouzdanje</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Prednost</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plemenito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viteški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preuzima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odgovornost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sebeizgledaš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plemenit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hrabar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preuzimaš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odgovornost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Drugim</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ljudima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okolnostima</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npr</a:t>
                      </a:r>
                      <a:r>
                        <a:rPr kumimoji="0" lang="en-US" sz="1800" b="0" i="0" u="none" strike="noStrike" cap="none" normalizeH="0" baseline="0">
                          <a:ln>
                            <a:noFill/>
                          </a:ln>
                          <a:solidFill>
                            <a:srgbClr val="333333"/>
                          </a:solidFill>
                          <a:effectLst/>
                          <a:latin typeface="Calibri Light"/>
                          <a:cs typeface="Times New Roman" pitchFamily="18" charset="0"/>
                        </a:rPr>
                        <a:t>. “To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greška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golmana</a:t>
                      </a:r>
                      <a:r>
                        <a:rPr kumimoji="0" lang="en-US" sz="1800" b="0" i="0" u="none" strike="noStrike" cap="none" normalizeH="0" baseline="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fudbalu</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lopta</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err="1">
                          <a:ln>
                            <a:noFill/>
                          </a:ln>
                          <a:solidFill>
                            <a:srgbClr val="333333"/>
                          </a:solidFill>
                          <a:effectLst/>
                          <a:latin typeface="Calibri Light"/>
                          <a:cs typeface="Times New Roman" pitchFamily="18" charset="0"/>
                        </a:rPr>
                        <a:t>okrugla</a:t>
                      </a:r>
                      <a:r>
                        <a:rPr kumimoji="0" lang="en-US" sz="1800" b="0"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Nedostatak</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prebacivanje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krivice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drugog</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ružan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čin</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Prednost</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samopuzdanje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ugroženo</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Da si bolje igrao, protivnički tim ne bi dao go.</a:t>
            </a:r>
            <a:endParaRPr lang="en-CA" altLang="de-DE" sz="180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3049088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nepovoljnih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34550572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Da si bolje igrao, protivnički tim ne bi dao go.</a:t>
            </a:r>
            <a:endParaRPr lang="en-CA" altLang="de-DE" sz="180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nepovoljnih događaja!</a:t>
            </a:r>
            <a:endParaRPr lang="en-US" sz="3600">
              <a:latin typeface="+mn-lt"/>
              <a:ea typeface="+mn-ea"/>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756465769"/>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Odmjereniji odgovori (npr. kombinacija utjecaja same osobe, drugih ljudi, situacije) nude višestruka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“Igrao </a:t>
                      </a:r>
                      <a:r>
                        <a:rPr kumimoji="0" lang="vi-VN" sz="2000" b="0" i="0" u="none" strike="noStrike" cap="none" normalizeH="0" baseline="0" dirty="0">
                          <a:ln>
                            <a:noFill/>
                          </a:ln>
                          <a:solidFill>
                            <a:srgbClr val="333333"/>
                          </a:solidFill>
                          <a:effectLst/>
                          <a:latin typeface="Calibri Light"/>
                          <a:cs typeface="Times New Roman" pitchFamily="18" charset="0"/>
                        </a:rPr>
                        <a:t>sam loše, nisam trenutno u formi ali ću to sigurno </a:t>
                      </a:r>
                      <a:r>
                        <a:rPr kumimoji="0" lang="vi-VN" sz="2000" b="0" i="0" u="none" strike="noStrike" cap="none" normalizeH="0" baseline="0">
                          <a:ln>
                            <a:noFill/>
                          </a:ln>
                          <a:solidFill>
                            <a:srgbClr val="333333"/>
                          </a:solidFill>
                          <a:effectLst/>
                          <a:latin typeface="Calibri Light"/>
                          <a:cs typeface="Times New Roman" pitchFamily="18" charset="0"/>
                        </a:rPr>
                        <a:t>popraviti.”</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“Ipak</a:t>
                      </a:r>
                      <a:r>
                        <a:rPr kumimoji="0" lang="vi-VN" sz="2000" b="0" i="0" u="none" strike="noStrike" cap="none" normalizeH="0" baseline="0" dirty="0">
                          <a:ln>
                            <a:noFill/>
                          </a:ln>
                          <a:solidFill>
                            <a:srgbClr val="333333"/>
                          </a:solidFill>
                          <a:effectLst/>
                          <a:latin typeface="Calibri Light"/>
                          <a:cs typeface="Times New Roman" pitchFamily="18" charset="0"/>
                        </a:rPr>
                        <a:t>, sprečio sam neke od njihovih najvećih šansi za </a:t>
                      </a:r>
                      <a:r>
                        <a:rPr kumimoji="0" lang="vi-VN" sz="2000" b="0" i="0" u="none" strike="noStrike" cap="none" normalizeH="0" baseline="0">
                          <a:ln>
                            <a:noFill/>
                          </a:ln>
                          <a:solidFill>
                            <a:srgbClr val="333333"/>
                          </a:solidFill>
                          <a:effectLst/>
                          <a:latin typeface="Calibri Light"/>
                          <a:cs typeface="Times New Roman" pitchFamily="18" charset="0"/>
                        </a:rPr>
                        <a:t>gol.”</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“Sledeći </a:t>
                      </a:r>
                      <a:r>
                        <a:rPr kumimoji="0" lang="vi-VN" sz="2000" b="0" i="0" u="none" strike="noStrike" cap="none" normalizeH="0" baseline="0" dirty="0">
                          <a:ln>
                            <a:noFill/>
                          </a:ln>
                          <a:solidFill>
                            <a:srgbClr val="333333"/>
                          </a:solidFill>
                          <a:effectLst/>
                          <a:latin typeface="Calibri Light"/>
                          <a:cs typeface="Times New Roman" pitchFamily="18" charset="0"/>
                        </a:rPr>
                        <a:t>put ću igrati bolje, i moji suigrači također. Nadam se da ćemo tako doći do </a:t>
                      </a:r>
                      <a:r>
                        <a:rPr kumimoji="0" lang="vi-VN" sz="2000" b="0" i="0" u="none" strike="noStrike" cap="none" normalizeH="0" baseline="0">
                          <a:ln>
                            <a:noFill/>
                          </a:ln>
                          <a:solidFill>
                            <a:srgbClr val="333333"/>
                          </a:solidFill>
                          <a:effectLst/>
                          <a:latin typeface="Calibri Light"/>
                          <a:cs typeface="Times New Roman" pitchFamily="18" charset="0"/>
                        </a:rPr>
                        <a:t>pobede.”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Da si bolje igrao, protivnički tim ne bi dao go.</a:t>
            </a:r>
            <a:endParaRPr lang="en-CA" altLang="de-DE" sz="180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21636221"/>
              </p:ext>
            </p:extLst>
          </p:nvPr>
        </p:nvGraphicFramePr>
        <p:xfrm>
          <a:off x="408955" y="4297680"/>
          <a:ext cx="11376000" cy="2377440"/>
        </p:xfrm>
        <a:graphic>
          <a:graphicData uri="http://schemas.openxmlformats.org/drawingml/2006/table">
            <a:tbl>
              <a:tblPr>
                <a:tableStyleId>{21E4AEA4-8DFA-4A89-87EB-49C32662AFE0}</a:tableStyleId>
              </a:tblPr>
              <a:tblGrid>
                <a:gridCol w="4968552">
                  <a:extLst>
                    <a:ext uri="{9D8B030D-6E8A-4147-A177-3AD203B41FA5}">
                      <a16:colId xmlns:a16="http://schemas.microsoft.com/office/drawing/2014/main" val="20000"/>
                    </a:ext>
                  </a:extLst>
                </a:gridCol>
                <a:gridCol w="6407448">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zasluga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Nedostatak</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samohvalisanje</a:t>
                      </a:r>
                      <a:r>
                        <a:rPr kumimoji="0" lang="en-US" sz="2000" b="0" i="0" u="none" strike="noStrike" cap="none" normalizeH="0" baseline="0" dirty="0">
                          <a:ln>
                            <a:noFill/>
                          </a:ln>
                          <a:solidFill>
                            <a:srgbClr val="FFFFFF"/>
                          </a:solidFill>
                          <a:effectLst/>
                          <a:latin typeface="Calibri Light"/>
                          <a:cs typeface="Times New Roman" pitchFamily="18" charset="0"/>
                        </a:rPr>
                        <a:t> je </a:t>
                      </a:r>
                      <a:r>
                        <a:rPr kumimoji="0" lang="en-US" sz="2000" b="0" i="0" u="none" strike="noStrike" cap="none" normalizeH="0" baseline="0" dirty="0" err="1">
                          <a:ln>
                            <a:noFill/>
                          </a:ln>
                          <a:solidFill>
                            <a:srgbClr val="FFFFFF"/>
                          </a:solidFill>
                          <a:effectLst/>
                          <a:latin typeface="Calibri Light"/>
                          <a:cs typeface="Times New Roman" pitchFamily="18" charset="0"/>
                        </a:rPr>
                        <a:t>ružan</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činohvala</a:t>
                      </a:r>
                      <a:r>
                        <a:rPr kumimoji="0" lang="en-US" sz="2000" b="0" i="0" u="none" strike="noStrike" cap="none" normalizeH="0" baseline="0" dirty="0">
                          <a:ln>
                            <a:noFill/>
                          </a:ln>
                          <a:solidFill>
                            <a:srgbClr val="FFFFFF"/>
                          </a:solidFill>
                          <a:effectLst/>
                          <a:latin typeface="Calibri Light"/>
                          <a:cs typeface="Times New Roman" pitchFamily="18" charset="0"/>
                        </a:rPr>
                        <a:t> se </a:t>
                      </a:r>
                      <a:r>
                        <a:rPr kumimoji="0" lang="en-US" sz="2000" b="0" i="0" u="none" strike="noStrike" cap="none" normalizeH="0" baseline="0" dirty="0" err="1">
                          <a:ln>
                            <a:noFill/>
                          </a:ln>
                          <a:solidFill>
                            <a:srgbClr val="FFFFFF"/>
                          </a:solidFill>
                          <a:effectLst/>
                          <a:latin typeface="Calibri Light"/>
                          <a:cs typeface="Times New Roman" pitchFamily="18" charset="0"/>
                        </a:rPr>
                        <a:t>smatra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arogantnom</a:t>
                      </a:r>
                      <a:r>
                        <a:rPr kumimoji="0" lang="en-US" sz="2000" b="0" i="0" u="none" strike="noStrike" cap="none" normalizeH="0" baseline="0" dirty="0">
                          <a:ln>
                            <a:noFill/>
                          </a:ln>
                          <a:solidFill>
                            <a:srgbClr val="FFFFFF"/>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povećanje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samopouzdanja</a:t>
                      </a:r>
                      <a:r>
                        <a:rPr kumimoji="0" lang="en-US" sz="2000" b="0" i="0" u="none" strike="noStrike" cap="none" normalizeH="0" baseline="0" dirty="0">
                          <a:ln>
                            <a:noFill/>
                          </a:ln>
                          <a:solidFill>
                            <a:srgbClr val="FFFFFF"/>
                          </a:solidFill>
                          <a:effectLst/>
                          <a:latin typeface="Calibri Light"/>
                          <a:cs typeface="Times New Roman" pitchFamily="18" charset="0"/>
                        </a:rPr>
                        <a:t> </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učiteljima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samopouzdanje</a:t>
                      </a:r>
                      <a:r>
                        <a:rPr kumimoji="0" lang="en-US" sz="2000" b="0" i="0" u="none" strike="noStrike" cap="none" normalizeH="0" baseline="0" dirty="0">
                          <a:ln>
                            <a:noFill/>
                          </a:ln>
                          <a:solidFill>
                            <a:srgbClr val="E3EFF8"/>
                          </a:solidFill>
                          <a:effectLst/>
                          <a:latin typeface="Calibri Light"/>
                          <a:cs typeface="Times New Roman" pitchFamily="18" charset="0"/>
                        </a:rPr>
                        <a:t> se ne </a:t>
                      </a:r>
                      <a:r>
                        <a:rPr kumimoji="0" lang="en-US" sz="2000" b="0" i="0" u="none" strike="noStrike" cap="none" normalizeH="0" baseline="0" dirty="0" err="1">
                          <a:ln>
                            <a:noFill/>
                          </a:ln>
                          <a:solidFill>
                            <a:srgbClr val="E3EFF8"/>
                          </a:solidFill>
                          <a:effectLst/>
                          <a:latin typeface="Calibri Light"/>
                          <a:cs typeface="Times New Roman" pitchFamily="18" charset="0"/>
                        </a:rPr>
                        <a:t>povećava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opouzdanje</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nije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povećalo</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ostavlja</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utisak</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skromnosti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društvenosti</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600">
                <a:latin typeface="Calibri Light"/>
              </a:rPr>
              <a:t>Čestitam na nagradi! Kako ste samo uspeli?</a:t>
            </a:r>
            <a:endParaRPr lang="en-CA" altLang="de-DE" sz="16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340384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25879831"/>
              </p:ext>
            </p:extLst>
          </p:nvPr>
        </p:nvGraphicFramePr>
        <p:xfrm>
          <a:off x="408955" y="4297680"/>
          <a:ext cx="11376000" cy="2377440"/>
        </p:xfrm>
        <a:graphic>
          <a:graphicData uri="http://schemas.openxmlformats.org/drawingml/2006/table">
            <a:tbl>
              <a:tblPr>
                <a:tableStyleId>{21E4AEA4-8DFA-4A89-87EB-49C32662AFE0}</a:tableStyleId>
              </a:tblPr>
              <a:tblGrid>
                <a:gridCol w="4968552">
                  <a:extLst>
                    <a:ext uri="{9D8B030D-6E8A-4147-A177-3AD203B41FA5}">
                      <a16:colId xmlns:a16="http://schemas.microsoft.com/office/drawing/2014/main" val="20000"/>
                    </a:ext>
                  </a:extLst>
                </a:gridCol>
                <a:gridCol w="6407448">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zasluga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samohvalisanje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ružan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činohvala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smatra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arogantnom</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učiteljima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Nedostatak</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samopouzdanje</a:t>
                      </a:r>
                      <a:r>
                        <a:rPr kumimoji="0" lang="en-US" sz="2000" b="0" i="0" u="none" strike="noStrike" cap="none" normalizeH="0" baseline="0" dirty="0">
                          <a:ln>
                            <a:noFill/>
                          </a:ln>
                          <a:solidFill>
                            <a:srgbClr val="E3EFF8"/>
                          </a:solidFill>
                          <a:effectLst/>
                          <a:latin typeface="+mn-lt"/>
                          <a:cs typeface="Times New Roman" pitchFamily="18" charset="0"/>
                        </a:rPr>
                        <a:t> se ne </a:t>
                      </a:r>
                      <a:r>
                        <a:rPr kumimoji="0" lang="en-US" sz="2000" b="0" i="0" u="none" strike="noStrike" cap="none" normalizeH="0" baseline="0" dirty="0" err="1">
                          <a:ln>
                            <a:noFill/>
                          </a:ln>
                          <a:solidFill>
                            <a:srgbClr val="E3EFF8"/>
                          </a:solidFill>
                          <a:effectLst/>
                          <a:latin typeface="+mn-lt"/>
                          <a:cs typeface="Times New Roman" pitchFamily="18" charset="0"/>
                        </a:rPr>
                        <a:t>povećava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opouzdanje</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nije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povećalo</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ostavlja</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utisak</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skromnosti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društvenosti</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600">
                <a:latin typeface="Calibri Light"/>
              </a:rPr>
              <a:t>Čestitam na nagradi! Kako ste samo uspeli?</a:t>
            </a:r>
            <a:endParaRPr lang="en-CA" altLang="de-DE" sz="16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456922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povoljnih događaja!</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114375823"/>
              </p:ext>
            </p:extLst>
          </p:nvPr>
        </p:nvGraphicFramePr>
        <p:xfrm>
          <a:off x="408955" y="4297680"/>
          <a:ext cx="11376000" cy="2377440"/>
        </p:xfrm>
        <a:graphic>
          <a:graphicData uri="http://schemas.openxmlformats.org/drawingml/2006/table">
            <a:tbl>
              <a:tblPr>
                <a:tableStyleId>{21E4AEA4-8DFA-4A89-87EB-49C32662AFE0}</a:tableStyleId>
              </a:tblPr>
              <a:tblGrid>
                <a:gridCol w="4968552">
                  <a:extLst>
                    <a:ext uri="{9D8B030D-6E8A-4147-A177-3AD203B41FA5}">
                      <a16:colId xmlns:a16="http://schemas.microsoft.com/office/drawing/2014/main" val="20000"/>
                    </a:ext>
                  </a:extLst>
                </a:gridCol>
                <a:gridCol w="6407448">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zasluga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samohvalisanje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ružan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činohvala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smatra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arogantnom</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okolnostima</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učiteljima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Nedostatak</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r>
                        <a:rPr kumimoji="0" lang="en-US" sz="2000" b="0" i="0" u="none" strike="noStrike" cap="none" normalizeH="0" baseline="0" dirty="0">
                          <a:ln>
                            <a:noFill/>
                          </a:ln>
                          <a:solidFill>
                            <a:srgbClr val="333333"/>
                          </a:solidFill>
                          <a:effectLst/>
                          <a:latin typeface="Calibri Light"/>
                          <a:cs typeface="Times New Roman" pitchFamily="18" charset="0"/>
                        </a:rPr>
                        <a:t> se ne </a:t>
                      </a:r>
                      <a:r>
                        <a:rPr kumimoji="0" lang="en-US" sz="2000" b="0" i="0" u="none" strike="noStrike" cap="none" normalizeH="0" baseline="0" dirty="0" err="1">
                          <a:ln>
                            <a:noFill/>
                          </a:ln>
                          <a:solidFill>
                            <a:srgbClr val="333333"/>
                          </a:solidFill>
                          <a:effectLst/>
                          <a:latin typeface="Calibri Light"/>
                          <a:cs typeface="Times New Roman" pitchFamily="18" charset="0"/>
                        </a:rPr>
                        <a:t>povećava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opouzdanje</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nije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povećalo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ostavlja</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utisak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skromnosti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društvenosti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600">
                <a:latin typeface="Calibri Light"/>
              </a:rPr>
              <a:t>Čestitam na nagradi! Kako ste samo uspeli?</a:t>
            </a:r>
            <a:endParaRPr lang="en-CA" altLang="de-DE" sz="16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471935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povoljnih događaja!</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207219779"/>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Odmerenija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uključuju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uzroka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osoba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okolnosti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600">
                <a:latin typeface="Calibri Light"/>
              </a:rPr>
              <a:t>Čestitam na nagradi! Kako ste samo uspeli?</a:t>
            </a:r>
            <a:endParaRPr lang="en-CA" altLang="de-DE" sz="16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Posledice određenih stilova atribucije kod povoljnih događaja!</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631744327"/>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Odmerenija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uključuju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uzroka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osoba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okolnosti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Veoma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ponosan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postignuće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zahvalnost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I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saradnicima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roditeljima</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“Tomas Edison je </a:t>
                      </a:r>
                      <a:r>
                        <a:rPr kumimoji="0" lang="en-US" sz="2000" b="0" i="0" u="none" strike="noStrike" cap="none" normalizeH="0" baseline="0" dirty="0" err="1">
                          <a:ln>
                            <a:noFill/>
                          </a:ln>
                          <a:solidFill>
                            <a:srgbClr val="333333"/>
                          </a:solidFill>
                          <a:effectLst/>
                          <a:latin typeface="Calibri Light"/>
                          <a:cs typeface="Times New Roman" pitchFamily="18" charset="0"/>
                        </a:rPr>
                        <a:t>jednom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Genija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čini</a:t>
                      </a:r>
                      <a:r>
                        <a:rPr kumimoji="0" lang="en-US" sz="2000" b="0" i="0" u="none" strike="noStrike" cap="none" normalizeH="0" baseline="0" dirty="0">
                          <a:ln>
                            <a:noFill/>
                          </a:ln>
                          <a:solidFill>
                            <a:srgbClr val="333333"/>
                          </a:solidFill>
                          <a:effectLst/>
                          <a:latin typeface="Calibri Light"/>
                          <a:cs typeface="Times New Roman" pitchFamily="18" charset="0"/>
                        </a:rPr>
                        <a:t> 1% </a:t>
                      </a:r>
                      <a:r>
                        <a:rPr kumimoji="0" lang="en-US" sz="2000" b="0" i="0" u="none" strike="noStrike" cap="none" normalizeH="0" baseline="0" dirty="0" err="1">
                          <a:ln>
                            <a:noFill/>
                          </a:ln>
                          <a:solidFill>
                            <a:srgbClr val="333333"/>
                          </a:solidFill>
                          <a:effectLst/>
                          <a:latin typeface="Calibri Light"/>
                          <a:cs typeface="Times New Roman" pitchFamily="18" charset="0"/>
                        </a:rPr>
                        <a:t>nadahnuća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99% </a:t>
                      </a:r>
                      <a:r>
                        <a:rPr kumimoji="0" lang="en-US" sz="2000" b="0" i="0" u="none" strike="noStrike" cap="none" normalizeH="0" baseline="0" dirty="0" err="1">
                          <a:ln>
                            <a:noFill/>
                          </a:ln>
                          <a:solidFill>
                            <a:srgbClr val="333333"/>
                          </a:solidFill>
                          <a:effectLst/>
                          <a:latin typeface="Calibri Light"/>
                          <a:cs typeface="Times New Roman" pitchFamily="18" charset="0"/>
                        </a:rPr>
                        <a:t>rada</a:t>
                      </a:r>
                      <a:r>
                        <a:rPr kumimoji="0" lang="en-US" sz="2000" b="0" i="0" u="none" strike="noStrike" cap="none" normalizeH="0" baseline="0" dirty="0">
                          <a:ln>
                            <a:noFill/>
                          </a:ln>
                          <a:solidFill>
                            <a:srgbClr val="333333"/>
                          </a:solidFill>
                          <a:effectLst/>
                          <a:latin typeface="Calibri Light"/>
                          <a:cs typeface="Times New Roman" pitchFamily="18" charset="0"/>
                        </a:rPr>
                        <a:t>! Ja </a:t>
                      </a:r>
                      <a:r>
                        <a:rPr kumimoji="0" lang="en-US" sz="2000" b="0" i="0" u="none" strike="noStrike" cap="none" normalizeH="0" baseline="0" dirty="0" err="1">
                          <a:ln>
                            <a:noFill/>
                          </a:ln>
                          <a:solidFill>
                            <a:srgbClr val="333333"/>
                          </a:solidFill>
                          <a:effectLst/>
                          <a:latin typeface="Calibri Light"/>
                          <a:cs typeface="Times New Roman" pitchFamily="18" charset="0"/>
                        </a:rPr>
                        <a:t>verujem</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sreća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prati</a:t>
                      </a:r>
                      <a:r>
                        <a:rPr kumimoji="0" lang="en-US" sz="2000" b="0" i="0" u="none" strike="noStrike" cap="none" normalizeH="0" baseline="0" dirty="0">
                          <a:ln>
                            <a:noFill/>
                          </a:ln>
                          <a:solidFill>
                            <a:srgbClr val="333333"/>
                          </a:solidFill>
                          <a:effectLst/>
                          <a:latin typeface="Calibri Light"/>
                          <a:cs typeface="Times New Roman" pitchFamily="18" charset="0"/>
                        </a:rPr>
                        <a:t> one koji se </a:t>
                      </a:r>
                      <a:r>
                        <a:rPr kumimoji="0" lang="en-US" sz="2000" b="0" i="0" u="none" strike="noStrike" cap="none" normalizeH="0" baseline="0" dirty="0" err="1">
                          <a:ln>
                            <a:noFill/>
                          </a:ln>
                          <a:solidFill>
                            <a:srgbClr val="333333"/>
                          </a:solidFill>
                          <a:effectLst/>
                          <a:latin typeface="Calibri Light"/>
                          <a:cs typeface="Times New Roman" pitchFamily="18" charset="0"/>
                        </a:rPr>
                        <a:t>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trude</a:t>
                      </a:r>
                      <a:r>
                        <a:rPr kumimoji="0" lang="en-US" sz="20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600">
                <a:latin typeface="Calibri Light"/>
              </a:rPr>
              <a:t>Čestitam na nagradi! Kako ste samo uspeli?</a:t>
            </a:r>
            <a:endParaRPr lang="en-CA" altLang="de-DE" sz="1600" dirty="0">
              <a:latin typeface="Calibri Light"/>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lvl="0" defTabSz="914377"/>
            <a:r>
              <a:rPr lang="hr-HR" altLang="de-DE" sz="2400" dirty="0">
                <a:solidFill>
                  <a:srgbClr val="333333"/>
                </a:solidFill>
              </a:rPr>
              <a:t>Istraživanja pokazuju da mnogi ljudi s </a:t>
            </a:r>
            <a:r>
              <a:rPr lang="hr-HR" altLang="de-DE" sz="2400" b="1" dirty="0">
                <a:solidFill>
                  <a:srgbClr val="333333"/>
                </a:solidFill>
              </a:rPr>
              <a:t>depresijom</a:t>
            </a:r>
            <a:r>
              <a:rPr lang="hr-HR" altLang="de-DE" sz="2400" dirty="0">
                <a:solidFill>
                  <a:srgbClr val="333333"/>
                </a:solidFill>
              </a:rPr>
              <a:t> (ali ne svi!):</a:t>
            </a:r>
          </a:p>
          <a:p>
            <a:pPr marL="342900" lvl="0" indent="-342900" defTabSz="914377">
              <a:buClr>
                <a:srgbClr val="333333"/>
              </a:buClr>
              <a:buFont typeface="WingDings"/>
              <a:buChar char=""/>
            </a:pPr>
            <a:r>
              <a:rPr lang="hr-HR" altLang="de-DE" sz="2400" dirty="0">
                <a:solidFill>
                  <a:srgbClr val="333333"/>
                </a:solidFill>
              </a:rPr>
              <a:t>Razloge za neuspeh traže samo kod sebe</a:t>
            </a:r>
          </a:p>
          <a:p>
            <a:pPr marL="342900" lvl="0" indent="-342900" defTabSz="914377">
              <a:buClr>
                <a:srgbClr val="333333"/>
              </a:buClr>
              <a:buFont typeface="WingDings"/>
              <a:buChar char=""/>
            </a:pPr>
            <a:r>
              <a:rPr lang="hr-HR" altLang="de-DE" sz="2400" dirty="0">
                <a:solidFill>
                  <a:srgbClr val="333333"/>
                </a:solidFill>
              </a:rPr>
              <a:t>Uspeh pripisuju povoljnim okolnostima/sreći a ne sebi</a:t>
            </a:r>
          </a:p>
          <a:p>
            <a:pPr lvl="0" algn="ctr" defTabSz="914377"/>
            <a:r>
              <a:rPr lang="hr-HR" altLang="de-DE" sz="2400" dirty="0">
                <a:solidFill>
                  <a:srgbClr val="004992"/>
                </a:solidFill>
              </a:rPr>
              <a:t>Ovakva atribucija može dovesti do niskog samopoštovanja!</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Istraživanja pokazuju da mnogi </a:t>
            </a:r>
            <a:r>
              <a:rPr lang="en-US" altLang="de-DE" sz="2400" dirty="0">
                <a:solidFill>
                  <a:srgbClr val="333333"/>
                </a:solidFill>
              </a:rPr>
              <a:t>(</a:t>
            </a:r>
            <a:r>
              <a:rPr lang="hr-HR" altLang="de-DE" sz="2400" dirty="0">
                <a:solidFill>
                  <a:srgbClr val="333333"/>
                </a:solidFill>
              </a:rPr>
              <a:t>ali ne svi</a:t>
            </a:r>
            <a:r>
              <a:rPr lang="en-US" altLang="de-DE" sz="2400" dirty="0">
                <a:solidFill>
                  <a:srgbClr val="333333"/>
                </a:solidFill>
              </a:rPr>
              <a:t>!)</a:t>
            </a:r>
            <a:r>
              <a:rPr lang="hr-HR" altLang="de-DE" sz="2400" dirty="0">
                <a:solidFill>
                  <a:srgbClr val="333333"/>
                </a:solidFill>
              </a:rPr>
              <a:t> ljudi sa </a:t>
            </a:r>
            <a:r>
              <a:rPr lang="hr-HR" altLang="de-DE" sz="2400" b="1" dirty="0">
                <a:solidFill>
                  <a:srgbClr val="333333"/>
                </a:solidFill>
              </a:rPr>
              <a:t>sumanutim idejama</a:t>
            </a:r>
            <a:r>
              <a:rPr lang="hr-HR"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Razloge</a:t>
            </a:r>
            <a:r>
              <a:rPr lang="en-US" altLang="de-DE" sz="2400" dirty="0">
                <a:solidFill>
                  <a:srgbClr val="333333"/>
                </a:solidFill>
              </a:rPr>
              <a:t> z</a:t>
            </a:r>
            <a:r>
              <a:rPr lang="hr-HR" altLang="de-DE" sz="2400" dirty="0">
                <a:solidFill>
                  <a:srgbClr val="333333"/>
                </a:solidFill>
              </a:rPr>
              <a:t>a </a:t>
            </a:r>
            <a:r>
              <a:rPr lang="en-US" altLang="de-DE" sz="2400" dirty="0" err="1">
                <a:solidFill>
                  <a:srgbClr val="333333"/>
                </a:solidFill>
              </a:rPr>
              <a:t>sopstvene</a:t>
            </a:r>
            <a:r>
              <a:rPr lang="en-US" altLang="de-DE" sz="2400" dirty="0">
                <a:solidFill>
                  <a:srgbClr val="333333"/>
                </a:solidFill>
              </a:rPr>
              <a:t> </a:t>
            </a:r>
            <a:r>
              <a:rPr lang="en-US" altLang="de-DE" sz="2400" dirty="0" err="1">
                <a:solidFill>
                  <a:srgbClr val="333333"/>
                </a:solidFill>
              </a:rPr>
              <a:t>neuspehe</a:t>
            </a:r>
            <a:r>
              <a:rPr lang="en-US" altLang="de-DE" sz="2400" dirty="0">
                <a:solidFill>
                  <a:srgbClr val="333333"/>
                </a:solidFill>
              </a:rPr>
              <a:t> </a:t>
            </a:r>
            <a:r>
              <a:rPr lang="en-US" altLang="de-DE" sz="2400" dirty="0" err="1">
                <a:solidFill>
                  <a:srgbClr val="333333"/>
                </a:solidFill>
              </a:rPr>
              <a:t>ili</a:t>
            </a:r>
            <a:r>
              <a:rPr lang="en-US" altLang="de-DE" sz="2400" dirty="0">
                <a:solidFill>
                  <a:srgbClr val="333333"/>
                </a:solidFill>
              </a:rPr>
              <a:t> </a:t>
            </a:r>
            <a:r>
              <a:rPr lang="en-US" altLang="de-DE" sz="2400" dirty="0" err="1">
                <a:solidFill>
                  <a:srgbClr val="333333"/>
                </a:solidFill>
              </a:rPr>
              <a:t>nepovoljne</a:t>
            </a:r>
            <a:r>
              <a:rPr lang="en-US" altLang="de-DE" sz="2400" dirty="0">
                <a:solidFill>
                  <a:srgbClr val="333333"/>
                </a:solidFill>
              </a:rPr>
              <a:t> </a:t>
            </a:r>
            <a:r>
              <a:rPr lang="hr-HR" altLang="de-DE" sz="2400" dirty="0">
                <a:solidFill>
                  <a:srgbClr val="333333"/>
                </a:solidFill>
              </a:rPr>
              <a:t>događaje</a:t>
            </a:r>
            <a:r>
              <a:rPr lang="en-US" altLang="de-DE" sz="2400" dirty="0">
                <a:solidFill>
                  <a:srgbClr val="333333"/>
                </a:solidFill>
              </a:rPr>
              <a:t> </a:t>
            </a:r>
            <a:r>
              <a:rPr lang="sr-Latn-CS" altLang="de-DE" sz="2400" dirty="0">
                <a:solidFill>
                  <a:srgbClr val="333333"/>
                </a:solidFill>
              </a:rPr>
              <a:t>često traže kod drugih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su da veruju da su kako povoljni tako i nepovoljni događaji izvan njihove kontrole</a:t>
            </a:r>
            <a:endParaRPr lang="de-DE" altLang="de-DE" sz="2400" dirty="0">
              <a:solidFill>
                <a:srgbClr val="333333"/>
              </a:solidFill>
            </a:endParaRPr>
          </a:p>
          <a:p>
            <a:pPr lvl="0" algn="ctr" defTabSz="914400" fontAlgn="base"/>
            <a:r>
              <a:rPr lang="hr-HR" altLang="de-DE" sz="2400" dirty="0">
                <a:solidFill>
                  <a:srgbClr val="004992"/>
                </a:solidFill>
              </a:rPr>
              <a:t>Naročito prvo navedeni stil može dovesti do</a:t>
            </a:r>
            <a:r>
              <a:rPr lang="de-DE" altLang="de-DE" sz="2400" dirty="0">
                <a:solidFill>
                  <a:srgbClr val="004992"/>
                </a:solidFill>
              </a:rPr>
              <a:t> </a:t>
            </a:r>
            <a:r>
              <a:rPr lang="hr-HR" altLang="de-DE" sz="2400" dirty="0">
                <a:solidFill>
                  <a:srgbClr val="004992"/>
                </a:solidFill>
              </a:rPr>
              <a:t>problema u međuljudskim odnosima</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jednostrana objašnjenja pomažu pogrešnim tumačenjima tokom psihoze – primeri</a:t>
            </a:r>
            <a:endParaRPr lang="en-US" altLang="de-DE" sz="3600" dirty="0">
              <a:latin typeface="+mn-lt"/>
              <a:ea typeface="+mn-ea"/>
              <a:cs typeface="+mn-cs"/>
            </a:endParaRPr>
          </a:p>
        </p:txBody>
      </p:sp>
      <p:sp>
        <p:nvSpPr>
          <p:cNvPr id="27673" name="Rechteck 1"/>
          <p:cNvSpPr>
            <a:spLocks noChangeArrowheads="1"/>
          </p:cNvSpPr>
          <p:nvPr/>
        </p:nvSpPr>
        <p:spPr bwMode="auto">
          <a:xfrm>
            <a:off x="408955" y="586742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r-Latn-RS" altLang="de-DE" sz="2000">
                <a:solidFill>
                  <a:srgbClr val="004992"/>
                </a:solidFill>
                <a:latin typeface="+mn-lt"/>
                <a:cs typeface="+mn-cs"/>
              </a:rPr>
              <a:t>Može li neko ukratko da doda svoje lično iskustvo</a:t>
            </a:r>
            <a:r>
              <a:rPr lang="en-US" altLang="de-DE" sz="2000">
                <a:solidFill>
                  <a:srgbClr val="004992"/>
                </a:solidFill>
                <a:latin typeface="+mn-lt"/>
                <a:cs typeface="+mn-cs"/>
              </a:rPr>
              <a:t>? </a:t>
            </a:r>
            <a:endParaRPr lang="de-DE" altLang="de-DE" sz="20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840477369"/>
              </p:ext>
            </p:extLst>
          </p:nvPr>
        </p:nvGraphicFramePr>
        <p:xfrm>
          <a:off x="408955" y="2391576"/>
          <a:ext cx="11376000" cy="3230844"/>
        </p:xfrm>
        <a:graphic>
          <a:graphicData uri="http://schemas.openxmlformats.org/drawingml/2006/table">
            <a:tbl>
              <a:tblPr firstRow="1" bandRow="1">
                <a:tableStyleId>{21E4AEA4-8DFA-4A89-87EB-49C32662AFE0}</a:tableStyleId>
              </a:tblPr>
              <a:tblGrid>
                <a:gridCol w="2736304">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Tumačenje u psihozi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Druga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Ljudi se smeju dok govorite.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Ismevaju Vas.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Čista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slučajnost</a:t>
                      </a:r>
                      <a:r>
                        <a:rPr kumimoji="0" lang="en-US" sz="2000" b="0" i="0" u="none" strike="noStrike" cap="none" normalizeH="0" baseline="0" dirty="0">
                          <a:ln>
                            <a:noFill/>
                          </a:ln>
                          <a:solidFill>
                            <a:srgbClr val="333333"/>
                          </a:solidFill>
                          <a:effectLst/>
                          <a:latin typeface="Calibri Light"/>
                          <a:cs typeface="Times New Roman" pitchFamily="18" charset="0"/>
                        </a:rPr>
                        <a:t> - </a:t>
                      </a:r>
                      <a:r>
                        <a:rPr kumimoji="0" lang="en-US" sz="2000" b="0" i="0" u="none" strike="noStrike" cap="none" normalizeH="0" baseline="0" dirty="0" err="1">
                          <a:ln>
                            <a:noFill/>
                          </a:ln>
                          <a:solidFill>
                            <a:srgbClr val="333333"/>
                          </a:solidFill>
                          <a:effectLst/>
                          <a:latin typeface="Calibri Light"/>
                          <a:cs typeface="Times New Roman" pitchFamily="18" charset="0"/>
                        </a:rPr>
                        <a:t>neko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istovremeno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ispričao</a:t>
                      </a:r>
                      <a:r>
                        <a:rPr kumimoji="0" lang="en-US" sz="2000" b="0" i="0" u="none" strike="noStrike" cap="none" normalizeH="0" baseline="0" dirty="0">
                          <a:ln>
                            <a:noFill/>
                          </a:ln>
                          <a:solidFill>
                            <a:srgbClr val="333333"/>
                          </a:solidFill>
                          <a:effectLst/>
                          <a:latin typeface="Calibri Light"/>
                          <a:cs typeface="Times New Roman" pitchFamily="18" charset="0"/>
                        </a:rPr>
                        <a:t> vic.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Ugojili ste 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Štedljivi doktor Vam je prepisao jeftin lek.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Možda sporedni efekat leka, ali tkđ. i fizička neaktivnost i loša ishrana mogu biti razlog tome.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22">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t-BR" sz="2000" b="0" i="0" u="none" strike="noStrike" cap="none" normalizeH="0" baseline="0">
                          <a:ln>
                            <a:noFill/>
                          </a:ln>
                          <a:solidFill>
                            <a:srgbClr val="333333"/>
                          </a:solidFill>
                          <a:effectLst/>
                          <a:latin typeface="Calibri Light"/>
                          <a:cs typeface="Times New Roman" pitchFamily="18" charset="0"/>
                        </a:rPr>
                        <a:t>Guma na Vašem biciklu se ispumpala.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Neko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namerno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probušio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a:t>
                      </a:r>
                      <a:r>
                        <a:rPr kumimoji="0" lang="en-US" sz="2000" b="0" i="0" u="none" strike="noStrike" cap="none" normalizeH="0" baseline="0" dirty="0">
                          <a:ln>
                            <a:noFill/>
                          </a:ln>
                          <a:solidFill>
                            <a:srgbClr val="333333"/>
                          </a:solidFill>
                          <a:effectLst/>
                          <a:latin typeface="Calibri Light"/>
                          <a:cs typeface="Times New Roman" pitchFamily="18" charset="0"/>
                        </a:rPr>
                        <a:t> put </a:t>
                      </a:r>
                      <a:r>
                        <a:rPr kumimoji="0" lang="en-US" sz="2000" b="0" i="0" u="none" strike="noStrike" cap="none" normalizeH="0" baseline="0" dirty="0" err="1">
                          <a:ln>
                            <a:noFill/>
                          </a:ln>
                          <a:solidFill>
                            <a:srgbClr val="333333"/>
                          </a:solidFill>
                          <a:effectLst/>
                          <a:latin typeface="Calibri Light"/>
                          <a:cs typeface="Times New Roman" pitchFamily="18" charset="0"/>
                        </a:rPr>
                        <a:t>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učiniti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još</a:t>
                      </a:r>
                      <a:r>
                        <a:rPr kumimoji="0" lang="en-US" sz="2000" b="0" i="0" u="none" strike="noStrike" cap="none" normalizeH="0" baseline="0" dirty="0">
                          <a:ln>
                            <a:noFill/>
                          </a:ln>
                          <a:solidFill>
                            <a:srgbClr val="333333"/>
                          </a:solidFill>
                          <a:effectLst/>
                          <a:latin typeface="Calibri Light"/>
                          <a:cs typeface="Times New Roman" pitchFamily="18" charset="0"/>
                        </a:rPr>
                        <a:t> gore.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Zaboravili ste da napumpate gume; prešli ste preko eksera a da </a:t>
                      </a:r>
                      <a:r>
                        <a:rPr kumimoji="0" lang="it-IT" sz="2000" b="0" i="0" u="none" strike="noStrike" cap="none" normalizeH="0" baseline="0" dirty="0" err="1">
                          <a:ln>
                            <a:noFill/>
                          </a:ln>
                          <a:solidFill>
                            <a:srgbClr val="333333"/>
                          </a:solidFill>
                          <a:effectLst/>
                          <a:latin typeface="Calibri Light"/>
                          <a:cs typeface="Times New Roman" pitchFamily="18" charset="0"/>
                        </a:rPr>
                        <a:t>niste</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err="1">
                          <a:ln>
                            <a:noFill/>
                          </a:ln>
                          <a:solidFill>
                            <a:srgbClr val="333333"/>
                          </a:solidFill>
                          <a:effectLst/>
                          <a:latin typeface="Calibri Light"/>
                          <a:cs typeface="Times New Roman" pitchFamily="18" charset="0"/>
                        </a:rPr>
                        <a:t>primetili</a:t>
                      </a:r>
                      <a:r>
                        <a:rPr kumimoji="0" lang="it-IT"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Stil pripisivanja (atribucije)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Cilj današnjeg treninga:</a:t>
            </a:r>
            <a:endParaRPr lang="en-US" altLang="de-DE" dirty="0">
              <a:solidFill>
                <a:srgbClr val="004992"/>
              </a:solidFill>
              <a:latin typeface="+mn-lt"/>
              <a:ea typeface="+mn-ea"/>
              <a:cs typeface="+mn-cs"/>
            </a:endParaRPr>
          </a:p>
        </p:txBody>
      </p:sp>
      <p:sp>
        <p:nvSpPr>
          <p:cNvPr id="28675" name="Text Box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r-HR" sz="2400" dirty="0">
                <a:solidFill>
                  <a:srgbClr val="333333"/>
                </a:solidFill>
              </a:rPr>
              <a:t>Razmotriti moguće uzroke nekog događaja</a:t>
            </a:r>
            <a:endParaRPr lang="en-US" sz="2400" dirty="0">
              <a:solidFill>
                <a:srgbClr val="333333"/>
              </a:solidFill>
            </a:endParaRPr>
          </a:p>
          <a:p>
            <a:pPr marL="342900" indent="-342900" eaLnBrk="1" hangingPunct="1">
              <a:buClr>
                <a:srgbClr val="333333"/>
              </a:buClr>
              <a:buFont typeface="WingDings"/>
              <a:buChar char=""/>
              <a:tabLst>
                <a:tab pos="457200" algn="l"/>
                <a:tab pos="533400" algn="l"/>
              </a:tabLst>
              <a:defRPr/>
            </a:pPr>
            <a:r>
              <a:rPr lang="hr-HR" sz="2400" dirty="0">
                <a:solidFill>
                  <a:srgbClr val="333333"/>
                </a:solidFill>
              </a:rPr>
              <a:t>Ne odlučivati se prebrzo za objašnjenje</a:t>
            </a:r>
            <a:endParaRPr lang="en-US" sz="2400" dirty="0">
              <a:solidFill>
                <a:srgbClr val="333333"/>
              </a:solidFill>
            </a:endParaRPr>
          </a:p>
          <a:p>
            <a:pPr marL="342900" indent="-342900" eaLnBrk="1" hangingPunct="1">
              <a:buClr>
                <a:srgbClr val="333333"/>
              </a:buClr>
              <a:buFont typeface="WingDings"/>
              <a:buChar char=""/>
              <a:defRPr/>
            </a:pPr>
            <a:r>
              <a:rPr lang="hr-HR" sz="2400" dirty="0">
                <a:solidFill>
                  <a:srgbClr val="333333"/>
                </a:solidFill>
              </a:rPr>
              <a:t>Raspravljati o posledicama</a:t>
            </a:r>
            <a:r>
              <a:rPr lang="en-US" sz="2400" dirty="0">
                <a:solidFill>
                  <a:srgbClr val="333333"/>
                </a:solidFill>
              </a:rPr>
              <a:t> </a:t>
            </a:r>
            <a:r>
              <a:rPr lang="hr-HR" sz="2400" dirty="0">
                <a:solidFill>
                  <a:srgbClr val="333333"/>
                </a:solidFill>
              </a:rPr>
              <a:t>određenog stila</a:t>
            </a:r>
            <a:r>
              <a:rPr lang="de-DE" sz="2400" dirty="0">
                <a:solidFill>
                  <a:srgbClr val="333333"/>
                </a:solidFill>
              </a:rPr>
              <a:t> </a:t>
            </a:r>
            <a:r>
              <a:rPr lang="hr-HR" sz="2400" dirty="0">
                <a:solidFill>
                  <a:srgbClr val="333333"/>
                </a:solidFill>
              </a:rPr>
              <a:t>pripisivanja (atribucije)</a:t>
            </a:r>
            <a:endParaRPr lang="de-DE" sz="2400" dirty="0">
              <a:solidFill>
                <a:srgbClr val="333333"/>
              </a:solidFill>
            </a:endParaRPr>
          </a:p>
          <a:p>
            <a:pPr eaLnBrk="1" hangingPunct="1">
              <a:defRPr/>
            </a:pPr>
            <a:r>
              <a:rPr lang="hr-HR" sz="2400" dirty="0">
                <a:solidFill>
                  <a:srgbClr val="004992"/>
                </a:solidFill>
              </a:rPr>
              <a:t>U svakodnevnom životu trebalo bi biti što je moguće</a:t>
            </a:r>
            <a:r>
              <a:rPr lang="en-US" sz="2400" dirty="0">
                <a:solidFill>
                  <a:srgbClr val="004992"/>
                </a:solidFill>
              </a:rPr>
              <a:t> </a:t>
            </a:r>
            <a:r>
              <a:rPr lang="de-DE" sz="2400" dirty="0">
                <a:solidFill>
                  <a:srgbClr val="004992"/>
                </a:solidFill>
              </a:rPr>
              <a:t>realniji:</a:t>
            </a:r>
            <a:endParaRPr lang="hr-HR" sz="2400" dirty="0">
              <a:solidFill>
                <a:srgbClr val="004992"/>
              </a:solidFill>
            </a:endParaRPr>
          </a:p>
          <a:p>
            <a:pPr eaLnBrk="1" hangingPunct="1">
              <a:defRPr/>
            </a:pPr>
            <a:r>
              <a:rPr lang="hr-HR" sz="2400" dirty="0">
                <a:solidFill>
                  <a:srgbClr val="004992"/>
                </a:solidFill>
              </a:rPr>
              <a:t>Nisu uvek drugi krivi za naše nedaće – kao što ni mi</a:t>
            </a:r>
            <a:r>
              <a:rPr lang="en-US" sz="2400" dirty="0">
                <a:solidFill>
                  <a:srgbClr val="004992"/>
                </a:solidFill>
              </a:rPr>
              <a:t> </a:t>
            </a:r>
            <a:r>
              <a:rPr lang="hr-HR" sz="2400" dirty="0">
                <a:solidFill>
                  <a:srgbClr val="004992"/>
                </a:solidFill>
              </a:rPr>
              <a:t>nismo uvek krivi kada nam nešto ne ide kako treba</a:t>
            </a:r>
            <a:r>
              <a:rPr 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Prodavac Vam je vratio sav novac kad ste došli da reklamirate da je roba oštećena.</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prodavca navelo da Vam nadoknadi puni iznos </a:t>
            </a:r>
            <a:r>
              <a:rPr lang="hr-HR" altLang="de-DE" sz="2400">
                <a:solidFill>
                  <a:srgbClr val="333333"/>
                </a:solidFill>
              </a:rPr>
              <a:t>cene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Kad ste ušli u prostoriju, svi su se ućutali.</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hr-HR" altLang="de-DE" sz="2400" dirty="0">
                <a:solidFill>
                  <a:srgbClr val="333333"/>
                </a:solidFill>
              </a:rPr>
              <a:t>Šta je moglo prouzrokovati da se ljudi </a:t>
            </a:r>
            <a:r>
              <a:rPr lang="hr-HR" altLang="de-DE" sz="2400">
                <a:solidFill>
                  <a:srgbClr val="333333"/>
                </a:solidFill>
              </a:rPr>
              <a:t>ućute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Neko je rekao da ne izgledate dobro.</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hr-HR" altLang="de-DE" sz="2400" dirty="0">
                <a:solidFill>
                  <a:srgbClr val="333333"/>
                </a:solidFill>
              </a:rPr>
              <a:t>Šta je navelo tu osobu da ovo </a:t>
            </a:r>
            <a:r>
              <a:rPr lang="hr-HR" altLang="de-DE" sz="2400">
                <a:solidFill>
                  <a:srgbClr val="333333"/>
                </a:solidFill>
              </a:rPr>
              <a:t>kaže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Pali ste na ispitu.</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ste pali na </a:t>
            </a:r>
            <a:r>
              <a:rPr lang="hr-HR" altLang="de-DE" sz="2400">
                <a:solidFill>
                  <a:srgbClr val="333333"/>
                </a:solidFill>
              </a:rPr>
              <a:t>ispitu</a:t>
            </a:r>
            <a:r>
              <a:rPr lang="de-DE" altLang="de-DE" sz="2400" dirty="0">
                <a:solidFill>
                  <a:srgbClr val="333333"/>
                </a:solidFill>
              </a:rPr>
              <a:t>?</a:t>
            </a:r>
          </a:p>
          <a:p>
            <a:pPr lvl="0" defTabSz="914400" fontAlgn="base"/>
            <a:r>
              <a:rPr lang="hr-HR" altLang="de-DE" sz="2400" dirty="0">
                <a:solidFill>
                  <a:srgbClr val="333333"/>
                </a:solidFill>
              </a:rPr>
              <a:t>Šta je glavni razlog ovaj događaj</a:t>
            </a:r>
            <a:r>
              <a:rPr lang="de-DE" altLang="de-DE" sz="2400" dirty="0">
                <a:solidFill>
                  <a:srgbClr val="333333"/>
                </a:solidFill>
              </a:rPr>
              <a:t>?</a:t>
            </a: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sr-Latn-RS" altLang="de-DE" sz="3600">
                <a:latin typeface="+mn-lt"/>
                <a:ea typeface="+mn-ea"/>
                <a:cs typeface="+mn-cs"/>
              </a:rPr>
              <a:t>Iznesite svoje sopstvene primere!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r-Latn-RS" altLang="de-DE" sz="2400" kern="0">
                <a:solidFill>
                  <a:srgbClr val="333333"/>
                </a:solidFill>
              </a:rPr>
              <a:t>Šta je moglo da dovede do date situacije</a:t>
            </a:r>
            <a:r>
              <a:rPr lang="en-US" altLang="de-DE" sz="2400" kern="0" dirty="0">
                <a:solidFill>
                  <a:srgbClr val="333333"/>
                </a:solidFill>
              </a:rPr>
              <a:t>?</a:t>
            </a:r>
            <a:endParaRPr lang="en-US" sz="2400" dirty="0"/>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ništa ne vredite.</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100000"/>
              </a:lnSpc>
              <a:spcBef>
                <a:spcPts val="1200"/>
              </a:spcBef>
            </a:pPr>
            <a:r>
              <a:rPr lang="sr-Latn-CS" altLang="de-DE" sz="2400" b="1" dirty="0">
                <a:solidFill>
                  <a:srgbClr val="004992"/>
                </a:solidFill>
              </a:rPr>
              <a:t>Mogućnosti pripisivanja</a:t>
            </a:r>
            <a:r>
              <a:rPr lang="de-DE" altLang="de-DE" sz="2400" b="1" dirty="0">
                <a:solidFill>
                  <a:srgbClr val="004992"/>
                </a:solidFill>
              </a:rPr>
              <a:t>...</a:t>
            </a:r>
          </a:p>
          <a:p>
            <a:pPr eaLnBrk="1" hangingPunct="1">
              <a:lnSpc>
                <a:spcPct val="100000"/>
              </a:lnSpc>
              <a:spcBef>
                <a:spcPts val="1200"/>
              </a:spcBef>
            </a:pPr>
            <a:r>
              <a:rPr lang="de-DE" altLang="de-DE" sz="2400" dirty="0">
                <a:solidFill>
                  <a:srgbClr val="004992"/>
                </a:solidFill>
              </a:rPr>
              <a:t>.</a:t>
            </a:r>
            <a:r>
              <a:rPr lang="de-DE" altLang="de-DE" sz="2400" dirty="0">
                <a:solidFill>
                  <a:srgbClr val="333333"/>
                </a:solidFill>
              </a:rPr>
              <a:t>..</a:t>
            </a:r>
            <a:r>
              <a:rPr lang="hr-HR" altLang="de-DE" sz="2400" dirty="0">
                <a:solidFill>
                  <a:srgbClr val="333333"/>
                </a:solidFill>
              </a:rPr>
              <a:t>samom sebi</a:t>
            </a:r>
            <a:endParaRPr lang="de-DE" altLang="de-DE" sz="2400" dirty="0">
              <a:solidFill>
                <a:srgbClr val="333333"/>
              </a:solidFill>
            </a:endParaRPr>
          </a:p>
          <a:p>
            <a:pPr eaLnBrk="1" hangingPunct="1">
              <a:lnSpc>
                <a:spcPct val="100000"/>
              </a:lnSpc>
              <a:spcBef>
                <a:spcPts val="1200"/>
              </a:spcBef>
            </a:pPr>
            <a:r>
              <a:rPr lang="de-DE" altLang="de-DE" sz="2400" dirty="0">
                <a:solidFill>
                  <a:srgbClr val="333333"/>
                </a:solidFill>
              </a:rPr>
              <a:t>...</a:t>
            </a:r>
            <a:r>
              <a:rPr lang="hr-HR" altLang="de-DE" sz="2400" dirty="0">
                <a:solidFill>
                  <a:srgbClr val="333333"/>
                </a:solidFill>
              </a:rPr>
              <a:t>drugim ljudima</a:t>
            </a:r>
            <a:r>
              <a:rPr lang="de-DE" altLang="de-DE" sz="2400" dirty="0">
                <a:solidFill>
                  <a:srgbClr val="333333"/>
                </a:solidFill>
              </a:rPr>
              <a:t> 	</a:t>
            </a:r>
          </a:p>
          <a:p>
            <a:pPr eaLnBrk="1" hangingPunct="1">
              <a:lnSpc>
                <a:spcPct val="100000"/>
              </a:lnSpc>
              <a:spcBef>
                <a:spcPts val="1200"/>
              </a:spcBef>
            </a:pPr>
            <a:r>
              <a:rPr lang="de-DE" altLang="de-DE" sz="2400" dirty="0">
                <a:solidFill>
                  <a:srgbClr val="333333"/>
                </a:solidFill>
              </a:rPr>
              <a:t>...</a:t>
            </a:r>
            <a:r>
              <a:rPr lang="hr-HR" altLang="de-DE" sz="2400" dirty="0">
                <a:solidFill>
                  <a:srgbClr val="333333"/>
                </a:solidFill>
              </a:rPr>
              <a:t>okolnostima ili slučaju</a:t>
            </a:r>
            <a:r>
              <a:rPr lang="de-DE" altLang="de-DE" sz="2400" dirty="0">
                <a:solidFill>
                  <a:srgbClr val="333333"/>
                </a:solidFill>
              </a:rPr>
              <a:t>	</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ništa ne vredite.</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hr-HR" altLang="de-DE" sz="2400" b="1" dirty="0">
                <a:solidFill>
                  <a:srgbClr val="004992"/>
                </a:solidFill>
              </a:rPr>
              <a:t>Mogućnosti pripisivanja</a:t>
            </a:r>
            <a:r>
              <a:rPr lang="en-US" altLang="de-DE" sz="2400" b="1" dirty="0">
                <a:solidFill>
                  <a:srgbClr val="004992"/>
                </a:solidFill>
              </a:rPr>
              <a:t>...</a:t>
            </a:r>
          </a:p>
          <a:p>
            <a:pPr lvl="0" defTabSz="914400"/>
            <a:r>
              <a:rPr lang="en-US" altLang="de-DE" sz="2000" b="1" dirty="0">
                <a:solidFill>
                  <a:srgbClr val="004992"/>
                </a:solidFill>
              </a:rPr>
              <a:t>...</a:t>
            </a:r>
            <a:r>
              <a:rPr lang="sr-Latn-CS" altLang="de-DE" sz="2000" b="1" dirty="0">
                <a:solidFill>
                  <a:srgbClr val="004992"/>
                </a:solidFill>
              </a:rPr>
              <a:t>samom</a:t>
            </a:r>
            <a:r>
              <a:rPr lang="hr-HR" altLang="de-DE" sz="2000" b="1" dirty="0">
                <a:solidFill>
                  <a:srgbClr val="004992"/>
                </a:solidFill>
              </a:rPr>
              <a:t> sebi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Nažalost</a:t>
            </a:r>
            <a:r>
              <a:rPr lang="de-DE" altLang="de-DE" sz="2000" dirty="0">
                <a:solidFill>
                  <a:srgbClr val="333333"/>
                </a:solidFill>
              </a:rPr>
              <a:t>, </a:t>
            </a:r>
            <a:r>
              <a:rPr lang="hr-HR" altLang="de-DE" sz="2000" dirty="0">
                <a:solidFill>
                  <a:srgbClr val="333333"/>
                </a:solidFill>
              </a:rPr>
              <a:t>stalno krivim sebe</a:t>
            </a:r>
            <a:r>
              <a:rPr lang="en-US" altLang="de-DE" sz="2000" dirty="0">
                <a:solidFill>
                  <a:srgbClr val="333333"/>
                </a:solidFill>
              </a:rPr>
              <a:t>. </a:t>
            </a:r>
            <a:r>
              <a:rPr lang="hr-HR" altLang="de-DE" sz="2000" dirty="0">
                <a:solidFill>
                  <a:srgbClr val="333333"/>
                </a:solidFill>
              </a:rPr>
              <a:t>Kao da podsvesno mrzim sebe</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Gubim razum. Polu</a:t>
            </a:r>
            <a:r>
              <a:rPr lang="de-DE" altLang="de-DE" sz="2000" dirty="0">
                <a:solidFill>
                  <a:srgbClr val="333333"/>
                </a:solidFill>
              </a:rPr>
              <a:t>d</a:t>
            </a:r>
            <a:r>
              <a:rPr lang="hr-HR" altLang="de-DE" sz="2000" dirty="0">
                <a:solidFill>
                  <a:srgbClr val="333333"/>
                </a:solidFill>
              </a:rPr>
              <a:t>eću</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“I</a:t>
            </a:r>
            <a:r>
              <a:rPr lang="hr-HR" altLang="de-DE" sz="2000" dirty="0">
                <a:solidFill>
                  <a:srgbClr val="333333"/>
                </a:solidFill>
              </a:rPr>
              <a:t>zgleda</a:t>
            </a:r>
            <a:r>
              <a:rPr lang="en-US" altLang="de-DE" sz="2000" dirty="0">
                <a:solidFill>
                  <a:srgbClr val="333333"/>
                </a:solidFill>
              </a:rPr>
              <a:t> </a:t>
            </a:r>
            <a:r>
              <a:rPr lang="hr-HR" altLang="de-DE" sz="2000" i="1" dirty="0">
                <a:solidFill>
                  <a:srgbClr val="333333"/>
                </a:solidFill>
              </a:rPr>
              <a:t>kao da neko drugi</a:t>
            </a:r>
            <a:r>
              <a:rPr lang="en-US" altLang="de-DE" sz="2000" dirty="0">
                <a:solidFill>
                  <a:srgbClr val="333333"/>
                </a:solidFill>
              </a:rPr>
              <a:t> </a:t>
            </a:r>
            <a:r>
              <a:rPr lang="hr-HR" altLang="de-DE" sz="2000" dirty="0">
                <a:solidFill>
                  <a:srgbClr val="333333"/>
                </a:solidFill>
              </a:rPr>
              <a:t>misli</a:t>
            </a:r>
            <a:r>
              <a:rPr lang="en-US" altLang="de-DE" sz="2000" dirty="0">
                <a:solidFill>
                  <a:srgbClr val="333333"/>
                </a:solidFill>
              </a:rPr>
              <a:t>. </a:t>
            </a:r>
            <a:r>
              <a:rPr lang="hr-HR" altLang="de-DE" sz="2000" dirty="0">
                <a:solidFill>
                  <a:srgbClr val="333333"/>
                </a:solidFill>
              </a:rPr>
              <a:t>Ali znam da su to moje vlastite misli</a:t>
            </a:r>
            <a:r>
              <a:rPr lang="en-US" altLang="de-DE" sz="2000" dirty="0">
                <a:solidFill>
                  <a:srgbClr val="333333"/>
                </a:solidFill>
              </a:rPr>
              <a:t>.”</a:t>
            </a:r>
          </a:p>
          <a:p>
            <a:pPr lvl="0" defTabSz="914400">
              <a:buClr>
                <a:srgbClr val="333333"/>
              </a:buClr>
            </a:pPr>
            <a:r>
              <a:rPr lang="en-US" altLang="de-DE" sz="2000" b="1" dirty="0">
                <a:solidFill>
                  <a:srgbClr val="004992"/>
                </a:solidFill>
              </a:rPr>
              <a:t>...</a:t>
            </a:r>
            <a:r>
              <a:rPr lang="hr-HR" altLang="de-DE" sz="2000" b="1" dirty="0">
                <a:solidFill>
                  <a:srgbClr val="004992"/>
                </a:solidFill>
              </a:rPr>
              <a:t>drugim ljudima</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Nešto mi je u</a:t>
            </a:r>
            <a:r>
              <a:rPr lang="en-US" altLang="de-DE" sz="2000" dirty="0" err="1">
                <a:solidFill>
                  <a:srgbClr val="333333"/>
                </a:solidFill>
              </a:rPr>
              <a:t>ba</a:t>
            </a:r>
            <a:r>
              <a:rPr lang="sr-Latn-CS" altLang="de-DE" sz="2000" dirty="0">
                <a:solidFill>
                  <a:srgbClr val="333333"/>
                </a:solidFill>
              </a:rPr>
              <a:t>če</a:t>
            </a:r>
            <a:r>
              <a:rPr lang="hr-HR" altLang="de-DE" sz="2000" dirty="0">
                <a:solidFill>
                  <a:srgbClr val="333333"/>
                </a:solidFill>
              </a:rPr>
              <a:t>no u mozak</a:t>
            </a:r>
            <a:r>
              <a:rPr lang="de-DE" altLang="de-DE" sz="2000" dirty="0">
                <a:solidFill>
                  <a:srgbClr val="333333"/>
                </a:solidFill>
              </a:rPr>
              <a:t>..</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Ne znam kako</a:t>
            </a:r>
            <a:r>
              <a:rPr lang="en-US" altLang="de-DE" sz="2000" dirty="0">
                <a:solidFill>
                  <a:srgbClr val="333333"/>
                </a:solidFill>
              </a:rPr>
              <a:t>, </a:t>
            </a:r>
            <a:r>
              <a:rPr lang="hr-HR" altLang="de-DE" sz="2000" dirty="0">
                <a:solidFill>
                  <a:srgbClr val="333333"/>
                </a:solidFill>
              </a:rPr>
              <a:t>ali neko drugi je preuzeo kontrolu nad mojim mislima</a:t>
            </a:r>
            <a:r>
              <a:rPr lang="en-US" altLang="de-DE" sz="2000" dirty="0">
                <a:solidFill>
                  <a:srgbClr val="333333"/>
                </a:solidFill>
              </a:rPr>
              <a:t> .”</a:t>
            </a:r>
          </a:p>
          <a:p>
            <a:pPr lvl="0" defTabSz="914400">
              <a:buClr>
                <a:srgbClr val="333333"/>
              </a:buClr>
            </a:pPr>
            <a:r>
              <a:rPr lang="en-US" altLang="de-DE" sz="2000" b="1" dirty="0">
                <a:solidFill>
                  <a:srgbClr val="004992"/>
                </a:solidFill>
              </a:rPr>
              <a:t>...</a:t>
            </a:r>
            <a:r>
              <a:rPr lang="sr-Latn-CS" altLang="de-DE" sz="2000" b="1" dirty="0">
                <a:solidFill>
                  <a:srgbClr val="004992"/>
                </a:solidFill>
              </a:rPr>
              <a:t>o</a:t>
            </a:r>
            <a:r>
              <a:rPr lang="hr-HR" altLang="de-DE" sz="2000" b="1" dirty="0">
                <a:solidFill>
                  <a:srgbClr val="004992"/>
                </a:solidFill>
              </a:rPr>
              <a:t>kolnostima ili slučaju</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Pod stresom sam ovih dana</a:t>
            </a:r>
            <a:r>
              <a:rPr lang="en-US" altLang="de-DE" sz="2000" dirty="0">
                <a:solidFill>
                  <a:srgbClr val="333333"/>
                </a:solidFill>
              </a:rPr>
              <a:t>. </a:t>
            </a:r>
            <a:r>
              <a:rPr lang="hr-HR" altLang="de-DE" sz="2000" dirty="0">
                <a:solidFill>
                  <a:srgbClr val="333333"/>
                </a:solidFill>
              </a:rPr>
              <a:t>Zato sve doživljavam intenzivnije, uključujući i moje misli</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hr-HR" altLang="de-DE" sz="2000" dirty="0">
                <a:solidFill>
                  <a:srgbClr val="333333"/>
                </a:solidFill>
              </a:rPr>
              <a:t>Zvoni mi u ušima jer sam slušao</a:t>
            </a:r>
            <a:r>
              <a:rPr lang="en-US" altLang="de-DE" sz="2000" dirty="0">
                <a:solidFill>
                  <a:srgbClr val="333333"/>
                </a:solidFill>
              </a:rPr>
              <a:t> </a:t>
            </a:r>
            <a:r>
              <a:rPr lang="hr-HR" altLang="de-DE" sz="2000" dirty="0">
                <a:solidFill>
                  <a:srgbClr val="333333"/>
                </a:solidFill>
              </a:rPr>
              <a:t>glasnu muziku</a:t>
            </a:r>
            <a:r>
              <a:rPr lang="en-US" altLang="de-DE" sz="2000" dirty="0">
                <a:solidFill>
                  <a:srgbClr val="333333"/>
                </a:solidFill>
              </a:rPr>
              <a:t>.”</a:t>
            </a:r>
            <a:endParaRPr lang="en-US" sz="20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Vam kaže da ništa ne vredite.</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sr-Latn-CS" altLang="de-DE" sz="2400" b="1" dirty="0">
                <a:solidFill>
                  <a:srgbClr val="004992"/>
                </a:solidFill>
              </a:rPr>
              <a:t>U p</a:t>
            </a:r>
            <a:r>
              <a:rPr lang="de-DE" altLang="de-DE" sz="2400" b="1" dirty="0">
                <a:solidFill>
                  <a:srgbClr val="004992"/>
                </a:solidFill>
              </a:rPr>
              <a:t>s</a:t>
            </a:r>
            <a:r>
              <a:rPr lang="hr-HR" altLang="de-DE" sz="2400" b="1" dirty="0">
                <a:solidFill>
                  <a:srgbClr val="004992"/>
                </a:solidFill>
              </a:rPr>
              <a:t>ihozi: unutrašnji glas se povezuje sa drugim osobama</a:t>
            </a:r>
            <a:r>
              <a:rPr lang="de-DE" altLang="de-DE" sz="2400" b="1" dirty="0">
                <a:solidFill>
                  <a:srgbClr val="004992"/>
                </a:solidFill>
              </a:rPr>
              <a:t>/</a:t>
            </a:r>
            <a:r>
              <a:rPr lang="hr-HR" altLang="de-DE" sz="2400" b="1" dirty="0">
                <a:solidFill>
                  <a:srgbClr val="004992"/>
                </a:solidFill>
              </a:rPr>
              <a:t>silama</a:t>
            </a:r>
            <a:r>
              <a:rPr lang="de-DE" altLang="de-DE" sz="2400" b="1" dirty="0">
                <a:solidFill>
                  <a:srgbClr val="004992"/>
                </a:solidFill>
              </a:rPr>
              <a:t>:</a:t>
            </a:r>
          </a:p>
          <a:p>
            <a:pPr marL="342900" indent="-342900" eaLnBrk="1" hangingPunct="1">
              <a:buClr>
                <a:srgbClr val="333333"/>
              </a:buClr>
              <a:buFont typeface="WingDings"/>
              <a:buChar char=""/>
            </a:pPr>
            <a:r>
              <a:rPr lang="en-US" altLang="de-DE" sz="2400" dirty="0">
                <a:solidFill>
                  <a:srgbClr val="333333"/>
                </a:solidFill>
              </a:rPr>
              <a:t>“</a:t>
            </a:r>
            <a:r>
              <a:rPr lang="hr-HR" altLang="de-DE" sz="2400" dirty="0">
                <a:solidFill>
                  <a:srgbClr val="333333"/>
                </a:solidFill>
              </a:rPr>
              <a:t>Nešto mi je ubačeno u mozak</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en-US" altLang="de-DE" sz="2400" dirty="0">
                <a:solidFill>
                  <a:srgbClr val="333333"/>
                </a:solidFill>
              </a:rPr>
              <a:t>“</a:t>
            </a:r>
            <a:r>
              <a:rPr lang="hr-HR" altLang="de-DE" sz="2400" dirty="0">
                <a:solidFill>
                  <a:srgbClr val="333333"/>
                </a:solidFill>
              </a:rPr>
              <a:t>Ne znam kako</a:t>
            </a:r>
            <a:r>
              <a:rPr lang="de-DE" altLang="de-DE" sz="2400" dirty="0">
                <a:solidFill>
                  <a:srgbClr val="333333"/>
                </a:solidFill>
              </a:rPr>
              <a:t>, </a:t>
            </a:r>
            <a:r>
              <a:rPr lang="hr-HR" altLang="de-DE" sz="2400" dirty="0">
                <a:solidFill>
                  <a:srgbClr val="333333"/>
                </a:solidFill>
              </a:rPr>
              <a:t>ali neko je preuzeo kontrolu nad mojim mislima</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Čuti glasove</a:t>
            </a:r>
            <a:br>
              <a:rPr lang="it-IT" sz="3600">
                <a:solidFill>
                  <a:srgbClr val="004992"/>
                </a:solidFill>
                <a:latin typeface="+mn-lt"/>
                <a:ea typeface="+mn-ea"/>
                <a:cs typeface="+mn-cs"/>
              </a:rPr>
            </a:br>
            <a:r>
              <a:rPr lang="it-IT">
                <a:solidFill>
                  <a:srgbClr val="004992"/>
                </a:solidFill>
                <a:latin typeface="+mn-lt"/>
                <a:ea typeface="+mn-ea"/>
                <a:cs typeface="+mn-cs"/>
              </a:rPr>
              <a:t>Sopstvene misli ili spoljni uticaj?</a:t>
            </a:r>
            <a:br>
              <a:rPr lang="it-IT" sz="3600">
                <a:solidFill>
                  <a:srgbClr val="004992"/>
                </a:solidFill>
                <a:latin typeface="+mn-lt"/>
                <a:ea typeface="+mn-ea"/>
                <a:cs typeface="+mn-cs"/>
              </a:rPr>
            </a:br>
            <a:r>
              <a:rPr lang="it-IT">
                <a:solidFill>
                  <a:srgbClr val="004992"/>
                </a:solidFill>
                <a:latin typeface="+mn-lt"/>
                <a:ea typeface="+mn-ea"/>
                <a:cs typeface="+mn-cs"/>
              </a:rPr>
              <a:t>Za i protiv</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167653185"/>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Spoljni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uticaj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dejstvo</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misli su nečujne!”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“Ovim mislima se ne može upravljati. Kad im se suprostavim, postaje još gore. To dokazuje da mi neko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“Ovo su zle misli koje ja nikad ne bih mogao imati. Nikoga ne bih mogao da povredim, a ipak stalno imam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Čuti glasove</a:t>
            </a:r>
            <a:br>
              <a:rPr lang="it-IT" sz="3600">
                <a:solidFill>
                  <a:srgbClr val="004992"/>
                </a:solidFill>
                <a:latin typeface="+mn-lt"/>
                <a:ea typeface="+mn-ea"/>
                <a:cs typeface="+mn-cs"/>
              </a:rPr>
            </a:br>
            <a:r>
              <a:rPr lang="it-IT">
                <a:solidFill>
                  <a:srgbClr val="004992"/>
                </a:solidFill>
                <a:latin typeface="+mn-lt"/>
                <a:ea typeface="+mn-ea"/>
                <a:cs typeface="+mn-cs"/>
              </a:rPr>
              <a:t>Sopstvene misli ili spoljni uticaj?</a:t>
            </a:r>
            <a:br>
              <a:rPr lang="it-IT" sz="3600">
                <a:solidFill>
                  <a:srgbClr val="004992"/>
                </a:solidFill>
                <a:latin typeface="+mn-lt"/>
                <a:ea typeface="+mn-ea"/>
                <a:cs typeface="+mn-cs"/>
              </a:rPr>
            </a:br>
            <a:r>
              <a:rPr lang="it-IT">
                <a:solidFill>
                  <a:srgbClr val="004992"/>
                </a:solidFill>
                <a:latin typeface="+mn-lt"/>
                <a:ea typeface="+mn-ea"/>
                <a:cs typeface="+mn-cs"/>
              </a:rPr>
              <a:t>Za i protiv</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028047243"/>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Spoljni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uticaj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dejstvo</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misli su nečujne!”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Oko 15-20% zdravih osoba povremeno čuje glasove.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Intenzivne misli su ponekad gotovo čujne (npr. brige; pri čitanju pisma od dobrog prijatelja neki ljudi čuju i prijateljev glas).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“Ovim mislima se ne može upravljati. Kad im se suprostavim, postaje još gore. To dokazuje da mi neko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“Ovo su zle misli koje ja nikad ne bih mogao imati. Nikoga ne bih mogao da povredim, a ipak stalno imam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722641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Čuti glasove</a:t>
            </a:r>
            <a:br>
              <a:rPr lang="it-IT" sz="3600">
                <a:solidFill>
                  <a:srgbClr val="004992"/>
                </a:solidFill>
                <a:latin typeface="+mn-lt"/>
                <a:ea typeface="+mn-ea"/>
                <a:cs typeface="+mn-cs"/>
              </a:rPr>
            </a:br>
            <a:r>
              <a:rPr lang="it-IT">
                <a:solidFill>
                  <a:srgbClr val="004992"/>
                </a:solidFill>
                <a:latin typeface="+mn-lt"/>
                <a:ea typeface="+mn-ea"/>
                <a:cs typeface="+mn-cs"/>
              </a:rPr>
              <a:t>Sopstvene misli ili spoljni uticaj?</a:t>
            </a:r>
            <a:br>
              <a:rPr lang="it-IT" sz="3600">
                <a:solidFill>
                  <a:srgbClr val="004992"/>
                </a:solidFill>
                <a:latin typeface="+mn-lt"/>
                <a:ea typeface="+mn-ea"/>
                <a:cs typeface="+mn-cs"/>
              </a:rPr>
            </a:br>
            <a:r>
              <a:rPr lang="it-IT">
                <a:solidFill>
                  <a:srgbClr val="004992"/>
                </a:solidFill>
                <a:latin typeface="+mn-lt"/>
                <a:ea typeface="+mn-ea"/>
                <a:cs typeface="+mn-cs"/>
              </a:rPr>
              <a:t>Za i protiv</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973058768"/>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Spoljni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uticaj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dejstvo</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misli su nečujne!”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Oko 15-20% zdravih osoba povremeno čuje glasove.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Intenzivne misli su ponekad gotovo čujne (npr. brige; pri čitanju pisma od dobrog prijatelja neki ljudi čuju i prijateljev glas).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“Ovim mislima se ne može upravljati. Kad im se suprostavim, postaje još gore. To dokazuje da mi neko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Ne </a:t>
                      </a:r>
                      <a:r>
                        <a:rPr kumimoji="0" lang="en-US" sz="1600" b="0" i="0" u="none" strike="noStrike" cap="none" normalizeH="0" baseline="0" dirty="0" err="1">
                          <a:ln>
                            <a:noFill/>
                          </a:ln>
                          <a:solidFill>
                            <a:srgbClr val="333333"/>
                          </a:solidFill>
                          <a:effectLst/>
                          <a:latin typeface="Calibri Light"/>
                          <a:cs typeface="Times New Roman" pitchFamily="18" charset="0"/>
                        </a:rPr>
                        <a:t>možemo</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potpunosti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upravljati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inače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pojave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teških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razmišljanja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pokušamo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suprostaviti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neprijatnim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one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automatski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jače</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Eksperiment</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broj</a:t>
                      </a:r>
                      <a:r>
                        <a:rPr kumimoji="0" lang="en-US" sz="1600" b="0" i="0" u="none" strike="noStrike" cap="none" normalizeH="0" baseline="0" dirty="0">
                          <a:ln>
                            <a:noFill/>
                          </a:ln>
                          <a:solidFill>
                            <a:srgbClr val="333333"/>
                          </a:solidFill>
                          <a:effectLst/>
                          <a:latin typeface="Calibri Light"/>
                          <a:cs typeface="Times New Roman" pitchFamily="18" charset="0"/>
                        </a:rPr>
                        <a:t> 8… – </a:t>
                      </a:r>
                      <a:r>
                        <a:rPr kumimoji="0" lang="en-US" sz="1600" b="0" i="0" u="none" strike="noStrike" cap="none" normalizeH="0" baseline="0" dirty="0" err="1">
                          <a:ln>
                            <a:noFill/>
                          </a:ln>
                          <a:solidFill>
                            <a:srgbClr val="333333"/>
                          </a:solidFill>
                          <a:effectLst/>
                          <a:latin typeface="Calibri Light"/>
                          <a:cs typeface="Times New Roman" pitchFamily="18" charset="0"/>
                        </a:rPr>
                        <a:t>Neće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uspeti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Biće</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Vašim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nego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ikad</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“Ovo su zle misli koje ja nikad ne bih mogao imati. Nikoga ne bih mogao da povredim, a ipak stalno imam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83014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Čuti glasove</a:t>
            </a:r>
            <a:br>
              <a:rPr lang="it-IT" sz="3600">
                <a:solidFill>
                  <a:srgbClr val="004992"/>
                </a:solidFill>
                <a:latin typeface="+mn-lt"/>
                <a:ea typeface="+mn-ea"/>
                <a:cs typeface="+mn-cs"/>
              </a:rPr>
            </a:br>
            <a:r>
              <a:rPr lang="it-IT">
                <a:solidFill>
                  <a:srgbClr val="004992"/>
                </a:solidFill>
                <a:latin typeface="+mn-lt"/>
                <a:ea typeface="+mn-ea"/>
                <a:cs typeface="+mn-cs"/>
              </a:rPr>
              <a:t>Sopstvene misli ili spoljni uticaj?</a:t>
            </a:r>
            <a:br>
              <a:rPr lang="it-IT" sz="3600">
                <a:solidFill>
                  <a:srgbClr val="004992"/>
                </a:solidFill>
                <a:latin typeface="+mn-lt"/>
                <a:ea typeface="+mn-ea"/>
                <a:cs typeface="+mn-cs"/>
              </a:rPr>
            </a:br>
            <a:r>
              <a:rPr lang="it-IT">
                <a:solidFill>
                  <a:srgbClr val="004992"/>
                </a:solidFill>
                <a:latin typeface="+mn-lt"/>
                <a:ea typeface="+mn-ea"/>
                <a:cs typeface="+mn-cs"/>
              </a:rPr>
              <a:t>Za i protiv</a:t>
            </a:r>
            <a:endParaRPr lang="en-US">
              <a:solidFill>
                <a:srgbClr val="004992"/>
              </a:solidFill>
              <a:latin typeface="+mn-lt"/>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8680615"/>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Spoljni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uticaj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dejstvo</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Postoje li možda druga objašnjenja?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Nasuprot tome, moje misli su nečujne!”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Oko 15-20% zdravih osoba povremeno čuje glasove.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Intenzivne misli su ponekad gotovo čujne (npr. brige; pri čitanju pisma od dobrog prijatelja neki ljudi čuju i prijateljev glas).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“Ovim mislima se ne može upravljati. Kad im se suprostavim, postaje još gore. To dokazuje da mi neko želi zlo.”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Ne </a:t>
                      </a:r>
                      <a:r>
                        <a:rPr kumimoji="0" lang="en-US" sz="1600" b="0" i="0" u="none" strike="noStrike" cap="none" normalizeH="0" baseline="0" dirty="0" err="1">
                          <a:ln>
                            <a:noFill/>
                          </a:ln>
                          <a:solidFill>
                            <a:srgbClr val="333333"/>
                          </a:solidFill>
                          <a:effectLst/>
                          <a:latin typeface="Calibri Light"/>
                          <a:cs typeface="Times New Roman" pitchFamily="18" charset="0"/>
                        </a:rPr>
                        <a:t>možemo</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potpunosti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upravljati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inače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pojave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teških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razmišljanja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pokušamo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suprostaviti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neprijatnim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one </a:t>
                      </a:r>
                      <a:r>
                        <a:rPr kumimoji="0" lang="en-US" sz="1600" b="0" i="0" u="none" strike="noStrike" cap="none" normalizeH="0" baseline="0" dirty="0" err="1">
                          <a:ln>
                            <a:noFill/>
                          </a:ln>
                          <a:solidFill>
                            <a:srgbClr val="333333"/>
                          </a:solidFill>
                          <a:effectLst/>
                          <a:latin typeface="Calibri Light"/>
                          <a:cs typeface="Times New Roman" pitchFamily="18" charset="0"/>
                        </a:rPr>
                        <a:t>skoro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automatski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jače</a:t>
                      </a:r>
                      <a:r>
                        <a:rPr kumimoji="0" lang="en-US" sz="1600" b="0" i="0" u="none" strike="noStrike" cap="none" normalizeH="0" baseline="0" dirty="0">
                          <a:ln>
                            <a:noFill/>
                          </a:ln>
                          <a:solidFill>
                            <a:srgbClr val="333333"/>
                          </a:solidFill>
                          <a:effectLst/>
                          <a:latin typeface="Calibri Light"/>
                          <a:cs typeface="Times New Roman" pitchFamily="18" charset="0"/>
                        </a:rPr>
                        <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Eksperiment</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broj</a:t>
                      </a:r>
                      <a:r>
                        <a:rPr kumimoji="0" lang="en-US" sz="1600" b="0" i="0" u="none" strike="noStrike" cap="none" normalizeH="0" baseline="0" dirty="0">
                          <a:ln>
                            <a:noFill/>
                          </a:ln>
                          <a:solidFill>
                            <a:srgbClr val="333333"/>
                          </a:solidFill>
                          <a:effectLst/>
                          <a:latin typeface="Calibri Light"/>
                          <a:cs typeface="Times New Roman" pitchFamily="18" charset="0"/>
                        </a:rPr>
                        <a:t> 8… – </a:t>
                      </a:r>
                      <a:r>
                        <a:rPr kumimoji="0" lang="en-US" sz="1600" b="0" i="0" u="none" strike="noStrike" cap="none" normalizeH="0" baseline="0" dirty="0" err="1">
                          <a:ln>
                            <a:noFill/>
                          </a:ln>
                          <a:solidFill>
                            <a:srgbClr val="333333"/>
                          </a:solidFill>
                          <a:effectLst/>
                          <a:latin typeface="Calibri Light"/>
                          <a:cs typeface="Times New Roman" pitchFamily="18" charset="0"/>
                        </a:rPr>
                        <a:t>Neće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uspeti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Biće</a:t>
                      </a:r>
                      <a:r>
                        <a:rPr kumimoji="0" lang="en-US" sz="1600" b="0" i="0" u="none" strike="noStrike" cap="none" normalizeH="0" baseline="0" dirty="0">
                          <a:ln>
                            <a:noFill/>
                          </a:ln>
                          <a:solidFill>
                            <a:srgbClr val="333333"/>
                          </a:solidFill>
                          <a:effectLst/>
                          <a:latin typeface="Calibri Light"/>
                          <a:cs typeface="Times New Roman" pitchFamily="18" charset="0"/>
                        </a:rPr>
                        <a:t> u </a:t>
                      </a:r>
                      <a:r>
                        <a:rPr kumimoji="0" lang="en-US" sz="1600" b="0" i="0" u="none" strike="noStrike" cap="none" normalizeH="0" baseline="0" dirty="0" err="1">
                          <a:ln>
                            <a:noFill/>
                          </a:ln>
                          <a:solidFill>
                            <a:srgbClr val="333333"/>
                          </a:solidFill>
                          <a:effectLst/>
                          <a:latin typeface="Calibri Light"/>
                          <a:cs typeface="Times New Roman" pitchFamily="18" charset="0"/>
                        </a:rPr>
                        <a:t>Vašim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nego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ikad</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“Ovo su zle misli koje ja nikad ne bih mogao imati. Nikoga ne bih mogao da povredim, a ipak stalno imam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Pomisli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protivreče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uobičajenom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razmišljanju</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često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javljaju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Misliti</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Delovati</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stanovništva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pomislilo</a:t>
                      </a:r>
                      <a:r>
                        <a:rPr kumimoji="0" lang="en-US" sz="1600" b="0" i="0" u="none" strike="noStrike" cap="none" normalizeH="0" baseline="0" dirty="0">
                          <a:ln>
                            <a:noFill/>
                          </a:ln>
                          <a:solidFill>
                            <a:srgbClr val="333333"/>
                          </a:solidFill>
                          <a:effectLst/>
                          <a:latin typeface="Calibri Light"/>
                          <a:cs typeface="Times New Roman" pitchFamily="18" charset="0"/>
                        </a:rPr>
                        <a:t> je </a:t>
                      </a:r>
                      <a:r>
                        <a:rPr kumimoji="0" lang="en-US" sz="1600" b="0" i="0" u="none" strike="noStrike" cap="none" normalizeH="0" baseline="0" dirty="0" err="1">
                          <a:ln>
                            <a:noFill/>
                          </a:ln>
                          <a:solidFill>
                            <a:srgbClr val="333333"/>
                          </a:solidFill>
                          <a:effectLst/>
                          <a:latin typeface="Calibri Light"/>
                          <a:cs typeface="Times New Roman" pitchFamily="18" charset="0"/>
                        </a:rPr>
                        <a:t>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samoubistvo</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nije</a:t>
                      </a:r>
                      <a:r>
                        <a:rPr kumimoji="0" lang="en-US" sz="1600" b="0" i="0" u="none" strike="noStrike" cap="none" normalizeH="0" baseline="0" dirty="0">
                          <a:ln>
                            <a:noFill/>
                          </a:ln>
                          <a:solidFill>
                            <a:srgbClr val="333333"/>
                          </a:solidFill>
                          <a:effectLst/>
                          <a:latin typeface="Calibri Light"/>
                          <a:cs typeface="Times New Roman" pitchFamily="18" charset="0"/>
                        </a:rPr>
                        <a:t> to </a:t>
                      </a:r>
                      <a:r>
                        <a:rPr kumimoji="0" lang="en-US" sz="1600" b="0" i="0" u="none" strike="noStrike" cap="none" normalizeH="0" baseline="0" dirty="0" err="1">
                          <a:ln>
                            <a:noFill/>
                          </a:ln>
                          <a:solidFill>
                            <a:srgbClr val="333333"/>
                          </a:solidFill>
                          <a:effectLst/>
                          <a:latin typeface="Calibri Light"/>
                          <a:cs typeface="Times New Roman" pitchFamily="18" charset="0"/>
                        </a:rPr>
                        <a:t>učinilo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ljudima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volimo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osetimo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npr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majka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detetu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vrišti</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835902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Čuti glasove</a:t>
            </a:r>
            <a:br>
              <a:rPr lang="it-IT" sz="3600" dirty="0">
                <a:solidFill>
                  <a:srgbClr val="004992"/>
                </a:solidFill>
                <a:latin typeface="+mn-lt"/>
                <a:ea typeface="+mn-ea"/>
                <a:cs typeface="+mn-cs"/>
              </a:rPr>
            </a:br>
            <a:r>
              <a:rPr lang="it-IT" dirty="0">
                <a:solidFill>
                  <a:srgbClr val="004992"/>
                </a:solidFill>
                <a:latin typeface="+mn-lt"/>
                <a:ea typeface="+mn-ea"/>
                <a:cs typeface="+mn-cs"/>
              </a:rPr>
              <a:t>Sopstvene misli ili spoljni uticaj?</a:t>
            </a:r>
            <a:br>
              <a:rPr lang="it-IT" sz="3600" dirty="0">
                <a:solidFill>
                  <a:srgbClr val="004992"/>
                </a:solidFill>
                <a:latin typeface="+mn-lt"/>
                <a:ea typeface="+mn-ea"/>
                <a:cs typeface="+mn-cs"/>
              </a:rPr>
            </a:br>
            <a:r>
              <a:rPr lang="it-IT" dirty="0">
                <a:solidFill>
                  <a:srgbClr val="004992"/>
                </a:solidFill>
                <a:latin typeface="+mn-lt"/>
                <a:ea typeface="+mn-ea"/>
                <a:cs typeface="+mn-cs"/>
              </a:rPr>
              <a:t>Za i protiv</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636912"/>
            <a:ext cx="11340000" cy="3815952"/>
          </a:xfrm>
        </p:spPr>
        <p:txBody>
          <a:bodyPr/>
          <a:lstStyle/>
          <a:p>
            <a:pPr lvl="0" defTabSz="914400" fontAlgn="base">
              <a:defRPr/>
            </a:pPr>
            <a:r>
              <a:rPr lang="hr-HR" sz="2400" dirty="0">
                <a:solidFill>
                  <a:srgbClr val="004992"/>
                </a:solidFill>
              </a:rPr>
              <a:t>Prihvatanje objašnjenja da se našim mislima</a:t>
            </a:r>
            <a:r>
              <a:rPr lang="de-DE" sz="2400" dirty="0">
                <a:solidFill>
                  <a:srgbClr val="004992"/>
                </a:solidFill>
              </a:rPr>
              <a:t> </a:t>
            </a:r>
            <a:r>
              <a:rPr lang="hr-HR" sz="2400" dirty="0">
                <a:solidFill>
                  <a:srgbClr val="004992"/>
                </a:solidFill>
              </a:rPr>
              <a:t>upravlja sa strane više otvara</a:t>
            </a:r>
            <a:r>
              <a:rPr lang="de-DE" sz="2400" dirty="0">
                <a:solidFill>
                  <a:srgbClr val="004992"/>
                </a:solidFill>
              </a:rPr>
              <a:t> </a:t>
            </a:r>
            <a:r>
              <a:rPr lang="hr-HR" sz="2400" dirty="0">
                <a:solidFill>
                  <a:srgbClr val="004992"/>
                </a:solidFill>
              </a:rPr>
              <a:t>pitanja nego što nudi odgovore</a:t>
            </a:r>
            <a:r>
              <a:rPr lang="de-DE" sz="2400" dirty="0">
                <a:solidFill>
                  <a:srgbClr val="004992"/>
                </a:solidFill>
              </a:rPr>
              <a:t>, </a:t>
            </a:r>
            <a:r>
              <a:rPr lang="hr-HR" sz="2400" dirty="0">
                <a:solidFill>
                  <a:srgbClr val="004992"/>
                </a:solidFill>
              </a:rPr>
              <a:t>npr</a:t>
            </a:r>
            <a:r>
              <a:rPr lang="de-DE" sz="2400" dirty="0">
                <a:solidFill>
                  <a:srgbClr val="004992"/>
                </a:solidFill>
              </a:rPr>
              <a:t>.:</a:t>
            </a:r>
            <a:endParaRPr lang="sr-Latn-CS"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Te</a:t>
            </a:r>
            <a:r>
              <a:rPr lang="hr-HR" sz="2400" dirty="0">
                <a:solidFill>
                  <a:srgbClr val="333333"/>
                </a:solidFill>
              </a:rPr>
              <a:t>hnička izvodljivost</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Kako i kad se desilo ubacivanje (implantacija)</a:t>
            </a:r>
            <a:r>
              <a:rPr lang="de-DE" sz="2400" dirty="0">
                <a:solidFill>
                  <a:srgbClr val="333333"/>
                </a:solidFill>
              </a:rPr>
              <a:t>?</a:t>
            </a:r>
          </a:p>
          <a:p>
            <a:pPr marL="342900" lvl="0" indent="-342900" defTabSz="914400" fontAlgn="base">
              <a:buClr>
                <a:srgbClr val="333333"/>
              </a:buClr>
              <a:buFont typeface="WingDings"/>
              <a:buChar char=""/>
              <a:defRPr/>
            </a:pPr>
            <a:r>
              <a:rPr lang="sr-Latn-CS" sz="2400" dirty="0">
                <a:solidFill>
                  <a:srgbClr val="333333"/>
                </a:solidFill>
              </a:rPr>
              <a:t>K</a:t>
            </a:r>
            <a:r>
              <a:rPr lang="hr-HR" sz="2400" dirty="0">
                <a:solidFill>
                  <a:srgbClr val="333333"/>
                </a:solidFill>
              </a:rPr>
              <a:t>o bi za to imao interesa, t</a:t>
            </a:r>
            <a:r>
              <a:rPr lang="sr-Latn-CS" sz="2400" dirty="0">
                <a:solidFill>
                  <a:srgbClr val="333333"/>
                </a:solidFill>
              </a:rPr>
              <a:t>akođe, novca i vremena da Vam tako naškodi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Postoje jednostavniji načini da se nanese šteta</a:t>
            </a:r>
            <a:r>
              <a:rPr lang="de-DE" sz="2400" dirty="0">
                <a:solidFill>
                  <a:srgbClr val="333333"/>
                </a:solidFill>
              </a:rPr>
              <a:t>.</a:t>
            </a:r>
            <a:r>
              <a:rPr lang="sr-Latn-CS" sz="2400" dirty="0">
                <a:solidFill>
                  <a:srgbClr val="333333"/>
                </a:solidFill>
              </a:rPr>
              <a:t> </a:t>
            </a:r>
            <a:r>
              <a:rPr lang="hr-HR" sz="2400" dirty="0">
                <a:solidFill>
                  <a:srgbClr val="333333"/>
                </a:solidFill>
              </a:rPr>
              <a:t>Zašto bi neko izabrao tako zahtevan način?</a:t>
            </a:r>
            <a:endParaRPr lang="en-US"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Prijatelj Vas je pozvao na večeru.</a:t>
            </a:r>
            <a:endParaRPr lang="de-DE" altLang="de-DE" sz="3600">
              <a:solidFill>
                <a:srgbClr val="004992"/>
              </a:solidFill>
              <a:latin typeface="+mn-lt"/>
              <a:ea typeface="+mn-ea"/>
              <a:cs typeface="+mn-cs"/>
            </a:endParaRPr>
          </a:p>
        </p:txBody>
      </p:sp>
      <p:sp>
        <p:nvSpPr>
          <p:cNvPr id="43014"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navelo Vašeg prijatelja da Vas </a:t>
            </a:r>
            <a:r>
              <a:rPr lang="de-DE" altLang="de-DE" sz="2400" dirty="0">
                <a:solidFill>
                  <a:srgbClr val="333333"/>
                </a:solidFill>
              </a:rPr>
              <a:t>pozove</a:t>
            </a:r>
            <a:r>
              <a:rPr lang="sr-Latn-CS" altLang="de-DE" sz="2400" dirty="0">
                <a:solidFill>
                  <a:srgbClr val="333333"/>
                </a:solidFill>
              </a:rPr>
              <a:t> na večeru</a:t>
            </a:r>
            <a:r>
              <a:rPr lang="hr-HR"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Policajac Vas zaustavlja na putu.</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policajca navelo da Vas </a:t>
            </a:r>
            <a:r>
              <a:rPr lang="hr-HR" altLang="de-DE" sz="2400">
                <a:solidFill>
                  <a:srgbClr val="333333"/>
                </a:solidFill>
              </a:rPr>
              <a:t>zaustavi?</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Pobedili ste na kocki.</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ste p</a:t>
            </a:r>
            <a:r>
              <a:rPr lang="en-US" altLang="de-DE" sz="2400" dirty="0">
                <a:solidFill>
                  <a:srgbClr val="333333"/>
                </a:solidFill>
              </a:rPr>
              <a:t>c</a:t>
            </a:r>
            <a:r>
              <a:rPr lang="hr-HR" altLang="de-DE" sz="2400" dirty="0">
                <a:solidFill>
                  <a:srgbClr val="333333"/>
                </a:solidFill>
              </a:rPr>
              <a:t>obedili</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650" b="1027"/>
          <a:stretch/>
        </p:blipFill>
        <p:spPr bwMode="auto">
          <a:xfrm>
            <a:off x="8665575" y="4219479"/>
            <a:ext cx="35296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Približili ste se svom novom autu i primetili ogrebotinu na farbi.</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moglo prouzrokovati </a:t>
            </a:r>
            <a:r>
              <a:rPr lang="hr-HR" altLang="de-DE" sz="2400">
                <a:solidFill>
                  <a:srgbClr val="333333"/>
                </a:solidFill>
              </a:rPr>
              <a:t>ogrebotinu</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Lekar je otkrio da imate visok krvni pritisak.</a:t>
            </a:r>
            <a:endParaRPr lang="de-DE" altLang="de-DE" sz="3600">
              <a:latin typeface="+mn-lt"/>
              <a:ea typeface="+mn-ea"/>
              <a:cs typeface="+mn-cs"/>
            </a:endParaRPr>
          </a:p>
        </p:txBody>
      </p:sp>
      <p:sp>
        <p:nvSpPr>
          <p:cNvPr id="47110"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imate visok krvni </a:t>
            </a:r>
            <a:r>
              <a:rPr lang="hr-HR" altLang="de-DE" sz="2400">
                <a:solidFill>
                  <a:srgbClr val="333333"/>
                </a:solidFill>
              </a:rPr>
              <a:t>pritisak</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Poznanik je odbio da Vam pomogne u jednom poslu.</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Vašeg poznanika navelo da Vam ne pomogne u tom </a:t>
            </a:r>
            <a:r>
              <a:rPr lang="hr-HR" altLang="de-DE" sz="2400">
                <a:solidFill>
                  <a:srgbClr val="333333"/>
                </a:solidFill>
              </a:rPr>
              <a:t>poslu?</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Prijateljica Vam je kupila poklon.</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Vašu prijateljicu navelo da Vam nešto </a:t>
            </a:r>
            <a:r>
              <a:rPr lang="hr-HR" altLang="de-DE" sz="2400">
                <a:solidFill>
                  <a:srgbClr val="333333"/>
                </a:solidFill>
              </a:rPr>
              <a:t>pokloni?</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Vam kaže da ste glupi.</a:t>
            </a:r>
            <a:endParaRPr lang="de-DE" altLang="de-DE" sz="3600">
              <a:latin typeface="+mn-lt"/>
              <a:ea typeface="+mn-ea"/>
              <a:cs typeface="+mn-cs"/>
            </a:endParaRPr>
          </a:p>
        </p:txBody>
      </p:sp>
      <p:sp>
        <p:nvSpPr>
          <p:cNvPr id="50178"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Vašeg prijatelja navelo da Vas smatra </a:t>
            </a:r>
            <a:r>
              <a:rPr lang="hr-HR" altLang="de-DE" sz="2400">
                <a:solidFill>
                  <a:srgbClr val="333333"/>
                </a:solidFill>
              </a:rPr>
              <a:t>glupim</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Kad uzmete u ruke bebu Vaših komšija, ona počinje da plače.</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beba počinje da </a:t>
            </a:r>
            <a:r>
              <a:rPr lang="hr-HR" altLang="de-DE" sz="2400">
                <a:solidFill>
                  <a:srgbClr val="333333"/>
                </a:solidFill>
              </a:rPr>
              <a:t>plače</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Poznanik kaže da Vas ne poštuje.</a:t>
            </a:r>
            <a:endParaRPr lang="de-DE" altLang="de-DE" sz="3600">
              <a:latin typeface="+mn-lt"/>
              <a:ea typeface="+mn-ea"/>
              <a:cs typeface="+mn-cs"/>
            </a:endParaRPr>
          </a:p>
        </p:txBody>
      </p:sp>
      <p:sp>
        <p:nvSpPr>
          <p:cNvPr id="52226"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Vašeg poznanika navelo da nema poštovanja prema </a:t>
            </a:r>
            <a:r>
              <a:rPr lang="hr-HR" altLang="de-DE" sz="2400">
                <a:solidFill>
                  <a:srgbClr val="333333"/>
                </a:solidFill>
              </a:rPr>
              <a:t>Vama</a:t>
            </a:r>
            <a:r>
              <a:rPr lang="de-DE" altLang="de-DE" sz="2400" dirty="0">
                <a:solidFill>
                  <a:srgbClr val="333333"/>
                </a:solidFill>
              </a:rPr>
              <a:t>?</a:t>
            </a:r>
          </a:p>
          <a:p>
            <a:pPr lvl="0" defTabSz="914400" fontAlgn="base"/>
            <a:r>
              <a:rPr lang="hr-HR" altLang="de-DE" sz="2400" dirty="0">
                <a:solidFill>
                  <a:srgbClr val="333333"/>
                </a:solidFill>
              </a:rPr>
              <a:t>Šta je glavni razlog za ovo</a:t>
            </a:r>
            <a:r>
              <a:rPr lang="de-DE" altLang="de-DE" sz="2400" dirty="0">
                <a:solidFill>
                  <a:srgbClr val="333333"/>
                </a:solidFill>
              </a:rPr>
              <a:t>?</a:t>
            </a: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Vaša ličnost? </a:t>
            </a:r>
          </a:p>
          <a:p>
            <a:pPr eaLnBrk="1" hangingPunct="1">
              <a:lnSpc>
                <a:spcPct val="105000"/>
              </a:lnSpc>
              <a:spcBef>
                <a:spcPts val="1999"/>
              </a:spcBef>
              <a:spcAft>
                <a:spcPts val="0"/>
              </a:spcAft>
              <a:buClrTx/>
              <a:buNone/>
            </a:pPr>
            <a:r>
              <a:rPr lang="en-US" altLang="de-DE" sz="2400">
                <a:solidFill>
                  <a:srgbClr val="004992"/>
                </a:solidFill>
                <a:latin typeface="Calibri Light"/>
              </a:rPr>
              <a:t>Neka 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smo</a:t>
            </a:r>
            <a:r>
              <a:rPr lang="en-US" altLang="de-DE" sz="2400" b="1" dirty="0">
                <a:solidFill>
                  <a:srgbClr val="333333"/>
                </a:solidFill>
              </a:rPr>
              <a:t> </a:t>
            </a:r>
            <a:r>
              <a:rPr lang="hr-HR" altLang="de-DE" sz="2400" b="1" dirty="0">
                <a:solidFill>
                  <a:srgbClr val="333333"/>
                </a:solidFill>
              </a:rPr>
              <a:t>naučili</a:t>
            </a:r>
            <a:r>
              <a:rPr lang="de-DE" altLang="de-DE"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Razmotrite</a:t>
            </a:r>
            <a:r>
              <a:rPr lang="en-US" altLang="de-DE" sz="2400" dirty="0">
                <a:solidFill>
                  <a:srgbClr val="333333"/>
                </a:solidFill>
              </a:rPr>
              <a:t> u</a:t>
            </a:r>
            <a:r>
              <a:rPr lang="hr-HR" altLang="de-DE" sz="2400" dirty="0">
                <a:solidFill>
                  <a:srgbClr val="333333"/>
                </a:solidFill>
              </a:rPr>
              <a:t>vek više moguć</a:t>
            </a:r>
            <a:r>
              <a:rPr lang="en-US" altLang="de-DE" sz="2400" dirty="0" err="1">
                <a:solidFill>
                  <a:srgbClr val="333333"/>
                </a:solidFill>
              </a:rPr>
              <a:t>nosti</a:t>
            </a:r>
            <a:r>
              <a:rPr lang="hr-HR" altLang="de-DE" sz="2400" dirty="0">
                <a:solidFill>
                  <a:srgbClr val="333333"/>
                </a:solidFill>
              </a:rPr>
              <a:t> koj</a:t>
            </a:r>
            <a:r>
              <a:rPr lang="en-US" altLang="de-DE" sz="2400" dirty="0">
                <a:solidFill>
                  <a:srgbClr val="333333"/>
                </a:solidFill>
              </a:rPr>
              <a:t>e</a:t>
            </a:r>
            <a:r>
              <a:rPr lang="hr-HR" altLang="de-DE" sz="2400" dirty="0">
                <a:solidFill>
                  <a:srgbClr val="333333"/>
                </a:solidFill>
              </a:rPr>
              <a:t> su mogl</a:t>
            </a:r>
            <a:r>
              <a:rPr lang="en-US" altLang="de-DE" sz="2400" dirty="0">
                <a:solidFill>
                  <a:srgbClr val="333333"/>
                </a:solidFill>
              </a:rPr>
              <a:t>e </a:t>
            </a:r>
            <a:r>
              <a:rPr lang="en-US" altLang="de-DE" sz="2400" dirty="0" err="1">
                <a:solidFill>
                  <a:srgbClr val="333333"/>
                </a:solidFill>
              </a:rPr>
              <a:t>dovesti</a:t>
            </a:r>
            <a:r>
              <a:rPr lang="en-US" altLang="de-DE" sz="2400" dirty="0">
                <a:solidFill>
                  <a:srgbClr val="333333"/>
                </a:solidFill>
              </a:rPr>
              <a:t> do</a:t>
            </a:r>
            <a:r>
              <a:rPr lang="hr-HR" altLang="de-DE" sz="2400" dirty="0">
                <a:solidFill>
                  <a:srgbClr val="333333"/>
                </a:solidFill>
              </a:rPr>
              <a:t> nekog događaja</a:t>
            </a:r>
            <a:r>
              <a:rPr lang="en-US" altLang="de-DE" sz="2400" dirty="0">
                <a:solidFill>
                  <a:srgbClr val="333333"/>
                </a:solidFill>
              </a:rPr>
              <a:t> (pre </a:t>
            </a:r>
            <a:r>
              <a:rPr lang="en-US" altLang="de-DE" sz="2400" dirty="0" err="1">
                <a:solidFill>
                  <a:srgbClr val="333333"/>
                </a:solidFill>
              </a:rPr>
              <a:t>svega</a:t>
            </a:r>
            <a:r>
              <a:rPr lang="en-US" altLang="de-DE" sz="2400" dirty="0">
                <a:solidFill>
                  <a:srgbClr val="333333"/>
                </a:solidFill>
              </a:rPr>
              <a:t>:</a:t>
            </a:r>
            <a:r>
              <a:rPr lang="hr-HR" altLang="de-DE" sz="2400" dirty="0">
                <a:solidFill>
                  <a:srgbClr val="333333"/>
                </a:solidFill>
              </a:rPr>
              <a:t> </a:t>
            </a:r>
            <a:r>
              <a:rPr lang="en-US" altLang="de-DE" sz="2400" dirty="0">
                <a:solidFill>
                  <a:srgbClr val="333333"/>
                </a:solidFill>
              </a:rPr>
              <a:t>ja li</a:t>
            </a:r>
            <a:r>
              <a:rPr lang="sr-Latn-CS" altLang="de-DE" sz="2400" dirty="0">
                <a:solidFill>
                  <a:srgbClr val="333333"/>
                </a:solidFill>
              </a:rPr>
              <a:t>čno, </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okolnosti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smo</a:t>
            </a:r>
            <a:r>
              <a:rPr lang="en-US" altLang="de-DE" sz="2400" b="1" dirty="0">
                <a:solidFill>
                  <a:srgbClr val="333333"/>
                </a:solidFill>
              </a:rPr>
              <a:t> </a:t>
            </a:r>
            <a:r>
              <a:rPr lang="hr-HR" altLang="de-DE" sz="2400" b="1" dirty="0">
                <a:solidFill>
                  <a:srgbClr val="333333"/>
                </a:solidFill>
              </a:rPr>
              <a:t>naučili</a:t>
            </a:r>
            <a:r>
              <a:rPr lang="de-DE" altLang="de-DE"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Razmotrite</a:t>
            </a:r>
            <a:r>
              <a:rPr lang="en-US" altLang="de-DE" sz="2400" dirty="0">
                <a:solidFill>
                  <a:srgbClr val="333333"/>
                </a:solidFill>
              </a:rPr>
              <a:t> u</a:t>
            </a:r>
            <a:r>
              <a:rPr lang="hr-HR" altLang="de-DE" sz="2400" dirty="0">
                <a:solidFill>
                  <a:srgbClr val="333333"/>
                </a:solidFill>
              </a:rPr>
              <a:t>vek više moguć</a:t>
            </a:r>
            <a:r>
              <a:rPr lang="en-US" altLang="de-DE" sz="2400" dirty="0" err="1">
                <a:solidFill>
                  <a:srgbClr val="333333"/>
                </a:solidFill>
              </a:rPr>
              <a:t>nosti</a:t>
            </a:r>
            <a:r>
              <a:rPr lang="hr-HR" altLang="de-DE" sz="2400" dirty="0">
                <a:solidFill>
                  <a:srgbClr val="333333"/>
                </a:solidFill>
              </a:rPr>
              <a:t> koj</a:t>
            </a:r>
            <a:r>
              <a:rPr lang="en-US" altLang="de-DE" sz="2400" dirty="0">
                <a:solidFill>
                  <a:srgbClr val="333333"/>
                </a:solidFill>
              </a:rPr>
              <a:t>e</a:t>
            </a:r>
            <a:r>
              <a:rPr lang="hr-HR" altLang="de-DE" sz="2400" dirty="0">
                <a:solidFill>
                  <a:srgbClr val="333333"/>
                </a:solidFill>
              </a:rPr>
              <a:t> su mogl</a:t>
            </a:r>
            <a:r>
              <a:rPr lang="en-US" altLang="de-DE" sz="2400" dirty="0">
                <a:solidFill>
                  <a:srgbClr val="333333"/>
                </a:solidFill>
              </a:rPr>
              <a:t>e </a:t>
            </a:r>
            <a:r>
              <a:rPr lang="en-US" altLang="de-DE" sz="2400" dirty="0" err="1">
                <a:solidFill>
                  <a:srgbClr val="333333"/>
                </a:solidFill>
              </a:rPr>
              <a:t>dovesti</a:t>
            </a:r>
            <a:r>
              <a:rPr lang="en-US" altLang="de-DE" sz="2400" dirty="0">
                <a:solidFill>
                  <a:srgbClr val="333333"/>
                </a:solidFill>
              </a:rPr>
              <a:t> do</a:t>
            </a:r>
            <a:r>
              <a:rPr lang="hr-HR" altLang="de-DE" sz="2400" dirty="0">
                <a:solidFill>
                  <a:srgbClr val="333333"/>
                </a:solidFill>
              </a:rPr>
              <a:t> nekog događaja</a:t>
            </a:r>
            <a:r>
              <a:rPr lang="en-US" altLang="de-DE" sz="2400" dirty="0">
                <a:solidFill>
                  <a:srgbClr val="333333"/>
                </a:solidFill>
              </a:rPr>
              <a:t> (pre </a:t>
            </a:r>
            <a:r>
              <a:rPr lang="en-US" altLang="de-DE" sz="2400" dirty="0" err="1">
                <a:solidFill>
                  <a:srgbClr val="333333"/>
                </a:solidFill>
              </a:rPr>
              <a:t>svega</a:t>
            </a:r>
            <a:r>
              <a:rPr lang="en-US" altLang="de-DE" sz="2400" dirty="0">
                <a:solidFill>
                  <a:srgbClr val="333333"/>
                </a:solidFill>
              </a:rPr>
              <a:t>:</a:t>
            </a:r>
            <a:r>
              <a:rPr lang="hr-HR" altLang="de-DE" sz="2400" dirty="0">
                <a:solidFill>
                  <a:srgbClr val="333333"/>
                </a:solidFill>
              </a:rPr>
              <a:t> </a:t>
            </a:r>
            <a:r>
              <a:rPr lang="en-US" altLang="de-DE" sz="2400" dirty="0">
                <a:solidFill>
                  <a:srgbClr val="333333"/>
                </a:solidFill>
              </a:rPr>
              <a:t>ja li</a:t>
            </a:r>
            <a:r>
              <a:rPr lang="sr-Latn-CS" altLang="de-DE" sz="2400" dirty="0">
                <a:solidFill>
                  <a:srgbClr val="333333"/>
                </a:solidFill>
              </a:rPr>
              <a:t>čno, </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okolnosti</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svakodnevnom životu treb</a:t>
            </a:r>
            <a:r>
              <a:rPr lang="en-US" altLang="de-DE" sz="2400" dirty="0">
                <a:solidFill>
                  <a:srgbClr val="333333"/>
                </a:solidFill>
              </a:rPr>
              <a:t>a</a:t>
            </a:r>
            <a:r>
              <a:rPr lang="hr-HR" altLang="de-DE" sz="2400" dirty="0">
                <a:solidFill>
                  <a:srgbClr val="333333"/>
                </a:solidFill>
              </a:rPr>
              <a:t>lo bi da se trudimo da realno procenjujemo situacije :</a:t>
            </a:r>
            <a:br>
              <a:rPr lang="en-US" altLang="de-DE" sz="2400" dirty="0">
                <a:solidFill>
                  <a:srgbClr val="333333"/>
                </a:solidFill>
              </a:rPr>
            </a:br>
            <a:r>
              <a:rPr lang="hr-HR" altLang="de-DE" sz="2400" dirty="0">
                <a:solidFill>
                  <a:srgbClr val="333333"/>
                </a:solidFill>
              </a:rPr>
              <a:t>Nisu </a:t>
            </a:r>
            <a:r>
              <a:rPr lang="hr-HR" altLang="de-DE" sz="2400" i="1" dirty="0">
                <a:solidFill>
                  <a:srgbClr val="333333"/>
                </a:solidFill>
              </a:rPr>
              <a:t>uvek </a:t>
            </a:r>
            <a:r>
              <a:rPr lang="hr-HR" altLang="de-DE" sz="2400" dirty="0">
                <a:solidFill>
                  <a:srgbClr val="333333"/>
                </a:solidFill>
              </a:rPr>
              <a:t>drugi</a:t>
            </a:r>
            <a:r>
              <a:rPr lang="en-US" altLang="de-DE" sz="2400" dirty="0">
                <a:solidFill>
                  <a:srgbClr val="333333"/>
                </a:solidFill>
              </a:rPr>
              <a:t> </a:t>
            </a:r>
            <a:r>
              <a:rPr lang="hr-HR" altLang="de-DE" sz="2400" dirty="0">
                <a:solidFill>
                  <a:srgbClr val="333333"/>
                </a:solidFill>
              </a:rPr>
              <a:t>krivi za naše nedaće – kao što ni mi nismo </a:t>
            </a:r>
            <a:r>
              <a:rPr lang="hr-HR" altLang="de-DE" sz="2400" i="1" dirty="0">
                <a:solidFill>
                  <a:srgbClr val="333333"/>
                </a:solidFill>
              </a:rPr>
              <a:t>uvek</a:t>
            </a:r>
            <a:r>
              <a:rPr lang="en-US" altLang="de-DE" sz="2400" dirty="0">
                <a:solidFill>
                  <a:srgbClr val="333333"/>
                </a:solidFill>
              </a:rPr>
              <a:t> </a:t>
            </a:r>
            <a:r>
              <a:rPr lang="sr-Latn-CS" altLang="de-DE" sz="2400" dirty="0">
                <a:solidFill>
                  <a:srgbClr val="333333"/>
                </a:solidFill>
              </a:rPr>
              <a:t>krivi </a:t>
            </a:r>
            <a:r>
              <a:rPr lang="hr-HR" altLang="de-DE" sz="2400" dirty="0">
                <a:solidFill>
                  <a:srgbClr val="333333"/>
                </a:solidFill>
              </a:rPr>
              <a:t>kada nam nešto ne ide kako </a:t>
            </a:r>
            <a:r>
              <a:rPr lang="hr-HR" altLang="de-DE" sz="2400">
                <a:solidFill>
                  <a:srgbClr val="333333"/>
                </a:solidFill>
              </a:rPr>
              <a:t>treba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477672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smo</a:t>
            </a:r>
            <a:r>
              <a:rPr lang="en-US" altLang="de-DE" sz="2400" b="1" dirty="0">
                <a:solidFill>
                  <a:srgbClr val="333333"/>
                </a:solidFill>
              </a:rPr>
              <a:t> </a:t>
            </a:r>
            <a:r>
              <a:rPr lang="hr-HR" altLang="de-DE" sz="2400" b="1" dirty="0">
                <a:solidFill>
                  <a:srgbClr val="333333"/>
                </a:solidFill>
              </a:rPr>
              <a:t>naučili</a:t>
            </a:r>
            <a:r>
              <a:rPr lang="de-DE" altLang="de-DE"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Razmotrite</a:t>
            </a:r>
            <a:r>
              <a:rPr lang="en-US" altLang="de-DE" sz="2400" dirty="0">
                <a:solidFill>
                  <a:srgbClr val="333333"/>
                </a:solidFill>
              </a:rPr>
              <a:t> u</a:t>
            </a:r>
            <a:r>
              <a:rPr lang="hr-HR" altLang="de-DE" sz="2400" dirty="0">
                <a:solidFill>
                  <a:srgbClr val="333333"/>
                </a:solidFill>
              </a:rPr>
              <a:t>vek više moguć</a:t>
            </a:r>
            <a:r>
              <a:rPr lang="en-US" altLang="de-DE" sz="2400" dirty="0" err="1">
                <a:solidFill>
                  <a:srgbClr val="333333"/>
                </a:solidFill>
              </a:rPr>
              <a:t>nosti</a:t>
            </a:r>
            <a:r>
              <a:rPr lang="hr-HR" altLang="de-DE" sz="2400" dirty="0">
                <a:solidFill>
                  <a:srgbClr val="333333"/>
                </a:solidFill>
              </a:rPr>
              <a:t> koj</a:t>
            </a:r>
            <a:r>
              <a:rPr lang="en-US" altLang="de-DE" sz="2400" dirty="0">
                <a:solidFill>
                  <a:srgbClr val="333333"/>
                </a:solidFill>
              </a:rPr>
              <a:t>e</a:t>
            </a:r>
            <a:r>
              <a:rPr lang="hr-HR" altLang="de-DE" sz="2400" dirty="0">
                <a:solidFill>
                  <a:srgbClr val="333333"/>
                </a:solidFill>
              </a:rPr>
              <a:t> su mogl</a:t>
            </a:r>
            <a:r>
              <a:rPr lang="en-US" altLang="de-DE" sz="2400" dirty="0">
                <a:solidFill>
                  <a:srgbClr val="333333"/>
                </a:solidFill>
              </a:rPr>
              <a:t>e </a:t>
            </a:r>
            <a:r>
              <a:rPr lang="en-US" altLang="de-DE" sz="2400" dirty="0" err="1">
                <a:solidFill>
                  <a:srgbClr val="333333"/>
                </a:solidFill>
              </a:rPr>
              <a:t>dovesti</a:t>
            </a:r>
            <a:r>
              <a:rPr lang="en-US" altLang="de-DE" sz="2400" dirty="0">
                <a:solidFill>
                  <a:srgbClr val="333333"/>
                </a:solidFill>
              </a:rPr>
              <a:t> do</a:t>
            </a:r>
            <a:r>
              <a:rPr lang="hr-HR" altLang="de-DE" sz="2400" dirty="0">
                <a:solidFill>
                  <a:srgbClr val="333333"/>
                </a:solidFill>
              </a:rPr>
              <a:t> nekog događaja</a:t>
            </a:r>
            <a:r>
              <a:rPr lang="en-US" altLang="de-DE" sz="2400" dirty="0">
                <a:solidFill>
                  <a:srgbClr val="333333"/>
                </a:solidFill>
              </a:rPr>
              <a:t> (pre </a:t>
            </a:r>
            <a:r>
              <a:rPr lang="en-US" altLang="de-DE" sz="2400" dirty="0" err="1">
                <a:solidFill>
                  <a:srgbClr val="333333"/>
                </a:solidFill>
              </a:rPr>
              <a:t>svega</a:t>
            </a:r>
            <a:r>
              <a:rPr lang="en-US" altLang="de-DE" sz="2400" dirty="0">
                <a:solidFill>
                  <a:srgbClr val="333333"/>
                </a:solidFill>
              </a:rPr>
              <a:t>:</a:t>
            </a:r>
            <a:r>
              <a:rPr lang="hr-HR" altLang="de-DE" sz="2400" dirty="0">
                <a:solidFill>
                  <a:srgbClr val="333333"/>
                </a:solidFill>
              </a:rPr>
              <a:t> </a:t>
            </a:r>
            <a:r>
              <a:rPr lang="en-US" altLang="de-DE" sz="2400" dirty="0">
                <a:solidFill>
                  <a:srgbClr val="333333"/>
                </a:solidFill>
              </a:rPr>
              <a:t>ja li</a:t>
            </a:r>
            <a:r>
              <a:rPr lang="sr-Latn-CS" altLang="de-DE" sz="2400" dirty="0">
                <a:solidFill>
                  <a:srgbClr val="333333"/>
                </a:solidFill>
              </a:rPr>
              <a:t>čno, </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okolnosti</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svakodnevnom životu treb</a:t>
            </a:r>
            <a:r>
              <a:rPr lang="en-US" altLang="de-DE" sz="2400" dirty="0">
                <a:solidFill>
                  <a:srgbClr val="333333"/>
                </a:solidFill>
              </a:rPr>
              <a:t>a</a:t>
            </a:r>
            <a:r>
              <a:rPr lang="hr-HR" altLang="de-DE" sz="2400" dirty="0">
                <a:solidFill>
                  <a:srgbClr val="333333"/>
                </a:solidFill>
              </a:rPr>
              <a:t>lo bi da se trudimo da realno procenjujemo situacije :</a:t>
            </a:r>
            <a:br>
              <a:rPr lang="en-US" altLang="de-DE" sz="2400" dirty="0">
                <a:solidFill>
                  <a:srgbClr val="333333"/>
                </a:solidFill>
              </a:rPr>
            </a:br>
            <a:r>
              <a:rPr lang="hr-HR" altLang="de-DE" sz="2400" dirty="0">
                <a:solidFill>
                  <a:srgbClr val="333333"/>
                </a:solidFill>
              </a:rPr>
              <a:t>Nisu </a:t>
            </a:r>
            <a:r>
              <a:rPr lang="hr-HR" altLang="de-DE" sz="2400" i="1" dirty="0">
                <a:solidFill>
                  <a:srgbClr val="333333"/>
                </a:solidFill>
              </a:rPr>
              <a:t>uvek </a:t>
            </a:r>
            <a:r>
              <a:rPr lang="hr-HR" altLang="de-DE" sz="2400" dirty="0">
                <a:solidFill>
                  <a:srgbClr val="333333"/>
                </a:solidFill>
              </a:rPr>
              <a:t>drugi</a:t>
            </a:r>
            <a:r>
              <a:rPr lang="en-US" altLang="de-DE" sz="2400" dirty="0">
                <a:solidFill>
                  <a:srgbClr val="333333"/>
                </a:solidFill>
              </a:rPr>
              <a:t> </a:t>
            </a:r>
            <a:r>
              <a:rPr lang="hr-HR" altLang="de-DE" sz="2400" dirty="0">
                <a:solidFill>
                  <a:srgbClr val="333333"/>
                </a:solidFill>
              </a:rPr>
              <a:t>krivi za naše nedaće – kao što ni mi nismo </a:t>
            </a:r>
            <a:r>
              <a:rPr lang="hr-HR" altLang="de-DE" sz="2400" i="1" dirty="0">
                <a:solidFill>
                  <a:srgbClr val="333333"/>
                </a:solidFill>
              </a:rPr>
              <a:t>uvek</a:t>
            </a:r>
            <a:r>
              <a:rPr lang="en-US" altLang="de-DE" sz="2400" dirty="0">
                <a:solidFill>
                  <a:srgbClr val="333333"/>
                </a:solidFill>
              </a:rPr>
              <a:t> </a:t>
            </a:r>
            <a:r>
              <a:rPr lang="sr-Latn-CS" altLang="de-DE" sz="2400" dirty="0">
                <a:solidFill>
                  <a:srgbClr val="333333"/>
                </a:solidFill>
              </a:rPr>
              <a:t>krivi </a:t>
            </a:r>
            <a:r>
              <a:rPr lang="hr-HR" altLang="de-DE" sz="2400" dirty="0">
                <a:solidFill>
                  <a:srgbClr val="333333"/>
                </a:solidFill>
              </a:rPr>
              <a:t>kada nam nešto ne ide kako treba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Najčešće više faktora doprinese nastanku nekog događaja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35111463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Kod mnogih </a:t>
            </a:r>
            <a:r>
              <a:rPr lang="de-DE" altLang="de-DE" sz="2400" dirty="0">
                <a:solidFill>
                  <a:srgbClr val="333333"/>
                </a:solidFill>
              </a:rPr>
              <a:t>(</a:t>
            </a:r>
            <a:r>
              <a:rPr lang="hr-HR" altLang="de-DE" sz="2400" dirty="0">
                <a:solidFill>
                  <a:srgbClr val="333333"/>
                </a:solidFill>
              </a:rPr>
              <a:t>ali ne svih!</a:t>
            </a:r>
            <a:r>
              <a:rPr lang="de-DE" altLang="de-DE" sz="2400" dirty="0">
                <a:solidFill>
                  <a:srgbClr val="333333"/>
                </a:solidFill>
              </a:rPr>
              <a:t>)</a:t>
            </a:r>
            <a:r>
              <a:rPr lang="hr-HR" altLang="de-DE" sz="2400" dirty="0">
                <a:solidFill>
                  <a:srgbClr val="333333"/>
                </a:solidFill>
              </a:rPr>
              <a:t> osoba sa psihozom postoji tendencija da se </a:t>
            </a:r>
            <a:r>
              <a:rPr lang="hr-HR" altLang="de-DE" sz="2400" i="1" dirty="0">
                <a:solidFill>
                  <a:srgbClr val="333333"/>
                </a:solidFill>
              </a:rPr>
              <a:t>složeni</a:t>
            </a:r>
            <a:r>
              <a:rPr lang="en-AU" altLang="de-DE" sz="2400" dirty="0">
                <a:solidFill>
                  <a:srgbClr val="333333"/>
                </a:solidFill>
              </a:rPr>
              <a:t> </a:t>
            </a:r>
            <a:r>
              <a:rPr lang="hr-HR" altLang="de-DE" sz="2400" dirty="0">
                <a:solidFill>
                  <a:srgbClr val="333333"/>
                </a:solidFill>
              </a:rPr>
              <a:t>događaji objašnjavaju svođenjem na jedan </a:t>
            </a:r>
            <a:r>
              <a:rPr lang="hr-HR" altLang="de-DE" sz="2400" i="1" dirty="0">
                <a:solidFill>
                  <a:srgbClr val="333333"/>
                </a:solidFill>
              </a:rPr>
              <a:t>jedini</a:t>
            </a:r>
            <a:r>
              <a:rPr lang="hr-HR" altLang="de-DE" sz="2400" dirty="0">
                <a:solidFill>
                  <a:srgbClr val="333333"/>
                </a:solidFill>
              </a:rPr>
              <a:t> uzrok</a:t>
            </a:r>
            <a:r>
              <a:rPr lang="en-AU" altLang="de-DE" sz="2400" dirty="0">
                <a:solidFill>
                  <a:srgbClr val="333333"/>
                </a:solidFill>
              </a:rPr>
              <a:t>.</a:t>
            </a:r>
            <a:r>
              <a:rPr lang="sr-Latn-CS" altLang="de-DE" sz="2400" dirty="0">
                <a:solidFill>
                  <a:srgbClr val="333333"/>
                </a:solidFill>
              </a:rPr>
              <a:t> </a:t>
            </a:r>
            <a:r>
              <a:rPr lang="hr-HR" altLang="de-DE" sz="2400" dirty="0">
                <a:solidFill>
                  <a:srgbClr val="333333"/>
                </a:solidFill>
              </a:rPr>
              <a:t>Često</a:t>
            </a:r>
            <a:r>
              <a:rPr lang="en-AU" altLang="de-DE" sz="2400" dirty="0">
                <a:solidFill>
                  <a:srgbClr val="333333"/>
                </a:solidFill>
              </a:rPr>
              <a:t> </a:t>
            </a:r>
            <a:r>
              <a:rPr lang="hr-HR" altLang="de-DE" sz="2400" dirty="0">
                <a:solidFill>
                  <a:srgbClr val="333333"/>
                </a:solidFill>
              </a:rPr>
              <a:t>se drugi ljudi vide kao jedini krivci za sopstvene nevolje.</a:t>
            </a:r>
            <a:endParaRPr lang="en-AU" altLang="de-DE" sz="2400" dirty="0">
              <a:solidFill>
                <a:srgbClr val="333333"/>
              </a:solidFill>
            </a:endParaRPr>
          </a:p>
          <a:p>
            <a:pPr lvl="0" defTabSz="914400" fontAlgn="base"/>
            <a:r>
              <a:rPr lang="hr-HR" altLang="de-DE" sz="2400" dirty="0">
                <a:solidFill>
                  <a:srgbClr val="004992"/>
                </a:solidFill>
              </a:rPr>
              <a:t>Primer</a:t>
            </a:r>
            <a:r>
              <a:rPr lang="en-AU" altLang="de-DE" sz="2400" dirty="0">
                <a:solidFill>
                  <a:srgbClr val="004992"/>
                </a:solidFill>
              </a:rPr>
              <a:t>: </a:t>
            </a:r>
            <a:r>
              <a:rPr lang="en-AU" altLang="de-DE" sz="2400" dirty="0">
                <a:solidFill>
                  <a:srgbClr val="333333"/>
                </a:solidFill>
              </a:rPr>
              <a:t>An</a:t>
            </a:r>
            <a:r>
              <a:rPr lang="sr-Latn-CS" altLang="de-DE" sz="2400" dirty="0">
                <a:solidFill>
                  <a:srgbClr val="333333"/>
                </a:solidFill>
              </a:rPr>
              <a:t>a</a:t>
            </a:r>
            <a:r>
              <a:rPr lang="hr-HR" altLang="de-DE" sz="2400" dirty="0">
                <a:solidFill>
                  <a:srgbClr val="333333"/>
                </a:solidFill>
              </a:rPr>
              <a:t> često pada</a:t>
            </a:r>
            <a:r>
              <a:rPr lang="en-AU" altLang="de-DE" sz="2400" dirty="0">
                <a:solidFill>
                  <a:srgbClr val="333333"/>
                </a:solidFill>
              </a:rPr>
              <a:t>.</a:t>
            </a:r>
          </a:p>
          <a:p>
            <a:pPr lvl="0" defTabSz="914400" fontAlgn="base"/>
            <a:r>
              <a:rPr lang="hr-HR" altLang="de-DE" sz="2400" dirty="0">
                <a:solidFill>
                  <a:srgbClr val="004992"/>
                </a:solidFill>
              </a:rPr>
              <a:t>Vlastito ubeđenje</a:t>
            </a:r>
            <a:r>
              <a:rPr lang="en-AU" altLang="de-DE" sz="2400" dirty="0">
                <a:solidFill>
                  <a:srgbClr val="004992"/>
                </a:solidFill>
              </a:rPr>
              <a:t>:</a:t>
            </a:r>
            <a:r>
              <a:rPr lang="hr-HR" altLang="de-DE" sz="2400" dirty="0">
                <a:solidFill>
                  <a:srgbClr val="004992"/>
                </a:solidFill>
              </a:rPr>
              <a:t> </a:t>
            </a:r>
            <a:r>
              <a:rPr lang="hr-HR" altLang="de-DE" sz="2400" dirty="0">
                <a:solidFill>
                  <a:srgbClr val="333333"/>
                </a:solidFill>
              </a:rPr>
              <a:t>Njen ujak šalje joj ometajuće signale kroz elektrode u njenoj glavi</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a:t>
            </a:r>
            <a:r>
              <a:rPr lang="hr-HR" altLang="de-DE" sz="2400" dirty="0">
                <a:solidFill>
                  <a:srgbClr val="004992"/>
                </a:solidFill>
              </a:rPr>
              <a:t> </a:t>
            </a:r>
            <a:r>
              <a:rPr lang="hr-HR" altLang="de-DE" sz="2400" dirty="0">
                <a:solidFill>
                  <a:srgbClr val="333333"/>
                </a:solidFill>
              </a:rPr>
              <a:t>Ana je pre nekog vremena imala tešk</a:t>
            </a:r>
            <a:r>
              <a:rPr lang="en-US" altLang="de-DE" sz="2400" dirty="0">
                <a:solidFill>
                  <a:srgbClr val="333333"/>
                </a:solidFill>
              </a:rPr>
              <a:t>o</a:t>
            </a:r>
            <a:r>
              <a:rPr lang="hr-HR" altLang="de-DE" sz="2400" dirty="0">
                <a:solidFill>
                  <a:srgbClr val="333333"/>
                </a:solidFill>
              </a:rPr>
              <a:t> </a:t>
            </a:r>
            <a:r>
              <a:rPr lang="en-US" altLang="de-DE" sz="2400" dirty="0" err="1">
                <a:solidFill>
                  <a:srgbClr val="333333"/>
                </a:solidFill>
              </a:rPr>
              <a:t>zapaljenje</a:t>
            </a:r>
            <a:r>
              <a:rPr lang="hr-HR" altLang="de-DE" sz="2400" dirty="0">
                <a:solidFill>
                  <a:srgbClr val="333333"/>
                </a:solidFill>
              </a:rPr>
              <a:t> srednjeg uva koja je dovel</a:t>
            </a:r>
            <a:r>
              <a:rPr lang="en-US" altLang="de-DE" sz="2400" dirty="0">
                <a:solidFill>
                  <a:srgbClr val="333333"/>
                </a:solidFill>
              </a:rPr>
              <a:t>o</a:t>
            </a:r>
            <a:r>
              <a:rPr lang="hr-HR" altLang="de-DE" sz="2400" dirty="0">
                <a:solidFill>
                  <a:srgbClr val="333333"/>
                </a:solidFill>
              </a:rPr>
              <a:t> do oštećenja čula za ravnotežu</a:t>
            </a:r>
            <a:r>
              <a:rPr lang="en-GB" altLang="de-DE" sz="2400" dirty="0">
                <a:solidFill>
                  <a:srgbClr val="333333"/>
                </a:solidFill>
              </a:rPr>
              <a:t>.</a:t>
            </a:r>
            <a:r>
              <a:rPr lang="hr-HR" altLang="de-DE" sz="2400" dirty="0">
                <a:solidFill>
                  <a:srgbClr val="333333"/>
                </a:solidFill>
              </a:rPr>
              <a:t> Osim toga</a:t>
            </a:r>
            <a:r>
              <a:rPr lang="en-GB" altLang="de-DE" sz="2400" dirty="0">
                <a:solidFill>
                  <a:srgbClr val="333333"/>
                </a:solidFill>
              </a:rPr>
              <a:t>,</a:t>
            </a:r>
            <a:r>
              <a:rPr lang="sr-Latn-CS" altLang="de-DE" sz="2400" dirty="0">
                <a:solidFill>
                  <a:srgbClr val="333333"/>
                </a:solidFill>
              </a:rPr>
              <a:t> napolju je zbog čestih kiša u poslednje vreme veoma klizavo.</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Primer za moguću odgovornost drugih osoba za naše nevolje</a:t>
            </a:r>
            <a:r>
              <a:rPr lang="en-US" altLang="de-DE" sz="2400" dirty="0">
                <a:solidFill>
                  <a:srgbClr val="333333"/>
                </a:solidFill>
              </a:rPr>
              <a:t>;</a:t>
            </a:r>
            <a:r>
              <a:rPr lang="sr-Latn-CS" altLang="de-DE" sz="2400" dirty="0">
                <a:solidFill>
                  <a:srgbClr val="333333"/>
                </a:solidFill>
              </a:rPr>
              <a:t> moraju se u svakom slučaju </a:t>
            </a:r>
            <a:r>
              <a:rPr lang="hr-HR" altLang="de-DE" sz="2400" dirty="0">
                <a:solidFill>
                  <a:srgbClr val="333333"/>
                </a:solidFill>
              </a:rPr>
              <a:t>uzeti u obzir i drugi važni faktori.</a:t>
            </a:r>
          </a:p>
          <a:p>
            <a:pPr lvl="0" defTabSz="914400" fontAlgn="base"/>
            <a:r>
              <a:rPr lang="hr-HR" altLang="de-DE" sz="2400" dirty="0">
                <a:solidFill>
                  <a:srgbClr val="004992"/>
                </a:solidFill>
              </a:rPr>
              <a:t>Primer</a:t>
            </a:r>
            <a:r>
              <a:rPr lang="en-AU" altLang="de-DE" sz="2400" dirty="0">
                <a:solidFill>
                  <a:srgbClr val="004992"/>
                </a:solidFill>
              </a:rPr>
              <a:t>: </a:t>
            </a:r>
            <a:r>
              <a:rPr lang="en-AU" altLang="de-DE" sz="2400" dirty="0" err="1">
                <a:solidFill>
                  <a:srgbClr val="333333"/>
                </a:solidFill>
              </a:rPr>
              <a:t>Petar</a:t>
            </a:r>
            <a:r>
              <a:rPr lang="en-AU" altLang="de-DE" sz="2400" dirty="0">
                <a:solidFill>
                  <a:srgbClr val="333333"/>
                </a:solidFill>
              </a:rPr>
              <a:t> </a:t>
            </a:r>
            <a:r>
              <a:rPr lang="hr-HR" altLang="de-DE" sz="2400" dirty="0">
                <a:solidFill>
                  <a:srgbClr val="333333"/>
                </a:solidFill>
              </a:rPr>
              <a:t>je doživeo novu epizodu psihoze</a:t>
            </a:r>
            <a:r>
              <a:rPr lang="en-AU" altLang="de-DE" sz="2400" dirty="0">
                <a:solidFill>
                  <a:srgbClr val="333333"/>
                </a:solidFill>
              </a:rPr>
              <a:t>!</a:t>
            </a:r>
          </a:p>
          <a:p>
            <a:pPr lvl="0" defTabSz="914400" fontAlgn="base"/>
            <a:r>
              <a:rPr lang="hr-HR" altLang="de-DE" sz="2400" dirty="0">
                <a:solidFill>
                  <a:srgbClr val="004992"/>
                </a:solidFill>
              </a:rPr>
              <a:t>Vlastito ubeđenje</a:t>
            </a:r>
            <a:r>
              <a:rPr lang="en-AU" altLang="de-DE" sz="2400" dirty="0">
                <a:solidFill>
                  <a:srgbClr val="004992"/>
                </a:solidFill>
              </a:rPr>
              <a:t>:</a:t>
            </a:r>
            <a:r>
              <a:rPr lang="hr-HR" altLang="de-DE" sz="2400" dirty="0">
                <a:solidFill>
                  <a:srgbClr val="004992"/>
                </a:solidFill>
              </a:rPr>
              <a:t> </a:t>
            </a:r>
            <a:r>
              <a:rPr lang="hr-HR" altLang="de-DE" sz="2400" dirty="0">
                <a:solidFill>
                  <a:srgbClr val="333333"/>
                </a:solidFill>
              </a:rPr>
              <a:t>Nova epizoda se pojavila jer su oživela loša sećanja iz detinjstva – Petar je kao dete često dobijao batine.</a:t>
            </a:r>
            <a:endParaRPr lang="de-DE"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Ovo može predstavljati jedan uzrok</a:t>
            </a:r>
            <a:r>
              <a:rPr lang="en-AU" altLang="de-DE" sz="2400" dirty="0">
                <a:solidFill>
                  <a:srgbClr val="333333"/>
                </a:solidFill>
              </a:rPr>
              <a:t>, </a:t>
            </a:r>
            <a:r>
              <a:rPr lang="hr-HR" altLang="de-DE" sz="2400" dirty="0">
                <a:solidFill>
                  <a:srgbClr val="333333"/>
                </a:solidFill>
              </a:rPr>
              <a:t>ali dolaze u obzir i drugi važni faktori</a:t>
            </a:r>
            <a:r>
              <a:rPr lang="en-AU" altLang="de-DE" sz="2400" dirty="0">
                <a:solidFill>
                  <a:srgbClr val="333333"/>
                </a:solidFill>
              </a:rPr>
              <a:t>:</a:t>
            </a:r>
            <a:r>
              <a:rPr lang="sr-Latn-CS" altLang="de-DE" sz="2400" dirty="0">
                <a:solidFill>
                  <a:srgbClr val="333333"/>
                </a:solidFill>
              </a:rPr>
              <a:t> prekid uzimanja terapije, teška svađa </a:t>
            </a:r>
            <a:r>
              <a:rPr lang="hr-HR" altLang="de-DE" sz="2400" dirty="0">
                <a:solidFill>
                  <a:srgbClr val="333333"/>
                </a:solidFill>
              </a:rPr>
              <a:t>na poslu sa posledičnim strahom da će izgubi</a:t>
            </a:r>
            <a:r>
              <a:rPr lang="en-US" altLang="de-DE" sz="2400" dirty="0" err="1">
                <a:solidFill>
                  <a:srgbClr val="333333"/>
                </a:solidFill>
              </a:rPr>
              <a:t>ti</a:t>
            </a:r>
            <a:r>
              <a:rPr lang="hr-HR" altLang="de-DE" sz="2400" dirty="0">
                <a:solidFill>
                  <a:srgbClr val="333333"/>
                </a:solidFill>
              </a:rPr>
              <a:t> posao</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42394005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61595214"/>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6245500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e-DE"/>
              <a:t>Metakognitivni trening 1 – Atribucija: prebacivanje krivice i preuzimanje zasluga</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5139</Words>
  <Application>Microsoft Office PowerPoint</Application>
  <PresentationFormat>Benutzerdefiniert</PresentationFormat>
  <Paragraphs>666</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58</vt:i4>
      </vt:variant>
    </vt:vector>
  </HeadingPairs>
  <TitlesOfParts>
    <vt:vector size="68" baseType="lpstr">
      <vt:lpstr>Symbol</vt:lpstr>
      <vt:lpstr>WingDings</vt:lpstr>
      <vt:lpstr>Times New Roman</vt:lpstr>
      <vt:lpstr>Calibri</vt:lpstr>
      <vt:lpstr>Arial</vt:lpstr>
      <vt:lpstr>Verdana</vt:lpstr>
      <vt:lpstr>WingDings</vt:lpstr>
      <vt:lpstr>Calibri Light</vt:lpstr>
      <vt:lpstr>UKE_PPT-Vorlage_16zu9</vt:lpstr>
      <vt:lpstr>1_UKE_PPT-Vorlage_16zu9</vt:lpstr>
      <vt:lpstr>MKT 1 A – Atribucija: prebacivanje krivice i preuzimanje zasluga</vt:lpstr>
      <vt:lpstr>Atribucija: prebacivanje krivice i preuzimanje zasluga</vt:lpstr>
      <vt:lpstr>Atribucija: prebacivanje krivice i preuzimanje zasluga</vt:lpstr>
      <vt:lpstr>Atribucija: prebacivanje krivice i preuzimanje zasluga</vt:lpstr>
      <vt:lpstr>Razlozi</vt:lpstr>
      <vt:lpstr>Razlozi</vt:lpstr>
      <vt:lpstr>Razlozi</vt:lpstr>
      <vt:lpstr>Atribucija: prebacivanje krivice i preuzimanje zasluga</vt:lpstr>
      <vt:lpstr>Otpuštaju Vas iz bolnice a nije Vam nimalo bolje.</vt:lpstr>
      <vt:lpstr>Otpuštaju Vas iz bolnice a nije Vam nimalo bolje.</vt:lpstr>
      <vt:lpstr>Otpuštaju Vas iz bolnice a nije Vam nimalo bolje.</vt:lpstr>
      <vt:lpstr>Otpuštaju Vas iz bolnice a nije Vam nimalo bolje.</vt:lpstr>
      <vt:lpstr>Otpuštaju Vas iz bolnice a nije Vam nimalo bolje.</vt:lpstr>
      <vt:lpstr>Posledice određenih stilova atribucije kod nepovoljnih događaja!</vt:lpstr>
      <vt:lpstr>Posledice određenih stilova atribucije kod nepovoljnih događaja!</vt:lpstr>
      <vt:lpstr>Posledice određenih stilova atribucije kod nepovoljnih događaja!</vt:lpstr>
      <vt:lpstr>Posledice određenih stilova atribucije kod nepovoljnih događaja!</vt:lpstr>
      <vt:lpstr>Posledice određenih stilova atribucije kod nepovoljnih događaja!</vt:lpstr>
      <vt:lpstr>Posledice određenih stilova atribucije kod povoljnih događaja!</vt:lpstr>
      <vt:lpstr>Posledice određenih stilova atribucije kod povoljnih događaja!</vt:lpstr>
      <vt:lpstr>Posledice određenih stilova atribucije kod povoljnih događaja!</vt:lpstr>
      <vt:lpstr>Posledice određenih stilova atribucije kod povoljnih događaja!</vt:lpstr>
      <vt:lpstr>Posledice određenih stilova atribucije kod povoljnih događaja!</vt:lpstr>
      <vt:lpstr>Zašto mi ovo radimo?</vt:lpstr>
      <vt:lpstr>Zašto mi ovo radimo?</vt:lpstr>
      <vt:lpstr>Kako jednostrana objašnjenja pomažu pogrešnim tumačenjima tokom psihoze – primeri</vt:lpstr>
      <vt:lpstr>Stil pripisivanja (atribucije) Cilj današnjeg treninga:</vt:lpstr>
      <vt:lpstr>Prodavac Vam je vratio sav novac kad ste došli da reklamirate da je roba oštećena.</vt:lpstr>
      <vt:lpstr>Kad ste ušli u prostoriju, svi su se ućutali.</vt:lpstr>
      <vt:lpstr>Neko je rekao da ne izgledate dobro.</vt:lpstr>
      <vt:lpstr>Pali ste na ispitu.</vt:lpstr>
      <vt:lpstr>Iznesite svoje sopstvene primere!</vt:lpstr>
      <vt:lpstr>Unutrašnji glas Vam kaže da ništa ne vredite.</vt:lpstr>
      <vt:lpstr>Unutrašnji glas Vam kaže da ništa ne vredite.</vt:lpstr>
      <vt:lpstr>Unutrašnji glas Vam kaže da ništa ne vredite.</vt:lpstr>
      <vt:lpstr>Čuti glasove Sopstvene misli ili spoljni uticaj? Za i protiv</vt:lpstr>
      <vt:lpstr>Čuti glasove Sopstvene misli ili spoljni uticaj? Za i protiv</vt:lpstr>
      <vt:lpstr>Čuti glasove Sopstvene misli ili spoljni uticaj? Za i protiv</vt:lpstr>
      <vt:lpstr>Čuti glasove Sopstvene misli ili spoljni uticaj? Za i protiv</vt:lpstr>
      <vt:lpstr>Čuti glasove Sopstvene misli ili spoljni uticaj? Za i protiv</vt:lpstr>
      <vt:lpstr>Prijatelj Vas je pozvao na večeru.</vt:lpstr>
      <vt:lpstr>Policajac Vas zaustavlja na putu.</vt:lpstr>
      <vt:lpstr>Pobedili ste na kocki.</vt:lpstr>
      <vt:lpstr>Približili ste se svom novom autu i primetili ogrebotinu na farbi.</vt:lpstr>
      <vt:lpstr>Lekar je otkrio da imate visok krvni pritisak.</vt:lpstr>
      <vt:lpstr>Poznanik je odbio da Vam pomogne u jednom poslu.</vt:lpstr>
      <vt:lpstr>Prijateljica Vam je kupila poklon.</vt:lpstr>
      <vt:lpstr>Prijatelj Vam kaže da ste glupi.</vt:lpstr>
      <vt:lpstr>Kad uzmete u ruke bebu Vaših komšija, ona počinje da plače.</vt:lpstr>
      <vt:lpstr>Poznanik kaže da Vas ne poštuje.</vt:lpstr>
      <vt:lpstr>Primena u svakodnevnom životu</vt:lpstr>
      <vt:lpstr>Primena u svakodnevnom životu</vt:lpstr>
      <vt:lpstr>Primena u svakodnevnom životu</vt:lpstr>
      <vt:lpstr>Kakve to ima veze sa psihozom?</vt:lpstr>
      <vt:lpstr>Kakve to ima veze sa psihozom?</vt:lpstr>
      <vt:lpstr>Hvala na pažnji!</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530</cp:revision>
  <dcterms:created xsi:type="dcterms:W3CDTF">2004-10-11T13:21:01Z</dcterms:created>
  <dcterms:modified xsi:type="dcterms:W3CDTF">2022-09-08T11:01:37Z</dcterms:modified>
</cp:coreProperties>
</file>