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0" r:id="rId1"/>
  </p:sldMasterIdLst>
  <p:notesMasterIdLst>
    <p:notesMasterId r:id="rId42"/>
  </p:notesMasterIdLst>
  <p:handoutMasterIdLst>
    <p:handoutMasterId r:id="rId43"/>
  </p:handoutMasterIdLst>
  <p:sldIdLst>
    <p:sldId id="461" r:id="rId2"/>
    <p:sldId id="390" r:id="rId3"/>
    <p:sldId id="391" r:id="rId4"/>
    <p:sldId id="392" r:id="rId5"/>
    <p:sldId id="393" r:id="rId6"/>
    <p:sldId id="388" r:id="rId7"/>
    <p:sldId id="397" r:id="rId8"/>
    <p:sldId id="444" r:id="rId9"/>
    <p:sldId id="443" r:id="rId10"/>
    <p:sldId id="399" r:id="rId11"/>
    <p:sldId id="446" r:id="rId12"/>
    <p:sldId id="445" r:id="rId13"/>
    <p:sldId id="429" r:id="rId14"/>
    <p:sldId id="423" r:id="rId15"/>
    <p:sldId id="448" r:id="rId16"/>
    <p:sldId id="447" r:id="rId17"/>
    <p:sldId id="332" r:id="rId18"/>
    <p:sldId id="401" r:id="rId19"/>
    <p:sldId id="449" r:id="rId20"/>
    <p:sldId id="386" r:id="rId21"/>
    <p:sldId id="426" r:id="rId22"/>
    <p:sldId id="402" r:id="rId23"/>
    <p:sldId id="450" r:id="rId24"/>
    <p:sldId id="451" r:id="rId25"/>
    <p:sldId id="367" r:id="rId26"/>
    <p:sldId id="340" r:id="rId27"/>
    <p:sldId id="452" r:id="rId28"/>
    <p:sldId id="454" r:id="rId29"/>
    <p:sldId id="457" r:id="rId30"/>
    <p:sldId id="458" r:id="rId31"/>
    <p:sldId id="441" r:id="rId32"/>
    <p:sldId id="376" r:id="rId33"/>
    <p:sldId id="418" r:id="rId34"/>
    <p:sldId id="419" r:id="rId35"/>
    <p:sldId id="438" r:id="rId36"/>
    <p:sldId id="460" r:id="rId37"/>
    <p:sldId id="459" r:id="rId38"/>
    <p:sldId id="369" r:id="rId39"/>
    <p:sldId id="442" r:id="rId40"/>
    <p:sldId id="421" r:id="rId41"/>
  </p:sldIdLst>
  <p:sldSz cx="12195175" cy="6858000"/>
  <p:notesSz cx="7099300" cy="10234613"/>
  <p:embeddedFontLst>
    <p:embeddedFont>
      <p:font typeface="Calibri Light" panose="020F0302020204030204" pitchFamily="34" charset="0"/>
      <p:regular r:id="rId44"/>
      <p:italic r:id="rId45"/>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1pPr>
    <a:lvl2pPr marL="4572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2pPr>
    <a:lvl3pPr marL="9144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3pPr>
    <a:lvl4pPr marL="13716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4pPr>
    <a:lvl5pPr marL="18288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99"/>
    <a:srgbClr val="3333CC"/>
    <a:srgbClr val="66FF33"/>
    <a:srgbClr val="FFFF00"/>
    <a:srgbClr val="FF0000"/>
    <a:srgbClr val="ADC0CB"/>
    <a:srgbClr val="FFCC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4" autoAdjust="0"/>
    <p:restoredTop sz="94660" autoAdjust="0"/>
  </p:normalViewPr>
  <p:slideViewPr>
    <p:cSldViewPr>
      <p:cViewPr varScale="1">
        <p:scale>
          <a:sx n="67" d="100"/>
          <a:sy n="67" d="100"/>
        </p:scale>
        <p:origin x="760"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790B365B-43CB-4793-9A0D-F68EC3774EB9}" type="slidenum">
              <a:rPr lang="en-US" altLang="de-DE"/>
              <a:pPr>
                <a:defRPr/>
              </a:pPr>
              <a:t>‹Nr.›</a:t>
            </a:fld>
            <a:endParaRPr lang="en-US" altLang="de-DE"/>
          </a:p>
        </p:txBody>
      </p:sp>
    </p:spTree>
    <p:extLst>
      <p:ext uri="{BB962C8B-B14F-4D97-AF65-F5344CB8AC3E}">
        <p14:creationId xmlns:p14="http://schemas.microsoft.com/office/powerpoint/2010/main" val="1264516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atin typeface="Arial" panose="020B0604020202020204" pitchFamily="34" charset="0"/>
              </a:defRPr>
            </a:lvl1pPr>
          </a:lstStyle>
          <a:p>
            <a:pPr>
              <a:defRPr/>
            </a:pPr>
            <a:fld id="{1B0FFF7D-7D65-4EFF-BF94-3A6DABFC32E5}" type="slidenum">
              <a:rPr lang="en-US" altLang="de-DE"/>
              <a:pPr>
                <a:defRPr/>
              </a:pPr>
              <a:t>‹Nr.›</a:t>
            </a:fld>
            <a:endParaRPr lang="en-US" altLang="de-DE"/>
          </a:p>
        </p:txBody>
      </p:sp>
    </p:spTree>
    <p:extLst>
      <p:ext uri="{BB962C8B-B14F-4D97-AF65-F5344CB8AC3E}">
        <p14:creationId xmlns:p14="http://schemas.microsoft.com/office/powerpoint/2010/main" val="25376201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E2A969-CFB6-48FA-B071-9AF6470944F3}" type="slidenum">
              <a:rPr lang="en-US" altLang="de-DE" sz="1300" smtClean="0"/>
              <a:pPr>
                <a:spcBef>
                  <a:spcPct val="0"/>
                </a:spcBef>
              </a:pPr>
              <a:t>2</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0462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A749-8A9A-456E-B90B-13E0FC1F781D}" type="slidenum">
              <a:rPr lang="en-US" altLang="de-DE" sz="1300" smtClean="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7737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1C0481-BAC6-490C-A8AF-CDCEEB2FAEBF}" type="slidenum">
              <a:rPr lang="en-US" altLang="de-DE" sz="1300" smtClean="0"/>
              <a:pPr>
                <a:spcBef>
                  <a:spcPct val="0"/>
                </a:spcBef>
              </a:pPr>
              <a:t>4</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8578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D75070-C37E-4E97-996E-46286F34C49A}" type="slidenum">
              <a:rPr lang="en-US" altLang="de-DE" sz="1300" smtClean="0"/>
              <a:pPr>
                <a:spcBef>
                  <a:spcPct val="0"/>
                </a:spcBef>
              </a:pPr>
              <a:t>5</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746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DE8C77-5917-4021-93BA-2FE1F288D061}" type="slidenum">
              <a:rPr lang="en-US" altLang="de-DE" sz="1300" smtClean="0"/>
              <a:pPr>
                <a:spcBef>
                  <a:spcPct val="0"/>
                </a:spcBef>
              </a:pPr>
              <a:t>6</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013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93788-FB51-4C01-9ABE-F44033AED167}" type="slidenum">
              <a:rPr lang="en-US" altLang="de-DE" sz="1300" smtClean="0"/>
              <a:pPr>
                <a:spcBef>
                  <a:spcPct val="0"/>
                </a:spcBef>
              </a:pPr>
              <a:t>7</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546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93788-FB51-4C01-9ABE-F44033AED167}" type="slidenum">
              <a:rPr lang="en-US" altLang="de-DE" sz="1300" smtClean="0"/>
              <a:pPr>
                <a:spcBef>
                  <a:spcPct val="0"/>
                </a:spcBef>
              </a:pPr>
              <a:t>8</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546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593788-FB51-4C01-9ABE-F44033AED167}" type="slidenum">
              <a:rPr lang="en-US" altLang="de-DE" sz="1300" smtClean="0"/>
              <a:pPr>
                <a:spcBef>
                  <a:spcPct val="0"/>
                </a:spcBef>
              </a:pPr>
              <a:t>9</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546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BA8433-DC1A-4790-B91F-1ECE5800708A}" type="slidenum">
              <a:rPr lang="en-US" altLang="de-DE" sz="1300" smtClean="0"/>
              <a:pPr>
                <a:spcBef>
                  <a:spcPct val="0"/>
                </a:spcBef>
              </a:pPr>
              <a:t>10</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2409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BA8433-DC1A-4790-B91F-1ECE5800708A}" type="slidenum">
              <a:rPr lang="en-US" altLang="de-DE" sz="1300" smtClean="0"/>
              <a:pPr>
                <a:spcBef>
                  <a:spcPct val="0"/>
                </a:spcBef>
              </a:pPr>
              <a:t>11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2409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BA8433-DC1A-4790-B91F-1ECE5800708A}" type="slidenum">
              <a:rPr lang="en-US" altLang="de-DE" sz="1300" smtClean="0"/>
              <a:pPr>
                <a:spcBef>
                  <a:spcPct val="0"/>
                </a:spcBef>
              </a:pPr>
              <a:t>12</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2409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6DB9AAC-42EA-4C42-BCAF-1BDEA2438DE0}" type="slidenum">
              <a:rPr lang="en-US" altLang="de-DE" sz="1300" b="1"/>
              <a:pPr algn="r" eaLnBrk="1" hangingPunct="1">
                <a:spcBef>
                  <a:spcPct val="0"/>
                </a:spcBef>
              </a:pPr>
              <a:t>13</a:t>
            </a:fld>
            <a:endParaRPr lang="en-US" altLang="de-DE" sz="1300" b="1"/>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0610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604A8-6CAA-41C7-B9D3-E2495183BB80}" type="slidenum">
              <a:rPr lang="en-US" altLang="de-DE" sz="1300" b="1"/>
              <a:pPr algn="r" eaLnBrk="1" hangingPunct="1">
                <a:spcBef>
                  <a:spcPct val="0"/>
                </a:spcBef>
              </a:pPr>
              <a:t>14</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9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604A8-6CAA-41C7-B9D3-E2495183BB80}" type="slidenum">
              <a:rPr lang="en-US" altLang="de-DE" sz="1300" b="1"/>
              <a:pPr algn="r" eaLnBrk="1" hangingPunct="1">
                <a:spcBef>
                  <a:spcPct val="0"/>
                </a:spcBef>
              </a:pPr>
              <a:t>15</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93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4604A8-6CAA-41C7-B9D3-E2495183BB80}" type="slidenum">
              <a:rPr lang="en-US" altLang="de-DE" sz="1300" b="1"/>
              <a:pPr algn="r" eaLnBrk="1" hangingPunct="1">
                <a:spcBef>
                  <a:spcPct val="0"/>
                </a:spcBef>
              </a:pPr>
              <a:t>16</a:t>
            </a:fld>
            <a:endParaRPr lang="en-US" altLang="de-DE" sz="1300" b="1"/>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9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F511EE-831E-4D5F-87FA-8383C0008591}" type="slidenum">
              <a:rPr lang="en-US" altLang="de-DE" sz="1300" smtClean="0"/>
              <a:pPr>
                <a:spcBef>
                  <a:spcPct val="0"/>
                </a:spcBef>
              </a:pPr>
              <a:t>17</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180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F00E4-9085-4C98-B550-0CCF736984D8}" type="slidenum">
              <a:rPr lang="en-US" altLang="de-DE" sz="1300" smtClean="0"/>
              <a:pPr>
                <a:spcBef>
                  <a:spcPct val="0"/>
                </a:spcBef>
              </a:pPr>
              <a:t>18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3341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F00E4-9085-4C98-B550-0CCF736984D8}"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3341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EF9DEA-3F37-4815-8619-3006AD0F9E2B}" type="slidenum">
              <a:rPr lang="en-US" altLang="de-DE" sz="1300" smtClean="0"/>
              <a:pPr>
                <a:spcBef>
                  <a:spcPct val="0"/>
                </a:spcBef>
              </a:pPr>
              <a:t>20</a:t>
            </a:fld>
            <a:endParaRPr lang="en-US" altLang="de-DE" sz="1300"/>
          </a:p>
        </p:txBody>
      </p:sp>
      <p:sp>
        <p:nvSpPr>
          <p:cNvPr id="60419" name="Rectangle 2"/>
          <p:cNvSpPr>
            <a:spLocks noGrp="1" noRot="1" noChangeAspect="1" noChangeArrowheads="1" noTextEdit="1"/>
          </p:cNvSpPr>
          <p:nvPr>
            <p:ph type="sldImg"/>
          </p:nvPr>
        </p:nvSpPr>
        <p:spPr>
          <a:xfrm>
            <a:off x="139700" y="768350"/>
            <a:ext cx="6821488"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33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E276AE5-02D9-4DBA-B000-D97398146992}" type="slidenum">
              <a:rPr lang="en-US" altLang="de-DE" sz="1300" b="1"/>
              <a:pPr algn="r" eaLnBrk="1" hangingPunct="1">
                <a:spcBef>
                  <a:spcPct val="0"/>
                </a:spcBef>
              </a:pPr>
              <a:t>21</a:t>
            </a:fld>
            <a:endParaRPr lang="en-US" altLang="de-DE" sz="1300" b="1"/>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4945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73053D-AF8C-4C5D-B470-BF0D7D4D898C}" type="slidenum">
              <a:rPr lang="en-US" altLang="de-DE" sz="1300" smtClean="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781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73053D-AF8C-4C5D-B470-BF0D7D4D898C}" type="slidenum">
              <a:rPr lang="en-US" altLang="de-DE" sz="1300" smtClean="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5781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73854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1BC6B4-A223-4E02-AE9D-70AD66BC4B15}" type="slidenum">
              <a:rPr lang="en-US" altLang="de-DE" sz="1300" smtClean="0"/>
              <a:pPr>
                <a:spcBef>
                  <a:spcPct val="0"/>
                </a:spcBef>
              </a:pPr>
              <a:t>25</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182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2FA730-B373-435A-A24D-D75BFE80B743}" type="slidenum">
              <a:rPr lang="en-US" altLang="de-DE" sz="1300" smtClean="0"/>
              <a:pPr>
                <a:spcBef>
                  <a:spcPct val="0"/>
                </a:spcBef>
              </a:pPr>
              <a:t>26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0264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8350"/>
            <a:ext cx="6823075" cy="3836988"/>
          </a:xfrm>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59777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1975EC-9FFF-4271-8215-A848CA6F073E}" type="slidenum">
              <a:rPr lang="en-US" altLang="de-DE" sz="1300" smtClean="0"/>
              <a:pPr>
                <a:spcBef>
                  <a:spcPct val="0"/>
                </a:spcBef>
              </a:pPr>
              <a:t>28</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45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38113" y="768350"/>
            <a:ext cx="6823075" cy="3836988"/>
          </a:xfrm>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91986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38113" y="768350"/>
            <a:ext cx="6823075" cy="3836988"/>
          </a:xfrm>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55909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098DA1-6670-4C71-92CB-358616BB7422}" type="slidenum">
              <a:rPr lang="en-US" altLang="de-DE" sz="1300" smtClean="0"/>
              <a:pPr>
                <a:spcBef>
                  <a:spcPct val="0"/>
                </a:spcBef>
              </a:pPr>
              <a:t>32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69021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38113" y="768350"/>
            <a:ext cx="6823075" cy="3836988"/>
          </a:xfrm>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292261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38113" y="768350"/>
            <a:ext cx="6823075" cy="3836988"/>
          </a:xfrm>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463753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B0B8F-7704-44E8-B1EC-6F1A07C5C31E}" type="slidenum">
              <a:rPr lang="en-US" altLang="de-DE" sz="1300" smtClean="0"/>
              <a:pPr>
                <a:spcBef>
                  <a:spcPct val="0"/>
                </a:spcBef>
              </a:pPr>
              <a:t>35</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1397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B0B8F-7704-44E8-B1EC-6F1A07C5C31E}" type="slidenum">
              <a:rPr lang="en-US" altLang="de-DE" sz="1300" smtClean="0"/>
              <a:pPr>
                <a:spcBef>
                  <a:spcPct val="0"/>
                </a:spcBef>
              </a:pPr>
              <a:t>36</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1397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DB0B8F-7704-44E8-B1EC-6F1A07C5C31E}" type="slidenum">
              <a:rPr lang="en-US" altLang="de-DE" sz="1300" smtClean="0"/>
              <a:pPr>
                <a:spcBef>
                  <a:spcPct val="0"/>
                </a:spcBef>
              </a:pPr>
              <a:t>37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1397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C17B21-0418-48A5-8907-5F92C3075A4E}" type="slidenum">
              <a:rPr lang="en-US" altLang="de-DE" sz="1300" smtClean="0"/>
              <a:pPr>
                <a:spcBef>
                  <a:spcPct val="0"/>
                </a:spcBef>
              </a:pPr>
              <a:t>38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06568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54203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bwMode="gray"/>
        <p:txBody>
          <a:bodyPr/>
          <a:lstStyle>
            <a:lvl1pPr>
              <a:defRPr b="0"/>
            </a:lvl1pPr>
          </a:lstStyle>
          <a:p>
            <a:pPr>
              <a:defRPr/>
            </a:pPr>
            <a:fld id="{8CCEE974-2F89-4CF1-BB12-FB2704F5F36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Empatija 2 Sposobnost razumevanja drugih</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D67E911-F688-4ADF-AB40-A0589B7506F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7" name="Slide Number Placeholder 6"/>
          <p:cNvSpPr>
            <a:spLocks noGrp="1"/>
          </p:cNvSpPr>
          <p:nvPr>
            <p:ph type="sldNum" sz="quarter" idx="12"/>
          </p:nvPr>
        </p:nvSpPr>
        <p:spPr bwMode="gray"/>
        <p:txBody>
          <a:bodyPr/>
          <a:lstStyle>
            <a:lvl1pPr>
              <a:defRPr b="0"/>
            </a:lvl1pPr>
          </a:lstStyle>
          <a:p>
            <a:pPr>
              <a:defRPr/>
            </a:pPr>
            <a:fld id="{56C851A0-9E96-4E58-B4FE-50B24D3ADE6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7" name="Slide Number Placeholder 6"/>
          <p:cNvSpPr>
            <a:spLocks noGrp="1"/>
          </p:cNvSpPr>
          <p:nvPr>
            <p:ph type="sldNum" sz="quarter" idx="12"/>
          </p:nvPr>
        </p:nvSpPr>
        <p:spPr bwMode="gray"/>
        <p:txBody>
          <a:bodyPr/>
          <a:lstStyle>
            <a:lvl1pPr>
              <a:defRPr b="0"/>
            </a:lvl1pPr>
          </a:lstStyle>
          <a:p>
            <a:pPr>
              <a:defRPr/>
            </a:pPr>
            <a:fld id="{8CCEE974-2F89-4CF1-BB12-FB2704F5F3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7" name="Slide Number Placeholder 6"/>
          <p:cNvSpPr>
            <a:spLocks noGrp="1"/>
          </p:cNvSpPr>
          <p:nvPr>
            <p:ph type="sldNum" sz="quarter" idx="12"/>
          </p:nvPr>
        </p:nvSpPr>
        <p:spPr bwMode="gray"/>
        <p:txBody>
          <a:bodyPr/>
          <a:lstStyle>
            <a:lvl1pPr>
              <a:defRPr b="0"/>
            </a:lvl1pPr>
          </a:lstStyle>
          <a:p>
            <a:pPr>
              <a:defRPr/>
            </a:pPr>
            <a:fld id="{8CCEE974-2F89-4CF1-BB12-FB2704F5F36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5" name="Slide Number Placeholder 4"/>
          <p:cNvSpPr>
            <a:spLocks noGrp="1"/>
          </p:cNvSpPr>
          <p:nvPr>
            <p:ph type="sldNum" sz="quarter" idx="12"/>
          </p:nvPr>
        </p:nvSpPr>
        <p:spPr bwMode="gray"/>
        <p:txBody>
          <a:bodyPr/>
          <a:lstStyle>
            <a:lvl1pPr>
              <a:defRPr b="0"/>
            </a:lvl1pPr>
          </a:lstStyle>
          <a:p>
            <a:pPr>
              <a:defRPr/>
            </a:pPr>
            <a:fld id="{15605554-3F68-4CC5-991A-8879A88663E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bwMode="gray"/>
        <p:txBody>
          <a:bodyPr/>
          <a:lstStyle>
            <a:lvl1pPr>
              <a:defRPr b="0"/>
            </a:lvl1pPr>
          </a:lstStyle>
          <a:p>
            <a:pPr>
              <a:defRPr/>
            </a:pPr>
            <a:fld id="{C0F0D387-065B-43EB-9902-44F06723DDD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Empatija 2 Sposobnost razumevanja drugih</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CCEE974-2F89-4CF1-BB12-FB2704F5F36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A – </a:t>
            </a:r>
            <a:r>
              <a:rPr lang="pl-PL" altLang="ko-KR" dirty="0">
                <a:latin typeface="+mn-lt"/>
                <a:ea typeface="+mn-ea"/>
                <a:cs typeface="+mn-cs"/>
              </a:rPr>
              <a:t>Empatija 2 Sposobnost razumevanja drugi</a:t>
            </a:r>
            <a:r>
              <a:rPr lang="en-US" altLang="ko-KR" dirty="0">
                <a:latin typeface="+mn-lt"/>
                <a:ea typeface="+mn-ea"/>
                <a:cs typeface="+mn-cs"/>
              </a:rPr>
              <a:t>h</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86297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Kad nekog upoznate, na koja spoljna obeležja prvo obraćate pažnju? Koliko su ona pouzdana?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Kad nekog upoznate, na koja spoljna obeležja prvo obraćate pažnju? Koliko su ona pouzdana?</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 ...</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odeća?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još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možemo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one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još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možemo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one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sp>
        <p:nvSpPr>
          <p:cNvPr id="5" name="Content Placeholder 4"/>
          <p:cNvSpPr>
            <a:spLocks noGrp="1"/>
          </p:cNvSpPr>
          <p:nvPr>
            <p:ph idx="1"/>
          </p:nvPr>
        </p:nvSpPr>
        <p:spPr>
          <a:xfrm>
            <a:off x="408955" y="2204864"/>
            <a:ext cx="6217920" cy="4248000"/>
          </a:xfrm>
        </p:spPr>
        <p:txBody>
          <a:bodyPr/>
          <a:lstStyle/>
          <a:p>
            <a:pPr marL="342900" lvl="0" indent="-342900" defTabSz="914400" fontAlgn="base">
              <a:buClr>
                <a:srgbClr val="333333"/>
              </a:buClr>
              <a:buFont typeface="WingDings"/>
              <a:buChar char=""/>
            </a:pPr>
            <a:r>
              <a:rPr lang="en-US" altLang="de-DE" sz="2400">
                <a:solidFill>
                  <a:srgbClr val="333333"/>
                </a:solidFill>
              </a:rPr>
              <a:t>pr</a:t>
            </a:r>
            <a:r>
              <a:rPr lang="hr-HR" altLang="de-DE" sz="2400" dirty="0">
                <a:solidFill>
                  <a:srgbClr val="333333"/>
                </a:solidFill>
              </a:rPr>
              <a:t>ethodno znanje o </a:t>
            </a:r>
            <a:r>
              <a:rPr lang="hr-HR" altLang="de-DE" sz="2400">
                <a:solidFill>
                  <a:srgbClr val="333333"/>
                </a:solidFill>
              </a:rPr>
              <a:t>osobi</a:t>
            </a:r>
            <a:r>
              <a:rPr lang="en-US" altLang="de-DE" sz="2400">
                <a:solidFill>
                  <a:srgbClr val="333333"/>
                </a:solidFill>
              </a:rPr>
              <a:t> (</a:t>
            </a:r>
            <a:r>
              <a:rPr lang="hr-HR" altLang="de-DE" sz="2400">
                <a:solidFill>
                  <a:srgbClr val="333333"/>
                </a:solidFill>
              </a:rPr>
              <a:t>“glasine”</a:t>
            </a:r>
            <a:r>
              <a:rPr lang="en-US" altLang="de-DE" sz="2400">
                <a:solidFill>
                  <a:srgbClr val="333333"/>
                </a:solidFill>
              </a:rPr>
              <a:t>): </a:t>
            </a:r>
            <a:r>
              <a:rPr lang="hr-HR" altLang="de-DE" sz="2400" dirty="0">
                <a:solidFill>
                  <a:srgbClr val="333333"/>
                </a:solidFill>
              </a:rPr>
              <a:t>npr. opaske prijatelja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prethodno poznavanje sličnih osoba</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i="1" dirty="0">
                <a:solidFill>
                  <a:srgbClr val="333333"/>
                </a:solidFill>
              </a:rPr>
              <a:t>r</a:t>
            </a:r>
            <a:r>
              <a:rPr lang="sr-Latn-CS" altLang="de-DE" sz="2400" i="1" dirty="0">
                <a:solidFill>
                  <a:srgbClr val="333333"/>
                </a:solidFill>
              </a:rPr>
              <a:t>epe</a:t>
            </a:r>
            <a:r>
              <a:rPr lang="hr-HR" altLang="de-DE" sz="2400" i="1" dirty="0">
                <a:solidFill>
                  <a:srgbClr val="333333"/>
                </a:solidFill>
              </a:rPr>
              <a:t>r</a:t>
            </a:r>
            <a:endParaRPr lang="en-US" altLang="de-DE" sz="2400" i="1"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unutrašnji </a:t>
            </a:r>
            <a:r>
              <a:rPr lang="de-DE" altLang="de-DE" sz="2400" dirty="0">
                <a:solidFill>
                  <a:srgbClr val="333333"/>
                </a:solidFill>
              </a:rPr>
              <a:t>ose</a:t>
            </a:r>
            <a:r>
              <a:rPr lang="hr-HR" altLang="de-DE" sz="2400" dirty="0">
                <a:solidFill>
                  <a:srgbClr val="333333"/>
                </a:solidFill>
              </a:rPr>
              <a:t>ćaj, </a:t>
            </a:r>
            <a:r>
              <a:rPr lang="en-US" altLang="de-DE" sz="2400" dirty="0" err="1">
                <a:solidFill>
                  <a:srgbClr val="333333"/>
                </a:solidFill>
              </a:rPr>
              <a:t>intui</a:t>
            </a:r>
            <a:r>
              <a:rPr lang="hr-HR" altLang="de-DE" sz="2400" dirty="0">
                <a:solidFill>
                  <a:srgbClr val="333333"/>
                </a:solidFill>
              </a:rPr>
              <a:t>cija</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što je osoba napisala</a:t>
            </a:r>
            <a:r>
              <a:rPr lang="en-US" altLang="de-DE" sz="2400" dirty="0">
                <a:solidFill>
                  <a:srgbClr val="333333"/>
                </a:solidFill>
              </a:rPr>
              <a:t>: </a:t>
            </a:r>
            <a:r>
              <a:rPr lang="hr-HR" altLang="de-DE" sz="2400" dirty="0">
                <a:solidFill>
                  <a:srgbClr val="333333"/>
                </a:solidFill>
              </a:rPr>
              <a:t>npr. E-mail, četovanje na netu</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Prednosti i mane određenih socijalnih informacija</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Nakon</a:t>
            </a:r>
            <a:r>
              <a:rPr lang="en-US" sz="2400" dirty="0">
                <a:solidFill>
                  <a:srgbClr val="333333"/>
                </a:solidFill>
              </a:rPr>
              <a:t> </a:t>
            </a:r>
            <a:r>
              <a:rPr lang="en-US" sz="2400" dirty="0" err="1">
                <a:solidFill>
                  <a:srgbClr val="333333"/>
                </a:solidFill>
              </a:rPr>
              <a:t>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naveli</a:t>
            </a:r>
            <a:r>
              <a:rPr lang="en-US" sz="2400" dirty="0">
                <a:solidFill>
                  <a:srgbClr val="333333"/>
                </a:solidFill>
              </a:rPr>
              <a:t> </a:t>
            </a:r>
            <a:r>
              <a:rPr lang="en-US" sz="2400" dirty="0" err="1">
                <a:solidFill>
                  <a:srgbClr val="333333"/>
                </a:solidFill>
              </a:rPr>
              <a:t>različite</a:t>
            </a:r>
            <a:r>
              <a:rPr lang="en-US" sz="2400" dirty="0">
                <a:solidFill>
                  <a:srgbClr val="333333"/>
                </a:solidFill>
              </a:rPr>
              <a:t> </a:t>
            </a:r>
            <a:r>
              <a:rPr lang="en-US" sz="2400" dirty="0" err="1">
                <a:solidFill>
                  <a:srgbClr val="333333"/>
                </a:solidFill>
              </a:rPr>
              <a:t>izvore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osnovu</a:t>
            </a:r>
            <a:r>
              <a:rPr lang="en-US" sz="2400" dirty="0">
                <a:solidFill>
                  <a:srgbClr val="333333"/>
                </a:solidFill>
              </a:rPr>
              <a:t> </a:t>
            </a:r>
            <a:r>
              <a:rPr lang="en-US" sz="2400" dirty="0" err="1">
                <a:solidFill>
                  <a:srgbClr val="333333"/>
                </a:solidFill>
              </a:rPr>
              <a:t>kojih</a:t>
            </a:r>
            <a:r>
              <a:rPr lang="en-US" sz="2400" dirty="0">
                <a:solidFill>
                  <a:srgbClr val="333333"/>
                </a:solidFill>
              </a:rPr>
              <a:t> </a:t>
            </a:r>
            <a:r>
              <a:rPr lang="en-US" sz="2400" dirty="0" err="1">
                <a:solidFill>
                  <a:srgbClr val="333333"/>
                </a:solidFill>
              </a:rPr>
              <a:t>procenjujemo</a:t>
            </a:r>
            <a:r>
              <a:rPr lang="en-US" sz="2400" dirty="0">
                <a:solidFill>
                  <a:srgbClr val="333333"/>
                </a:solidFill>
              </a:rPr>
              <a:t> </a:t>
            </a:r>
            <a:r>
              <a:rPr lang="en-US" sz="2400" dirty="0" err="1">
                <a:solidFill>
                  <a:srgbClr val="333333"/>
                </a:solidFill>
              </a:rPr>
              <a:t>ljude</a:t>
            </a:r>
            <a:r>
              <a:rPr lang="en-US" sz="2400" dirty="0">
                <a:solidFill>
                  <a:srgbClr val="333333"/>
                </a:solidFill>
              </a:rPr>
              <a:t>, </a:t>
            </a:r>
            <a:r>
              <a:rPr lang="en-US" sz="2400" dirty="0" err="1">
                <a:solidFill>
                  <a:srgbClr val="333333"/>
                </a:solidFill>
              </a:rPr>
              <a:t>razmotrićemo</a:t>
            </a:r>
            <a:r>
              <a:rPr lang="en-US" sz="2400" dirty="0">
                <a:solidFill>
                  <a:srgbClr val="333333"/>
                </a:solidFill>
              </a:rPr>
              <a:t> u </a:t>
            </a:r>
            <a:r>
              <a:rPr lang="en-US" sz="2400" dirty="0" err="1">
                <a:solidFill>
                  <a:srgbClr val="333333"/>
                </a:solidFill>
              </a:rPr>
              <a:t>nastavku</a:t>
            </a:r>
            <a:r>
              <a:rPr lang="en-US" sz="2400" dirty="0">
                <a:solidFill>
                  <a:srgbClr val="333333"/>
                </a:solidFill>
              </a:rPr>
              <a:t> </a:t>
            </a:r>
            <a:r>
              <a:rPr lang="en-US" sz="2400" dirty="0" err="1">
                <a:solidFill>
                  <a:srgbClr val="333333"/>
                </a:solidFill>
              </a:rPr>
              <a:t>prednosti</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nedostatke</a:t>
            </a:r>
            <a:r>
              <a:rPr lang="en-US" sz="2400" dirty="0">
                <a:solidFill>
                  <a:srgbClr val="333333"/>
                </a:solidFill>
              </a:rPr>
              <a:t> </a:t>
            </a:r>
            <a:r>
              <a:rPr lang="en-US" sz="2400" dirty="0" err="1">
                <a:solidFill>
                  <a:srgbClr val="333333"/>
                </a:solidFill>
              </a:rPr>
              <a:t>pojedinih</a:t>
            </a:r>
            <a:r>
              <a:rPr lang="en-US" sz="2400" dirty="0">
                <a:solidFill>
                  <a:srgbClr val="333333"/>
                </a:solidFill>
              </a:rPr>
              <a:t> od </a:t>
            </a:r>
            <a:r>
              <a:rPr lang="en-US" sz="2400" dirty="0" err="1">
                <a:solidFill>
                  <a:srgbClr val="333333"/>
                </a:solidFill>
              </a:rPr>
              <a:t>ovih</a:t>
            </a:r>
            <a:r>
              <a:rPr lang="en-US" sz="2400" dirty="0">
                <a:solidFill>
                  <a:srgbClr val="333333"/>
                </a:solidFill>
              </a:rPr>
              <a:t> </a:t>
            </a:r>
            <a:r>
              <a:rPr lang="en-US" sz="2400" dirty="0" err="1">
                <a:solidFill>
                  <a:srgbClr val="333333"/>
                </a:solidFill>
              </a:rPr>
              <a:t>vrsta</a:t>
            </a:r>
            <a:r>
              <a:rPr lang="en-US" sz="2400" dirty="0">
                <a:solidFill>
                  <a:srgbClr val="333333"/>
                </a:solidFill>
              </a:rPr>
              <a:t> </a:t>
            </a:r>
            <a:r>
              <a:rPr lang="en-US" sz="2400" dirty="0" err="1">
                <a:solidFill>
                  <a:srgbClr val="333333"/>
                </a:solidFill>
              </a:rPr>
              <a:t>socijalnih</a:t>
            </a:r>
            <a:r>
              <a:rPr lang="en-US" sz="2400" dirty="0">
                <a:solidFill>
                  <a:srgbClr val="333333"/>
                </a:solidFill>
              </a:rPr>
              <a:t> </a:t>
            </a:r>
            <a:r>
              <a:rPr lang="en-US" sz="2400" dirty="0" err="1">
                <a:solidFill>
                  <a:srgbClr val="333333"/>
                </a:solidFill>
              </a:rPr>
              <a:t>obeležja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2" name="Group 2"/>
          <p:cNvGraphicFramePr>
            <a:graphicFrameLocks noGrp="1"/>
          </p:cNvGraphicFramePr>
          <p:nvPr>
            <p:extLst>
              <p:ext uri="{D42A27DB-BD31-4B8C-83A1-F6EECF244321}">
                <p14:modId xmlns:p14="http://schemas.microsoft.com/office/powerpoint/2010/main" val="206344367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Izgovor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prilike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Narod nema hleba…</a:t>
            </a:r>
          </a:p>
          <a:p>
            <a:pPr algn="ctr">
              <a:spcBef>
                <a:spcPts val="0"/>
              </a:spcBef>
              <a:spcAft>
                <a:spcPts val="0"/>
              </a:spcAft>
              <a:buNone/>
            </a:pPr>
            <a:r>
              <a:rPr lang="pl-PL" altLang="de-DE" sz="1600" b="1">
                <a:solidFill>
                  <a:srgbClr val="333333"/>
                </a:solidFill>
                <a:latin typeface="Calibri Light"/>
              </a:rPr>
              <a:t>Zašto ne jedu kolače?</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2" name="Group 2"/>
          <p:cNvGraphicFramePr>
            <a:graphicFrameLocks noGrp="1"/>
          </p:cNvGraphicFramePr>
          <p:nvPr>
            <p:extLst>
              <p:ext uri="{D42A27DB-BD31-4B8C-83A1-F6EECF244321}">
                <p14:modId xmlns:p14="http://schemas.microsoft.com/office/powerpoint/2010/main" val="87247276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Izgovor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Govor je naše najvažnije i sredstvo za direktnu komunikaciju. Intonacija (sarkastična, samodopadna) i izbor reči (arogantan, činjeničan itd.) </a:t>
                      </a:r>
                      <a:r>
                        <a:rPr kumimoji="0" lang="pt-BR" sz="2000" b="0" i="0" u="none" strike="noStrike" cap="none" normalizeH="0" baseline="0" dirty="0">
                          <a:ln>
                            <a:noFill/>
                          </a:ln>
                          <a:solidFill>
                            <a:srgbClr val="004992"/>
                          </a:solidFill>
                          <a:effectLst/>
                          <a:latin typeface="Calibri Light"/>
                        </a:rPr>
                        <a:t>mogu</a:t>
                      </a:r>
                      <a:r>
                        <a:rPr kumimoji="0" lang="pt-BR" sz="2000" b="0" i="0" u="none" strike="noStrike" cap="none" normalizeH="0" baseline="0" dirty="0">
                          <a:ln>
                            <a:noFill/>
                          </a:ln>
                          <a:solidFill>
                            <a:srgbClr val="333333"/>
                          </a:solidFill>
                          <a:effectLst/>
                          <a:latin typeface="Calibri Light"/>
                        </a:rPr>
                        <a:t> mnogo reći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prilike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Narod nema hleba…</a:t>
            </a:r>
          </a:p>
          <a:p>
            <a:pPr algn="ctr">
              <a:spcBef>
                <a:spcPts val="0"/>
              </a:spcBef>
              <a:spcAft>
                <a:spcPts val="0"/>
              </a:spcAft>
              <a:buNone/>
            </a:pPr>
            <a:r>
              <a:rPr lang="pl-PL" altLang="de-DE" sz="1600" b="1">
                <a:solidFill>
                  <a:srgbClr val="333333"/>
                </a:solidFill>
                <a:latin typeface="Calibri Light"/>
              </a:rPr>
              <a:t>Zašto ne jedu kolače?</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8</a:t>
            </a:fld>
            <a:endParaRPr lang="de-DE" altLang="de-DE"/>
          </a:p>
        </p:txBody>
      </p:sp>
    </p:spTree>
    <p:extLst>
      <p:ext uri="{BB962C8B-B14F-4D97-AF65-F5344CB8AC3E}">
        <p14:creationId xmlns:p14="http://schemas.microsoft.com/office/powerpoint/2010/main" val="2103319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2" name="Group 2"/>
          <p:cNvGraphicFramePr>
            <a:graphicFrameLocks noGrp="1"/>
          </p:cNvGraphicFramePr>
          <p:nvPr>
            <p:extLst>
              <p:ext uri="{D42A27DB-BD31-4B8C-83A1-F6EECF244321}">
                <p14:modId xmlns:p14="http://schemas.microsoft.com/office/powerpoint/2010/main" val="15884364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Govor</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Izgovor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neko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nešto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Govor je naše najvažnije i sredstvo za direktnu komunikaciju. Intonacija (sarkastična, samodopadna) i izbor reči (arogantan, činjeničan itd.) </a:t>
                      </a:r>
                      <a:r>
                        <a:rPr kumimoji="0" lang="pt-BR" sz="2000" b="0" i="0" u="none" strike="noStrike" cap="none" normalizeH="0" baseline="0" dirty="0">
                          <a:ln>
                            <a:noFill/>
                          </a:ln>
                          <a:solidFill>
                            <a:srgbClr val="004992"/>
                          </a:solidFill>
                          <a:effectLst/>
                          <a:latin typeface="Calibri Light"/>
                        </a:rPr>
                        <a:t>mogu</a:t>
                      </a:r>
                      <a:r>
                        <a:rPr kumimoji="0" lang="pt-BR" sz="2000" b="0" i="0" u="none" strike="noStrike" cap="none" normalizeH="0" baseline="0" dirty="0">
                          <a:ln>
                            <a:noFill/>
                          </a:ln>
                          <a:solidFill>
                            <a:srgbClr val="333333"/>
                          </a:solidFill>
                          <a:effectLst/>
                          <a:latin typeface="Calibri Light"/>
                        </a:rPr>
                        <a:t> mnogo reći o osobi.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Izrečeno često ne odgovara onom što se zaista </a:t>
                      </a:r>
                      <a:r>
                        <a:rPr kumimoji="0" lang="pt-BR" sz="2000" b="0" i="0" u="none" strike="noStrike" cap="none" normalizeH="0" baseline="0">
                          <a:ln>
                            <a:noFill/>
                          </a:ln>
                          <a:solidFill>
                            <a:srgbClr val="333333"/>
                          </a:solidFill>
                          <a:effectLst/>
                          <a:latin typeface="Calibri Light"/>
                        </a:rPr>
                        <a:t>mislilo (“Pravila pristojnosti”, </a:t>
                      </a:r>
                      <a:r>
                        <a:rPr kumimoji="0" lang="pt-BR" sz="2000" b="0" i="0" u="none" strike="noStrike" cap="none" normalizeH="0" baseline="0" dirty="0">
                          <a:ln>
                            <a:noFill/>
                          </a:ln>
                          <a:solidFill>
                            <a:srgbClr val="333333"/>
                          </a:solidFill>
                          <a:effectLst/>
                          <a:latin typeface="Calibri Light"/>
                        </a:rPr>
                        <a:t>nesporazumi itd.). Često se u brzini kaže drugačije nego što je bilo na umu.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Neki ljudi slabo pokazuju emocije dok govore – uprkos tome ne moraju biti </a:t>
                      </a:r>
                      <a:r>
                        <a:rPr kumimoji="0" lang="pt-BR" sz="2000" b="0" i="0" u="none" strike="noStrike" cap="none" normalizeH="0" baseline="0">
                          <a:ln>
                            <a:noFill/>
                          </a:ln>
                          <a:solidFill>
                            <a:srgbClr val="333333"/>
                          </a:solidFill>
                          <a:effectLst/>
                          <a:latin typeface="Calibri Light"/>
                        </a:rPr>
                        <a:t>ravnodušni (“suvi”, </a:t>
                      </a:r>
                      <a:r>
                        <a:rPr kumimoji="0" lang="pt-BR" sz="2000" b="0" i="0" u="none" strike="noStrike" cap="none" normalizeH="0" baseline="0" dirty="0">
                          <a:ln>
                            <a:noFill/>
                          </a:ln>
                          <a:solidFill>
                            <a:srgbClr val="333333"/>
                          </a:solidFill>
                          <a:effectLst/>
                          <a:latin typeface="Calibri Light"/>
                        </a:rPr>
                        <a:t>crni humor; u bolesti: Parkinsonova bolest).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dirty="0" err="1">
                <a:solidFill>
                  <a:srgbClr val="333333"/>
                </a:solidFill>
                <a:latin typeface="+mj-lt"/>
                <a:ea typeface="+mn-ea"/>
              </a:rPr>
              <a:t>Pripisano</a:t>
            </a:r>
            <a:r>
              <a:rPr lang="en-US" altLang="de-DE" sz="1800" dirty="0">
                <a:solidFill>
                  <a:srgbClr val="333333"/>
                </a:solidFill>
                <a:latin typeface="+mj-lt"/>
                <a:ea typeface="+mn-ea"/>
              </a:rPr>
              <a:t> </a:t>
            </a:r>
            <a:r>
              <a:rPr lang="en-US" altLang="de-DE" sz="1800" dirty="0" err="1">
                <a:solidFill>
                  <a:srgbClr val="333333"/>
                </a:solidFill>
                <a:latin typeface="+mj-lt"/>
                <a:ea typeface="+mn-ea"/>
              </a:rPr>
              <a:t>Mariji</a:t>
            </a:r>
            <a:r>
              <a:rPr lang="en-US" altLang="de-DE" sz="1800" dirty="0">
                <a:solidFill>
                  <a:srgbClr val="333333"/>
                </a:solidFill>
                <a:latin typeface="+mj-lt"/>
                <a:ea typeface="+mn-ea"/>
              </a:rPr>
              <a:t> </a:t>
            </a:r>
            <a:r>
              <a:rPr lang="en-US" altLang="de-DE" sz="1800" dirty="0" err="1">
                <a:solidFill>
                  <a:srgbClr val="333333"/>
                </a:solidFill>
                <a:latin typeface="+mj-lt"/>
                <a:ea typeface="+mn-ea"/>
              </a:rPr>
              <a:t>Antoanetti</a:t>
            </a:r>
            <a:r>
              <a:rPr lang="en-US" altLang="de-DE" sz="1800" dirty="0">
                <a:solidFill>
                  <a:srgbClr val="333333"/>
                </a:solidFill>
                <a:latin typeface="+mj-lt"/>
                <a:ea typeface="+mn-ea"/>
              </a:rPr>
              <a:t> (1755-1793); </a:t>
            </a:r>
            <a:r>
              <a:rPr lang="en-US" altLang="de-DE" sz="1800" dirty="0" err="1">
                <a:solidFill>
                  <a:srgbClr val="333333"/>
                </a:solidFill>
                <a:latin typeface="+mj-lt"/>
                <a:ea typeface="+mn-ea"/>
              </a:rPr>
              <a:t>sarkazam</a:t>
            </a:r>
            <a:r>
              <a:rPr lang="en-US" altLang="de-DE" sz="1800" dirty="0">
                <a:solidFill>
                  <a:srgbClr val="333333"/>
                </a:solidFill>
                <a:latin typeface="+mj-lt"/>
                <a:ea typeface="+mn-ea"/>
              </a:rPr>
              <a:t>, </a:t>
            </a:r>
            <a:r>
              <a:rPr lang="en-US" altLang="de-DE" sz="1800" dirty="0" err="1">
                <a:solidFill>
                  <a:srgbClr val="333333"/>
                </a:solidFill>
                <a:latin typeface="+mj-lt"/>
                <a:ea typeface="+mn-ea"/>
              </a:rPr>
              <a:t>naivnost</a:t>
            </a:r>
            <a:r>
              <a:rPr lang="en-US" altLang="de-DE" sz="1800" dirty="0">
                <a:solidFill>
                  <a:srgbClr val="333333"/>
                </a:solidFill>
                <a:latin typeface="+mj-lt"/>
                <a:ea typeface="+mn-ea"/>
              </a:rPr>
              <a:t>, </a:t>
            </a:r>
            <a:r>
              <a:rPr lang="en-US" altLang="de-DE" sz="1800" dirty="0" err="1">
                <a:solidFill>
                  <a:srgbClr val="333333"/>
                </a:solidFill>
                <a:latin typeface="+mj-lt"/>
                <a:ea typeface="+mn-ea"/>
              </a:rPr>
              <a:t>neupućenost</a:t>
            </a:r>
            <a:r>
              <a:rPr lang="en-US" altLang="de-DE" sz="1800" dirty="0">
                <a:solidFill>
                  <a:srgbClr val="333333"/>
                </a:solidFill>
                <a:latin typeface="+mj-lt"/>
                <a:ea typeface="+mn-ea"/>
              </a:rPr>
              <a:t> u </a:t>
            </a:r>
            <a:r>
              <a:rPr lang="en-US" altLang="de-DE" sz="1800" dirty="0" err="1">
                <a:solidFill>
                  <a:srgbClr val="333333"/>
                </a:solidFill>
                <a:latin typeface="+mj-lt"/>
                <a:ea typeface="+mn-ea"/>
              </a:rPr>
              <a:t>životne</a:t>
            </a:r>
            <a:r>
              <a:rPr lang="en-US" altLang="de-DE" sz="1800" dirty="0">
                <a:solidFill>
                  <a:srgbClr val="333333"/>
                </a:solidFill>
                <a:latin typeface="+mj-lt"/>
                <a:ea typeface="+mn-ea"/>
              </a:rPr>
              <a:t> </a:t>
            </a:r>
            <a:r>
              <a:rPr lang="en-US" altLang="de-DE" sz="1800" dirty="0" err="1">
                <a:solidFill>
                  <a:srgbClr val="333333"/>
                </a:solidFill>
                <a:latin typeface="+mj-lt"/>
                <a:ea typeface="+mn-ea"/>
              </a:rPr>
              <a:t>prilike</a:t>
            </a:r>
            <a:r>
              <a:rPr lang="en-US" altLang="de-DE" sz="1800" dirty="0">
                <a:solidFill>
                  <a:srgbClr val="333333"/>
                </a:solidFill>
                <a:latin typeface="+mj-lt"/>
                <a:ea typeface="+mn-ea"/>
              </a:rPr>
              <a:t> </a:t>
            </a:r>
            <a:r>
              <a:rPr lang="en-US" altLang="de-DE" sz="1800" dirty="0" err="1">
                <a:solidFill>
                  <a:srgbClr val="333333"/>
                </a:solidFill>
                <a:latin typeface="+mj-lt"/>
                <a:ea typeface="+mn-ea"/>
              </a:rPr>
              <a:t>sirotinje</a:t>
            </a:r>
            <a:r>
              <a:rPr lang="en-US" altLang="de-DE" sz="18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l-PL" altLang="de-DE" sz="1600" b="1">
                <a:solidFill>
                  <a:srgbClr val="333333"/>
                </a:solidFill>
                <a:latin typeface="Calibri Light"/>
              </a:rPr>
              <a:t>Narod nema hleba…</a:t>
            </a:r>
          </a:p>
          <a:p>
            <a:pPr algn="ctr">
              <a:spcBef>
                <a:spcPts val="0"/>
              </a:spcBef>
              <a:spcAft>
                <a:spcPts val="0"/>
              </a:spcAft>
              <a:buNone/>
            </a:pPr>
            <a:r>
              <a:rPr lang="pl-PL" altLang="de-DE" sz="1600" b="1">
                <a:solidFill>
                  <a:srgbClr val="333333"/>
                </a:solidFill>
                <a:latin typeface="Calibri Light"/>
              </a:rPr>
              <a:t>Zašto ne jedu kolače?</a:t>
            </a:r>
            <a:endParaRPr lang="en-US" altLang="de-DE" sz="16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9</a:t>
            </a:fld>
            <a:endParaRPr lang="de-DE" altLang="de-DE"/>
          </a:p>
        </p:txBody>
      </p:sp>
    </p:spTree>
    <p:extLst>
      <p:ext uri="{BB962C8B-B14F-4D97-AF65-F5344CB8AC3E}">
        <p14:creationId xmlns:p14="http://schemas.microsoft.com/office/powerpoint/2010/main" val="378030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8" name="Group 2"/>
          <p:cNvGraphicFramePr>
            <a:graphicFrameLocks noGrp="1"/>
          </p:cNvGraphicFramePr>
          <p:nvPr>
            <p:extLst>
              <p:ext uri="{D42A27DB-BD31-4B8C-83A1-F6EECF244321}">
                <p14:modId xmlns:p14="http://schemas.microsoft.com/office/powerpoint/2010/main" val="140962799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Važno: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8" name="Group 2"/>
          <p:cNvGraphicFramePr>
            <a:graphicFrameLocks noGrp="1"/>
          </p:cNvGraphicFramePr>
          <p:nvPr>
            <p:extLst>
              <p:ext uri="{D42A27DB-BD31-4B8C-83A1-F6EECF244321}">
                <p14:modId xmlns:p14="http://schemas.microsoft.com/office/powerpoint/2010/main" val="303982392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i poznavanje osobe pomaže u proceni, pogotovo ako ste tu osobu ranije videli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11</a:t>
            </a:fld>
            <a:endParaRPr lang="de-DE" altLang="de-DE"/>
          </a:p>
        </p:txBody>
      </p:sp>
    </p:spTree>
    <p:extLst>
      <p:ext uri="{BB962C8B-B14F-4D97-AF65-F5344CB8AC3E}">
        <p14:creationId xmlns:p14="http://schemas.microsoft.com/office/powerpoint/2010/main" val="207632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8" name="Group 2"/>
          <p:cNvGraphicFramePr>
            <a:graphicFrameLocks noGrp="1"/>
          </p:cNvGraphicFramePr>
          <p:nvPr>
            <p:extLst>
              <p:ext uri="{D42A27DB-BD31-4B8C-83A1-F6EECF244321}">
                <p14:modId xmlns:p14="http://schemas.microsoft.com/office/powerpoint/2010/main" val="417302074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i poznavanje osobe pomaže u proceni, pogotovo ako ste tu osobu ranije videli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Ljudi se mogu različito ponašati zavisno od situacije, trenutnog raspoloženja ili slučajnosti. Niko nije uvek i u svakoj situaciji raspoložen odnosno tužan, dobar odnosno zao. Neko može npr. da bude vrlo otvoren sa svojim bliskim prijateljima a istovremeno vrlo stidljiv u novom društvu – i obrnuto. Ponekad, u novim situacijama, možete i sami sebe iznenaditi svojim ponašanjem.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12</a:t>
            </a:fld>
            <a:endParaRPr lang="de-DE" altLang="de-DE"/>
          </a:p>
        </p:txBody>
      </p:sp>
    </p:spTree>
    <p:extLst>
      <p:ext uri="{BB962C8B-B14F-4D97-AF65-F5344CB8AC3E}">
        <p14:creationId xmlns:p14="http://schemas.microsoft.com/office/powerpoint/2010/main" val="149611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9" name="Group 2"/>
          <p:cNvGraphicFramePr>
            <a:graphicFrameLocks noGrp="1"/>
          </p:cNvGraphicFramePr>
          <p:nvPr>
            <p:extLst>
              <p:ext uri="{D42A27DB-BD31-4B8C-83A1-F6EECF244321}">
                <p14:modId xmlns:p14="http://schemas.microsoft.com/office/powerpoint/2010/main" val="41684694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a:solidFill>
                  <a:srgbClr val="333333"/>
                </a:solidFill>
                <a:latin typeface="+mj-lt"/>
                <a:ea typeface="+mn-ea"/>
              </a:rPr>
              <a:t>Kažu da psi mogu osetiti kakav je neko čovek.</a:t>
            </a:r>
            <a:endParaRPr lang="en-US" altLang="de-DE" sz="2000" dirty="0">
              <a:solidFill>
                <a:srgbClr val="333333"/>
              </a:solidFill>
              <a:latin typeface="+mj-lt"/>
              <a:ea typeface="+mn-ea"/>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9" name="Group 2"/>
          <p:cNvGraphicFramePr>
            <a:graphicFrameLocks noGrp="1"/>
          </p:cNvGraphicFramePr>
          <p:nvPr>
            <p:extLst>
              <p:ext uri="{D42A27DB-BD31-4B8C-83A1-F6EECF244321}">
                <p14:modId xmlns:p14="http://schemas.microsoft.com/office/powerpoint/2010/main" val="345691706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zasnovano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 typeface="Arial" panose="020B0604020202020204" pitchFamily="34" charset="0"/>
                        <a:buNone/>
                        <a:tabLst/>
                      </a:pPr>
                      <a:r>
                        <a:rPr kumimoji="0" lang="pt-BR"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horor film “Ono” </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Calibri Light"/>
              </a:rPr>
              <a:t>Sećanje na odlazak u cirkus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a:t>
            </a:r>
            <a:r>
              <a:rPr lang="en-US" altLang="de-DE" sz="1400" b="1" dirty="0" err="1">
                <a:latin typeface="Calibri Light"/>
              </a:rPr>
              <a:t>zastrašujući</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raspoloženja</a:t>
            </a:r>
            <a:r>
              <a:rPr lang="en-US" altLang="de-DE" sz="1400" dirty="0">
                <a:latin typeface="Calibri Light"/>
              </a:rPr>
              <a:t>/</a:t>
            </a:r>
            <a:r>
              <a:rPr lang="en-US" altLang="de-DE" sz="1400" dirty="0" err="1">
                <a:latin typeface="Calibri Light"/>
              </a:rPr>
              <a:t>konteksta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9" name="Group 2"/>
          <p:cNvGraphicFramePr>
            <a:graphicFrameLocks noGrp="1"/>
          </p:cNvGraphicFramePr>
          <p:nvPr>
            <p:extLst>
              <p:ext uri="{D42A27DB-BD31-4B8C-83A1-F6EECF244321}">
                <p14:modId xmlns:p14="http://schemas.microsoft.com/office/powerpoint/2010/main" val="118152983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zasnovano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pt-BR" sz="2000" b="0" i="0" u="none" strike="noStrike" cap="none" normalizeH="0" baseline="0" dirty="0">
                          <a:ln>
                            <a:noFill/>
                          </a:ln>
                          <a:solidFill>
                            <a:srgbClr val="333333"/>
                          </a:solidFill>
                          <a:effectLst/>
                          <a:latin typeface="Calibri Light"/>
                        </a:rPr>
                        <a:t>Naše trenutne emocije mogu uticati na opažanje/mišljenje.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Ljutnja/bes:</a:t>
                      </a:r>
                      <a:r>
                        <a:rPr kumimoji="0" lang="pt-BR" sz="2000" b="0" i="0" u="none" strike="noStrike" cap="none" normalizeH="0" baseline="0" dirty="0">
                          <a:ln>
                            <a:noFill/>
                          </a:ln>
                          <a:solidFill>
                            <a:srgbClr val="333333"/>
                          </a:solidFill>
                          <a:effectLst/>
                          <a:latin typeface="Calibri Light"/>
                        </a:rPr>
                        <a:t> sklonost osećanju neshvaćenosti i nepoverenja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horor film “Ono” </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Calibri Light"/>
              </a:rPr>
              <a:t>Sećanje na odlazak u cirkus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a:t>
            </a:r>
            <a:r>
              <a:rPr lang="en-US" altLang="de-DE" sz="1400" b="1" dirty="0" err="1">
                <a:latin typeface="Calibri Light"/>
              </a:rPr>
              <a:t>zastrašujući</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raspoloženja</a:t>
            </a:r>
            <a:r>
              <a:rPr lang="en-US" altLang="de-DE" sz="1400" dirty="0">
                <a:latin typeface="Calibri Light"/>
              </a:rPr>
              <a:t>/</a:t>
            </a:r>
            <a:r>
              <a:rPr lang="en-US" altLang="de-DE" sz="1400" dirty="0" err="1">
                <a:latin typeface="Calibri Light"/>
              </a:rPr>
              <a:t>konteksta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15</a:t>
            </a:fld>
            <a:endParaRPr lang="de-DE" altLang="de-DE"/>
          </a:p>
        </p:txBody>
      </p:sp>
    </p:spTree>
    <p:extLst>
      <p:ext uri="{BB962C8B-B14F-4D97-AF65-F5344CB8AC3E}">
        <p14:creationId xmlns:p14="http://schemas.microsoft.com/office/powerpoint/2010/main" val="2230181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Prodiskutujte o prednostima i nedostacima sledećih pokazatelja po kojima procenjujemo ljude</a:t>
            </a:r>
          </a:p>
        </p:txBody>
      </p:sp>
      <p:graphicFrame>
        <p:nvGraphicFramePr>
          <p:cNvPr id="19" name="Group 2"/>
          <p:cNvGraphicFramePr>
            <a:graphicFrameLocks noGrp="1"/>
          </p:cNvGraphicFramePr>
          <p:nvPr>
            <p:extLst>
              <p:ext uri="{D42A27DB-BD31-4B8C-83A1-F6EECF244321}">
                <p14:modId xmlns:p14="http://schemas.microsoft.com/office/powerpoint/2010/main" val="149068008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Važno: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shvatiti kao znanje zasnovano na iskustvu. Nekad je naš </a:t>
                      </a:r>
                      <a:r>
                        <a:rPr kumimoji="0" lang="pt-BR" sz="2000" b="0" i="0" u="none" strike="noStrike" cap="none" normalizeH="0" baseline="0">
                          <a:ln>
                            <a:noFill/>
                          </a:ln>
                          <a:solidFill>
                            <a:srgbClr val="333333"/>
                          </a:solidFill>
                          <a:effectLst/>
                          <a:latin typeface="Calibri Light"/>
                        </a:rPr>
                        <a:t>instinkt “pametniji” </a:t>
                      </a:r>
                      <a:r>
                        <a:rPr kumimoji="0" lang="pt-BR" sz="2000" b="0" i="0" u="none" strike="noStrike" cap="none" normalizeH="0" baseline="0" dirty="0">
                          <a:ln>
                            <a:noFill/>
                          </a:ln>
                          <a:solidFill>
                            <a:srgbClr val="333333"/>
                          </a:solidFill>
                          <a:effectLst/>
                          <a:latin typeface="Calibri Light"/>
                        </a:rPr>
                        <a:t>od razuma!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pt-BR" sz="2000" b="0" i="0" u="none" strike="noStrike" cap="none" normalizeH="0" baseline="0" dirty="0">
                          <a:ln>
                            <a:noFill/>
                          </a:ln>
                          <a:solidFill>
                            <a:srgbClr val="333333"/>
                          </a:solidFill>
                          <a:effectLst/>
                          <a:latin typeface="Calibri Light"/>
                        </a:rPr>
                        <a:t>Naše trenutne emocije mogu uticati na opažanje/mišljenje. Primeri: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Ljutnja/bes:</a:t>
                      </a:r>
                      <a:r>
                        <a:rPr kumimoji="0" lang="pt-BR" sz="2000" b="0" i="0" u="none" strike="noStrike" cap="none" normalizeH="0" baseline="0" dirty="0">
                          <a:ln>
                            <a:noFill/>
                          </a:ln>
                          <a:solidFill>
                            <a:srgbClr val="333333"/>
                          </a:solidFill>
                          <a:effectLst/>
                          <a:latin typeface="Calibri Light"/>
                        </a:rPr>
                        <a:t> sklonost osećanju neshvaćenosti i nepoverenja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jeste.</a:t>
                      </a:r>
                    </a:p>
                    <a:p>
                      <a:pPr marL="342900" marR="0" lvl="0" indent="-342900" algn="l" defTabSz="914400" rtl="0" eaLnBrk="1" fontAlgn="base" latinLnBrk="0" hangingPunct="1">
                        <a:lnSpc>
                          <a:spcPct val="100000"/>
                        </a:lnSpc>
                        <a:spcBef>
                          <a:spcPts val="1200"/>
                        </a:spcBef>
                        <a:spcAft>
                          <a:spcPts val="0"/>
                        </a:spcAft>
                        <a:buClrTx/>
                        <a:buSzTx/>
                        <a:buFont typeface="Arial" panose="020B0604020202020204" pitchFamily="34" charset="0"/>
                        <a:buChar char="•"/>
                        <a:tabLst/>
                      </a:pPr>
                      <a:r>
                        <a:rPr kumimoji="0" lang="pt-BR" sz="2000" b="0" i="0" u="none" strike="noStrike" cap="none" normalizeH="0" baseline="0" dirty="0">
                          <a:ln>
                            <a:noFill/>
                          </a:ln>
                          <a:solidFill>
                            <a:srgbClr val="333333"/>
                          </a:solidFill>
                          <a:effectLst/>
                          <a:latin typeface="Calibri Light"/>
                        </a:rPr>
                        <a:t>Treba slušati svoje instinkte, ali ne treba im slepo verovati.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272784"/>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 Npr. horor film “Ono” </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l-PL" altLang="de-DE" sz="1200">
                <a:latin typeface="Calibri Light"/>
              </a:rPr>
              <a:t>Sećanje na odlazak u cirkus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a:t>
            </a:r>
            <a:r>
              <a:rPr lang="en-US" altLang="de-DE" sz="1400" b="1" dirty="0" err="1">
                <a:latin typeface="Calibri Light"/>
              </a:rPr>
              <a:t>zastrašujući</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raspoloženja</a:t>
            </a:r>
            <a:r>
              <a:rPr lang="en-US" altLang="de-DE" sz="1400" dirty="0">
                <a:latin typeface="Calibri Light"/>
              </a:rPr>
              <a:t>/</a:t>
            </a:r>
            <a:r>
              <a:rPr lang="en-US" altLang="de-DE" sz="1400" dirty="0" err="1">
                <a:latin typeface="Calibri Light"/>
              </a:rPr>
              <a:t>konteksta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16</a:t>
            </a:fld>
            <a:endParaRPr lang="de-DE" altLang="de-DE"/>
          </a:p>
        </p:txBody>
      </p:sp>
    </p:spTree>
    <p:extLst>
      <p:ext uri="{BB962C8B-B14F-4D97-AF65-F5344CB8AC3E}">
        <p14:creationId xmlns:p14="http://schemas.microsoft.com/office/powerpoint/2010/main" val="279646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Izgledati i biti!</a:t>
            </a:r>
          </a:p>
        </p:txBody>
      </p:sp>
      <p:sp>
        <p:nvSpPr>
          <p:cNvPr id="5" name="Content Placeholder 4"/>
          <p:cNvSpPr>
            <a:spLocks noGrp="1"/>
          </p:cNvSpPr>
          <p:nvPr>
            <p:ph idx="1"/>
          </p:nvPr>
        </p:nvSpPr>
        <p:spPr/>
        <p:txBody>
          <a:bodyPr/>
          <a:lstStyle/>
          <a:p>
            <a:r>
              <a:rPr lang="vi-VN" sz="2400" dirty="0">
                <a:solidFill>
                  <a:srgbClr val="004992"/>
                </a:solidFill>
              </a:rPr>
              <a:t>... niti jedan od upravo navedenih pojedinačnih pokazatelja (govor, držanje/gestovi, intuicija itd.) nije sam za sebe u potpunosti pouzdan...</a:t>
            </a:r>
          </a:p>
          <a:p>
            <a:r>
              <a:rPr lang="vi-VN" sz="2400" i="1" dirty="0">
                <a:solidFill>
                  <a:srgbClr val="333333"/>
                </a:solidFill>
              </a:rPr>
              <a:t>Moraju se svi aspekti uzeti u obzir!</a:t>
            </a:r>
            <a:br>
              <a:rPr lang="en-US" sz="2400" dirty="0">
                <a:solidFill>
                  <a:srgbClr val="333333"/>
                </a:solidFill>
              </a:rPr>
            </a:br>
            <a:r>
              <a:rPr lang="vi-VN" sz="2400" dirty="0">
                <a:solidFill>
                  <a:srgbClr val="333333"/>
                </a:solidFill>
              </a:rPr>
              <a:t>Zajedno posmatrani pomažu da se dođe do pouzdane procene...</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Zašto ovo radimo?</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sr-Latn-CS" sz="2400" dirty="0">
                <a:solidFill>
                  <a:srgbClr val="333333"/>
                </a:solidFill>
              </a:rPr>
              <a:t>ali </a:t>
            </a:r>
            <a:r>
              <a:rPr lang="hr-HR" sz="2400" dirty="0">
                <a:solidFill>
                  <a:srgbClr val="333333"/>
                </a:solidFill>
              </a:rPr>
              <a:t>ne svi</a:t>
            </a:r>
            <a:r>
              <a:rPr lang="en-US" sz="2400" dirty="0">
                <a:solidFill>
                  <a:srgbClr val="333333"/>
                </a:solidFill>
              </a:rPr>
              <a:t>!) </a:t>
            </a:r>
            <a:r>
              <a:rPr lang="hr-HR" sz="2400" dirty="0">
                <a:solidFill>
                  <a:srgbClr val="333333"/>
                </a:solidFill>
              </a:rPr>
              <a:t>ljudi</a:t>
            </a:r>
            <a:r>
              <a:rPr lang="en-US" sz="2400" dirty="0">
                <a:solidFill>
                  <a:srgbClr val="333333"/>
                </a:solidFill>
              </a:rPr>
              <a:t> </a:t>
            </a:r>
            <a:r>
              <a:rPr lang="hr-HR" sz="2400" dirty="0">
                <a:solidFill>
                  <a:srgbClr val="333333"/>
                </a:solidFill>
              </a:rPr>
              <a:t>s mentalnim poremećajem </a:t>
            </a:r>
            <a:r>
              <a:rPr lang="en-US" sz="2400" dirty="0">
                <a:solidFill>
                  <a:srgbClr val="333333"/>
                </a:solidFill>
              </a:rPr>
              <a:t>(</a:t>
            </a:r>
            <a:r>
              <a:rPr lang="hr-HR" sz="2400" dirty="0">
                <a:solidFill>
                  <a:srgbClr val="333333"/>
                </a:solidFill>
              </a:rPr>
              <a:t>pre svega sa psihozom</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r-Latn-CS" sz="2400" dirty="0">
                <a:solidFill>
                  <a:srgbClr val="004992"/>
                </a:solidFill>
              </a:rPr>
              <a:t>imaju </a:t>
            </a:r>
            <a:r>
              <a:rPr lang="hr-HR" sz="2400" dirty="0">
                <a:solidFill>
                  <a:srgbClr val="004992"/>
                </a:solidFill>
              </a:rPr>
              <a:t>problem da procene kako se drugi ljudi osećaju posmatrajući ih </a:t>
            </a:r>
            <a:r>
              <a:rPr lang="de-DE" sz="2400" dirty="0">
                <a:solidFill>
                  <a:srgbClr val="004992"/>
                </a:solidFill>
              </a:rPr>
              <a:t>(</a:t>
            </a:r>
            <a:r>
              <a:rPr lang="hr-HR" sz="2400" dirty="0">
                <a:solidFill>
                  <a:srgbClr val="004992"/>
                </a:solidFill>
              </a:rPr>
              <a:t>npr</a:t>
            </a:r>
            <a:r>
              <a:rPr lang="de-DE" sz="2400" dirty="0">
                <a:solidFill>
                  <a:srgbClr val="004992"/>
                </a:solidFill>
              </a:rPr>
              <a:t>.</a:t>
            </a:r>
            <a:r>
              <a:rPr lang="sr-Latn-CS" sz="2400" dirty="0">
                <a:solidFill>
                  <a:srgbClr val="004992"/>
                </a:solidFill>
              </a:rPr>
              <a:t> da li su</a:t>
            </a:r>
            <a:r>
              <a:rPr lang="de-DE" sz="2400" dirty="0">
                <a:solidFill>
                  <a:srgbClr val="004992"/>
                </a:solidFill>
              </a:rPr>
              <a:t> </a:t>
            </a:r>
            <a:r>
              <a:rPr lang="hr-HR" sz="2400" dirty="0">
                <a:solidFill>
                  <a:srgbClr val="004992"/>
                </a:solidFill>
              </a:rPr>
              <a:t>radosni ili tužni</a:t>
            </a:r>
            <a:r>
              <a:rPr 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t>Metakognitivni trening 6 – Empatija 2 Sposobnost razumevanja drugih</a:t>
            </a:r>
          </a:p>
        </p:txBody>
      </p:sp>
      <p:sp>
        <p:nvSpPr>
          <p:cNvPr id="3" name="Slide Number Placeholder 2"/>
          <p:cNvSpPr>
            <a:spLocks noGrp="1"/>
          </p:cNvSpPr>
          <p:nvPr>
            <p:ph type="sldNum" sz="quarter" idx="12"/>
          </p:nvPr>
        </p:nvSpPr>
        <p:spPr/>
        <p:txBody>
          <a:bodyPr/>
          <a:lstStyle/>
          <a:p>
            <a:pPr>
              <a:defRPr/>
            </a:pPr>
            <a:fld id="{DD67E911-F688-4ADF-AB40-A0589B7506F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Zašto ovo radimo?</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sr-Latn-CS" sz="2400" dirty="0">
                <a:solidFill>
                  <a:srgbClr val="333333"/>
                </a:solidFill>
              </a:rPr>
              <a:t>ali </a:t>
            </a:r>
            <a:r>
              <a:rPr lang="hr-HR" sz="2400" dirty="0">
                <a:solidFill>
                  <a:srgbClr val="333333"/>
                </a:solidFill>
              </a:rPr>
              <a:t>ne svi</a:t>
            </a:r>
            <a:r>
              <a:rPr lang="en-US" sz="2400" dirty="0">
                <a:solidFill>
                  <a:srgbClr val="333333"/>
                </a:solidFill>
              </a:rPr>
              <a:t>!) </a:t>
            </a:r>
            <a:r>
              <a:rPr lang="hr-HR" sz="2400" dirty="0">
                <a:solidFill>
                  <a:srgbClr val="333333"/>
                </a:solidFill>
              </a:rPr>
              <a:t>ljudi</a:t>
            </a:r>
            <a:r>
              <a:rPr lang="en-US" sz="2400" dirty="0">
                <a:solidFill>
                  <a:srgbClr val="333333"/>
                </a:solidFill>
              </a:rPr>
              <a:t> </a:t>
            </a:r>
            <a:r>
              <a:rPr lang="hr-HR" sz="2400" dirty="0">
                <a:solidFill>
                  <a:srgbClr val="333333"/>
                </a:solidFill>
              </a:rPr>
              <a:t>s mentalnim poremećajem </a:t>
            </a:r>
            <a:r>
              <a:rPr lang="en-US" sz="2400" dirty="0">
                <a:solidFill>
                  <a:srgbClr val="333333"/>
                </a:solidFill>
              </a:rPr>
              <a:t>(</a:t>
            </a:r>
            <a:r>
              <a:rPr lang="hr-HR" sz="2400" dirty="0">
                <a:solidFill>
                  <a:srgbClr val="333333"/>
                </a:solidFill>
              </a:rPr>
              <a:t>pre svega sa psihozom</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sr-Latn-CS" sz="2400" dirty="0">
                <a:solidFill>
                  <a:srgbClr val="004992"/>
                </a:solidFill>
              </a:rPr>
              <a:t>imaju </a:t>
            </a:r>
            <a:r>
              <a:rPr lang="hr-HR" sz="2400" dirty="0">
                <a:solidFill>
                  <a:srgbClr val="004992"/>
                </a:solidFill>
              </a:rPr>
              <a:t>problem da procene kako se drugi ljudi osećaju posmatrajući ih </a:t>
            </a:r>
            <a:r>
              <a:rPr lang="de-DE" sz="2400" dirty="0">
                <a:solidFill>
                  <a:srgbClr val="004992"/>
                </a:solidFill>
              </a:rPr>
              <a:t>(</a:t>
            </a:r>
            <a:r>
              <a:rPr lang="hr-HR" sz="2400" dirty="0">
                <a:solidFill>
                  <a:srgbClr val="004992"/>
                </a:solidFill>
              </a:rPr>
              <a:t>npr</a:t>
            </a:r>
            <a:r>
              <a:rPr lang="de-DE" sz="2400" dirty="0">
                <a:solidFill>
                  <a:srgbClr val="004992"/>
                </a:solidFill>
              </a:rPr>
              <a:t>.</a:t>
            </a:r>
            <a:r>
              <a:rPr lang="sr-Latn-CS" sz="2400" dirty="0">
                <a:solidFill>
                  <a:srgbClr val="004992"/>
                </a:solidFill>
              </a:rPr>
              <a:t> da li su</a:t>
            </a:r>
            <a:r>
              <a:rPr lang="de-DE" sz="2400" dirty="0">
                <a:solidFill>
                  <a:srgbClr val="004992"/>
                </a:solidFill>
              </a:rPr>
              <a:t> </a:t>
            </a:r>
            <a:r>
              <a:rPr lang="hr-HR" sz="2400" dirty="0">
                <a:solidFill>
                  <a:srgbClr val="004992"/>
                </a:solidFill>
              </a:rPr>
              <a:t>radosni ili tužni</a:t>
            </a:r>
            <a:r>
              <a:rPr lang="de-DE" sz="2400" dirty="0">
                <a:solidFill>
                  <a:srgbClr val="004992"/>
                </a:solidFill>
              </a:rPr>
              <a:t>)</a:t>
            </a:r>
            <a:endParaRPr lang="en-US" sz="2400" dirty="0">
              <a:solidFill>
                <a:srgbClr val="004992"/>
              </a:solidFill>
            </a:endParaRPr>
          </a:p>
          <a:p>
            <a:pPr marL="342900" lvl="0" indent="-342900" defTabSz="914400" fontAlgn="base">
              <a:buClr>
                <a:srgbClr val="333333"/>
              </a:buClr>
              <a:buFont typeface="WingDings"/>
              <a:buChar char=""/>
              <a:defRPr/>
            </a:pPr>
            <a:r>
              <a:rPr lang="hr-HR" sz="2400" dirty="0">
                <a:solidFill>
                  <a:srgbClr val="004992"/>
                </a:solidFill>
              </a:rPr>
              <a:t>imaju teškoće da prepoznaju razloge zbog kojih</a:t>
            </a:r>
            <a:r>
              <a:rPr lang="en-US" sz="2400" dirty="0">
                <a:solidFill>
                  <a:srgbClr val="004992"/>
                </a:solidFill>
              </a:rPr>
              <a:t> </a:t>
            </a:r>
            <a:r>
              <a:rPr lang="hr-HR" sz="2400" dirty="0">
                <a:solidFill>
                  <a:srgbClr val="004992"/>
                </a:solidFill>
              </a:rPr>
              <a:t>se druge osobe ponašaju</a:t>
            </a:r>
            <a:r>
              <a:rPr lang="en-US" sz="2400" dirty="0">
                <a:solidFill>
                  <a:srgbClr val="004992"/>
                </a:solidFill>
              </a:rPr>
              <a:t> </a:t>
            </a:r>
            <a:r>
              <a:rPr lang="hr-HR" sz="2400" dirty="0">
                <a:solidFill>
                  <a:srgbClr val="004992"/>
                </a:solidFill>
              </a:rPr>
              <a:t>na određeni način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t>Metakognitivni trening 6 – Empatija 2 Sposobnost razumevanja drugih</a:t>
            </a:r>
          </a:p>
        </p:txBody>
      </p:sp>
      <p:sp>
        <p:nvSpPr>
          <p:cNvPr id="3" name="Slide Number Placeholder 2"/>
          <p:cNvSpPr>
            <a:spLocks noGrp="1"/>
          </p:cNvSpPr>
          <p:nvPr>
            <p:ph type="sldNum" sz="quarter" idx="12"/>
          </p:nvPr>
        </p:nvSpPr>
        <p:spPr/>
        <p:txBody>
          <a:bodyPr/>
          <a:lstStyle/>
          <a:p>
            <a:pPr>
              <a:defRPr/>
            </a:pPr>
            <a:fld id="{DD67E911-F688-4ADF-AB40-A0589B7506F9}" type="slidenum">
              <a:rPr lang="de-DE" altLang="de-DE" smtClean="0"/>
              <a:pPr>
                <a:defRPr/>
              </a:pPr>
              <a:t>19</a:t>
            </a:fld>
            <a:endParaRPr lang="de-DE" altLang="de-DE"/>
          </a:p>
        </p:txBody>
      </p:sp>
    </p:spTree>
    <p:extLst>
      <p:ext uri="{BB962C8B-B14F-4D97-AF65-F5344CB8AC3E}">
        <p14:creationId xmlns:p14="http://schemas.microsoft.com/office/powerpoint/2010/main" val="4253620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teškoće</a:t>
            </a:r>
            <a:r>
              <a:rPr lang="en-US" sz="3600" dirty="0">
                <a:latin typeface="+mn-lt"/>
                <a:ea typeface="+mn-ea"/>
                <a:cs typeface="+mn-cs"/>
              </a:rPr>
              <a:t> u </a:t>
            </a:r>
            <a:r>
              <a:rPr lang="en-US" sz="3600" dirty="0" err="1">
                <a:latin typeface="+mn-lt"/>
                <a:ea typeface="+mn-ea"/>
                <a:cs typeface="+mn-cs"/>
              </a:rPr>
              <a:t>empatiji</a:t>
            </a:r>
            <a:r>
              <a:rPr lang="en-US" sz="3600" dirty="0">
                <a:latin typeface="+mn-lt"/>
                <a:ea typeface="+mn-ea"/>
                <a:cs typeface="+mn-cs"/>
              </a:rPr>
              <a:t> </a:t>
            </a:r>
            <a:r>
              <a:rPr lang="en-US" sz="3600" dirty="0" err="1">
                <a:latin typeface="+mn-lt"/>
                <a:ea typeface="+mn-ea"/>
                <a:cs typeface="+mn-cs"/>
              </a:rPr>
              <a:t>dovode</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primeri</a:t>
            </a:r>
            <a:endParaRPr lang="en-US" sz="3600" dirty="0">
              <a:latin typeface="+mn-lt"/>
              <a:ea typeface="+mn-ea"/>
              <a:cs typeface="+mn-cs"/>
            </a:endParaRPr>
          </a:p>
        </p:txBody>
      </p:sp>
      <p:sp>
        <p:nvSpPr>
          <p:cNvPr id="59418" name="Rechteck 1"/>
          <p:cNvSpPr>
            <a:spLocks noChangeArrowheads="1"/>
          </p:cNvSpPr>
          <p:nvPr/>
        </p:nvSpPr>
        <p:spPr bwMode="auto">
          <a:xfrm>
            <a:off x="408955" y="619760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r-Latn-RS" altLang="de-DE" sz="2000" dirty="0">
                <a:solidFill>
                  <a:srgbClr val="004992"/>
                </a:solidFill>
                <a:latin typeface="+mn-lt"/>
                <a:cs typeface="+mn-cs"/>
              </a:rPr>
              <a:t>Može li neko ukratko da doda svoje lično iskustvo</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090694990"/>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Procena u psihozi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Drugačije objašnjenje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Neki čovek u autobusu dugo Vas posmatra.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Progonitelj se konačno razotkrio.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Upadljivi ste zbog svog neobičnog ponašanja (npr. nosite sunčane naočare u autobusu).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Šef Vam ukazuje na grešku.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Ubeđeni ste da će Vas zbog toga otpustiti.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Šef je malo preoštro reagovao, ali ne sledi nikakva kazna niti otkaz.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čita nekome članak iz novina u kome se govori o lošem uspehu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Aluzija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cilja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Vaše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loše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ocene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išli</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školu</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slučajnost</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prijatelja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zanima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članak</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novinama</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zna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ništa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Vašim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problemima</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Na sledećim slajdovima</a:t>
            </a:r>
            <a:r>
              <a:rPr lang="de-DE" altLang="de-DE" sz="2400" dirty="0">
                <a:solidFill>
                  <a:srgbClr val="333333"/>
                </a:solidFill>
              </a:rPr>
              <a:t> </a:t>
            </a:r>
            <a:r>
              <a:rPr lang="sr-Latn-CS" altLang="de-DE" sz="2400" dirty="0">
                <a:solidFill>
                  <a:srgbClr val="333333"/>
                </a:solidFill>
              </a:rPr>
              <a:t>su kratki </a:t>
            </a:r>
            <a:r>
              <a:rPr lang="hr-HR" altLang="de-DE" sz="2400" dirty="0">
                <a:solidFill>
                  <a:srgbClr val="333333"/>
                </a:solidFill>
              </a:rPr>
              <a:t>stripovi.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Prodiskutujte o tome šta bi junaci stripa mogli da misle jedni o drugima.</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sledećim slajdovima</a:t>
            </a:r>
            <a:r>
              <a:rPr lang="de-DE" altLang="de-DE" sz="2400" dirty="0">
                <a:solidFill>
                  <a:srgbClr val="333333"/>
                </a:solidFill>
              </a:rPr>
              <a:t> </a:t>
            </a:r>
            <a:r>
              <a:rPr lang="sr-Latn-CS" altLang="de-DE" sz="2400" dirty="0">
                <a:solidFill>
                  <a:srgbClr val="333333"/>
                </a:solidFill>
              </a:rPr>
              <a:t>su kratki </a:t>
            </a:r>
            <a:r>
              <a:rPr lang="hr-HR" altLang="de-DE" sz="2400" dirty="0">
                <a:solidFill>
                  <a:srgbClr val="333333"/>
                </a:solidFill>
              </a:rPr>
              <a:t>stripovi.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Prodiskutujte o tome šta bi junaci stripa mogli da misle jedni o drugima.</a:t>
            </a:r>
            <a:endParaRPr lang="en-US" altLang="de-DE" sz="2400" dirty="0">
              <a:solidFill>
                <a:srgbClr val="333333"/>
              </a:solidFill>
            </a:endParaRPr>
          </a:p>
          <a:p>
            <a:pPr lvl="0" defTabSz="914400" fontAlgn="base">
              <a:lnSpc>
                <a:spcPct val="100000"/>
              </a:lnSpc>
              <a:spcBef>
                <a:spcPts val="1200"/>
              </a:spcBef>
            </a:pPr>
            <a:endParaRPr lang="en-US" altLang="de-DE" sz="2400" b="1" dirty="0">
              <a:solidFill>
                <a:srgbClr val="004992"/>
              </a:solidFill>
            </a:endParaRPr>
          </a:p>
          <a:p>
            <a:pPr lvl="0" defTabSz="914400" fontAlgn="base"/>
            <a:r>
              <a:rPr lang="hr-HR" altLang="de-DE" sz="2400" b="1" dirty="0">
                <a:solidFill>
                  <a:srgbClr val="004992"/>
                </a:solidFill>
              </a:rPr>
              <a:t>Važno za zadatak!</a:t>
            </a:r>
          </a:p>
          <a:p>
            <a:pPr marL="342900" lvl="0" indent="-342900" defTabSz="914400" fontAlgn="base">
              <a:buClr>
                <a:srgbClr val="333333"/>
              </a:buClr>
              <a:buFont typeface="WingDings"/>
              <a:buChar char=""/>
            </a:pPr>
            <a:r>
              <a:rPr lang="hr-HR" altLang="de-DE" sz="2400" dirty="0">
                <a:solidFill>
                  <a:srgbClr val="333333"/>
                </a:solidFill>
              </a:rPr>
              <a:t>Imajte na umu da junaci stripa ne poseduju ista znanja koja Vama, kao posmatračima sa strane, stoje na raspolaganju.</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Na sledećim slajdovima</a:t>
            </a:r>
            <a:r>
              <a:rPr lang="de-DE" altLang="de-DE" sz="2400" dirty="0">
                <a:solidFill>
                  <a:srgbClr val="333333"/>
                </a:solidFill>
              </a:rPr>
              <a:t> </a:t>
            </a:r>
            <a:r>
              <a:rPr lang="sr-Latn-CS" altLang="de-DE" sz="2400" dirty="0">
                <a:solidFill>
                  <a:srgbClr val="333333"/>
                </a:solidFill>
              </a:rPr>
              <a:t>su kratki </a:t>
            </a:r>
            <a:r>
              <a:rPr lang="hr-HR" altLang="de-DE" sz="2400" dirty="0">
                <a:solidFill>
                  <a:srgbClr val="333333"/>
                </a:solidFill>
              </a:rPr>
              <a:t>stripovi.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Prodiskutujte o tome šta bi junaci stripa mogli da misle jedni o drugima.</a:t>
            </a:r>
            <a:endParaRPr lang="en-US" altLang="de-DE" sz="2400" dirty="0">
              <a:solidFill>
                <a:srgbClr val="333333"/>
              </a:solidFill>
            </a:endParaRPr>
          </a:p>
          <a:p>
            <a:pPr lvl="0" defTabSz="914400" fontAlgn="base">
              <a:lnSpc>
                <a:spcPct val="100000"/>
              </a:lnSpc>
              <a:spcBef>
                <a:spcPts val="1200"/>
              </a:spcBef>
            </a:pPr>
            <a:endParaRPr lang="en-US" altLang="de-DE" sz="2400" b="1" dirty="0">
              <a:solidFill>
                <a:srgbClr val="004992"/>
              </a:solidFill>
            </a:endParaRPr>
          </a:p>
          <a:p>
            <a:pPr lvl="0" defTabSz="914400" fontAlgn="base"/>
            <a:r>
              <a:rPr lang="hr-HR" altLang="de-DE" sz="2400" b="1" dirty="0">
                <a:solidFill>
                  <a:srgbClr val="004992"/>
                </a:solidFill>
              </a:rPr>
              <a:t>Važno za zadatak!</a:t>
            </a:r>
          </a:p>
          <a:p>
            <a:pPr marL="342900" lvl="0" indent="-342900" defTabSz="914400" fontAlgn="base">
              <a:buClr>
                <a:srgbClr val="333333"/>
              </a:buClr>
              <a:buFont typeface="WingDings"/>
              <a:buChar char=""/>
            </a:pPr>
            <a:r>
              <a:rPr lang="hr-HR" altLang="de-DE" sz="2400" dirty="0">
                <a:solidFill>
                  <a:srgbClr val="333333"/>
                </a:solidFill>
              </a:rPr>
              <a:t>Imajte na umu da junaci stripa ne poseduju ista znanja koja Vama, kao posmatračima sa strane, stoje na raspolaganju.</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Razmislite pored toga, koje dodatne</a:t>
            </a:r>
            <a:r>
              <a:rPr lang="de-DE" altLang="de-DE" sz="2400" dirty="0">
                <a:solidFill>
                  <a:srgbClr val="333333"/>
                </a:solidFill>
              </a:rPr>
              <a:t> inform</a:t>
            </a:r>
            <a:r>
              <a:rPr lang="hr-HR" altLang="de-DE" sz="2400" dirty="0">
                <a:solidFill>
                  <a:srgbClr val="333333"/>
                </a:solidFill>
              </a:rPr>
              <a:t>acije su potrebne da bi se donela konačna</a:t>
            </a:r>
            <a:r>
              <a:rPr lang="de-DE" altLang="de-DE" sz="2400" dirty="0">
                <a:solidFill>
                  <a:srgbClr val="333333"/>
                </a:solidFill>
              </a:rPr>
              <a:t> </a:t>
            </a:r>
            <a:r>
              <a:rPr lang="hr-HR" altLang="de-DE" sz="2400" dirty="0">
                <a:solidFill>
                  <a:srgbClr val="333333"/>
                </a:solidFill>
              </a:rPr>
              <a:t>procena</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23</a:t>
            </a:fld>
            <a:endParaRPr lang="de-DE" altLang="de-DE"/>
          </a:p>
        </p:txBody>
      </p:sp>
    </p:spTree>
    <p:extLst>
      <p:ext uri="{BB962C8B-B14F-4D97-AF65-F5344CB8AC3E}">
        <p14:creationId xmlns:p14="http://schemas.microsoft.com/office/powerpoint/2010/main" val="2087336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a:solidFill>
                  <a:srgbClr val="004992"/>
                </a:solidFill>
                <a:latin typeface="Calibri Light"/>
              </a:rPr>
              <a:t>Šta će devojčica verovatno pokloniti baki za sledeći rođendan?</a:t>
            </a:r>
          </a:p>
          <a:p>
            <a:pPr algn="ctr" eaLnBrk="1" hangingPunct="1">
              <a:spcBef>
                <a:spcPts val="0"/>
              </a:spcBef>
              <a:spcAft>
                <a:spcPts val="0"/>
              </a:spcAft>
              <a:buNone/>
            </a:pPr>
            <a:r>
              <a:rPr lang="vi-VN" altLang="de-DE" sz="2400">
                <a:solidFill>
                  <a:srgbClr val="004992"/>
                </a:solidFill>
                <a:latin typeface="Calibri Light"/>
              </a:rPr>
              <a:t> Hoće li se baka obradovati?</a:t>
            </a:r>
            <a:endParaRPr lang="de-DE" altLang="de-DE" sz="2400" dirty="0">
              <a:solidFill>
                <a:srgbClr val="004992"/>
              </a:solidFill>
              <a:latin typeface="Calibri Light"/>
            </a:endParaRPr>
          </a:p>
        </p:txBody>
      </p:sp>
      <p:pic>
        <p:nvPicPr>
          <p:cNvPr id="2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3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ption_16"/>
          <p:cNvSpPr txBox="1">
            <a:spLocks noChangeArrowheads="1"/>
          </p:cNvSpPr>
          <p:nvPr/>
        </p:nvSpPr>
        <p:spPr bwMode="auto">
          <a:xfrm>
            <a:off x="6457627" y="2402304"/>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a:t>
            </a:r>
          </a:p>
          <a:p>
            <a:pPr algn="ctr" eaLnBrk="1" hangingPunct="1">
              <a:spcBef>
                <a:spcPct val="0"/>
              </a:spcBef>
              <a:buFontTx/>
              <a:buNone/>
            </a:pPr>
            <a:r>
              <a:rPr lang="de-DE" altLang="de-DE" sz="1400" b="1">
                <a:solidFill>
                  <a:srgbClr val="000000"/>
                </a:solidFill>
                <a:latin typeface="Calibri Light"/>
              </a:rPr>
              <a:t>bombone…</a:t>
            </a:r>
            <a:endParaRPr lang="de-DE" altLang="de-DE" sz="14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24</a:t>
            </a:fld>
            <a:endParaRPr lang="de-DE" altLang="de-DE"/>
          </a:p>
        </p:txBody>
      </p:sp>
    </p:spTree>
    <p:extLst>
      <p:ext uri="{BB962C8B-B14F-4D97-AF65-F5344CB8AC3E}">
        <p14:creationId xmlns:p14="http://schemas.microsoft.com/office/powerpoint/2010/main" val="2988360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dirty="0">
                <a:solidFill>
                  <a:srgbClr val="004992"/>
                </a:solidFill>
                <a:latin typeface="+mn-lt"/>
                <a:ea typeface="+mn-ea"/>
                <a:cs typeface="+mn-cs"/>
              </a:rPr>
              <a:t>Bakin rođendan</a:t>
            </a:r>
            <a:br>
              <a:rPr lang="vi-VN" sz="3600" dirty="0">
                <a:solidFill>
                  <a:srgbClr val="004992"/>
                </a:solidFill>
                <a:latin typeface="+mn-lt"/>
                <a:ea typeface="+mn-ea"/>
                <a:cs typeface="+mn-cs"/>
              </a:rPr>
            </a:br>
            <a:r>
              <a:rPr lang="vi-VN" dirty="0">
                <a:solidFill>
                  <a:srgbClr val="004992"/>
                </a:solidFill>
                <a:latin typeface="+mn-lt"/>
                <a:ea typeface="+mn-ea"/>
                <a:cs typeface="+mn-cs"/>
              </a:rPr>
              <a:t>Šta će devojčica pokloniti baki sledeći put?</a:t>
            </a:r>
            <a:endParaRPr lang="en-US" dirty="0">
              <a:solidFill>
                <a:srgbClr val="004992"/>
              </a:solidFill>
              <a:latin typeface="+mn-lt"/>
              <a:ea typeface="+mn-ea"/>
              <a:cs typeface="+mn-cs"/>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Verovatno: </a:t>
            </a:r>
            <a:r>
              <a:rPr lang="vi-VN" altLang="de-DE" sz="2000" dirty="0">
                <a:solidFill>
                  <a:srgbClr val="333333"/>
                </a:solidFill>
                <a:latin typeface="Calibri Light"/>
              </a:rPr>
              <a:t>Opet bombonjeru jer se baka prošli put jako obradovala.</a:t>
            </a:r>
          </a:p>
          <a:p>
            <a:pPr eaLnBrk="1" hangingPunct="1">
              <a:spcBef>
                <a:spcPts val="1200"/>
              </a:spcBef>
              <a:spcAft>
                <a:spcPts val="0"/>
              </a:spcAft>
              <a:buNone/>
            </a:pPr>
            <a:r>
              <a:rPr lang="vi-VN" altLang="de-DE" sz="2000" b="1" dirty="0">
                <a:solidFill>
                  <a:srgbClr val="004992"/>
                </a:solidFill>
                <a:latin typeface="Calibri Light"/>
              </a:rPr>
              <a:t>Manje verovatno: </a:t>
            </a:r>
            <a:r>
              <a:rPr lang="vi-VN" altLang="de-DE" sz="2000" dirty="0">
                <a:solidFill>
                  <a:srgbClr val="333333"/>
                </a:solidFill>
                <a:latin typeface="Calibri Light"/>
              </a:rPr>
              <a:t>Devojčica je primetila da baka ne voli čokoladne bombone i za sledeći rođendan done će joj nešto drugo.</a:t>
            </a:r>
            <a:endParaRPr lang="de-DE" altLang="de-DE" sz="2000" dirty="0">
              <a:solidFill>
                <a:srgbClr val="333333"/>
              </a:solidFill>
              <a:latin typeface="Calibri Light"/>
            </a:endParaRPr>
          </a:p>
        </p:txBody>
      </p:sp>
      <p:sp>
        <p:nvSpPr>
          <p:cNvPr id="24"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Bombonjera!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57627" y="2402304"/>
            <a:ext cx="11887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a:t>
            </a:r>
          </a:p>
          <a:p>
            <a:pPr algn="ctr" eaLnBrk="1" hangingPunct="1">
              <a:spcBef>
                <a:spcPct val="0"/>
              </a:spcBef>
              <a:buFontTx/>
              <a:buNone/>
            </a:pPr>
            <a:r>
              <a:rPr lang="de-DE" altLang="de-DE" sz="1400" b="1">
                <a:solidFill>
                  <a:srgbClr val="000000"/>
                </a:solidFill>
                <a:latin typeface="Calibri Light"/>
              </a:rPr>
              <a:t>bombone…</a:t>
            </a:r>
            <a:endParaRPr lang="de-DE" altLang="de-DE" sz="14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Novi primeri!</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15605554-3F68-4CC5-991A-8879A88663ED}"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bezosećajan? Treba li nam još informacija da o tome donesemo konačni sud?</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Jako mi je </a:t>
            </a:r>
          </a:p>
          <a:p>
            <a:pPr algn="ctr" eaLnBrk="1" fontAlgn="auto" hangingPunct="1">
              <a:spcBef>
                <a:spcPts val="105"/>
              </a:spcBef>
              <a:spcAft>
                <a:spcPts val="0"/>
              </a:spcAft>
              <a:defRPr/>
            </a:pPr>
            <a:r>
              <a:rPr lang="en-US" sz="1200">
                <a:latin typeface="Calibri Light"/>
                <a:cs typeface="Verdana"/>
              </a:rPr>
              <a:t>žao!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Kako ću sad </a:t>
            </a:r>
          </a:p>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na posao?</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1005840"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Ovo je neprihvatljiv!</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27</a:t>
            </a:fld>
            <a:endParaRPr lang="de-DE" altLang="de-DE"/>
          </a:p>
        </p:txBody>
      </p:sp>
    </p:spTree>
    <p:extLst>
      <p:ext uri="{BB962C8B-B14F-4D97-AF65-F5344CB8AC3E}">
        <p14:creationId xmlns:p14="http://schemas.microsoft.com/office/powerpoint/2010/main" val="2383758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8405356" y="4940301"/>
            <a:ext cx="1149650"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Police</a:t>
            </a:r>
          </a:p>
        </p:txBody>
      </p:sp>
      <p:sp>
        <p:nvSpPr>
          <p:cNvPr id="88070" name="Rectangle 21"/>
          <p:cNvSpPr>
            <a:spLocks noChangeArrowheads="1"/>
          </p:cNvSpPr>
          <p:nvPr/>
        </p:nvSpPr>
        <p:spPr bwMode="auto">
          <a:xfrm>
            <a:off x="8403239" y="4797425"/>
            <a:ext cx="1247041" cy="503238"/>
          </a:xfrm>
          <a:prstGeom prst="rect">
            <a:avLst/>
          </a:prstGeom>
          <a:solidFill>
            <a:schemeClr val="bg1"/>
          </a:solidFill>
          <a:ln w="9525">
            <a:solidFill>
              <a:schemeClr val="bg1"/>
            </a:solidFill>
            <a:miter lim="800000"/>
            <a:headEnd/>
            <a:tailEnd/>
          </a:ln>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solidFill>
                  <a:srgbClr val="333333"/>
                </a:solidFill>
                <a:latin typeface="+mn-lt"/>
                <a:cs typeface="+mn-cs"/>
              </a:rPr>
              <a:t>Policajac</a:t>
            </a:r>
            <a:r>
              <a:rPr lang="de-DE" altLang="de-DE" sz="1800">
                <a:solidFill>
                  <a:srgbClr val="333333"/>
                </a:solidFill>
                <a:latin typeface="+mn-lt"/>
                <a:cs typeface="+mn-cs"/>
              </a:rPr>
              <a:t> </a:t>
            </a:r>
          </a:p>
        </p:txBody>
      </p:sp>
      <p:pic>
        <p:nvPicPr>
          <p:cNvPr id="11"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policajac najverovatnije misli? Da li je u pravu?</a:t>
            </a:r>
            <a:endParaRPr lang="de-DE"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28</a:t>
            </a:fld>
            <a:endParaRPr lang="de-DE" altLang="de-DE"/>
          </a:p>
        </p:txBody>
      </p:sp>
    </p:spTree>
    <p:extLst>
      <p:ext uri="{BB962C8B-B14F-4D97-AF65-F5344CB8AC3E}">
        <p14:creationId xmlns:p14="http://schemas.microsoft.com/office/powerpoint/2010/main" val="1335862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Uživaj u igri, dečko!</a:t>
            </a:r>
            <a:endParaRPr lang="en-GB" altLang="de-DE" sz="1100" b="1" dirty="0">
              <a:solidFill>
                <a:sysClr val="windowText" lastClr="000000"/>
              </a:solidFill>
              <a:latin typeface="Calibri Light"/>
            </a:endParaRPr>
          </a:p>
        </p:txBody>
      </p:sp>
      <p:sp>
        <p:nvSpPr>
          <p:cNvPr id="20"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Pare ili pucam!</a:t>
            </a:r>
            <a:endParaRPr lang="de-DE" altLang="de-DE" sz="1100" dirty="0">
              <a:latin typeface="Calibri Light"/>
              <a:cs typeface="Arial" panose="020B0604020202020204" pitchFamily="34" charset="0"/>
            </a:endParaRPr>
          </a:p>
        </p:txBody>
      </p:sp>
      <p:sp>
        <p:nvSpPr>
          <p:cNvPr id="23"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4"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Da li je službenica u banci uplašena? </a:t>
            </a:r>
            <a:endParaRPr sz="2400" dirty="0">
              <a:solidFill>
                <a:srgbClr val="004992"/>
              </a:solidFill>
              <a:latin typeface="Calibri Light"/>
              <a:cs typeface="Verdana"/>
            </a:endParaRPr>
          </a:p>
        </p:txBody>
      </p:sp>
      <p:sp>
        <p:nvSpPr>
          <p:cNvPr id="25"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super! </a:t>
            </a:r>
            <a:endParaRPr lang="en-US" sz="1000" b="1" dirty="0"/>
          </a:p>
        </p:txBody>
      </p:sp>
      <p:sp>
        <p:nvSpPr>
          <p:cNvPr id="17"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29</a:t>
            </a:fld>
            <a:endParaRPr lang="de-DE" altLang="de-DE"/>
          </a:p>
        </p:txBody>
      </p:sp>
      <p:sp>
        <p:nvSpPr>
          <p:cNvPr id="30" name="Textfeld 29">
            <a:extLst>
              <a:ext uri="{FF2B5EF4-FFF2-40B4-BE49-F238E27FC236}">
                <a16:creationId xmlns:a16="http://schemas.microsoft.com/office/drawing/2014/main" id="{5A1666F3-55F5-4568-9D88-F7345234E5EC}"/>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550,-</a:t>
            </a:r>
          </a:p>
        </p:txBody>
      </p:sp>
    </p:spTree>
    <p:extLst>
      <p:ext uri="{BB962C8B-B14F-4D97-AF65-F5344CB8AC3E}">
        <p14:creationId xmlns:p14="http://schemas.microsoft.com/office/powerpoint/2010/main" val="1561671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Hoće li otac i sin otići na vožnju čamcem? </a:t>
            </a:r>
            <a:endParaRPr sz="2400" dirty="0">
              <a:solidFill>
                <a:srgbClr val="004992"/>
              </a:solidFill>
              <a:latin typeface="Calibri Light"/>
              <a:cs typeface="Verdana"/>
            </a:endParaRP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Pažnja! Oluja se približava plaži! Molimo Vas da napustite plažu!</a:t>
            </a:r>
            <a:endParaRPr lang="en-US" sz="1100" b="1" spc="-5" dirty="0">
              <a:solidFill>
                <a:srgbClr val="333333"/>
              </a:solidFill>
              <a:latin typeface="Calibri Light"/>
              <a:cs typeface="Aria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30</a:t>
            </a:fld>
            <a:endParaRPr lang="de-DE" altLang="de-DE"/>
          </a:p>
        </p:txBody>
      </p:sp>
    </p:spTree>
    <p:extLst>
      <p:ext uri="{BB962C8B-B14F-4D97-AF65-F5344CB8AC3E}">
        <p14:creationId xmlns:p14="http://schemas.microsoft.com/office/powerpoint/2010/main" val="1408966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cs typeface="+mn-cs"/>
              </a:rPr>
              <a:t>[</a:t>
            </a:r>
            <a:r>
              <a:rPr lang="en-US" altLang="ko-KR" i="1" spc="-5" dirty="0" err="1">
                <a:solidFill>
                  <a:srgbClr val="333333"/>
                </a:solidFill>
                <a:latin typeface="+mn-lt"/>
                <a:cs typeface="+mn-cs"/>
              </a:rPr>
              <a:t>za</a:t>
            </a:r>
            <a:r>
              <a:rPr lang="en-US" altLang="ko-KR" i="1" spc="-5" dirty="0">
                <a:solidFill>
                  <a:srgbClr val="333333"/>
                </a:solidFill>
                <a:latin typeface="+mn-lt"/>
                <a:cs typeface="+mn-cs"/>
              </a:rPr>
              <a:t> </a:t>
            </a:r>
            <a:r>
              <a:rPr lang="en-US" altLang="ko-KR" i="1" spc="-5" dirty="0" err="1">
                <a:solidFill>
                  <a:srgbClr val="333333"/>
                </a:solidFill>
                <a:latin typeface="+mn-lt"/>
                <a:cs typeface="+mn-cs"/>
              </a:rPr>
              <a:t>trenere</a:t>
            </a:r>
            <a:r>
              <a:rPr lang="en-US" altLang="ko-KR" i="1" spc="-5" dirty="0">
                <a:solidFill>
                  <a:srgbClr val="333333"/>
                </a:solidFill>
                <a:latin typeface="+mn-lt"/>
                <a:cs typeface="+mn-cs"/>
              </a:rPr>
              <a:t>:</a:t>
            </a:r>
          </a:p>
          <a:p>
            <a:pPr marL="635" defTabSz="914400" eaLnBrk="0" fontAlgn="base" hangingPunct="0">
              <a:spcBef>
                <a:spcPts val="894"/>
              </a:spcBef>
              <a:spcAft>
                <a:spcPct val="0"/>
              </a:spcAft>
            </a:pPr>
            <a:r>
              <a:rPr lang="en-US" altLang="ko-KR" dirty="0" err="1">
                <a:solidFill>
                  <a:srgbClr val="333333"/>
                </a:solidFill>
                <a:latin typeface="+mn-lt"/>
                <a:cs typeface="+mn-cs"/>
              </a:rPr>
              <a:t>Neki</a:t>
            </a:r>
            <a:r>
              <a:rPr lang="en-US" altLang="ko-KR" dirty="0">
                <a:solidFill>
                  <a:srgbClr val="333333"/>
                </a:solidFill>
                <a:latin typeface="+mn-lt"/>
                <a:cs typeface="+mn-cs"/>
              </a:rPr>
              <a:t> </a:t>
            </a:r>
            <a:r>
              <a:rPr lang="en-US" altLang="ko-KR" dirty="0" err="1">
                <a:solidFill>
                  <a:srgbClr val="333333"/>
                </a:solidFill>
                <a:latin typeface="+mn-lt"/>
                <a:cs typeface="+mn-cs"/>
              </a:rPr>
              <a:t>filmovi</a:t>
            </a:r>
            <a:r>
              <a:rPr lang="en-US" altLang="ko-KR" dirty="0">
                <a:solidFill>
                  <a:srgbClr val="333333"/>
                </a:solidFill>
                <a:latin typeface="+mn-lt"/>
                <a:cs typeface="+mn-cs"/>
              </a:rPr>
              <a:t> </a:t>
            </a:r>
            <a:r>
              <a:rPr lang="en-US" altLang="ko-KR" dirty="0" err="1">
                <a:solidFill>
                  <a:srgbClr val="333333"/>
                </a:solidFill>
                <a:latin typeface="+mn-lt"/>
                <a:cs typeface="+mn-cs"/>
              </a:rPr>
              <a:t>sadrže</a:t>
            </a:r>
            <a:r>
              <a:rPr lang="en-US" altLang="ko-KR" dirty="0">
                <a:solidFill>
                  <a:srgbClr val="333333"/>
                </a:solidFill>
                <a:latin typeface="+mn-lt"/>
                <a:cs typeface="+mn-cs"/>
              </a:rPr>
              <a:t> </a:t>
            </a:r>
            <a:r>
              <a:rPr lang="en-US" altLang="ko-KR" dirty="0" err="1">
                <a:solidFill>
                  <a:srgbClr val="333333"/>
                </a:solidFill>
                <a:latin typeface="+mn-lt"/>
                <a:cs typeface="+mn-cs"/>
              </a:rPr>
              <a:t>jezik</a:t>
            </a:r>
            <a:r>
              <a:rPr lang="en-US" altLang="ko-KR" dirty="0">
                <a:solidFill>
                  <a:srgbClr val="333333"/>
                </a:solidFill>
                <a:latin typeface="+mn-lt"/>
                <a:cs typeface="+mn-cs"/>
              </a:rPr>
              <a:t> </a:t>
            </a:r>
            <a:r>
              <a:rPr lang="en-US" altLang="ko-KR" dirty="0" err="1">
                <a:solidFill>
                  <a:srgbClr val="333333"/>
                </a:solidFill>
                <a:latin typeface="+mn-lt"/>
                <a:cs typeface="+mn-cs"/>
              </a:rPr>
              <a:t>koji</a:t>
            </a:r>
            <a:r>
              <a:rPr lang="en-US" altLang="ko-KR" dirty="0">
                <a:solidFill>
                  <a:srgbClr val="333333"/>
                </a:solidFill>
                <a:latin typeface="+mn-lt"/>
                <a:cs typeface="+mn-cs"/>
              </a:rPr>
              <a:t> </a:t>
            </a:r>
            <a:r>
              <a:rPr lang="en-US" altLang="ko-KR" dirty="0" err="1">
                <a:solidFill>
                  <a:srgbClr val="333333"/>
                </a:solidFill>
                <a:latin typeface="+mn-lt"/>
                <a:cs typeface="+mn-cs"/>
              </a:rPr>
              <a:t>može</a:t>
            </a:r>
            <a:r>
              <a:rPr lang="en-US" altLang="ko-KR" dirty="0">
                <a:solidFill>
                  <a:srgbClr val="333333"/>
                </a:solidFill>
                <a:latin typeface="+mn-lt"/>
                <a:cs typeface="+mn-cs"/>
              </a:rPr>
              <a:t> </a:t>
            </a:r>
            <a:r>
              <a:rPr lang="en-US" altLang="ko-KR" dirty="0" err="1">
                <a:solidFill>
                  <a:srgbClr val="333333"/>
                </a:solidFill>
                <a:latin typeface="+mn-lt"/>
                <a:cs typeface="+mn-cs"/>
              </a:rPr>
              <a:t>biti</a:t>
            </a:r>
            <a:r>
              <a:rPr lang="en-US" altLang="ko-KR" dirty="0">
                <a:solidFill>
                  <a:srgbClr val="333333"/>
                </a:solidFill>
                <a:latin typeface="+mn-lt"/>
                <a:cs typeface="+mn-cs"/>
              </a:rPr>
              <a:t> </a:t>
            </a:r>
            <a:r>
              <a:rPr lang="en-US" altLang="ko-KR" dirty="0" err="1">
                <a:solidFill>
                  <a:srgbClr val="333333"/>
                </a:solidFill>
                <a:latin typeface="+mn-lt"/>
                <a:cs typeface="+mn-cs"/>
              </a:rPr>
              <a:t>neodgovarajući</a:t>
            </a:r>
            <a:r>
              <a:rPr lang="en-US" altLang="ko-KR" dirty="0">
                <a:solidFill>
                  <a:srgbClr val="333333"/>
                </a:solidFill>
                <a:latin typeface="+mn-lt"/>
                <a:cs typeface="+mn-cs"/>
              </a:rPr>
              <a:t> </a:t>
            </a:r>
            <a:r>
              <a:rPr lang="en-US" altLang="ko-KR" dirty="0" err="1">
                <a:solidFill>
                  <a:srgbClr val="333333"/>
                </a:solidFill>
                <a:latin typeface="+mn-lt"/>
                <a:cs typeface="+mn-cs"/>
              </a:rPr>
              <a:t>za</a:t>
            </a:r>
            <a:r>
              <a:rPr lang="en-US" altLang="ko-KR" dirty="0">
                <a:solidFill>
                  <a:srgbClr val="333333"/>
                </a:solidFill>
                <a:latin typeface="+mn-lt"/>
                <a:cs typeface="+mn-cs"/>
              </a:rPr>
              <a:t> </a:t>
            </a:r>
            <a:r>
              <a:rPr lang="en-US" altLang="ko-KR" dirty="0" err="1">
                <a:solidFill>
                  <a:srgbClr val="333333"/>
                </a:solidFill>
                <a:latin typeface="+mn-lt"/>
                <a:cs typeface="+mn-cs"/>
              </a:rPr>
              <a:t>svaku</a:t>
            </a:r>
            <a:r>
              <a:rPr lang="en-US" altLang="ko-KR" dirty="0">
                <a:solidFill>
                  <a:srgbClr val="333333"/>
                </a:solidFill>
                <a:latin typeface="+mn-lt"/>
                <a:cs typeface="+mn-cs"/>
              </a:rPr>
              <a:t> </a:t>
            </a:r>
            <a:r>
              <a:rPr lang="en-US" altLang="ko-KR" dirty="0" err="1">
                <a:solidFill>
                  <a:srgbClr val="333333"/>
                </a:solidFill>
                <a:latin typeface="+mn-lt"/>
                <a:cs typeface="+mn-cs"/>
              </a:rPr>
              <a:t>publiku</a:t>
            </a:r>
            <a:r>
              <a:rPr lang="en-US" altLang="ko-KR" dirty="0">
                <a:solidFill>
                  <a:srgbClr val="333333"/>
                </a:solidFill>
                <a:latin typeface="+mn-lt"/>
                <a:cs typeface="+mn-cs"/>
              </a:rPr>
              <a:t> </a:t>
            </a:r>
            <a:r>
              <a:rPr lang="en-US" altLang="ko-KR" dirty="0" err="1">
                <a:solidFill>
                  <a:srgbClr val="333333"/>
                </a:solidFill>
                <a:latin typeface="+mn-lt"/>
                <a:cs typeface="+mn-cs"/>
              </a:rPr>
              <a:t>i</a:t>
            </a:r>
            <a:r>
              <a:rPr lang="en-US" altLang="ko-KR" dirty="0">
                <a:solidFill>
                  <a:srgbClr val="333333"/>
                </a:solidFill>
                <a:latin typeface="+mn-lt"/>
                <a:cs typeface="+mn-cs"/>
              </a:rPr>
              <a:t> </a:t>
            </a:r>
            <a:r>
              <a:rPr lang="en-US" altLang="ko-KR" dirty="0" err="1">
                <a:solidFill>
                  <a:srgbClr val="333333"/>
                </a:solidFill>
                <a:latin typeface="+mn-lt"/>
                <a:cs typeface="+mn-cs"/>
              </a:rPr>
              <a:t>sve</a:t>
            </a:r>
            <a:r>
              <a:rPr lang="en-US" altLang="ko-KR" dirty="0">
                <a:solidFill>
                  <a:srgbClr val="333333"/>
                </a:solidFill>
                <a:latin typeface="+mn-lt"/>
                <a:cs typeface="+mn-cs"/>
              </a:rPr>
              <a:t> </a:t>
            </a:r>
            <a:r>
              <a:rPr lang="en-US" altLang="ko-KR" dirty="0" err="1">
                <a:solidFill>
                  <a:srgbClr val="333333"/>
                </a:solidFill>
                <a:latin typeface="+mn-lt"/>
                <a:cs typeface="+mn-cs"/>
              </a:rPr>
              <a:t>kulture</a:t>
            </a:r>
            <a:r>
              <a:rPr lang="en-US" altLang="ko-KR" dirty="0">
                <a:solidFill>
                  <a:srgbClr val="333333"/>
                </a:solidFill>
                <a:latin typeface="+mn-lt"/>
                <a:cs typeface="+mn-cs"/>
              </a:rPr>
              <a:t>. </a:t>
            </a:r>
            <a:r>
              <a:rPr lang="en-US" altLang="ko-KR" dirty="0" err="1">
                <a:solidFill>
                  <a:srgbClr val="333333"/>
                </a:solidFill>
                <a:latin typeface="+mn-lt"/>
                <a:cs typeface="+mn-cs"/>
              </a:rPr>
              <a:t>Molimo</a:t>
            </a:r>
            <a:r>
              <a:rPr lang="en-US" altLang="ko-KR" dirty="0">
                <a:solidFill>
                  <a:srgbClr val="333333"/>
                </a:solidFill>
                <a:latin typeface="+mn-lt"/>
                <a:cs typeface="+mn-cs"/>
              </a:rPr>
              <a:t> da </a:t>
            </a:r>
            <a:r>
              <a:rPr lang="en-US" altLang="ko-KR" dirty="0" err="1">
                <a:solidFill>
                  <a:srgbClr val="333333"/>
                </a:solidFill>
                <a:latin typeface="+mn-lt"/>
                <a:cs typeface="+mn-cs"/>
              </a:rPr>
              <a:t>pažljivo</a:t>
            </a:r>
            <a:r>
              <a:rPr lang="en-US" altLang="ko-KR" dirty="0">
                <a:solidFill>
                  <a:srgbClr val="333333"/>
                </a:solidFill>
                <a:latin typeface="+mn-lt"/>
                <a:cs typeface="+mn-cs"/>
              </a:rPr>
              <a:t> </a:t>
            </a:r>
            <a:r>
              <a:rPr lang="en-US" altLang="ko-KR" dirty="0" err="1">
                <a:solidFill>
                  <a:srgbClr val="333333"/>
                </a:solidFill>
                <a:latin typeface="+mn-lt"/>
                <a:cs typeface="+mn-cs"/>
              </a:rPr>
              <a:t>pregledate</a:t>
            </a:r>
            <a:r>
              <a:rPr lang="en-US" altLang="ko-KR" dirty="0">
                <a:solidFill>
                  <a:srgbClr val="333333"/>
                </a:solidFill>
                <a:latin typeface="+mn-lt"/>
                <a:cs typeface="+mn-cs"/>
              </a:rPr>
              <a:t> video </a:t>
            </a:r>
            <a:r>
              <a:rPr lang="en-US" altLang="ko-KR" dirty="0" err="1">
                <a:solidFill>
                  <a:srgbClr val="333333"/>
                </a:solidFill>
                <a:latin typeface="+mn-lt"/>
                <a:cs typeface="+mn-cs"/>
              </a:rPr>
              <a:t>materijal</a:t>
            </a:r>
            <a:r>
              <a:rPr lang="en-US" altLang="ko-KR" dirty="0">
                <a:solidFill>
                  <a:srgbClr val="333333"/>
                </a:solidFill>
                <a:latin typeface="+mn-lt"/>
                <a:cs typeface="+mn-cs"/>
              </a:rPr>
              <a:t> pre </a:t>
            </a:r>
            <a:r>
              <a:rPr lang="en-US" altLang="ko-KR" dirty="0" err="1">
                <a:solidFill>
                  <a:srgbClr val="333333"/>
                </a:solidFill>
                <a:latin typeface="+mn-lt"/>
                <a:cs typeface="+mn-cs"/>
              </a:rPr>
              <a:t>prikazivanja</a:t>
            </a:r>
            <a:r>
              <a:rPr lang="de-DE"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31</a:t>
            </a:fld>
            <a:endParaRPr lang="de-DE" altLang="de-DE"/>
          </a:p>
        </p:txBody>
      </p:sp>
    </p:spTree>
    <p:extLst>
      <p:ext uri="{BB962C8B-B14F-4D97-AF65-F5344CB8AC3E}">
        <p14:creationId xmlns:p14="http://schemas.microsoft.com/office/powerpoint/2010/main" val="1515866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Gde misli Ivan da je Mira poslednji put videla kombi sa sladoledom? Na igralištu ili kod crkve?</a:t>
            </a:r>
            <a:endParaRPr sz="2400" dirty="0">
              <a:solidFill>
                <a:srgbClr val="004992"/>
              </a:solidFill>
              <a:latin typeface="Calibri Light"/>
              <a:cs typeface="Verdana"/>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5" name="Slide Number Placeholder 4"/>
          <p:cNvSpPr>
            <a:spLocks noGrp="1"/>
          </p:cNvSpPr>
          <p:nvPr>
            <p:ph type="sldNum" sz="quarter" idx="12"/>
          </p:nvPr>
        </p:nvSpPr>
        <p:spPr/>
        <p:txBody>
          <a:bodyPr/>
          <a:lstStyle/>
          <a:p>
            <a:pPr>
              <a:defRPr/>
            </a:pPr>
            <a:fld id="{C0F0D387-065B-43EB-9902-44F06723DDD2}"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Šta majka misli?... Da li je u pravu?</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Možemo li jesti,</a:t>
            </a:r>
          </a:p>
          <a:p>
            <a:pPr algn="ctr"/>
            <a:r>
              <a:rPr lang="pl-PL" altLang="de-DE" sz="1200" b="1">
                <a:latin typeface="Calibri Light"/>
                <a:cs typeface="Arial" panose="020B0604020202020204" pitchFamily="34" charset="0"/>
              </a:rPr>
              <a:t> mama? Gladan sam!</a:t>
            </a:r>
            <a:endParaRPr lang="de-DE" altLang="de-DE" sz="1200" dirty="0">
              <a:latin typeface="Calibri Light"/>
              <a:cs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Kako se akumulator ispraznio prvi put, a kako drugi put? Kako vlasnik auta objašnjava sebi ovu situaciju?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akumulator</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akumulator</a:t>
            </a:r>
            <a:endParaRPr sz="1000" dirty="0">
              <a:latin typeface="Calibri Light"/>
              <a:cs typeface="Arial"/>
            </a:endParaRPr>
          </a:p>
        </p:txBody>
      </p:sp>
      <p:sp>
        <p:nvSpPr>
          <p:cNvPr id="19" name="Caption_23"/>
          <p:cNvSpPr txBox="1"/>
          <p:nvPr/>
        </p:nvSpPr>
        <p:spPr>
          <a:xfrm rot="-60000">
            <a:off x="6097615" y="3504200"/>
            <a:ext cx="292608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Dve nedelje kasnije, posle preseljenja u drugi stan</a:t>
            </a:r>
            <a:endParaRPr sz="900" b="1" dirty="0">
              <a:latin typeface="Calibri Light"/>
              <a:cs typeface="Arial"/>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pPr algn="ctr"/>
            <a:r>
              <a:rPr lang="pt-BR" altLang="de-DE" sz="1000" b="1" dirty="0">
                <a:solidFill>
                  <a:srgbClr val="333333"/>
                </a:solidFill>
                <a:latin typeface="Calibri Light"/>
                <a:ea typeface="Verdana" panose="020B0604030504040204" pitchFamily="34" charset="0"/>
                <a:cs typeface="Verdana" panose="020B0604030504040204" pitchFamily="34" charset="0"/>
              </a:rPr>
              <a:t>Žalba na</a:t>
            </a:r>
          </a:p>
          <a:p>
            <a:pPr algn="ctr"/>
            <a:r>
              <a:rPr lang="pt-BR" altLang="de-DE" sz="1000" b="1" dirty="0">
                <a:solidFill>
                  <a:srgbClr val="333333"/>
                </a:solidFill>
                <a:latin typeface="Calibri Light"/>
                <a:ea typeface="Verdana" panose="020B0604030504040204" pitchFamily="34" charset="0"/>
                <a:cs typeface="Verdana" panose="020B0604030504040204" pitchFamily="34" charset="0"/>
              </a:rPr>
              <a:t>komšiju</a:t>
            </a:r>
            <a:endParaRPr lang="en-US" sz="1000" b="1" dirty="0">
              <a:solidFill>
                <a:srgbClr val="333333"/>
              </a:solidFil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pPr algn="ctr"/>
            <a:r>
              <a:rPr lang="pt-BR" altLang="de-DE" sz="1100" b="1" spc="-30">
                <a:solidFill>
                  <a:srgbClr val="333333"/>
                </a:solidFill>
                <a:latin typeface="Calibri Light"/>
                <a:ea typeface="Verdana" panose="020B0604030504040204" pitchFamily="34" charset="0"/>
                <a:cs typeface="Verdana" panose="020B0604030504040204" pitchFamily="34" charset="0"/>
              </a:rPr>
              <a:t>Domaru</a:t>
            </a:r>
            <a:endParaRPr lang="en-US" sz="1100" b="1" spc="-3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Primena</a:t>
            </a:r>
            <a:r>
              <a:rPr lang="en-US" sz="3600" dirty="0">
                <a:latin typeface="+mn-lt"/>
                <a:ea typeface="+mn-ea"/>
                <a:cs typeface="+mn-cs"/>
              </a:rPr>
              <a:t> u </a:t>
            </a:r>
            <a:r>
              <a:rPr lang="en-US" sz="3600" dirty="0" err="1">
                <a:latin typeface="+mn-lt"/>
                <a:ea typeface="+mn-ea"/>
                <a:cs typeface="+mn-cs"/>
              </a:rPr>
              <a:t>svakodnevnom</a:t>
            </a:r>
            <a:r>
              <a:rPr lang="en-US" sz="3600" dirty="0">
                <a:latin typeface="+mn-lt"/>
                <a:ea typeface="+mn-ea"/>
                <a:cs typeface="+mn-cs"/>
              </a:rPr>
              <a:t> </a:t>
            </a:r>
            <a:r>
              <a:rPr lang="en-US" sz="3600" dirty="0" err="1">
                <a:latin typeface="+mn-lt"/>
                <a:ea typeface="+mn-ea"/>
                <a:cs typeface="+mn-cs"/>
              </a:rPr>
              <a:t>životu</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drugi ljudi misle i nameravaju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kažem prijateljima da imam problem,</a:t>
            </a:r>
            <a:r>
              <a:rPr lang="de-DE" altLang="de-DE" sz="2400" dirty="0">
                <a:solidFill>
                  <a:srgbClr val="333333"/>
                </a:solidFill>
              </a:rPr>
              <a:t> </a:t>
            </a:r>
            <a:r>
              <a:rPr lang="hr-HR" altLang="de-DE" sz="2400" dirty="0">
                <a:solidFill>
                  <a:srgbClr val="333333"/>
                </a:solidFill>
              </a:rPr>
              <a:t>ne mogu ni očekivati od njih neko vanredno, van uobičajeno razumevanje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Primena</a:t>
            </a:r>
            <a:r>
              <a:rPr lang="en-US" sz="3600" dirty="0">
                <a:latin typeface="+mn-lt"/>
                <a:ea typeface="+mn-ea"/>
                <a:cs typeface="+mn-cs"/>
              </a:rPr>
              <a:t> u </a:t>
            </a:r>
            <a:r>
              <a:rPr lang="en-US" sz="3600" dirty="0" err="1">
                <a:latin typeface="+mn-lt"/>
                <a:ea typeface="+mn-ea"/>
                <a:cs typeface="+mn-cs"/>
              </a:rPr>
              <a:t>svakodnevnom</a:t>
            </a:r>
            <a:r>
              <a:rPr lang="en-US" sz="3600" dirty="0">
                <a:latin typeface="+mn-lt"/>
                <a:ea typeface="+mn-ea"/>
                <a:cs typeface="+mn-cs"/>
              </a:rPr>
              <a:t> </a:t>
            </a:r>
            <a:r>
              <a:rPr lang="en-US" sz="3600" dirty="0" err="1">
                <a:latin typeface="+mn-lt"/>
                <a:ea typeface="+mn-ea"/>
                <a:cs typeface="+mn-cs"/>
              </a:rPr>
              <a:t>životu</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drugi ljudi misle i nameravaju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kažem prijateljima da imam problem,</a:t>
            </a:r>
            <a:r>
              <a:rPr lang="de-DE" altLang="de-DE" sz="2400" dirty="0">
                <a:solidFill>
                  <a:srgbClr val="333333"/>
                </a:solidFill>
              </a:rPr>
              <a:t> </a:t>
            </a:r>
            <a:r>
              <a:rPr lang="hr-HR" altLang="de-DE" sz="2400" dirty="0">
                <a:solidFill>
                  <a:srgbClr val="333333"/>
                </a:solidFill>
              </a:rPr>
              <a:t>ne mogu ni očekivati od njih neko vanredno, van uobičajeno razumevanje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složene, kompleksne, situacije procenile, važno je uzeti u obzir različite perspektive. Što više dostupnih informacija razmotrite</a:t>
            </a:r>
            <a:r>
              <a:rPr lang="de-DE" altLang="de-DE" sz="2400" dirty="0">
                <a:solidFill>
                  <a:srgbClr val="333333"/>
                </a:solidFill>
              </a:rPr>
              <a:t>, </a:t>
            </a:r>
            <a:r>
              <a:rPr lang="hr-HR" altLang="de-DE" sz="2400" dirty="0">
                <a:solidFill>
                  <a:srgbClr val="333333"/>
                </a:solidFill>
              </a:rPr>
              <a:t>to je verovatnije da ćete dobro proceniti </a:t>
            </a:r>
            <a:r>
              <a:rPr lang="hr-HR" altLang="de-DE" sz="2400">
                <a:solidFill>
                  <a:srgbClr val="333333"/>
                </a:solidFill>
              </a:rPr>
              <a:t>situaciju.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36</a:t>
            </a:fld>
            <a:endParaRPr lang="de-DE" altLang="de-DE"/>
          </a:p>
        </p:txBody>
      </p:sp>
    </p:spTree>
    <p:extLst>
      <p:ext uri="{BB962C8B-B14F-4D97-AF65-F5344CB8AC3E}">
        <p14:creationId xmlns:p14="http://schemas.microsoft.com/office/powerpoint/2010/main" val="2994316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Primena</a:t>
            </a:r>
            <a:r>
              <a:rPr lang="en-US" sz="3600" dirty="0">
                <a:latin typeface="+mn-lt"/>
                <a:ea typeface="+mn-ea"/>
                <a:cs typeface="+mn-cs"/>
              </a:rPr>
              <a:t> u </a:t>
            </a:r>
            <a:r>
              <a:rPr lang="en-US" sz="3600" dirty="0" err="1">
                <a:latin typeface="+mn-lt"/>
                <a:ea typeface="+mn-ea"/>
                <a:cs typeface="+mn-cs"/>
              </a:rPr>
              <a:t>svakodnevnom</a:t>
            </a:r>
            <a:r>
              <a:rPr lang="en-US" sz="3600" dirty="0">
                <a:latin typeface="+mn-lt"/>
                <a:ea typeface="+mn-ea"/>
                <a:cs typeface="+mn-cs"/>
              </a:rPr>
              <a:t> </a:t>
            </a:r>
            <a:r>
              <a:rPr lang="en-US" sz="3600" dirty="0" err="1">
                <a:latin typeface="+mn-lt"/>
                <a:ea typeface="+mn-ea"/>
                <a:cs typeface="+mn-cs"/>
              </a:rPr>
              <a:t>životu</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p>
          <a:p>
            <a:pPr marL="342900" lvl="0" indent="-342900" defTabSz="914400" fontAlgn="base">
              <a:buClr>
                <a:srgbClr val="000000"/>
              </a:buClr>
              <a:buFont typeface="WingDings"/>
              <a:buChar char=""/>
            </a:pPr>
            <a:r>
              <a:rPr lang="hr-HR" altLang="de-DE" sz="2400" dirty="0">
                <a:solidFill>
                  <a:srgbClr val="004992"/>
                </a:solidFill>
              </a:rPr>
              <a:t>Mnogi nesporazumi,</a:t>
            </a:r>
            <a:r>
              <a:rPr lang="de-DE" altLang="de-DE" sz="2400" dirty="0">
                <a:solidFill>
                  <a:srgbClr val="004992"/>
                </a:solidFill>
              </a:rPr>
              <a:t> </a:t>
            </a:r>
            <a:r>
              <a:rPr lang="hr-HR" altLang="de-DE" sz="2400" dirty="0">
                <a:solidFill>
                  <a:srgbClr val="004992"/>
                </a:solidFill>
              </a:rPr>
              <a:t>čak i sukobi</a:t>
            </a:r>
            <a:r>
              <a:rPr lang="de-DE" altLang="de-DE" sz="2400" dirty="0">
                <a:solidFill>
                  <a:srgbClr val="004992"/>
                </a:solidFill>
              </a:rPr>
              <a:t>,</a:t>
            </a:r>
            <a:r>
              <a:rPr lang="hr-HR" altLang="de-DE" sz="2400" dirty="0">
                <a:solidFill>
                  <a:srgbClr val="004992"/>
                </a:solidFill>
              </a:rPr>
              <a:t>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drugi ljudi misle i nameravaju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a:t>
            </a:r>
            <a:r>
              <a:rPr lang="hr-HR" altLang="de-DE" sz="2400" dirty="0">
                <a:solidFill>
                  <a:srgbClr val="333333"/>
                </a:solidFill>
              </a:rPr>
              <a:t>ko ne kažem prijateljima da imam problem,</a:t>
            </a:r>
            <a:r>
              <a:rPr lang="de-DE" altLang="de-DE" sz="2400" dirty="0">
                <a:solidFill>
                  <a:srgbClr val="333333"/>
                </a:solidFill>
              </a:rPr>
              <a:t> </a:t>
            </a:r>
            <a:r>
              <a:rPr lang="hr-HR" altLang="de-DE" sz="2400" dirty="0">
                <a:solidFill>
                  <a:srgbClr val="333333"/>
                </a:solidFill>
              </a:rPr>
              <a:t>ne mogu ni očekivati od njih neko vanredno, van uobičajeno razumevanje</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složene, kompleksne, situacije procenile, važno je uzeti u obzir različite perspektive. Što više dostupnih informacija razmotrite</a:t>
            </a:r>
            <a:r>
              <a:rPr lang="de-DE" altLang="de-DE" sz="2400" dirty="0">
                <a:solidFill>
                  <a:srgbClr val="333333"/>
                </a:solidFill>
              </a:rPr>
              <a:t>, </a:t>
            </a:r>
            <a:r>
              <a:rPr lang="hr-HR" altLang="de-DE" sz="2400" dirty="0">
                <a:solidFill>
                  <a:srgbClr val="333333"/>
                </a:solidFill>
              </a:rPr>
              <a:t>to je verovatnije da ćete dobro proceniti situaciju.</a:t>
            </a:r>
          </a:p>
          <a:p>
            <a:pPr marL="342900" lvl="0" indent="-342900" defTabSz="914400" fontAlgn="base">
              <a:buClr>
                <a:srgbClr val="333333"/>
              </a:buClr>
              <a:buFont typeface="WingDings"/>
              <a:buChar char=""/>
            </a:pPr>
            <a:r>
              <a:rPr lang="de-DE" altLang="de-DE" sz="2400" dirty="0">
                <a:solidFill>
                  <a:srgbClr val="333333"/>
                </a:solidFill>
              </a:rPr>
              <a:t>Pa</a:t>
            </a:r>
            <a:r>
              <a:rPr lang="hr-HR" altLang="de-DE" sz="2400" dirty="0">
                <a:solidFill>
                  <a:srgbClr val="333333"/>
                </a:solidFill>
              </a:rPr>
              <a:t>ž</a:t>
            </a:r>
            <a:r>
              <a:rPr lang="de-DE" altLang="de-DE" sz="2400" dirty="0">
                <a:solidFill>
                  <a:srgbClr val="333333"/>
                </a:solidFill>
              </a:rPr>
              <a:t>nja: Na</a:t>
            </a:r>
            <a:r>
              <a:rPr lang="hr-HR" altLang="de-DE" sz="2400" dirty="0">
                <a:solidFill>
                  <a:srgbClr val="333333"/>
                </a:solidFill>
              </a:rPr>
              <a:t>š</a:t>
            </a:r>
            <a:r>
              <a:rPr lang="de-DE" altLang="de-DE" sz="2400" dirty="0">
                <a:solidFill>
                  <a:srgbClr val="333333"/>
                </a:solidFill>
              </a:rPr>
              <a:t>e trenutno raspolo</a:t>
            </a:r>
            <a:r>
              <a:rPr lang="hr-HR" altLang="de-DE" sz="2400" dirty="0">
                <a:solidFill>
                  <a:srgbClr val="333333"/>
                </a:solidFill>
              </a:rPr>
              <a:t>ž</a:t>
            </a:r>
            <a:r>
              <a:rPr lang="de-DE" altLang="de-DE" sz="2400" dirty="0">
                <a:solidFill>
                  <a:srgbClr val="333333"/>
                </a:solidFill>
              </a:rPr>
              <a:t>enje utiče na to kako doživljavamo naše okruženje (npr. kako procenjujemo neku osobu).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37</a:t>
            </a:fld>
            <a:endParaRPr lang="de-DE" altLang="de-DE"/>
          </a:p>
        </p:txBody>
      </p:sp>
    </p:spTree>
    <p:extLst>
      <p:ext uri="{BB962C8B-B14F-4D97-AF65-F5344CB8AC3E}">
        <p14:creationId xmlns:p14="http://schemas.microsoft.com/office/powerpoint/2010/main" val="908944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Kakve</a:t>
            </a:r>
            <a:r>
              <a:rPr lang="en-US" sz="3600" dirty="0">
                <a:solidFill>
                  <a:srgbClr val="004992"/>
                </a:solidFill>
                <a:latin typeface="+mn-lt"/>
                <a:ea typeface="+mn-ea"/>
                <a:cs typeface="+mn-cs"/>
              </a:rPr>
              <a:t> to </a:t>
            </a:r>
            <a:r>
              <a:rPr lang="en-US" sz="3600" dirty="0" err="1">
                <a:solidFill>
                  <a:srgbClr val="004992"/>
                </a:solidFill>
                <a:latin typeface="+mn-lt"/>
                <a:ea typeface="+mn-ea"/>
                <a:cs typeface="+mn-cs"/>
              </a:rPr>
              <a:t>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Tokom psihoze često se pogrešno ili prenaglašeno tumači</a:t>
            </a:r>
            <a:r>
              <a:rPr lang="en-AU" altLang="de-DE" sz="2400" dirty="0">
                <a:solidFill>
                  <a:srgbClr val="333333"/>
                </a:solidFill>
              </a:rPr>
              <a:t> </a:t>
            </a:r>
            <a:r>
              <a:rPr lang="hr-HR" altLang="de-DE" sz="2400" dirty="0">
                <a:solidFill>
                  <a:srgbClr val="333333"/>
                </a:solidFill>
              </a:rPr>
              <a:t>značenje izraza lica i postupaka drugih ljudi</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Primer</a:t>
            </a:r>
            <a:r>
              <a:rPr lang="en-AU" altLang="de-DE" sz="2400" dirty="0">
                <a:solidFill>
                  <a:srgbClr val="004992"/>
                </a:solidFill>
              </a:rPr>
              <a:t>: </a:t>
            </a:r>
            <a:r>
              <a:rPr lang="en-AU" altLang="de-DE" sz="2400" dirty="0">
                <a:solidFill>
                  <a:srgbClr val="333333"/>
                </a:solidFill>
              </a:rPr>
              <a:t>Marko</a:t>
            </a:r>
            <a:r>
              <a:rPr lang="hr-HR" altLang="de-DE" sz="2400" dirty="0">
                <a:solidFill>
                  <a:srgbClr val="333333"/>
                </a:solidFill>
              </a:rPr>
              <a:t> misli da mu se jedna grupa ljudi podsmeva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Situacija</a:t>
            </a:r>
            <a:r>
              <a:rPr lang="en-AU" altLang="de-DE" sz="2400" dirty="0">
                <a:solidFill>
                  <a:srgbClr val="004992"/>
                </a:solidFill>
              </a:rPr>
              <a:t>: </a:t>
            </a:r>
            <a:r>
              <a:rPr lang="hr-HR" altLang="de-DE" sz="2400" dirty="0">
                <a:solidFill>
                  <a:srgbClr val="333333"/>
                </a:solidFill>
              </a:rPr>
              <a:t>Nakon prolaska carine </a:t>
            </a:r>
            <a:r>
              <a:rPr lang="en-AU" altLang="de-DE" sz="2400" dirty="0">
                <a:solidFill>
                  <a:srgbClr val="333333"/>
                </a:solidFill>
              </a:rPr>
              <a:t>Marko </a:t>
            </a:r>
            <a:r>
              <a:rPr lang="hr-HR" altLang="de-DE" sz="2400" dirty="0">
                <a:solidFill>
                  <a:srgbClr val="333333"/>
                </a:solidFill>
              </a:rPr>
              <a:t>ulazi u aerodromsku čekaonicu</a:t>
            </a:r>
            <a:r>
              <a:rPr lang="en-AU" altLang="de-DE" sz="2400" dirty="0">
                <a:solidFill>
                  <a:srgbClr val="333333"/>
                </a:solidFill>
              </a:rPr>
              <a:t> </a:t>
            </a:r>
            <a:r>
              <a:rPr lang="hr-HR" altLang="de-DE" sz="2400" dirty="0">
                <a:solidFill>
                  <a:srgbClr val="333333"/>
                </a:solidFill>
              </a:rPr>
              <a:t>gde neki ljudi gledaju u njegovom smeru</a:t>
            </a:r>
            <a:r>
              <a:rPr lang="en-AU" altLang="de-DE" sz="2400" dirty="0">
                <a:solidFill>
                  <a:srgbClr val="333333"/>
                </a:solidFill>
              </a:rPr>
              <a:t>. </a:t>
            </a:r>
            <a:r>
              <a:rPr lang="hr-HR" altLang="de-DE" sz="2400" dirty="0">
                <a:solidFill>
                  <a:srgbClr val="333333"/>
                </a:solidFill>
              </a:rPr>
              <a:t>Dvojica počinju da se smeju</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Naravno, svi ljudi u čekaonici su gledali u</a:t>
            </a:r>
            <a:r>
              <a:rPr lang="en-AU" altLang="de-DE" sz="2400" dirty="0">
                <a:solidFill>
                  <a:srgbClr val="333333"/>
                </a:solidFill>
              </a:rPr>
              <a:t> </a:t>
            </a:r>
            <a:r>
              <a:rPr lang="hr-HR" altLang="de-DE" sz="2400" dirty="0">
                <a:solidFill>
                  <a:srgbClr val="333333"/>
                </a:solidFill>
              </a:rPr>
              <a:t>dolazeće putnike tražeći svoje prijatelje ili rođake</a:t>
            </a:r>
            <a:r>
              <a:rPr lang="en-AU" altLang="de-DE" sz="2400" dirty="0">
                <a:solidFill>
                  <a:srgbClr val="333333"/>
                </a:solidFill>
              </a:rPr>
              <a:t>. </a:t>
            </a:r>
            <a:r>
              <a:rPr lang="hr-HR" altLang="de-DE" sz="2400" dirty="0">
                <a:solidFill>
                  <a:srgbClr val="333333"/>
                </a:solidFill>
              </a:rPr>
              <a:t>Dva nasmejana čoveka</a:t>
            </a:r>
            <a:r>
              <a:rPr lang="en-AU" altLang="de-DE" sz="2400" dirty="0">
                <a:solidFill>
                  <a:srgbClr val="333333"/>
                </a:solidFill>
              </a:rPr>
              <a:t> </a:t>
            </a:r>
            <a:r>
              <a:rPr lang="hr-HR" altLang="de-DE" sz="2400" dirty="0">
                <a:solidFill>
                  <a:srgbClr val="333333"/>
                </a:solidFill>
              </a:rPr>
              <a:t>verovatno nisu </a:t>
            </a:r>
            <a:r>
              <a:rPr lang="de-DE" altLang="de-DE" sz="2400" dirty="0">
                <a:solidFill>
                  <a:srgbClr val="333333"/>
                </a:solidFill>
              </a:rPr>
              <a:t>jedan drugoga </a:t>
            </a:r>
            <a:r>
              <a:rPr lang="hr-HR" altLang="de-DE" sz="2400" dirty="0">
                <a:solidFill>
                  <a:srgbClr val="333333"/>
                </a:solidFill>
              </a:rPr>
              <a:t>dugo videli i razgovaraju o događajima s odmora. Ili, možda</a:t>
            </a:r>
            <a:r>
              <a:rPr lang="en-AU" altLang="de-DE" sz="2400" dirty="0">
                <a:solidFill>
                  <a:srgbClr val="333333"/>
                </a:solidFill>
              </a:rPr>
              <a:t> Marko </a:t>
            </a:r>
            <a:r>
              <a:rPr lang="hr-HR" altLang="de-DE" sz="2400" dirty="0">
                <a:solidFill>
                  <a:srgbClr val="333333"/>
                </a:solidFill>
              </a:rPr>
              <a:t>i dalje nosi smešni šešir sa letovanja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333333"/>
                </a:solidFill>
              </a:rPr>
              <a:t>Svi grešimo!</a:t>
            </a:r>
            <a:r>
              <a:rPr lang="en-AU" altLang="de-DE" sz="2400" dirty="0">
                <a:solidFill>
                  <a:srgbClr val="333333"/>
                </a:solidFill>
              </a:rPr>
              <a:t> –</a:t>
            </a:r>
            <a:r>
              <a:rPr lang="sr-Latn-CS" altLang="de-DE" sz="2400" dirty="0">
                <a:solidFill>
                  <a:srgbClr val="333333"/>
                </a:solidFill>
              </a:rPr>
              <a:t> </a:t>
            </a:r>
            <a:r>
              <a:rPr lang="hr-HR" altLang="de-DE" sz="2400" dirty="0">
                <a:solidFill>
                  <a:srgbClr val="333333"/>
                </a:solidFill>
              </a:rPr>
              <a:t>mislite na različite poglede na istu stvar</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2" name="Footer Placeholder 1"/>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DD67E911-F688-4ADF-AB40-A0589B7506F9}" type="slidenum">
              <a:rPr lang="de-DE" altLang="de-DE" smtClean="0"/>
              <a:pPr>
                <a:defRPr/>
              </a:pPr>
              <a:t>39</a:t>
            </a:fld>
            <a:endParaRPr lang="de-DE" altLang="de-DE"/>
          </a:p>
        </p:txBody>
      </p:sp>
    </p:spTree>
    <p:extLst>
      <p:ext uri="{BB962C8B-B14F-4D97-AF65-F5344CB8AC3E}">
        <p14:creationId xmlns:p14="http://schemas.microsoft.com/office/powerpoint/2010/main" val="4096659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89678595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6 – Empatija 2 Sposobnost razumevanja drugih</a:t>
            </a:r>
          </a:p>
        </p:txBody>
      </p:sp>
      <p:sp>
        <p:nvSpPr>
          <p:cNvPr id="4" name="Slide Number Placeholder 3"/>
          <p:cNvSpPr>
            <a:spLocks noGrp="1"/>
          </p:cNvSpPr>
          <p:nvPr>
            <p:ph type="sldNum" sz="quarter" idx="12"/>
          </p:nvPr>
        </p:nvSpPr>
        <p:spPr/>
        <p:txBody>
          <a:bodyPr/>
          <a:lstStyle/>
          <a:p>
            <a:pPr>
              <a:defRPr/>
            </a:pPr>
            <a:fld id="{C0F0D387-065B-43EB-9902-44F06723DDD2}" type="slidenum">
              <a:rPr lang="de-DE" altLang="de-DE" smtClean="0"/>
              <a:pPr>
                <a:defRPr/>
              </a:pPr>
              <a:t>40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2923</Words>
  <Application>Microsoft Office PowerPoint</Application>
  <PresentationFormat>Benutzerdefiniert</PresentationFormat>
  <Paragraphs>402</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40</vt:i4>
      </vt:variant>
    </vt:vector>
  </HeadingPairs>
  <TitlesOfParts>
    <vt:vector size="46" baseType="lpstr">
      <vt:lpstr>Symbol</vt:lpstr>
      <vt:lpstr>Times New Roman</vt:lpstr>
      <vt:lpstr>Arial</vt:lpstr>
      <vt:lpstr>WingDings</vt:lpstr>
      <vt:lpstr>Calibri Light</vt:lpstr>
      <vt:lpstr>UKE_PPT-Vorlage_16zu9</vt:lpstr>
      <vt:lpstr>MKT 6 A – Empatija 2 Sposobnost razumevanja drugih</vt:lpstr>
      <vt:lpstr>Kad nekog upoznate, na koja spoljna obeležja prvo obraćate pažnju? Koliko su ona pouzdana?</vt:lpstr>
      <vt:lpstr>Kad nekog upoznate, na koja spoljna obeležja prvo obraćate pažnju? Koliko su ona pouzdana?</vt:lpstr>
      <vt:lpstr>Koje još informacije možemo uzeti u obzir? Koliko su one pouzdane?</vt:lpstr>
      <vt:lpstr>Koje još informacije možemo uzeti u obzir? Koliko su one pouzdane?</vt:lpstr>
      <vt:lpstr>Prednosti i mane određenih socijalnih informacija</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Prodiskutujte o prednostima i nedostacima sledećih pokazatelja po kojima procenjujemo ljude</vt:lpstr>
      <vt:lpstr>Izgledati i biti!</vt:lpstr>
      <vt:lpstr>Zašto ovo radimo?</vt:lpstr>
      <vt:lpstr>Zašto ovo radimo?</vt:lpstr>
      <vt:lpstr>Kako teškoće u empatiji dovode do pogrešnih interpretacija tokom psihoze – primeri</vt:lpstr>
      <vt:lpstr>Vežba</vt:lpstr>
      <vt:lpstr>Vežba</vt:lpstr>
      <vt:lpstr>Vežba</vt:lpstr>
      <vt:lpstr>PowerPoint-Präsentation</vt:lpstr>
      <vt:lpstr>Bakin rođendan Šta će devojčica pokloniti baki sledeći put?</vt:lpstr>
      <vt:lpstr>Novi primeri!</vt:lpstr>
      <vt:lpstr>PowerPoint-Präsentation</vt:lpstr>
      <vt:lpstr>PowerPoint-Präsentation</vt:lpstr>
      <vt:lpstr>PowerPoint-Präsentation</vt:lpstr>
      <vt:lpstr>PowerPoint-Präsentation</vt:lpstr>
      <vt:lpstr>opciono: video-klip</vt:lpstr>
      <vt:lpstr>PowerPoint-Präsentation</vt:lpstr>
      <vt:lpstr>PowerPoint-Präsentation</vt:lpstr>
      <vt:lpstr>PowerPoint-Präsentation</vt:lpstr>
      <vt:lpstr>Primena u svakodnevnom životu</vt:lpstr>
      <vt:lpstr>Primena u svakodnevnom životu</vt:lpstr>
      <vt:lpstr>Primena u svakodnevnom životu</vt:lpstr>
      <vt:lpstr>Kakve to ima veze sa psihozom?</vt:lpstr>
      <vt:lpstr>Hvala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321</cp:revision>
  <dcterms:created xsi:type="dcterms:W3CDTF">2004-06-30T16:15:23Z</dcterms:created>
  <dcterms:modified xsi:type="dcterms:W3CDTF">2022-09-08T11:07:07Z</dcterms:modified>
</cp:coreProperties>
</file>