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4" r:id="rId1"/>
  </p:sldMasterIdLst>
  <p:notesMasterIdLst>
    <p:notesMasterId r:id="rId57"/>
  </p:notesMasterIdLst>
  <p:handoutMasterIdLst>
    <p:handoutMasterId r:id="rId58"/>
  </p:handoutMasterIdLst>
  <p:sldIdLst>
    <p:sldId id="431" r:id="rId2"/>
    <p:sldId id="321" r:id="rId3"/>
    <p:sldId id="311" r:id="rId4"/>
    <p:sldId id="312" r:id="rId5"/>
    <p:sldId id="374" r:id="rId6"/>
    <p:sldId id="409" r:id="rId7"/>
    <p:sldId id="408" r:id="rId8"/>
    <p:sldId id="407" r:id="rId9"/>
    <p:sldId id="352" r:id="rId10"/>
    <p:sldId id="411" r:id="rId11"/>
    <p:sldId id="410" r:id="rId12"/>
    <p:sldId id="351" r:id="rId13"/>
    <p:sldId id="412" r:id="rId14"/>
    <p:sldId id="353" r:id="rId15"/>
    <p:sldId id="414" r:id="rId16"/>
    <p:sldId id="413" r:id="rId17"/>
    <p:sldId id="355" r:id="rId18"/>
    <p:sldId id="357" r:id="rId19"/>
    <p:sldId id="416" r:id="rId20"/>
    <p:sldId id="415" r:id="rId21"/>
    <p:sldId id="328" r:id="rId22"/>
    <p:sldId id="358" r:id="rId23"/>
    <p:sldId id="433" r:id="rId24"/>
    <p:sldId id="432" r:id="rId25"/>
    <p:sldId id="375" r:id="rId26"/>
    <p:sldId id="417" r:id="rId27"/>
    <p:sldId id="392" r:id="rId28"/>
    <p:sldId id="388" r:id="rId29"/>
    <p:sldId id="389" r:id="rId30"/>
    <p:sldId id="390" r:id="rId31"/>
    <p:sldId id="391" r:id="rId32"/>
    <p:sldId id="359" r:id="rId33"/>
    <p:sldId id="418" r:id="rId34"/>
    <p:sldId id="405" r:id="rId35"/>
    <p:sldId id="360" r:id="rId36"/>
    <p:sldId id="380" r:id="rId37"/>
    <p:sldId id="420" r:id="rId38"/>
    <p:sldId id="419" r:id="rId39"/>
    <p:sldId id="364" r:id="rId40"/>
    <p:sldId id="422" r:id="rId41"/>
    <p:sldId id="421" r:id="rId42"/>
    <p:sldId id="367" r:id="rId43"/>
    <p:sldId id="425" r:id="rId44"/>
    <p:sldId id="424" r:id="rId45"/>
    <p:sldId id="423" r:id="rId46"/>
    <p:sldId id="370" r:id="rId47"/>
    <p:sldId id="428" r:id="rId48"/>
    <p:sldId id="427" r:id="rId49"/>
    <p:sldId id="426" r:id="rId50"/>
    <p:sldId id="372" r:id="rId51"/>
    <p:sldId id="430" r:id="rId52"/>
    <p:sldId id="429" r:id="rId53"/>
    <p:sldId id="406" r:id="rId54"/>
    <p:sldId id="399" r:id="rId55"/>
    <p:sldId id="400" r:id="rId56"/>
  </p:sldIdLst>
  <p:sldSz cx="12195175" cy="6858000"/>
  <p:notesSz cx="7099300" cy="10234613"/>
  <p:embeddedFontLst>
    <p:embeddedFont>
      <p:font typeface="Calibri" panose="020F0502020204030204" pitchFamily="34" charset="0"/>
      <p:regular r:id="rId59"/>
      <p:bold r:id="rId60"/>
      <p:italic r:id="rId61"/>
      <p:boldItalic r:id="rId62"/>
    </p:embeddedFont>
    <p:embeddedFont>
      <p:font typeface="Calibri Light" panose="020F0302020204030204" pitchFamily="34" charset="0"/>
      <p:regular r:id="rId63"/>
      <p:italic r:id="rId64"/>
    </p:embeddedFont>
    <p:embeddedFont>
      <p:font typeface="Verdana" panose="020B0604030504040204" pitchFamily="34" charset="0"/>
      <p:regular r:id="rId65"/>
      <p:bold r:id="rId66"/>
      <p:italic r:id="rId67"/>
      <p:boldItalic r:id="rId68"/>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5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0403" autoAdjust="0"/>
    <p:restoredTop sz="94660"/>
  </p:normalViewPr>
  <p:slideViewPr>
    <p:cSldViewPr>
      <p:cViewPr varScale="1">
        <p:scale>
          <a:sx n="67" d="100"/>
          <a:sy n="67" d="100"/>
        </p:scale>
        <p:origin x="948" y="44"/>
      </p:cViewPr>
      <p:guideLst>
        <p:guide orient="horz" pos="315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5.fntdata"/><Relationship Id="rId68" Type="http://schemas.openxmlformats.org/officeDocument/2006/relationships/font" Target="fonts/font10.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66"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a:defRPr sz="1300"/>
            </a:lvl1pPr>
          </a:lstStyle>
          <a:p>
            <a:fld id="{9C419FDD-9437-403C-B0E5-B36D77E26558}" type="slidenum">
              <a:rPr lang="en-GB" altLang="de-DE"/>
              <a:pPr/>
              <a:t>‹Nr.›</a:t>
            </a:fld>
            <a:endParaRPr lang="en-GB" altLang="de-DE"/>
          </a:p>
        </p:txBody>
      </p:sp>
    </p:spTree>
    <p:extLst>
      <p:ext uri="{BB962C8B-B14F-4D97-AF65-F5344CB8AC3E}">
        <p14:creationId xmlns:p14="http://schemas.microsoft.com/office/powerpoint/2010/main" val="23755432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de-DE"/>
          </a:p>
        </p:txBody>
      </p:sp>
      <p:sp>
        <p:nvSpPr>
          <p:cNvPr id="5939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a:defRPr sz="1300"/>
            </a:lvl1pPr>
          </a:lstStyle>
          <a:p>
            <a:fld id="{BBD96B94-33BC-44D4-8211-422D044FEF4A}" type="slidenum">
              <a:rPr lang="de-DE" altLang="de-DE"/>
              <a:pPr/>
              <a:t>‹Nr.›</a:t>
            </a:fld>
            <a:endParaRPr lang="de-DE" altLang="de-DE"/>
          </a:p>
        </p:txBody>
      </p:sp>
    </p:spTree>
    <p:extLst>
      <p:ext uri="{BB962C8B-B14F-4D97-AF65-F5344CB8AC3E}">
        <p14:creationId xmlns:p14="http://schemas.microsoft.com/office/powerpoint/2010/main" val="2470252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DCB710-21A3-44E3-BAF7-B37FF72BC512}" type="slidenum">
              <a:rPr lang="de-DE" altLang="de-DE" sz="1300"/>
              <a:pPr eaLnBrk="1" hangingPunct="1">
                <a:spcBef>
                  <a:spcPct val="0"/>
                </a:spcBef>
              </a:pPr>
              <a:t>2</a:t>
            </a:fld>
            <a:endParaRPr lang="de-DE"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1344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14548A-8F7D-4EBB-9BF3-0A77C8E9B1A1}" type="slidenum">
              <a:rPr lang="de-DE" altLang="de-DE" sz="1300"/>
              <a:pPr eaLnBrk="1" hangingPunct="1">
                <a:spcBef>
                  <a:spcPct val="0"/>
                </a:spcBef>
              </a:pPr>
              <a:t>3</a:t>
            </a:fld>
            <a:endParaRPr lang="de-DE"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826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B2C2E5-0B76-4FA3-B14E-29E4E96E1FC9}" type="slidenum">
              <a:rPr lang="de-DE" altLang="de-DE" sz="1300"/>
              <a:pPr eaLnBrk="1" hangingPunct="1">
                <a:spcBef>
                  <a:spcPct val="0"/>
                </a:spcBef>
              </a:pPr>
              <a:t>4</a:t>
            </a:fld>
            <a:endParaRPr lang="de-DE"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4504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8E942B-7687-46AC-9765-F42A43ABE30F}" type="slidenum">
              <a:rPr lang="de-DE" altLang="de-DE" sz="1300"/>
              <a:pPr eaLnBrk="1" hangingPunct="1">
                <a:spcBef>
                  <a:spcPct val="0"/>
                </a:spcBef>
              </a:pPr>
              <a:t>5</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0737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8E942B-7687-46AC-9765-F42A43ABE30F}" type="slidenum">
              <a:rPr lang="de-DE" altLang="de-DE" sz="1300"/>
              <a:pPr eaLnBrk="1" hangingPunct="1">
                <a:spcBef>
                  <a:spcPct val="0"/>
                </a:spcBef>
              </a:pPr>
              <a:t>6</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0737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8E942B-7687-46AC-9765-F42A43ABE30F}" type="slidenum">
              <a:rPr lang="de-DE" altLang="de-DE" sz="1300"/>
              <a:pPr eaLnBrk="1" hangingPunct="1">
                <a:spcBef>
                  <a:spcPct val="0"/>
                </a:spcBef>
              </a:pPr>
              <a:t>7</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0737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8E942B-7687-46AC-9765-F42A43ABE30F}" type="slidenum">
              <a:rPr lang="de-DE" altLang="de-DE" sz="1300"/>
              <a:pPr eaLnBrk="1" hangingPunct="1">
                <a:spcBef>
                  <a:spcPct val="0"/>
                </a:spcBef>
              </a:pPr>
              <a:t>8</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0737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AEBA78-2EF3-4FD4-833C-BBC84C80B9AB}" type="slidenum">
              <a:rPr lang="de-DE" altLang="de-DE" sz="1300"/>
              <a:pPr eaLnBrk="1" hangingPunct="1">
                <a:spcBef>
                  <a:spcPct val="0"/>
                </a:spcBef>
              </a:pPr>
              <a:t>9</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6205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AEBA78-2EF3-4FD4-833C-BBC84C80B9AB}" type="slidenum">
              <a:rPr lang="de-DE" altLang="de-DE" sz="1300"/>
              <a:pPr eaLnBrk="1" hangingPunct="1">
                <a:spcBef>
                  <a:spcPct val="0"/>
                </a:spcBef>
              </a:pPr>
              <a:t>10</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6205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AEBA78-2EF3-4FD4-833C-BBC84C80B9AB}" type="slidenum">
              <a:rPr lang="de-DE" altLang="de-DE" sz="1300"/>
              <a:pPr eaLnBrk="1" hangingPunct="1">
                <a:spcBef>
                  <a:spcPct val="0"/>
                </a:spcBef>
              </a:pPr>
              <a:t>11</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6205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B953BA-3E34-4C4C-90AC-C8AE048D07BA}" type="slidenum">
              <a:rPr lang="de-DE" altLang="de-DE" sz="1300"/>
              <a:pPr eaLnBrk="1" hangingPunct="1">
                <a:spcBef>
                  <a:spcPct val="0"/>
                </a:spcBef>
              </a:pPr>
              <a:t>12</a:t>
            </a:fld>
            <a:endParaRPr lang="de-DE"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9120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9557BF-89E4-48EA-9B37-B00AD1F6E1D0}" type="slidenum">
              <a:rPr lang="de-DE" altLang="de-DE" sz="1300"/>
              <a:pPr eaLnBrk="1" hangingPunct="1">
                <a:spcBef>
                  <a:spcPct val="0"/>
                </a:spcBef>
              </a:pPr>
              <a:t>14</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7589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9557BF-89E4-48EA-9B37-B00AD1F6E1D0}" type="slidenum">
              <a:rPr lang="de-DE" altLang="de-DE" sz="1300"/>
              <a:pPr eaLnBrk="1" hangingPunct="1">
                <a:spcBef>
                  <a:spcPct val="0"/>
                </a:spcBef>
              </a:pPr>
              <a:t>15</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75894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9557BF-89E4-48EA-9B37-B00AD1F6E1D0}" type="slidenum">
              <a:rPr lang="de-DE" altLang="de-DE" sz="1300"/>
              <a:pPr eaLnBrk="1" hangingPunct="1">
                <a:spcBef>
                  <a:spcPct val="0"/>
                </a:spcBef>
              </a:pPr>
              <a:t>16</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7589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39A77A-4801-45AF-919A-3E698A203FA5}" type="slidenum">
              <a:rPr lang="de-DE" altLang="de-DE" sz="1300"/>
              <a:pPr eaLnBrk="1" hangingPunct="1">
                <a:spcBef>
                  <a:spcPct val="0"/>
                </a:spcBef>
              </a:pPr>
              <a:t>17</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7457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9944D1-5601-4FC0-BBD2-AAD048998F2F}" type="slidenum">
              <a:rPr lang="de-DE" altLang="de-DE" sz="1300"/>
              <a:pPr eaLnBrk="1" hangingPunct="1">
                <a:spcBef>
                  <a:spcPct val="0"/>
                </a:spcBef>
              </a:pPr>
              <a:t>18</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4312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9944D1-5601-4FC0-BBD2-AAD048998F2F}" type="slidenum">
              <a:rPr lang="de-DE" altLang="de-DE" sz="1300"/>
              <a:pPr eaLnBrk="1" hangingPunct="1">
                <a:spcBef>
                  <a:spcPct val="0"/>
                </a:spcBef>
              </a:pPr>
              <a:t>19</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43127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9944D1-5601-4FC0-BBD2-AAD048998F2F}" type="slidenum">
              <a:rPr lang="de-DE" altLang="de-DE" sz="1300"/>
              <a:pPr eaLnBrk="1" hangingPunct="1">
                <a:spcBef>
                  <a:spcPct val="0"/>
                </a:spcBef>
              </a:pPr>
              <a:t>20</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43127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332E67-2319-4C6B-8A13-5F40F9E88C30}" type="slidenum">
              <a:rPr lang="de-DE" altLang="de-DE" sz="1300"/>
              <a:pPr eaLnBrk="1" hangingPunct="1">
                <a:spcBef>
                  <a:spcPct val="0"/>
                </a:spcBef>
              </a:pPr>
              <a:t>21</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92805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26569C-F4BA-42DF-BF66-A3D8CAE26B66}" type="slidenum">
              <a:rPr lang="de-DE" altLang="de-DE" sz="1300"/>
              <a:pPr eaLnBrk="1" hangingPunct="1">
                <a:spcBef>
                  <a:spcPct val="0"/>
                </a:spcBef>
              </a:pPr>
              <a:t>22</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37753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26569C-F4BA-42DF-BF66-A3D8CAE26B66}" type="slidenum">
              <a:rPr lang="de-DE" altLang="de-DE" sz="1300"/>
              <a:pPr eaLnBrk="1" hangingPunct="1">
                <a:spcBef>
                  <a:spcPct val="0"/>
                </a:spcBef>
              </a:pPr>
              <a:t>23</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37753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26569C-F4BA-42DF-BF66-A3D8CAE26B66}" type="slidenum">
              <a:rPr lang="de-DE" altLang="de-DE" sz="1300"/>
              <a:pPr eaLnBrk="1" hangingPunct="1">
                <a:spcBef>
                  <a:spcPct val="0"/>
                </a:spcBef>
              </a:pPr>
              <a:t>24</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37753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192346-59CC-4D80-85D4-4A023C3D80C3}" type="slidenum">
              <a:rPr lang="de-DE" altLang="de-DE" sz="1300"/>
              <a:pPr eaLnBrk="1" hangingPunct="1">
                <a:spcBef>
                  <a:spcPct val="0"/>
                </a:spcBef>
              </a:pPr>
              <a:t>25</a:t>
            </a:fld>
            <a:endParaRPr lang="de-DE" altLang="de-DE" sz="1300"/>
          </a:p>
        </p:txBody>
      </p:sp>
      <p:sp>
        <p:nvSpPr>
          <p:cNvPr id="86019" name="Rectangle 3074"/>
          <p:cNvSpPr>
            <a:spLocks noGrp="1" noRot="1" noChangeAspect="1" noChangeArrowheads="1" noTextEdit="1"/>
          </p:cNvSpPr>
          <p:nvPr>
            <p:ph type="sldImg"/>
          </p:nvPr>
        </p:nvSpPr>
        <p:spPr>
          <a:xfrm>
            <a:off x="138113" y="768350"/>
            <a:ext cx="6823075" cy="3836988"/>
          </a:xfrm>
          <a:ln/>
        </p:spPr>
      </p:sp>
      <p:sp>
        <p:nvSpPr>
          <p:cNvPr id="86020"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07332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192346-59CC-4D80-85D4-4A023C3D80C3}" type="slidenum">
              <a:rPr lang="de-DE" altLang="de-DE" sz="1300"/>
              <a:pPr eaLnBrk="1" hangingPunct="1">
                <a:spcBef>
                  <a:spcPct val="0"/>
                </a:spcBef>
              </a:pPr>
              <a:t>26</a:t>
            </a:fld>
            <a:endParaRPr lang="de-DE" altLang="de-DE" sz="1300"/>
          </a:p>
        </p:txBody>
      </p:sp>
      <p:sp>
        <p:nvSpPr>
          <p:cNvPr id="86019" name="Rectangle 3074"/>
          <p:cNvSpPr>
            <a:spLocks noGrp="1" noRot="1" noChangeAspect="1" noChangeArrowheads="1" noTextEdit="1"/>
          </p:cNvSpPr>
          <p:nvPr>
            <p:ph type="sldImg"/>
          </p:nvPr>
        </p:nvSpPr>
        <p:spPr>
          <a:xfrm>
            <a:off x="138113" y="768350"/>
            <a:ext cx="6823075" cy="3836988"/>
          </a:xfrm>
          <a:ln/>
        </p:spPr>
      </p:sp>
      <p:sp>
        <p:nvSpPr>
          <p:cNvPr id="86020"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07332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18825C-DD95-4B98-86E9-4088326DD31C}" type="slidenum">
              <a:rPr lang="de-DE" altLang="de-DE" sz="1300"/>
              <a:pPr eaLnBrk="1" hangingPunct="1">
                <a:spcBef>
                  <a:spcPct val="0"/>
                </a:spcBef>
              </a:pPr>
              <a:t>27</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49382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D28766-13FE-43D8-A205-6082EBF1275A}" type="slidenum">
              <a:rPr lang="de-DE" altLang="de-DE" sz="1300"/>
              <a:pPr eaLnBrk="1" hangingPunct="1">
                <a:spcBef>
                  <a:spcPct val="0"/>
                </a:spcBef>
              </a:pPr>
              <a:t>28</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7901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72E3CF-5460-457E-BDF0-95FB86B8EC79}" type="slidenum">
              <a:rPr lang="de-DE" altLang="de-DE" sz="1300"/>
              <a:pPr eaLnBrk="1" hangingPunct="1">
                <a:spcBef>
                  <a:spcPct val="0"/>
                </a:spcBef>
              </a:pPr>
              <a:t>29</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52597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4A5DBD-6FED-42AC-BBCE-8C784635A0A8}" type="slidenum">
              <a:rPr lang="de-DE" altLang="de-DE" sz="1300"/>
              <a:pPr eaLnBrk="1" hangingPunct="1">
                <a:spcBef>
                  <a:spcPct val="0"/>
                </a:spcBef>
              </a:pPr>
              <a:t>30</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31193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DF6322-BD44-4A18-8F5F-029DD28BE84A}" type="slidenum">
              <a:rPr lang="de-DE" altLang="de-DE" sz="1300"/>
              <a:pPr eaLnBrk="1" hangingPunct="1">
                <a:spcBef>
                  <a:spcPct val="0"/>
                </a:spcBef>
              </a:pPr>
              <a:t>31</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3983659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3ED9D2-A929-473B-B00F-3505692366F4}" type="slidenum">
              <a:rPr lang="de-DE" altLang="de-DE" sz="1300"/>
              <a:pPr eaLnBrk="1" hangingPunct="1">
                <a:spcBef>
                  <a:spcPct val="0"/>
                </a:spcBef>
              </a:pPr>
              <a:t>32</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85774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3ED9D2-A929-473B-B00F-3505692366F4}" type="slidenum">
              <a:rPr lang="de-DE" altLang="de-DE" sz="1300"/>
              <a:pPr eaLnBrk="1" hangingPunct="1">
                <a:spcBef>
                  <a:spcPct val="0"/>
                </a:spcBef>
              </a:pPr>
              <a:t>33</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85774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78AD8B-0E48-48EE-8345-00E8E6E43018}" type="slidenum">
              <a:rPr lang="de-DE" altLang="de-DE" sz="1300"/>
              <a:pPr eaLnBrk="1" hangingPunct="1">
                <a:spcBef>
                  <a:spcPct val="0"/>
                </a:spcBef>
              </a:pPr>
              <a:t>35</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49156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92616C-2F4B-487F-8C55-2604F4F3463A}" type="slidenum">
              <a:rPr lang="de-DE" altLang="de-DE" sz="1300"/>
              <a:pPr eaLnBrk="1" hangingPunct="1">
                <a:spcBef>
                  <a:spcPct val="0"/>
                </a:spcBef>
              </a:pPr>
              <a:t>36</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068766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92616C-2F4B-487F-8C55-2604F4F3463A}" type="slidenum">
              <a:rPr lang="de-DE" altLang="de-DE" sz="1300"/>
              <a:pPr eaLnBrk="1" hangingPunct="1">
                <a:spcBef>
                  <a:spcPct val="0"/>
                </a:spcBef>
              </a:pPr>
              <a:t>37</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068766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92616C-2F4B-487F-8C55-2604F4F3463A}" type="slidenum">
              <a:rPr lang="de-DE" altLang="de-DE" sz="1300"/>
              <a:pPr eaLnBrk="1" hangingPunct="1">
                <a:spcBef>
                  <a:spcPct val="0"/>
                </a:spcBef>
              </a:pPr>
              <a:t>38</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068766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9B2A25-F35C-4B5C-96C0-F357373A63EE}" type="slidenum">
              <a:rPr lang="de-DE" altLang="de-DE" sz="1300"/>
              <a:pPr eaLnBrk="1" hangingPunct="1">
                <a:spcBef>
                  <a:spcPct val="0"/>
                </a:spcBef>
              </a:pPr>
              <a:t>39</a:t>
            </a:fld>
            <a:endParaRPr lang="de-DE"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76327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9B2A25-F35C-4B5C-96C0-F357373A63EE}" type="slidenum">
              <a:rPr lang="de-DE" altLang="de-DE" sz="1300"/>
              <a:pPr eaLnBrk="1" hangingPunct="1">
                <a:spcBef>
                  <a:spcPct val="0"/>
                </a:spcBef>
              </a:pPr>
              <a:t>40</a:t>
            </a:fld>
            <a:endParaRPr lang="de-DE"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76327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9B2A25-F35C-4B5C-96C0-F357373A63EE}" type="slidenum">
              <a:rPr lang="de-DE" altLang="de-DE" sz="1300"/>
              <a:pPr eaLnBrk="1" hangingPunct="1">
                <a:spcBef>
                  <a:spcPct val="0"/>
                </a:spcBef>
              </a:pPr>
              <a:t>41</a:t>
            </a:fld>
            <a:endParaRPr lang="de-DE"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76327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207322-6181-41B1-B64F-5171C25332BF}" type="slidenum">
              <a:rPr lang="de-DE" altLang="de-DE" sz="1300"/>
              <a:pPr eaLnBrk="1" hangingPunct="1">
                <a:spcBef>
                  <a:spcPct val="0"/>
                </a:spcBef>
              </a:pPr>
              <a:t>42</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53158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207322-6181-41B1-B64F-5171C25332BF}" type="slidenum">
              <a:rPr lang="de-DE" altLang="de-DE" sz="1300"/>
              <a:pPr eaLnBrk="1" hangingPunct="1">
                <a:spcBef>
                  <a:spcPct val="0"/>
                </a:spcBef>
              </a:pPr>
              <a:t>43</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53158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207322-6181-41B1-B64F-5171C25332BF}" type="slidenum">
              <a:rPr lang="de-DE" altLang="de-DE" sz="1300"/>
              <a:pPr eaLnBrk="1" hangingPunct="1">
                <a:spcBef>
                  <a:spcPct val="0"/>
                </a:spcBef>
              </a:pPr>
              <a:t>44</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53158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207322-6181-41B1-B64F-5171C25332BF}" type="slidenum">
              <a:rPr lang="de-DE" altLang="de-DE" sz="1300"/>
              <a:pPr eaLnBrk="1" hangingPunct="1">
                <a:spcBef>
                  <a:spcPct val="0"/>
                </a:spcBef>
              </a:pPr>
              <a:t>45</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53158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B3C06A-93D3-4491-8FFD-E1717FEED38A}" type="slidenum">
              <a:rPr lang="de-DE" altLang="de-DE" sz="1300"/>
              <a:pPr eaLnBrk="1" hangingPunct="1">
                <a:spcBef>
                  <a:spcPct val="0"/>
                </a:spcBef>
              </a:pPr>
              <a:t>46</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1941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B3C06A-93D3-4491-8FFD-E1717FEED38A}" type="slidenum">
              <a:rPr lang="de-DE" altLang="de-DE" sz="1300"/>
              <a:pPr eaLnBrk="1" hangingPunct="1">
                <a:spcBef>
                  <a:spcPct val="0"/>
                </a:spcBef>
              </a:pPr>
              <a:t>47</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1941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B3C06A-93D3-4491-8FFD-E1717FEED38A}" type="slidenum">
              <a:rPr lang="de-DE" altLang="de-DE" sz="1300"/>
              <a:pPr eaLnBrk="1" hangingPunct="1">
                <a:spcBef>
                  <a:spcPct val="0"/>
                </a:spcBef>
              </a:pPr>
              <a:t>48</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1941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B3C06A-93D3-4491-8FFD-E1717FEED38A}" type="slidenum">
              <a:rPr lang="de-DE" altLang="de-DE" sz="1300"/>
              <a:pPr eaLnBrk="1" hangingPunct="1">
                <a:spcBef>
                  <a:spcPct val="0"/>
                </a:spcBef>
              </a:pPr>
              <a:t>49</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1941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977A54-F419-4C65-B19F-A21D5EA95140}" type="slidenum">
              <a:rPr lang="de-DE" altLang="de-DE" sz="1300"/>
              <a:pPr eaLnBrk="1" hangingPunct="1">
                <a:spcBef>
                  <a:spcPct val="0"/>
                </a:spcBef>
              </a:pPr>
              <a:t>50</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91427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977A54-F419-4C65-B19F-A21D5EA95140}" type="slidenum">
              <a:rPr lang="de-DE" altLang="de-DE" sz="1300"/>
              <a:pPr eaLnBrk="1" hangingPunct="1">
                <a:spcBef>
                  <a:spcPct val="0"/>
                </a:spcBef>
              </a:pPr>
              <a:t>51</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91427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977A54-F419-4C65-B19F-A21D5EA95140}" type="slidenum">
              <a:rPr lang="de-DE" altLang="de-DE" sz="1300"/>
              <a:pPr eaLnBrk="1" hangingPunct="1">
                <a:spcBef>
                  <a:spcPct val="0"/>
                </a:spcBef>
              </a:pPr>
              <a:t>52</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91427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710EA8-8C54-452C-A7C0-39C5CA0B28D7}" type="slidenum">
              <a:rPr lang="de-DE" altLang="de-DE" sz="1300"/>
              <a:pPr eaLnBrk="1" hangingPunct="1">
                <a:spcBef>
                  <a:spcPct val="0"/>
                </a:spcBef>
              </a:pPr>
              <a:t>54</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5001924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600F43-34DB-4AF7-B92A-D9BC5BE7C96E}" type="slidenum">
              <a:rPr lang="de-DE" altLang="de-DE" sz="1300"/>
              <a:pPr eaLnBrk="1" hangingPunct="1">
                <a:spcBef>
                  <a:spcPct val="0"/>
                </a:spcBef>
              </a:pPr>
              <a:t>55</a:t>
            </a:fld>
            <a:endParaRPr lang="de-DE"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3134122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Metakognitívny</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Používanie</a:t>
            </a:r>
            <a:r>
              <a:rPr lang="en-US" altLang="ko-KR" sz="1000" b="0" dirty="0">
                <a:latin typeface="+mj-lt"/>
              </a:rPr>
              <a:t> </a:t>
            </a:r>
            <a:r>
              <a:rPr lang="en-US" altLang="ko-KR" sz="1000" b="0" dirty="0" err="1">
                <a:latin typeface="+mj-lt"/>
              </a:rPr>
              <a:t>týchto</a:t>
            </a:r>
            <a:r>
              <a:rPr lang="en-US" altLang="ko-KR" sz="1000" b="0" dirty="0">
                <a:latin typeface="+mj-lt"/>
              </a:rPr>
              <a:t> </a:t>
            </a:r>
            <a:r>
              <a:rPr lang="en-US" altLang="ko-KR" sz="1000" b="0" dirty="0" err="1">
                <a:latin typeface="+mj-lt"/>
              </a:rPr>
              <a:t>obrázkov</a:t>
            </a:r>
            <a:r>
              <a:rPr lang="en-US" altLang="ko-KR" sz="1000" b="0" dirty="0">
                <a:latin typeface="+mj-lt"/>
              </a:rPr>
              <a:t> v </a:t>
            </a:r>
            <a:r>
              <a:rPr lang="en-US" altLang="ko-KR" sz="1000" b="0" dirty="0" err="1">
                <a:latin typeface="+mj-lt"/>
              </a:rPr>
              <a:t>tomto</a:t>
            </a:r>
            <a:r>
              <a:rPr lang="en-US" altLang="ko-KR" sz="1000" b="0" dirty="0">
                <a:latin typeface="+mj-lt"/>
              </a:rPr>
              <a:t> module bolo </a:t>
            </a:r>
            <a:r>
              <a:rPr lang="en-US" altLang="ko-KR" sz="1000" b="0" dirty="0" err="1">
                <a:latin typeface="+mj-lt"/>
              </a:rPr>
              <a:t>láskavo</a:t>
            </a:r>
            <a:r>
              <a:rPr lang="en-US" altLang="ko-KR" sz="1000" b="0" dirty="0">
                <a:latin typeface="+mj-lt"/>
              </a:rPr>
              <a:t> </a:t>
            </a:r>
            <a:r>
              <a:rPr lang="en-US" altLang="ko-KR" sz="1000" b="0" dirty="0" err="1">
                <a:latin typeface="+mj-lt"/>
              </a:rPr>
              <a:t>povolené</a:t>
            </a:r>
            <a:r>
              <a:rPr lang="en-US" altLang="ko-KR" sz="1000" b="0" dirty="0">
                <a:latin typeface="+mj-lt"/>
              </a:rPr>
              <a:t> </a:t>
            </a:r>
            <a:r>
              <a:rPr lang="en-US" altLang="ko-KR" sz="1000" b="0" dirty="0" err="1">
                <a:latin typeface="+mj-lt"/>
              </a:rPr>
              <a:t>umelcami</a:t>
            </a:r>
            <a:r>
              <a:rPr lang="en-US" altLang="ko-KR" sz="1000" b="0" dirty="0">
                <a:latin typeface="+mj-lt"/>
              </a:rPr>
              <a:t> a </a:t>
            </a:r>
            <a:r>
              <a:rPr lang="en-US" altLang="ko-KR" sz="1000" b="0" dirty="0" err="1">
                <a:latin typeface="+mj-lt"/>
              </a:rPr>
              <a:t>vlastníkmi</a:t>
            </a:r>
            <a:r>
              <a:rPr lang="en-US" altLang="ko-KR" sz="1000" b="0" dirty="0">
                <a:latin typeface="+mj-lt"/>
              </a:rPr>
              <a:t> </a:t>
            </a:r>
            <a:r>
              <a:rPr lang="en-US" altLang="ko-KR" sz="1000" b="0" dirty="0" err="1">
                <a:latin typeface="+mj-lt"/>
              </a:rPr>
              <a:t>copyrightov</a:t>
            </a:r>
            <a:r>
              <a:rPr lang="en-US" altLang="ko-KR" sz="1000" b="0" dirty="0">
                <a:latin typeface="+mj-lt"/>
              </a:rPr>
              <a:t>. </a:t>
            </a:r>
            <a:r>
              <a:rPr lang="en-US" altLang="ko-KR" sz="1000" b="0" dirty="0" err="1">
                <a:latin typeface="+mj-lt"/>
              </a:rPr>
              <a:t>Podrobnosti</a:t>
            </a:r>
            <a:r>
              <a:rPr lang="en-US" altLang="ko-KR" sz="1000" b="0" dirty="0">
                <a:latin typeface="+mj-lt"/>
              </a:rPr>
              <a:t> (</a:t>
            </a:r>
            <a:r>
              <a:rPr lang="en-US" altLang="ko-KR" sz="1000" b="0" dirty="0" err="1">
                <a:latin typeface="+mj-lt"/>
              </a:rPr>
              <a:t>umelec</a:t>
            </a:r>
            <a:r>
              <a:rPr lang="en-US" altLang="ko-KR" sz="1000" b="0" dirty="0">
                <a:latin typeface="+mj-lt"/>
              </a:rPr>
              <a:t>, </a:t>
            </a:r>
            <a:r>
              <a:rPr lang="en-US" altLang="ko-KR" sz="1000" b="0" dirty="0" err="1">
                <a:latin typeface="+mj-lt"/>
              </a:rPr>
              <a:t>názov</a:t>
            </a:r>
            <a:r>
              <a:rPr lang="en-US" altLang="ko-KR" sz="1000" b="0" dirty="0">
                <a:latin typeface="+mj-lt"/>
              </a:rPr>
              <a:t> </a:t>
            </a:r>
            <a:r>
              <a:rPr lang="en-US" altLang="ko-KR" sz="1000" b="0" dirty="0" err="1">
                <a:latin typeface="+mj-lt"/>
              </a:rPr>
              <a:t>diela</a:t>
            </a:r>
            <a:r>
              <a:rPr lang="en-US" altLang="ko-KR" sz="1000" b="0" dirty="0">
                <a:latin typeface="+mj-lt"/>
              </a:rPr>
              <a:t>) </a:t>
            </a:r>
            <a:r>
              <a:rPr lang="en-US" altLang="ko-KR" sz="1000" b="0" dirty="0" err="1">
                <a:latin typeface="+mj-lt"/>
              </a:rPr>
              <a:t>uvádzajte</a:t>
            </a:r>
            <a:r>
              <a:rPr lang="en-US" altLang="ko-KR" sz="1000" b="0" dirty="0">
                <a:latin typeface="+mj-lt"/>
              </a:rPr>
              <a:t> </a:t>
            </a:r>
            <a:r>
              <a:rPr lang="en-US" altLang="ko-KR" sz="1000" b="0" dirty="0" err="1">
                <a:latin typeface="+mj-lt"/>
              </a:rPr>
              <a:t>prosím</a:t>
            </a:r>
            <a:r>
              <a:rPr lang="en-US" altLang="ko-KR" sz="1000" b="0" dirty="0">
                <a:latin typeface="+mj-lt"/>
              </a:rPr>
              <a:t> v </a:t>
            </a:r>
            <a:r>
              <a:rPr lang="en-US" altLang="ko-KR" sz="1000" b="0" dirty="0" err="1">
                <a:latin typeface="+mj-lt"/>
              </a:rPr>
              <a:t>závere</a:t>
            </a:r>
            <a:r>
              <a:rPr lang="en-US" altLang="ko-KR" sz="1000" b="0" dirty="0">
                <a:latin typeface="+mj-lt"/>
              </a:rPr>
              <a:t> </a:t>
            </a:r>
            <a:r>
              <a:rPr lang="en-US" altLang="ko-KR" sz="1000" b="0" dirty="0" err="1">
                <a:latin typeface="+mj-lt"/>
              </a:rPr>
              <a:t>tejto</a:t>
            </a:r>
            <a:r>
              <a:rPr lang="en-US" altLang="ko-KR" sz="1000" b="0" dirty="0">
                <a:latin typeface="+mj-lt"/>
              </a:rPr>
              <a:t> </a:t>
            </a:r>
            <a:r>
              <a:rPr lang="en-US" altLang="ko-KR" sz="1000" b="0" dirty="0" err="1">
                <a:latin typeface="+mj-lt"/>
              </a:rPr>
              <a:t>prezentácie</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8 – Sebavedomie &amp; Nálada</a:t>
            </a:r>
          </a:p>
        </p:txBody>
      </p:sp>
      <p:sp>
        <p:nvSpPr>
          <p:cNvPr id="4" name="Slide Number Placeholder 3"/>
          <p:cNvSpPr>
            <a:spLocks noGrp="1"/>
          </p:cNvSpPr>
          <p:nvPr>
            <p:ph type="sldNum" sz="quarter" idx="12"/>
          </p:nvPr>
        </p:nvSpPr>
        <p:spPr bwMode="gray"/>
        <p:txBody>
          <a:bodyPr/>
          <a:lstStyle>
            <a:lvl1pPr>
              <a:defRPr b="0"/>
            </a:lvl1pPr>
          </a:lstStyle>
          <a:p>
            <a:fld id="{DD3432E9-5DF0-4DAE-A165-893BE2FA648A}"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Metakognitívny tréning 8 – Sebavedomie &amp; Nálada</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Metakognitívny tréning 8 – Sebavedomie &amp; Nálada</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8 – Sebavedomie &amp; Nálada</a:t>
            </a:r>
          </a:p>
        </p:txBody>
      </p:sp>
      <p:sp>
        <p:nvSpPr>
          <p:cNvPr id="7" name="Slide Number Placeholder 6"/>
          <p:cNvSpPr>
            <a:spLocks noGrp="1"/>
          </p:cNvSpPr>
          <p:nvPr>
            <p:ph type="sldNum" sz="quarter" idx="12"/>
          </p:nvPr>
        </p:nvSpPr>
        <p:spPr bwMode="gray"/>
        <p:txBody>
          <a:bodyPr/>
          <a:lstStyle>
            <a:lvl1pPr>
              <a:defRPr b="0"/>
            </a:lvl1pPr>
          </a:lstStyle>
          <a:p>
            <a:fld id="{DD3432E9-5DF0-4DAE-A165-893BE2FA648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Metakognitívny tréning 8 – Sebavedomie &amp; Nálada</a:t>
            </a:r>
          </a:p>
        </p:txBody>
      </p:sp>
      <p:sp>
        <p:nvSpPr>
          <p:cNvPr id="7" name="Slide Number Placeholder 6"/>
          <p:cNvSpPr>
            <a:spLocks noGrp="1"/>
          </p:cNvSpPr>
          <p:nvPr>
            <p:ph type="sldNum" sz="quarter" idx="12"/>
          </p:nvPr>
        </p:nvSpPr>
        <p:spPr bwMode="gray"/>
        <p:txBody>
          <a:bodyPr/>
          <a:lstStyle>
            <a:lvl1pPr>
              <a:defRPr b="0"/>
            </a:lvl1pPr>
          </a:lstStyle>
          <a:p>
            <a:fld id="{DD3432E9-5DF0-4DAE-A165-893BE2FA648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Metakognitívny tréning 8 – Sebavedomie &amp; Nálada</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Metakognitívny tréning 8 – Sebavedomie &amp; Nálada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D3432E9-5DF0-4DAE-A165-893BE2FA648A}"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ltLang="ja-JP" dirty="0">
                <a:latin typeface="+mn-lt"/>
                <a:ea typeface="+mn-ea"/>
                <a:cs typeface="+mn-cs"/>
              </a:rPr>
              <a:t>MCT 8 A – Sebavedomie &amp; Nálada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Kotrc</a:t>
            </a:r>
            <a:r>
              <a:rPr lang="nl-NL" sz="1600">
                <a:solidFill>
                  <a:srgbClr val="004992"/>
                </a:solidFill>
              </a:rPr>
              <a:t> (9|22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74317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Prečo toto robíme?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sk-SK" altLang="de-DE" sz="2400">
                <a:solidFill>
                  <a:srgbClr val="333333"/>
                </a:solidFill>
              </a:rPr>
              <a:t>U mnohých ľudí s duševnými problémami</a:t>
            </a:r>
            <a:r>
              <a:rPr lang="en-US" altLang="de-DE" sz="2400" dirty="0">
                <a:solidFill>
                  <a:srgbClr val="333333"/>
                </a:solidFill>
              </a:rPr>
              <a:t> </a:t>
            </a:r>
            <a:r>
              <a:rPr lang="sk-SK" altLang="de-DE" sz="2400" dirty="0">
                <a:solidFill>
                  <a:srgbClr val="333333"/>
                </a:solidFill>
              </a:rPr>
              <a:t>sa preukazuje skreslené myslenie, ktoré môže</a:t>
            </a:r>
            <a:r>
              <a:rPr lang="en-US" altLang="de-DE" sz="2400" dirty="0">
                <a:solidFill>
                  <a:srgbClr val="333333"/>
                </a:solidFill>
              </a:rPr>
              <a:t> </a:t>
            </a:r>
            <a:r>
              <a:rPr lang="sk-SK" altLang="de-DE" sz="2400" dirty="0">
                <a:solidFill>
                  <a:srgbClr val="004992"/>
                </a:solidFill>
              </a:rPr>
              <a:t>viesť k depresii</a:t>
            </a:r>
            <a:r>
              <a:rPr lang="en-US" altLang="de-DE" sz="2400" dirty="0">
                <a:solidFill>
                  <a:srgbClr val="333333"/>
                </a:solidFill>
              </a:rPr>
              <a:t>.</a:t>
            </a:r>
          </a:p>
          <a:p>
            <a:pPr lvl="0" defTabSz="914400" fontAlgn="base"/>
            <a:r>
              <a:rPr lang="sk-SK" altLang="de-DE" sz="2400" dirty="0">
                <a:solidFill>
                  <a:srgbClr val="333333"/>
                </a:solidFill>
              </a:rPr>
              <a:t>Toto skreslené myslenie je možné zmeniť prostredníctvom intenzívneho tréningu niekoľkých sedení</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de-DE"/>
              <a:t>Metakognitívny tréning 8 – Sebavedomie &amp; Nálada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príznaky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depresie</a:t>
            </a:r>
            <a:r>
              <a:rPr lang="en-US" sz="3600" dirty="0">
                <a:solidFill>
                  <a:srgbClr val="004992"/>
                </a:solidFill>
                <a:latin typeface="+mn-lt"/>
                <a:ea typeface="+mn-ea"/>
                <a:cs typeface="+mn-cs"/>
              </a:rPr>
              <a:t>?</a:t>
            </a: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latin typeface="Calibri Light"/>
              </a:rPr>
              <a:t>???</a:t>
            </a:r>
          </a:p>
        </p:txBody>
      </p:sp>
      <p:sp>
        <p:nvSpPr>
          <p:cNvPr id="5" name="Footer Placeholder 4"/>
          <p:cNvSpPr>
            <a:spLocks noGrp="1"/>
          </p:cNvSpPr>
          <p:nvPr>
            <p:ph type="ftr" sz="quarter" idx="11"/>
          </p:nvPr>
        </p:nvSpPr>
        <p:spPr/>
        <p:txBody>
          <a:bodyPr/>
          <a:lstStyle/>
          <a:p>
            <a:r>
              <a:rPr lang="de-DE"/>
              <a:t>Metakognitívny tréning 8 – Sebavedomie &amp; Nálada</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a:t>
            </a:fld>
            <a:endParaRPr 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Aké sú príznaky depresie?</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sk-SK" altLang="de-DE" sz="2400" dirty="0">
                <a:solidFill>
                  <a:srgbClr val="333333"/>
                </a:solidFill>
              </a:rPr>
              <a:t>smútok, depresívna nálada</a:t>
            </a:r>
            <a:endParaRPr lang="de-DE" altLang="de-DE" sz="2400" dirty="0">
              <a:solidFill>
                <a:srgbClr val="333333"/>
              </a:solidFill>
            </a:endParaRPr>
          </a:p>
          <a:p>
            <a:pPr marL="457200" lvl="0" indent="-457200" defTabSz="914400" fontAlgn="base">
              <a:buFont typeface="+mj-lt"/>
              <a:buAutoNum type="arabicPeriod"/>
            </a:pPr>
            <a:r>
              <a:rPr lang="sk-SK" altLang="de-DE" sz="2400" dirty="0">
                <a:solidFill>
                  <a:srgbClr val="333333"/>
                </a:solidFill>
              </a:rPr>
              <a:t>pocit nevýkonnosti a oslabenej motivácie</a:t>
            </a:r>
            <a:endParaRPr lang="de-DE" altLang="de-DE" sz="2400" dirty="0">
              <a:solidFill>
                <a:srgbClr val="333333"/>
              </a:solidFill>
            </a:endParaRPr>
          </a:p>
          <a:p>
            <a:pPr marL="457200" lvl="0" indent="-457200" defTabSz="914400" fontAlgn="base">
              <a:buFont typeface="+mj-lt"/>
              <a:buAutoNum type="arabicPeriod"/>
            </a:pPr>
            <a:r>
              <a:rPr lang="sk-SK" altLang="de-DE" sz="2400" dirty="0">
                <a:solidFill>
                  <a:srgbClr val="333333"/>
                </a:solidFill>
              </a:rPr>
              <a:t>znížené sebavedomie</a:t>
            </a:r>
            <a:r>
              <a:rPr lang="de-DE" altLang="de-DE" sz="2400" dirty="0">
                <a:solidFill>
                  <a:srgbClr val="333333"/>
                </a:solidFill>
              </a:rPr>
              <a:t>, </a:t>
            </a:r>
            <a:r>
              <a:rPr lang="sk-SK" altLang="de-DE" sz="2400" dirty="0">
                <a:solidFill>
                  <a:srgbClr val="333333"/>
                </a:solidFill>
              </a:rPr>
              <a:t>strach z odmietnutia</a:t>
            </a:r>
            <a:endParaRPr lang="de-DE" altLang="de-DE" sz="2400" dirty="0">
              <a:solidFill>
                <a:srgbClr val="333333"/>
              </a:solidFill>
            </a:endParaRPr>
          </a:p>
          <a:p>
            <a:pPr marL="457200" lvl="0" indent="-457200" defTabSz="914400" fontAlgn="base">
              <a:buFont typeface="+mj-lt"/>
              <a:buAutoNum type="arabicPeriod"/>
            </a:pPr>
            <a:r>
              <a:rPr lang="sk-SK" altLang="de-DE" sz="2400" dirty="0">
                <a:solidFill>
                  <a:srgbClr val="333333"/>
                </a:solidFill>
              </a:rPr>
              <a:t>obavy</a:t>
            </a:r>
            <a:r>
              <a:rPr lang="de-DE" altLang="de-DE" sz="2400" dirty="0">
                <a:solidFill>
                  <a:srgbClr val="333333"/>
                </a:solidFill>
              </a:rPr>
              <a:t> (</a:t>
            </a:r>
            <a:r>
              <a:rPr lang="sk-SK" altLang="de-DE" sz="2400" dirty="0">
                <a:solidFill>
                  <a:srgbClr val="333333"/>
                </a:solidFill>
              </a:rPr>
              <a:t>napr.</a:t>
            </a:r>
            <a:r>
              <a:rPr lang="de-DE" altLang="de-DE" sz="2400" dirty="0">
                <a:solidFill>
                  <a:srgbClr val="333333"/>
                </a:solidFill>
              </a:rPr>
              <a:t> </a:t>
            </a:r>
            <a:r>
              <a:rPr lang="sk-SK" altLang="de-DE" sz="2400" dirty="0">
                <a:solidFill>
                  <a:srgbClr val="333333"/>
                </a:solidFill>
              </a:rPr>
              <a:t>z budúcnosti</a:t>
            </a:r>
            <a:r>
              <a:rPr lang="de-DE" altLang="de-DE" sz="2400" dirty="0">
                <a:solidFill>
                  <a:srgbClr val="333333"/>
                </a:solidFill>
              </a:rPr>
              <a:t>)</a:t>
            </a:r>
          </a:p>
          <a:p>
            <a:pPr marL="457200" lvl="0" indent="-457200" defTabSz="914400" fontAlgn="base">
              <a:buFont typeface="+mj-lt"/>
              <a:buAutoNum type="arabicPeriod"/>
            </a:pPr>
            <a:r>
              <a:rPr lang="sk-SK" altLang="de-DE" sz="2400" dirty="0">
                <a:solidFill>
                  <a:srgbClr val="333333"/>
                </a:solidFill>
              </a:rPr>
              <a:t>poruchy spánku</a:t>
            </a:r>
            <a:r>
              <a:rPr lang="de-DE" altLang="de-DE" sz="2400" dirty="0">
                <a:solidFill>
                  <a:srgbClr val="333333"/>
                </a:solidFill>
              </a:rPr>
              <a:t>, </a:t>
            </a:r>
            <a:r>
              <a:rPr lang="sk-SK" altLang="de-DE" sz="2400" dirty="0">
                <a:solidFill>
                  <a:srgbClr val="333333"/>
                </a:solidFill>
              </a:rPr>
              <a:t>bolesti</a:t>
            </a:r>
            <a:endParaRPr lang="de-DE" altLang="de-DE" sz="2400" dirty="0">
              <a:solidFill>
                <a:srgbClr val="333333"/>
              </a:solidFill>
            </a:endParaRPr>
          </a:p>
          <a:p>
            <a:pPr marL="457200" lvl="0" indent="-457200" defTabSz="914400" fontAlgn="base">
              <a:buFont typeface="+mj-lt"/>
              <a:buAutoNum type="arabicPeriod"/>
            </a:pPr>
            <a:r>
              <a:rPr lang="sk-SK" altLang="de-DE" sz="2400" dirty="0">
                <a:solidFill>
                  <a:srgbClr val="333333"/>
                </a:solidFill>
              </a:rPr>
              <a:t>zhoršenie výkonu v kognitívnej oblasti </a:t>
            </a:r>
            <a:r>
              <a:rPr lang="de-DE" altLang="de-DE" sz="2400" dirty="0">
                <a:solidFill>
                  <a:srgbClr val="333333"/>
                </a:solidFill>
              </a:rPr>
              <a:t>(</a:t>
            </a:r>
            <a:r>
              <a:rPr lang="sk-SK" altLang="de-DE" sz="2400" dirty="0">
                <a:solidFill>
                  <a:srgbClr val="333333"/>
                </a:solidFill>
              </a:rPr>
              <a:t>oslabená koncentrácia pozornosti a pamäť</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a:t>
            </a:fld>
            <a:endParaRPr lang="de-D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5"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k-SK" altLang="de-DE" sz="3600" dirty="0">
                <a:solidFill>
                  <a:srgbClr val="004992"/>
                </a:solidFill>
                <a:latin typeface="+mn-lt"/>
                <a:ea typeface="+mn-ea"/>
                <a:cs typeface="+mn-cs"/>
              </a:rPr>
              <a:t>Už som sa narodil ako... alebo som sa takým stal?</a:t>
            </a:r>
            <a:endParaRPr lang="de-DE" altLang="de-DE" sz="3600" dirty="0">
              <a:solidFill>
                <a:srgbClr val="004992"/>
              </a:solidFill>
              <a:latin typeface="+mn-lt"/>
              <a:ea typeface="+mn-ea"/>
              <a:cs typeface="+mn-cs"/>
            </a:endParaRPr>
          </a:p>
        </p:txBody>
      </p:sp>
      <p:sp>
        <p:nvSpPr>
          <p:cNvPr id="10242" name="Rectangle 2"/>
          <p:cNvSpPr>
            <a:spLocks noGrp="1" noChangeArrowheads="1"/>
          </p:cNvSpPr>
          <p:nvPr>
            <p:ph idx="1"/>
          </p:nvPr>
        </p:nvSpPr>
        <p:spPr>
          <a:xfrm>
            <a:off x="408955" y="2204864"/>
            <a:ext cx="7772400" cy="4248000"/>
          </a:xfrm>
        </p:spPr>
        <p:txBody>
          <a:bodyPr>
            <a:noAutofit/>
          </a:bodyPr>
          <a:lstStyle/>
          <a:p>
            <a:pPr eaLnBrk="1" hangingPunct="1"/>
            <a:r>
              <a:rPr lang="sk-SK" altLang="de-DE" sz="2400" dirty="0">
                <a:solidFill>
                  <a:srgbClr val="333333"/>
                </a:solidFill>
              </a:rPr>
              <a:t>Je predurčené, či sme šťastní alebo smutní.</a:t>
            </a:r>
            <a:r>
              <a:rPr lang="de-DE" altLang="de-DE" sz="2400" dirty="0">
                <a:solidFill>
                  <a:srgbClr val="333333"/>
                </a:solidFill>
              </a:rPr>
              <a:t> </a:t>
            </a:r>
            <a:r>
              <a:rPr lang="sk-SK" altLang="de-DE" sz="2400" dirty="0">
                <a:solidFill>
                  <a:srgbClr val="333333"/>
                </a:solidFill>
              </a:rPr>
              <a:t>Menia sa časom naše emočné stavy</a:t>
            </a:r>
            <a:r>
              <a:rPr lang="de-DE" altLang="de-DE" sz="2400" dirty="0">
                <a:solidFill>
                  <a:srgbClr val="333333"/>
                </a:solidFill>
              </a:rPr>
              <a:t>?</a:t>
            </a: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5"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k-SK" altLang="de-DE" sz="3600" dirty="0">
                <a:solidFill>
                  <a:srgbClr val="004992"/>
                </a:solidFill>
                <a:latin typeface="+mn-lt"/>
                <a:ea typeface="+mn-ea"/>
                <a:cs typeface="+mn-cs"/>
              </a:rPr>
              <a:t>Už som sa narodil ako... alebo som sa takým stal?</a:t>
            </a:r>
            <a:endParaRPr lang="de-DE" altLang="de-DE" sz="3600" dirty="0">
              <a:solidFill>
                <a:srgbClr val="004992"/>
              </a:solidFill>
              <a:latin typeface="+mn-lt"/>
              <a:ea typeface="+mn-ea"/>
              <a:cs typeface="+mn-cs"/>
            </a:endParaRPr>
          </a:p>
        </p:txBody>
      </p:sp>
      <p:sp>
        <p:nvSpPr>
          <p:cNvPr id="10242" name="Rectangle 2"/>
          <p:cNvSpPr>
            <a:spLocks noGrp="1" noChangeArrowheads="1"/>
          </p:cNvSpPr>
          <p:nvPr>
            <p:ph idx="1"/>
          </p:nvPr>
        </p:nvSpPr>
        <p:spPr>
          <a:xfrm>
            <a:off x="408955" y="2204864"/>
            <a:ext cx="7772400" cy="4248000"/>
          </a:xfrm>
        </p:spPr>
        <p:txBody>
          <a:bodyPr>
            <a:noAutofit/>
          </a:bodyPr>
          <a:lstStyle/>
          <a:p>
            <a:pPr eaLnBrk="1" hangingPunct="1"/>
            <a:r>
              <a:rPr lang="sk-SK" altLang="de-DE" sz="2400" dirty="0">
                <a:solidFill>
                  <a:srgbClr val="333333"/>
                </a:solidFill>
              </a:rPr>
              <a:t>Je predurčené, či sme šťastní alebo smutní.</a:t>
            </a:r>
            <a:r>
              <a:rPr lang="de-DE" altLang="de-DE" sz="2400" dirty="0">
                <a:solidFill>
                  <a:srgbClr val="333333"/>
                </a:solidFill>
              </a:rPr>
              <a:t> </a:t>
            </a:r>
            <a:r>
              <a:rPr lang="sk-SK" altLang="de-DE" sz="2400" dirty="0">
                <a:solidFill>
                  <a:srgbClr val="333333"/>
                </a:solidFill>
              </a:rPr>
              <a:t>Menia sa časom naše emočné stavy</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sk-SK" altLang="de-DE" sz="2400">
                <a:solidFill>
                  <a:srgbClr val="004992"/>
                </a:solidFill>
              </a:rPr>
              <a:t>príroda</a:t>
            </a:r>
            <a:r>
              <a:rPr lang="en-CA" altLang="de-DE" sz="2400">
                <a:solidFill>
                  <a:srgbClr val="004992"/>
                </a:solidFill>
              </a:rPr>
              <a:t>”</a:t>
            </a:r>
            <a:r>
              <a:rPr lang="de-DE" altLang="de-DE" sz="2400">
                <a:solidFill>
                  <a:srgbClr val="004992"/>
                </a:solidFill>
              </a:rPr>
              <a:t>:</a:t>
            </a:r>
            <a:r>
              <a:rPr lang="de-DE" altLang="de-DE" sz="2400">
                <a:solidFill>
                  <a:srgbClr val="333333"/>
                </a:solidFill>
              </a:rPr>
              <a:t> </a:t>
            </a:r>
            <a:r>
              <a:rPr lang="sk-SK" altLang="de-DE" sz="2400" dirty="0">
                <a:solidFill>
                  <a:srgbClr val="333333"/>
                </a:solidFill>
              </a:rPr>
              <a:t>Existujú dôkazy pre genetické predpoklady depresívneho myslenia a nízkeho </a:t>
            </a:r>
            <a:r>
              <a:rPr lang="sk-SK" altLang="de-DE" sz="2400">
                <a:solidFill>
                  <a:srgbClr val="333333"/>
                </a:solidFill>
              </a:rPr>
              <a:t>sebavedomia</a:t>
            </a:r>
            <a:r>
              <a:rPr lang="de-DE" altLang="de-DE" sz="2400">
                <a:solidFill>
                  <a:srgbClr val="333333"/>
                </a:solidFill>
              </a:rPr>
              <a:t>.</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3610280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5"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k-SK" altLang="de-DE" sz="3600" dirty="0">
                <a:solidFill>
                  <a:srgbClr val="004992"/>
                </a:solidFill>
                <a:latin typeface="+mn-lt"/>
                <a:ea typeface="+mn-ea"/>
                <a:cs typeface="+mn-cs"/>
              </a:rPr>
              <a:t>Už som sa narodil ako... alebo som sa takým stal?</a:t>
            </a:r>
            <a:endParaRPr lang="de-DE" altLang="de-DE" sz="3600" dirty="0">
              <a:solidFill>
                <a:srgbClr val="004992"/>
              </a:solidFill>
              <a:latin typeface="+mn-lt"/>
              <a:ea typeface="+mn-ea"/>
              <a:cs typeface="+mn-cs"/>
            </a:endParaRPr>
          </a:p>
        </p:txBody>
      </p:sp>
      <p:sp>
        <p:nvSpPr>
          <p:cNvPr id="10242" name="Rectangle 2"/>
          <p:cNvSpPr>
            <a:spLocks noGrp="1" noChangeArrowheads="1"/>
          </p:cNvSpPr>
          <p:nvPr>
            <p:ph idx="1"/>
          </p:nvPr>
        </p:nvSpPr>
        <p:spPr>
          <a:xfrm>
            <a:off x="408955" y="2204864"/>
            <a:ext cx="7772400" cy="4248000"/>
          </a:xfrm>
        </p:spPr>
        <p:txBody>
          <a:bodyPr>
            <a:noAutofit/>
          </a:bodyPr>
          <a:lstStyle/>
          <a:p>
            <a:pPr eaLnBrk="1" hangingPunct="1"/>
            <a:r>
              <a:rPr lang="sk-SK" altLang="de-DE" sz="2400" dirty="0">
                <a:solidFill>
                  <a:srgbClr val="333333"/>
                </a:solidFill>
              </a:rPr>
              <a:t>Je predurčené, či sme šťastní alebo smutní.</a:t>
            </a:r>
            <a:r>
              <a:rPr lang="de-DE" altLang="de-DE" sz="2400" dirty="0">
                <a:solidFill>
                  <a:srgbClr val="333333"/>
                </a:solidFill>
              </a:rPr>
              <a:t> </a:t>
            </a:r>
            <a:r>
              <a:rPr lang="sk-SK" altLang="de-DE" sz="2400" dirty="0">
                <a:solidFill>
                  <a:srgbClr val="333333"/>
                </a:solidFill>
              </a:rPr>
              <a:t>Menia sa časom naše emočné stavy</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sk-SK" altLang="de-DE" sz="2400">
                <a:solidFill>
                  <a:srgbClr val="004992"/>
                </a:solidFill>
              </a:rPr>
              <a:t>príroda</a:t>
            </a:r>
            <a:r>
              <a:rPr lang="en-CA" altLang="de-DE" sz="2400">
                <a:solidFill>
                  <a:srgbClr val="004992"/>
                </a:solidFill>
              </a:rPr>
              <a:t>”</a:t>
            </a:r>
            <a:r>
              <a:rPr lang="de-DE" altLang="de-DE" sz="2400">
                <a:solidFill>
                  <a:srgbClr val="004992"/>
                </a:solidFill>
              </a:rPr>
              <a:t>:</a:t>
            </a:r>
            <a:r>
              <a:rPr lang="de-DE" altLang="de-DE" sz="2400">
                <a:solidFill>
                  <a:srgbClr val="333333"/>
                </a:solidFill>
              </a:rPr>
              <a:t> </a:t>
            </a:r>
            <a:r>
              <a:rPr lang="sk-SK" altLang="de-DE" sz="2400" dirty="0">
                <a:solidFill>
                  <a:srgbClr val="333333"/>
                </a:solidFill>
              </a:rPr>
              <a:t>Existujú dôkazy pre genetické predpoklady depresívneho myslenia a nízkeho sebavedomia</a:t>
            </a:r>
            <a:r>
              <a:rPr lang="de-DE" altLang="de-DE" sz="2400" dirty="0">
                <a:solidFill>
                  <a:srgbClr val="333333"/>
                </a:solidFill>
              </a:rPr>
              <a:t>.</a:t>
            </a:r>
          </a:p>
          <a:p>
            <a:pPr marL="342900" indent="-342900" eaLnBrk="1" hangingPunct="1">
              <a:buClr>
                <a:srgbClr val="000000"/>
              </a:buClr>
              <a:buFont typeface="WingDings"/>
              <a:buChar char=""/>
            </a:pPr>
            <a:r>
              <a:rPr lang="en-CA" altLang="de-DE" sz="2400">
                <a:solidFill>
                  <a:srgbClr val="004992"/>
                </a:solidFill>
              </a:rPr>
              <a:t>“</a:t>
            </a:r>
            <a:r>
              <a:rPr lang="sk-SK" altLang="de-DE" sz="2400">
                <a:solidFill>
                  <a:srgbClr val="004992"/>
                </a:solidFill>
              </a:rPr>
              <a:t>výchova</a:t>
            </a:r>
            <a:r>
              <a:rPr lang="en-CA" altLang="de-DE" sz="2400">
                <a:solidFill>
                  <a:srgbClr val="004992"/>
                </a:solidFill>
              </a:rPr>
              <a:t>”</a:t>
            </a:r>
            <a:r>
              <a:rPr lang="de-DE" altLang="de-DE" sz="2400">
                <a:solidFill>
                  <a:srgbClr val="004992"/>
                </a:solidFill>
              </a:rPr>
              <a:t>:</a:t>
            </a:r>
            <a:r>
              <a:rPr lang="de-DE" altLang="de-DE" sz="2400">
                <a:solidFill>
                  <a:srgbClr val="333333"/>
                </a:solidFill>
              </a:rPr>
              <a:t> </a:t>
            </a:r>
            <a:r>
              <a:rPr lang="sk-SK" altLang="de-DE" sz="2400" dirty="0">
                <a:solidFill>
                  <a:srgbClr val="333333"/>
                </a:solidFill>
              </a:rPr>
              <a:t>Negatívny pohľad na seba môžu vyvolať aj kritickí či ľahostajní rodičia a</a:t>
            </a:r>
            <a:r>
              <a:rPr lang="de-DE" altLang="de-DE" sz="2400" dirty="0">
                <a:solidFill>
                  <a:srgbClr val="333333"/>
                </a:solidFill>
              </a:rPr>
              <a:t> </a:t>
            </a:r>
            <a:r>
              <a:rPr lang="sk-SK" altLang="de-DE" sz="2400" dirty="0">
                <a:solidFill>
                  <a:srgbClr val="333333"/>
                </a:solidFill>
              </a:rPr>
              <a:t>traumatické </a:t>
            </a:r>
            <a:r>
              <a:rPr lang="sk-SK" altLang="de-DE" sz="2400">
                <a:solidFill>
                  <a:srgbClr val="333333"/>
                </a:solidFill>
              </a:rPr>
              <a:t>zážitky</a:t>
            </a:r>
            <a:r>
              <a:rPr lang="de-DE" altLang="de-DE" sz="2400">
                <a:solidFill>
                  <a:srgbClr val="333333"/>
                </a:solidFill>
              </a:rPr>
              <a:t>.</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7</a:t>
            </a:fld>
            <a:endParaRPr lang="de-DE" dirty="0"/>
          </a:p>
        </p:txBody>
      </p:sp>
    </p:spTree>
    <p:extLst>
      <p:ext uri="{BB962C8B-B14F-4D97-AF65-F5344CB8AC3E}">
        <p14:creationId xmlns:p14="http://schemas.microsoft.com/office/powerpoint/2010/main" val="743039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5"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k-SK" altLang="de-DE" sz="3600" dirty="0">
                <a:solidFill>
                  <a:srgbClr val="004992"/>
                </a:solidFill>
                <a:latin typeface="+mn-lt"/>
                <a:ea typeface="+mn-ea"/>
                <a:cs typeface="+mn-cs"/>
              </a:rPr>
              <a:t>Už som sa narodil ako... alebo som sa takým stal?</a:t>
            </a:r>
            <a:endParaRPr lang="de-DE" altLang="de-DE" sz="3600" dirty="0">
              <a:solidFill>
                <a:srgbClr val="004992"/>
              </a:solidFill>
              <a:latin typeface="+mn-lt"/>
              <a:ea typeface="+mn-ea"/>
              <a:cs typeface="+mn-cs"/>
            </a:endParaRPr>
          </a:p>
        </p:txBody>
      </p:sp>
      <p:sp>
        <p:nvSpPr>
          <p:cNvPr id="10242" name="Rectangle 2"/>
          <p:cNvSpPr>
            <a:spLocks noGrp="1" noChangeArrowheads="1"/>
          </p:cNvSpPr>
          <p:nvPr>
            <p:ph idx="1"/>
          </p:nvPr>
        </p:nvSpPr>
        <p:spPr>
          <a:xfrm>
            <a:off x="408955" y="2204864"/>
            <a:ext cx="7772400" cy="4248000"/>
          </a:xfrm>
        </p:spPr>
        <p:txBody>
          <a:bodyPr>
            <a:noAutofit/>
          </a:bodyPr>
          <a:lstStyle/>
          <a:p>
            <a:pPr eaLnBrk="1" hangingPunct="1"/>
            <a:r>
              <a:rPr lang="sk-SK" altLang="de-DE" sz="2400" dirty="0">
                <a:solidFill>
                  <a:srgbClr val="333333"/>
                </a:solidFill>
              </a:rPr>
              <a:t>Je predurčené, či sme šťastní alebo smutní.</a:t>
            </a:r>
            <a:r>
              <a:rPr lang="de-DE" altLang="de-DE" sz="2400" dirty="0">
                <a:solidFill>
                  <a:srgbClr val="333333"/>
                </a:solidFill>
              </a:rPr>
              <a:t> </a:t>
            </a:r>
            <a:r>
              <a:rPr lang="sk-SK" altLang="de-DE" sz="2400" dirty="0">
                <a:solidFill>
                  <a:srgbClr val="333333"/>
                </a:solidFill>
              </a:rPr>
              <a:t>Menia sa časom naše emočné stavy</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sk-SK" altLang="de-DE" sz="2400">
                <a:solidFill>
                  <a:srgbClr val="004992"/>
                </a:solidFill>
              </a:rPr>
              <a:t>príroda</a:t>
            </a:r>
            <a:r>
              <a:rPr lang="en-CA" altLang="de-DE" sz="2400">
                <a:solidFill>
                  <a:srgbClr val="004992"/>
                </a:solidFill>
              </a:rPr>
              <a:t>”</a:t>
            </a:r>
            <a:r>
              <a:rPr lang="de-DE" altLang="de-DE" sz="2400">
                <a:solidFill>
                  <a:srgbClr val="004992"/>
                </a:solidFill>
              </a:rPr>
              <a:t>:</a:t>
            </a:r>
            <a:r>
              <a:rPr lang="de-DE" altLang="de-DE" sz="2400">
                <a:solidFill>
                  <a:srgbClr val="333333"/>
                </a:solidFill>
              </a:rPr>
              <a:t> </a:t>
            </a:r>
            <a:r>
              <a:rPr lang="sk-SK" altLang="de-DE" sz="2400" dirty="0">
                <a:solidFill>
                  <a:srgbClr val="333333"/>
                </a:solidFill>
              </a:rPr>
              <a:t>Existujú dôkazy pre genetické predpoklady depresívneho myslenia a nízkeho sebavedomia</a:t>
            </a:r>
            <a:r>
              <a:rPr lang="de-DE" altLang="de-DE" sz="2400" dirty="0">
                <a:solidFill>
                  <a:srgbClr val="333333"/>
                </a:solidFill>
              </a:rPr>
              <a:t>.</a:t>
            </a:r>
          </a:p>
          <a:p>
            <a:pPr marL="342900" indent="-342900" eaLnBrk="1" hangingPunct="1">
              <a:buClr>
                <a:srgbClr val="000000"/>
              </a:buClr>
              <a:buFont typeface="WingDings"/>
              <a:buChar char=""/>
            </a:pPr>
            <a:r>
              <a:rPr lang="en-CA" altLang="de-DE" sz="2400">
                <a:solidFill>
                  <a:srgbClr val="004992"/>
                </a:solidFill>
              </a:rPr>
              <a:t>“</a:t>
            </a:r>
            <a:r>
              <a:rPr lang="sk-SK" altLang="de-DE" sz="2400">
                <a:solidFill>
                  <a:srgbClr val="004992"/>
                </a:solidFill>
              </a:rPr>
              <a:t>výchova</a:t>
            </a:r>
            <a:r>
              <a:rPr lang="en-CA" altLang="de-DE" sz="2400">
                <a:solidFill>
                  <a:srgbClr val="004992"/>
                </a:solidFill>
              </a:rPr>
              <a:t>”</a:t>
            </a:r>
            <a:r>
              <a:rPr lang="de-DE" altLang="de-DE" sz="2400">
                <a:solidFill>
                  <a:srgbClr val="004992"/>
                </a:solidFill>
              </a:rPr>
              <a:t>:</a:t>
            </a:r>
            <a:r>
              <a:rPr lang="de-DE" altLang="de-DE" sz="2400">
                <a:solidFill>
                  <a:srgbClr val="333333"/>
                </a:solidFill>
              </a:rPr>
              <a:t> </a:t>
            </a:r>
            <a:r>
              <a:rPr lang="sk-SK" altLang="de-DE" sz="2400" dirty="0">
                <a:solidFill>
                  <a:srgbClr val="333333"/>
                </a:solidFill>
              </a:rPr>
              <a:t>Negatívny pohľad na seba môžu vyvolať aj kritickí či ľahostajní rodičia a</a:t>
            </a:r>
            <a:r>
              <a:rPr lang="de-DE" altLang="de-DE" sz="2400" dirty="0">
                <a:solidFill>
                  <a:srgbClr val="333333"/>
                </a:solidFill>
              </a:rPr>
              <a:t> </a:t>
            </a:r>
            <a:r>
              <a:rPr lang="sk-SK" altLang="de-DE" sz="2400" dirty="0">
                <a:solidFill>
                  <a:srgbClr val="333333"/>
                </a:solidFill>
              </a:rPr>
              <a:t>traumatické zážitky</a:t>
            </a:r>
            <a:r>
              <a:rPr lang="de-DE" altLang="de-DE" sz="2400" dirty="0">
                <a:solidFill>
                  <a:srgbClr val="333333"/>
                </a:solidFill>
              </a:rPr>
              <a:t>.</a:t>
            </a:r>
          </a:p>
          <a:p>
            <a:pPr lvl="0" defTabSz="914400" fontAlgn="base"/>
            <a:r>
              <a:rPr lang="sk-SK" altLang="de-DE" sz="2400" b="1" dirty="0">
                <a:solidFill>
                  <a:srgbClr val="004992"/>
                </a:solidFill>
              </a:rPr>
              <a:t>ALE</a:t>
            </a:r>
            <a:r>
              <a:rPr lang="de-DE" altLang="de-DE" sz="2400" dirty="0">
                <a:solidFill>
                  <a:srgbClr val="004992"/>
                </a:solidFill>
              </a:rPr>
              <a:t>: </a:t>
            </a:r>
            <a:r>
              <a:rPr lang="sk-SK" altLang="de-DE" sz="2400" dirty="0">
                <a:solidFill>
                  <a:srgbClr val="004992"/>
                </a:solidFill>
              </a:rPr>
              <a:t>depresívny spôsob myslenia je možné zmeniť</a:t>
            </a:r>
            <a:r>
              <a:rPr lang="de-DE" altLang="de-DE" sz="2400" dirty="0">
                <a:solidFill>
                  <a:srgbClr val="004992"/>
                </a:solidFill>
              </a:rPr>
              <a:t>. </a:t>
            </a:r>
            <a:r>
              <a:rPr lang="sk-SK" altLang="de-DE" sz="2400" dirty="0">
                <a:solidFill>
                  <a:srgbClr val="004992"/>
                </a:solidFill>
              </a:rPr>
              <a:t>Depresia nie je nezvratne osudová</a:t>
            </a:r>
            <a:r>
              <a:rPr lang="de-DE" altLang="de-DE" sz="2400" dirty="0">
                <a:solidFill>
                  <a:srgbClr val="004992"/>
                </a:solidFill>
              </a:rPr>
              <a:t>!</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3905659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Psychóza a Depresia</a:t>
            </a:r>
            <a:br>
              <a:rPr lang="pl-PL" sz="3600">
                <a:solidFill>
                  <a:srgbClr val="004992"/>
                </a:solidFill>
                <a:latin typeface="+mn-lt"/>
                <a:ea typeface="+mn-ea"/>
                <a:cs typeface="+mn-cs"/>
              </a:rPr>
            </a:br>
            <a:r>
              <a:rPr lang="pl-PL">
                <a:solidFill>
                  <a:srgbClr val="004992"/>
                </a:solidFill>
                <a:latin typeface="+mn-lt"/>
                <a:ea typeface="+mn-ea"/>
                <a:cs typeface="+mn-cs"/>
              </a:rPr>
              <a:t>Vplyvy psychózy na sebavedomie</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878766682"/>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Negatívne vplyvy psychózy na náladu</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err="1">
                          <a:ln>
                            <a:noFill/>
                          </a:ln>
                          <a:solidFill>
                            <a:srgbClr val="333333"/>
                          </a:solidFill>
                          <a:effectLst/>
                          <a:latin typeface="Calibri Light"/>
                        </a:rPr>
                        <a:t>Krátokodobé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pozitívne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vplyvy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náladu</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Metakognitívny tréning 8 – Sebavedomie &amp; Nálada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Psychóza a Depresia</a:t>
            </a:r>
            <a:br>
              <a:rPr lang="pl-PL" sz="3600">
                <a:solidFill>
                  <a:srgbClr val="004992"/>
                </a:solidFill>
                <a:latin typeface="+mn-lt"/>
                <a:ea typeface="+mn-ea"/>
                <a:cs typeface="+mn-cs"/>
              </a:rPr>
            </a:br>
            <a:r>
              <a:rPr lang="pl-PL">
                <a:solidFill>
                  <a:srgbClr val="004992"/>
                </a:solidFill>
                <a:latin typeface="+mn-lt"/>
                <a:ea typeface="+mn-ea"/>
                <a:cs typeface="+mn-cs"/>
              </a:rPr>
              <a:t>Vplyvy psychózy na sebavedomie</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144345341"/>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Negatívne vplyvy psychózy na náladu</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err="1">
                          <a:ln>
                            <a:noFill/>
                          </a:ln>
                          <a:solidFill>
                            <a:srgbClr val="333333"/>
                          </a:solidFill>
                          <a:effectLst/>
                          <a:latin typeface="Calibri Light"/>
                        </a:rPr>
                        <a:t>Krátokodobé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pozitívne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vplyvy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náladu</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Počas psychózy: pocit stáleho ohrozenia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Počas psychózy: počúvanie obťažujúcich a urážlivých hlasov</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 psychóze: pocity hanby, budúcnosť sa zdá byť zničená</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Metakognitívny tréning 8 – Sebavedomie &amp; Nálada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2020537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Psychóza a Depresia</a:t>
            </a:r>
            <a:br>
              <a:rPr lang="pl-PL" sz="3600">
                <a:solidFill>
                  <a:srgbClr val="004992"/>
                </a:solidFill>
                <a:latin typeface="+mn-lt"/>
                <a:ea typeface="+mn-ea"/>
                <a:cs typeface="+mn-cs"/>
              </a:rPr>
            </a:br>
            <a:r>
              <a:rPr lang="pl-PL">
                <a:solidFill>
                  <a:srgbClr val="004992"/>
                </a:solidFill>
                <a:latin typeface="+mn-lt"/>
                <a:ea typeface="+mn-ea"/>
                <a:cs typeface="+mn-cs"/>
              </a:rPr>
              <a:t>Vplyvy psychózy na sebavedomie</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801055787"/>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Negatívne vplyvy psychózy na náladu</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err="1">
                          <a:ln>
                            <a:noFill/>
                          </a:ln>
                          <a:solidFill>
                            <a:srgbClr val="333333"/>
                          </a:solidFill>
                          <a:effectLst/>
                          <a:latin typeface="Calibri Light"/>
                        </a:rPr>
                        <a:t>Krátokodobé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pozitívne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vplyvy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náladu</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Počas psychózy: pocit stáleho ohrozenia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Počas psychózy: rýchle návaly, vzrušenie, “konečne sa niečo deje”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Počas psychózy: počúvanie obťažujúcich a urážlivých hlasov</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Počas psychózy: počúvanie hlasov, ktoré vám lichotia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 psychóze: pocity hanby, budúcnosť sa zdá byť zničená</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Počas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bludného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presvedčenia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majestátnej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vznešenosti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pocity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sily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zvláštnych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schopností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vlastnej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dôležitosti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mocní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nepriatelia</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osudovosti</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Metakognitívny tréning 8 – Sebavedomie &amp; Nálada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1266236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Psychóza a Depresia</a:t>
            </a:r>
            <a:br>
              <a:rPr lang="pl-PL" sz="3600">
                <a:solidFill>
                  <a:srgbClr val="004992"/>
                </a:solidFill>
                <a:latin typeface="+mn-lt"/>
                <a:ea typeface="+mn-ea"/>
                <a:cs typeface="+mn-cs"/>
              </a:rPr>
            </a:br>
            <a:r>
              <a:rPr lang="pl-PL">
                <a:solidFill>
                  <a:srgbClr val="004992"/>
                </a:solidFill>
                <a:latin typeface="+mn-lt"/>
                <a:ea typeface="+mn-ea"/>
                <a:cs typeface="+mn-cs"/>
              </a:rPr>
              <a:t>Vplyvy psychózy na sebavedomie</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8229600" cy="4248000"/>
          </a:xfrm>
        </p:spPr>
        <p:txBody>
          <a:bodyPr/>
          <a:lstStyle/>
          <a:p>
            <a:pPr lvl="0" defTabSz="914400" fontAlgn="base">
              <a:lnSpc>
                <a:spcPct val="100000"/>
              </a:lnSpc>
              <a:spcBef>
                <a:spcPts val="1200"/>
              </a:spcBef>
              <a:buClr>
                <a:srgbClr val="004992"/>
              </a:buClr>
              <a:defRPr/>
            </a:pPr>
            <a:r>
              <a:rPr lang="sk-SK" sz="2000" b="1" i="1" dirty="0">
                <a:solidFill>
                  <a:srgbClr val="333333"/>
                </a:solidFill>
              </a:rPr>
              <a:t>Krátkodobé pozitívne vplyvy</a:t>
            </a:r>
            <a:r>
              <a:rPr lang="de-DE" sz="2000" dirty="0">
                <a:solidFill>
                  <a:srgbClr val="333333"/>
                </a:solidFill>
              </a:rPr>
              <a:t> </a:t>
            </a:r>
            <a:r>
              <a:rPr lang="sk-SK" sz="2000" dirty="0">
                <a:solidFill>
                  <a:srgbClr val="333333"/>
                </a:solidFill>
              </a:rPr>
              <a:t>psychózy na sebavedomie miznú obvykle pod vplyvom </a:t>
            </a:r>
            <a:r>
              <a:rPr lang="sk-SK" sz="2000" b="1" i="1" dirty="0">
                <a:solidFill>
                  <a:srgbClr val="333333"/>
                </a:solidFill>
              </a:rPr>
              <a:t>dlhodobých negatívnych dôsledkov</a:t>
            </a:r>
            <a:r>
              <a:rPr lang="de-DE" sz="2000" dirty="0">
                <a:solidFill>
                  <a:srgbClr val="333333"/>
                </a:solidFill>
              </a:rPr>
              <a:t> </a:t>
            </a:r>
            <a:r>
              <a:rPr lang="sk-SK" sz="2000" dirty="0">
                <a:solidFill>
                  <a:srgbClr val="333333"/>
                </a:solidFill>
              </a:rPr>
              <a:t>psychózy</a:t>
            </a:r>
            <a:r>
              <a:rPr lang="de-DE" sz="2000" dirty="0">
                <a:solidFill>
                  <a:srgbClr val="333333"/>
                </a:solidFill>
              </a:rPr>
              <a:t>;</a:t>
            </a:r>
          </a:p>
          <a:p>
            <a:pPr lvl="0" defTabSz="914400" fontAlgn="base">
              <a:lnSpc>
                <a:spcPct val="100000"/>
              </a:lnSpc>
              <a:spcBef>
                <a:spcPts val="1200"/>
              </a:spcBef>
              <a:buClr>
                <a:srgbClr val="004992"/>
              </a:buClr>
              <a:defRPr/>
            </a:pPr>
            <a:r>
              <a:rPr lang="sk-SK" sz="2000" dirty="0">
                <a:solidFill>
                  <a:srgbClr val="333333"/>
                </a:solidFill>
              </a:rPr>
              <a:t>napríklad</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sk-SK" sz="2000" dirty="0">
                <a:solidFill>
                  <a:srgbClr val="333333"/>
                </a:solidFill>
              </a:rPr>
              <a:t>dlhy</a:t>
            </a:r>
            <a:r>
              <a:rPr lang="de-DE" sz="2000" dirty="0">
                <a:solidFill>
                  <a:srgbClr val="333333"/>
                </a:solidFill>
              </a:rPr>
              <a:t>: </a:t>
            </a:r>
            <a:r>
              <a:rPr lang="sk-SK" sz="2000" dirty="0">
                <a:solidFill>
                  <a:srgbClr val="333333"/>
                </a:solidFill>
              </a:rPr>
              <a:t>keď je osoba so psychózou falošne presvedčená o tom, že je bohatá alebo slávna</a:t>
            </a:r>
            <a:endParaRPr 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sk-SK" sz="2000" dirty="0">
                <a:solidFill>
                  <a:srgbClr val="333333"/>
                </a:solidFill>
              </a:rPr>
              <a:t>osamelosť</a:t>
            </a:r>
            <a:r>
              <a:rPr lang="de-DE" sz="2000" dirty="0">
                <a:solidFill>
                  <a:srgbClr val="333333"/>
                </a:solidFill>
              </a:rPr>
              <a:t>: </a:t>
            </a:r>
            <a:r>
              <a:rPr lang="sk-SK" sz="2000" dirty="0">
                <a:solidFill>
                  <a:srgbClr val="333333"/>
                </a:solidFill>
              </a:rPr>
              <a:t>niektorí priatelia sa môžu takémuto človeku otočiť chrbtom</a:t>
            </a:r>
            <a:endParaRPr 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sk-SK" sz="2000" dirty="0">
                <a:solidFill>
                  <a:srgbClr val="333333"/>
                </a:solidFill>
              </a:rPr>
              <a:t>situácia v práci</a:t>
            </a:r>
            <a:r>
              <a:rPr lang="de-DE" sz="2000" dirty="0">
                <a:solidFill>
                  <a:srgbClr val="333333"/>
                </a:solidFill>
              </a:rPr>
              <a:t>: </a:t>
            </a:r>
            <a:r>
              <a:rPr lang="sk-SK" sz="2000" dirty="0">
                <a:solidFill>
                  <a:srgbClr val="333333"/>
                </a:solidFill>
              </a:rPr>
              <a:t>strata zamestnania kvôli nevhodnému správaniu sa na pracovisku</a:t>
            </a:r>
            <a:endParaRPr lang="de-DE" sz="2000" dirty="0">
              <a:solidFill>
                <a:srgbClr val="333333"/>
              </a:solidFill>
            </a:endParaRPr>
          </a:p>
          <a:p>
            <a:pPr lvl="0" defTabSz="914400" fontAlgn="base">
              <a:lnSpc>
                <a:spcPct val="100000"/>
              </a:lnSpc>
              <a:spcBef>
                <a:spcPts val="1200"/>
              </a:spcBef>
              <a:defRPr/>
            </a:pPr>
            <a:r>
              <a:rPr lang="sk-SK" sz="2000" dirty="0">
                <a:solidFill>
                  <a:srgbClr val="333333"/>
                </a:solidFill>
              </a:rPr>
              <a:t>Je veľmi nebezpečné prestať užívať lieky bez odporučenia lekára</a:t>
            </a:r>
            <a:r>
              <a:rPr lang="de-DE" sz="2000" dirty="0">
                <a:solidFill>
                  <a:srgbClr val="333333"/>
                </a:solidFill>
              </a:rPr>
              <a:t> </a:t>
            </a:r>
            <a:r>
              <a:rPr lang="sk-SK" sz="2000" dirty="0">
                <a:solidFill>
                  <a:srgbClr val="333333"/>
                </a:solidFill>
              </a:rPr>
              <a:t>len preto, aby ste sa opäť dostali do ohrozujúceho i keď aj vzrušujúceho sveta psychózy</a:t>
            </a:r>
            <a:r>
              <a:rPr lang="de-DE" sz="2000" dirty="0">
                <a:solidFill>
                  <a:srgbClr val="333333"/>
                </a:solidFill>
              </a:rPr>
              <a:t>, </a:t>
            </a:r>
            <a:r>
              <a:rPr lang="sk-SK" sz="2000" dirty="0">
                <a:solidFill>
                  <a:srgbClr val="333333"/>
                </a:solidFill>
              </a:rPr>
              <a:t>najmä ak je počas psychózy strach</a:t>
            </a:r>
            <a:r>
              <a:rPr lang="de-DE" sz="2000" dirty="0">
                <a:solidFill>
                  <a:srgbClr val="333333"/>
                </a:solidFill>
              </a:rPr>
              <a:t> </a:t>
            </a:r>
            <a:r>
              <a:rPr lang="sk-SK" sz="2000" dirty="0">
                <a:solidFill>
                  <a:srgbClr val="333333"/>
                </a:solidFill>
              </a:rPr>
              <a:t>častou až</a:t>
            </a:r>
            <a:r>
              <a:rPr lang="de-DE" sz="2000" dirty="0">
                <a:solidFill>
                  <a:srgbClr val="333333"/>
                </a:solidFill>
              </a:rPr>
              <a:t> </a:t>
            </a:r>
            <a:r>
              <a:rPr lang="sk-SK" sz="2000" dirty="0">
                <a:solidFill>
                  <a:srgbClr val="333333"/>
                </a:solidFill>
              </a:rPr>
              <a:t>prevládajúcou emóciou</a:t>
            </a:r>
            <a:r>
              <a:rPr lang="de-DE" sz="2000" dirty="0">
                <a:solidFill>
                  <a:srgbClr val="333333"/>
                </a:solidFill>
              </a:rPr>
              <a:t>!</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12</a:t>
            </a:fld>
            <a:endParaRPr lang="de-D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67091" y="906432"/>
            <a:ext cx="8046720" cy="5951568"/>
          </a:xfrm>
          <a:prstGeom prst="rect">
            <a:avLst/>
          </a:prstGeom>
          <a:noFill/>
        </p:spPr>
        <p:txBody>
          <a:bodyPr wrap="square" lIns="0" tIns="0" rIns="0" bIns="0" rtlCol="0" anchor="ctr">
            <a:noAutofit/>
          </a:bodyPr>
          <a:lstStyle/>
          <a:p>
            <a:pPr marL="190500" lvl="0" algn="ctr" defTabSz="914377">
              <a:lnSpc>
                <a:spcPct val="90000"/>
              </a:lnSpc>
              <a:defRPr/>
            </a:pPr>
            <a:r>
              <a:rPr lang="de-DE" sz="3600" dirty="0">
                <a:solidFill>
                  <a:srgbClr val="333333"/>
                </a:solidFill>
              </a:rPr>
              <a:t>Aké sú typické myšlienky a spôsoby myslenia u ľudí s </a:t>
            </a:r>
            <a:r>
              <a:rPr lang="de-DE" sz="3600" dirty="0">
                <a:solidFill>
                  <a:srgbClr val="004992"/>
                </a:solidFill>
              </a:rPr>
              <a:t>depresiou</a:t>
            </a:r>
            <a:r>
              <a:rPr lang="de-DE" sz="3600" dirty="0">
                <a:solidFill>
                  <a:srgbClr val="333333"/>
                </a:solidFill>
              </a:rPr>
              <a:t> a </a:t>
            </a:r>
            <a:r>
              <a:rPr lang="de-DE" sz="3600" dirty="0">
                <a:solidFill>
                  <a:srgbClr val="004992"/>
                </a:solidFill>
              </a:rPr>
              <a:t>nízkym sebavedomím</a:t>
            </a:r>
            <a:r>
              <a:rPr lang="de-DE" sz="3600" dirty="0">
                <a:solidFill>
                  <a:srgbClr val="333333"/>
                </a:solidFill>
              </a:rPr>
              <a:t>?</a:t>
            </a:r>
          </a:p>
        </p:txBody>
      </p:sp>
      <p:sp>
        <p:nvSpPr>
          <p:cNvPr id="3" name="Footer Placeholder 2"/>
          <p:cNvSpPr>
            <a:spLocks noGrp="1"/>
          </p:cNvSpPr>
          <p:nvPr>
            <p:ph type="ftr" sz="quarter" idx="11"/>
          </p:nvPr>
        </p:nvSpPr>
        <p:spPr/>
        <p:txBody>
          <a:bodyPr/>
          <a:lstStyle/>
          <a:p>
            <a:r>
              <a:rPr lang="de-DE"/>
              <a:t>Metakognitívny tréning 8 – Sebavedomie &amp; Nálada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13</a:t>
            </a:fld>
            <a:endParaRPr lang="de-DE" dirty="0"/>
          </a:p>
        </p:txBody>
      </p:sp>
    </p:spTree>
    <p:extLst>
      <p:ext uri="{BB962C8B-B14F-4D97-AF65-F5344CB8AC3E}">
        <p14:creationId xmlns:p14="http://schemas.microsoft.com/office/powerpoint/2010/main" val="1742885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Prehnané zovšeobecňovanie</a:t>
            </a:r>
            <a:br>
              <a:rPr lang="de-DE" altLang="de-DE" sz="3600">
                <a:solidFill>
                  <a:srgbClr val="004992"/>
                </a:solidFill>
                <a:latin typeface="+mn-lt"/>
                <a:ea typeface="+mn-ea"/>
                <a:cs typeface="+mn-cs"/>
              </a:rPr>
            </a:br>
            <a:r>
              <a:rPr lang="de-DE" altLang="de-DE">
                <a:solidFill>
                  <a:srgbClr val="004992"/>
                </a:solidFill>
                <a:latin typeface="+mn-lt"/>
                <a:ea typeface="+mn-ea"/>
                <a:cs typeface="+mn-cs"/>
              </a:rPr>
              <a:t>Aké by bolo realistickejšie a užitočnejšie hodnotenie?</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357795576"/>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Udalosť</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Chybné</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zovšeobecňovanie</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Pozitívne</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konštruktívne</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hodnotenie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Použili ste nesprávne nejaké cudzie slovo; nechápete, čo čítate v knihe.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1" i="1" u="none" strike="noStrike" cap="none" normalizeH="0" baseline="0">
                          <a:ln>
                            <a:noFill/>
                          </a:ln>
                          <a:solidFill>
                            <a:srgbClr val="333333"/>
                          </a:solidFill>
                          <a:effectLst/>
                          <a:latin typeface="Calibri Light"/>
                        </a:rPr>
                        <a:t>“Som hlúpy!”</a:t>
                      </a:r>
                      <a:endParaRPr kumimoji="0" lang="pl-PL"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Nespravili ste skúšku.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“Som </a:t>
                      </a:r>
                      <a:r>
                        <a:rPr kumimoji="0" lang="en-US" sz="1800" b="1" i="1" u="none" strike="noStrike" cap="none" normalizeH="0" baseline="0" err="1">
                          <a:ln>
                            <a:noFill/>
                          </a:ln>
                          <a:solidFill>
                            <a:srgbClr val="333333"/>
                          </a:solidFill>
                          <a:effectLst/>
                          <a:latin typeface="Calibri Light"/>
                        </a:rPr>
                        <a:t>neschopný</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Pri rozhovore vás kritizujú.</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“Nestojím </a:t>
                      </a:r>
                      <a:r>
                        <a:rPr kumimoji="0" lang="en-US" sz="1800" b="1" i="1" u="none" strike="noStrike" cap="none" normalizeH="0" baseline="0" dirty="0" err="1">
                          <a:ln>
                            <a:noFill/>
                          </a:ln>
                          <a:solidFill>
                            <a:srgbClr val="333333"/>
                          </a:solidFill>
                          <a:effectLst/>
                          <a:latin typeface="Calibri Light"/>
                        </a:rPr>
                        <a:t>za</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nič</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14</a:t>
            </a:fld>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Prehnané zovšeobecňovanie</a:t>
            </a:r>
            <a:br>
              <a:rPr lang="de-DE" altLang="de-DE" sz="3600">
                <a:solidFill>
                  <a:srgbClr val="004992"/>
                </a:solidFill>
                <a:latin typeface="+mn-lt"/>
                <a:ea typeface="+mn-ea"/>
                <a:cs typeface="+mn-cs"/>
              </a:rPr>
            </a:br>
            <a:r>
              <a:rPr lang="de-DE" altLang="de-DE">
                <a:solidFill>
                  <a:srgbClr val="004992"/>
                </a:solidFill>
                <a:latin typeface="+mn-lt"/>
                <a:ea typeface="+mn-ea"/>
                <a:cs typeface="+mn-cs"/>
              </a:rPr>
              <a:t>Aké by bolo realistickejšie a užitočnejšie hodnotenie?</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577390948"/>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Udalosť</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Chybné</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zovšeobecňovanie</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Pozitívne</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konštruktívne</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hodnotenie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Použili ste nesprávne nejaké cudzie slovo; nechápete, čo čítate v knihe.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1" i="1" u="none" strike="noStrike" cap="none" normalizeH="0" baseline="0" dirty="0">
                          <a:ln>
                            <a:noFill/>
                          </a:ln>
                          <a:solidFill>
                            <a:srgbClr val="333333"/>
                          </a:solidFill>
                          <a:effectLst/>
                          <a:latin typeface="Calibri Light"/>
                        </a:rPr>
                        <a:t>“Som hlúpy!”</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Calibri Light"/>
                        </a:rPr>
                        <a:t>“Nikto nie je dokonalý</a:t>
                      </a:r>
                      <a:r>
                        <a:rPr kumimoji="0" lang="de-DE" sz="1800" b="0" i="0" u="none" strike="noStrike" cap="none" normalizeH="0" baseline="0" dirty="0">
                          <a:ln>
                            <a:noFill/>
                          </a:ln>
                          <a:solidFill>
                            <a:srgbClr val="333333"/>
                          </a:solidFill>
                          <a:effectLst/>
                          <a:latin typeface="Calibri Light"/>
                        </a:rPr>
                        <a:t>.</a:t>
                      </a:r>
                      <a:r>
                        <a:rPr kumimoji="0" lang="pl-PL"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Calibri Light"/>
                        </a:rPr>
                        <a:t>“Skutočne ma táto kniha zaujíma?”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Nespravili ste skúšku.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“Som </a:t>
                      </a:r>
                      <a:r>
                        <a:rPr kumimoji="0" lang="en-US" sz="1800" b="1" i="1" u="none" strike="noStrike" cap="none" normalizeH="0" baseline="0" err="1">
                          <a:ln>
                            <a:noFill/>
                          </a:ln>
                          <a:solidFill>
                            <a:srgbClr val="333333"/>
                          </a:solidFill>
                          <a:effectLst/>
                          <a:latin typeface="Calibri Light"/>
                        </a:rPr>
                        <a:t>neschopný</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“Nabudúce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budem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usilovnejšie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učiť</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Pri rozhovore vás kritizujú.</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Calibri Light"/>
                        </a:rPr>
                        <a:t>Nestojím</a:t>
                      </a:r>
                      <a:r>
                        <a:rPr kumimoji="0" lang="en-US" sz="1800" b="1" i="1" u="none" strike="noStrike" cap="none" normalizeH="0" baseline="0" dirty="0">
                          <a:ln>
                            <a:noFill/>
                          </a:ln>
                          <a:solidFill>
                            <a:srgbClr val="333333"/>
                          </a:solidFill>
                          <a:effectLst/>
                          <a:latin typeface="Calibri Light"/>
                        </a:rPr>
                        <a:t> za </a:t>
                      </a:r>
                      <a:r>
                        <a:rPr kumimoji="0" lang="en-US" sz="1800" b="1" i="1" u="none" strike="noStrike" cap="none" normalizeH="0" baseline="0" dirty="0" err="1">
                          <a:ln>
                            <a:noFill/>
                          </a:ln>
                          <a:solidFill>
                            <a:srgbClr val="333333"/>
                          </a:solidFill>
                          <a:effectLst/>
                          <a:latin typeface="Calibri Light"/>
                        </a:rPr>
                        <a:t>nič</a:t>
                      </a:r>
                      <a:r>
                        <a:rPr kumimoji="0" lang="en-US" sz="18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Možno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má</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pravdu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mohol</a:t>
                      </a:r>
                      <a:r>
                        <a:rPr kumimoji="0" lang="en-US" sz="1800" b="0" i="0" u="none" strike="noStrike" cap="none" normalizeH="0" baseline="0" dirty="0">
                          <a:ln>
                            <a:noFill/>
                          </a:ln>
                          <a:solidFill>
                            <a:srgbClr val="333333"/>
                          </a:solidFill>
                          <a:effectLst/>
                          <a:latin typeface="Calibri Light"/>
                        </a:rPr>
                        <a:t> by </a:t>
                      </a:r>
                      <a:r>
                        <a:rPr kumimoji="0" lang="en-US" sz="1800" b="0" i="0" u="none" strike="noStrike" cap="none" normalizeH="0" baseline="0" dirty="0" err="1">
                          <a:ln>
                            <a:noFill/>
                          </a:ln>
                          <a:solidFill>
                            <a:srgbClr val="333333"/>
                          </a:solidFill>
                          <a:effectLst/>
                          <a:latin typeface="Calibri Light"/>
                        </a:rPr>
                        <a:t>som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niečomu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priučiť</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3676656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Prehnané zovšeobecňovanie</a:t>
            </a:r>
            <a:br>
              <a:rPr lang="de-DE" altLang="de-DE" sz="3600">
                <a:solidFill>
                  <a:srgbClr val="004992"/>
                </a:solidFill>
                <a:latin typeface="+mn-lt"/>
                <a:ea typeface="+mn-ea"/>
                <a:cs typeface="+mn-cs"/>
              </a:rPr>
            </a:br>
            <a:r>
              <a:rPr lang="de-DE" altLang="de-DE">
                <a:solidFill>
                  <a:srgbClr val="004992"/>
                </a:solidFill>
                <a:latin typeface="+mn-lt"/>
                <a:ea typeface="+mn-ea"/>
                <a:cs typeface="+mn-cs"/>
              </a:rPr>
              <a:t>Aké by bolo realistickejšie a užitočnejšie hodnotenie?</a:t>
            </a:r>
          </a:p>
        </p:txBody>
      </p:sp>
      <p:sp>
        <p:nvSpPr>
          <p:cNvPr id="18452" name="Rectangle 22"/>
          <p:cNvSpPr>
            <a:spLocks noChangeArrowheads="1"/>
          </p:cNvSpPr>
          <p:nvPr/>
        </p:nvSpPr>
        <p:spPr bwMode="auto">
          <a:xfrm>
            <a:off x="408955" y="5951021"/>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sk-SK" altLang="de-DE" sz="2000" b="0" dirty="0">
                <a:solidFill>
                  <a:srgbClr val="004992"/>
                </a:solidFill>
                <a:latin typeface="+mn-lt"/>
              </a:rPr>
              <a:t>Pripustite možnosť chyby</a:t>
            </a:r>
            <a:r>
              <a:rPr lang="en-US" altLang="de-DE" sz="2000" b="0" dirty="0">
                <a:solidFill>
                  <a:srgbClr val="004992"/>
                </a:solidFill>
                <a:latin typeface="+mn-lt"/>
              </a:rPr>
              <a:t>:</a:t>
            </a:r>
            <a:r>
              <a:rPr lang="en-US" altLang="de-DE" sz="2000" b="0" dirty="0">
                <a:solidFill>
                  <a:srgbClr val="333333"/>
                </a:solidFill>
                <a:latin typeface="+mn-lt"/>
              </a:rPr>
              <a:t> </a:t>
            </a:r>
            <a:r>
              <a:rPr lang="sk-SK" altLang="de-DE" sz="2000" b="0" dirty="0">
                <a:solidFill>
                  <a:srgbClr val="333333"/>
                </a:solidFill>
                <a:latin typeface="+mn-lt"/>
              </a:rPr>
              <a:t>Nikto nie je dokonalý</a:t>
            </a:r>
            <a:r>
              <a:rPr lang="en-US" altLang="de-DE" sz="2000" b="0" dirty="0">
                <a:solidFill>
                  <a:srgbClr val="333333"/>
                </a:solidFill>
                <a:latin typeface="+mn-lt"/>
              </a:rPr>
              <a:t>! </a:t>
            </a:r>
            <a:r>
              <a:rPr lang="sk-SK" altLang="de-DE" sz="2000" b="0" dirty="0">
                <a:solidFill>
                  <a:srgbClr val="333333"/>
                </a:solidFill>
                <a:latin typeface="+mn-lt"/>
              </a:rPr>
              <a:t>Keď sa občas zakoktáte tak to ešte neznamená, že sa nedokážete vyjadriť</a:t>
            </a:r>
            <a:r>
              <a:rPr lang="en-US" altLang="de-DE" sz="2000" b="0" dirty="0">
                <a:solidFill>
                  <a:srgbClr val="333333"/>
                </a:solidFill>
                <a:latin typeface="+mn-lt"/>
              </a:rPr>
              <a:t>. </a:t>
            </a:r>
            <a:r>
              <a:rPr lang="sk-SK" altLang="de-DE" sz="2000" b="0" dirty="0">
                <a:solidFill>
                  <a:srgbClr val="333333"/>
                </a:solidFill>
                <a:latin typeface="+mn-lt"/>
              </a:rPr>
              <a:t>Keď urobíte občas chybu tak to ešte neznamená</a:t>
            </a:r>
            <a:r>
              <a:rPr lang="en-US" altLang="de-DE" sz="2000" b="0" dirty="0">
                <a:solidFill>
                  <a:srgbClr val="333333"/>
                </a:solidFill>
                <a:latin typeface="+mn-lt"/>
              </a:rPr>
              <a:t>, </a:t>
            </a:r>
            <a:r>
              <a:rPr lang="sk-SK" altLang="de-DE" sz="2000" b="0" dirty="0">
                <a:solidFill>
                  <a:srgbClr val="333333"/>
                </a:solidFill>
                <a:latin typeface="+mn-lt"/>
              </a:rPr>
              <a:t>že ste neschopný</a:t>
            </a:r>
            <a:r>
              <a:rPr lang="en-US" altLang="de-DE" sz="2000" b="0" dirty="0">
                <a:solidFill>
                  <a:srgbClr val="333333"/>
                </a:solidFill>
                <a:latin typeface="+mn-lt"/>
              </a:rPr>
              <a:t>.</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416191552"/>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Udalosť</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Chybné</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zovšeobecňovanie</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Pozitívne</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konštruktívne</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hodnotenie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Použili ste nesprávne nejaké cudzie slovo; nechápete, čo čítate v knihe.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1" i="1" u="none" strike="noStrike" cap="none" normalizeH="0" baseline="0" dirty="0">
                          <a:ln>
                            <a:noFill/>
                          </a:ln>
                          <a:solidFill>
                            <a:srgbClr val="333333"/>
                          </a:solidFill>
                          <a:effectLst/>
                          <a:latin typeface="Calibri Light"/>
                        </a:rPr>
                        <a:t>“Som hlúpy!”</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Calibri Light"/>
                        </a:rPr>
                        <a:t>“Nikto nie je dokonalý</a:t>
                      </a:r>
                      <a:r>
                        <a:rPr kumimoji="0" lang="de-DE" sz="1800" b="0" i="0" u="none" strike="noStrike" cap="none" normalizeH="0" baseline="0" dirty="0">
                          <a:ln>
                            <a:noFill/>
                          </a:ln>
                          <a:solidFill>
                            <a:srgbClr val="333333"/>
                          </a:solidFill>
                          <a:effectLst/>
                          <a:latin typeface="Calibri Light"/>
                        </a:rPr>
                        <a:t>.</a:t>
                      </a:r>
                      <a:r>
                        <a:rPr kumimoji="0" lang="pl-PL"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Calibri Light"/>
                        </a:rPr>
                        <a:t>“Skutočne ma táto kniha zaujíma?”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Nespravili ste skúšku.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“Som </a:t>
                      </a:r>
                      <a:r>
                        <a:rPr kumimoji="0" lang="en-US" sz="1800" b="1" i="1" u="none" strike="noStrike" cap="none" normalizeH="0" baseline="0" err="1">
                          <a:ln>
                            <a:noFill/>
                          </a:ln>
                          <a:solidFill>
                            <a:srgbClr val="333333"/>
                          </a:solidFill>
                          <a:effectLst/>
                          <a:latin typeface="Calibri Light"/>
                        </a:rPr>
                        <a:t>neschopný</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“Nabudúce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budem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usilovnejšie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učiť</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Pri rozhovore vás kritizujú.</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Calibri Light"/>
                        </a:rPr>
                        <a:t>Nestojím</a:t>
                      </a:r>
                      <a:r>
                        <a:rPr kumimoji="0" lang="en-US" sz="1800" b="1" i="1" u="none" strike="noStrike" cap="none" normalizeH="0" baseline="0" dirty="0">
                          <a:ln>
                            <a:noFill/>
                          </a:ln>
                          <a:solidFill>
                            <a:srgbClr val="333333"/>
                          </a:solidFill>
                          <a:effectLst/>
                          <a:latin typeface="Calibri Light"/>
                        </a:rPr>
                        <a:t> za </a:t>
                      </a:r>
                      <a:r>
                        <a:rPr kumimoji="0" lang="en-US" sz="1800" b="1" i="1" u="none" strike="noStrike" cap="none" normalizeH="0" baseline="0" dirty="0" err="1">
                          <a:ln>
                            <a:noFill/>
                          </a:ln>
                          <a:solidFill>
                            <a:srgbClr val="333333"/>
                          </a:solidFill>
                          <a:effectLst/>
                          <a:latin typeface="Calibri Light"/>
                        </a:rPr>
                        <a:t>nič</a:t>
                      </a:r>
                      <a:r>
                        <a:rPr kumimoji="0" lang="en-US" sz="18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Možno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má</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pravdu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mohol</a:t>
                      </a:r>
                      <a:r>
                        <a:rPr kumimoji="0" lang="en-US" sz="1800" b="0" i="0" u="none" strike="noStrike" cap="none" normalizeH="0" baseline="0" dirty="0">
                          <a:ln>
                            <a:noFill/>
                          </a:ln>
                          <a:solidFill>
                            <a:srgbClr val="333333"/>
                          </a:solidFill>
                          <a:effectLst/>
                          <a:latin typeface="Calibri Light"/>
                        </a:rPr>
                        <a:t> by </a:t>
                      </a:r>
                      <a:r>
                        <a:rPr kumimoji="0" lang="en-US" sz="1800" b="0" i="0" u="none" strike="noStrike" cap="none" normalizeH="0" baseline="0" dirty="0" err="1">
                          <a:ln>
                            <a:noFill/>
                          </a:ln>
                          <a:solidFill>
                            <a:srgbClr val="333333"/>
                          </a:solidFill>
                          <a:effectLst/>
                          <a:latin typeface="Calibri Light"/>
                        </a:rPr>
                        <a:t>som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niečomu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priučiť</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12236695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Radšej: nezovšeobecňujte jeden nedostatok na všetko ostatné!</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sz="2400">
                <a:solidFill>
                  <a:srgbClr val="333333"/>
                </a:solidFill>
              </a:rPr>
              <a:t>Každý človek je komplexná bytosť</a:t>
            </a:r>
            <a:r>
              <a:rPr lang="en-GB" altLang="de-DE" sz="2400" dirty="0">
                <a:solidFill>
                  <a:srgbClr val="333333"/>
                </a:solidFill>
              </a:rPr>
              <a:t> – </a:t>
            </a:r>
            <a:r>
              <a:rPr lang="sk-SK" altLang="de-DE" sz="2400" dirty="0">
                <a:solidFill>
                  <a:srgbClr val="333333"/>
                </a:solidFill>
              </a:rPr>
              <a:t>ako mozaika</a:t>
            </a:r>
            <a:r>
              <a:rPr lang="en-GB" altLang="de-DE" sz="2400" dirty="0">
                <a:solidFill>
                  <a:srgbClr val="333333"/>
                </a:solidFill>
              </a:rPr>
              <a:t>: </a:t>
            </a:r>
            <a:r>
              <a:rPr lang="sk-SK" altLang="de-DE" sz="2400" dirty="0">
                <a:solidFill>
                  <a:srgbClr val="333333"/>
                </a:solidFill>
              </a:rPr>
              <a:t>sme poskladaní z mnohých malých častí, ktoré sú tak dobré ako i zlé</a:t>
            </a:r>
            <a:r>
              <a:rPr lang="en-GB"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sk-SK" altLang="de-DE" sz="2400" dirty="0">
                <a:solidFill>
                  <a:srgbClr val="333333"/>
                </a:solidFill>
              </a:rPr>
              <a:t>Okrem toho môžeme rôznymi spôsobmi vymedziť ľudskosť</a:t>
            </a:r>
            <a:r>
              <a:rPr lang="de-DE" altLang="de-DE" sz="2400" dirty="0">
                <a:solidFill>
                  <a:srgbClr val="333333"/>
                </a:solidFill>
              </a:rPr>
              <a:t>:</a:t>
            </a:r>
          </a:p>
          <a:p>
            <a:pPr lvl="0" defTabSz="914400" fontAlgn="base">
              <a:lnSpc>
                <a:spcPct val="100000"/>
              </a:lnSpc>
              <a:spcBef>
                <a:spcPts val="1200"/>
              </a:spcBef>
            </a:pPr>
            <a:r>
              <a:rPr lang="sk-SK" altLang="de-DE" sz="2400" dirty="0">
                <a:solidFill>
                  <a:srgbClr val="004992"/>
                </a:solidFill>
              </a:rPr>
              <a:t>Čo je atraktivita</a:t>
            </a:r>
            <a:r>
              <a:rPr lang="de-DE" altLang="de-DE" sz="2400" dirty="0">
                <a:solidFill>
                  <a:srgbClr val="004992"/>
                </a:solidFill>
              </a:rPr>
              <a:t>?</a:t>
            </a:r>
            <a:r>
              <a:rPr lang="de-DE" altLang="de-DE" sz="2400" dirty="0">
                <a:solidFill>
                  <a:srgbClr val="333333"/>
                </a:solidFill>
              </a:rPr>
              <a:t> </a:t>
            </a:r>
            <a:r>
              <a:rPr lang="sk-SK" altLang="de-DE" sz="2400" dirty="0">
                <a:solidFill>
                  <a:srgbClr val="333333"/>
                </a:solidFill>
              </a:rPr>
              <a:t>Vnútorná alebo vonkajšia krása, perfektné telo?</a:t>
            </a:r>
            <a:r>
              <a:rPr lang="en-GB"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sk-SK" altLang="de-DE" sz="2400" dirty="0">
                <a:solidFill>
                  <a:srgbClr val="004992"/>
                </a:solidFill>
              </a:rPr>
              <a:t>Čo je úspech</a:t>
            </a:r>
            <a:r>
              <a:rPr lang="de-DE" altLang="de-DE" sz="2400" dirty="0">
                <a:solidFill>
                  <a:srgbClr val="004992"/>
                </a:solidFill>
              </a:rPr>
              <a:t>?</a:t>
            </a:r>
            <a:r>
              <a:rPr lang="de-DE" altLang="de-DE" sz="2400" dirty="0">
                <a:solidFill>
                  <a:srgbClr val="333333"/>
                </a:solidFill>
              </a:rPr>
              <a:t> </a:t>
            </a:r>
            <a:r>
              <a:rPr lang="sk-SK" altLang="de-DE" sz="2400" dirty="0">
                <a:solidFill>
                  <a:srgbClr val="333333"/>
                </a:solidFill>
              </a:rPr>
              <a:t>Kariéra</a:t>
            </a:r>
            <a:r>
              <a:rPr lang="en-GB" altLang="de-DE" sz="2400" dirty="0">
                <a:solidFill>
                  <a:srgbClr val="333333"/>
                </a:solidFill>
              </a:rPr>
              <a:t>, </a:t>
            </a:r>
            <a:r>
              <a:rPr lang="sk-SK" altLang="de-DE" sz="2400" dirty="0">
                <a:solidFill>
                  <a:srgbClr val="333333"/>
                </a:solidFill>
              </a:rPr>
              <a:t>veľa priateľov</a:t>
            </a:r>
            <a:r>
              <a:rPr lang="en-GB" altLang="de-DE" sz="2400" dirty="0">
                <a:solidFill>
                  <a:srgbClr val="333333"/>
                </a:solidFill>
              </a:rPr>
              <a:t>, </a:t>
            </a:r>
            <a:r>
              <a:rPr lang="sk-SK" altLang="de-DE" sz="2400" dirty="0">
                <a:solidFill>
                  <a:srgbClr val="333333"/>
                </a:solidFill>
              </a:rPr>
              <a:t>spokojnosť so sebou samým a so svojim životom</a:t>
            </a:r>
            <a:r>
              <a:rPr lang="en-GB" altLang="de-DE" sz="2400" dirty="0">
                <a:solidFill>
                  <a:srgbClr val="333333"/>
                </a:solidFill>
              </a:rPr>
              <a:t>???</a:t>
            </a:r>
            <a:endParaRPr lang="en-US" sz="2400" dirty="0"/>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Selektívne vnímanie</a:t>
            </a:r>
            <a:br>
              <a:rPr lang="de-DE" altLang="de-DE" sz="3600">
                <a:solidFill>
                  <a:srgbClr val="004992"/>
                </a:solidFill>
                <a:latin typeface="+mn-lt"/>
                <a:ea typeface="+mn-ea"/>
                <a:cs typeface="+mn-cs"/>
              </a:rPr>
            </a:br>
            <a:r>
              <a:rPr lang="de-DE" altLang="de-DE">
                <a:solidFill>
                  <a:srgbClr val="004992"/>
                </a:solidFill>
                <a:latin typeface="+mn-lt"/>
                <a:ea typeface="+mn-ea"/>
                <a:cs typeface="+mn-cs"/>
              </a:rPr>
              <a:t>Aké hodnotenie by mohlo byť realistickejším a užitočnejším?</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4083392477"/>
              </p:ext>
            </p:extLst>
          </p:nvPr>
        </p:nvGraphicFramePr>
        <p:xfrm>
          <a:off x="408955" y="2834640"/>
          <a:ext cx="11376000"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754065">
                  <a:extLst>
                    <a:ext uri="{9D8B030D-6E8A-4147-A177-3AD203B41FA5}">
                      <a16:colId xmlns:a16="http://schemas.microsoft.com/office/drawing/2014/main" val="20001"/>
                    </a:ext>
                  </a:extLst>
                </a:gridCol>
                <a:gridCol w="554335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Udalosť</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Selektívne posudzovanie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Celostné hodnotenie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Dobrý priateľ neprišiel na vašu narodeninovú oslavu.</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Sklamanie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Skupinka postávajúcich ľudí sa pozerá vašim smerom.</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“Smejú sa mi.”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Selektívne vnímanie</a:t>
            </a:r>
            <a:br>
              <a:rPr lang="de-DE" altLang="de-DE" sz="3600">
                <a:solidFill>
                  <a:srgbClr val="004992"/>
                </a:solidFill>
                <a:latin typeface="+mn-lt"/>
                <a:ea typeface="+mn-ea"/>
                <a:cs typeface="+mn-cs"/>
              </a:rPr>
            </a:br>
            <a:r>
              <a:rPr lang="de-DE" altLang="de-DE">
                <a:solidFill>
                  <a:srgbClr val="004992"/>
                </a:solidFill>
                <a:latin typeface="+mn-lt"/>
                <a:ea typeface="+mn-ea"/>
                <a:cs typeface="+mn-cs"/>
              </a:rPr>
              <a:t>Aké hodnotenie by mohlo byť realistickejším a užitočnejším?</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4141980501"/>
              </p:ext>
            </p:extLst>
          </p:nvPr>
        </p:nvGraphicFramePr>
        <p:xfrm>
          <a:off x="408955" y="2834640"/>
          <a:ext cx="11376000"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754065">
                  <a:extLst>
                    <a:ext uri="{9D8B030D-6E8A-4147-A177-3AD203B41FA5}">
                      <a16:colId xmlns:a16="http://schemas.microsoft.com/office/drawing/2014/main" val="20001"/>
                    </a:ext>
                  </a:extLst>
                </a:gridCol>
                <a:gridCol w="554335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Udalosť</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Selektívne posudzovanie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Celostné hodnotenie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Dobrý priateľ neprišiel na vašu narodeninovú oslavu.</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Sklamanie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Veľkolepá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oslava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prišli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ľudia</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skutočne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tento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večer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užili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Skupinka postávajúcich ľudí sa pozerá vašim smerom.</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“Smejú sa mi.”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2323380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Selektívne vnímanie</a:t>
            </a:r>
            <a:br>
              <a:rPr lang="de-DE" altLang="de-DE" sz="3600">
                <a:solidFill>
                  <a:srgbClr val="004992"/>
                </a:solidFill>
                <a:latin typeface="+mn-lt"/>
                <a:ea typeface="+mn-ea"/>
                <a:cs typeface="+mn-cs"/>
              </a:rPr>
            </a:br>
            <a:r>
              <a:rPr lang="de-DE" altLang="de-DE">
                <a:solidFill>
                  <a:srgbClr val="004992"/>
                </a:solidFill>
                <a:latin typeface="+mn-lt"/>
                <a:ea typeface="+mn-ea"/>
                <a:cs typeface="+mn-cs"/>
              </a:rPr>
              <a:t>Aké hodnotenie by mohlo byť realistickejším a užitočnejším?</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670285591"/>
              </p:ext>
            </p:extLst>
          </p:nvPr>
        </p:nvGraphicFramePr>
        <p:xfrm>
          <a:off x="408955" y="2834640"/>
          <a:ext cx="11376000"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754065">
                  <a:extLst>
                    <a:ext uri="{9D8B030D-6E8A-4147-A177-3AD203B41FA5}">
                      <a16:colId xmlns:a16="http://schemas.microsoft.com/office/drawing/2014/main" val="20001"/>
                    </a:ext>
                  </a:extLst>
                </a:gridCol>
                <a:gridCol w="554335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Udalosť</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Selektívne posudzovanie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Celostné hodnotenie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Dobrý priateľ neprišiel na vašu narodeninovú oslavu.</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Sklamanie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Veľkolepá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oslava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prišli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ľudia</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skutočne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tento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večer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užili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Skupinka postávajúcich ľudí sa pozerá vašim smerom.</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“Smejú sa mi.”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Len sa náhodou na mňa pozerajú alebo si ma s niekým pomýlili.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589240"/>
            <a:ext cx="1137600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en-US" altLang="de-DE" sz="2000" b="0">
                <a:solidFill>
                  <a:srgbClr val="004992"/>
                </a:solidFill>
                <a:latin typeface="Calibri Light"/>
              </a:rPr>
              <a:t>“Čítanie myšlienok”: </a:t>
            </a:r>
            <a:r>
              <a:rPr lang="en-US" altLang="de-DE" sz="2000" b="0" dirty="0" err="1">
                <a:solidFill>
                  <a:srgbClr val="333333"/>
                </a:solidFill>
                <a:latin typeface="Calibri Light"/>
              </a:rPr>
              <a:t>Vyvarujte</a:t>
            </a:r>
            <a:r>
              <a:rPr lang="en-US" altLang="de-DE" sz="2000" b="0" dirty="0">
                <a:solidFill>
                  <a:srgbClr val="333333"/>
                </a:solidFill>
                <a:latin typeface="Calibri Light"/>
              </a:rPr>
              <a:t> </a:t>
            </a:r>
            <a:r>
              <a:rPr lang="en-US" altLang="de-DE" sz="2000" b="0" dirty="0" err="1">
                <a:solidFill>
                  <a:srgbClr val="333333"/>
                </a:solidFill>
                <a:latin typeface="Calibri Light"/>
              </a:rPr>
              <a:t>sa</a:t>
            </a:r>
            <a:r>
              <a:rPr lang="en-US" altLang="de-DE" sz="2000" b="0" dirty="0">
                <a:solidFill>
                  <a:srgbClr val="333333"/>
                </a:solidFill>
                <a:latin typeface="Calibri Light"/>
              </a:rPr>
              <a:t> </a:t>
            </a:r>
            <a:r>
              <a:rPr lang="en-US" altLang="de-DE" sz="2000" b="0" dirty="0" err="1">
                <a:solidFill>
                  <a:srgbClr val="333333"/>
                </a:solidFill>
                <a:latin typeface="Calibri Light"/>
              </a:rPr>
              <a:t>chybnému</a:t>
            </a:r>
            <a:r>
              <a:rPr lang="en-US" altLang="de-DE" sz="2000" b="0" dirty="0">
                <a:solidFill>
                  <a:srgbClr val="333333"/>
                </a:solidFill>
                <a:latin typeface="Calibri Light"/>
              </a:rPr>
              <a:t> </a:t>
            </a:r>
            <a:r>
              <a:rPr lang="en-US" altLang="de-DE" sz="2000" b="0" dirty="0" err="1">
                <a:solidFill>
                  <a:srgbClr val="333333"/>
                </a:solidFill>
                <a:latin typeface="Calibri Light"/>
              </a:rPr>
              <a:t>chápaniu</a:t>
            </a:r>
            <a:r>
              <a:rPr lang="en-US" altLang="de-DE" sz="2000" b="0" dirty="0">
                <a:solidFill>
                  <a:srgbClr val="333333"/>
                </a:solidFill>
                <a:latin typeface="Calibri Light"/>
              </a:rPr>
              <a:t> </a:t>
            </a:r>
            <a:r>
              <a:rPr lang="en-US" altLang="de-DE" sz="2000" b="0" dirty="0" err="1">
                <a:solidFill>
                  <a:srgbClr val="333333"/>
                </a:solidFill>
                <a:latin typeface="Calibri Light"/>
              </a:rPr>
              <a:t>správania</a:t>
            </a:r>
            <a:r>
              <a:rPr lang="en-US" altLang="de-DE" sz="2000" b="0" dirty="0">
                <a:solidFill>
                  <a:srgbClr val="333333"/>
                </a:solidFill>
                <a:latin typeface="Calibri Light"/>
              </a:rPr>
              <a:t> </a:t>
            </a:r>
            <a:r>
              <a:rPr lang="en-US" altLang="de-DE" sz="2000" b="0" dirty="0" err="1">
                <a:solidFill>
                  <a:srgbClr val="333333"/>
                </a:solidFill>
                <a:latin typeface="Calibri Light"/>
              </a:rPr>
              <a:t>sa</a:t>
            </a:r>
            <a:r>
              <a:rPr lang="en-US" altLang="de-DE" sz="2000" b="0" dirty="0">
                <a:solidFill>
                  <a:srgbClr val="333333"/>
                </a:solidFill>
                <a:latin typeface="Calibri Light"/>
              </a:rPr>
              <a:t> </a:t>
            </a:r>
            <a:r>
              <a:rPr lang="en-US" altLang="de-DE" sz="2000" b="0" dirty="0" err="1">
                <a:solidFill>
                  <a:srgbClr val="333333"/>
                </a:solidFill>
                <a:latin typeface="Calibri Light"/>
              </a:rPr>
              <a:t>iných</a:t>
            </a:r>
            <a:r>
              <a:rPr lang="en-US" altLang="de-DE" sz="2000" b="0" dirty="0">
                <a:solidFill>
                  <a:srgbClr val="333333"/>
                </a:solidFill>
                <a:latin typeface="Calibri Light"/>
              </a:rPr>
              <a:t> </a:t>
            </a:r>
            <a:r>
              <a:rPr lang="en-US" altLang="de-DE" sz="2000" b="0" dirty="0" err="1">
                <a:solidFill>
                  <a:srgbClr val="333333"/>
                </a:solidFill>
                <a:latin typeface="Calibri Light"/>
              </a:rPr>
              <a:t>ľudí</a:t>
            </a:r>
            <a:r>
              <a:rPr lang="en-US" altLang="de-DE" sz="2000" b="0" dirty="0">
                <a:solidFill>
                  <a:srgbClr val="333333"/>
                </a:solidFill>
                <a:latin typeface="Calibri Light"/>
              </a:rPr>
              <a:t>. </a:t>
            </a:r>
            <a:r>
              <a:rPr lang="en-US" altLang="de-DE" sz="2000" b="0" dirty="0" err="1">
                <a:solidFill>
                  <a:srgbClr val="333333"/>
                </a:solidFill>
                <a:latin typeface="Calibri Light"/>
              </a:rPr>
              <a:t>Môže</a:t>
            </a:r>
            <a:r>
              <a:rPr lang="en-US" altLang="de-DE" sz="2000" b="0" dirty="0">
                <a:solidFill>
                  <a:srgbClr val="333333"/>
                </a:solidFill>
                <a:latin typeface="Calibri Light"/>
              </a:rPr>
              <a:t> </a:t>
            </a:r>
            <a:r>
              <a:rPr lang="en-US" altLang="de-DE" sz="2000" b="0" dirty="0" err="1">
                <a:solidFill>
                  <a:srgbClr val="333333"/>
                </a:solidFill>
                <a:latin typeface="Calibri Light"/>
              </a:rPr>
              <a:t>byť</a:t>
            </a:r>
            <a:r>
              <a:rPr lang="en-US" altLang="de-DE" sz="2000" b="0" dirty="0">
                <a:solidFill>
                  <a:srgbClr val="333333"/>
                </a:solidFill>
                <a:latin typeface="Calibri Light"/>
              </a:rPr>
              <a:t> </a:t>
            </a:r>
            <a:r>
              <a:rPr lang="en-US" altLang="de-DE" sz="2000" b="0" dirty="0" err="1">
                <a:solidFill>
                  <a:srgbClr val="333333"/>
                </a:solidFill>
                <a:latin typeface="Calibri Light"/>
              </a:rPr>
              <a:t>viacero</a:t>
            </a:r>
            <a:r>
              <a:rPr lang="en-US" altLang="de-DE" sz="2000" b="0" dirty="0">
                <a:solidFill>
                  <a:srgbClr val="333333"/>
                </a:solidFill>
                <a:latin typeface="Calibri Light"/>
              </a:rPr>
              <a:t> </a:t>
            </a:r>
            <a:r>
              <a:rPr lang="en-US" altLang="de-DE" sz="2000" b="0" dirty="0" err="1">
                <a:solidFill>
                  <a:srgbClr val="333333"/>
                </a:solidFill>
                <a:latin typeface="Calibri Light"/>
              </a:rPr>
              <a:t>vysvetlení</a:t>
            </a:r>
            <a:r>
              <a:rPr lang="en-US" altLang="de-DE" sz="2000" b="0" dirty="0">
                <a:solidFill>
                  <a:srgbClr val="333333"/>
                </a:solidFill>
                <a:latin typeface="Calibri Light"/>
              </a:rPr>
              <a:t> </a:t>
            </a:r>
            <a:r>
              <a:rPr lang="en-US" altLang="de-DE" sz="2000" b="0" dirty="0" err="1">
                <a:solidFill>
                  <a:srgbClr val="333333"/>
                </a:solidFill>
                <a:latin typeface="Calibri Light"/>
              </a:rPr>
              <a:t>nejakej</a:t>
            </a:r>
            <a:r>
              <a:rPr lang="en-US" altLang="de-DE" sz="2000" b="0" dirty="0">
                <a:solidFill>
                  <a:srgbClr val="333333"/>
                </a:solidFill>
                <a:latin typeface="Calibri Light"/>
              </a:rPr>
              <a:t> </a:t>
            </a:r>
            <a:r>
              <a:rPr lang="en-US" altLang="de-DE" sz="2000" b="0" dirty="0" err="1">
                <a:solidFill>
                  <a:srgbClr val="333333"/>
                </a:solidFill>
                <a:latin typeface="Calibri Light"/>
              </a:rPr>
              <a:t>situácie</a:t>
            </a:r>
            <a:r>
              <a:rPr lang="en-US" altLang="de-DE" sz="2000" b="0" dirty="0">
                <a:solidFill>
                  <a:srgbClr val="333333"/>
                </a:solidFill>
                <a:latin typeface="Calibri Light"/>
              </a:rPr>
              <a:t>! 	</a:t>
            </a:r>
          </a:p>
        </p:txBody>
      </p:sp>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28514455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3. Uplatňovanie vašich vlastných prístupov odhadu ako jediných správnych</a:t>
            </a:r>
          </a:p>
        </p:txBody>
      </p:sp>
      <p:sp>
        <p:nvSpPr>
          <p:cNvPr id="23555" name="Rectangle 3"/>
          <p:cNvSpPr>
            <a:spLocks noGrp="1" noChangeArrowheads="1"/>
          </p:cNvSpPr>
          <p:nvPr>
            <p:ph idx="1"/>
          </p:nvPr>
        </p:nvSpPr>
        <p:spPr/>
        <p:txBody>
          <a:bodyPr>
            <a:noAutofit/>
          </a:bodyPr>
          <a:lstStyle/>
          <a:p>
            <a:pPr eaLnBrk="1" hangingPunct="1"/>
            <a:r>
              <a:rPr lang="sk-SK" altLang="de-DE" sz="2400">
                <a:solidFill>
                  <a:srgbClr val="004992"/>
                </a:solidFill>
              </a:rPr>
              <a:t>Existuje rozdiel medzi tým, ako posudzujem sám seba a ako ma posudzujú iní</a:t>
            </a:r>
            <a:r>
              <a:rPr lang="de-DE" altLang="de-DE" sz="2400">
                <a:solidFill>
                  <a:srgbClr val="004992"/>
                </a:solidFill>
              </a:rPr>
              <a:t>!</a:t>
            </a:r>
          </a:p>
          <a:p>
            <a:pPr lvl="1" eaLnBrk="1" hangingPunct="1">
              <a:spcBef>
                <a:spcPts val="1999"/>
              </a:spcBef>
              <a:spcAft>
                <a:spcPts val="0"/>
              </a:spcAft>
            </a:pPr>
            <a:r>
              <a:rPr lang="sk-SK" altLang="de-DE" sz="2400">
                <a:solidFill>
                  <a:srgbClr val="333333"/>
                </a:solidFill>
              </a:rPr>
              <a:t>Ak sa považujem za bezcenného, škaredého a podobne</a:t>
            </a:r>
            <a:r>
              <a:rPr lang="de-DE" altLang="de-DE" sz="2400">
                <a:solidFill>
                  <a:srgbClr val="333333"/>
                </a:solidFill>
              </a:rPr>
              <a:t>, </a:t>
            </a:r>
            <a:r>
              <a:rPr lang="sk-SK" altLang="de-DE" sz="2400">
                <a:solidFill>
                  <a:srgbClr val="333333"/>
                </a:solidFill>
              </a:rPr>
              <a:t>iní ľudia nemusia nevyhnutne tento pohľad na mňa zdieľať</a:t>
            </a:r>
            <a:r>
              <a:rPr lang="de-DE" altLang="de-DE" sz="2400">
                <a:solidFill>
                  <a:srgbClr val="333333"/>
                </a:solidFill>
              </a:rPr>
              <a:t>.</a:t>
            </a:r>
          </a:p>
          <a:p>
            <a:pPr lvl="1" eaLnBrk="1" hangingPunct="1">
              <a:spcBef>
                <a:spcPts val="1999"/>
              </a:spcBef>
              <a:spcAft>
                <a:spcPts val="0"/>
              </a:spcAft>
            </a:pPr>
            <a:r>
              <a:rPr lang="sk-SK" altLang="de-DE" sz="2400">
                <a:solidFill>
                  <a:srgbClr val="333333"/>
                </a:solidFill>
              </a:rPr>
              <a:t>Existujú rôznorodé názory </a:t>
            </a:r>
            <a:r>
              <a:rPr lang="de-DE" altLang="de-DE" sz="2400">
                <a:solidFill>
                  <a:srgbClr val="333333"/>
                </a:solidFill>
              </a:rPr>
              <a:t>/ </a:t>
            </a:r>
            <a:r>
              <a:rPr lang="sk-SK" altLang="de-DE" sz="2400">
                <a:solidFill>
                  <a:srgbClr val="333333"/>
                </a:solidFill>
              </a:rPr>
              <a:t>úsudky </a:t>
            </a:r>
            <a:r>
              <a:rPr lang="de-DE" altLang="de-DE" sz="2400">
                <a:solidFill>
                  <a:srgbClr val="333333"/>
                </a:solidFill>
              </a:rPr>
              <a:t>/</a:t>
            </a:r>
            <a:r>
              <a:rPr lang="sk-SK" altLang="de-DE" sz="2400">
                <a:solidFill>
                  <a:srgbClr val="333333"/>
                </a:solidFill>
              </a:rPr>
              <a:t> preferencie</a:t>
            </a:r>
            <a:r>
              <a:rPr lang="de-DE" altLang="de-DE" sz="2400">
                <a:solidFill>
                  <a:srgbClr val="333333"/>
                </a:solidFill>
              </a:rPr>
              <a:t>. </a:t>
            </a:r>
            <a:r>
              <a:rPr lang="sk-SK" altLang="de-DE" sz="2400">
                <a:solidFill>
                  <a:srgbClr val="333333"/>
                </a:solidFill>
              </a:rPr>
              <a:t>Iní ľudia nemusia súhlasiť s mojim chápaním inteligencie či vzhľadu</a:t>
            </a:r>
            <a:r>
              <a:rPr lang="de-DE" altLang="de-DE" sz="2400">
                <a:solidFill>
                  <a:srgbClr val="333333"/>
                </a:solidFill>
              </a:rPr>
              <a:t>, </a:t>
            </a:r>
            <a:r>
              <a:rPr lang="sk-SK" altLang="de-DE" sz="2400">
                <a:solidFill>
                  <a:srgbClr val="333333"/>
                </a:solidFill>
              </a:rPr>
              <a:t>a podobne</a:t>
            </a:r>
            <a:r>
              <a:rPr lang="de-DE" altLang="de-DE" sz="2400">
                <a:solidFill>
                  <a:srgbClr val="333333"/>
                </a:solidFill>
              </a:rPr>
              <a:t>.</a:t>
            </a:r>
          </a:p>
        </p:txBody>
      </p:sp>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21</a:t>
            </a:fld>
            <a:endParaRPr lang="de-D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4992"/>
                </a:solidFill>
                <a:latin typeface="+mn-lt"/>
                <a:ea typeface="+mn-ea"/>
                <a:cs typeface="+mn-cs"/>
              </a:rPr>
              <a:t>4. </a:t>
            </a:r>
            <a:r>
              <a:rPr lang="en-US" sz="3600" dirty="0" err="1">
                <a:solidFill>
                  <a:srgbClr val="004992"/>
                </a:solidFill>
                <a:latin typeface="+mn-lt"/>
                <a:ea typeface="+mn-ea"/>
                <a:cs typeface="+mn-cs"/>
              </a:rPr>
              <a:t>Odmietanie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pozitívnych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spätných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väzieb</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zároveň</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nekritické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prijímanie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negatívnych</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Aké</a:t>
            </a:r>
            <a:r>
              <a:rPr lang="en-US" dirty="0">
                <a:solidFill>
                  <a:srgbClr val="004992"/>
                </a:solidFill>
                <a:latin typeface="+mn-lt"/>
                <a:ea typeface="+mn-ea"/>
                <a:cs typeface="+mn-cs"/>
              </a:rPr>
              <a:t> </a:t>
            </a:r>
            <a:r>
              <a:rPr lang="en-US" dirty="0" err="1">
                <a:solidFill>
                  <a:srgbClr val="004992"/>
                </a:solidFill>
                <a:latin typeface="+mn-lt"/>
                <a:ea typeface="+mn-ea"/>
                <a:cs typeface="+mn-cs"/>
              </a:rPr>
              <a:t>hodnotenie</a:t>
            </a:r>
            <a:r>
              <a:rPr lang="en-US" dirty="0">
                <a:solidFill>
                  <a:srgbClr val="004992"/>
                </a:solidFill>
                <a:latin typeface="+mn-lt"/>
                <a:ea typeface="+mn-ea"/>
                <a:cs typeface="+mn-cs"/>
              </a:rPr>
              <a:t> by bolo </a:t>
            </a:r>
            <a:r>
              <a:rPr lang="en-US" dirty="0" err="1">
                <a:solidFill>
                  <a:srgbClr val="004992"/>
                </a:solidFill>
                <a:latin typeface="+mn-lt"/>
                <a:ea typeface="+mn-ea"/>
                <a:cs typeface="+mn-cs"/>
              </a:rPr>
              <a:t>realistickejšie</a:t>
            </a:r>
            <a:r>
              <a:rPr lang="en-US" dirty="0">
                <a:solidFill>
                  <a:srgbClr val="004992"/>
                </a:solidFill>
                <a:latin typeface="+mn-lt"/>
                <a:ea typeface="+mn-ea"/>
                <a:cs typeface="+mn-cs"/>
              </a:rPr>
              <a:t> a </a:t>
            </a:r>
            <a:r>
              <a:rPr lang="en-US" dirty="0" err="1">
                <a:solidFill>
                  <a:srgbClr val="004992"/>
                </a:solidFill>
                <a:latin typeface="+mn-lt"/>
                <a:ea typeface="+mn-ea"/>
                <a:cs typeface="+mn-cs"/>
              </a:rPr>
              <a:t>nápomocnejšie</a:t>
            </a:r>
            <a:r>
              <a:rPr lang="en-US" dirty="0">
                <a:solidFill>
                  <a:srgbClr val="004992"/>
                </a:solidFill>
                <a:latin typeface="+mn-lt"/>
                <a:ea typeface="+mn-ea"/>
                <a:cs typeface="+mn-cs"/>
              </a:rPr>
              <a:t>?</a:t>
            </a:r>
          </a:p>
        </p:txBody>
      </p:sp>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22</a:t>
            </a:fld>
            <a:endParaRPr lang="de-DE" dirty="0"/>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801255735"/>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Udalosť</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Depresívne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hodnotenie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Pozitívne</a:t>
                      </a:r>
                      <a:r>
                        <a:rPr kumimoji="0" lang="es-ES" sz="2000" b="0" i="0" u="none" strike="noStrike" cap="none" normalizeH="0" baseline="0" dirty="0">
                          <a:ln>
                            <a:noFill/>
                          </a:ln>
                          <a:solidFill>
                            <a:srgbClr val="333333"/>
                          </a:solidFill>
                          <a:effectLst/>
                          <a:latin typeface="Calibri Light"/>
                        </a:rPr>
                        <a:t> / </a:t>
                      </a:r>
                      <a:r>
                        <a:rPr kumimoji="0" lang="es-ES" sz="2000" b="0" i="0" u="none" strike="noStrike" cap="none" normalizeH="0" baseline="0" dirty="0" err="1">
                          <a:ln>
                            <a:noFill/>
                          </a:ln>
                          <a:solidFill>
                            <a:srgbClr val="333333"/>
                          </a:solidFill>
                          <a:effectLst/>
                          <a:latin typeface="Calibri Light"/>
                        </a:rPr>
                        <a:t>konštruktívne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hodnotenie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Pochválili vás za váš výkon.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“Ten </a:t>
                      </a:r>
                      <a:r>
                        <a:rPr kumimoji="0" lang="en-US" sz="2000" b="1" i="1" u="none" strike="noStrike" cap="none" normalizeH="0" baseline="0" dirty="0" err="1">
                          <a:ln>
                            <a:noFill/>
                          </a:ln>
                          <a:solidFill>
                            <a:srgbClr val="333333"/>
                          </a:solidFill>
                          <a:effectLst/>
                          <a:latin typeface="Calibri Light"/>
                        </a:rPr>
                        <a:t>človek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a:t>
                      </a:r>
                      <a:r>
                        <a:rPr kumimoji="0" lang="en-US" sz="2000" b="1" i="1" u="none" strike="noStrike" cap="none" normalizeH="0" baseline="0" dirty="0">
                          <a:ln>
                            <a:noFill/>
                          </a:ln>
                          <a:solidFill>
                            <a:srgbClr val="333333"/>
                          </a:solidFill>
                          <a:effectLst/>
                          <a:latin typeface="Calibri Light"/>
                        </a:rPr>
                        <a:t> mi </a:t>
                      </a:r>
                      <a:r>
                        <a:rPr kumimoji="0" lang="en-US" sz="2000" b="1" i="1" u="none" strike="noStrike" cap="none" normalizeH="0" baseline="0" dirty="0" err="1">
                          <a:ln>
                            <a:noFill/>
                          </a:ln>
                          <a:solidFill>
                            <a:srgbClr val="333333"/>
                          </a:solidFill>
                          <a:effectLst/>
                          <a:latin typeface="Calibri Light"/>
                        </a:rPr>
                        <a:t>snaží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iba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zalichotiť</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nie</a:t>
                      </a:r>
                      <a:r>
                        <a:rPr kumimoji="0" lang="en-US" sz="2000" b="1" i="1" u="none" strike="noStrike" cap="none" normalizeH="0" baseline="0" dirty="0">
                          <a:ln>
                            <a:noFill/>
                          </a:ln>
                          <a:solidFill>
                            <a:srgbClr val="333333"/>
                          </a:solidFill>
                          <a:effectLst/>
                          <a:latin typeface="Calibri Light"/>
                        </a:rPr>
                        <a:t> je </a:t>
                      </a:r>
                      <a:r>
                        <a:rPr kumimoji="0" lang="en-US" sz="2000" b="1" i="1" u="none" strike="noStrike" cap="none" normalizeH="0" baseline="0" dirty="0" err="1">
                          <a:ln>
                            <a:noFill/>
                          </a:ln>
                          <a:solidFill>
                            <a:srgbClr val="333333"/>
                          </a:solidFill>
                          <a:effectLst/>
                          <a:latin typeface="Calibri Light"/>
                        </a:rPr>
                        <a:t>dôverihodný</a:t>
                      </a:r>
                      <a:r>
                        <a:rPr kumimoji="0" lang="en-US" sz="2000" b="1" i="1" u="none" strike="noStrike" cap="none" normalizeH="0" baseline="0" dirty="0">
                          <a:ln>
                            <a:noFill/>
                          </a:ln>
                          <a:solidFill>
                            <a:srgbClr val="333333"/>
                          </a:solidFill>
                          <a:effectLst/>
                          <a:latin typeface="Calibri Light"/>
                        </a:rPr>
                        <a:t>(-á)”; “</a:t>
                      </a:r>
                      <a:r>
                        <a:rPr kumimoji="0" lang="en-US" sz="2000" b="1" i="1" u="none" strike="noStrike" cap="none" normalizeH="0" baseline="0" dirty="0" err="1">
                          <a:ln>
                            <a:noFill/>
                          </a:ln>
                          <a:solidFill>
                            <a:srgbClr val="333333"/>
                          </a:solidFill>
                          <a:effectLst/>
                          <a:latin typeface="Calibri Light"/>
                        </a:rPr>
                        <a:t>Myslí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si</a:t>
                      </a:r>
                      <a:r>
                        <a:rPr kumimoji="0" lang="en-US" sz="2000" b="1" i="1" u="none" strike="noStrike" cap="none" normalizeH="0" baseline="0" dirty="0">
                          <a:ln>
                            <a:noFill/>
                          </a:ln>
                          <a:solidFill>
                            <a:srgbClr val="333333"/>
                          </a:solidFill>
                          <a:effectLst/>
                          <a:latin typeface="Calibri Light"/>
                        </a:rPr>
                        <a:t> to </a:t>
                      </a:r>
                      <a:r>
                        <a:rPr kumimoji="0" lang="en-US" sz="2000" b="1" i="1" u="none" strike="noStrike" cap="none" normalizeH="0" baseline="0" dirty="0" err="1">
                          <a:ln>
                            <a:noFill/>
                          </a:ln>
                          <a:solidFill>
                            <a:srgbClr val="333333"/>
                          </a:solidFill>
                          <a:effectLst/>
                          <a:latin typeface="Calibri Light"/>
                        </a:rPr>
                        <a:t>iba</a:t>
                      </a:r>
                      <a:r>
                        <a:rPr kumimoji="0" lang="en-US" sz="2000" b="1" i="1" u="none" strike="noStrike" cap="none" normalizeH="0" baseline="0" dirty="0">
                          <a:ln>
                            <a:noFill/>
                          </a:ln>
                          <a:solidFill>
                            <a:srgbClr val="333333"/>
                          </a:solidFill>
                          <a:effectLst/>
                          <a:latin typeface="Calibri Light"/>
                        </a:rPr>
                        <a:t> on /</a:t>
                      </a:r>
                      <a:r>
                        <a:rPr kumimoji="0" lang="en-US" sz="2000" b="1" i="1" u="none" strike="noStrike" cap="none" normalizeH="0" baseline="0" dirty="0" err="1">
                          <a:ln>
                            <a:noFill/>
                          </a:ln>
                          <a:solidFill>
                            <a:srgbClr val="333333"/>
                          </a:solidFill>
                          <a:effectLst/>
                          <a:latin typeface="Calibri Light"/>
                        </a:rPr>
                        <a:t>ona</a:t>
                      </a:r>
                      <a:r>
                        <a:rPr kumimoji="0" lang="en-US" sz="20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Kritizujú vás!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Odhalili</a:t>
                      </a:r>
                      <a:r>
                        <a:rPr kumimoji="0" lang="en-US" sz="2000" b="1" i="1" u="none" strike="noStrike" cap="none" normalizeH="0" baseline="0" dirty="0">
                          <a:ln>
                            <a:noFill/>
                          </a:ln>
                          <a:solidFill>
                            <a:srgbClr val="333333"/>
                          </a:solidFill>
                          <a:effectLst/>
                          <a:latin typeface="Calibri Light"/>
                        </a:rPr>
                        <a:t> ma, </a:t>
                      </a:r>
                      <a:r>
                        <a:rPr kumimoji="0" lang="en-US" sz="2000" b="1" i="1" u="none" strike="noStrike" cap="none" normalizeH="0" baseline="0" dirty="0" err="1">
                          <a:ln>
                            <a:noFill/>
                          </a:ln>
                          <a:solidFill>
                            <a:srgbClr val="333333"/>
                          </a:solidFill>
                          <a:effectLst/>
                          <a:latin typeface="Calibri Light"/>
                        </a:rPr>
                        <a:t>Nestojím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za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nič</a:t>
                      </a:r>
                      <a:r>
                        <a:rPr kumimoji="0" lang="en-US" sz="20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4992"/>
                </a:solidFill>
                <a:latin typeface="+mn-lt"/>
                <a:ea typeface="+mn-ea"/>
                <a:cs typeface="+mn-cs"/>
              </a:rPr>
              <a:t>4. </a:t>
            </a:r>
            <a:r>
              <a:rPr lang="en-US" sz="3600" dirty="0" err="1">
                <a:solidFill>
                  <a:srgbClr val="004992"/>
                </a:solidFill>
                <a:latin typeface="+mn-lt"/>
                <a:ea typeface="+mn-ea"/>
                <a:cs typeface="+mn-cs"/>
              </a:rPr>
              <a:t>Odmietanie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pozitívnych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spätných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väzieb</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zároveň</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nekritické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prijímanie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negatívnych</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Aké</a:t>
            </a:r>
            <a:r>
              <a:rPr lang="en-US" dirty="0">
                <a:solidFill>
                  <a:srgbClr val="004992"/>
                </a:solidFill>
                <a:latin typeface="+mn-lt"/>
                <a:ea typeface="+mn-ea"/>
                <a:cs typeface="+mn-cs"/>
              </a:rPr>
              <a:t> </a:t>
            </a:r>
            <a:r>
              <a:rPr lang="en-US" dirty="0" err="1">
                <a:solidFill>
                  <a:srgbClr val="004992"/>
                </a:solidFill>
                <a:latin typeface="+mn-lt"/>
                <a:ea typeface="+mn-ea"/>
                <a:cs typeface="+mn-cs"/>
              </a:rPr>
              <a:t>hodnotenie</a:t>
            </a:r>
            <a:r>
              <a:rPr lang="en-US" dirty="0">
                <a:solidFill>
                  <a:srgbClr val="004992"/>
                </a:solidFill>
                <a:latin typeface="+mn-lt"/>
                <a:ea typeface="+mn-ea"/>
                <a:cs typeface="+mn-cs"/>
              </a:rPr>
              <a:t> by bolo </a:t>
            </a:r>
            <a:r>
              <a:rPr lang="en-US" dirty="0" err="1">
                <a:solidFill>
                  <a:srgbClr val="004992"/>
                </a:solidFill>
                <a:latin typeface="+mn-lt"/>
                <a:ea typeface="+mn-ea"/>
                <a:cs typeface="+mn-cs"/>
              </a:rPr>
              <a:t>realistickejšie</a:t>
            </a:r>
            <a:r>
              <a:rPr lang="en-US" dirty="0">
                <a:solidFill>
                  <a:srgbClr val="004992"/>
                </a:solidFill>
                <a:latin typeface="+mn-lt"/>
                <a:ea typeface="+mn-ea"/>
                <a:cs typeface="+mn-cs"/>
              </a:rPr>
              <a:t> a </a:t>
            </a:r>
            <a:r>
              <a:rPr lang="en-US" dirty="0" err="1">
                <a:solidFill>
                  <a:srgbClr val="004992"/>
                </a:solidFill>
                <a:latin typeface="+mn-lt"/>
                <a:ea typeface="+mn-ea"/>
                <a:cs typeface="+mn-cs"/>
              </a:rPr>
              <a:t>nápomocnejšie</a:t>
            </a:r>
            <a:r>
              <a:rPr lang="en-US" dirty="0">
                <a:solidFill>
                  <a:srgbClr val="004992"/>
                </a:solidFill>
                <a:latin typeface="+mn-lt"/>
                <a:ea typeface="+mn-ea"/>
                <a:cs typeface="+mn-cs"/>
              </a:rPr>
              <a:t>?</a:t>
            </a:r>
          </a:p>
        </p:txBody>
      </p:sp>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23</a:t>
            </a:fld>
            <a:endParaRPr lang="de-DE" dirty="0"/>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467893084"/>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Udalosť</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Depresívne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hodnotenie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Pozitívne</a:t>
                      </a:r>
                      <a:r>
                        <a:rPr kumimoji="0" lang="es-ES" sz="2000" b="0" i="0" u="none" strike="noStrike" cap="none" normalizeH="0" baseline="0" dirty="0">
                          <a:ln>
                            <a:noFill/>
                          </a:ln>
                          <a:solidFill>
                            <a:srgbClr val="333333"/>
                          </a:solidFill>
                          <a:effectLst/>
                          <a:latin typeface="Calibri Light"/>
                        </a:rPr>
                        <a:t> / </a:t>
                      </a:r>
                      <a:r>
                        <a:rPr kumimoji="0" lang="es-ES" sz="2000" b="0" i="0" u="none" strike="noStrike" cap="none" normalizeH="0" baseline="0" dirty="0" err="1">
                          <a:ln>
                            <a:noFill/>
                          </a:ln>
                          <a:solidFill>
                            <a:srgbClr val="333333"/>
                          </a:solidFill>
                          <a:effectLst/>
                          <a:latin typeface="Calibri Light"/>
                        </a:rPr>
                        <a:t>konštruktívne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hodnotenie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Pochválili vás za váš výkon.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“Ten </a:t>
                      </a:r>
                      <a:r>
                        <a:rPr kumimoji="0" lang="en-US" sz="2000" b="1" i="1" u="none" strike="noStrike" cap="none" normalizeH="0" baseline="0" dirty="0" err="1">
                          <a:ln>
                            <a:noFill/>
                          </a:ln>
                          <a:solidFill>
                            <a:srgbClr val="333333"/>
                          </a:solidFill>
                          <a:effectLst/>
                          <a:latin typeface="Calibri Light"/>
                        </a:rPr>
                        <a:t>človek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a:t>
                      </a:r>
                      <a:r>
                        <a:rPr kumimoji="0" lang="en-US" sz="2000" b="1" i="1" u="none" strike="noStrike" cap="none" normalizeH="0" baseline="0" dirty="0">
                          <a:ln>
                            <a:noFill/>
                          </a:ln>
                          <a:solidFill>
                            <a:srgbClr val="333333"/>
                          </a:solidFill>
                          <a:effectLst/>
                          <a:latin typeface="Calibri Light"/>
                        </a:rPr>
                        <a:t> mi </a:t>
                      </a:r>
                      <a:r>
                        <a:rPr kumimoji="0" lang="en-US" sz="2000" b="1" i="1" u="none" strike="noStrike" cap="none" normalizeH="0" baseline="0" dirty="0" err="1">
                          <a:ln>
                            <a:noFill/>
                          </a:ln>
                          <a:solidFill>
                            <a:srgbClr val="333333"/>
                          </a:solidFill>
                          <a:effectLst/>
                          <a:latin typeface="Calibri Light"/>
                        </a:rPr>
                        <a:t>snaží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iba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zalichotiť</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nie</a:t>
                      </a:r>
                      <a:r>
                        <a:rPr kumimoji="0" lang="en-US" sz="2000" b="1" i="1" u="none" strike="noStrike" cap="none" normalizeH="0" baseline="0" dirty="0">
                          <a:ln>
                            <a:noFill/>
                          </a:ln>
                          <a:solidFill>
                            <a:srgbClr val="333333"/>
                          </a:solidFill>
                          <a:effectLst/>
                          <a:latin typeface="Calibri Light"/>
                        </a:rPr>
                        <a:t> je </a:t>
                      </a:r>
                      <a:r>
                        <a:rPr kumimoji="0" lang="en-US" sz="2000" b="1" i="1" u="none" strike="noStrike" cap="none" normalizeH="0" baseline="0" dirty="0" err="1">
                          <a:ln>
                            <a:noFill/>
                          </a:ln>
                          <a:solidFill>
                            <a:srgbClr val="333333"/>
                          </a:solidFill>
                          <a:effectLst/>
                          <a:latin typeface="Calibri Light"/>
                        </a:rPr>
                        <a:t>dôverihodný</a:t>
                      </a: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Calibri Light"/>
                        </a:rPr>
                        <a:t>á)”; “Myslí </a:t>
                      </a:r>
                      <a:r>
                        <a:rPr kumimoji="0" lang="en-US" sz="2000" b="1" i="1" u="none" strike="noStrike" cap="none" normalizeH="0" baseline="0" dirty="0" err="1">
                          <a:ln>
                            <a:noFill/>
                          </a:ln>
                          <a:solidFill>
                            <a:srgbClr val="333333"/>
                          </a:solidFill>
                          <a:effectLst/>
                          <a:latin typeface="Calibri Light"/>
                        </a:rPr>
                        <a:t>si</a:t>
                      </a:r>
                      <a:r>
                        <a:rPr kumimoji="0" lang="en-US" sz="2000" b="1" i="1" u="none" strike="noStrike" cap="none" normalizeH="0" baseline="0" dirty="0">
                          <a:ln>
                            <a:noFill/>
                          </a:ln>
                          <a:solidFill>
                            <a:srgbClr val="333333"/>
                          </a:solidFill>
                          <a:effectLst/>
                          <a:latin typeface="Calibri Light"/>
                        </a:rPr>
                        <a:t> to </a:t>
                      </a:r>
                      <a:r>
                        <a:rPr kumimoji="0" lang="en-US" sz="2000" b="1" i="1" u="none" strike="noStrike" cap="none" normalizeH="0" baseline="0" dirty="0" err="1">
                          <a:ln>
                            <a:noFill/>
                          </a:ln>
                          <a:solidFill>
                            <a:srgbClr val="333333"/>
                          </a:solidFill>
                          <a:effectLst/>
                          <a:latin typeface="Calibri Light"/>
                        </a:rPr>
                        <a:t>iba</a:t>
                      </a:r>
                      <a:r>
                        <a:rPr kumimoji="0" lang="en-US" sz="2000" b="1" i="1" u="none" strike="noStrike" cap="none" normalizeH="0" baseline="0" dirty="0">
                          <a:ln>
                            <a:noFill/>
                          </a:ln>
                          <a:solidFill>
                            <a:srgbClr val="333333"/>
                          </a:solidFill>
                          <a:effectLst/>
                          <a:latin typeface="Calibri Light"/>
                        </a:rPr>
                        <a:t> on /</a:t>
                      </a:r>
                      <a:r>
                        <a:rPr kumimoji="0" lang="en-US" sz="2000" b="1" i="1" u="none" strike="noStrike" cap="none" normalizeH="0" baseline="0" err="1">
                          <a:ln>
                            <a:noFill/>
                          </a:ln>
                          <a:solidFill>
                            <a:srgbClr val="333333"/>
                          </a:solidFill>
                          <a:effectLst/>
                          <a:latin typeface="Calibri Light"/>
                        </a:rPr>
                        <a:t>ona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“Je </a:t>
                      </a:r>
                      <a:r>
                        <a:rPr kumimoji="0" lang="en-US" sz="2000" b="0" i="0" u="none" strike="noStrike" cap="none" normalizeH="0" baseline="0" dirty="0" err="1">
                          <a:ln>
                            <a:noFill/>
                          </a:ln>
                          <a:solidFill>
                            <a:srgbClr val="333333"/>
                          </a:solidFill>
                          <a:effectLst/>
                          <a:latin typeface="Calibri Light"/>
                        </a:rPr>
                        <a:t>skvelé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niekto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oceňuje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úspechy</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Kritizujú vás!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mn-lt"/>
                        </a:rPr>
                        <a:t>“</a:t>
                      </a:r>
                      <a:r>
                        <a:rPr kumimoji="0" lang="en-US" sz="2000" b="1" i="1" u="none" strike="noStrike" cap="none" normalizeH="0" baseline="0" dirty="0" err="1">
                          <a:ln>
                            <a:noFill/>
                          </a:ln>
                          <a:solidFill>
                            <a:srgbClr val="333333"/>
                          </a:solidFill>
                          <a:effectLst/>
                          <a:latin typeface="+mn-lt"/>
                        </a:rPr>
                        <a:t>Odhalili</a:t>
                      </a:r>
                      <a:r>
                        <a:rPr kumimoji="0" lang="en-US" sz="2000" b="1" i="1" u="none" strike="noStrike" cap="none" normalizeH="0" baseline="0" dirty="0">
                          <a:ln>
                            <a:noFill/>
                          </a:ln>
                          <a:solidFill>
                            <a:srgbClr val="333333"/>
                          </a:solidFill>
                          <a:effectLst/>
                          <a:latin typeface="+mn-lt"/>
                        </a:rPr>
                        <a:t> ma, </a:t>
                      </a:r>
                      <a:r>
                        <a:rPr kumimoji="0" lang="en-US" sz="2000" b="1" i="1" u="none" strike="noStrike" cap="none" normalizeH="0" baseline="0" dirty="0" err="1">
                          <a:ln>
                            <a:noFill/>
                          </a:ln>
                          <a:solidFill>
                            <a:srgbClr val="333333"/>
                          </a:solidFill>
                          <a:effectLst/>
                          <a:latin typeface="+mn-lt"/>
                        </a:rPr>
                        <a:t>Nestojím</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za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nič</a:t>
                      </a:r>
                      <a:r>
                        <a:rPr kumimoji="0" lang="en-US" sz="2000" b="1" i="1" u="none" strike="noStrike" cap="none" normalizeH="0" baseline="0" dirty="0">
                          <a:ln>
                            <a:noFill/>
                          </a:ln>
                          <a:solidFill>
                            <a:srgbClr val="333333"/>
                          </a:solidFill>
                          <a:effectLst/>
                          <a:latin typeface="+mn-l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mn-lt"/>
                        </a:rPr>
                        <a:t>???</a:t>
                      </a:r>
                      <a:endParaRPr kumimoji="0" lang="de-DE" sz="2000" b="0" i="0" u="none" strike="noStrike" cap="none" normalizeH="0" baseline="0" dirty="0">
                        <a:ln>
                          <a:noFill/>
                        </a:ln>
                        <a:solidFill>
                          <a:srgbClr val="333333"/>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50148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4992"/>
                </a:solidFill>
                <a:latin typeface="+mn-lt"/>
                <a:ea typeface="+mn-ea"/>
                <a:cs typeface="+mn-cs"/>
              </a:rPr>
              <a:t>4. </a:t>
            </a:r>
            <a:r>
              <a:rPr lang="en-US" sz="3600" dirty="0" err="1">
                <a:solidFill>
                  <a:srgbClr val="004992"/>
                </a:solidFill>
                <a:latin typeface="+mn-lt"/>
                <a:ea typeface="+mn-ea"/>
                <a:cs typeface="+mn-cs"/>
              </a:rPr>
              <a:t>Odmietanie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pozitívnych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spätných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väzieb</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zároveň</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nekritické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prijímanie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negatívnych</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Aké</a:t>
            </a:r>
            <a:r>
              <a:rPr lang="en-US" dirty="0">
                <a:solidFill>
                  <a:srgbClr val="004992"/>
                </a:solidFill>
                <a:latin typeface="+mn-lt"/>
                <a:ea typeface="+mn-ea"/>
                <a:cs typeface="+mn-cs"/>
              </a:rPr>
              <a:t> </a:t>
            </a:r>
            <a:r>
              <a:rPr lang="en-US" dirty="0" err="1">
                <a:solidFill>
                  <a:srgbClr val="004992"/>
                </a:solidFill>
                <a:latin typeface="+mn-lt"/>
                <a:ea typeface="+mn-ea"/>
                <a:cs typeface="+mn-cs"/>
              </a:rPr>
              <a:t>hodnotenie</a:t>
            </a:r>
            <a:r>
              <a:rPr lang="en-US" dirty="0">
                <a:solidFill>
                  <a:srgbClr val="004992"/>
                </a:solidFill>
                <a:latin typeface="+mn-lt"/>
                <a:ea typeface="+mn-ea"/>
                <a:cs typeface="+mn-cs"/>
              </a:rPr>
              <a:t> by bolo </a:t>
            </a:r>
            <a:r>
              <a:rPr lang="en-US" dirty="0" err="1">
                <a:solidFill>
                  <a:srgbClr val="004992"/>
                </a:solidFill>
                <a:latin typeface="+mn-lt"/>
                <a:ea typeface="+mn-ea"/>
                <a:cs typeface="+mn-cs"/>
              </a:rPr>
              <a:t>realistickejšie</a:t>
            </a:r>
            <a:r>
              <a:rPr lang="en-US" dirty="0">
                <a:solidFill>
                  <a:srgbClr val="004992"/>
                </a:solidFill>
                <a:latin typeface="+mn-lt"/>
                <a:ea typeface="+mn-ea"/>
                <a:cs typeface="+mn-cs"/>
              </a:rPr>
              <a:t> a </a:t>
            </a:r>
            <a:r>
              <a:rPr lang="en-US" dirty="0" err="1">
                <a:solidFill>
                  <a:srgbClr val="004992"/>
                </a:solidFill>
                <a:latin typeface="+mn-lt"/>
                <a:ea typeface="+mn-ea"/>
                <a:cs typeface="+mn-cs"/>
              </a:rPr>
              <a:t>nápomocnejšie</a:t>
            </a:r>
            <a:r>
              <a:rPr lang="en-US" dirty="0">
                <a:solidFill>
                  <a:srgbClr val="004992"/>
                </a:solidFill>
                <a:latin typeface="+mn-lt"/>
                <a:ea typeface="+mn-ea"/>
                <a:cs typeface="+mn-cs"/>
              </a:rPr>
              <a:t>?</a:t>
            </a:r>
          </a:p>
        </p:txBody>
      </p:sp>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24</a:t>
            </a:fld>
            <a:endParaRPr lang="de-DE" dirty="0"/>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670178522"/>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Udalosť</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Depresívne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hodnotenie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Pozitívne</a:t>
                      </a:r>
                      <a:r>
                        <a:rPr kumimoji="0" lang="es-ES" sz="2000" b="0" i="0" u="none" strike="noStrike" cap="none" normalizeH="0" baseline="0" dirty="0">
                          <a:ln>
                            <a:noFill/>
                          </a:ln>
                          <a:solidFill>
                            <a:srgbClr val="333333"/>
                          </a:solidFill>
                          <a:effectLst/>
                          <a:latin typeface="Calibri Light"/>
                        </a:rPr>
                        <a:t> / </a:t>
                      </a:r>
                      <a:r>
                        <a:rPr kumimoji="0" lang="es-ES" sz="2000" b="0" i="0" u="none" strike="noStrike" cap="none" normalizeH="0" baseline="0" dirty="0" err="1">
                          <a:ln>
                            <a:noFill/>
                          </a:ln>
                          <a:solidFill>
                            <a:srgbClr val="333333"/>
                          </a:solidFill>
                          <a:effectLst/>
                          <a:latin typeface="Calibri Light"/>
                        </a:rPr>
                        <a:t>konštruktívne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hodnotenie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Pochválili vás za váš výkon.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“Ten </a:t>
                      </a:r>
                      <a:r>
                        <a:rPr kumimoji="0" lang="en-US" sz="2000" b="1" i="1" u="none" strike="noStrike" cap="none" normalizeH="0" baseline="0" dirty="0" err="1">
                          <a:ln>
                            <a:noFill/>
                          </a:ln>
                          <a:solidFill>
                            <a:srgbClr val="333333"/>
                          </a:solidFill>
                          <a:effectLst/>
                          <a:latin typeface="Calibri Light"/>
                        </a:rPr>
                        <a:t>človek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a:t>
                      </a:r>
                      <a:r>
                        <a:rPr kumimoji="0" lang="en-US" sz="2000" b="1" i="1" u="none" strike="noStrike" cap="none" normalizeH="0" baseline="0" dirty="0">
                          <a:ln>
                            <a:noFill/>
                          </a:ln>
                          <a:solidFill>
                            <a:srgbClr val="333333"/>
                          </a:solidFill>
                          <a:effectLst/>
                          <a:latin typeface="Calibri Light"/>
                        </a:rPr>
                        <a:t> mi </a:t>
                      </a:r>
                      <a:r>
                        <a:rPr kumimoji="0" lang="en-US" sz="2000" b="1" i="1" u="none" strike="noStrike" cap="none" normalizeH="0" baseline="0" dirty="0" err="1">
                          <a:ln>
                            <a:noFill/>
                          </a:ln>
                          <a:solidFill>
                            <a:srgbClr val="333333"/>
                          </a:solidFill>
                          <a:effectLst/>
                          <a:latin typeface="Calibri Light"/>
                        </a:rPr>
                        <a:t>snaží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iba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zalichotiť</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nie</a:t>
                      </a:r>
                      <a:r>
                        <a:rPr kumimoji="0" lang="en-US" sz="2000" b="1" i="1" u="none" strike="noStrike" cap="none" normalizeH="0" baseline="0" dirty="0">
                          <a:ln>
                            <a:noFill/>
                          </a:ln>
                          <a:solidFill>
                            <a:srgbClr val="333333"/>
                          </a:solidFill>
                          <a:effectLst/>
                          <a:latin typeface="Calibri Light"/>
                        </a:rPr>
                        <a:t> je </a:t>
                      </a:r>
                      <a:r>
                        <a:rPr kumimoji="0" lang="en-US" sz="2000" b="1" i="1" u="none" strike="noStrike" cap="none" normalizeH="0" baseline="0" dirty="0" err="1">
                          <a:ln>
                            <a:noFill/>
                          </a:ln>
                          <a:solidFill>
                            <a:srgbClr val="333333"/>
                          </a:solidFill>
                          <a:effectLst/>
                          <a:latin typeface="Calibri Light"/>
                        </a:rPr>
                        <a:t>dôverihodný</a:t>
                      </a: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Calibri Light"/>
                        </a:rPr>
                        <a:t>á)”; “Myslí </a:t>
                      </a:r>
                      <a:r>
                        <a:rPr kumimoji="0" lang="en-US" sz="2000" b="1" i="1" u="none" strike="noStrike" cap="none" normalizeH="0" baseline="0" dirty="0" err="1">
                          <a:ln>
                            <a:noFill/>
                          </a:ln>
                          <a:solidFill>
                            <a:srgbClr val="333333"/>
                          </a:solidFill>
                          <a:effectLst/>
                          <a:latin typeface="Calibri Light"/>
                        </a:rPr>
                        <a:t>si</a:t>
                      </a:r>
                      <a:r>
                        <a:rPr kumimoji="0" lang="en-US" sz="2000" b="1" i="1" u="none" strike="noStrike" cap="none" normalizeH="0" baseline="0" dirty="0">
                          <a:ln>
                            <a:noFill/>
                          </a:ln>
                          <a:solidFill>
                            <a:srgbClr val="333333"/>
                          </a:solidFill>
                          <a:effectLst/>
                          <a:latin typeface="Calibri Light"/>
                        </a:rPr>
                        <a:t> to </a:t>
                      </a:r>
                      <a:r>
                        <a:rPr kumimoji="0" lang="en-US" sz="2000" b="1" i="1" u="none" strike="noStrike" cap="none" normalizeH="0" baseline="0" dirty="0" err="1">
                          <a:ln>
                            <a:noFill/>
                          </a:ln>
                          <a:solidFill>
                            <a:srgbClr val="333333"/>
                          </a:solidFill>
                          <a:effectLst/>
                          <a:latin typeface="Calibri Light"/>
                        </a:rPr>
                        <a:t>iba</a:t>
                      </a:r>
                      <a:r>
                        <a:rPr kumimoji="0" lang="en-US" sz="2000" b="1" i="1" u="none" strike="noStrike" cap="none" normalizeH="0" baseline="0" dirty="0">
                          <a:ln>
                            <a:noFill/>
                          </a:ln>
                          <a:solidFill>
                            <a:srgbClr val="333333"/>
                          </a:solidFill>
                          <a:effectLst/>
                          <a:latin typeface="Calibri Light"/>
                        </a:rPr>
                        <a:t> on /</a:t>
                      </a:r>
                      <a:r>
                        <a:rPr kumimoji="0" lang="en-US" sz="2000" b="1" i="1" u="none" strike="noStrike" cap="none" normalizeH="0" baseline="0" err="1">
                          <a:ln>
                            <a:noFill/>
                          </a:ln>
                          <a:solidFill>
                            <a:srgbClr val="333333"/>
                          </a:solidFill>
                          <a:effectLst/>
                          <a:latin typeface="Calibri Light"/>
                        </a:rPr>
                        <a:t>ona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“Je </a:t>
                      </a:r>
                      <a:r>
                        <a:rPr kumimoji="0" lang="en-US" sz="2000" b="0" i="0" u="none" strike="noStrike" cap="none" normalizeH="0" baseline="0" dirty="0" err="1">
                          <a:ln>
                            <a:noFill/>
                          </a:ln>
                          <a:solidFill>
                            <a:srgbClr val="333333"/>
                          </a:solidFill>
                          <a:effectLst/>
                          <a:latin typeface="Calibri Light"/>
                        </a:rPr>
                        <a:t>skvelé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niekto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oceňuje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úspechy</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Kritizujú vás!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Odhalili</a:t>
                      </a:r>
                      <a:r>
                        <a:rPr kumimoji="0" lang="en-US" sz="2000" b="1" i="1" u="none" strike="noStrike" cap="none" normalizeH="0" baseline="0" dirty="0">
                          <a:ln>
                            <a:noFill/>
                          </a:ln>
                          <a:solidFill>
                            <a:srgbClr val="333333"/>
                          </a:solidFill>
                          <a:effectLst/>
                          <a:latin typeface="Calibri Light"/>
                        </a:rPr>
                        <a:t> ma, </a:t>
                      </a:r>
                      <a:r>
                        <a:rPr kumimoji="0" lang="en-US" sz="2000" b="1" i="1" u="none" strike="noStrike" cap="none" normalizeH="0" baseline="0" dirty="0" err="1">
                          <a:ln>
                            <a:noFill/>
                          </a:ln>
                          <a:solidFill>
                            <a:srgbClr val="333333"/>
                          </a:solidFill>
                          <a:effectLst/>
                          <a:latin typeface="Calibri Light"/>
                        </a:rPr>
                        <a:t>Nestojím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za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nič</a:t>
                      </a:r>
                      <a:r>
                        <a:rPr kumimoji="0" lang="en-US" sz="20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“Ten </a:t>
                      </a:r>
                      <a:r>
                        <a:rPr kumimoji="0" lang="en-US" sz="2000" b="0" i="0" u="none" strike="noStrike" cap="none" normalizeH="0" baseline="0" dirty="0" err="1">
                          <a:ln>
                            <a:noFill/>
                          </a:ln>
                          <a:solidFill>
                            <a:srgbClr val="333333"/>
                          </a:solidFill>
                          <a:effectLst/>
                          <a:latin typeface="Calibri Light"/>
                        </a:rPr>
                        <a:t>človek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dnes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zlý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deň</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Môžem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a:t>
                      </a:r>
                      <a:r>
                        <a:rPr kumimoji="0" lang="en-US" sz="2000" b="0" i="0" u="none" strike="noStrike" cap="none" normalizeH="0" baseline="0" dirty="0">
                          <a:ln>
                            <a:noFill/>
                          </a:ln>
                          <a:solidFill>
                            <a:srgbClr val="333333"/>
                          </a:solidFill>
                          <a:effectLst/>
                          <a:latin typeface="Calibri Light"/>
                        </a:rPr>
                        <a:t> z </a:t>
                      </a:r>
                      <a:r>
                        <a:rPr kumimoji="0" lang="en-US" sz="2000" b="0" i="0" u="none" strike="noStrike" cap="none" normalizeH="0" baseline="0" dirty="0" err="1">
                          <a:ln>
                            <a:noFill/>
                          </a:ln>
                          <a:solidFill>
                            <a:srgbClr val="333333"/>
                          </a:solidFill>
                          <a:effectLst/>
                          <a:latin typeface="Calibri Light"/>
                        </a:rPr>
                        <a:t>toho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nejako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poučiť</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54908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5" name="Rectangle 18"/>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5</a:t>
            </a:r>
            <a:r>
              <a:rPr lang="pl-PL" altLang="de-DE" sz="3600">
                <a:solidFill>
                  <a:srgbClr val="004992"/>
                </a:solidFill>
                <a:latin typeface="+mn-lt"/>
                <a:ea typeface="+mn-ea"/>
                <a:cs typeface="+mn-cs"/>
              </a:rPr>
              <a:t>. “Čierno-biele myslenie”/ </a:t>
            </a:r>
            <a:r>
              <a:rPr lang="pl-PL" altLang="de-DE" sz="3600" dirty="0">
                <a:solidFill>
                  <a:srgbClr val="004992"/>
                </a:solidFill>
                <a:latin typeface="+mn-lt"/>
                <a:ea typeface="+mn-ea"/>
                <a:cs typeface="+mn-cs"/>
              </a:rPr>
              <a:t>Katastrofické myslenie</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Aké hodnotenie by bolo realistickejšie a nápomocnejšie?</a:t>
            </a:r>
            <a:endParaRPr lang="de-DE" altLang="de-DE" dirty="0">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396398557"/>
              </p:ext>
            </p:extLst>
          </p:nvPr>
        </p:nvGraphicFramePr>
        <p:xfrm>
          <a:off x="408955" y="220370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Udalosť</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Depresívne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posúdenie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Pozitívne</a:t>
                      </a:r>
                      <a:r>
                        <a:rPr kumimoji="0" lang="es-ES" sz="2000" b="0" i="0" u="none" strike="noStrike" cap="none" normalizeH="0" baseline="0" dirty="0">
                          <a:ln>
                            <a:noFill/>
                          </a:ln>
                          <a:solidFill>
                            <a:srgbClr val="333333"/>
                          </a:solidFill>
                          <a:effectLst/>
                          <a:latin typeface="Calibri Light"/>
                        </a:rPr>
                        <a:t> / </a:t>
                      </a:r>
                      <a:r>
                        <a:rPr kumimoji="0" lang="es-ES" sz="2000" b="0" i="0" u="none" strike="noStrike" cap="none" normalizeH="0" baseline="0" dirty="0" err="1">
                          <a:ln>
                            <a:noFill/>
                          </a:ln>
                          <a:solidFill>
                            <a:srgbClr val="333333"/>
                          </a:solidFill>
                          <a:effectLst/>
                          <a:latin typeface="Calibri Light"/>
                        </a:rPr>
                        <a:t>konštruktívne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hodnotenie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Našli ste na svojej pokožke čierny fliačik.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“Dostal </a:t>
                      </a:r>
                      <a:r>
                        <a:rPr kumimoji="0" lang="en-US" sz="2000" b="1" i="1" u="none" strike="noStrike" cap="none" normalizeH="0" baseline="0" dirty="0" err="1">
                          <a:ln>
                            <a:noFill/>
                          </a:ln>
                          <a:solidFill>
                            <a:srgbClr val="333333"/>
                          </a:solidFill>
                          <a:effectLst/>
                          <a:latin typeface="Calibri Light"/>
                        </a:rPr>
                        <a:t>som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rakovinu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zomieram</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5" name="Rectangle 18"/>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5</a:t>
            </a:r>
            <a:r>
              <a:rPr lang="pl-PL" altLang="de-DE" sz="3600">
                <a:solidFill>
                  <a:srgbClr val="004992"/>
                </a:solidFill>
                <a:latin typeface="+mn-lt"/>
                <a:ea typeface="+mn-ea"/>
                <a:cs typeface="+mn-cs"/>
              </a:rPr>
              <a:t>. “Čierno-biele myslenie”/ </a:t>
            </a:r>
            <a:r>
              <a:rPr lang="pl-PL" altLang="de-DE" sz="3600" dirty="0">
                <a:solidFill>
                  <a:srgbClr val="004992"/>
                </a:solidFill>
                <a:latin typeface="+mn-lt"/>
                <a:ea typeface="+mn-ea"/>
                <a:cs typeface="+mn-cs"/>
              </a:rPr>
              <a:t>Katastrofické myslenie</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Aké hodnotenie by bolo realistickejšie a nápomocnejšie?</a:t>
            </a:r>
            <a:endParaRPr lang="de-DE" altLang="de-DE" dirty="0">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083164486"/>
              </p:ext>
            </p:extLst>
          </p:nvPr>
        </p:nvGraphicFramePr>
        <p:xfrm>
          <a:off x="408955" y="220370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Udalosť</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Depresívne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posúdenie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Pozitívne</a:t>
                      </a:r>
                      <a:r>
                        <a:rPr kumimoji="0" lang="es-ES" sz="2000" b="0" i="0" u="none" strike="noStrike" cap="none" normalizeH="0" baseline="0" dirty="0">
                          <a:ln>
                            <a:noFill/>
                          </a:ln>
                          <a:solidFill>
                            <a:srgbClr val="333333"/>
                          </a:solidFill>
                          <a:effectLst/>
                          <a:latin typeface="Calibri Light"/>
                        </a:rPr>
                        <a:t> / </a:t>
                      </a:r>
                      <a:r>
                        <a:rPr kumimoji="0" lang="es-ES" sz="2000" b="0" i="0" u="none" strike="noStrike" cap="none" normalizeH="0" baseline="0" dirty="0" err="1">
                          <a:ln>
                            <a:noFill/>
                          </a:ln>
                          <a:solidFill>
                            <a:srgbClr val="333333"/>
                          </a:solidFill>
                          <a:effectLst/>
                          <a:latin typeface="Calibri Light"/>
                        </a:rPr>
                        <a:t>konštruktívne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hodnotenie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Našli ste na svojej pokožke čierny fliačik.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“Dostal </a:t>
                      </a:r>
                      <a:r>
                        <a:rPr kumimoji="0" lang="en-US" sz="2000" b="1" i="1" u="none" strike="noStrike" cap="none" normalizeH="0" baseline="0" dirty="0" err="1">
                          <a:ln>
                            <a:noFill/>
                          </a:ln>
                          <a:solidFill>
                            <a:srgbClr val="333333"/>
                          </a:solidFill>
                          <a:effectLst/>
                          <a:latin typeface="Calibri Light"/>
                        </a:rPr>
                        <a:t>som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rakovinu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zomieram</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Spýtajte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ľudí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alebo</a:t>
                      </a:r>
                      <a:r>
                        <a:rPr kumimoji="0" lang="en-US" sz="2000" b="0" i="0" u="none" strike="noStrike" cap="none" normalizeH="0" baseline="0" dirty="0">
                          <a:ln>
                            <a:noFill/>
                          </a:ln>
                          <a:solidFill>
                            <a:srgbClr val="333333"/>
                          </a:solidFill>
                          <a:effectLst/>
                          <a:latin typeface="Calibri Light"/>
                        </a:rPr>
                        <a:t> to </a:t>
                      </a:r>
                      <a:r>
                        <a:rPr kumimoji="0" lang="en-US" sz="2000" b="0" i="0" u="none" strike="noStrike" cap="none" normalizeH="0" baseline="0" dirty="0" err="1">
                          <a:ln>
                            <a:noFill/>
                          </a:ln>
                          <a:solidFill>
                            <a:srgbClr val="333333"/>
                          </a:solidFill>
                          <a:effectLst/>
                          <a:latin typeface="Calibri Light"/>
                        </a:rPr>
                        <a:t>konzultujte</a:t>
                      </a:r>
                      <a:r>
                        <a:rPr kumimoji="0" lang="en-US" sz="2000" b="0" i="0" u="none" strike="noStrike" cap="none" normalizeH="0" baseline="0" dirty="0">
                          <a:ln>
                            <a:noFill/>
                          </a:ln>
                          <a:solidFill>
                            <a:srgbClr val="333333"/>
                          </a:solidFill>
                          <a:effectLst/>
                          <a:latin typeface="Calibri Light"/>
                        </a:rPr>
                        <a:t> so </a:t>
                      </a:r>
                      <a:r>
                        <a:rPr kumimoji="0" lang="en-US" sz="2000" b="0" i="0" u="none" strike="noStrike" cap="none" normalizeH="0" baseline="0" dirty="0" err="1">
                          <a:ln>
                            <a:noFill/>
                          </a:ln>
                          <a:solidFill>
                            <a:srgbClr val="333333"/>
                          </a:solidFill>
                          <a:effectLst/>
                          <a:latin typeface="Calibri Light"/>
                        </a:rPr>
                        <a:t>svojím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lekárom</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26</a:t>
            </a:fld>
            <a:endParaRPr lang="de-DE" dirty="0"/>
          </a:p>
        </p:txBody>
      </p:sp>
    </p:spTree>
    <p:extLst>
      <p:ext uri="{BB962C8B-B14F-4D97-AF65-F5344CB8AC3E}">
        <p14:creationId xmlns:p14="http://schemas.microsoft.com/office/powerpoint/2010/main" val="1343241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Potláčanie negatívnych myšlienok</a:t>
            </a:r>
            <a:br>
              <a:rPr lang="de-DE" altLang="de-DE" sz="3600">
                <a:solidFill>
                  <a:srgbClr val="004992"/>
                </a:solidFill>
                <a:latin typeface="+mn-lt"/>
                <a:ea typeface="+mn-ea"/>
                <a:cs typeface="+mn-cs"/>
              </a:rPr>
            </a:br>
            <a:r>
              <a:rPr lang="de-DE" altLang="de-DE">
                <a:solidFill>
                  <a:srgbClr val="004992"/>
                </a:solidFill>
                <a:latin typeface="+mn-lt"/>
                <a:ea typeface="+mn-ea"/>
                <a:cs typeface="+mn-cs"/>
              </a:rPr>
              <a:t>Aké hodnotenie by bolo realistickejšie?</a:t>
            </a:r>
          </a:p>
        </p:txBody>
      </p:sp>
      <p:pic>
        <p:nvPicPr>
          <p:cNvPr id="11"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27</a:t>
            </a:fld>
            <a:endParaRPr lang="de-DE" dirty="0"/>
          </a:p>
        </p:txBody>
      </p:sp>
      <p:graphicFrame>
        <p:nvGraphicFramePr>
          <p:cNvPr id="13"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710259642"/>
              </p:ext>
            </p:extLst>
          </p:nvPr>
        </p:nvGraphicFramePr>
        <p:xfrm>
          <a:off x="408955" y="220370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Udalosť</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Problematické</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hodnotenie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Pozitívne</a:t>
                      </a:r>
                      <a:r>
                        <a:rPr kumimoji="0" lang="es-ES" sz="2000" b="0" i="0" u="none" strike="noStrike" cap="none" normalizeH="0" baseline="0" dirty="0">
                          <a:ln>
                            <a:noFill/>
                          </a:ln>
                          <a:solidFill>
                            <a:srgbClr val="333333"/>
                          </a:solidFill>
                          <a:effectLst/>
                          <a:latin typeface="Calibri Light"/>
                        </a:rPr>
                        <a:t> / </a:t>
                      </a:r>
                      <a:r>
                        <a:rPr kumimoji="0" lang="es-ES" sz="2000" b="0" i="0" u="none" strike="noStrike" cap="none" normalizeH="0" baseline="0" dirty="0" err="1">
                          <a:ln>
                            <a:noFill/>
                          </a:ln>
                          <a:solidFill>
                            <a:srgbClr val="333333"/>
                          </a:solidFill>
                          <a:effectLst/>
                          <a:latin typeface="Calibri Light"/>
                        </a:rPr>
                        <a:t>konštruktívne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hodnotenie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Opakovane sa vám vybavujú negatívne myšlienky (napr. “nestojíš za nič”, “niktoš”, “Ale si hlúpy”).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“Nesmiem </a:t>
                      </a:r>
                      <a:r>
                        <a:rPr kumimoji="0" lang="en-US" sz="2000" b="1" i="1" u="none" strike="noStrike" cap="none" normalizeH="0" baseline="0" dirty="0" err="1">
                          <a:ln>
                            <a:noFill/>
                          </a:ln>
                          <a:solidFill>
                            <a:srgbClr val="333333"/>
                          </a:solidFill>
                          <a:effectLst/>
                          <a:latin typeface="Calibri Light"/>
                        </a:rPr>
                        <a:t>myslieť</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tak</a:t>
                      </a:r>
                      <a:r>
                        <a:rPr kumimoji="0" lang="en-US" sz="2000" b="1" i="1" u="none" strike="noStrike" cap="none" normalizeH="0" baseline="0">
                          <a:ln>
                            <a:noFill/>
                          </a:ln>
                          <a:solidFill>
                            <a:srgbClr val="333333"/>
                          </a:solidFill>
                          <a:effectLst/>
                          <a:latin typeface="Calibri Light"/>
                        </a:rPr>
                        <a:t> negatívne” </a:t>
                      </a:r>
                      <a:r>
                        <a:rPr kumimoji="0" lang="en-US" sz="2000" b="1" i="1" u="none" strike="noStrike" cap="none" normalizeH="0" baseline="0" dirty="0">
                          <a:ln>
                            <a:noFill/>
                          </a:ln>
                          <a:solidFill>
                            <a:srgbClr val="333333"/>
                          </a:solidFill>
                          <a:effectLst/>
                          <a:latin typeface="Calibri Light"/>
                        </a:rPr>
                        <a:t>…ale </a:t>
                      </a:r>
                      <a:r>
                        <a:rPr kumimoji="0" lang="en-US" sz="2000" b="1" i="1" u="none" strike="noStrike" cap="none" normalizeH="0" baseline="0" dirty="0" err="1">
                          <a:ln>
                            <a:noFill/>
                          </a:ln>
                          <a:solidFill>
                            <a:srgbClr val="333333"/>
                          </a:solidFill>
                          <a:effectLst/>
                          <a:latin typeface="Calibri Light"/>
                        </a:rPr>
                        <a:t>nefunguje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Calibri Light"/>
                        </a:rPr>
                        <a:t>to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pozrite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nasledujúce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cvičenie</a:t>
                      </a:r>
                      <a:r>
                        <a:rPr kumimoji="0" lang="en-US" sz="20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Potláčanie negatívnych myšlienok</a:t>
            </a:r>
            <a:br>
              <a:rPr lang="de-DE" altLang="de-DE" sz="3600">
                <a:solidFill>
                  <a:srgbClr val="004992"/>
                </a:solidFill>
                <a:latin typeface="+mn-lt"/>
                <a:ea typeface="+mn-ea"/>
                <a:cs typeface="+mn-cs"/>
              </a:rPr>
            </a:br>
            <a:r>
              <a:rPr lang="de-DE" altLang="de-DE">
                <a:solidFill>
                  <a:srgbClr val="004992"/>
                </a:solidFill>
                <a:latin typeface="+mn-lt"/>
                <a:ea typeface="+mn-ea"/>
                <a:cs typeface="+mn-cs"/>
              </a:rPr>
              <a:t>Aké hodnotenie by bolo realistickejšie?</a:t>
            </a:r>
          </a:p>
        </p:txBody>
      </p:sp>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28</a:t>
            </a:fld>
            <a:endParaRPr lang="de-DE" dirty="0"/>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713569716"/>
              </p:ext>
            </p:extLst>
          </p:nvPr>
        </p:nvGraphicFramePr>
        <p:xfrm>
          <a:off x="408955" y="2203704"/>
          <a:ext cx="11376000" cy="27736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Udalosť</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Problematické</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hodnotenie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Pozitívne</a:t>
                      </a:r>
                      <a:r>
                        <a:rPr kumimoji="0" lang="es-ES" sz="2000" b="0" i="0" u="none" strike="noStrike" cap="none" normalizeH="0" baseline="0" dirty="0">
                          <a:ln>
                            <a:noFill/>
                          </a:ln>
                          <a:solidFill>
                            <a:srgbClr val="333333"/>
                          </a:solidFill>
                          <a:effectLst/>
                          <a:latin typeface="Calibri Light"/>
                        </a:rPr>
                        <a:t> / </a:t>
                      </a:r>
                      <a:r>
                        <a:rPr kumimoji="0" lang="es-ES" sz="2000" b="0" i="0" u="none" strike="noStrike" cap="none" normalizeH="0" baseline="0" dirty="0" err="1">
                          <a:ln>
                            <a:noFill/>
                          </a:ln>
                          <a:solidFill>
                            <a:srgbClr val="333333"/>
                          </a:solidFill>
                          <a:effectLst/>
                          <a:latin typeface="Calibri Light"/>
                        </a:rPr>
                        <a:t>konštruktívne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hodnotenie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Opakovane sa vám vybavujú negatívne myšlienky (napr. “nestojíš za nič”, “niktoš”, “Ale si hlúpy”).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“Nesmiem </a:t>
                      </a:r>
                      <a:r>
                        <a:rPr kumimoji="0" lang="en-US" sz="2000" b="1" i="1" u="none" strike="noStrike" cap="none" normalizeH="0" baseline="0" dirty="0" err="1">
                          <a:ln>
                            <a:noFill/>
                          </a:ln>
                          <a:solidFill>
                            <a:srgbClr val="333333"/>
                          </a:solidFill>
                          <a:effectLst/>
                          <a:latin typeface="Calibri Light"/>
                        </a:rPr>
                        <a:t>myslieť</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tak</a:t>
                      </a:r>
                      <a:r>
                        <a:rPr kumimoji="0" lang="en-US" sz="2000" b="1" i="1" u="none" strike="noStrike" cap="none" normalizeH="0" baseline="0">
                          <a:ln>
                            <a:noFill/>
                          </a:ln>
                          <a:solidFill>
                            <a:srgbClr val="333333"/>
                          </a:solidFill>
                          <a:effectLst/>
                          <a:latin typeface="Calibri Light"/>
                        </a:rPr>
                        <a:t> negatívne” </a:t>
                      </a:r>
                      <a:r>
                        <a:rPr kumimoji="0" lang="en-US" sz="2000" b="1" i="1" u="none" strike="noStrike" cap="none" normalizeH="0" baseline="0" dirty="0">
                          <a:ln>
                            <a:noFill/>
                          </a:ln>
                          <a:solidFill>
                            <a:srgbClr val="333333"/>
                          </a:solidFill>
                          <a:effectLst/>
                          <a:latin typeface="Calibri Light"/>
                        </a:rPr>
                        <a:t>…ale </a:t>
                      </a:r>
                      <a:r>
                        <a:rPr kumimoji="0" lang="en-US" sz="2000" b="1" i="1" u="none" strike="noStrike" cap="none" normalizeH="0" baseline="0" dirty="0" err="1">
                          <a:ln>
                            <a:noFill/>
                          </a:ln>
                          <a:solidFill>
                            <a:srgbClr val="333333"/>
                          </a:solidFill>
                          <a:effectLst/>
                          <a:latin typeface="Calibri Light"/>
                        </a:rPr>
                        <a:t>nefunguje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Calibri Light"/>
                        </a:rPr>
                        <a:t>to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pozrite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nasledujúce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cvičenie</a:t>
                      </a:r>
                      <a:r>
                        <a:rPr kumimoji="0" lang="en-US" sz="20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Opýtajte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sami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seba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či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sú</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tieto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myšlienky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oprávnené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Čo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svedčí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proti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nim</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Zamerajte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svoju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pozornosť</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príjemné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aktivity</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altLang="de-DE" sz="3600" dirty="0">
                <a:solidFill>
                  <a:srgbClr val="004992"/>
                </a:solidFill>
                <a:latin typeface="+mn-lt"/>
                <a:ea typeface="+mn-ea"/>
                <a:cs typeface="+mn-cs"/>
              </a:rPr>
              <a:t>6. Potláčanie negatívnych myšlienok</a:t>
            </a:r>
            <a:br>
              <a:rPr lang="sk-SK" altLang="de-DE" sz="3600" dirty="0">
                <a:solidFill>
                  <a:srgbClr val="004992"/>
                </a:solidFill>
                <a:latin typeface="+mn-lt"/>
                <a:ea typeface="+mn-ea"/>
                <a:cs typeface="+mn-cs"/>
              </a:rPr>
            </a:br>
            <a:r>
              <a:rPr lang="sk-SK" altLang="de-DE" dirty="0">
                <a:solidFill>
                  <a:srgbClr val="004992"/>
                </a:solidFill>
                <a:latin typeface="+mn-lt"/>
                <a:ea typeface="+mn-ea"/>
                <a:cs typeface="+mn-cs"/>
              </a:rPr>
              <a:t>Cvičenie</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en-US" sz="2400" dirty="0" err="1">
                <a:solidFill>
                  <a:srgbClr val="333333"/>
                </a:solidFill>
              </a:rPr>
              <a:t>Vtieravé</a:t>
            </a:r>
            <a:r>
              <a:rPr lang="en-US" sz="2400" dirty="0">
                <a:solidFill>
                  <a:srgbClr val="333333"/>
                </a:solidFill>
              </a:rPr>
              <a:t> </a:t>
            </a:r>
            <a:r>
              <a:rPr lang="en-US" sz="2400" dirty="0" err="1">
                <a:solidFill>
                  <a:srgbClr val="333333"/>
                </a:solidFill>
              </a:rPr>
              <a:t>myšlienky</a:t>
            </a:r>
            <a:r>
              <a:rPr lang="en-US" sz="2400" dirty="0">
                <a:solidFill>
                  <a:srgbClr val="333333"/>
                </a:solidFill>
              </a:rPr>
              <a:t> </a:t>
            </a:r>
            <a:r>
              <a:rPr lang="en-US" sz="2400" dirty="0" err="1">
                <a:solidFill>
                  <a:srgbClr val="333333"/>
                </a:solidFill>
              </a:rPr>
              <a:t>nie</a:t>
            </a:r>
            <a:r>
              <a:rPr lang="en-US" sz="2400" dirty="0">
                <a:solidFill>
                  <a:srgbClr val="333333"/>
                </a:solidFill>
              </a:rPr>
              <a:t> je </a:t>
            </a:r>
            <a:r>
              <a:rPr lang="en-US" sz="2400" dirty="0" err="1">
                <a:solidFill>
                  <a:srgbClr val="333333"/>
                </a:solidFill>
              </a:rPr>
              <a:t>možné</a:t>
            </a:r>
            <a:r>
              <a:rPr lang="en-US" sz="2400" dirty="0">
                <a:solidFill>
                  <a:srgbClr val="333333"/>
                </a:solidFill>
              </a:rPr>
              <a:t> </a:t>
            </a:r>
            <a:r>
              <a:rPr lang="en-US" sz="2400" dirty="0" err="1">
                <a:solidFill>
                  <a:srgbClr val="333333"/>
                </a:solidFill>
              </a:rPr>
              <a:t>úmyselne</a:t>
            </a:r>
            <a:r>
              <a:rPr lang="en-US" sz="2400" dirty="0">
                <a:solidFill>
                  <a:srgbClr val="333333"/>
                </a:solidFill>
              </a:rPr>
              <a:t> </a:t>
            </a:r>
            <a:r>
              <a:rPr lang="en-US" sz="2400" dirty="0" err="1">
                <a:solidFill>
                  <a:srgbClr val="333333"/>
                </a:solidFill>
              </a:rPr>
              <a:t>potlačiť</a:t>
            </a:r>
            <a:r>
              <a:rPr lang="en-US" sz="2400" dirty="0">
                <a:solidFill>
                  <a:srgbClr val="333333"/>
                </a:solidFill>
              </a:rPr>
              <a:t>.</a:t>
            </a:r>
            <a:br>
              <a:rPr lang="en-US" sz="2400" dirty="0">
                <a:solidFill>
                  <a:srgbClr val="333333"/>
                </a:solidFill>
              </a:rPr>
            </a:br>
            <a:r>
              <a:rPr lang="en-US" sz="2400" dirty="0" err="1">
                <a:solidFill>
                  <a:srgbClr val="333333"/>
                </a:solidFill>
              </a:rPr>
              <a:t>Ak</a:t>
            </a:r>
            <a:r>
              <a:rPr lang="en-US" sz="2400" dirty="0">
                <a:solidFill>
                  <a:srgbClr val="333333"/>
                </a:solidFill>
              </a:rPr>
              <a:t> </a:t>
            </a:r>
            <a:r>
              <a:rPr lang="en-US" sz="2400" dirty="0" err="1">
                <a:solidFill>
                  <a:srgbClr val="333333"/>
                </a:solidFill>
              </a:rPr>
              <a:t>sa</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niečo</a:t>
            </a:r>
            <a:r>
              <a:rPr lang="en-US" sz="2400" dirty="0">
                <a:solidFill>
                  <a:srgbClr val="333333"/>
                </a:solidFill>
              </a:rPr>
              <a:t> </a:t>
            </a:r>
            <a:r>
              <a:rPr lang="en-US" sz="2400" dirty="0" err="1">
                <a:solidFill>
                  <a:srgbClr val="333333"/>
                </a:solidFill>
              </a:rPr>
              <a:t>snažíme</a:t>
            </a:r>
            <a:r>
              <a:rPr lang="en-US" sz="2400" dirty="0">
                <a:solidFill>
                  <a:srgbClr val="333333"/>
                </a:solidFill>
              </a:rPr>
              <a:t> </a:t>
            </a:r>
            <a:r>
              <a:rPr lang="en-US" sz="2400" dirty="0" err="1">
                <a:solidFill>
                  <a:srgbClr val="333333"/>
                </a:solidFill>
              </a:rPr>
              <a:t>nemyslieť</a:t>
            </a:r>
            <a:r>
              <a:rPr lang="en-US" sz="2400" dirty="0">
                <a:solidFill>
                  <a:srgbClr val="333333"/>
                </a:solidFill>
              </a:rPr>
              <a:t>, </a:t>
            </a:r>
            <a:r>
              <a:rPr lang="en-US" sz="2400" dirty="0" err="1">
                <a:solidFill>
                  <a:srgbClr val="333333"/>
                </a:solidFill>
              </a:rPr>
              <a:t>tak</a:t>
            </a:r>
            <a:r>
              <a:rPr lang="en-US" sz="2400" dirty="0">
                <a:solidFill>
                  <a:srgbClr val="333333"/>
                </a:solidFill>
              </a:rPr>
              <a:t> </a:t>
            </a:r>
            <a:r>
              <a:rPr lang="en-US" sz="2400" dirty="0" err="1">
                <a:solidFill>
                  <a:srgbClr val="333333"/>
                </a:solidFill>
              </a:rPr>
              <a:t>sa</a:t>
            </a:r>
            <a:r>
              <a:rPr lang="en-US" sz="2400" dirty="0">
                <a:solidFill>
                  <a:srgbClr val="333333"/>
                </a:solidFill>
              </a:rPr>
              <a:t> </a:t>
            </a:r>
            <a:r>
              <a:rPr lang="en-US" sz="2400" dirty="0" err="1">
                <a:solidFill>
                  <a:srgbClr val="333333"/>
                </a:solidFill>
              </a:rPr>
              <a:t>tieto</a:t>
            </a:r>
            <a:r>
              <a:rPr lang="en-US" sz="2400" dirty="0">
                <a:solidFill>
                  <a:srgbClr val="333333"/>
                </a:solidFill>
              </a:rPr>
              <a:t> </a:t>
            </a:r>
            <a:r>
              <a:rPr lang="en-US" sz="2400" dirty="0" err="1">
                <a:solidFill>
                  <a:srgbClr val="333333"/>
                </a:solidFill>
              </a:rPr>
              <a:t>myšlienky</a:t>
            </a:r>
            <a:r>
              <a:rPr lang="en-US" sz="2400" dirty="0">
                <a:solidFill>
                  <a:srgbClr val="333333"/>
                </a:solidFill>
              </a:rPr>
              <a:t> </a:t>
            </a:r>
            <a:r>
              <a:rPr lang="en-US" sz="2400" dirty="0" err="1">
                <a:solidFill>
                  <a:srgbClr val="333333"/>
                </a:solidFill>
              </a:rPr>
              <a:t>naopak</a:t>
            </a:r>
            <a:r>
              <a:rPr lang="en-US" sz="2400" dirty="0">
                <a:solidFill>
                  <a:srgbClr val="333333"/>
                </a:solidFill>
              </a:rPr>
              <a:t> </a:t>
            </a:r>
            <a:r>
              <a:rPr lang="en-US" sz="2400" dirty="0" err="1">
                <a:solidFill>
                  <a:srgbClr val="333333"/>
                </a:solidFill>
              </a:rPr>
              <a:t>ešte</a:t>
            </a:r>
            <a:r>
              <a:rPr lang="en-US" sz="2400" dirty="0">
                <a:solidFill>
                  <a:srgbClr val="333333"/>
                </a:solidFill>
              </a:rPr>
              <a:t> </a:t>
            </a:r>
            <a:r>
              <a:rPr lang="en-US" sz="2400" dirty="0" err="1">
                <a:solidFill>
                  <a:srgbClr val="333333"/>
                </a:solidFill>
              </a:rPr>
              <a:t>zvýraznia</a:t>
            </a:r>
            <a:r>
              <a:rPr lang="en-US" sz="2400" dirty="0">
                <a:solidFill>
                  <a:srgbClr val="333333"/>
                </a:solidFill>
              </a:rPr>
              <a:t>.</a:t>
            </a:r>
          </a:p>
          <a:p>
            <a:r>
              <a:rPr lang="en-US" sz="2400" dirty="0" err="1">
                <a:solidFill>
                  <a:srgbClr val="333333"/>
                </a:solidFill>
              </a:rPr>
              <a:t>Vyskúšajte</a:t>
            </a:r>
            <a:r>
              <a:rPr lang="en-US" sz="2400" dirty="0">
                <a:solidFill>
                  <a:srgbClr val="333333"/>
                </a:solidFill>
              </a:rPr>
              <a:t> </a:t>
            </a:r>
            <a:r>
              <a:rPr lang="en-US" sz="2400" dirty="0" err="1">
                <a:solidFill>
                  <a:srgbClr val="333333"/>
                </a:solidFill>
              </a:rPr>
              <a:t>si</a:t>
            </a:r>
            <a:r>
              <a:rPr lang="en-US" sz="2400" dirty="0">
                <a:solidFill>
                  <a:srgbClr val="333333"/>
                </a:solidFill>
              </a:rPr>
              <a:t> to! </a:t>
            </a:r>
            <a:br>
              <a:rPr lang="en-US" sz="2400" dirty="0">
                <a:solidFill>
                  <a:srgbClr val="333333"/>
                </a:solidFill>
              </a:rPr>
            </a:br>
            <a:r>
              <a:rPr lang="en-US" sz="2400" dirty="0" err="1">
                <a:solidFill>
                  <a:srgbClr val="004992"/>
                </a:solidFill>
              </a:rPr>
              <a:t>Celú</a:t>
            </a:r>
            <a:r>
              <a:rPr lang="en-US" sz="2400" dirty="0">
                <a:solidFill>
                  <a:srgbClr val="004992"/>
                </a:solidFill>
              </a:rPr>
              <a:t> </a:t>
            </a:r>
            <a:r>
              <a:rPr lang="en-US" sz="2400" dirty="0" err="1">
                <a:solidFill>
                  <a:srgbClr val="004992"/>
                </a:solidFill>
              </a:rPr>
              <a:t>minútu</a:t>
            </a:r>
            <a:r>
              <a:rPr lang="en-US" sz="2400" dirty="0">
                <a:solidFill>
                  <a:srgbClr val="004992"/>
                </a:solidFill>
              </a:rPr>
              <a:t> </a:t>
            </a:r>
            <a:r>
              <a:rPr lang="en-US" sz="2400" dirty="0" err="1">
                <a:solidFill>
                  <a:srgbClr val="004992"/>
                </a:solidFill>
              </a:rPr>
              <a:t>nemyslite</a:t>
            </a:r>
            <a:r>
              <a:rPr lang="en-US" sz="2400" dirty="0">
                <a:solidFill>
                  <a:srgbClr val="004992"/>
                </a:solidFill>
              </a:rPr>
              <a:t> </a:t>
            </a:r>
            <a:r>
              <a:rPr lang="en-US" sz="2400" dirty="0" err="1">
                <a:solidFill>
                  <a:srgbClr val="004992"/>
                </a:solidFill>
              </a:rPr>
              <a:t>na</a:t>
            </a:r>
            <a:r>
              <a:rPr lang="en-US" sz="2400" dirty="0">
                <a:solidFill>
                  <a:srgbClr val="004992"/>
                </a:solidFill>
              </a:rPr>
              <a:t> </a:t>
            </a:r>
            <a:r>
              <a:rPr lang="en-US" sz="2400" dirty="0" err="1">
                <a:solidFill>
                  <a:srgbClr val="004992"/>
                </a:solidFill>
              </a:rPr>
              <a:t>slona</a:t>
            </a:r>
            <a:r>
              <a:rPr lang="en-US" sz="2400" dirty="0">
                <a:solidFill>
                  <a:srgbClr val="004992"/>
                </a:solidFill>
              </a:rPr>
              <a:t>!</a:t>
            </a:r>
          </a:p>
        </p:txBody>
      </p:sp>
      <p:sp>
        <p:nvSpPr>
          <p:cNvPr id="5" name="Footer Placeholder 4"/>
          <p:cNvSpPr>
            <a:spLocks noGrp="1"/>
          </p:cNvSpPr>
          <p:nvPr>
            <p:ph type="ftr" sz="quarter" idx="11"/>
          </p:nvPr>
        </p:nvSpPr>
        <p:spPr/>
        <p:txBody>
          <a:bodyPr/>
          <a:lstStyle/>
          <a:p>
            <a:r>
              <a:rPr lang="de-DE"/>
              <a:t>Metakognitívny tréning 8 – Sebavedomie &amp; Nálada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6. Potláčanie negatívnych myšlienok</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Funguje to? Nie!</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en-US" sz="2400" dirty="0" err="1">
                <a:solidFill>
                  <a:srgbClr val="333333"/>
                </a:solidFill>
              </a:rPr>
              <a:t>Väčšina</a:t>
            </a:r>
            <a:r>
              <a:rPr lang="en-US" sz="2400" dirty="0">
                <a:solidFill>
                  <a:srgbClr val="333333"/>
                </a:solidFill>
              </a:rPr>
              <a:t> z </a:t>
            </a:r>
            <a:r>
              <a:rPr lang="en-US" sz="2400" dirty="0" err="1">
                <a:solidFill>
                  <a:srgbClr val="333333"/>
                </a:solidFill>
              </a:rPr>
              <a:t>vás</a:t>
            </a:r>
            <a:r>
              <a:rPr lang="en-US" sz="2400" dirty="0">
                <a:solidFill>
                  <a:srgbClr val="333333"/>
                </a:solidFill>
              </a:rPr>
              <a:t> </a:t>
            </a:r>
            <a:r>
              <a:rPr lang="en-US" sz="2400" dirty="0" err="1">
                <a:solidFill>
                  <a:srgbClr val="333333"/>
                </a:solidFill>
              </a:rPr>
              <a:t>pravdepodobne</a:t>
            </a:r>
            <a:r>
              <a:rPr lang="en-US" sz="2400" dirty="0">
                <a:solidFill>
                  <a:srgbClr val="333333"/>
                </a:solidFill>
              </a:rPr>
              <a:t> </a:t>
            </a:r>
            <a:r>
              <a:rPr lang="en-US" sz="2400" dirty="0" err="1">
                <a:solidFill>
                  <a:srgbClr val="333333"/>
                </a:solidFill>
              </a:rPr>
              <a:t>myslela</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slona</a:t>
            </a:r>
            <a:r>
              <a:rPr lang="en-US" sz="2400" dirty="0">
                <a:solidFill>
                  <a:srgbClr val="333333"/>
                </a:solidFill>
              </a:rPr>
              <a:t> a/</a:t>
            </a:r>
            <a:r>
              <a:rPr lang="en-US" sz="2400" dirty="0" err="1">
                <a:solidFill>
                  <a:srgbClr val="333333"/>
                </a:solidFill>
              </a:rPr>
              <a:t>alebo</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niečo</a:t>
            </a:r>
            <a:r>
              <a:rPr lang="en-US" sz="2400" dirty="0">
                <a:solidFill>
                  <a:srgbClr val="333333"/>
                </a:solidFill>
              </a:rPr>
              <a:t>, </a:t>
            </a:r>
            <a:r>
              <a:rPr lang="en-US" sz="2400" dirty="0" err="1">
                <a:solidFill>
                  <a:srgbClr val="333333"/>
                </a:solidFill>
              </a:rPr>
              <a:t>čo</a:t>
            </a:r>
            <a:r>
              <a:rPr lang="en-US" sz="2400" dirty="0">
                <a:solidFill>
                  <a:srgbClr val="333333"/>
                </a:solidFill>
              </a:rPr>
              <a:t> so </a:t>
            </a:r>
            <a:r>
              <a:rPr lang="en-US" sz="2400" dirty="0" err="1">
                <a:solidFill>
                  <a:srgbClr val="333333"/>
                </a:solidFill>
              </a:rPr>
              <a:t>slonom</a:t>
            </a:r>
            <a:r>
              <a:rPr lang="en-US" sz="2400" dirty="0">
                <a:solidFill>
                  <a:srgbClr val="333333"/>
                </a:solidFill>
              </a:rPr>
              <a:t> </a:t>
            </a:r>
            <a:r>
              <a:rPr lang="en-US" sz="2400" dirty="0" err="1">
                <a:solidFill>
                  <a:srgbClr val="333333"/>
                </a:solidFill>
              </a:rPr>
              <a:t>súvisí</a:t>
            </a:r>
            <a:r>
              <a:rPr lang="en-US" sz="2400" dirty="0">
                <a:solidFill>
                  <a:srgbClr val="333333"/>
                </a:solidFill>
              </a:rPr>
              <a:t> (</a:t>
            </a:r>
            <a:r>
              <a:rPr lang="en-US" sz="2400" dirty="0" err="1">
                <a:solidFill>
                  <a:srgbClr val="333333"/>
                </a:solidFill>
              </a:rPr>
              <a:t>napr</a:t>
            </a:r>
            <a:r>
              <a:rPr lang="en-US" sz="2400" dirty="0">
                <a:solidFill>
                  <a:srgbClr val="333333"/>
                </a:solidFill>
              </a:rPr>
              <a:t>. ZOO, safari, </a:t>
            </a:r>
            <a:r>
              <a:rPr lang="en-US" sz="2400" dirty="0" err="1">
                <a:solidFill>
                  <a:srgbClr val="333333"/>
                </a:solidFill>
              </a:rPr>
              <a:t>Afriku</a:t>
            </a:r>
            <a:r>
              <a:rPr lang="en-US" sz="2400" dirty="0">
                <a:solidFill>
                  <a:srgbClr val="333333"/>
                </a:solidFill>
              </a:rPr>
              <a:t> a pod.)</a:t>
            </a:r>
          </a:p>
          <a:p>
            <a:r>
              <a:rPr lang="en-US" sz="2400" dirty="0" err="1">
                <a:solidFill>
                  <a:srgbClr val="333333"/>
                </a:solidFill>
              </a:rPr>
              <a:t>Tento</a:t>
            </a:r>
            <a:r>
              <a:rPr lang="en-US" sz="2400" dirty="0">
                <a:solidFill>
                  <a:srgbClr val="333333"/>
                </a:solidFill>
              </a:rPr>
              <a:t> </a:t>
            </a:r>
            <a:r>
              <a:rPr lang="en-US" sz="2400" dirty="0" err="1">
                <a:solidFill>
                  <a:srgbClr val="333333"/>
                </a:solidFill>
              </a:rPr>
              <a:t>efekt</a:t>
            </a:r>
            <a:r>
              <a:rPr lang="en-US" sz="2400" dirty="0">
                <a:solidFill>
                  <a:srgbClr val="333333"/>
                </a:solidFill>
              </a:rPr>
              <a:t> </a:t>
            </a:r>
            <a:r>
              <a:rPr lang="en-US" sz="2400" dirty="0" err="1">
                <a:solidFill>
                  <a:srgbClr val="333333"/>
                </a:solidFill>
              </a:rPr>
              <a:t>sa</a:t>
            </a:r>
            <a:r>
              <a:rPr lang="en-US" sz="2400" dirty="0">
                <a:solidFill>
                  <a:srgbClr val="333333"/>
                </a:solidFill>
              </a:rPr>
              <a:t> </a:t>
            </a:r>
            <a:r>
              <a:rPr lang="en-US" sz="2400" dirty="0" err="1">
                <a:solidFill>
                  <a:srgbClr val="333333"/>
                </a:solidFill>
              </a:rPr>
              <a:t>ešte</a:t>
            </a:r>
            <a:r>
              <a:rPr lang="en-US" sz="2400" dirty="0">
                <a:solidFill>
                  <a:srgbClr val="333333"/>
                </a:solidFill>
              </a:rPr>
              <a:t> </a:t>
            </a:r>
            <a:r>
              <a:rPr lang="en-US" sz="2400" dirty="0" err="1">
                <a:solidFill>
                  <a:srgbClr val="333333"/>
                </a:solidFill>
              </a:rPr>
              <a:t>zosilňuje</a:t>
            </a:r>
            <a:r>
              <a:rPr lang="en-US" sz="2400" dirty="0">
                <a:solidFill>
                  <a:srgbClr val="333333"/>
                </a:solidFill>
              </a:rPr>
              <a:t>, </a:t>
            </a:r>
            <a:r>
              <a:rPr lang="en-US" sz="2400" dirty="0" err="1">
                <a:solidFill>
                  <a:srgbClr val="333333"/>
                </a:solidFill>
              </a:rPr>
              <a:t>ak</a:t>
            </a:r>
            <a:r>
              <a:rPr lang="en-US" sz="2400" dirty="0">
                <a:solidFill>
                  <a:srgbClr val="333333"/>
                </a:solidFill>
              </a:rPr>
              <a:t> </a:t>
            </a:r>
            <a:r>
              <a:rPr lang="en-US" sz="2400" dirty="0" err="1">
                <a:solidFill>
                  <a:srgbClr val="333333"/>
                </a:solidFill>
              </a:rPr>
              <a:t>sa</a:t>
            </a:r>
            <a:r>
              <a:rPr lang="en-US" sz="2400" dirty="0">
                <a:solidFill>
                  <a:srgbClr val="333333"/>
                </a:solidFill>
              </a:rPr>
              <a:t> </a:t>
            </a:r>
            <a:r>
              <a:rPr lang="en-US" sz="2400" dirty="0" err="1">
                <a:solidFill>
                  <a:srgbClr val="333333"/>
                </a:solidFill>
              </a:rPr>
              <a:t>zámerne</a:t>
            </a:r>
            <a:r>
              <a:rPr lang="en-US" sz="2400" dirty="0">
                <a:solidFill>
                  <a:srgbClr val="333333"/>
                </a:solidFill>
              </a:rPr>
              <a:t> </a:t>
            </a:r>
            <a:r>
              <a:rPr lang="en-US" sz="2400" dirty="0" err="1">
                <a:solidFill>
                  <a:srgbClr val="333333"/>
                </a:solidFill>
              </a:rPr>
              <a:t>snažíme</a:t>
            </a:r>
            <a:r>
              <a:rPr lang="en-US" sz="2400" dirty="0">
                <a:solidFill>
                  <a:srgbClr val="333333"/>
                </a:solidFill>
              </a:rPr>
              <a:t> </a:t>
            </a:r>
            <a:r>
              <a:rPr lang="en-US" sz="2400" dirty="0" err="1">
                <a:solidFill>
                  <a:srgbClr val="333333"/>
                </a:solidFill>
              </a:rPr>
              <a:t>vtieravé</a:t>
            </a:r>
            <a:r>
              <a:rPr lang="en-US" sz="2400" dirty="0">
                <a:solidFill>
                  <a:srgbClr val="333333"/>
                </a:solidFill>
              </a:rPr>
              <a:t> </a:t>
            </a:r>
            <a:r>
              <a:rPr lang="en-US" sz="2400" dirty="0" err="1">
                <a:solidFill>
                  <a:srgbClr val="333333"/>
                </a:solidFill>
              </a:rPr>
              <a:t>myšlienky</a:t>
            </a:r>
            <a:r>
              <a:rPr lang="en-US" sz="2400" dirty="0">
                <a:solidFill>
                  <a:srgbClr val="333333"/>
                </a:solidFill>
              </a:rPr>
              <a:t> </a:t>
            </a:r>
            <a:r>
              <a:rPr lang="en-US" sz="2400" dirty="0" err="1">
                <a:solidFill>
                  <a:srgbClr val="333333"/>
                </a:solidFill>
              </a:rPr>
              <a:t>potláčať</a:t>
            </a:r>
            <a:r>
              <a:rPr lang="en-US" sz="2400" dirty="0">
                <a:solidFill>
                  <a:srgbClr val="333333"/>
                </a:solidFill>
              </a:rPr>
              <a:t> (“</a:t>
            </a:r>
            <a:r>
              <a:rPr lang="en-US" sz="2400" dirty="0" err="1">
                <a:solidFill>
                  <a:srgbClr val="333333"/>
                </a:solidFill>
              </a:rPr>
              <a:t>Nestojím</a:t>
            </a:r>
            <a:r>
              <a:rPr lang="en-US" sz="2400" dirty="0">
                <a:solidFill>
                  <a:srgbClr val="333333"/>
                </a:solidFill>
              </a:rPr>
              <a:t> za </a:t>
            </a:r>
            <a:r>
              <a:rPr lang="en-US" sz="2400" dirty="0" err="1">
                <a:solidFill>
                  <a:srgbClr val="333333"/>
                </a:solidFill>
              </a:rPr>
              <a:t>nič</a:t>
            </a:r>
            <a:r>
              <a:rPr lang="en-US" sz="2400" dirty="0">
                <a:solidFill>
                  <a:srgbClr val="333333"/>
                </a:solidFill>
              </a:rPr>
              <a:t>” a pod.). </a:t>
            </a:r>
            <a:r>
              <a:rPr lang="en-US" sz="2400" dirty="0" err="1">
                <a:solidFill>
                  <a:srgbClr val="333333"/>
                </a:solidFill>
              </a:rPr>
              <a:t>Tieto</a:t>
            </a:r>
            <a:r>
              <a:rPr lang="en-US" sz="2400" dirty="0">
                <a:solidFill>
                  <a:srgbClr val="333333"/>
                </a:solidFill>
              </a:rPr>
              <a:t> </a:t>
            </a:r>
            <a:r>
              <a:rPr lang="en-US" sz="2400" dirty="0" err="1">
                <a:solidFill>
                  <a:srgbClr val="333333"/>
                </a:solidFill>
              </a:rPr>
              <a:t>myšlienky</a:t>
            </a:r>
            <a:r>
              <a:rPr lang="en-US" sz="2400" dirty="0">
                <a:solidFill>
                  <a:srgbClr val="333333"/>
                </a:solidFill>
              </a:rPr>
              <a:t> </a:t>
            </a:r>
            <a:r>
              <a:rPr lang="en-US" sz="2400" dirty="0" err="1">
                <a:solidFill>
                  <a:srgbClr val="333333"/>
                </a:solidFill>
              </a:rPr>
              <a:t>sa</a:t>
            </a:r>
            <a:r>
              <a:rPr lang="en-US" sz="2400" dirty="0">
                <a:solidFill>
                  <a:srgbClr val="333333"/>
                </a:solidFill>
              </a:rPr>
              <a:t> </a:t>
            </a:r>
            <a:r>
              <a:rPr lang="en-US" sz="2400" dirty="0" err="1">
                <a:solidFill>
                  <a:srgbClr val="333333"/>
                </a:solidFill>
              </a:rPr>
              <a:t>potom</a:t>
            </a:r>
            <a:r>
              <a:rPr lang="en-US" sz="2400" dirty="0">
                <a:solidFill>
                  <a:srgbClr val="333333"/>
                </a:solidFill>
              </a:rPr>
              <a:t> </a:t>
            </a:r>
            <a:r>
              <a:rPr lang="en-US" sz="2400" dirty="0" err="1">
                <a:solidFill>
                  <a:srgbClr val="333333"/>
                </a:solidFill>
              </a:rPr>
              <a:t>môžu</a:t>
            </a:r>
            <a:r>
              <a:rPr lang="en-US" sz="2400" dirty="0">
                <a:solidFill>
                  <a:srgbClr val="333333"/>
                </a:solidFill>
              </a:rPr>
              <a:t> </a:t>
            </a:r>
            <a:r>
              <a:rPr lang="en-US" sz="2400" dirty="0" err="1">
                <a:solidFill>
                  <a:srgbClr val="333333"/>
                </a:solidFill>
              </a:rPr>
              <a:t>stať</a:t>
            </a:r>
            <a:r>
              <a:rPr lang="en-US" sz="2400" dirty="0">
                <a:solidFill>
                  <a:srgbClr val="333333"/>
                </a:solidFill>
              </a:rPr>
              <a:t> </a:t>
            </a:r>
            <a:r>
              <a:rPr lang="en-US" sz="2400" dirty="0" err="1">
                <a:solidFill>
                  <a:srgbClr val="333333"/>
                </a:solidFill>
              </a:rPr>
              <a:t>tak</a:t>
            </a:r>
            <a:r>
              <a:rPr lang="en-US" sz="2400" dirty="0">
                <a:solidFill>
                  <a:srgbClr val="333333"/>
                </a:solidFill>
              </a:rPr>
              <a:t> </a:t>
            </a:r>
            <a:r>
              <a:rPr lang="en-US" sz="2400" dirty="0" err="1">
                <a:solidFill>
                  <a:srgbClr val="333333"/>
                </a:solidFill>
              </a:rPr>
              <a:t>silnými</a:t>
            </a:r>
            <a:r>
              <a:rPr lang="en-US" sz="2400" dirty="0">
                <a:solidFill>
                  <a:srgbClr val="333333"/>
                </a:solidFill>
              </a:rPr>
              <a:t>, </a:t>
            </a:r>
            <a:r>
              <a:rPr lang="en-US" sz="2400" dirty="0" err="1">
                <a:solidFill>
                  <a:srgbClr val="333333"/>
                </a:solidFill>
              </a:rPr>
              <a:t>že</a:t>
            </a:r>
            <a:r>
              <a:rPr lang="en-US" sz="2400" dirty="0">
                <a:solidFill>
                  <a:srgbClr val="333333"/>
                </a:solidFill>
              </a:rPr>
              <a:t> </a:t>
            </a:r>
            <a:r>
              <a:rPr lang="en-US" sz="2400" dirty="0" err="1">
                <a:solidFill>
                  <a:srgbClr val="333333"/>
                </a:solidFill>
              </a:rPr>
              <a:t>nám</a:t>
            </a:r>
            <a:r>
              <a:rPr lang="en-US" sz="2400" dirty="0">
                <a:solidFill>
                  <a:srgbClr val="333333"/>
                </a:solidFill>
              </a:rPr>
              <a:t> </a:t>
            </a:r>
            <a:r>
              <a:rPr lang="en-US" sz="2400" dirty="0" err="1">
                <a:solidFill>
                  <a:srgbClr val="333333"/>
                </a:solidFill>
              </a:rPr>
              <a:t>začnú</a:t>
            </a:r>
            <a:r>
              <a:rPr lang="en-US" sz="2400" dirty="0">
                <a:solidFill>
                  <a:srgbClr val="333333"/>
                </a:solidFill>
              </a:rPr>
              <a:t> </a:t>
            </a:r>
            <a:r>
              <a:rPr lang="en-US" sz="2400" dirty="0" err="1">
                <a:solidFill>
                  <a:srgbClr val="333333"/>
                </a:solidFill>
              </a:rPr>
              <a:t>pripadať</a:t>
            </a:r>
            <a:r>
              <a:rPr lang="en-US" sz="2400" dirty="0">
                <a:solidFill>
                  <a:srgbClr val="333333"/>
                </a:solidFill>
              </a:rPr>
              <a:t> </a:t>
            </a:r>
            <a:r>
              <a:rPr lang="en-US" sz="2400" dirty="0" err="1">
                <a:solidFill>
                  <a:srgbClr val="333333"/>
                </a:solidFill>
              </a:rPr>
              <a:t>ako</a:t>
            </a:r>
            <a:r>
              <a:rPr lang="en-US" sz="2400" dirty="0">
                <a:solidFill>
                  <a:srgbClr val="333333"/>
                </a:solidFill>
              </a:rPr>
              <a:t> </a:t>
            </a:r>
            <a:r>
              <a:rPr lang="en-US" sz="2400" dirty="0" err="1">
                <a:solidFill>
                  <a:srgbClr val="333333"/>
                </a:solidFill>
              </a:rPr>
              <a:t>čudné</a:t>
            </a:r>
            <a:r>
              <a:rPr lang="en-US" sz="2400" dirty="0">
                <a:solidFill>
                  <a:srgbClr val="333333"/>
                </a:solidFill>
              </a:rPr>
              <a:t> </a:t>
            </a:r>
            <a:r>
              <a:rPr lang="en-US" sz="2400" dirty="0" err="1">
                <a:solidFill>
                  <a:srgbClr val="333333"/>
                </a:solidFill>
              </a:rPr>
              <a:t>alebo</a:t>
            </a:r>
            <a:r>
              <a:rPr lang="en-US" sz="2400" dirty="0">
                <a:solidFill>
                  <a:srgbClr val="333333"/>
                </a:solidFill>
              </a:rPr>
              <a:t> </a:t>
            </a:r>
            <a:r>
              <a:rPr lang="en-US" sz="2400" dirty="0" err="1">
                <a:solidFill>
                  <a:srgbClr val="333333"/>
                </a:solidFill>
              </a:rPr>
              <a:t>mimo</a:t>
            </a:r>
            <a:r>
              <a:rPr lang="en-US" sz="2400" dirty="0">
                <a:solidFill>
                  <a:srgbClr val="333333"/>
                </a:solidFill>
              </a:rPr>
              <a:t> </a:t>
            </a:r>
            <a:r>
              <a:rPr lang="en-US" sz="2400" dirty="0" err="1">
                <a:solidFill>
                  <a:srgbClr val="333333"/>
                </a:solidFill>
              </a:rPr>
              <a:t>vašej</a:t>
            </a:r>
            <a:r>
              <a:rPr lang="en-US" sz="2400" dirty="0">
                <a:solidFill>
                  <a:srgbClr val="333333"/>
                </a:solidFill>
              </a:rPr>
              <a:t> </a:t>
            </a:r>
            <a:r>
              <a:rPr lang="en-US" sz="2400" dirty="0" err="1">
                <a:solidFill>
                  <a:srgbClr val="333333"/>
                </a:solidFill>
              </a:rPr>
              <a:t>kontroly</a:t>
            </a:r>
            <a:r>
              <a:rPr lang="en-US" sz="2400" dirty="0">
                <a:solidFill>
                  <a:srgbClr val="333333"/>
                </a:solidFill>
              </a:rPr>
              <a:t>!</a:t>
            </a: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Metakognitívny tréning 8 – Sebavedomie &amp; Nálada</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iné môžeme urobiť:</a:t>
            </a:r>
            <a:endParaRPr lang="de-DE" altLang="de-DE" sz="3600">
              <a:latin typeface="+mn-lt"/>
              <a:ea typeface="+mn-ea"/>
              <a:cs typeface="+mn-cs"/>
            </a:endParaRPr>
          </a:p>
        </p:txBody>
      </p:sp>
      <p:sp>
        <p:nvSpPr>
          <p:cNvPr id="33795" name="Rectangle 3"/>
          <p:cNvSpPr>
            <a:spLocks noGrp="1" noChangeArrowheads="1"/>
          </p:cNvSpPr>
          <p:nvPr>
            <p:ph idx="1"/>
          </p:nvPr>
        </p:nvSpPr>
        <p:spPr/>
        <p:txBody>
          <a:bodyPr>
            <a:noAutofit/>
          </a:bodyPr>
          <a:lstStyle/>
          <a:p>
            <a:pPr eaLnBrk="1" hangingPunct="1"/>
            <a:r>
              <a:rPr lang="sk-SK" altLang="de-DE" sz="2400">
                <a:solidFill>
                  <a:srgbClr val="333333"/>
                </a:solidFill>
              </a:rPr>
              <a:t>Ak ste rozrušený zo silných negatívnych myšlienok</a:t>
            </a:r>
            <a:r>
              <a:rPr lang="de-DE" altLang="de-DE" sz="2400">
                <a:solidFill>
                  <a:srgbClr val="333333"/>
                </a:solidFill>
              </a:rPr>
              <a:t>, </a:t>
            </a:r>
            <a:r>
              <a:rPr lang="sk-SK" altLang="de-DE" sz="2400">
                <a:solidFill>
                  <a:srgbClr val="333333"/>
                </a:solidFill>
              </a:rPr>
              <a:t>nesnažte sa ich aktívne potláčať</a:t>
            </a:r>
            <a:r>
              <a:rPr lang="de-DE" altLang="de-DE" sz="2400">
                <a:solidFill>
                  <a:srgbClr val="333333"/>
                </a:solidFill>
              </a:rPr>
              <a:t> (</a:t>
            </a:r>
            <a:r>
              <a:rPr lang="sk-SK" altLang="de-DE" sz="2400">
                <a:solidFill>
                  <a:srgbClr val="333333"/>
                </a:solidFill>
              </a:rPr>
              <a:t>iba ich to posilňuje</a:t>
            </a:r>
            <a:r>
              <a:rPr lang="de-DE" altLang="de-DE" sz="2400">
                <a:solidFill>
                  <a:srgbClr val="333333"/>
                </a:solidFill>
              </a:rPr>
              <a:t>), </a:t>
            </a:r>
            <a:r>
              <a:rPr lang="sk-SK" altLang="de-DE" sz="2400">
                <a:solidFill>
                  <a:srgbClr val="333333"/>
                </a:solidFill>
              </a:rPr>
              <a:t>ale pozorujte bez zásahu vnútorné procesy</a:t>
            </a:r>
            <a:r>
              <a:rPr lang="de-DE" altLang="de-DE" sz="2400">
                <a:solidFill>
                  <a:srgbClr val="333333"/>
                </a:solidFill>
              </a:rPr>
              <a:t> – </a:t>
            </a:r>
            <a:r>
              <a:rPr lang="sk-SK" altLang="de-DE" sz="2400">
                <a:solidFill>
                  <a:srgbClr val="333333"/>
                </a:solidFill>
              </a:rPr>
              <a:t>ako návštevník ZOO, ktorý pozoruje nebezpečné zviera z bezpečnej vzdialenosti</a:t>
            </a:r>
            <a:r>
              <a:rPr lang="de-DE" altLang="de-DE" sz="2400">
                <a:solidFill>
                  <a:srgbClr val="333333"/>
                </a:solidFill>
              </a:rPr>
              <a:t>.</a:t>
            </a:r>
          </a:p>
          <a:p>
            <a:pPr eaLnBrk="1" hangingPunct="1"/>
            <a:r>
              <a:rPr lang="sk-SK" altLang="de-DE" sz="2400">
                <a:solidFill>
                  <a:srgbClr val="004992"/>
                </a:solidFill>
              </a:rPr>
              <a:t>Myšlienky sa takmer automaticky zmiernia</a:t>
            </a:r>
            <a:r>
              <a:rPr lang="de-DE" altLang="de-DE" sz="2400">
                <a:solidFill>
                  <a:srgbClr val="004992"/>
                </a:solidFill>
              </a:rPr>
              <a:t>.</a:t>
            </a: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7. Ďalšie chyby myslenia</a:t>
            </a:r>
          </a:p>
        </p:txBody>
      </p:sp>
      <p:sp>
        <p:nvSpPr>
          <p:cNvPr id="5" name="Content Placeholder 4"/>
          <p:cNvSpPr>
            <a:spLocks noGrp="1"/>
          </p:cNvSpPr>
          <p:nvPr>
            <p:ph idx="1"/>
          </p:nvPr>
        </p:nvSpPr>
        <p:spPr/>
        <p:txBody>
          <a:bodyPr/>
          <a:lstStyle/>
          <a:p>
            <a:pPr lvl="0" defTabSz="914400">
              <a:lnSpc>
                <a:spcPct val="100000"/>
              </a:lnSpc>
              <a:spcBef>
                <a:spcPts val="1200"/>
              </a:spcBef>
            </a:pPr>
            <a:r>
              <a:rPr lang="sk-SK" altLang="de-DE" b="1" dirty="0">
                <a:solidFill>
                  <a:srgbClr val="004992"/>
                </a:solidFill>
              </a:rPr>
              <a:t>Porovnávanie sa s inými ľuďmi</a:t>
            </a:r>
            <a:r>
              <a:rPr lang="en-US" altLang="de-DE" b="1" dirty="0">
                <a:solidFill>
                  <a:srgbClr val="004992"/>
                </a:solidFill>
              </a:rPr>
              <a:t>:</a:t>
            </a:r>
            <a:endParaRPr lang="de-DE" altLang="de-DE" b="1" dirty="0">
              <a:solidFill>
                <a:srgbClr val="333333"/>
              </a:solidFill>
            </a:endParaRPr>
          </a:p>
          <a:p>
            <a:pPr marL="285750" lvl="1" indent="-285750" defTabSz="914400">
              <a:lnSpc>
                <a:spcPct val="100000"/>
              </a:lnSpc>
              <a:spcBef>
                <a:spcPts val="1200"/>
              </a:spcBef>
              <a:spcAft>
                <a:spcPts val="0"/>
              </a:spcAft>
              <a:buClr>
                <a:srgbClr val="333333"/>
              </a:buClr>
              <a:buFont typeface="WingDings"/>
              <a:buChar char=""/>
            </a:pPr>
            <a:r>
              <a:rPr lang="sk-SK" altLang="de-DE" dirty="0">
                <a:solidFill>
                  <a:srgbClr val="333333"/>
                </a:solidFill>
              </a:rPr>
              <a:t>Neporovnávajte sa príliš s inými</a:t>
            </a:r>
            <a:r>
              <a:rPr lang="en-US" altLang="de-DE" dirty="0">
                <a:solidFill>
                  <a:srgbClr val="333333"/>
                </a:solidFill>
              </a:rPr>
              <a:t>!</a:t>
            </a:r>
          </a:p>
          <a:p>
            <a:pPr marL="285750" lvl="1" indent="-285750" defTabSz="914400">
              <a:lnSpc>
                <a:spcPct val="100000"/>
              </a:lnSpc>
              <a:spcBef>
                <a:spcPts val="1200"/>
              </a:spcBef>
              <a:spcAft>
                <a:spcPts val="0"/>
              </a:spcAft>
              <a:buClr>
                <a:srgbClr val="333333"/>
              </a:buClr>
              <a:buFont typeface="WingDings"/>
              <a:buChar char=""/>
            </a:pPr>
            <a:r>
              <a:rPr lang="sk-SK" altLang="de-DE" dirty="0">
                <a:solidFill>
                  <a:srgbClr val="333333"/>
                </a:solidFill>
              </a:rPr>
              <a:t>Vždy budú ľudia, ktorí sú atraktívnejší, úspešnejší a populárnejší</a:t>
            </a:r>
            <a:r>
              <a:rPr lang="en-US" altLang="de-DE" dirty="0">
                <a:solidFill>
                  <a:srgbClr val="333333"/>
                </a:solidFill>
              </a:rPr>
              <a:t>. </a:t>
            </a:r>
            <a:r>
              <a:rPr lang="sk-SK" altLang="de-DE" dirty="0">
                <a:solidFill>
                  <a:srgbClr val="333333"/>
                </a:solidFill>
              </a:rPr>
              <a:t>Pokiaľ sa na </a:t>
            </a:r>
            <a:r>
              <a:rPr lang="sk-SK" altLang="de-DE">
                <a:solidFill>
                  <a:srgbClr val="333333"/>
                </a:solidFill>
              </a:rPr>
              <a:t>týchto “šťastlivcov” </a:t>
            </a:r>
            <a:r>
              <a:rPr lang="sk-SK" altLang="de-DE" dirty="0">
                <a:solidFill>
                  <a:srgbClr val="333333"/>
                </a:solidFill>
              </a:rPr>
              <a:t>pozriete bližšie</a:t>
            </a:r>
            <a:r>
              <a:rPr lang="en-US" altLang="de-DE" dirty="0">
                <a:solidFill>
                  <a:srgbClr val="333333"/>
                </a:solidFill>
              </a:rPr>
              <a:t>, </a:t>
            </a:r>
            <a:r>
              <a:rPr lang="sk-SK" altLang="de-DE" dirty="0">
                <a:solidFill>
                  <a:srgbClr val="333333"/>
                </a:solidFill>
              </a:rPr>
              <a:t>zistíte, že aj oni majú svoje vlastné</a:t>
            </a:r>
            <a:r>
              <a:rPr lang="en-US" altLang="de-DE" dirty="0">
                <a:solidFill>
                  <a:srgbClr val="333333"/>
                </a:solidFill>
              </a:rPr>
              <a:t> </a:t>
            </a:r>
            <a:r>
              <a:rPr lang="sk-SK" altLang="de-DE" dirty="0">
                <a:solidFill>
                  <a:srgbClr val="333333"/>
                </a:solidFill>
              </a:rPr>
              <a:t>slabosti a problémy</a:t>
            </a:r>
            <a:r>
              <a:rPr lang="en-US" altLang="de-DE" dirty="0">
                <a:solidFill>
                  <a:srgbClr val="333333"/>
                </a:solidFill>
              </a:rPr>
              <a:t>.</a:t>
            </a:r>
          </a:p>
        </p:txBody>
      </p:sp>
      <p:sp>
        <p:nvSpPr>
          <p:cNvPr id="9" name="Footer Placeholder 8"/>
          <p:cNvSpPr>
            <a:spLocks noGrp="1"/>
          </p:cNvSpPr>
          <p:nvPr>
            <p:ph type="ftr" sz="quarter" idx="11"/>
          </p:nvPr>
        </p:nvSpPr>
        <p:spPr/>
        <p:txBody>
          <a:bodyPr/>
          <a:lstStyle/>
          <a:p>
            <a:r>
              <a:rPr lang="de-DE"/>
              <a:t>Metakognitívny tréning 8 – Sebavedomie &amp; Nálada</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7. Ďalšie chyby myslenia</a:t>
            </a:r>
          </a:p>
        </p:txBody>
      </p:sp>
      <p:sp>
        <p:nvSpPr>
          <p:cNvPr id="5" name="Content Placeholder 4"/>
          <p:cNvSpPr>
            <a:spLocks noGrp="1"/>
          </p:cNvSpPr>
          <p:nvPr>
            <p:ph idx="1"/>
          </p:nvPr>
        </p:nvSpPr>
        <p:spPr/>
        <p:txBody>
          <a:bodyPr/>
          <a:lstStyle/>
          <a:p>
            <a:pPr lvl="0" defTabSz="914400">
              <a:lnSpc>
                <a:spcPct val="100000"/>
              </a:lnSpc>
              <a:spcBef>
                <a:spcPts val="1200"/>
              </a:spcBef>
            </a:pPr>
            <a:r>
              <a:rPr lang="sk-SK" altLang="de-DE" b="1" dirty="0">
                <a:solidFill>
                  <a:srgbClr val="004992"/>
                </a:solidFill>
              </a:rPr>
              <a:t>Porovnávanie sa s inými ľuďmi</a:t>
            </a:r>
            <a:r>
              <a:rPr lang="en-US" altLang="de-DE" b="1" dirty="0">
                <a:solidFill>
                  <a:srgbClr val="004992"/>
                </a:solidFill>
              </a:rPr>
              <a:t>:</a:t>
            </a:r>
            <a:endParaRPr lang="de-DE" altLang="de-DE" b="1" dirty="0">
              <a:solidFill>
                <a:srgbClr val="333333"/>
              </a:solidFill>
            </a:endParaRPr>
          </a:p>
          <a:p>
            <a:pPr marL="285750" lvl="1" indent="-285750" defTabSz="914400">
              <a:lnSpc>
                <a:spcPct val="100000"/>
              </a:lnSpc>
              <a:spcBef>
                <a:spcPts val="1200"/>
              </a:spcBef>
              <a:spcAft>
                <a:spcPts val="0"/>
              </a:spcAft>
              <a:buClr>
                <a:srgbClr val="333333"/>
              </a:buClr>
              <a:buFont typeface="WingDings"/>
              <a:buChar char=""/>
            </a:pPr>
            <a:r>
              <a:rPr lang="sk-SK" altLang="de-DE" dirty="0">
                <a:solidFill>
                  <a:srgbClr val="333333"/>
                </a:solidFill>
              </a:rPr>
              <a:t>Neporovnávajte sa príliš s inými</a:t>
            </a:r>
            <a:r>
              <a:rPr lang="en-US" altLang="de-DE" dirty="0">
                <a:solidFill>
                  <a:srgbClr val="333333"/>
                </a:solidFill>
              </a:rPr>
              <a:t>!</a:t>
            </a:r>
          </a:p>
          <a:p>
            <a:pPr marL="285750" lvl="1" indent="-285750" defTabSz="914400">
              <a:lnSpc>
                <a:spcPct val="100000"/>
              </a:lnSpc>
              <a:spcBef>
                <a:spcPts val="1200"/>
              </a:spcBef>
              <a:spcAft>
                <a:spcPts val="0"/>
              </a:spcAft>
              <a:buClr>
                <a:srgbClr val="333333"/>
              </a:buClr>
              <a:buFont typeface="WingDings"/>
              <a:buChar char=""/>
            </a:pPr>
            <a:r>
              <a:rPr lang="sk-SK" altLang="de-DE" dirty="0">
                <a:solidFill>
                  <a:srgbClr val="333333"/>
                </a:solidFill>
              </a:rPr>
              <a:t>Vždy budú ľudia, ktorí sú atraktívnejší, úspešnejší a populárnejší</a:t>
            </a:r>
            <a:r>
              <a:rPr lang="en-US" altLang="de-DE" dirty="0">
                <a:solidFill>
                  <a:srgbClr val="333333"/>
                </a:solidFill>
              </a:rPr>
              <a:t>. </a:t>
            </a:r>
            <a:r>
              <a:rPr lang="sk-SK" altLang="de-DE" dirty="0">
                <a:solidFill>
                  <a:srgbClr val="333333"/>
                </a:solidFill>
              </a:rPr>
              <a:t>Pokiaľ sa na </a:t>
            </a:r>
            <a:r>
              <a:rPr lang="sk-SK" altLang="de-DE">
                <a:solidFill>
                  <a:srgbClr val="333333"/>
                </a:solidFill>
              </a:rPr>
              <a:t>týchto “šťastlivcov” </a:t>
            </a:r>
            <a:r>
              <a:rPr lang="sk-SK" altLang="de-DE" dirty="0">
                <a:solidFill>
                  <a:srgbClr val="333333"/>
                </a:solidFill>
              </a:rPr>
              <a:t>pozriete bližšie</a:t>
            </a:r>
            <a:r>
              <a:rPr lang="en-US" altLang="de-DE" dirty="0">
                <a:solidFill>
                  <a:srgbClr val="333333"/>
                </a:solidFill>
              </a:rPr>
              <a:t>, </a:t>
            </a:r>
            <a:r>
              <a:rPr lang="sk-SK" altLang="de-DE" dirty="0">
                <a:solidFill>
                  <a:srgbClr val="333333"/>
                </a:solidFill>
              </a:rPr>
              <a:t>zistíte, že aj oni majú svoje vlastné</a:t>
            </a:r>
            <a:r>
              <a:rPr lang="en-US" altLang="de-DE" dirty="0">
                <a:solidFill>
                  <a:srgbClr val="333333"/>
                </a:solidFill>
              </a:rPr>
              <a:t> </a:t>
            </a:r>
            <a:r>
              <a:rPr lang="sk-SK" altLang="de-DE" dirty="0">
                <a:solidFill>
                  <a:srgbClr val="333333"/>
                </a:solidFill>
              </a:rPr>
              <a:t>slabosti a problémy</a:t>
            </a:r>
            <a:r>
              <a:rPr lang="en-US" altLang="de-DE" dirty="0">
                <a:solidFill>
                  <a:srgbClr val="333333"/>
                </a:solidFill>
              </a:rPr>
              <a:t>.</a:t>
            </a:r>
          </a:p>
          <a:p>
            <a:pPr lvl="0" defTabSz="914400"/>
            <a:r>
              <a:rPr lang="sk-SK" altLang="de-DE" b="1" dirty="0">
                <a:solidFill>
                  <a:srgbClr val="004992"/>
                </a:solidFill>
              </a:rPr>
              <a:t>Absolútne</a:t>
            </a:r>
            <a:r>
              <a:rPr lang="en-US" altLang="de-DE" b="1" dirty="0">
                <a:solidFill>
                  <a:srgbClr val="004992"/>
                </a:solidFill>
              </a:rPr>
              <a:t> </a:t>
            </a:r>
            <a:r>
              <a:rPr lang="sk-SK" altLang="de-DE" b="1" dirty="0">
                <a:solidFill>
                  <a:srgbClr val="004992"/>
                </a:solidFill>
              </a:rPr>
              <a:t>požiadavky</a:t>
            </a:r>
            <a:r>
              <a:rPr lang="en-US" altLang="de-DE" b="1" dirty="0">
                <a:solidFill>
                  <a:srgbClr val="004992"/>
                </a:solidFill>
              </a:rPr>
              <a:t>:</a:t>
            </a:r>
            <a:endParaRPr lang="en-US" altLang="de-DE" b="1" dirty="0">
              <a:solidFill>
                <a:srgbClr val="333333"/>
              </a:solidFill>
            </a:endParaRPr>
          </a:p>
          <a:p>
            <a:pPr marL="285750" lvl="1" indent="-285750" defTabSz="914400">
              <a:lnSpc>
                <a:spcPct val="100000"/>
              </a:lnSpc>
              <a:spcBef>
                <a:spcPts val="1200"/>
              </a:spcBef>
              <a:spcAft>
                <a:spcPts val="0"/>
              </a:spcAft>
              <a:buClr>
                <a:srgbClr val="333333"/>
              </a:buClr>
              <a:buFont typeface="WingDings"/>
              <a:buChar char=""/>
            </a:pPr>
            <a:r>
              <a:rPr lang="sk-SK" altLang="de-DE" b="1" dirty="0">
                <a:solidFill>
                  <a:srgbClr val="333333"/>
                </a:solidFill>
              </a:rPr>
              <a:t>Nemajte </a:t>
            </a:r>
            <a:r>
              <a:rPr lang="sk-SK" altLang="de-DE" dirty="0">
                <a:solidFill>
                  <a:srgbClr val="333333"/>
                </a:solidFill>
              </a:rPr>
              <a:t>na seba príliš veľké požiadavky, ako sú napríklad</a:t>
            </a:r>
            <a:r>
              <a:rPr lang="en-US" altLang="de-DE" dirty="0">
                <a:solidFill>
                  <a:srgbClr val="333333"/>
                </a:solidFill>
              </a:rPr>
              <a:t>:</a:t>
            </a:r>
          </a:p>
          <a:p>
            <a:pPr lvl="2" defTabSz="914400">
              <a:lnSpc>
                <a:spcPct val="100000"/>
              </a:lnSpc>
              <a:spcBef>
                <a:spcPts val="1200"/>
              </a:spcBef>
              <a:spcAft>
                <a:spcPts val="0"/>
              </a:spcAft>
              <a:buClr>
                <a:srgbClr val="FFFFFF"/>
              </a:buClr>
              <a:buFont typeface="WingDings"/>
              <a:buChar char=""/>
            </a:pPr>
            <a:r>
              <a:rPr lang="en-US" altLang="de-DE">
                <a:solidFill>
                  <a:srgbClr val="333333"/>
                </a:solidFill>
              </a:rPr>
              <a:t>“</a:t>
            </a:r>
            <a:r>
              <a:rPr lang="sk-SK" altLang="de-DE">
                <a:solidFill>
                  <a:srgbClr val="333333"/>
                </a:solidFill>
              </a:rPr>
              <a:t>Vždy </a:t>
            </a:r>
            <a:r>
              <a:rPr lang="sk-SK" altLang="de-DE" dirty="0">
                <a:solidFill>
                  <a:srgbClr val="333333"/>
                </a:solidFill>
              </a:rPr>
              <a:t>musím vyzerať </a:t>
            </a:r>
            <a:r>
              <a:rPr lang="sk-SK" altLang="de-DE">
                <a:solidFill>
                  <a:srgbClr val="333333"/>
                </a:solidFill>
              </a:rPr>
              <a:t>dobre.</a:t>
            </a:r>
            <a:r>
              <a:rPr lang="en-US" altLang="de-DE">
                <a:solidFill>
                  <a:srgbClr val="333333"/>
                </a:solidFill>
              </a:rPr>
              <a:t>”</a:t>
            </a:r>
            <a:endParaRPr lang="en-US" altLang="de-DE" dirty="0">
              <a:solidFill>
                <a:srgbClr val="333333"/>
              </a:solidFill>
            </a:endParaRPr>
          </a:p>
          <a:p>
            <a:pPr lvl="2" defTabSz="914400">
              <a:lnSpc>
                <a:spcPct val="100000"/>
              </a:lnSpc>
              <a:spcBef>
                <a:spcPts val="1200"/>
              </a:spcBef>
              <a:spcAft>
                <a:spcPts val="0"/>
              </a:spcAft>
              <a:buClr>
                <a:srgbClr val="FFFFFF"/>
              </a:buClr>
              <a:buFont typeface="WingDings"/>
              <a:buChar char=""/>
            </a:pPr>
            <a:r>
              <a:rPr lang="en-US" altLang="de-DE">
                <a:solidFill>
                  <a:srgbClr val="333333"/>
                </a:solidFill>
              </a:rPr>
              <a:t>“</a:t>
            </a:r>
            <a:r>
              <a:rPr lang="sk-SK" altLang="de-DE">
                <a:solidFill>
                  <a:srgbClr val="333333"/>
                </a:solidFill>
              </a:rPr>
              <a:t>Vždy </a:t>
            </a:r>
            <a:r>
              <a:rPr lang="sk-SK" altLang="de-DE" dirty="0">
                <a:solidFill>
                  <a:srgbClr val="333333"/>
                </a:solidFill>
              </a:rPr>
              <a:t>sa musím javiť ako </a:t>
            </a:r>
            <a:r>
              <a:rPr lang="sk-SK" altLang="de-DE">
                <a:solidFill>
                  <a:srgbClr val="333333"/>
                </a:solidFill>
              </a:rPr>
              <a:t>chytrý.</a:t>
            </a:r>
            <a:r>
              <a:rPr lang="en-US" altLang="de-DE">
                <a:solidFill>
                  <a:srgbClr val="333333"/>
                </a:solidFill>
              </a:rPr>
              <a:t>”</a:t>
            </a:r>
            <a:endParaRPr lang="de-DE" altLang="de-DE" dirty="0">
              <a:solidFill>
                <a:srgbClr val="333333"/>
              </a:solidFill>
            </a:endParaRPr>
          </a:p>
          <a:p>
            <a:pPr lvl="2" defTabSz="914400">
              <a:lnSpc>
                <a:spcPct val="100000"/>
              </a:lnSpc>
              <a:spcBef>
                <a:spcPts val="1200"/>
              </a:spcBef>
              <a:spcAft>
                <a:spcPts val="0"/>
              </a:spcAft>
              <a:buClr>
                <a:srgbClr val="FFFFFF"/>
              </a:buClr>
              <a:buFont typeface="WingDings"/>
              <a:buChar char=""/>
            </a:pPr>
            <a:r>
              <a:rPr lang="en-US" altLang="de-DE">
                <a:solidFill>
                  <a:srgbClr val="333333"/>
                </a:solidFill>
              </a:rPr>
              <a:t>“</a:t>
            </a:r>
            <a:r>
              <a:rPr lang="sk-SK" altLang="de-DE">
                <a:solidFill>
                  <a:srgbClr val="333333"/>
                </a:solidFill>
              </a:rPr>
              <a:t>Vždy </a:t>
            </a:r>
            <a:r>
              <a:rPr lang="sk-SK" altLang="de-DE" dirty="0">
                <a:solidFill>
                  <a:srgbClr val="333333"/>
                </a:solidFill>
              </a:rPr>
              <a:t>musím byť </a:t>
            </a:r>
            <a:r>
              <a:rPr lang="sk-SK" altLang="de-DE">
                <a:solidFill>
                  <a:srgbClr val="333333"/>
                </a:solidFill>
              </a:rPr>
              <a:t>najzábavnejší.</a:t>
            </a:r>
            <a:r>
              <a:rPr lang="en-US" altLang="de-DE">
                <a:solidFill>
                  <a:srgbClr val="333333"/>
                </a:solidFill>
              </a:rPr>
              <a:t>”</a:t>
            </a:r>
            <a:endParaRPr lang="en-US" dirty="0"/>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de-DE"/>
              <a:t>Metakognitívny tréning 8 – Sebavedomie &amp; Nálada</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30974861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voliteľné</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voliteľné</a:t>
            </a:r>
            <a:r>
              <a:rPr lang="en-US" altLang="ko-KR" sz="2400" dirty="0">
                <a:solidFill>
                  <a:srgbClr val="004992"/>
                </a:solidFill>
              </a:rPr>
              <a:t>: </a:t>
            </a:r>
            <a:r>
              <a:rPr lang="en-US" altLang="ko-KR" sz="2400" dirty="0" err="1">
                <a:solidFill>
                  <a:srgbClr val="004992"/>
                </a:solidFill>
              </a:rPr>
              <a:t>videoprezentácie</a:t>
            </a:r>
            <a:r>
              <a:rPr lang="en-US" altLang="ko-KR" sz="2400" dirty="0">
                <a:solidFill>
                  <a:srgbClr val="004992"/>
                </a:solidFill>
              </a:rPr>
              <a:t>, </a:t>
            </a:r>
            <a:r>
              <a:rPr lang="en-US" altLang="ko-KR" sz="2400" dirty="0" err="1">
                <a:solidFill>
                  <a:srgbClr val="004992"/>
                </a:solidFill>
              </a:rPr>
              <a:t>ktorých</a:t>
            </a:r>
            <a:r>
              <a:rPr lang="en-US" altLang="ko-KR" sz="2400" dirty="0">
                <a:solidFill>
                  <a:srgbClr val="004992"/>
                </a:solidFill>
              </a:rPr>
              <a:t> </a:t>
            </a:r>
            <a:r>
              <a:rPr lang="en-US" altLang="ko-KR" sz="2400" dirty="0" err="1">
                <a:solidFill>
                  <a:srgbClr val="004992"/>
                </a:solidFill>
              </a:rPr>
              <a:t>adresy</a:t>
            </a:r>
            <a:r>
              <a:rPr lang="en-US" altLang="ko-KR" sz="2400" dirty="0">
                <a:solidFill>
                  <a:srgbClr val="004992"/>
                </a:solidFill>
              </a:rPr>
              <a:t> s </a:t>
            </a:r>
            <a:r>
              <a:rPr lang="en-US" altLang="ko-KR" sz="2400" dirty="0" err="1">
                <a:solidFill>
                  <a:srgbClr val="004992"/>
                </a:solidFill>
              </a:rPr>
              <a:t>dnešnými</a:t>
            </a:r>
            <a:r>
              <a:rPr lang="en-US" altLang="ko-KR" sz="2400" dirty="0">
                <a:solidFill>
                  <a:srgbClr val="004992"/>
                </a:solidFill>
              </a:rPr>
              <a:t> </a:t>
            </a:r>
            <a:r>
              <a:rPr lang="en-US" altLang="ko-KR" sz="2400" dirty="0" err="1">
                <a:solidFill>
                  <a:srgbClr val="004992"/>
                </a:solidFill>
              </a:rPr>
              <a:t>témami</a:t>
            </a:r>
            <a:r>
              <a:rPr lang="en-US" altLang="ko-KR" sz="2400" dirty="0">
                <a:solidFill>
                  <a:srgbClr val="004992"/>
                </a:solidFill>
              </a:rPr>
              <a:t> </a:t>
            </a:r>
            <a:r>
              <a:rPr lang="en-US" altLang="ko-KR" sz="2400" dirty="0" err="1">
                <a:solidFill>
                  <a:srgbClr val="004992"/>
                </a:solidFill>
              </a:rPr>
              <a:t>sú</a:t>
            </a:r>
            <a:r>
              <a:rPr lang="en-US" altLang="ko-KR" sz="2400" dirty="0">
                <a:solidFill>
                  <a:srgbClr val="004992"/>
                </a:solidFill>
              </a:rPr>
              <a:t> </a:t>
            </a:r>
            <a:r>
              <a:rPr lang="en-US" altLang="ko-KR" sz="2400" dirty="0" err="1">
                <a:solidFill>
                  <a:srgbClr val="004992"/>
                </a:solidFill>
              </a:rPr>
              <a:t>dostupné</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nasledujúcej</a:t>
            </a:r>
            <a:r>
              <a:rPr lang="en-US" altLang="ko-KR" sz="2400" dirty="0">
                <a:solidFill>
                  <a:srgbClr val="004992"/>
                </a:solidFill>
              </a:rPr>
              <a:t> web </a:t>
            </a:r>
            <a:r>
              <a:rPr lang="en-US" altLang="ko-KR" sz="2400" dirty="0" err="1">
                <a:solidFill>
                  <a:srgbClr val="004992"/>
                </a:solidFill>
              </a:rPr>
              <a:t>stránke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pozretí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môžete</a:t>
            </a:r>
            <a:r>
              <a:rPr lang="en-US" altLang="ko-KR" sz="2400" dirty="0">
                <a:solidFill>
                  <a:srgbClr val="333333"/>
                </a:solidFill>
              </a:rPr>
              <a:t> </a:t>
            </a:r>
            <a:r>
              <a:rPr lang="en-US" altLang="ko-KR" sz="2400" dirty="0" err="1">
                <a:solidFill>
                  <a:srgbClr val="333333"/>
                </a:solidFill>
              </a:rPr>
              <a:t>diskutovať</a:t>
            </a:r>
            <a:r>
              <a:rPr lang="en-US" altLang="ko-KR" sz="2400" dirty="0">
                <a:solidFill>
                  <a:srgbClr val="333333"/>
                </a:solidFill>
              </a:rPr>
              <a:t>, </a:t>
            </a:r>
            <a:r>
              <a:rPr lang="en-US" altLang="ko-KR" sz="2400" dirty="0" err="1">
                <a:solidFill>
                  <a:srgbClr val="333333"/>
                </a:solidFill>
              </a:rPr>
              <a:t>ako</a:t>
            </a:r>
            <a:r>
              <a:rPr lang="en-US" altLang="ko-KR" sz="2400" dirty="0">
                <a:solidFill>
                  <a:srgbClr val="333333"/>
                </a:solidFill>
              </a:rPr>
              <a:t> to </a:t>
            </a:r>
            <a:r>
              <a:rPr lang="en-US" altLang="ko-KR" sz="2400" dirty="0" err="1">
                <a:solidFill>
                  <a:srgbClr val="333333"/>
                </a:solidFill>
              </a:rPr>
              <a:t>súvisí</a:t>
            </a:r>
            <a:r>
              <a:rPr lang="en-US" altLang="ko-KR" sz="2400" dirty="0">
                <a:solidFill>
                  <a:srgbClr val="333333"/>
                </a:solidFill>
              </a:rPr>
              <a:t> s </a:t>
            </a:r>
            <a:r>
              <a:rPr lang="en-US" altLang="ko-KR" sz="2400" dirty="0" err="1">
                <a:solidFill>
                  <a:srgbClr val="333333"/>
                </a:solidFill>
              </a:rPr>
              <a:t>dnešnou</a:t>
            </a:r>
            <a:r>
              <a:rPr lang="en-US" altLang="ko-KR" sz="2400" dirty="0">
                <a:solidFill>
                  <a:srgbClr val="333333"/>
                </a:solidFill>
              </a:rPr>
              <a:t> </a:t>
            </a:r>
            <a:r>
              <a:rPr lang="en-US" altLang="ko-KR" sz="2400" dirty="0" err="1">
                <a:solidFill>
                  <a:srgbClr val="333333"/>
                </a:solidFill>
              </a:rPr>
              <a:t>témou</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a:solidFill>
                  <a:srgbClr val="333333"/>
                </a:solidFill>
                <a:latin typeface="+mn-lt"/>
              </a:rPr>
              <a:t>pre </a:t>
            </a:r>
            <a:r>
              <a:rPr lang="en-US" altLang="ko-KR" b="0" i="1" spc="-5" dirty="0" err="1">
                <a:solidFill>
                  <a:srgbClr val="333333"/>
                </a:solidFill>
                <a:latin typeface="+mn-lt"/>
              </a:rPr>
              <a:t>trénerov</a:t>
            </a:r>
            <a:r>
              <a:rPr lang="en-US" altLang="ko-KR" b="0" i="1" spc="-5" dirty="0">
                <a:solidFill>
                  <a:srgbClr val="333333"/>
                </a:solidFill>
                <a:latin typeface="+mn-lt"/>
              </a:rPr>
              <a:t>:</a:t>
            </a:r>
          </a:p>
          <a:p>
            <a:pPr marL="635" defTabSz="914400" eaLnBrk="0" fontAlgn="base" hangingPunct="0">
              <a:spcBef>
                <a:spcPts val="894"/>
              </a:spcBef>
              <a:spcAft>
                <a:spcPct val="0"/>
              </a:spcAft>
            </a:pPr>
            <a:r>
              <a:rPr lang="en-US" altLang="ko-KR" b="0" dirty="0" err="1">
                <a:solidFill>
                  <a:srgbClr val="333333"/>
                </a:solidFill>
                <a:latin typeface="+mn-lt"/>
              </a:rPr>
              <a:t>Niektoré</a:t>
            </a:r>
            <a:r>
              <a:rPr lang="en-US" altLang="ko-KR" b="0" dirty="0">
                <a:solidFill>
                  <a:srgbClr val="333333"/>
                </a:solidFill>
                <a:latin typeface="+mn-lt"/>
              </a:rPr>
              <a:t> </a:t>
            </a:r>
            <a:r>
              <a:rPr lang="en-US" altLang="ko-KR" b="0" dirty="0" err="1">
                <a:solidFill>
                  <a:srgbClr val="333333"/>
                </a:solidFill>
                <a:latin typeface="+mn-lt"/>
              </a:rPr>
              <a:t>klipy</a:t>
            </a:r>
            <a:r>
              <a:rPr lang="en-US" altLang="ko-KR" b="0" dirty="0">
                <a:solidFill>
                  <a:srgbClr val="333333"/>
                </a:solidFill>
                <a:latin typeface="+mn-lt"/>
              </a:rPr>
              <a:t> </a:t>
            </a:r>
            <a:r>
              <a:rPr lang="en-US" altLang="ko-KR" b="0" dirty="0" err="1">
                <a:solidFill>
                  <a:srgbClr val="333333"/>
                </a:solidFill>
                <a:latin typeface="+mn-lt"/>
              </a:rPr>
              <a:t>obsahujú</a:t>
            </a:r>
            <a:r>
              <a:rPr lang="en-US" altLang="ko-KR" b="0" dirty="0">
                <a:solidFill>
                  <a:srgbClr val="333333"/>
                </a:solidFill>
                <a:latin typeface="+mn-lt"/>
              </a:rPr>
              <a:t> </a:t>
            </a:r>
            <a:r>
              <a:rPr lang="en-US" altLang="ko-KR" b="0" dirty="0" err="1">
                <a:solidFill>
                  <a:srgbClr val="333333"/>
                </a:solidFill>
                <a:latin typeface="+mn-lt"/>
              </a:rPr>
              <a:t>jazyk</a:t>
            </a:r>
            <a:r>
              <a:rPr lang="en-US" altLang="ko-KR" b="0" dirty="0">
                <a:solidFill>
                  <a:srgbClr val="333333"/>
                </a:solidFill>
                <a:latin typeface="+mn-lt"/>
              </a:rPr>
              <a:t>, </a:t>
            </a:r>
            <a:r>
              <a:rPr lang="en-US" altLang="ko-KR" b="0" dirty="0" err="1">
                <a:solidFill>
                  <a:srgbClr val="333333"/>
                </a:solidFill>
                <a:latin typeface="+mn-lt"/>
              </a:rPr>
              <a:t>ktorý</a:t>
            </a:r>
            <a:r>
              <a:rPr lang="en-US" altLang="ko-KR" b="0" dirty="0">
                <a:solidFill>
                  <a:srgbClr val="333333"/>
                </a:solidFill>
                <a:latin typeface="+mn-lt"/>
              </a:rPr>
              <a:t> </a:t>
            </a:r>
            <a:r>
              <a:rPr lang="en-US" altLang="ko-KR" b="0" dirty="0" err="1">
                <a:solidFill>
                  <a:srgbClr val="333333"/>
                </a:solidFill>
                <a:latin typeface="+mn-lt"/>
              </a:rPr>
              <a:t>nie</a:t>
            </a:r>
            <a:r>
              <a:rPr lang="en-US" altLang="ko-KR" b="0" dirty="0">
                <a:solidFill>
                  <a:srgbClr val="333333"/>
                </a:solidFill>
                <a:latin typeface="+mn-lt"/>
              </a:rPr>
              <a:t> je </a:t>
            </a:r>
            <a:r>
              <a:rPr lang="en-US" altLang="ko-KR" b="0" dirty="0" err="1">
                <a:solidFill>
                  <a:srgbClr val="333333"/>
                </a:solidFill>
                <a:latin typeface="+mn-lt"/>
              </a:rPr>
              <a:t>vhodný</a:t>
            </a:r>
            <a:r>
              <a:rPr lang="en-US" altLang="ko-KR" b="0" dirty="0">
                <a:solidFill>
                  <a:srgbClr val="333333"/>
                </a:solidFill>
                <a:latin typeface="+mn-lt"/>
              </a:rPr>
              <a:t> pre </a:t>
            </a:r>
            <a:r>
              <a:rPr lang="en-US" altLang="ko-KR" b="0" dirty="0" err="1">
                <a:solidFill>
                  <a:srgbClr val="333333"/>
                </a:solidFill>
                <a:latin typeface="+mn-lt"/>
              </a:rPr>
              <a:t>všetkých</a:t>
            </a:r>
            <a:r>
              <a:rPr lang="en-US" altLang="ko-KR" b="0" dirty="0">
                <a:solidFill>
                  <a:srgbClr val="333333"/>
                </a:solidFill>
                <a:latin typeface="+mn-lt"/>
              </a:rPr>
              <a:t> </a:t>
            </a:r>
            <a:r>
              <a:rPr lang="en-US" altLang="ko-KR" b="0" dirty="0" err="1">
                <a:solidFill>
                  <a:srgbClr val="333333"/>
                </a:solidFill>
                <a:latin typeface="+mn-lt"/>
              </a:rPr>
              <a:t>poslucháčov</a:t>
            </a:r>
            <a:r>
              <a:rPr lang="en-US" altLang="ko-KR" b="0" dirty="0">
                <a:solidFill>
                  <a:srgbClr val="333333"/>
                </a:solidFill>
                <a:latin typeface="+mn-lt"/>
              </a:rPr>
              <a:t> a pre </a:t>
            </a:r>
            <a:r>
              <a:rPr lang="en-US" altLang="ko-KR" b="0" dirty="0" err="1">
                <a:solidFill>
                  <a:srgbClr val="333333"/>
                </a:solidFill>
                <a:latin typeface="+mn-lt"/>
              </a:rPr>
              <a:t>všetky</a:t>
            </a:r>
            <a:r>
              <a:rPr lang="en-US" altLang="ko-KR" b="0" dirty="0">
                <a:solidFill>
                  <a:srgbClr val="333333"/>
                </a:solidFill>
                <a:latin typeface="+mn-lt"/>
              </a:rPr>
              <a:t> </a:t>
            </a:r>
            <a:r>
              <a:rPr lang="en-US" altLang="ko-KR" b="0" dirty="0" err="1">
                <a:solidFill>
                  <a:srgbClr val="333333"/>
                </a:solidFill>
                <a:latin typeface="+mn-lt"/>
              </a:rPr>
              <a:t>kultúry</a:t>
            </a:r>
            <a:r>
              <a:rPr lang="en-US" altLang="ko-KR" b="0" dirty="0">
                <a:solidFill>
                  <a:srgbClr val="333333"/>
                </a:solidFill>
                <a:latin typeface="+mn-lt"/>
              </a:rPr>
              <a:t>. </a:t>
            </a:r>
            <a:r>
              <a:rPr lang="en-US" altLang="ko-KR" b="0" dirty="0" err="1">
                <a:solidFill>
                  <a:srgbClr val="333333"/>
                </a:solidFill>
                <a:latin typeface="+mn-lt"/>
              </a:rPr>
              <a:t>Starostlivo</a:t>
            </a:r>
            <a:r>
              <a:rPr lang="en-US" altLang="ko-KR" b="0" dirty="0">
                <a:solidFill>
                  <a:srgbClr val="333333"/>
                </a:solidFill>
                <a:latin typeface="+mn-lt"/>
              </a:rPr>
              <a:t> </a:t>
            </a:r>
            <a:r>
              <a:rPr lang="en-US" altLang="ko-KR" b="0" dirty="0" err="1">
                <a:solidFill>
                  <a:srgbClr val="333333"/>
                </a:solidFill>
                <a:latin typeface="+mn-lt"/>
              </a:rPr>
              <a:t>si</a:t>
            </a:r>
            <a:r>
              <a:rPr lang="en-US" altLang="ko-KR" b="0" dirty="0">
                <a:solidFill>
                  <a:srgbClr val="333333"/>
                </a:solidFill>
                <a:latin typeface="+mn-lt"/>
              </a:rPr>
              <a:t> </a:t>
            </a:r>
            <a:r>
              <a:rPr lang="en-US" altLang="ko-KR" b="0" dirty="0" err="1">
                <a:solidFill>
                  <a:srgbClr val="333333"/>
                </a:solidFill>
                <a:latin typeface="+mn-lt"/>
              </a:rPr>
              <a:t>pozrite</a:t>
            </a:r>
            <a:r>
              <a:rPr lang="en-US" altLang="ko-KR" b="0" dirty="0">
                <a:solidFill>
                  <a:srgbClr val="333333"/>
                </a:solidFill>
                <a:latin typeface="+mn-lt"/>
              </a:rPr>
              <a:t> </a:t>
            </a:r>
            <a:r>
              <a:rPr lang="en-US" altLang="ko-KR" b="0" dirty="0" err="1">
                <a:solidFill>
                  <a:srgbClr val="333333"/>
                </a:solidFill>
                <a:latin typeface="+mn-lt"/>
              </a:rPr>
              <a:t>videá</a:t>
            </a:r>
            <a:r>
              <a:rPr lang="en-US" altLang="ko-KR" b="0" dirty="0">
                <a:solidFill>
                  <a:srgbClr val="333333"/>
                </a:solidFill>
                <a:latin typeface="+mn-lt"/>
              </a:rPr>
              <a:t> </a:t>
            </a:r>
            <a:r>
              <a:rPr lang="en-US" altLang="ko-KR" b="0" dirty="0" err="1">
                <a:solidFill>
                  <a:srgbClr val="333333"/>
                </a:solidFill>
                <a:latin typeface="+mn-lt"/>
              </a:rPr>
              <a:t>pred</a:t>
            </a:r>
            <a:r>
              <a:rPr lang="en-US" altLang="ko-KR" b="0" dirty="0">
                <a:solidFill>
                  <a:srgbClr val="333333"/>
                </a:solidFill>
                <a:latin typeface="+mn-lt"/>
              </a:rPr>
              <a:t> </a:t>
            </a:r>
            <a:r>
              <a:rPr lang="en-US" altLang="ko-KR" b="0" dirty="0" err="1">
                <a:solidFill>
                  <a:srgbClr val="333333"/>
                </a:solidFill>
                <a:latin typeface="+mn-lt"/>
              </a:rPr>
              <a:t>ich</a:t>
            </a:r>
            <a:r>
              <a:rPr lang="en-US" altLang="ko-KR" b="0" dirty="0">
                <a:solidFill>
                  <a:srgbClr val="333333"/>
                </a:solidFill>
                <a:latin typeface="+mn-lt"/>
              </a:rPr>
              <a:t> </a:t>
            </a:r>
            <a:r>
              <a:rPr lang="en-US" altLang="ko-KR" b="0" dirty="0" err="1">
                <a:solidFill>
                  <a:srgbClr val="333333"/>
                </a:solidFill>
                <a:latin typeface="+mn-lt"/>
              </a:rPr>
              <a:t>premietaním</a:t>
            </a:r>
            <a:r>
              <a:rPr lang="en-US" altLang="ko-KR" b="0" dirty="0">
                <a:solidFill>
                  <a:srgbClr val="333333"/>
                </a:solidFill>
                <a:latin typeface="+mn-lt"/>
              </a:rPr>
              <a:t> </a:t>
            </a:r>
            <a:r>
              <a:rPr lang="en-US" altLang="ko-KR" b="0" dirty="0" err="1">
                <a:solidFill>
                  <a:srgbClr val="333333"/>
                </a:solidFill>
                <a:latin typeface="+mn-lt"/>
              </a:rPr>
              <a:t>prosím</a:t>
            </a:r>
            <a:r>
              <a:rPr lang="en-US" altLang="ko-KR" b="0" dirty="0">
                <a:solidFill>
                  <a:srgbClr val="333333"/>
                </a:solidFill>
                <a:latin typeface="+mn-lt"/>
              </a:rPr>
              <a:t>.</a:t>
            </a:r>
            <a:r>
              <a:rPr lang="de-DE" b="0" dirty="0">
                <a:solidFill>
                  <a:srgbClr val="333333"/>
                </a:solidFill>
                <a:latin typeface="+mn-lt"/>
              </a:rPr>
              <a:t>]</a:t>
            </a:r>
          </a:p>
        </p:txBody>
      </p:sp>
      <p:sp>
        <p:nvSpPr>
          <p:cNvPr id="3" name="Footer Placeholder 2"/>
          <p:cNvSpPr>
            <a:spLocks noGrp="1"/>
          </p:cNvSpPr>
          <p:nvPr>
            <p:ph type="ftr" sz="quarter" idx="11"/>
          </p:nvPr>
        </p:nvSpPr>
        <p:spPr/>
        <p:txBody>
          <a:bodyPr/>
          <a:lstStyle/>
          <a:p>
            <a:r>
              <a:rPr lang="de-DE"/>
              <a:t>Metakognitívny tréning 8 – Sebavedomie &amp; Nálada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34</a:t>
            </a:fld>
            <a:endParaRPr lang="de-DE" dirty="0"/>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9029496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03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Buďte si vedomý svojich predností</a:t>
            </a:r>
            <a:endParaRPr lang="en-US" altLang="de-DE" sz="3600">
              <a:latin typeface="+mn-lt"/>
              <a:ea typeface="+mn-ea"/>
              <a:cs typeface="+mn-cs"/>
            </a:endParaRPr>
          </a:p>
        </p:txBody>
      </p:sp>
      <p:sp>
        <p:nvSpPr>
          <p:cNvPr id="35842" name="Rectangle 1027"/>
          <p:cNvSpPr>
            <a:spLocks noGrp="1" noChangeArrowheads="1"/>
          </p:cNvSpPr>
          <p:nvPr>
            <p:ph idx="1"/>
          </p:nvPr>
        </p:nvSpPr>
        <p:spPr>
          <a:xfrm>
            <a:off x="408955" y="2204864"/>
            <a:ext cx="8229600" cy="4248000"/>
          </a:xfrm>
        </p:spPr>
        <p:txBody>
          <a:bodyPr>
            <a:noAutofit/>
          </a:bodyPr>
          <a:lstStyle/>
          <a:p>
            <a:pPr marL="342900" indent="-342900" eaLnBrk="1" hangingPunct="1">
              <a:buClr>
                <a:srgbClr val="333333"/>
              </a:buClr>
              <a:buFont typeface="WingDings"/>
              <a:buChar char=""/>
              <a:defRPr/>
            </a:pPr>
            <a:r>
              <a:rPr lang="sk-SK" sz="2400">
                <a:solidFill>
                  <a:srgbClr val="333333"/>
                </a:solidFill>
              </a:rPr>
              <a:t>Namiesto </a:t>
            </a:r>
            <a:r>
              <a:rPr lang="sk-SK" sz="2400" dirty="0">
                <a:solidFill>
                  <a:srgbClr val="333333"/>
                </a:solidFill>
              </a:rPr>
              <a:t>toho aby ste sa zameriavali na svoje nedostatky</a:t>
            </a:r>
            <a:r>
              <a:rPr lang="en-US" sz="2400" dirty="0">
                <a:solidFill>
                  <a:srgbClr val="333333"/>
                </a:solidFill>
              </a:rPr>
              <a:t>, bb</a:t>
            </a:r>
            <a:r>
              <a:rPr lang="sk-SK" sz="2400" dirty="0">
                <a:solidFill>
                  <a:srgbClr val="333333"/>
                </a:solidFill>
              </a:rPr>
              <a:t>zdôrazňujte svoje</a:t>
            </a:r>
            <a:r>
              <a:rPr lang="en-US" sz="2400" dirty="0">
                <a:solidFill>
                  <a:srgbClr val="333333"/>
                </a:solidFill>
              </a:rPr>
              <a:t> </a:t>
            </a:r>
            <a:r>
              <a:rPr lang="sk-SK" sz="2400">
                <a:solidFill>
                  <a:srgbClr val="333333"/>
                </a:solidFill>
              </a:rPr>
              <a:t>prednosti</a:t>
            </a:r>
            <a:r>
              <a:rPr lang="en-US" sz="2400">
                <a:solidFill>
                  <a:srgbClr val="333333"/>
                </a:solidFill>
              </a:rPr>
              <a:t>.</a:t>
            </a:r>
          </a:p>
          <a:p>
            <a:pPr marL="342900" indent="-342900" eaLnBrk="1" hangingPunct="1">
              <a:buClr>
                <a:srgbClr val="000000"/>
              </a:buClr>
              <a:buFont typeface="WingDings"/>
              <a:buChar char=""/>
              <a:defRPr/>
            </a:pPr>
            <a:r>
              <a:rPr lang="sk-SK" sz="2400">
                <a:solidFill>
                  <a:srgbClr val="333333"/>
                </a:solidFill>
              </a:rPr>
              <a:t>Každý </a:t>
            </a:r>
            <a:r>
              <a:rPr lang="sk-SK" sz="2400" dirty="0">
                <a:solidFill>
                  <a:srgbClr val="333333"/>
                </a:solidFill>
              </a:rPr>
              <a:t>človek má silné stránky, na ktoré môže byť hrdý a ktoré </a:t>
            </a:r>
            <a:r>
              <a:rPr lang="de-DE" sz="2400" dirty="0" err="1">
                <a:solidFill>
                  <a:srgbClr val="333333"/>
                </a:solidFill>
              </a:rPr>
              <a:t>bb</a:t>
            </a:r>
            <a:r>
              <a:rPr lang="sk-SK" sz="2400" dirty="0">
                <a:solidFill>
                  <a:srgbClr val="333333"/>
                </a:solidFill>
              </a:rPr>
              <a:t>nemá hocikto.</a:t>
            </a:r>
            <a:r>
              <a:rPr lang="en-US" sz="2400" dirty="0">
                <a:solidFill>
                  <a:srgbClr val="333333"/>
                </a:solidFill>
              </a:rPr>
              <a:t> </a:t>
            </a:r>
            <a:br>
              <a:rPr lang="en-US" sz="2400" dirty="0">
                <a:solidFill>
                  <a:srgbClr val="333333"/>
                </a:solidFill>
              </a:rPr>
            </a:br>
            <a:r>
              <a:rPr lang="en-US" sz="2400" i="1" dirty="0">
                <a:solidFill>
                  <a:srgbClr val="004992"/>
                </a:solidFill>
              </a:rPr>
              <a:t>…</a:t>
            </a:r>
            <a:r>
              <a:rPr lang="sk-SK" sz="2400" i="1" dirty="0">
                <a:solidFill>
                  <a:srgbClr val="004992"/>
                </a:solidFill>
              </a:rPr>
              <a:t>nemusia to byť svetové rekordy alebo</a:t>
            </a:r>
            <a:r>
              <a:rPr lang="en-US" sz="2400" i="1" dirty="0">
                <a:solidFill>
                  <a:srgbClr val="004992"/>
                </a:solidFill>
              </a:rPr>
              <a:t> </a:t>
            </a:r>
            <a:r>
              <a:rPr lang="sk-SK" sz="2400" i="1" dirty="0">
                <a:solidFill>
                  <a:srgbClr val="004992"/>
                </a:solidFill>
              </a:rPr>
              <a:t>slávne vynálezy</a:t>
            </a:r>
            <a:endParaRPr lang="en-US"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103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Buďte si vedomý svojich predností</a:t>
            </a:r>
            <a:endParaRPr lang="en-US" altLang="de-DE" sz="3600">
              <a:latin typeface="+mn-lt"/>
              <a:ea typeface="+mn-ea"/>
              <a:cs typeface="+mn-cs"/>
            </a:endParaRPr>
          </a:p>
        </p:txBody>
      </p:sp>
      <p:sp>
        <p:nvSpPr>
          <p:cNvPr id="38914" name="Rectangle 2"/>
          <p:cNvSpPr>
            <a:spLocks noGrp="1" noChangeArrowheads="1"/>
          </p:cNvSpPr>
          <p:nvPr>
            <p:ph idx="1"/>
          </p:nvPr>
        </p:nvSpPr>
        <p:spPr>
          <a:xfrm>
            <a:off x="408955" y="2204864"/>
            <a:ext cx="8778240" cy="4248000"/>
          </a:xfrm>
        </p:spPr>
        <p:txBody>
          <a:bodyPr>
            <a:noAutofit/>
          </a:bodyPr>
          <a:lstStyle/>
          <a:p>
            <a:pPr marL="457200" indent="-457200" eaLnBrk="1" hangingPunct="1">
              <a:lnSpc>
                <a:spcPct val="100000"/>
              </a:lnSpc>
              <a:spcBef>
                <a:spcPts val="0"/>
              </a:spcBef>
              <a:buFont typeface="+mj-lt"/>
              <a:buAutoNum type="arabicPeriod"/>
              <a:defRPr/>
            </a:pPr>
            <a:r>
              <a:rPr lang="sk-SK" sz="2400" dirty="0">
                <a:solidFill>
                  <a:srgbClr val="004992"/>
                </a:solidFill>
              </a:rPr>
              <a:t>Zamyslite sa nad vlastnými prednosťami</a:t>
            </a:r>
            <a:r>
              <a:rPr lang="en-US" sz="2400" dirty="0">
                <a:solidFill>
                  <a:srgbClr val="004992"/>
                </a:solidFill>
              </a:rPr>
              <a:t>. </a:t>
            </a:r>
            <a:br>
              <a:rPr lang="en-US" sz="2400" dirty="0">
                <a:solidFill>
                  <a:srgbClr val="004992"/>
                </a:solidFill>
              </a:rPr>
            </a:br>
            <a:r>
              <a:rPr lang="sk-SK" sz="2400" i="1" dirty="0">
                <a:solidFill>
                  <a:srgbClr val="333333"/>
                </a:solidFill>
              </a:rPr>
              <a:t>Aké mám schopnosti</a:t>
            </a:r>
            <a:r>
              <a:rPr lang="en-US" sz="2400" i="1" dirty="0">
                <a:solidFill>
                  <a:srgbClr val="333333"/>
                </a:solidFill>
              </a:rPr>
              <a:t>? </a:t>
            </a:r>
            <a:r>
              <a:rPr lang="sk-SK" sz="2400" i="1" dirty="0">
                <a:solidFill>
                  <a:srgbClr val="333333"/>
                </a:solidFill>
              </a:rPr>
              <a:t>Aké ocenenia som v minulosti dostal</a:t>
            </a:r>
            <a:r>
              <a:rPr lang="en-US" sz="2400" i="1" dirty="0">
                <a:solidFill>
                  <a:srgbClr val="333333"/>
                </a:solidFill>
              </a:rPr>
              <a:t>?</a:t>
            </a:r>
            <a:br>
              <a:rPr lang="en-US" sz="2400" i="1" dirty="0">
                <a:solidFill>
                  <a:srgbClr val="333333"/>
                </a:solidFill>
              </a:rPr>
            </a:br>
            <a:r>
              <a:rPr lang="sk-SK" sz="1600" i="1" dirty="0">
                <a:solidFill>
                  <a:srgbClr val="333333"/>
                </a:solidFill>
              </a:rPr>
              <a:t>Napr.</a:t>
            </a:r>
            <a:r>
              <a:rPr lang="de-DE" sz="1600" i="1" dirty="0">
                <a:solidFill>
                  <a:srgbClr val="333333"/>
                </a:solidFill>
              </a:rPr>
              <a:t> </a:t>
            </a:r>
            <a:r>
              <a:rPr lang="sk-SK" sz="1600" i="1" dirty="0">
                <a:solidFill>
                  <a:srgbClr val="333333"/>
                </a:solidFill>
              </a:rPr>
              <a:t>Som manuálne zručný</a:t>
            </a:r>
            <a:r>
              <a:rPr lang="de-DE" sz="1600" i="1" dirty="0">
                <a:solidFill>
                  <a:srgbClr val="333333"/>
                </a:solidFill>
              </a:rPr>
              <a:t>... </a:t>
            </a:r>
            <a:r>
              <a:rPr lang="sk-SK" sz="1600" i="1" dirty="0">
                <a:solidFill>
                  <a:srgbClr val="333333"/>
                </a:solidFill>
              </a:rPr>
              <a:t>apr.</a:t>
            </a:r>
            <a:r>
              <a:rPr lang="de-DE" sz="1600" i="1" dirty="0">
                <a:solidFill>
                  <a:srgbClr val="333333"/>
                </a:solidFill>
              </a:rPr>
              <a:t> </a:t>
            </a:r>
            <a:r>
              <a:rPr lang="sk-SK" sz="1600" i="1" dirty="0">
                <a:solidFill>
                  <a:srgbClr val="333333"/>
                </a:solidFill>
              </a:rPr>
              <a:t>Som manuálne zručný</a:t>
            </a:r>
            <a:r>
              <a:rPr lang="de-DE" sz="1600" i="1" dirty="0">
                <a:solidFill>
                  <a:srgbClr val="333333"/>
                </a:solidFill>
              </a:rPr>
              <a:t>...</a:t>
            </a:r>
            <a:endParaRPr 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36</a:t>
            </a:fld>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103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Buďte si vedomý svojich predností</a:t>
            </a:r>
            <a:endParaRPr lang="en-US" altLang="de-DE" sz="3600">
              <a:latin typeface="+mn-lt"/>
              <a:ea typeface="+mn-ea"/>
              <a:cs typeface="+mn-cs"/>
            </a:endParaRPr>
          </a:p>
        </p:txBody>
      </p:sp>
      <p:sp>
        <p:nvSpPr>
          <p:cNvPr id="38914" name="Rectangle 2"/>
          <p:cNvSpPr>
            <a:spLocks noGrp="1" noChangeArrowheads="1"/>
          </p:cNvSpPr>
          <p:nvPr>
            <p:ph idx="1"/>
          </p:nvPr>
        </p:nvSpPr>
        <p:spPr>
          <a:xfrm>
            <a:off x="408955" y="2204864"/>
            <a:ext cx="8778240" cy="4248000"/>
          </a:xfrm>
        </p:spPr>
        <p:txBody>
          <a:bodyPr>
            <a:noAutofit/>
          </a:bodyPr>
          <a:lstStyle/>
          <a:p>
            <a:pPr marL="457200" indent="-457200" eaLnBrk="1" hangingPunct="1">
              <a:lnSpc>
                <a:spcPct val="100000"/>
              </a:lnSpc>
              <a:spcBef>
                <a:spcPts val="0"/>
              </a:spcBef>
              <a:buFont typeface="+mj-lt"/>
              <a:buAutoNum type="arabicPeriod"/>
              <a:defRPr/>
            </a:pPr>
            <a:r>
              <a:rPr lang="sk-SK" sz="2400" dirty="0">
                <a:solidFill>
                  <a:srgbClr val="004992"/>
                </a:solidFill>
              </a:rPr>
              <a:t>Zamyslite sa nad vlastnými prednosťami</a:t>
            </a:r>
            <a:r>
              <a:rPr lang="en-US" sz="2400" dirty="0">
                <a:solidFill>
                  <a:srgbClr val="004992"/>
                </a:solidFill>
              </a:rPr>
              <a:t>. </a:t>
            </a:r>
            <a:br>
              <a:rPr lang="en-US" sz="2400" dirty="0">
                <a:solidFill>
                  <a:srgbClr val="004992"/>
                </a:solidFill>
              </a:rPr>
            </a:br>
            <a:r>
              <a:rPr lang="sk-SK" sz="2400" i="1" dirty="0">
                <a:solidFill>
                  <a:srgbClr val="333333"/>
                </a:solidFill>
              </a:rPr>
              <a:t>Aké mám schopnosti</a:t>
            </a:r>
            <a:r>
              <a:rPr lang="en-US" sz="2400" i="1" dirty="0">
                <a:solidFill>
                  <a:srgbClr val="333333"/>
                </a:solidFill>
              </a:rPr>
              <a:t>? </a:t>
            </a:r>
            <a:r>
              <a:rPr lang="sk-SK" sz="2400" i="1" dirty="0">
                <a:solidFill>
                  <a:srgbClr val="333333"/>
                </a:solidFill>
              </a:rPr>
              <a:t>Aké ocenenia som v minulosti dostal</a:t>
            </a:r>
            <a:r>
              <a:rPr lang="en-US" sz="2400" i="1" dirty="0">
                <a:solidFill>
                  <a:srgbClr val="333333"/>
                </a:solidFill>
              </a:rPr>
              <a:t>?</a:t>
            </a:r>
            <a:br>
              <a:rPr lang="en-US" sz="2400" i="1" dirty="0">
                <a:solidFill>
                  <a:srgbClr val="333333"/>
                </a:solidFill>
              </a:rPr>
            </a:br>
            <a:r>
              <a:rPr lang="sk-SK" sz="1600" i="1" dirty="0">
                <a:solidFill>
                  <a:srgbClr val="333333"/>
                </a:solidFill>
              </a:rPr>
              <a:t>Napr.</a:t>
            </a:r>
            <a:r>
              <a:rPr lang="de-DE" sz="1600" i="1" dirty="0">
                <a:solidFill>
                  <a:srgbClr val="333333"/>
                </a:solidFill>
              </a:rPr>
              <a:t> </a:t>
            </a:r>
            <a:r>
              <a:rPr lang="sk-SK" sz="1600" i="1" dirty="0">
                <a:solidFill>
                  <a:srgbClr val="333333"/>
                </a:solidFill>
              </a:rPr>
              <a:t>Som manuálne zručný</a:t>
            </a:r>
            <a:r>
              <a:rPr lang="de-DE" sz="1600" i="1" dirty="0">
                <a:solidFill>
                  <a:srgbClr val="333333"/>
                </a:solidFill>
              </a:rPr>
              <a:t>... </a:t>
            </a:r>
            <a:r>
              <a:rPr lang="sk-SK" sz="1600" i="1" dirty="0">
                <a:solidFill>
                  <a:srgbClr val="333333"/>
                </a:solidFill>
              </a:rPr>
              <a:t>apr.</a:t>
            </a:r>
            <a:r>
              <a:rPr lang="de-DE" sz="1600" i="1" dirty="0">
                <a:solidFill>
                  <a:srgbClr val="333333"/>
                </a:solidFill>
              </a:rPr>
              <a:t> </a:t>
            </a:r>
            <a:r>
              <a:rPr lang="sk-SK" sz="1600" i="1" dirty="0">
                <a:solidFill>
                  <a:srgbClr val="333333"/>
                </a:solidFill>
              </a:rPr>
              <a:t>Som manuálne zručný</a:t>
            </a:r>
            <a:r>
              <a:rPr lang="de-DE" sz="1600" i="1" dirty="0">
                <a:solidFill>
                  <a:srgbClr val="333333"/>
                </a:solidFill>
              </a:rPr>
              <a:t>...</a:t>
            </a:r>
            <a:endParaRPr lang="en-US" sz="1600" i="1" dirty="0">
              <a:solidFill>
                <a:srgbClr val="333333"/>
              </a:solidFill>
            </a:endParaRPr>
          </a:p>
          <a:p>
            <a:pPr marL="457200" indent="-457200" eaLnBrk="1" hangingPunct="1">
              <a:buFont typeface="+mj-lt"/>
              <a:buAutoNum type="arabicPeriod"/>
              <a:defRPr/>
            </a:pPr>
            <a:r>
              <a:rPr lang="sk-SK" sz="2400" dirty="0">
                <a:solidFill>
                  <a:srgbClr val="004992"/>
                </a:solidFill>
              </a:rPr>
              <a:t>Predstavte si konkrétne situácie</a:t>
            </a:r>
            <a:r>
              <a:rPr lang="en-US" sz="2400" dirty="0">
                <a:solidFill>
                  <a:srgbClr val="004992"/>
                </a:solidFill>
              </a:rPr>
              <a:t>.</a:t>
            </a:r>
            <a:r>
              <a:rPr lang="en-US" sz="2400" dirty="0">
                <a:solidFill>
                  <a:srgbClr val="333333"/>
                </a:solidFill>
              </a:rPr>
              <a:t> </a:t>
            </a:r>
            <a:br>
              <a:rPr lang="en-US" sz="2400" dirty="0">
                <a:solidFill>
                  <a:srgbClr val="333333"/>
                </a:solidFill>
              </a:rPr>
            </a:br>
            <a:r>
              <a:rPr lang="sk-SK" sz="2400" i="1" dirty="0">
                <a:solidFill>
                  <a:srgbClr val="333333"/>
                </a:solidFill>
              </a:rPr>
              <a:t>Kedy a kde</a:t>
            </a:r>
            <a:r>
              <a:rPr lang="en-US" sz="2400" i="1" dirty="0">
                <a:solidFill>
                  <a:srgbClr val="333333"/>
                </a:solidFill>
              </a:rPr>
              <a:t>? </a:t>
            </a:r>
            <a:r>
              <a:rPr lang="sk-SK" sz="2400" i="1" dirty="0">
                <a:solidFill>
                  <a:srgbClr val="333333"/>
                </a:solidFill>
              </a:rPr>
              <a:t>Čo ste urobili a kto vás ocenil</a:t>
            </a:r>
            <a:r>
              <a:rPr lang="en-US" sz="2400" i="1" dirty="0">
                <a:solidFill>
                  <a:srgbClr val="333333"/>
                </a:solidFill>
              </a:rPr>
              <a:t>?</a:t>
            </a:r>
            <a:br>
              <a:rPr lang="en-US" sz="2400" i="1" dirty="0">
                <a:solidFill>
                  <a:srgbClr val="333333"/>
                </a:solidFill>
              </a:rPr>
            </a:br>
            <a:r>
              <a:rPr lang="sk-SK" sz="1600" i="1" dirty="0">
                <a:solidFill>
                  <a:srgbClr val="333333"/>
                </a:solidFill>
              </a:rPr>
              <a:t>Napr.</a:t>
            </a:r>
            <a:r>
              <a:rPr lang="de-DE" sz="1600" i="1" dirty="0">
                <a:solidFill>
                  <a:srgbClr val="333333"/>
                </a:solidFill>
              </a:rPr>
              <a:t> </a:t>
            </a:r>
            <a:r>
              <a:rPr lang="sk-SK" sz="1600" i="1" dirty="0">
                <a:solidFill>
                  <a:srgbClr val="333333"/>
                </a:solidFill>
              </a:rPr>
              <a:t>Minulý týždeň som pomohol známej s opravou práčky</a:t>
            </a:r>
            <a:r>
              <a:rPr lang="de-DE" sz="1600" i="1" dirty="0">
                <a:solidFill>
                  <a:srgbClr val="333333"/>
                </a:solidFill>
              </a:rPr>
              <a:t>. </a:t>
            </a:r>
            <a:r>
              <a:rPr lang="sk-SK" sz="1600" i="1" dirty="0">
                <a:solidFill>
                  <a:srgbClr val="333333"/>
                </a:solidFill>
              </a:rPr>
              <a:t>Veľmi som jej </a:t>
            </a:r>
            <a:r>
              <a:rPr lang="sk-SK" sz="1600" i="1">
                <a:solidFill>
                  <a:srgbClr val="333333"/>
                </a:solidFill>
              </a:rPr>
              <a:t>pomohol</a:t>
            </a:r>
            <a:r>
              <a:rPr lang="de-DE" sz="1600" i="1">
                <a:solidFill>
                  <a:srgbClr val="333333"/>
                </a:solidFill>
              </a:rPr>
              <a:t>...</a:t>
            </a:r>
            <a:endParaRPr 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14920317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103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Buďte si vedomý svojich predností</a:t>
            </a:r>
            <a:endParaRPr lang="en-US" altLang="de-DE" sz="3600">
              <a:latin typeface="+mn-lt"/>
              <a:ea typeface="+mn-ea"/>
              <a:cs typeface="+mn-cs"/>
            </a:endParaRPr>
          </a:p>
        </p:txBody>
      </p:sp>
      <p:sp>
        <p:nvSpPr>
          <p:cNvPr id="38914" name="Rectangle 2"/>
          <p:cNvSpPr>
            <a:spLocks noGrp="1" noChangeArrowheads="1"/>
          </p:cNvSpPr>
          <p:nvPr>
            <p:ph idx="1"/>
          </p:nvPr>
        </p:nvSpPr>
        <p:spPr>
          <a:xfrm>
            <a:off x="408955" y="2204864"/>
            <a:ext cx="8778240" cy="4248000"/>
          </a:xfrm>
        </p:spPr>
        <p:txBody>
          <a:bodyPr>
            <a:noAutofit/>
          </a:bodyPr>
          <a:lstStyle/>
          <a:p>
            <a:pPr marL="457200" indent="-457200" eaLnBrk="1" hangingPunct="1">
              <a:lnSpc>
                <a:spcPct val="100000"/>
              </a:lnSpc>
              <a:spcBef>
                <a:spcPts val="0"/>
              </a:spcBef>
              <a:buFont typeface="+mj-lt"/>
              <a:buAutoNum type="arabicPeriod"/>
              <a:defRPr/>
            </a:pPr>
            <a:r>
              <a:rPr lang="sk-SK" sz="2400" dirty="0">
                <a:solidFill>
                  <a:srgbClr val="004992"/>
                </a:solidFill>
              </a:rPr>
              <a:t>Zamyslite sa nad vlastnými prednosťami</a:t>
            </a:r>
            <a:r>
              <a:rPr lang="en-US" sz="2400" dirty="0">
                <a:solidFill>
                  <a:srgbClr val="004992"/>
                </a:solidFill>
              </a:rPr>
              <a:t>. </a:t>
            </a:r>
            <a:br>
              <a:rPr lang="en-US" sz="2400" dirty="0">
                <a:solidFill>
                  <a:srgbClr val="004992"/>
                </a:solidFill>
              </a:rPr>
            </a:br>
            <a:r>
              <a:rPr lang="sk-SK" sz="2400" i="1" dirty="0">
                <a:solidFill>
                  <a:srgbClr val="333333"/>
                </a:solidFill>
              </a:rPr>
              <a:t>Aké mám schopnosti</a:t>
            </a:r>
            <a:r>
              <a:rPr lang="en-US" sz="2400" i="1" dirty="0">
                <a:solidFill>
                  <a:srgbClr val="333333"/>
                </a:solidFill>
              </a:rPr>
              <a:t>? </a:t>
            </a:r>
            <a:r>
              <a:rPr lang="sk-SK" sz="2400" i="1" dirty="0">
                <a:solidFill>
                  <a:srgbClr val="333333"/>
                </a:solidFill>
              </a:rPr>
              <a:t>Aké ocenenia som v minulosti dostal</a:t>
            </a:r>
            <a:r>
              <a:rPr lang="en-US" sz="2400" i="1" dirty="0">
                <a:solidFill>
                  <a:srgbClr val="333333"/>
                </a:solidFill>
              </a:rPr>
              <a:t>?</a:t>
            </a:r>
            <a:br>
              <a:rPr lang="en-US" sz="2400" i="1" dirty="0">
                <a:solidFill>
                  <a:srgbClr val="333333"/>
                </a:solidFill>
              </a:rPr>
            </a:br>
            <a:r>
              <a:rPr lang="sk-SK" sz="1600" i="1" dirty="0">
                <a:solidFill>
                  <a:srgbClr val="333333"/>
                </a:solidFill>
              </a:rPr>
              <a:t>Napr.</a:t>
            </a:r>
            <a:r>
              <a:rPr lang="de-DE" sz="1600" i="1" dirty="0">
                <a:solidFill>
                  <a:srgbClr val="333333"/>
                </a:solidFill>
              </a:rPr>
              <a:t> </a:t>
            </a:r>
            <a:r>
              <a:rPr lang="sk-SK" sz="1600" i="1" dirty="0">
                <a:solidFill>
                  <a:srgbClr val="333333"/>
                </a:solidFill>
              </a:rPr>
              <a:t>Som manuálne zručný</a:t>
            </a:r>
            <a:r>
              <a:rPr lang="de-DE" sz="1600" i="1" dirty="0">
                <a:solidFill>
                  <a:srgbClr val="333333"/>
                </a:solidFill>
              </a:rPr>
              <a:t>... </a:t>
            </a:r>
            <a:r>
              <a:rPr lang="sk-SK" sz="1600" i="1" dirty="0">
                <a:solidFill>
                  <a:srgbClr val="333333"/>
                </a:solidFill>
              </a:rPr>
              <a:t>apr.</a:t>
            </a:r>
            <a:r>
              <a:rPr lang="de-DE" sz="1600" i="1" dirty="0">
                <a:solidFill>
                  <a:srgbClr val="333333"/>
                </a:solidFill>
              </a:rPr>
              <a:t> </a:t>
            </a:r>
            <a:r>
              <a:rPr lang="sk-SK" sz="1600" i="1" dirty="0">
                <a:solidFill>
                  <a:srgbClr val="333333"/>
                </a:solidFill>
              </a:rPr>
              <a:t>Som manuálne zručný</a:t>
            </a:r>
            <a:r>
              <a:rPr lang="de-DE" sz="1600" i="1" dirty="0">
                <a:solidFill>
                  <a:srgbClr val="333333"/>
                </a:solidFill>
              </a:rPr>
              <a:t>...</a:t>
            </a:r>
            <a:endParaRPr lang="en-US" sz="1600" i="1" dirty="0">
              <a:solidFill>
                <a:srgbClr val="333333"/>
              </a:solidFill>
            </a:endParaRPr>
          </a:p>
          <a:p>
            <a:pPr marL="457200" indent="-457200" eaLnBrk="1" hangingPunct="1">
              <a:buFont typeface="+mj-lt"/>
              <a:buAutoNum type="arabicPeriod"/>
              <a:defRPr/>
            </a:pPr>
            <a:r>
              <a:rPr lang="sk-SK" sz="2400" dirty="0">
                <a:solidFill>
                  <a:srgbClr val="004992"/>
                </a:solidFill>
              </a:rPr>
              <a:t>Predstavte si konkrétne situácie</a:t>
            </a:r>
            <a:r>
              <a:rPr lang="en-US" sz="2400" dirty="0">
                <a:solidFill>
                  <a:srgbClr val="004992"/>
                </a:solidFill>
              </a:rPr>
              <a:t>.</a:t>
            </a:r>
            <a:r>
              <a:rPr lang="en-US" sz="2400" dirty="0">
                <a:solidFill>
                  <a:srgbClr val="333333"/>
                </a:solidFill>
              </a:rPr>
              <a:t> </a:t>
            </a:r>
            <a:br>
              <a:rPr lang="en-US" sz="2400" dirty="0">
                <a:solidFill>
                  <a:srgbClr val="333333"/>
                </a:solidFill>
              </a:rPr>
            </a:br>
            <a:r>
              <a:rPr lang="sk-SK" sz="2400" i="1" dirty="0">
                <a:solidFill>
                  <a:srgbClr val="333333"/>
                </a:solidFill>
              </a:rPr>
              <a:t>Kedy a kde</a:t>
            </a:r>
            <a:r>
              <a:rPr lang="en-US" sz="2400" i="1" dirty="0">
                <a:solidFill>
                  <a:srgbClr val="333333"/>
                </a:solidFill>
              </a:rPr>
              <a:t>? </a:t>
            </a:r>
            <a:r>
              <a:rPr lang="sk-SK" sz="2400" i="1" dirty="0">
                <a:solidFill>
                  <a:srgbClr val="333333"/>
                </a:solidFill>
              </a:rPr>
              <a:t>Čo ste urobili a kto vás ocenil</a:t>
            </a:r>
            <a:r>
              <a:rPr lang="en-US" sz="2400" i="1" dirty="0">
                <a:solidFill>
                  <a:srgbClr val="333333"/>
                </a:solidFill>
              </a:rPr>
              <a:t>?</a:t>
            </a:r>
            <a:br>
              <a:rPr lang="en-US" sz="2400" i="1" dirty="0">
                <a:solidFill>
                  <a:srgbClr val="333333"/>
                </a:solidFill>
              </a:rPr>
            </a:br>
            <a:r>
              <a:rPr lang="sk-SK" sz="1600" i="1" dirty="0">
                <a:solidFill>
                  <a:srgbClr val="333333"/>
                </a:solidFill>
              </a:rPr>
              <a:t>Napr.</a:t>
            </a:r>
            <a:r>
              <a:rPr lang="de-DE" sz="1600" i="1" dirty="0">
                <a:solidFill>
                  <a:srgbClr val="333333"/>
                </a:solidFill>
              </a:rPr>
              <a:t> </a:t>
            </a:r>
            <a:r>
              <a:rPr lang="sk-SK" sz="1600" i="1" dirty="0">
                <a:solidFill>
                  <a:srgbClr val="333333"/>
                </a:solidFill>
              </a:rPr>
              <a:t>Minulý týždeň som pomohol známej s opravou práčky</a:t>
            </a:r>
            <a:r>
              <a:rPr lang="de-DE" sz="1600" i="1" dirty="0">
                <a:solidFill>
                  <a:srgbClr val="333333"/>
                </a:solidFill>
              </a:rPr>
              <a:t>. </a:t>
            </a:r>
            <a:r>
              <a:rPr lang="sk-SK" sz="1600" i="1" dirty="0">
                <a:solidFill>
                  <a:srgbClr val="333333"/>
                </a:solidFill>
              </a:rPr>
              <a:t>Veľmi som jej pomohol</a:t>
            </a:r>
            <a:r>
              <a:rPr lang="de-DE" sz="1600" i="1" dirty="0">
                <a:solidFill>
                  <a:srgbClr val="333333"/>
                </a:solidFill>
              </a:rPr>
              <a:t>...</a:t>
            </a:r>
            <a:endParaRPr lang="en-US" sz="1600" i="1" dirty="0">
              <a:solidFill>
                <a:srgbClr val="333333"/>
              </a:solidFill>
            </a:endParaRPr>
          </a:p>
          <a:p>
            <a:pPr marL="457200" indent="-457200" eaLnBrk="1" hangingPunct="1">
              <a:buFont typeface="+mj-lt"/>
              <a:buAutoNum type="arabicPeriod"/>
              <a:defRPr/>
            </a:pPr>
            <a:r>
              <a:rPr lang="sk-SK" sz="2400" dirty="0">
                <a:solidFill>
                  <a:srgbClr val="004992"/>
                </a:solidFill>
              </a:rPr>
              <a:t>Napíšte si to</a:t>
            </a:r>
            <a:r>
              <a:rPr lang="en-US" sz="2400" dirty="0">
                <a:solidFill>
                  <a:srgbClr val="004992"/>
                </a:solidFill>
              </a:rPr>
              <a:t>!</a:t>
            </a:r>
            <a:br>
              <a:rPr lang="en-US" sz="2400" dirty="0">
                <a:solidFill>
                  <a:srgbClr val="004992"/>
                </a:solidFill>
              </a:rPr>
            </a:br>
            <a:r>
              <a:rPr lang="sk-SK" sz="2400" i="1" dirty="0">
                <a:solidFill>
                  <a:srgbClr val="333333"/>
                </a:solidFill>
              </a:rPr>
              <a:t>Pravidelne si to čítajte a ďalej rozširujte</a:t>
            </a:r>
            <a:r>
              <a:rPr lang="en-US" sz="2400" i="1" dirty="0">
                <a:solidFill>
                  <a:srgbClr val="333333"/>
                </a:solidFill>
              </a:rPr>
              <a:t>. </a:t>
            </a:r>
            <a:r>
              <a:rPr lang="sk-SK" sz="2400" i="1" dirty="0">
                <a:solidFill>
                  <a:srgbClr val="333333"/>
                </a:solidFill>
              </a:rPr>
              <a:t>V prípade núdze sa k týmto spomienkam vráťte</a:t>
            </a:r>
            <a:r>
              <a:rPr lang="en-US" sz="2400" i="1" dirty="0">
                <a:solidFill>
                  <a:srgbClr val="333333"/>
                </a:solidFill>
              </a:rPr>
              <a:t> (</a:t>
            </a:r>
            <a:r>
              <a:rPr lang="sk-SK" sz="2400" i="1" dirty="0">
                <a:solidFill>
                  <a:srgbClr val="333333"/>
                </a:solidFill>
              </a:rPr>
              <a:t>napr.</a:t>
            </a:r>
            <a:r>
              <a:rPr lang="en-US" sz="2400" i="1" dirty="0">
                <a:solidFill>
                  <a:srgbClr val="333333"/>
                </a:solidFill>
              </a:rPr>
              <a:t> </a:t>
            </a:r>
            <a:r>
              <a:rPr lang="sk-SK" sz="2400" i="1" dirty="0">
                <a:solidFill>
                  <a:srgbClr val="333333"/>
                </a:solidFill>
              </a:rPr>
              <a:t>keď si pomyslíte, že nestojíte za nič</a:t>
            </a:r>
            <a:r>
              <a:rPr lang="en-US" sz="2400" i="1" dirty="0">
                <a:solidFill>
                  <a:srgbClr val="333333"/>
                </a:solidFill>
              </a:rPr>
              <a:t>).</a:t>
            </a:r>
            <a:br>
              <a:rPr lang="de-DE" sz="2400" i="1" dirty="0">
                <a:solidFill>
                  <a:srgbClr val="333333"/>
                </a:solidFill>
              </a:rPr>
            </a:br>
            <a:r>
              <a:rPr lang="sk-SK" sz="1600" i="1" dirty="0">
                <a:solidFill>
                  <a:srgbClr val="333333"/>
                </a:solidFill>
              </a:rPr>
              <a:t>Napr.</a:t>
            </a:r>
            <a:r>
              <a:rPr lang="de-DE" sz="1600" i="1" dirty="0">
                <a:solidFill>
                  <a:srgbClr val="333333"/>
                </a:solidFill>
              </a:rPr>
              <a:t> </a:t>
            </a:r>
            <a:r>
              <a:rPr lang="sk-SK" sz="1600" i="1" dirty="0">
                <a:solidFill>
                  <a:srgbClr val="333333"/>
                </a:solidFill>
              </a:rPr>
              <a:t>Napíšte si veci, ktoré sa vám podarili</a:t>
            </a:r>
            <a:r>
              <a:rPr lang="de-DE" sz="1600" i="1" dirty="0">
                <a:solidFill>
                  <a:srgbClr val="333333"/>
                </a:solidFill>
              </a:rPr>
              <a:t>, </a:t>
            </a:r>
            <a:r>
              <a:rPr lang="sk-SK" sz="1600" i="1" dirty="0">
                <a:solidFill>
                  <a:srgbClr val="333333"/>
                </a:solidFill>
              </a:rPr>
              <a:t>alebo ocenenia, ktoré ste dostali</a:t>
            </a:r>
            <a:r>
              <a:rPr lang="de-DE" sz="1600" i="1" dirty="0">
                <a:solidFill>
                  <a:srgbClr val="333333"/>
                </a:solidFill>
              </a:rPr>
              <a:t>...</a:t>
            </a:r>
            <a:endParaRPr 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Metakognitívny tréning 8 – Sebavedomie &amp; Nálada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31301550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na zlepšenie depresívnej nálady / zníženého sebavedomia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Každý večer si napíšte niekoľko pozitívnych vecí</a:t>
            </a:r>
            <a:r>
              <a:rPr lang="en-US" altLang="de-DE" sz="2400" dirty="0">
                <a:solidFill>
                  <a:srgbClr val="333333"/>
                </a:solidFill>
              </a:rPr>
              <a:t> </a:t>
            </a:r>
            <a:r>
              <a:rPr lang="sk-SK" altLang="de-DE" sz="2400" dirty="0">
                <a:solidFill>
                  <a:srgbClr val="333333"/>
                </a:solidFill>
              </a:rPr>
              <a:t>toho dňa </a:t>
            </a:r>
            <a:r>
              <a:rPr lang="en-US" altLang="de-DE" sz="2400" dirty="0">
                <a:solidFill>
                  <a:srgbClr val="333333"/>
                </a:solidFill>
              </a:rPr>
              <a:t>(</a:t>
            </a:r>
            <a:r>
              <a:rPr lang="sk-SK" altLang="de-DE" sz="2400" dirty="0">
                <a:solidFill>
                  <a:srgbClr val="333333"/>
                </a:solidFill>
              </a:rPr>
              <a:t>najmenej </a:t>
            </a:r>
            <a:r>
              <a:rPr lang="en-US" altLang="de-DE" sz="2400" dirty="0">
                <a:solidFill>
                  <a:srgbClr val="333333"/>
                </a:solidFill>
              </a:rPr>
              <a:t>5). </a:t>
            </a:r>
            <a:r>
              <a:rPr lang="sk-SK" altLang="de-DE" sz="2400" dirty="0">
                <a:solidFill>
                  <a:srgbClr val="333333"/>
                </a:solidFill>
              </a:rPr>
              <a:t>Potom si ich prejdite v </a:t>
            </a:r>
            <a:r>
              <a:rPr lang="sk-SK" altLang="de-DE" sz="2400">
                <a:solidFill>
                  <a:srgbClr val="333333"/>
                </a:solidFill>
              </a:rPr>
              <a:t>mysli</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39</a:t>
            </a:fld>
            <a:endParaRPr lang="de-DE"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na zlepšenie depresívnej nálady / zníženého sebavedomia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Každý večer si napíšte niekoľko pozitívnych vecí</a:t>
            </a:r>
            <a:r>
              <a:rPr lang="en-US" altLang="de-DE" sz="2400" dirty="0">
                <a:solidFill>
                  <a:srgbClr val="333333"/>
                </a:solidFill>
              </a:rPr>
              <a:t> </a:t>
            </a:r>
            <a:r>
              <a:rPr lang="sk-SK" altLang="de-DE" sz="2400" dirty="0">
                <a:solidFill>
                  <a:srgbClr val="333333"/>
                </a:solidFill>
              </a:rPr>
              <a:t>toho dňa </a:t>
            </a:r>
            <a:r>
              <a:rPr lang="en-US" altLang="de-DE" sz="2400" dirty="0">
                <a:solidFill>
                  <a:srgbClr val="333333"/>
                </a:solidFill>
              </a:rPr>
              <a:t>(</a:t>
            </a:r>
            <a:r>
              <a:rPr lang="sk-SK" altLang="de-DE" sz="2400" dirty="0">
                <a:solidFill>
                  <a:srgbClr val="333333"/>
                </a:solidFill>
              </a:rPr>
              <a:t>najmenej </a:t>
            </a:r>
            <a:r>
              <a:rPr lang="en-US" altLang="de-DE" sz="2400" dirty="0">
                <a:solidFill>
                  <a:srgbClr val="333333"/>
                </a:solidFill>
              </a:rPr>
              <a:t>5). </a:t>
            </a:r>
            <a:r>
              <a:rPr lang="sk-SK" altLang="de-DE" sz="2400" dirty="0">
                <a:solidFill>
                  <a:srgbClr val="333333"/>
                </a:solidFill>
              </a:rPr>
              <a:t>Potom si ich prejdite v mysli</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Povedzte si pred zrkadlom</a:t>
            </a:r>
            <a:r>
              <a:rPr lang="en-US" altLang="de-DE" sz="2400">
                <a:solidFill>
                  <a:srgbClr val="333333"/>
                </a:solidFill>
              </a:rPr>
              <a:t>: “</a:t>
            </a:r>
            <a:r>
              <a:rPr lang="sk-SK" altLang="de-DE" sz="2400">
                <a:solidFill>
                  <a:srgbClr val="333333"/>
                </a:solidFill>
              </a:rPr>
              <a:t>Mám </a:t>
            </a:r>
            <a:r>
              <a:rPr lang="sk-SK" altLang="de-DE" sz="2400" dirty="0">
                <a:solidFill>
                  <a:srgbClr val="333333"/>
                </a:solidFill>
              </a:rPr>
              <a:t>sa rád </a:t>
            </a:r>
            <a:r>
              <a:rPr lang="sk-SK" altLang="de-DE" sz="2400">
                <a:solidFill>
                  <a:srgbClr val="333333"/>
                </a:solidFill>
              </a:rPr>
              <a:t>/ rada</a:t>
            </a:r>
            <a:r>
              <a:rPr lang="en-US" altLang="de-DE" sz="2400">
                <a:solidFill>
                  <a:srgbClr val="333333"/>
                </a:solidFill>
              </a:rPr>
              <a:t>” </a:t>
            </a:r>
            <a:r>
              <a:rPr lang="sk-SK" altLang="de-DE" sz="2400">
                <a:solidFill>
                  <a:srgbClr val="333333"/>
                </a:solidFill>
              </a:rPr>
              <a:t>alebo</a:t>
            </a:r>
            <a:r>
              <a:rPr lang="en-US" altLang="de-DE" sz="2400">
                <a:solidFill>
                  <a:srgbClr val="333333"/>
                </a:solidFill>
              </a:rPr>
              <a:t> “</a:t>
            </a:r>
            <a:r>
              <a:rPr lang="sk-SK" altLang="de-DE" sz="2400">
                <a:solidFill>
                  <a:srgbClr val="333333"/>
                </a:solidFill>
              </a:rPr>
              <a:t>Mám </a:t>
            </a:r>
            <a:r>
              <a:rPr lang="sk-SK" altLang="de-DE" sz="2400" dirty="0">
                <a:solidFill>
                  <a:srgbClr val="333333"/>
                </a:solidFill>
              </a:rPr>
              <a:t>ťa rád </a:t>
            </a:r>
            <a:r>
              <a:rPr lang="sk-SK" altLang="de-DE" sz="2400">
                <a:solidFill>
                  <a:srgbClr val="333333"/>
                </a:solidFill>
              </a:rPr>
              <a:t>/ rada</a:t>
            </a:r>
            <a:r>
              <a:rPr lang="en-US" altLang="de-DE" sz="2400">
                <a:solidFill>
                  <a:srgbClr val="333333"/>
                </a:solidFill>
              </a:rPr>
              <a:t>”! </a:t>
            </a:r>
            <a:r>
              <a:rPr lang="en-US" altLang="de-DE" sz="2400" dirty="0">
                <a:solidFill>
                  <a:srgbClr val="333333"/>
                </a:solidFill>
              </a:rPr>
              <a:t>(</a:t>
            </a:r>
            <a:r>
              <a:rPr lang="sk-SK" altLang="de-DE" sz="2400" dirty="0">
                <a:solidFill>
                  <a:srgbClr val="333333"/>
                </a:solidFill>
              </a:rPr>
              <a:t>pozor</a:t>
            </a:r>
            <a:r>
              <a:rPr lang="en-US" altLang="de-DE" sz="2400" dirty="0">
                <a:solidFill>
                  <a:srgbClr val="333333"/>
                </a:solidFill>
              </a:rPr>
              <a:t>: </a:t>
            </a:r>
            <a:r>
              <a:rPr lang="sk-SK" altLang="de-DE" sz="2400" dirty="0">
                <a:solidFill>
                  <a:srgbClr val="333333"/>
                </a:solidFill>
              </a:rPr>
              <a:t>Zo začiatku sa môžete pri tom cítiť</a:t>
            </a:r>
            <a:r>
              <a:rPr lang="en-US" altLang="de-DE" sz="2400" dirty="0">
                <a:solidFill>
                  <a:srgbClr val="333333"/>
                </a:solidFill>
              </a:rPr>
              <a:t> </a:t>
            </a:r>
            <a:r>
              <a:rPr lang="sk-SK" altLang="de-DE" sz="2400" dirty="0">
                <a:solidFill>
                  <a:srgbClr val="333333"/>
                </a:solidFill>
              </a:rPr>
              <a:t>trochu </a:t>
            </a:r>
            <a:r>
              <a:rPr lang="sk-SK" altLang="de-DE" sz="2400">
                <a:solidFill>
                  <a:srgbClr val="333333"/>
                </a:solidFill>
              </a:rPr>
              <a:t>hlúpo</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40</a:t>
            </a:fld>
            <a:endParaRPr lang="de-DE" dirty="0"/>
          </a:p>
        </p:txBody>
      </p:sp>
    </p:spTree>
    <p:extLst>
      <p:ext uri="{BB962C8B-B14F-4D97-AF65-F5344CB8AC3E}">
        <p14:creationId xmlns:p14="http://schemas.microsoft.com/office/powerpoint/2010/main" val="26369290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na zlepšenie depresívnej nálady / zníženého sebavedomia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Každý večer si napíšte niekoľko pozitívnych vecí</a:t>
            </a:r>
            <a:r>
              <a:rPr lang="en-US" altLang="de-DE" sz="2400" dirty="0">
                <a:solidFill>
                  <a:srgbClr val="333333"/>
                </a:solidFill>
              </a:rPr>
              <a:t> </a:t>
            </a:r>
            <a:r>
              <a:rPr lang="sk-SK" altLang="de-DE" sz="2400" dirty="0">
                <a:solidFill>
                  <a:srgbClr val="333333"/>
                </a:solidFill>
              </a:rPr>
              <a:t>toho dňa </a:t>
            </a:r>
            <a:r>
              <a:rPr lang="en-US" altLang="de-DE" sz="2400" dirty="0">
                <a:solidFill>
                  <a:srgbClr val="333333"/>
                </a:solidFill>
              </a:rPr>
              <a:t>(</a:t>
            </a:r>
            <a:r>
              <a:rPr lang="sk-SK" altLang="de-DE" sz="2400" dirty="0">
                <a:solidFill>
                  <a:srgbClr val="333333"/>
                </a:solidFill>
              </a:rPr>
              <a:t>najmenej </a:t>
            </a:r>
            <a:r>
              <a:rPr lang="en-US" altLang="de-DE" sz="2400" dirty="0">
                <a:solidFill>
                  <a:srgbClr val="333333"/>
                </a:solidFill>
              </a:rPr>
              <a:t>5). </a:t>
            </a:r>
            <a:r>
              <a:rPr lang="sk-SK" altLang="de-DE" sz="2400" dirty="0">
                <a:solidFill>
                  <a:srgbClr val="333333"/>
                </a:solidFill>
              </a:rPr>
              <a:t>Potom si ich prejdite v mysli</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Povedzte si pred zrkadlom</a:t>
            </a:r>
            <a:r>
              <a:rPr lang="en-US" altLang="de-DE" sz="2400">
                <a:solidFill>
                  <a:srgbClr val="333333"/>
                </a:solidFill>
              </a:rPr>
              <a:t>: “</a:t>
            </a:r>
            <a:r>
              <a:rPr lang="sk-SK" altLang="de-DE" sz="2400">
                <a:solidFill>
                  <a:srgbClr val="333333"/>
                </a:solidFill>
              </a:rPr>
              <a:t>Mám </a:t>
            </a:r>
            <a:r>
              <a:rPr lang="sk-SK" altLang="de-DE" sz="2400" dirty="0">
                <a:solidFill>
                  <a:srgbClr val="333333"/>
                </a:solidFill>
              </a:rPr>
              <a:t>sa rád </a:t>
            </a:r>
            <a:r>
              <a:rPr lang="sk-SK" altLang="de-DE" sz="2400">
                <a:solidFill>
                  <a:srgbClr val="333333"/>
                </a:solidFill>
              </a:rPr>
              <a:t>/ rada</a:t>
            </a:r>
            <a:r>
              <a:rPr lang="en-US" altLang="de-DE" sz="2400">
                <a:solidFill>
                  <a:srgbClr val="333333"/>
                </a:solidFill>
              </a:rPr>
              <a:t>” </a:t>
            </a:r>
            <a:r>
              <a:rPr lang="sk-SK" altLang="de-DE" sz="2400">
                <a:solidFill>
                  <a:srgbClr val="333333"/>
                </a:solidFill>
              </a:rPr>
              <a:t>alebo</a:t>
            </a:r>
            <a:r>
              <a:rPr lang="en-US" altLang="de-DE" sz="2400">
                <a:solidFill>
                  <a:srgbClr val="333333"/>
                </a:solidFill>
              </a:rPr>
              <a:t> “</a:t>
            </a:r>
            <a:r>
              <a:rPr lang="sk-SK" altLang="de-DE" sz="2400">
                <a:solidFill>
                  <a:srgbClr val="333333"/>
                </a:solidFill>
              </a:rPr>
              <a:t>Mám </a:t>
            </a:r>
            <a:r>
              <a:rPr lang="sk-SK" altLang="de-DE" sz="2400" dirty="0">
                <a:solidFill>
                  <a:srgbClr val="333333"/>
                </a:solidFill>
              </a:rPr>
              <a:t>ťa rád </a:t>
            </a:r>
            <a:r>
              <a:rPr lang="sk-SK" altLang="de-DE" sz="2400">
                <a:solidFill>
                  <a:srgbClr val="333333"/>
                </a:solidFill>
              </a:rPr>
              <a:t>/ rada</a:t>
            </a:r>
            <a:r>
              <a:rPr lang="en-US" altLang="de-DE" sz="2400">
                <a:solidFill>
                  <a:srgbClr val="333333"/>
                </a:solidFill>
              </a:rPr>
              <a:t>”! </a:t>
            </a:r>
            <a:r>
              <a:rPr lang="en-US" altLang="de-DE" sz="2400" dirty="0">
                <a:solidFill>
                  <a:srgbClr val="333333"/>
                </a:solidFill>
              </a:rPr>
              <a:t>(</a:t>
            </a:r>
            <a:r>
              <a:rPr lang="sk-SK" altLang="de-DE" sz="2400" dirty="0">
                <a:solidFill>
                  <a:srgbClr val="333333"/>
                </a:solidFill>
              </a:rPr>
              <a:t>pozor</a:t>
            </a:r>
            <a:r>
              <a:rPr lang="en-US" altLang="de-DE" sz="2400" dirty="0">
                <a:solidFill>
                  <a:srgbClr val="333333"/>
                </a:solidFill>
              </a:rPr>
              <a:t>: </a:t>
            </a:r>
            <a:r>
              <a:rPr lang="sk-SK" altLang="de-DE" sz="2400" dirty="0">
                <a:solidFill>
                  <a:srgbClr val="333333"/>
                </a:solidFill>
              </a:rPr>
              <a:t>Zo začiatku sa môžete pri tom cítiť</a:t>
            </a:r>
            <a:r>
              <a:rPr lang="en-US" altLang="de-DE" sz="2400" dirty="0">
                <a:solidFill>
                  <a:srgbClr val="333333"/>
                </a:solidFill>
              </a:rPr>
              <a:t> </a:t>
            </a:r>
            <a:r>
              <a:rPr lang="sk-SK" altLang="de-DE" sz="2400" dirty="0">
                <a:solidFill>
                  <a:srgbClr val="333333"/>
                </a:solidFill>
              </a:rPr>
              <a:t>trochu hlúpo</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Prijmite ocenenia a napíšte si ich tak, aby ste ich mohli využiť</a:t>
            </a:r>
            <a:r>
              <a:rPr lang="en-US" altLang="de-DE" sz="2400" dirty="0">
                <a:solidFill>
                  <a:srgbClr val="333333"/>
                </a:solidFill>
              </a:rPr>
              <a:t> </a:t>
            </a:r>
            <a:r>
              <a:rPr lang="sk-SK" altLang="de-DE" sz="2400" dirty="0">
                <a:solidFill>
                  <a:srgbClr val="333333"/>
                </a:solidFill>
              </a:rPr>
              <a:t>v ťažkom období</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19555538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na zlepšenie depresívnej nálady / zníženého sebavedomia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Spomeňte si na situácie</a:t>
            </a:r>
            <a:r>
              <a:rPr lang="en-US" altLang="de-DE" sz="2400" dirty="0">
                <a:solidFill>
                  <a:srgbClr val="333333"/>
                </a:solidFill>
              </a:rPr>
              <a:t>, </a:t>
            </a:r>
            <a:r>
              <a:rPr lang="sk-SK" altLang="de-DE" sz="2400" dirty="0">
                <a:solidFill>
                  <a:srgbClr val="333333"/>
                </a:solidFill>
              </a:rPr>
              <a:t>keď ste sa cítili naozaj dobre </a:t>
            </a:r>
            <a:r>
              <a:rPr lang="en-US" altLang="de-DE" sz="2400" dirty="0">
                <a:solidFill>
                  <a:srgbClr val="333333"/>
                </a:solidFill>
              </a:rPr>
              <a:t>—</a:t>
            </a:r>
            <a:r>
              <a:rPr lang="sk-SK" altLang="de-DE" sz="2400" dirty="0">
                <a:solidFill>
                  <a:srgbClr val="333333"/>
                </a:solidFill>
              </a:rPr>
              <a:t>snažte sa spomenúť si na ne so zapojením všetkých vašich zmyslov</a:t>
            </a:r>
            <a:r>
              <a:rPr lang="en-US" altLang="de-DE" sz="2400" dirty="0">
                <a:solidFill>
                  <a:srgbClr val="333333"/>
                </a:solidFill>
              </a:rPr>
              <a:t> (</a:t>
            </a:r>
            <a:r>
              <a:rPr lang="sk-SK" altLang="de-DE" sz="2400" dirty="0">
                <a:solidFill>
                  <a:srgbClr val="333333"/>
                </a:solidFill>
              </a:rPr>
              <a:t>videné</a:t>
            </a:r>
            <a:r>
              <a:rPr lang="en-US" altLang="de-DE" sz="2400" dirty="0">
                <a:solidFill>
                  <a:srgbClr val="333333"/>
                </a:solidFill>
              </a:rPr>
              <a:t>, </a:t>
            </a:r>
            <a:r>
              <a:rPr lang="sk-SK" altLang="de-DE" sz="2400" dirty="0">
                <a:solidFill>
                  <a:srgbClr val="333333"/>
                </a:solidFill>
              </a:rPr>
              <a:t>počuté, cítené</a:t>
            </a:r>
            <a:r>
              <a:rPr lang="en-US" altLang="de-DE" sz="2400" dirty="0">
                <a:solidFill>
                  <a:srgbClr val="333333"/>
                </a:solidFill>
              </a:rPr>
              <a:t>...), </a:t>
            </a:r>
            <a:r>
              <a:rPr lang="sk-SK" altLang="de-DE" sz="2400" dirty="0">
                <a:solidFill>
                  <a:srgbClr val="333333"/>
                </a:solidFill>
              </a:rPr>
              <a:t>prípadne s pomocou albumu s </a:t>
            </a:r>
            <a:r>
              <a:rPr lang="sk-SK" altLang="de-DE" sz="2400">
                <a:solidFill>
                  <a:srgbClr val="333333"/>
                </a:solidFill>
              </a:rPr>
              <a:t>fotografiami</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na zlepšenie depresívnej nálady / zníženého sebavedomia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Spomeňte si na situácie</a:t>
            </a:r>
            <a:r>
              <a:rPr lang="en-US" altLang="de-DE" sz="2400" dirty="0">
                <a:solidFill>
                  <a:srgbClr val="333333"/>
                </a:solidFill>
              </a:rPr>
              <a:t>, </a:t>
            </a:r>
            <a:r>
              <a:rPr lang="sk-SK" altLang="de-DE" sz="2400" dirty="0">
                <a:solidFill>
                  <a:srgbClr val="333333"/>
                </a:solidFill>
              </a:rPr>
              <a:t>keď ste sa cítili naozaj dobre </a:t>
            </a:r>
            <a:r>
              <a:rPr lang="en-US" altLang="de-DE" sz="2400" dirty="0">
                <a:solidFill>
                  <a:srgbClr val="333333"/>
                </a:solidFill>
              </a:rPr>
              <a:t>—</a:t>
            </a:r>
            <a:r>
              <a:rPr lang="sk-SK" altLang="de-DE" sz="2400" dirty="0">
                <a:solidFill>
                  <a:srgbClr val="333333"/>
                </a:solidFill>
              </a:rPr>
              <a:t>snažte sa spomenúť si na ne so zapojením všetkých vašich zmyslov</a:t>
            </a:r>
            <a:r>
              <a:rPr lang="en-US" altLang="de-DE" sz="2400" dirty="0">
                <a:solidFill>
                  <a:srgbClr val="333333"/>
                </a:solidFill>
              </a:rPr>
              <a:t> (</a:t>
            </a:r>
            <a:r>
              <a:rPr lang="sk-SK" altLang="de-DE" sz="2400" dirty="0">
                <a:solidFill>
                  <a:srgbClr val="333333"/>
                </a:solidFill>
              </a:rPr>
              <a:t>videné</a:t>
            </a:r>
            <a:r>
              <a:rPr lang="en-US" altLang="de-DE" sz="2400" dirty="0">
                <a:solidFill>
                  <a:srgbClr val="333333"/>
                </a:solidFill>
              </a:rPr>
              <a:t>, </a:t>
            </a:r>
            <a:r>
              <a:rPr lang="sk-SK" altLang="de-DE" sz="2400" dirty="0">
                <a:solidFill>
                  <a:srgbClr val="333333"/>
                </a:solidFill>
              </a:rPr>
              <a:t>počuté, cítené</a:t>
            </a:r>
            <a:r>
              <a:rPr lang="en-US" altLang="de-DE" sz="2400" dirty="0">
                <a:solidFill>
                  <a:srgbClr val="333333"/>
                </a:solidFill>
              </a:rPr>
              <a:t>...), </a:t>
            </a:r>
            <a:r>
              <a:rPr lang="sk-SK" altLang="de-DE" sz="2400" dirty="0">
                <a:solidFill>
                  <a:srgbClr val="333333"/>
                </a:solidFill>
              </a:rPr>
              <a:t>prípadne s pomocou albumu s fotografiami</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Robte veci, ktoré vás naozaj tešia</a:t>
            </a:r>
            <a:r>
              <a:rPr lang="en-US" altLang="de-DE" sz="2400" dirty="0">
                <a:solidFill>
                  <a:srgbClr val="333333"/>
                </a:solidFill>
              </a:rPr>
              <a:t> – </a:t>
            </a:r>
            <a:r>
              <a:rPr lang="sk-SK" altLang="de-DE" sz="2400" dirty="0">
                <a:solidFill>
                  <a:srgbClr val="333333"/>
                </a:solidFill>
              </a:rPr>
              <a:t>ideálne s inými ľuďmi </a:t>
            </a:r>
            <a:r>
              <a:rPr lang="en-US" altLang="de-DE" sz="2400" dirty="0">
                <a:solidFill>
                  <a:srgbClr val="333333"/>
                </a:solidFill>
              </a:rPr>
              <a:t>(</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choďte do kina</a:t>
            </a:r>
            <a:r>
              <a:rPr lang="en-US" altLang="de-DE" sz="2400" dirty="0">
                <a:solidFill>
                  <a:srgbClr val="333333"/>
                </a:solidFill>
              </a:rPr>
              <a:t>, </a:t>
            </a:r>
            <a:r>
              <a:rPr lang="sk-SK" altLang="de-DE" sz="2400" dirty="0">
                <a:solidFill>
                  <a:srgbClr val="333333"/>
                </a:solidFill>
              </a:rPr>
              <a:t>na kávu,…</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43</a:t>
            </a:fld>
            <a:endParaRPr lang="de-DE" dirty="0"/>
          </a:p>
        </p:txBody>
      </p:sp>
    </p:spTree>
    <p:extLst>
      <p:ext uri="{BB962C8B-B14F-4D97-AF65-F5344CB8AC3E}">
        <p14:creationId xmlns:p14="http://schemas.microsoft.com/office/powerpoint/2010/main" val="24087396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na zlepšenie depresívnej nálady / zníženého sebavedomia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Spomeňte si na situácie</a:t>
            </a:r>
            <a:r>
              <a:rPr lang="en-US" altLang="de-DE" sz="2400" dirty="0">
                <a:solidFill>
                  <a:srgbClr val="333333"/>
                </a:solidFill>
              </a:rPr>
              <a:t>, </a:t>
            </a:r>
            <a:r>
              <a:rPr lang="sk-SK" altLang="de-DE" sz="2400" dirty="0">
                <a:solidFill>
                  <a:srgbClr val="333333"/>
                </a:solidFill>
              </a:rPr>
              <a:t>keď ste sa cítili naozaj dobre </a:t>
            </a:r>
            <a:r>
              <a:rPr lang="en-US" altLang="de-DE" sz="2400" dirty="0">
                <a:solidFill>
                  <a:srgbClr val="333333"/>
                </a:solidFill>
              </a:rPr>
              <a:t>—</a:t>
            </a:r>
            <a:r>
              <a:rPr lang="sk-SK" altLang="de-DE" sz="2400" dirty="0">
                <a:solidFill>
                  <a:srgbClr val="333333"/>
                </a:solidFill>
              </a:rPr>
              <a:t>snažte sa spomenúť si na ne so zapojením všetkých vašich zmyslov</a:t>
            </a:r>
            <a:r>
              <a:rPr lang="en-US" altLang="de-DE" sz="2400" dirty="0">
                <a:solidFill>
                  <a:srgbClr val="333333"/>
                </a:solidFill>
              </a:rPr>
              <a:t> (</a:t>
            </a:r>
            <a:r>
              <a:rPr lang="sk-SK" altLang="de-DE" sz="2400" dirty="0">
                <a:solidFill>
                  <a:srgbClr val="333333"/>
                </a:solidFill>
              </a:rPr>
              <a:t>videné</a:t>
            </a:r>
            <a:r>
              <a:rPr lang="en-US" altLang="de-DE" sz="2400" dirty="0">
                <a:solidFill>
                  <a:srgbClr val="333333"/>
                </a:solidFill>
              </a:rPr>
              <a:t>, </a:t>
            </a:r>
            <a:r>
              <a:rPr lang="sk-SK" altLang="de-DE" sz="2400" dirty="0">
                <a:solidFill>
                  <a:srgbClr val="333333"/>
                </a:solidFill>
              </a:rPr>
              <a:t>počuté, cítené</a:t>
            </a:r>
            <a:r>
              <a:rPr lang="en-US" altLang="de-DE" sz="2400" dirty="0">
                <a:solidFill>
                  <a:srgbClr val="333333"/>
                </a:solidFill>
              </a:rPr>
              <a:t>...), </a:t>
            </a:r>
            <a:r>
              <a:rPr lang="sk-SK" altLang="de-DE" sz="2400" dirty="0">
                <a:solidFill>
                  <a:srgbClr val="333333"/>
                </a:solidFill>
              </a:rPr>
              <a:t>prípadne s pomocou albumu s fotografiami</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Robte veci, ktoré vás naozaj tešia</a:t>
            </a:r>
            <a:r>
              <a:rPr lang="en-US" altLang="de-DE" sz="2400" dirty="0">
                <a:solidFill>
                  <a:srgbClr val="333333"/>
                </a:solidFill>
              </a:rPr>
              <a:t> – </a:t>
            </a:r>
            <a:r>
              <a:rPr lang="sk-SK" altLang="de-DE" sz="2400" dirty="0">
                <a:solidFill>
                  <a:srgbClr val="333333"/>
                </a:solidFill>
              </a:rPr>
              <a:t>ideálne s inými ľuďmi </a:t>
            </a:r>
            <a:r>
              <a:rPr lang="en-US" altLang="de-DE" sz="2400" dirty="0">
                <a:solidFill>
                  <a:srgbClr val="333333"/>
                </a:solidFill>
              </a:rPr>
              <a:t>(</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choďte do kina</a:t>
            </a:r>
            <a:r>
              <a:rPr lang="en-US" altLang="de-DE" sz="2400" dirty="0">
                <a:solidFill>
                  <a:srgbClr val="333333"/>
                </a:solidFill>
              </a:rPr>
              <a:t>, </a:t>
            </a:r>
            <a:r>
              <a:rPr lang="sk-SK" altLang="de-DE" sz="2400" dirty="0">
                <a:solidFill>
                  <a:srgbClr val="333333"/>
                </a:solidFill>
              </a:rPr>
              <a:t>na kávu,…</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Cvičte</a:t>
            </a:r>
            <a:r>
              <a:rPr lang="en-US" altLang="de-DE" sz="2400" dirty="0">
                <a:solidFill>
                  <a:srgbClr val="333333"/>
                </a:solidFill>
              </a:rPr>
              <a:t> (</a:t>
            </a:r>
            <a:r>
              <a:rPr lang="sk-SK" altLang="de-DE" sz="2400" dirty="0">
                <a:solidFill>
                  <a:srgbClr val="333333"/>
                </a:solidFill>
              </a:rPr>
              <a:t>aspoň </a:t>
            </a:r>
            <a:r>
              <a:rPr lang="en-US" altLang="de-DE" sz="2400" dirty="0">
                <a:solidFill>
                  <a:srgbClr val="333333"/>
                </a:solidFill>
              </a:rPr>
              <a:t>20 </a:t>
            </a:r>
            <a:r>
              <a:rPr lang="sk-SK" altLang="de-DE" sz="2400" dirty="0">
                <a:solidFill>
                  <a:srgbClr val="333333"/>
                </a:solidFill>
              </a:rPr>
              <a:t>minút</a:t>
            </a:r>
            <a:r>
              <a:rPr lang="en-US" altLang="de-DE" sz="2400" dirty="0">
                <a:solidFill>
                  <a:srgbClr val="333333"/>
                </a:solidFill>
              </a:rPr>
              <a:t>) – </a:t>
            </a:r>
            <a:r>
              <a:rPr lang="sk-SK" altLang="de-DE" sz="2400" dirty="0">
                <a:solidFill>
                  <a:srgbClr val="333333"/>
                </a:solidFill>
              </a:rPr>
              <a:t>ale nepreháňajte to </a:t>
            </a:r>
            <a:r>
              <a:rPr lang="en-US" altLang="de-DE" sz="2400" dirty="0">
                <a:solidFill>
                  <a:srgbClr val="333333"/>
                </a:solidFill>
              </a:rPr>
              <a:t>– </a:t>
            </a:r>
            <a:r>
              <a:rPr lang="sk-SK" altLang="de-DE" sz="2400" dirty="0">
                <a:solidFill>
                  <a:srgbClr val="333333"/>
                </a:solidFill>
              </a:rPr>
              <a:t>napríklad chodievajte na dlhé prechádzky</a:t>
            </a:r>
            <a:r>
              <a:rPr lang="en-US" altLang="de-DE" sz="2400" dirty="0">
                <a:solidFill>
                  <a:srgbClr val="333333"/>
                </a:solidFill>
              </a:rPr>
              <a:t> </a:t>
            </a:r>
            <a:r>
              <a:rPr lang="sk-SK" altLang="de-DE" sz="2400" dirty="0">
                <a:solidFill>
                  <a:srgbClr val="333333"/>
                </a:solidFill>
              </a:rPr>
              <a:t>alebo behajte</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35300520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na zlepšenie depresívnej nálady / zníženého sebavedomia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Spomeňte si na situácie</a:t>
            </a:r>
            <a:r>
              <a:rPr lang="en-US" altLang="de-DE" sz="2400" dirty="0">
                <a:solidFill>
                  <a:srgbClr val="333333"/>
                </a:solidFill>
              </a:rPr>
              <a:t>, </a:t>
            </a:r>
            <a:r>
              <a:rPr lang="sk-SK" altLang="de-DE" sz="2400" dirty="0">
                <a:solidFill>
                  <a:srgbClr val="333333"/>
                </a:solidFill>
              </a:rPr>
              <a:t>keď ste sa cítili naozaj dobre </a:t>
            </a:r>
            <a:r>
              <a:rPr lang="en-US" altLang="de-DE" sz="2400" dirty="0">
                <a:solidFill>
                  <a:srgbClr val="333333"/>
                </a:solidFill>
              </a:rPr>
              <a:t>—</a:t>
            </a:r>
            <a:r>
              <a:rPr lang="sk-SK" altLang="de-DE" sz="2400" dirty="0">
                <a:solidFill>
                  <a:srgbClr val="333333"/>
                </a:solidFill>
              </a:rPr>
              <a:t>snažte sa spomenúť si na ne so zapojením všetkých vašich zmyslov</a:t>
            </a:r>
            <a:r>
              <a:rPr lang="en-US" altLang="de-DE" sz="2400" dirty="0">
                <a:solidFill>
                  <a:srgbClr val="333333"/>
                </a:solidFill>
              </a:rPr>
              <a:t> (</a:t>
            </a:r>
            <a:r>
              <a:rPr lang="sk-SK" altLang="de-DE" sz="2400" dirty="0">
                <a:solidFill>
                  <a:srgbClr val="333333"/>
                </a:solidFill>
              </a:rPr>
              <a:t>videné</a:t>
            </a:r>
            <a:r>
              <a:rPr lang="en-US" altLang="de-DE" sz="2400" dirty="0">
                <a:solidFill>
                  <a:srgbClr val="333333"/>
                </a:solidFill>
              </a:rPr>
              <a:t>, </a:t>
            </a:r>
            <a:r>
              <a:rPr lang="sk-SK" altLang="de-DE" sz="2400" dirty="0">
                <a:solidFill>
                  <a:srgbClr val="333333"/>
                </a:solidFill>
              </a:rPr>
              <a:t>počuté, cítené</a:t>
            </a:r>
            <a:r>
              <a:rPr lang="en-US" altLang="de-DE" sz="2400" dirty="0">
                <a:solidFill>
                  <a:srgbClr val="333333"/>
                </a:solidFill>
              </a:rPr>
              <a:t>...), </a:t>
            </a:r>
            <a:r>
              <a:rPr lang="sk-SK" altLang="de-DE" sz="2400" dirty="0">
                <a:solidFill>
                  <a:srgbClr val="333333"/>
                </a:solidFill>
              </a:rPr>
              <a:t>prípadne s pomocou albumu s fotografiami</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Robte veci, ktoré vás naozaj tešia</a:t>
            </a:r>
            <a:r>
              <a:rPr lang="en-US" altLang="de-DE" sz="2400" dirty="0">
                <a:solidFill>
                  <a:srgbClr val="333333"/>
                </a:solidFill>
              </a:rPr>
              <a:t> – </a:t>
            </a:r>
            <a:r>
              <a:rPr lang="sk-SK" altLang="de-DE" sz="2400" dirty="0">
                <a:solidFill>
                  <a:srgbClr val="333333"/>
                </a:solidFill>
              </a:rPr>
              <a:t>ideálne s inými ľuďmi </a:t>
            </a:r>
            <a:r>
              <a:rPr lang="en-US" altLang="de-DE" sz="2400" dirty="0">
                <a:solidFill>
                  <a:srgbClr val="333333"/>
                </a:solidFill>
              </a:rPr>
              <a:t>(</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choďte do kina</a:t>
            </a:r>
            <a:r>
              <a:rPr lang="en-US" altLang="de-DE" sz="2400" dirty="0">
                <a:solidFill>
                  <a:srgbClr val="333333"/>
                </a:solidFill>
              </a:rPr>
              <a:t>, </a:t>
            </a:r>
            <a:r>
              <a:rPr lang="sk-SK" altLang="de-DE" sz="2400" dirty="0">
                <a:solidFill>
                  <a:srgbClr val="333333"/>
                </a:solidFill>
              </a:rPr>
              <a:t>na kávu,…</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Cvičte</a:t>
            </a:r>
            <a:r>
              <a:rPr lang="en-US" altLang="de-DE" sz="2400" dirty="0">
                <a:solidFill>
                  <a:srgbClr val="333333"/>
                </a:solidFill>
              </a:rPr>
              <a:t> (</a:t>
            </a:r>
            <a:r>
              <a:rPr lang="sk-SK" altLang="de-DE" sz="2400" dirty="0">
                <a:solidFill>
                  <a:srgbClr val="333333"/>
                </a:solidFill>
              </a:rPr>
              <a:t>aspoň </a:t>
            </a:r>
            <a:r>
              <a:rPr lang="en-US" altLang="de-DE" sz="2400" dirty="0">
                <a:solidFill>
                  <a:srgbClr val="333333"/>
                </a:solidFill>
              </a:rPr>
              <a:t>20 </a:t>
            </a:r>
            <a:r>
              <a:rPr lang="sk-SK" altLang="de-DE" sz="2400" dirty="0">
                <a:solidFill>
                  <a:srgbClr val="333333"/>
                </a:solidFill>
              </a:rPr>
              <a:t>minút</a:t>
            </a:r>
            <a:r>
              <a:rPr lang="en-US" altLang="de-DE" sz="2400" dirty="0">
                <a:solidFill>
                  <a:srgbClr val="333333"/>
                </a:solidFill>
              </a:rPr>
              <a:t>) – </a:t>
            </a:r>
            <a:r>
              <a:rPr lang="sk-SK" altLang="de-DE" sz="2400" dirty="0">
                <a:solidFill>
                  <a:srgbClr val="333333"/>
                </a:solidFill>
              </a:rPr>
              <a:t>ale nepreháňajte to </a:t>
            </a:r>
            <a:r>
              <a:rPr lang="en-US" altLang="de-DE" sz="2400" dirty="0">
                <a:solidFill>
                  <a:srgbClr val="333333"/>
                </a:solidFill>
              </a:rPr>
              <a:t>– </a:t>
            </a:r>
            <a:r>
              <a:rPr lang="sk-SK" altLang="de-DE" sz="2400" dirty="0">
                <a:solidFill>
                  <a:srgbClr val="333333"/>
                </a:solidFill>
              </a:rPr>
              <a:t>napríklad chodievajte na dlhé prechádzky</a:t>
            </a:r>
            <a:r>
              <a:rPr lang="en-US" altLang="de-DE" sz="2400" dirty="0">
                <a:solidFill>
                  <a:srgbClr val="333333"/>
                </a:solidFill>
              </a:rPr>
              <a:t> </a:t>
            </a:r>
            <a:r>
              <a:rPr lang="sk-SK" altLang="de-DE" sz="2400" dirty="0">
                <a:solidFill>
                  <a:srgbClr val="333333"/>
                </a:solidFill>
              </a:rPr>
              <a:t>alebo behajte</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Počúvajte obľúbenú hudbu</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45</a:t>
            </a:fld>
            <a:endParaRPr lang="de-DE" dirty="0"/>
          </a:p>
        </p:txBody>
      </p:sp>
    </p:spTree>
    <p:extLst>
      <p:ext uri="{BB962C8B-B14F-4D97-AF65-F5344CB8AC3E}">
        <p14:creationId xmlns:p14="http://schemas.microsoft.com/office/powerpoint/2010/main" val="14752085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b="1" dirty="0" err="1">
                <a:solidFill>
                  <a:srgbClr val="333333"/>
                </a:solidFill>
              </a:rPr>
              <a:t>Ciele</a:t>
            </a:r>
            <a:r>
              <a:rPr lang="en-US" sz="2400" b="1" dirty="0">
                <a:solidFill>
                  <a:srgbClr val="333333"/>
                </a:solidFill>
              </a:rPr>
              <a:t> </a:t>
            </a:r>
            <a:r>
              <a:rPr lang="en-US" sz="2400" b="1" dirty="0" err="1">
                <a:solidFill>
                  <a:srgbClr val="333333"/>
                </a:solidFill>
              </a:rPr>
              <a:t>učenia</a:t>
            </a:r>
            <a:r>
              <a:rPr lang="en-US"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Depresia nie je nevyhnutne osudová</a:t>
            </a:r>
            <a:r>
              <a:rPr lang="en-GB"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b="1" dirty="0" err="1">
                <a:solidFill>
                  <a:srgbClr val="333333"/>
                </a:solidFill>
              </a:rPr>
              <a:t>Ciele</a:t>
            </a:r>
            <a:r>
              <a:rPr lang="en-US" sz="2400" b="1" dirty="0">
                <a:solidFill>
                  <a:srgbClr val="333333"/>
                </a:solidFill>
              </a:rPr>
              <a:t> </a:t>
            </a:r>
            <a:r>
              <a:rPr lang="en-US" sz="2400" b="1" dirty="0" err="1">
                <a:solidFill>
                  <a:srgbClr val="333333"/>
                </a:solidFill>
              </a:rPr>
              <a:t>učenia</a:t>
            </a:r>
            <a:r>
              <a:rPr lang="en-US"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Depresia nie je nevyhnutne osudová</a:t>
            </a:r>
            <a:r>
              <a:rPr lang="en-GB"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Dávajte si pozor na typické depresívne chyby v myslení, o ktorých </a:t>
            </a:r>
            <a:r>
              <a:rPr lang="de-DE" altLang="de-DE" sz="2400" dirty="0">
                <a:solidFill>
                  <a:srgbClr val="333333"/>
                </a:solidFill>
              </a:rPr>
              <a:t>bb</a:t>
            </a:r>
            <a:r>
              <a:rPr lang="sk-SK" altLang="de-DE" sz="2400" dirty="0">
                <a:solidFill>
                  <a:srgbClr val="333333"/>
                </a:solidFill>
              </a:rPr>
              <a:t>sme práve hovorili a pokúste sa ich zmeniť </a:t>
            </a:r>
            <a:r>
              <a:rPr lang="en-GB" altLang="de-DE" sz="2400" dirty="0">
                <a:solidFill>
                  <a:srgbClr val="333333"/>
                </a:solidFill>
              </a:rPr>
              <a:t>(</a:t>
            </a:r>
            <a:r>
              <a:rPr lang="sk-SK" altLang="de-DE" sz="2400" dirty="0">
                <a:solidFill>
                  <a:srgbClr val="333333"/>
                </a:solidFill>
              </a:rPr>
              <a:t>pozrite si </a:t>
            </a:r>
            <a:r>
              <a:rPr lang="sk-SK" altLang="de-DE" sz="2400">
                <a:solidFill>
                  <a:srgbClr val="333333"/>
                </a:solidFill>
              </a:rPr>
              <a:t>lístok</a:t>
            </a:r>
            <a:r>
              <a:rPr lang="en-GB"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19379652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b="1" dirty="0" err="1">
                <a:solidFill>
                  <a:srgbClr val="333333"/>
                </a:solidFill>
              </a:rPr>
              <a:t>Ciele</a:t>
            </a:r>
            <a:r>
              <a:rPr lang="en-US" sz="2400" b="1" dirty="0">
                <a:solidFill>
                  <a:srgbClr val="333333"/>
                </a:solidFill>
              </a:rPr>
              <a:t> </a:t>
            </a:r>
            <a:r>
              <a:rPr lang="en-US" sz="2400" b="1" dirty="0" err="1">
                <a:solidFill>
                  <a:srgbClr val="333333"/>
                </a:solidFill>
              </a:rPr>
              <a:t>učenia</a:t>
            </a:r>
            <a:r>
              <a:rPr lang="en-US"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Depresia nie je nevyhnutne osudová</a:t>
            </a:r>
            <a:r>
              <a:rPr lang="en-GB"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Dávajte si pozor na typické depresívne chyby v myslení, o ktorých </a:t>
            </a:r>
            <a:r>
              <a:rPr lang="de-DE" altLang="de-DE" sz="2400" dirty="0">
                <a:solidFill>
                  <a:srgbClr val="333333"/>
                </a:solidFill>
              </a:rPr>
              <a:t>bb</a:t>
            </a:r>
            <a:r>
              <a:rPr lang="sk-SK" altLang="de-DE" sz="2400" dirty="0">
                <a:solidFill>
                  <a:srgbClr val="333333"/>
                </a:solidFill>
              </a:rPr>
              <a:t>sme práve hovorili a pokúste sa ich zmeniť </a:t>
            </a:r>
            <a:r>
              <a:rPr lang="en-GB" altLang="de-DE" sz="2400" dirty="0">
                <a:solidFill>
                  <a:srgbClr val="333333"/>
                </a:solidFill>
              </a:rPr>
              <a:t>(</a:t>
            </a:r>
            <a:r>
              <a:rPr lang="sk-SK" altLang="de-DE" sz="2400" dirty="0">
                <a:solidFill>
                  <a:srgbClr val="333333"/>
                </a:solidFill>
              </a:rPr>
              <a:t>pozrite si lístok</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Pravidelne používajte aspoň niektoré z vyššie uvedených tipov </a:t>
            </a:r>
            <a:r>
              <a:rPr lang="de-DE" altLang="de-DE" sz="2400" dirty="0">
                <a:solidFill>
                  <a:srgbClr val="333333"/>
                </a:solidFill>
              </a:rPr>
              <a:t>bb</a:t>
            </a:r>
            <a:r>
              <a:rPr lang="sk-SK" altLang="de-DE" sz="2400" dirty="0">
                <a:solidFill>
                  <a:srgbClr val="333333"/>
                </a:solidFill>
              </a:rPr>
              <a:t>zameraných na zmiernenie depresívnych nálad a zvýšenie </a:t>
            </a:r>
            <a:r>
              <a:rPr lang="de-DE" altLang="de-DE" sz="2400" dirty="0">
                <a:solidFill>
                  <a:srgbClr val="333333"/>
                </a:solidFill>
              </a:rPr>
              <a:t>bb</a:t>
            </a:r>
            <a:r>
              <a:rPr lang="sk-SK" altLang="de-DE" sz="2400">
                <a:solidFill>
                  <a:srgbClr val="333333"/>
                </a:solidFill>
              </a:rPr>
              <a:t>sebavedomia</a:t>
            </a:r>
            <a:r>
              <a:rPr lang="en-US"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20003062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b="1" dirty="0" err="1">
                <a:solidFill>
                  <a:srgbClr val="333333"/>
                </a:solidFill>
              </a:rPr>
              <a:t>Ciele</a:t>
            </a:r>
            <a:r>
              <a:rPr lang="en-US" sz="2400" b="1" dirty="0">
                <a:solidFill>
                  <a:srgbClr val="333333"/>
                </a:solidFill>
              </a:rPr>
              <a:t> </a:t>
            </a:r>
            <a:r>
              <a:rPr lang="en-US" sz="2400" b="1" dirty="0" err="1">
                <a:solidFill>
                  <a:srgbClr val="333333"/>
                </a:solidFill>
              </a:rPr>
              <a:t>učenia</a:t>
            </a:r>
            <a:r>
              <a:rPr lang="en-US"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Depresia nie je nevyhnutne osudová</a:t>
            </a:r>
            <a:r>
              <a:rPr lang="en-GB"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Dávajte si pozor na typické depresívne chyby v myslení, o ktorých </a:t>
            </a:r>
            <a:r>
              <a:rPr lang="de-DE" altLang="de-DE" sz="2400" dirty="0">
                <a:solidFill>
                  <a:srgbClr val="333333"/>
                </a:solidFill>
              </a:rPr>
              <a:t>bb</a:t>
            </a:r>
            <a:r>
              <a:rPr lang="sk-SK" altLang="de-DE" sz="2400" dirty="0">
                <a:solidFill>
                  <a:srgbClr val="333333"/>
                </a:solidFill>
              </a:rPr>
              <a:t>sme práve hovorili a pokúste sa ich zmeniť </a:t>
            </a:r>
            <a:r>
              <a:rPr lang="en-GB" altLang="de-DE" sz="2400" dirty="0">
                <a:solidFill>
                  <a:srgbClr val="333333"/>
                </a:solidFill>
              </a:rPr>
              <a:t>(</a:t>
            </a:r>
            <a:r>
              <a:rPr lang="sk-SK" altLang="de-DE" sz="2400" dirty="0">
                <a:solidFill>
                  <a:srgbClr val="333333"/>
                </a:solidFill>
              </a:rPr>
              <a:t>pozrite si lístok</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Pravidelne používajte aspoň niektoré z vyššie uvedených tipov </a:t>
            </a:r>
            <a:r>
              <a:rPr lang="de-DE" altLang="de-DE" sz="2400" dirty="0">
                <a:solidFill>
                  <a:srgbClr val="333333"/>
                </a:solidFill>
              </a:rPr>
              <a:t>bb</a:t>
            </a:r>
            <a:r>
              <a:rPr lang="sk-SK" altLang="de-DE" sz="2400" dirty="0">
                <a:solidFill>
                  <a:srgbClr val="333333"/>
                </a:solidFill>
              </a:rPr>
              <a:t>zameraných na zmiernenie depresívnych nálad a zvýšenie </a:t>
            </a:r>
            <a:r>
              <a:rPr lang="de-DE" altLang="de-DE" sz="2400" dirty="0">
                <a:solidFill>
                  <a:srgbClr val="333333"/>
                </a:solidFill>
              </a:rPr>
              <a:t>bb</a:t>
            </a:r>
            <a:r>
              <a:rPr lang="sk-SK" altLang="de-DE" sz="2400" dirty="0">
                <a:solidFill>
                  <a:srgbClr val="333333"/>
                </a:solidFill>
              </a:rPr>
              <a:t>sebavedomia</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V prípade závažných depresívnych prejavov sa obráťte </a:t>
            </a:r>
            <a:r>
              <a:rPr lang="de-DE" altLang="de-DE" sz="2400" dirty="0">
                <a:solidFill>
                  <a:srgbClr val="333333"/>
                </a:solidFill>
              </a:rPr>
              <a:t>bb</a:t>
            </a:r>
            <a:r>
              <a:rPr lang="sk-SK" altLang="de-DE" sz="2400" dirty="0">
                <a:solidFill>
                  <a:srgbClr val="333333"/>
                </a:solidFill>
              </a:rPr>
              <a:t>na psychológa alebo na psychiatra</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49</a:t>
            </a:fld>
            <a:endParaRPr lang="de-DE" dirty="0"/>
          </a:p>
        </p:txBody>
      </p:sp>
    </p:spTree>
    <p:extLst>
      <p:ext uri="{BB962C8B-B14F-4D97-AF65-F5344CB8AC3E}">
        <p14:creationId xmlns:p14="http://schemas.microsoft.com/office/powerpoint/2010/main" val="37509872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sz="2000" dirty="0">
                <a:solidFill>
                  <a:srgbClr val="333333"/>
                </a:solidFill>
              </a:rPr>
              <a:t>Veľa ľudí so psychózou má znížené sebavedomie</a:t>
            </a:r>
            <a:r>
              <a:rPr lang="en-AU" altLang="de-DE" sz="2000" dirty="0">
                <a:solidFill>
                  <a:srgbClr val="333333"/>
                </a:solidFill>
              </a:rPr>
              <a:t>, </a:t>
            </a:r>
            <a:r>
              <a:rPr lang="sk-SK" altLang="de-DE" sz="2000" dirty="0">
                <a:solidFill>
                  <a:srgbClr val="333333"/>
                </a:solidFill>
              </a:rPr>
              <a:t>najmä</a:t>
            </a:r>
            <a:r>
              <a:rPr lang="en-AU" altLang="de-DE" sz="2000" dirty="0">
                <a:solidFill>
                  <a:srgbClr val="333333"/>
                </a:solidFill>
              </a:rPr>
              <a:t> </a:t>
            </a:r>
            <a:r>
              <a:rPr lang="sk-SK" altLang="de-DE" sz="2000" i="1" dirty="0">
                <a:solidFill>
                  <a:srgbClr val="333333"/>
                </a:solidFill>
              </a:rPr>
              <a:t>po</a:t>
            </a:r>
            <a:r>
              <a:rPr lang="en-AU" altLang="de-DE" sz="2000" i="1" dirty="0">
                <a:solidFill>
                  <a:srgbClr val="333333"/>
                </a:solidFill>
              </a:rPr>
              <a:t> </a:t>
            </a:r>
            <a:r>
              <a:rPr lang="sk-SK" altLang="de-DE" sz="2000" dirty="0">
                <a:solidFill>
                  <a:srgbClr val="333333"/>
                </a:solidFill>
              </a:rPr>
              <a:t>psychotickej epizóde</a:t>
            </a:r>
            <a:r>
              <a:rPr lang="en-AU" altLang="de-DE" sz="2000" dirty="0">
                <a:solidFill>
                  <a:srgbClr val="333333"/>
                </a:solidFill>
              </a:rPr>
              <a:t> (</a:t>
            </a:r>
            <a:r>
              <a:rPr lang="sk-SK" altLang="de-DE" sz="2000" dirty="0">
                <a:solidFill>
                  <a:srgbClr val="333333"/>
                </a:solidFill>
              </a:rPr>
              <a:t>pocity hanby</a:t>
            </a:r>
            <a:r>
              <a:rPr lang="en-AU" altLang="de-DE" sz="2000" dirty="0">
                <a:solidFill>
                  <a:srgbClr val="333333"/>
                </a:solidFill>
              </a:rPr>
              <a:t>; </a:t>
            </a:r>
            <a:r>
              <a:rPr lang="sk-SK" altLang="de-DE" sz="2000" dirty="0">
                <a:solidFill>
                  <a:srgbClr val="333333"/>
                </a:solidFill>
              </a:rPr>
              <a:t>strach z toho, že sa im priatelia otočia chrbtom</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sz="2000" dirty="0">
                <a:solidFill>
                  <a:srgbClr val="333333"/>
                </a:solidFill>
              </a:rPr>
              <a:t>Veľa ľudí so psychózou má znížené sebavedomie</a:t>
            </a:r>
            <a:r>
              <a:rPr lang="en-AU" altLang="de-DE" sz="2000" dirty="0">
                <a:solidFill>
                  <a:srgbClr val="333333"/>
                </a:solidFill>
              </a:rPr>
              <a:t>, </a:t>
            </a:r>
            <a:r>
              <a:rPr lang="sk-SK" altLang="de-DE" sz="2000" dirty="0">
                <a:solidFill>
                  <a:srgbClr val="333333"/>
                </a:solidFill>
              </a:rPr>
              <a:t>najmä</a:t>
            </a:r>
            <a:r>
              <a:rPr lang="en-AU" altLang="de-DE" sz="2000" dirty="0">
                <a:solidFill>
                  <a:srgbClr val="333333"/>
                </a:solidFill>
              </a:rPr>
              <a:t> </a:t>
            </a:r>
            <a:r>
              <a:rPr lang="sk-SK" altLang="de-DE" sz="2000" i="1" dirty="0">
                <a:solidFill>
                  <a:srgbClr val="333333"/>
                </a:solidFill>
              </a:rPr>
              <a:t>po</a:t>
            </a:r>
            <a:r>
              <a:rPr lang="en-AU" altLang="de-DE" sz="2000" i="1" dirty="0">
                <a:solidFill>
                  <a:srgbClr val="333333"/>
                </a:solidFill>
              </a:rPr>
              <a:t> </a:t>
            </a:r>
            <a:r>
              <a:rPr lang="sk-SK" altLang="de-DE" sz="2000" dirty="0">
                <a:solidFill>
                  <a:srgbClr val="333333"/>
                </a:solidFill>
              </a:rPr>
              <a:t>psychotickej epizóde</a:t>
            </a:r>
            <a:r>
              <a:rPr lang="en-AU" altLang="de-DE" sz="2000" dirty="0">
                <a:solidFill>
                  <a:srgbClr val="333333"/>
                </a:solidFill>
              </a:rPr>
              <a:t> (</a:t>
            </a:r>
            <a:r>
              <a:rPr lang="sk-SK" altLang="de-DE" sz="2000" dirty="0">
                <a:solidFill>
                  <a:srgbClr val="333333"/>
                </a:solidFill>
              </a:rPr>
              <a:t>pocity hanby</a:t>
            </a:r>
            <a:r>
              <a:rPr lang="en-AU" altLang="de-DE" sz="2000" dirty="0">
                <a:solidFill>
                  <a:srgbClr val="333333"/>
                </a:solidFill>
              </a:rPr>
              <a:t>; </a:t>
            </a:r>
            <a:r>
              <a:rPr lang="sk-SK" altLang="de-DE" sz="2000" dirty="0">
                <a:solidFill>
                  <a:srgbClr val="333333"/>
                </a:solidFill>
              </a:rPr>
              <a:t>strach z toho, že sa im priatelia otočia chrbtom</a:t>
            </a:r>
            <a:r>
              <a:rPr lang="en-AU" altLang="de-DE" sz="2000" dirty="0">
                <a:solidFill>
                  <a:srgbClr val="333333"/>
                </a:solidFill>
              </a:rPr>
              <a:t>).</a:t>
            </a:r>
          </a:p>
          <a:p>
            <a:pPr lvl="0" defTabSz="914400" fontAlgn="base"/>
            <a:r>
              <a:rPr lang="sk-SK" altLang="de-DE" sz="2000" dirty="0">
                <a:solidFill>
                  <a:srgbClr val="333333"/>
                </a:solidFill>
              </a:rPr>
              <a:t>V akútnom stave psychózy niektorí ľudia popisujú strach, ale aj iné emócie</a:t>
            </a:r>
            <a:r>
              <a:rPr lang="en-AU" altLang="de-DE" sz="2000" dirty="0">
                <a:solidFill>
                  <a:srgbClr val="333333"/>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k-SK" altLang="de-DE" sz="2000">
                <a:solidFill>
                  <a:srgbClr val="004992"/>
                </a:solidFill>
              </a:rPr>
              <a:t>Vzrušenie</a:t>
            </a:r>
            <a:r>
              <a:rPr lang="en-AU" altLang="de-DE" sz="2000">
                <a:solidFill>
                  <a:srgbClr val="004992"/>
                </a:solidFill>
              </a:rPr>
              <a:t> (“</a:t>
            </a:r>
            <a:r>
              <a:rPr lang="sk-SK" altLang="de-DE" sz="2000">
                <a:solidFill>
                  <a:srgbClr val="004992"/>
                </a:solidFill>
              </a:rPr>
              <a:t>konečne </a:t>
            </a:r>
            <a:r>
              <a:rPr lang="sk-SK" altLang="de-DE" sz="2000" dirty="0">
                <a:solidFill>
                  <a:srgbClr val="004992"/>
                </a:solidFill>
              </a:rPr>
              <a:t>sa </a:t>
            </a:r>
            <a:r>
              <a:rPr lang="sk-SK" altLang="de-DE" sz="2000">
                <a:solidFill>
                  <a:srgbClr val="004992"/>
                </a:solidFill>
              </a:rPr>
              <a:t>niečo deje</a:t>
            </a:r>
            <a:r>
              <a:rPr lang="en-AU" altLang="de-DE" sz="2000">
                <a:solidFill>
                  <a:srgbClr val="004992"/>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k-SK" altLang="de-DE" sz="2000" dirty="0">
                <a:solidFill>
                  <a:srgbClr val="004992"/>
                </a:solidFill>
              </a:rPr>
              <a:t>Pocit osudovosti </a:t>
            </a:r>
            <a:r>
              <a:rPr lang="en-AU" altLang="de-DE" sz="2000" dirty="0">
                <a:solidFill>
                  <a:srgbClr val="004992"/>
                </a:solidFill>
              </a:rPr>
              <a:t>(</a:t>
            </a:r>
            <a:r>
              <a:rPr lang="sk-SK" altLang="de-DE" sz="2000" dirty="0">
                <a:solidFill>
                  <a:srgbClr val="004992"/>
                </a:solidFill>
              </a:rPr>
              <a:t>naplniť svoje poslanie</a:t>
            </a:r>
            <a:r>
              <a:rPr lang="en-AU" altLang="de-DE" sz="2000" dirty="0">
                <a:solidFill>
                  <a:srgbClr val="004992"/>
                </a:solidFill>
              </a:rPr>
              <a:t>, </a:t>
            </a:r>
            <a:r>
              <a:rPr lang="sk-SK" altLang="de-DE" sz="2000" dirty="0">
                <a:solidFill>
                  <a:srgbClr val="004992"/>
                </a:solidFill>
              </a:rPr>
              <a:t>byť dôležitý</a:t>
            </a:r>
            <a:r>
              <a:rPr lang="en-AU" altLang="de-DE" sz="2000" dirty="0">
                <a:solidFill>
                  <a:srgbClr val="004992"/>
                </a:solidFill>
              </a:rPr>
              <a:t>)</a:t>
            </a:r>
          </a:p>
        </p:txBody>
      </p:sp>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4886014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sz="2000" dirty="0">
                <a:solidFill>
                  <a:srgbClr val="333333"/>
                </a:solidFill>
              </a:rPr>
              <a:t>Veľa ľudí so psychózou má znížené sebavedomie</a:t>
            </a:r>
            <a:r>
              <a:rPr lang="en-AU" altLang="de-DE" sz="2000" dirty="0">
                <a:solidFill>
                  <a:srgbClr val="333333"/>
                </a:solidFill>
              </a:rPr>
              <a:t>, </a:t>
            </a:r>
            <a:r>
              <a:rPr lang="sk-SK" altLang="de-DE" sz="2000" dirty="0">
                <a:solidFill>
                  <a:srgbClr val="333333"/>
                </a:solidFill>
              </a:rPr>
              <a:t>najmä</a:t>
            </a:r>
            <a:r>
              <a:rPr lang="en-AU" altLang="de-DE" sz="2000" dirty="0">
                <a:solidFill>
                  <a:srgbClr val="333333"/>
                </a:solidFill>
              </a:rPr>
              <a:t> </a:t>
            </a:r>
            <a:r>
              <a:rPr lang="sk-SK" altLang="de-DE" sz="2000" i="1" dirty="0">
                <a:solidFill>
                  <a:srgbClr val="333333"/>
                </a:solidFill>
              </a:rPr>
              <a:t>po</a:t>
            </a:r>
            <a:r>
              <a:rPr lang="en-AU" altLang="de-DE" sz="2000" i="1" dirty="0">
                <a:solidFill>
                  <a:srgbClr val="333333"/>
                </a:solidFill>
              </a:rPr>
              <a:t> </a:t>
            </a:r>
            <a:r>
              <a:rPr lang="sk-SK" altLang="de-DE" sz="2000" dirty="0">
                <a:solidFill>
                  <a:srgbClr val="333333"/>
                </a:solidFill>
              </a:rPr>
              <a:t>psychotickej epizóde</a:t>
            </a:r>
            <a:r>
              <a:rPr lang="en-AU" altLang="de-DE" sz="2000" dirty="0">
                <a:solidFill>
                  <a:srgbClr val="333333"/>
                </a:solidFill>
              </a:rPr>
              <a:t> (</a:t>
            </a:r>
            <a:r>
              <a:rPr lang="sk-SK" altLang="de-DE" sz="2000" dirty="0">
                <a:solidFill>
                  <a:srgbClr val="333333"/>
                </a:solidFill>
              </a:rPr>
              <a:t>pocity hanby</a:t>
            </a:r>
            <a:r>
              <a:rPr lang="en-AU" altLang="de-DE" sz="2000" dirty="0">
                <a:solidFill>
                  <a:srgbClr val="333333"/>
                </a:solidFill>
              </a:rPr>
              <a:t>; </a:t>
            </a:r>
            <a:r>
              <a:rPr lang="sk-SK" altLang="de-DE" sz="2000" dirty="0">
                <a:solidFill>
                  <a:srgbClr val="333333"/>
                </a:solidFill>
              </a:rPr>
              <a:t>strach z toho, že sa im priatelia otočia chrbtom</a:t>
            </a:r>
            <a:r>
              <a:rPr lang="en-AU" altLang="de-DE" sz="2000" dirty="0">
                <a:solidFill>
                  <a:srgbClr val="333333"/>
                </a:solidFill>
              </a:rPr>
              <a:t>).</a:t>
            </a:r>
          </a:p>
          <a:p>
            <a:pPr lvl="0" defTabSz="914400" fontAlgn="base"/>
            <a:r>
              <a:rPr lang="sk-SK" altLang="de-DE" sz="2000" dirty="0">
                <a:solidFill>
                  <a:srgbClr val="333333"/>
                </a:solidFill>
              </a:rPr>
              <a:t>V akútnom stave psychózy niektorí ľudia popisujú strach, ale aj iné emócie</a:t>
            </a:r>
            <a:r>
              <a:rPr lang="en-AU" altLang="de-DE" sz="2000" dirty="0">
                <a:solidFill>
                  <a:srgbClr val="333333"/>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k-SK" altLang="de-DE" sz="2000">
                <a:solidFill>
                  <a:srgbClr val="004992"/>
                </a:solidFill>
              </a:rPr>
              <a:t>Vzrušenie</a:t>
            </a:r>
            <a:r>
              <a:rPr lang="en-AU" altLang="de-DE" sz="2000">
                <a:solidFill>
                  <a:srgbClr val="004992"/>
                </a:solidFill>
              </a:rPr>
              <a:t> (“</a:t>
            </a:r>
            <a:r>
              <a:rPr lang="sk-SK" altLang="de-DE" sz="2000">
                <a:solidFill>
                  <a:srgbClr val="004992"/>
                </a:solidFill>
              </a:rPr>
              <a:t>konečne </a:t>
            </a:r>
            <a:r>
              <a:rPr lang="sk-SK" altLang="de-DE" sz="2000" dirty="0">
                <a:solidFill>
                  <a:srgbClr val="004992"/>
                </a:solidFill>
              </a:rPr>
              <a:t>sa </a:t>
            </a:r>
            <a:r>
              <a:rPr lang="sk-SK" altLang="de-DE" sz="2000">
                <a:solidFill>
                  <a:srgbClr val="004992"/>
                </a:solidFill>
              </a:rPr>
              <a:t>niečo deje</a:t>
            </a:r>
            <a:r>
              <a:rPr lang="en-AU" altLang="de-DE" sz="2000">
                <a:solidFill>
                  <a:srgbClr val="004992"/>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k-SK" altLang="de-DE" sz="2000" dirty="0">
                <a:solidFill>
                  <a:srgbClr val="004992"/>
                </a:solidFill>
              </a:rPr>
              <a:t>Pocit osudovosti </a:t>
            </a:r>
            <a:r>
              <a:rPr lang="en-AU" altLang="de-DE" sz="2000" dirty="0">
                <a:solidFill>
                  <a:srgbClr val="004992"/>
                </a:solidFill>
              </a:rPr>
              <a:t>(</a:t>
            </a:r>
            <a:r>
              <a:rPr lang="sk-SK" altLang="de-DE" sz="2000" dirty="0">
                <a:solidFill>
                  <a:srgbClr val="004992"/>
                </a:solidFill>
              </a:rPr>
              <a:t>naplniť svoje poslanie</a:t>
            </a:r>
            <a:r>
              <a:rPr lang="en-AU" altLang="de-DE" sz="2000" dirty="0">
                <a:solidFill>
                  <a:srgbClr val="004992"/>
                </a:solidFill>
              </a:rPr>
              <a:t>, </a:t>
            </a:r>
            <a:r>
              <a:rPr lang="sk-SK" altLang="de-DE" sz="2000" dirty="0">
                <a:solidFill>
                  <a:srgbClr val="004992"/>
                </a:solidFill>
              </a:rPr>
              <a:t>byť dôležitý</a:t>
            </a:r>
            <a:r>
              <a:rPr lang="en-AU" altLang="de-DE" sz="2000" dirty="0">
                <a:solidFill>
                  <a:srgbClr val="004992"/>
                </a:solidFill>
              </a:rPr>
              <a:t>)</a:t>
            </a:r>
          </a:p>
          <a:p>
            <a:pPr lvl="0" defTabSz="914400" fontAlgn="base"/>
            <a:r>
              <a:rPr lang="sk-SK" altLang="de-DE" sz="2000" dirty="0">
                <a:solidFill>
                  <a:srgbClr val="004992"/>
                </a:solidFill>
              </a:rPr>
              <a:t>Napríklad</a:t>
            </a:r>
            <a:r>
              <a:rPr lang="en-AU" altLang="de-DE" sz="2000" dirty="0">
                <a:solidFill>
                  <a:srgbClr val="004992"/>
                </a:solidFill>
              </a:rPr>
              <a:t>: </a:t>
            </a:r>
            <a:r>
              <a:rPr lang="sk-SK" altLang="de-DE" sz="2000" dirty="0">
                <a:solidFill>
                  <a:srgbClr val="333333"/>
                </a:solidFill>
              </a:rPr>
              <a:t>Vilo sa cíti byť prenasledovaný tajnými službami</a:t>
            </a:r>
            <a:r>
              <a:rPr lang="en-AU" altLang="de-DE" sz="2000" dirty="0">
                <a:solidFill>
                  <a:srgbClr val="333333"/>
                </a:solidFill>
              </a:rPr>
              <a:t>. </a:t>
            </a:r>
            <a:r>
              <a:rPr lang="sk-SK" altLang="de-DE" sz="2000" dirty="0">
                <a:solidFill>
                  <a:srgbClr val="333333"/>
                </a:solidFill>
              </a:rPr>
              <a:t>Cestou do práce už tri dni za sebou nastupuje do rovnakého kupé vlaku ten istý chlapík</a:t>
            </a:r>
            <a:r>
              <a:rPr lang="en-AU" altLang="de-DE" sz="2000" dirty="0">
                <a:solidFill>
                  <a:srgbClr val="333333"/>
                </a:solidFill>
              </a:rPr>
              <a:t>.</a:t>
            </a:r>
          </a:p>
          <a:p>
            <a:pPr lvl="0" defTabSz="914400" fontAlgn="base">
              <a:lnSpc>
                <a:spcPct val="100000"/>
              </a:lnSpc>
              <a:spcBef>
                <a:spcPts val="1200"/>
              </a:spcBef>
            </a:pPr>
            <a:r>
              <a:rPr lang="sk-SK" altLang="de-DE" sz="2000" dirty="0">
                <a:solidFill>
                  <a:srgbClr val="004992"/>
                </a:solidFill>
              </a:rPr>
              <a:t>Pocity</a:t>
            </a:r>
            <a:r>
              <a:rPr lang="en-AU" altLang="de-DE" sz="2000" dirty="0">
                <a:solidFill>
                  <a:srgbClr val="004992"/>
                </a:solidFill>
              </a:rPr>
              <a:t>: </a:t>
            </a:r>
            <a:r>
              <a:rPr lang="sk-SK" altLang="de-DE" sz="2000" dirty="0">
                <a:solidFill>
                  <a:srgbClr val="333333"/>
                </a:solidFill>
              </a:rPr>
              <a:t>Strach a pocit ohrozenia. Ale aj</a:t>
            </a:r>
            <a:r>
              <a:rPr lang="en-AU" altLang="de-DE" sz="2000">
                <a:solidFill>
                  <a:srgbClr val="333333"/>
                </a:solidFill>
              </a:rPr>
              <a:t>: “</a:t>
            </a:r>
            <a:r>
              <a:rPr lang="sk-SK" altLang="de-DE" sz="2000">
                <a:solidFill>
                  <a:srgbClr val="333333"/>
                </a:solidFill>
              </a:rPr>
              <a:t>Ak </a:t>
            </a:r>
            <a:r>
              <a:rPr lang="sk-SK" altLang="de-DE" sz="2000" dirty="0">
                <a:solidFill>
                  <a:srgbClr val="333333"/>
                </a:solidFill>
              </a:rPr>
              <a:t>robia tak veľké opatrenia</a:t>
            </a:r>
            <a:r>
              <a:rPr lang="en-AU" altLang="de-DE" sz="2000" dirty="0">
                <a:solidFill>
                  <a:srgbClr val="333333"/>
                </a:solidFill>
              </a:rPr>
              <a:t>, </a:t>
            </a:r>
            <a:r>
              <a:rPr lang="sk-SK" altLang="de-DE" sz="2000" dirty="0">
                <a:solidFill>
                  <a:srgbClr val="333333"/>
                </a:solidFill>
              </a:rPr>
              <a:t>tak som asi niekto ako </a:t>
            </a:r>
            <a:r>
              <a:rPr lang="en-AU" altLang="de-DE" sz="2000" dirty="0">
                <a:solidFill>
                  <a:srgbClr val="333333"/>
                </a:solidFill>
              </a:rPr>
              <a:t>James Bond </a:t>
            </a:r>
            <a:r>
              <a:rPr lang="sk-SK" altLang="de-DE" sz="2000" dirty="0">
                <a:solidFill>
                  <a:srgbClr val="333333"/>
                </a:solidFill>
              </a:rPr>
              <a:t>a možno sa ma budú snažiť aj získať na svoju </a:t>
            </a:r>
            <a:r>
              <a:rPr lang="sk-SK" altLang="de-DE" sz="2000">
                <a:solidFill>
                  <a:srgbClr val="333333"/>
                </a:solidFill>
              </a:rPr>
              <a:t>stranu</a:t>
            </a:r>
            <a:r>
              <a:rPr lang="en-AU" altLang="de-DE" sz="2000">
                <a:solidFill>
                  <a:srgbClr val="333333"/>
                </a:solidFill>
              </a:rPr>
              <a:t>.</a:t>
            </a:r>
            <a:r>
              <a:rPr lang="en-US" altLang="de-DE" sz="2000">
                <a:solidFill>
                  <a:srgbClr val="333333"/>
                </a:solidFill>
              </a:rPr>
              <a:t>”</a:t>
            </a:r>
            <a:endParaRPr lang="en-AU" altLang="de-DE" sz="2000" dirty="0">
              <a:solidFill>
                <a:srgbClr val="333333"/>
              </a:solidFill>
            </a:endParaRPr>
          </a:p>
          <a:p>
            <a:pPr lvl="0" defTabSz="914400" fontAlgn="base">
              <a:lnSpc>
                <a:spcPct val="100000"/>
              </a:lnSpc>
              <a:spcBef>
                <a:spcPts val="1200"/>
              </a:spcBef>
            </a:pPr>
            <a:r>
              <a:rPr lang="sk-SK" altLang="de-DE" sz="2000" dirty="0">
                <a:solidFill>
                  <a:srgbClr val="004992"/>
                </a:solidFill>
              </a:rPr>
              <a:t>Ale</a:t>
            </a:r>
            <a:r>
              <a:rPr lang="en-AU" altLang="de-DE" sz="2000" dirty="0">
                <a:solidFill>
                  <a:srgbClr val="004992"/>
                </a:solidFill>
              </a:rPr>
              <a:t>:</a:t>
            </a:r>
            <a:r>
              <a:rPr lang="en-AU" altLang="de-DE" sz="2000" dirty="0">
                <a:solidFill>
                  <a:srgbClr val="333333"/>
                </a:solidFill>
              </a:rPr>
              <a:t> </a:t>
            </a:r>
            <a:r>
              <a:rPr lang="sk-SK" altLang="de-DE" sz="2000" dirty="0">
                <a:solidFill>
                  <a:srgbClr val="333333"/>
                </a:solidFill>
              </a:rPr>
              <a:t>Je to len náhoda</a:t>
            </a:r>
            <a:r>
              <a:rPr lang="en-AU" altLang="de-DE" sz="2000" dirty="0">
                <a:solidFill>
                  <a:srgbClr val="333333"/>
                </a:solidFill>
              </a:rPr>
              <a:t>! </a:t>
            </a:r>
            <a:r>
              <a:rPr lang="sk-SK" altLang="de-DE" sz="2000" dirty="0">
                <a:solidFill>
                  <a:srgbClr val="333333"/>
                </a:solidFill>
              </a:rPr>
              <a:t>Pravdepodobne iba obaja nastupujú do rovnakého vlaku na ich každodennej ceste</a:t>
            </a:r>
            <a:r>
              <a:rPr lang="en-AU"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r>
              <a:rPr lang="de-DE"/>
              <a:t>Metakognitívny tréning 8 – Sebavedomie &amp; Nálada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15705481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Ďakujem</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pozornosť</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pre </a:t>
            </a:r>
            <a:r>
              <a:rPr lang="en-US" altLang="ko-KR" i="1" dirty="0" err="1">
                <a:solidFill>
                  <a:srgbClr val="004992"/>
                </a:solidFill>
              </a:rPr>
              <a:t>trénerov</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Rozdajte</a:t>
            </a:r>
            <a:r>
              <a:rPr lang="en-US" altLang="ko-KR" dirty="0">
                <a:solidFill>
                  <a:srgbClr val="004992"/>
                </a:solidFill>
              </a:rPr>
              <a:t> </a:t>
            </a:r>
            <a:r>
              <a:rPr lang="en-US" altLang="ko-KR" dirty="0" err="1">
                <a:solidFill>
                  <a:srgbClr val="004992"/>
                </a:solidFill>
              </a:rPr>
              <a:t>pracovné</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Predstavte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aplikáciu</a:t>
            </a:r>
            <a:r>
              <a:rPr lang="en-US" altLang="ko-KR" dirty="0">
                <a:solidFill>
                  <a:srgbClr val="004992"/>
                </a:solidFill>
              </a:rPr>
              <a:t> COGITO (</a:t>
            </a:r>
            <a:r>
              <a:rPr lang="en-US" altLang="ko-KR" dirty="0" err="1">
                <a:solidFill>
                  <a:srgbClr val="004992"/>
                </a:solidFill>
              </a:rPr>
              <a:t>na</a:t>
            </a:r>
            <a:r>
              <a:rPr lang="en-US" altLang="ko-KR" dirty="0">
                <a:solidFill>
                  <a:srgbClr val="004992"/>
                </a:solidFill>
              </a:rPr>
              <a:t> </a:t>
            </a:r>
            <a:r>
              <a:rPr lang="en-US" altLang="ko-KR" dirty="0" err="1">
                <a:solidFill>
                  <a:srgbClr val="004992"/>
                </a:solidFill>
              </a:rPr>
              <a:t>stiahnutie</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r>
              <a:rPr lang="de-DE"/>
              <a:t>Metakognitívny tréning 8 – Sebavedomie &amp; Nálada</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24454693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99184867"/>
              </p:ext>
            </p:extLst>
          </p:nvPr>
        </p:nvGraphicFramePr>
        <p:xfrm>
          <a:off x="408954" y="2011680"/>
          <a:ext cx="11375999" cy="429768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lonesome:cycler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It rained for weeks</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Littledan77</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Dispair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/Ich bin halt so geboren....</a:t>
                      </a:r>
                      <a:endParaRPr kumimoji="0" lang="de-DE" altLang="de-DE" sz="1000" b="0" i="0" u="none" strike="noStrike" cap="none" normalizeH="0" baseline="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bare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C♥rm3n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Brooding/Grübeln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Lady-bug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Kaleidoscope Mosaic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Bold&amp;Blond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Ride 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Tunnel/Tunnel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Felipe Morin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The Prison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Big thumbs Up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r>
              <a:rPr lang="de-DE"/>
              <a:t>Metakognitívny tréning 8 – Sebavedomie &amp; Nálada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54</a:t>
            </a:fld>
            <a:endParaRPr lang="de-DE" dirty="0"/>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882626747"/>
              </p:ext>
            </p:extLst>
          </p:nvPr>
        </p:nvGraphicFramePr>
        <p:xfrm>
          <a:off x="408954" y="2011680"/>
          <a:ext cx="11375999" cy="350520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LunaDiRimmel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 room.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Panic/Panik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Tarnishedrose</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exfordy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Park</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Elephant/Elefant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furryscaly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Fierce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Oldmaison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Barbie@2</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Barbie/Barbie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5" name="Footer Placeholder 4"/>
          <p:cNvSpPr>
            <a:spLocks noGrp="1"/>
          </p:cNvSpPr>
          <p:nvPr>
            <p:ph type="ftr" sz="quarter" idx="11"/>
          </p:nvPr>
        </p:nvSpPr>
        <p:spPr/>
        <p:txBody>
          <a:bodyPr/>
          <a:lstStyle/>
          <a:p>
            <a:r>
              <a:rPr lang="de-DE"/>
              <a:t>Metakognitívny tréning 8 – Sebavedomie &amp; Nálada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55</a:t>
            </a:fld>
            <a:endParaRPr lang="de-DE" dirty="0"/>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4362</Words>
  <Application>Microsoft Office PowerPoint</Application>
  <PresentationFormat>Benutzerdefiniert</PresentationFormat>
  <Paragraphs>573</Paragraphs>
  <Slides>55</Slides>
  <Notes>55</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55</vt:i4>
      </vt:variant>
    </vt:vector>
  </HeadingPairs>
  <TitlesOfParts>
    <vt:vector size="64" baseType="lpstr">
      <vt:lpstr>Calibri Light</vt:lpstr>
      <vt:lpstr>Symbol</vt:lpstr>
      <vt:lpstr>Times New Roman</vt:lpstr>
      <vt:lpstr>WingDings</vt:lpstr>
      <vt:lpstr>Calibri</vt:lpstr>
      <vt:lpstr>Arial</vt:lpstr>
      <vt:lpstr>Verdana</vt:lpstr>
      <vt:lpstr>WingDings</vt:lpstr>
      <vt:lpstr>UKE_PPT-Vorlage_16zu9</vt:lpstr>
      <vt:lpstr>MCT 8 A – Sebavedomie &amp; Nálada</vt:lpstr>
      <vt:lpstr>Prečo toto robíme?</vt:lpstr>
      <vt:lpstr>Aké sú príznaky depresie?</vt:lpstr>
      <vt:lpstr>Aké sú príznaky depresie?</vt:lpstr>
      <vt:lpstr>Už som sa narodil ako... alebo som sa takým stal?</vt:lpstr>
      <vt:lpstr>Už som sa narodil ako... alebo som sa takým stal?</vt:lpstr>
      <vt:lpstr>Už som sa narodil ako... alebo som sa takým stal?</vt:lpstr>
      <vt:lpstr>Už som sa narodil ako... alebo som sa takým stal?</vt:lpstr>
      <vt:lpstr>Psychóza a Depresia Vplyvy psychózy na sebavedomie</vt:lpstr>
      <vt:lpstr>Psychóza a Depresia Vplyvy psychózy na sebavedomie</vt:lpstr>
      <vt:lpstr>Psychóza a Depresia Vplyvy psychózy na sebavedomie</vt:lpstr>
      <vt:lpstr>Psychóza a Depresia Vplyvy psychózy na sebavedomie</vt:lpstr>
      <vt:lpstr>PowerPoint-Präsentation</vt:lpstr>
      <vt:lpstr>1. Prehnané zovšeobecňovanie Aké by bolo realistickejšie a užitočnejšie hodnotenie?</vt:lpstr>
      <vt:lpstr>1. Prehnané zovšeobecňovanie Aké by bolo realistickejšie a užitočnejšie hodnotenie?</vt:lpstr>
      <vt:lpstr>1. Prehnané zovšeobecňovanie Aké by bolo realistickejšie a užitočnejšie hodnotenie?</vt:lpstr>
      <vt:lpstr>Radšej: nezovšeobecňujte jeden nedostatok na všetko ostatné!</vt:lpstr>
      <vt:lpstr>2. Selektívne vnímanie Aké hodnotenie by mohlo byť realistickejším a užitočnejším?</vt:lpstr>
      <vt:lpstr>2. Selektívne vnímanie Aké hodnotenie by mohlo byť realistickejším a užitočnejším?</vt:lpstr>
      <vt:lpstr>2. Selektívne vnímanie Aké hodnotenie by mohlo byť realistickejším a užitočnejším?</vt:lpstr>
      <vt:lpstr>3. Uplatňovanie vašich vlastných prístupov odhadu ako jediných správnych</vt:lpstr>
      <vt:lpstr>4. Odmietanie pozitívnych spätných väzieb a zároveň nekritické prijímanie negatívnych! Aké hodnotenie by bolo realistickejšie a nápomocnejšie?</vt:lpstr>
      <vt:lpstr>4. Odmietanie pozitívnych spätných väzieb a zároveň nekritické prijímanie negatívnych! Aké hodnotenie by bolo realistickejšie a nápomocnejšie?</vt:lpstr>
      <vt:lpstr>4. Odmietanie pozitívnych spätných väzieb a zároveň nekritické prijímanie negatívnych! Aké hodnotenie by bolo realistickejšie a nápomocnejšie?</vt:lpstr>
      <vt:lpstr>5. “Čierno-biele myslenie”/ Katastrofické myslenie Aké hodnotenie by bolo realistickejšie a nápomocnejšie?</vt:lpstr>
      <vt:lpstr>5. “Čierno-biele myslenie”/ Katastrofické myslenie Aké hodnotenie by bolo realistickejšie a nápomocnejšie?</vt:lpstr>
      <vt:lpstr>6. Potláčanie negatívnych myšlienok Aké hodnotenie by bolo realistickejšie?</vt:lpstr>
      <vt:lpstr>6. Potláčanie negatívnych myšlienok Aké hodnotenie by bolo realistickejšie?</vt:lpstr>
      <vt:lpstr>6. Potláčanie negatívnych myšlienok Cvičenie</vt:lpstr>
      <vt:lpstr>6. Potláčanie negatívnych myšlienok Funguje to? Nie!</vt:lpstr>
      <vt:lpstr>Čo iné môžeme urobiť:</vt:lpstr>
      <vt:lpstr>7. Ďalšie chyby myslenia</vt:lpstr>
      <vt:lpstr>7. Ďalšie chyby myslenia</vt:lpstr>
      <vt:lpstr>voliteľné: Videoklip</vt:lpstr>
      <vt:lpstr>Buďte si vedomý svojich predností</vt:lpstr>
      <vt:lpstr>Buďte si vedomý svojich predností</vt:lpstr>
      <vt:lpstr>Buďte si vedomý svojich predností</vt:lpstr>
      <vt:lpstr>Buďte si vedomý svojich predností</vt:lpstr>
      <vt:lpstr>Typy na zlepšenie depresívnej nálady / zníženého sebavedomia</vt:lpstr>
      <vt:lpstr>Typy na zlepšenie depresívnej nálady / zníženého sebavedomia</vt:lpstr>
      <vt:lpstr>Typy na zlepšenie depresívnej nálady / zníženého sebavedomia</vt:lpstr>
      <vt:lpstr>Typy na zlepšenie depresívnej nálady / zníženého sebavedomia</vt:lpstr>
      <vt:lpstr>Typy na zlepšenie depresívnej nálady / zníženého sebavedomia</vt:lpstr>
      <vt:lpstr>Typy na zlepšenie depresívnej nálady / zníženého sebavedomia</vt:lpstr>
      <vt:lpstr>Typy na zlepšenie depresívnej nálady / zníženého sebavedomia</vt:lpstr>
      <vt:lpstr>Ako toto súvisí so psychózou?</vt:lpstr>
      <vt:lpstr>Ako toto súvisí so psychózou?</vt:lpstr>
      <vt:lpstr>Ako toto súvisí so psychózou?</vt:lpstr>
      <vt:lpstr>Ako toto súvisí so psychózou?</vt:lpstr>
      <vt:lpstr>Ako toto súvisí so psychózou?</vt:lpstr>
      <vt:lpstr>Ako toto súvisí so psychózou?</vt:lpstr>
      <vt:lpstr>Ako toto súvisí so psychózou?</vt:lpstr>
      <vt:lpstr>Ďakujem vám za pozornosť!</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272</cp:revision>
  <dcterms:created xsi:type="dcterms:W3CDTF">2004-06-30T16:15:23Z</dcterms:created>
  <dcterms:modified xsi:type="dcterms:W3CDTF">2022-09-12T09:08:58Z</dcterms:modified>
</cp:coreProperties>
</file>