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99" r:id="rId1"/>
  </p:sldMasterIdLst>
  <p:notesMasterIdLst>
    <p:notesMasterId r:id="rId50"/>
  </p:notesMasterIdLst>
  <p:handoutMasterIdLst>
    <p:handoutMasterId r:id="rId51"/>
  </p:handoutMasterIdLst>
  <p:sldIdLst>
    <p:sldId id="486" r:id="rId2"/>
    <p:sldId id="390" r:id="rId3"/>
    <p:sldId id="391" r:id="rId4"/>
    <p:sldId id="392" r:id="rId5"/>
    <p:sldId id="393" r:id="rId6"/>
    <p:sldId id="388" r:id="rId7"/>
    <p:sldId id="360" r:id="rId8"/>
    <p:sldId id="453" r:id="rId9"/>
    <p:sldId id="452" r:id="rId10"/>
    <p:sldId id="465" r:id="rId11"/>
    <p:sldId id="454" r:id="rId12"/>
    <p:sldId id="470" r:id="rId13"/>
    <p:sldId id="363" r:id="rId14"/>
    <p:sldId id="456" r:id="rId15"/>
    <p:sldId id="472" r:id="rId16"/>
    <p:sldId id="471" r:id="rId17"/>
    <p:sldId id="332" r:id="rId18"/>
    <p:sldId id="364" r:id="rId19"/>
    <p:sldId id="473" r:id="rId20"/>
    <p:sldId id="386" r:id="rId21"/>
    <p:sldId id="458" r:id="rId22"/>
    <p:sldId id="475" r:id="rId23"/>
    <p:sldId id="474" r:id="rId24"/>
    <p:sldId id="445" r:id="rId25"/>
    <p:sldId id="476" r:id="rId26"/>
    <p:sldId id="444" r:id="rId27"/>
    <p:sldId id="340" r:id="rId28"/>
    <p:sldId id="397" r:id="rId29"/>
    <p:sldId id="478" r:id="rId30"/>
    <p:sldId id="477" r:id="rId31"/>
    <p:sldId id="439" r:id="rId32"/>
    <p:sldId id="481" r:id="rId33"/>
    <p:sldId id="480" r:id="rId34"/>
    <p:sldId id="479" r:id="rId35"/>
    <p:sldId id="440" r:id="rId36"/>
    <p:sldId id="482" r:id="rId37"/>
    <p:sldId id="451" r:id="rId38"/>
    <p:sldId id="483" r:id="rId39"/>
    <p:sldId id="468" r:id="rId40"/>
    <p:sldId id="376" r:id="rId41"/>
    <p:sldId id="352" r:id="rId42"/>
    <p:sldId id="389" r:id="rId43"/>
    <p:sldId id="460" r:id="rId44"/>
    <p:sldId id="485" r:id="rId45"/>
    <p:sldId id="484" r:id="rId46"/>
    <p:sldId id="369" r:id="rId47"/>
    <p:sldId id="469" r:id="rId48"/>
    <p:sldId id="463" r:id="rId49"/>
  </p:sldIdLst>
  <p:sldSz cx="12195175" cy="6858000"/>
  <p:notesSz cx="7099300" cy="10234613"/>
  <p:embeddedFontLst>
    <p:embeddedFont>
      <p:font typeface="Calibri" panose="020F0502020204030204" pitchFamily="34" charset="0"/>
      <p:regular r:id="rId52"/>
      <p:bold r:id="rId53"/>
      <p:italic r:id="rId54"/>
      <p:boldItalic r:id="rId55"/>
    </p:embeddedFont>
    <p:embeddedFont>
      <p:font typeface="Calibri Light" panose="020F0302020204030204" pitchFamily="34" charset="0"/>
      <p:regular r:id="rId56"/>
      <p:italic r:id="rId57"/>
    </p:embeddedFont>
    <p:embeddedFont>
      <p:font typeface="Verdana" panose="020B0604030504040204" pitchFamily="34" charset="0"/>
      <p:regular r:id="rId58"/>
      <p:bold r:id="rId59"/>
      <p:italic r:id="rId60"/>
      <p:boldItalic r:id="rId61"/>
    </p:embeddedFont>
  </p:embeddedFontLst>
  <p:defaultTextStyle>
    <a:defPPr>
      <a:defRPr lang="de-DE"/>
    </a:defPPr>
    <a:lvl1pPr algn="l" rtl="0" eaLnBrk="0" fontAlgn="base" hangingPunct="0">
      <a:spcBef>
        <a:spcPct val="0"/>
      </a:spcBef>
      <a:spcAft>
        <a:spcPct val="0"/>
      </a:spcAft>
      <a:defRPr lang="en-US" kern="1200">
        <a:solidFill>
          <a:schemeClr val="tx1"/>
        </a:solidFill>
        <a:latin typeface="+mn-lt"/>
        <a:ea typeface="+mn-ea"/>
        <a:cs typeface="+mn-cs"/>
      </a:defRPr>
    </a:lvl1pPr>
    <a:lvl2pPr marL="457200" algn="l" rtl="0" eaLnBrk="0" fontAlgn="base" hangingPunct="0">
      <a:spcBef>
        <a:spcPct val="0"/>
      </a:spcBef>
      <a:spcAft>
        <a:spcPct val="0"/>
      </a:spcAft>
      <a:defRPr lang="en-US" kern="1200">
        <a:solidFill>
          <a:schemeClr val="tx1"/>
        </a:solidFill>
        <a:latin typeface="+mn-lt"/>
        <a:ea typeface="+mn-ea"/>
        <a:cs typeface="+mn-cs"/>
      </a:defRPr>
    </a:lvl2pPr>
    <a:lvl3pPr marL="914400" algn="l" rtl="0" eaLnBrk="0" fontAlgn="base" hangingPunct="0">
      <a:spcBef>
        <a:spcPct val="0"/>
      </a:spcBef>
      <a:spcAft>
        <a:spcPct val="0"/>
      </a:spcAft>
      <a:defRPr lang="en-US" kern="1200">
        <a:solidFill>
          <a:schemeClr val="tx1"/>
        </a:solidFill>
        <a:latin typeface="+mn-lt"/>
        <a:ea typeface="+mn-ea"/>
        <a:cs typeface="+mn-cs"/>
      </a:defRPr>
    </a:lvl3pPr>
    <a:lvl4pPr marL="1371600" algn="l" rtl="0" eaLnBrk="0" fontAlgn="base" hangingPunct="0">
      <a:spcBef>
        <a:spcPct val="0"/>
      </a:spcBef>
      <a:spcAft>
        <a:spcPct val="0"/>
      </a:spcAft>
      <a:defRPr lang="en-US" kern="1200">
        <a:solidFill>
          <a:schemeClr val="tx1"/>
        </a:solidFill>
        <a:latin typeface="+mn-lt"/>
        <a:ea typeface="+mn-ea"/>
        <a:cs typeface="+mn-cs"/>
      </a:defRPr>
    </a:lvl4pPr>
    <a:lvl5pPr marL="1828800" algn="l" rtl="0" eaLnBrk="0" fontAlgn="base" hangingPunct="0">
      <a:spcBef>
        <a:spcPct val="0"/>
      </a:spcBef>
      <a:spcAft>
        <a:spcPct val="0"/>
      </a:spcAft>
      <a:defRPr lang="en-US" kern="1200">
        <a:solidFill>
          <a:schemeClr val="tx1"/>
        </a:solidFill>
        <a:latin typeface="+mn-lt"/>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3022">
          <p15:clr>
            <a:srgbClr val="A4A3A4"/>
          </p15:clr>
        </p15:guide>
        <p15:guide id="2" pos="340">
          <p15:clr>
            <a:srgbClr val="A4A3A4"/>
          </p15:clr>
        </p15:guide>
        <p15:guide id="3" pos="45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CC"/>
    <a:srgbClr val="66FF33"/>
    <a:srgbClr val="FFFF00"/>
    <a:srgbClr val="FF0000"/>
    <a:srgbClr val="ADC0CB"/>
    <a:srgbClr val="FFCC99"/>
    <a:srgbClr val="336699"/>
    <a:srgbClr val="66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995" autoAdjust="0"/>
    <p:restoredTop sz="94698" autoAdjust="0"/>
  </p:normalViewPr>
  <p:slideViewPr>
    <p:cSldViewPr>
      <p:cViewPr varScale="1">
        <p:scale>
          <a:sx n="67" d="100"/>
          <a:sy n="67" d="100"/>
        </p:scale>
        <p:origin x="836" y="44"/>
      </p:cViewPr>
      <p:guideLst>
        <p:guide orient="horz" pos="3022"/>
        <p:guide pos="340"/>
        <p:guide pos="45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616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font" Target="fonts/font4.fntdata"/><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3.fntdata"/><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2.fntdata"/><Relationship Id="rId58" Type="http://schemas.openxmlformats.org/officeDocument/2006/relationships/font" Target="fonts/font7.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6.fntdata"/><Relationship Id="rId61" Type="http://schemas.openxmlformats.org/officeDocument/2006/relationships/font" Target="fonts/font10.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1.fntdata"/><Relationship Id="rId60" Type="http://schemas.openxmlformats.org/officeDocument/2006/relationships/font" Target="fonts/font9.fntdata"/><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5.fntdata"/><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8.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77C58B5C-735B-4FFA-BD91-B4F51AE9B82D}" type="slidenum">
              <a:rPr lang="en-US" altLang="de-DE"/>
              <a:pPr>
                <a:defRPr/>
              </a:pPr>
              <a:t>‹Nr.›</a:t>
            </a:fld>
            <a:endParaRPr lang="en-US" altLang="de-DE"/>
          </a:p>
        </p:txBody>
      </p:sp>
    </p:spTree>
    <p:extLst>
      <p:ext uri="{BB962C8B-B14F-4D97-AF65-F5344CB8AC3E}">
        <p14:creationId xmlns:p14="http://schemas.microsoft.com/office/powerpoint/2010/main" val="21187305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a:noFill/>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3DF7ADD4-0FB7-4CDF-B51B-52A7071C5E83}" type="slidenum">
              <a:rPr lang="en-US" altLang="de-DE"/>
              <a:pPr>
                <a:defRPr/>
              </a:pPr>
              <a:t>‹Nr.›</a:t>
            </a:fld>
            <a:endParaRPr lang="en-US" altLang="de-DE"/>
          </a:p>
        </p:txBody>
      </p:sp>
    </p:spTree>
    <p:extLst>
      <p:ext uri="{BB962C8B-B14F-4D97-AF65-F5344CB8AC3E}">
        <p14:creationId xmlns:p14="http://schemas.microsoft.com/office/powerpoint/2010/main" val="405586182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F687E4B-937A-4BF3-90F0-9AC73EEFD648}" type="slidenum">
              <a:rPr lang="en-US" altLang="de-DE" sz="1300" smtClean="0"/>
              <a:pPr>
                <a:spcBef>
                  <a:spcPct val="0"/>
                </a:spcBef>
              </a:pPr>
              <a:t>2</a:t>
            </a:fld>
            <a:endParaRPr lang="en-US" altLang="de-DE" sz="1300"/>
          </a:p>
        </p:txBody>
      </p:sp>
      <p:sp>
        <p:nvSpPr>
          <p:cNvPr id="8195" name="Rectangle 2"/>
          <p:cNvSpPr>
            <a:spLocks noGrp="1" noRot="1" noChangeAspect="1" noChangeArrowheads="1" noTextEdit="1"/>
          </p:cNvSpPr>
          <p:nvPr>
            <p:ph type="sldImg"/>
          </p:nvPr>
        </p:nvSpPr>
        <p:spPr>
          <a:xfrm>
            <a:off x="138113" y="768350"/>
            <a:ext cx="6823075" cy="3836988"/>
          </a:xfrm>
          <a:ln/>
        </p:spPr>
      </p:sp>
      <p:sp>
        <p:nvSpPr>
          <p:cNvPr id="81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816576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E6B95E6-10F0-4A8F-9EAD-36EB2D69CB2E}" type="slidenum">
              <a:rPr lang="en-US" altLang="de-DE" sz="1300" smtClean="0"/>
              <a:pPr>
                <a:spcBef>
                  <a:spcPct val="0"/>
                </a:spcBef>
              </a:pPr>
              <a:t>3</a:t>
            </a:fld>
            <a:endParaRPr lang="en-US" altLang="de-DE" sz="1300"/>
          </a:p>
        </p:txBody>
      </p:sp>
      <p:sp>
        <p:nvSpPr>
          <p:cNvPr id="10243" name="Rectangle 2"/>
          <p:cNvSpPr>
            <a:spLocks noGrp="1" noRot="1" noChangeAspect="1" noChangeArrowheads="1" noTextEdit="1"/>
          </p:cNvSpPr>
          <p:nvPr>
            <p:ph type="sldImg"/>
          </p:nvPr>
        </p:nvSpPr>
        <p:spPr>
          <a:xfrm>
            <a:off x="138113" y="768350"/>
            <a:ext cx="6823075" cy="3836988"/>
          </a:xfrm>
          <a:ln/>
        </p:spPr>
      </p:sp>
      <p:sp>
        <p:nvSpPr>
          <p:cNvPr id="102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109046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6BAC2AE-C11D-4186-8905-F1C504CBFDBD}" type="slidenum">
              <a:rPr lang="en-US" altLang="de-DE" sz="1300" smtClean="0"/>
              <a:pPr>
                <a:spcBef>
                  <a:spcPct val="0"/>
                </a:spcBef>
              </a:pPr>
              <a:t>4</a:t>
            </a:fld>
            <a:endParaRPr lang="en-US" altLang="de-DE" sz="1300"/>
          </a:p>
        </p:txBody>
      </p:sp>
      <p:sp>
        <p:nvSpPr>
          <p:cNvPr id="12291" name="Rectangle 2"/>
          <p:cNvSpPr>
            <a:spLocks noGrp="1" noRot="1" noChangeAspect="1" noChangeArrowheads="1" noTextEdit="1"/>
          </p:cNvSpPr>
          <p:nvPr>
            <p:ph type="sldImg"/>
          </p:nvPr>
        </p:nvSpPr>
        <p:spPr>
          <a:xfrm>
            <a:off x="138113" y="768350"/>
            <a:ext cx="6823075" cy="3836988"/>
          </a:xfrm>
          <a:ln/>
        </p:spPr>
      </p:sp>
      <p:sp>
        <p:nvSpPr>
          <p:cNvPr id="122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528158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BF63F91-35DE-4BBA-A43D-222A75707F37}" type="slidenum">
              <a:rPr lang="en-US" altLang="de-DE" sz="1300" smtClean="0"/>
              <a:pPr>
                <a:spcBef>
                  <a:spcPct val="0"/>
                </a:spcBef>
              </a:pPr>
              <a:t>5</a:t>
            </a:fld>
            <a:endParaRPr lang="en-US" altLang="de-DE" sz="1300"/>
          </a:p>
        </p:txBody>
      </p:sp>
      <p:sp>
        <p:nvSpPr>
          <p:cNvPr id="14339" name="Rectangle 2"/>
          <p:cNvSpPr>
            <a:spLocks noGrp="1" noRot="1" noChangeAspect="1" noChangeArrowheads="1" noTextEdit="1"/>
          </p:cNvSpPr>
          <p:nvPr>
            <p:ph type="sldImg"/>
          </p:nvPr>
        </p:nvSpPr>
        <p:spPr>
          <a:xfrm>
            <a:off x="138113" y="768350"/>
            <a:ext cx="6823075" cy="3836988"/>
          </a:xfrm>
          <a:ln/>
        </p:spPr>
      </p:sp>
      <p:sp>
        <p:nvSpPr>
          <p:cNvPr id="143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409261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DB84F06-BB7C-42B5-A354-CD467A25A169}" type="slidenum">
              <a:rPr lang="en-US" altLang="de-DE" sz="1300" smtClean="0"/>
              <a:pPr>
                <a:spcBef>
                  <a:spcPct val="0"/>
                </a:spcBef>
              </a:pPr>
              <a:t>6</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ln/>
        </p:spPr>
      </p:sp>
      <p:sp>
        <p:nvSpPr>
          <p:cNvPr id="163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921657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F4C9C5A-B3A4-4CC4-90C5-B4EBA23CA75A}" type="slidenum">
              <a:rPr lang="en-US" altLang="de-DE" sz="1300" smtClean="0"/>
              <a:pPr>
                <a:spcBef>
                  <a:spcPct val="0"/>
                </a:spcBef>
              </a:pPr>
              <a:t>7</a:t>
            </a:fld>
            <a:endParaRPr lang="en-US" altLang="de-DE" sz="1300"/>
          </a:p>
        </p:txBody>
      </p:sp>
      <p:sp>
        <p:nvSpPr>
          <p:cNvPr id="18435" name="Rectangle 2"/>
          <p:cNvSpPr>
            <a:spLocks noGrp="1" noRot="1" noChangeAspect="1" noChangeArrowheads="1" noTextEdit="1"/>
          </p:cNvSpPr>
          <p:nvPr>
            <p:ph type="sldImg"/>
          </p:nvPr>
        </p:nvSpPr>
        <p:spPr>
          <a:xfrm>
            <a:off x="138113" y="768350"/>
            <a:ext cx="6823075" cy="3836988"/>
          </a:xfrm>
          <a:ln/>
        </p:spPr>
      </p:sp>
      <p:sp>
        <p:nvSpPr>
          <p:cNvPr id="184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22124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6C591D7-0513-4636-BEEE-39A4207EA28E}" type="slidenum">
              <a:rPr lang="en-US" altLang="de-DE" sz="1300" smtClean="0"/>
              <a:pPr>
                <a:spcBef>
                  <a:spcPct val="0"/>
                </a:spcBef>
              </a:pPr>
              <a:t>8</a:t>
            </a:fld>
            <a:endParaRPr lang="en-US" altLang="de-DE" sz="1300"/>
          </a:p>
        </p:txBody>
      </p:sp>
      <p:sp>
        <p:nvSpPr>
          <p:cNvPr id="20483" name="Rectangle 2"/>
          <p:cNvSpPr>
            <a:spLocks noGrp="1" noRot="1" noChangeAspect="1" noChangeArrowheads="1" noTextEdit="1"/>
          </p:cNvSpPr>
          <p:nvPr>
            <p:ph type="sldImg"/>
          </p:nvPr>
        </p:nvSpPr>
        <p:spPr>
          <a:xfrm>
            <a:off x="138113" y="768350"/>
            <a:ext cx="6823075" cy="3836988"/>
          </a:xfrm>
          <a:ln/>
        </p:spPr>
      </p:sp>
      <p:sp>
        <p:nvSpPr>
          <p:cNvPr id="204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721217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D55844D-072A-41EC-9874-EA25DAEC8FA1}" type="slidenum">
              <a:rPr lang="en-US" altLang="de-DE" sz="1300" smtClean="0"/>
              <a:pPr>
                <a:spcBef>
                  <a:spcPct val="0"/>
                </a:spcBef>
              </a:pPr>
              <a:t>9</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588272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7B2B4483-DB3B-421E-B848-34AF7129FFD4}" type="slidenum">
              <a:rPr lang="en-US" altLang="de-DE" sz="1300" b="1"/>
              <a:pPr algn="r" eaLnBrk="1" hangingPunct="1">
                <a:spcBef>
                  <a:spcPct val="0"/>
                </a:spcBef>
              </a:pPr>
              <a:t>10</a:t>
            </a:fld>
            <a:endParaRPr lang="en-US" altLang="de-DE" sz="1300" b="1"/>
          </a:p>
        </p:txBody>
      </p:sp>
      <p:sp>
        <p:nvSpPr>
          <p:cNvPr id="2457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458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530727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481EF17-4170-4209-8738-BBADEB8477D5}" type="slidenum">
              <a:rPr lang="en-US" altLang="de-DE" sz="1300" smtClean="0"/>
              <a:pPr>
                <a:spcBef>
                  <a:spcPct val="0"/>
                </a:spcBef>
              </a:pPr>
              <a:t>11</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867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575265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481EF17-4170-4209-8738-BBADEB8477D5}" type="slidenum">
              <a:rPr lang="en-US" altLang="de-DE" sz="1300" smtClean="0"/>
              <a:pPr>
                <a:spcBef>
                  <a:spcPct val="0"/>
                </a:spcBef>
              </a:pPr>
              <a:t>12</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867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575265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86F1DEE-4BB0-4304-B0E1-DCD583F4A11B}" type="slidenum">
              <a:rPr lang="en-US" altLang="de-DE" sz="1300" smtClean="0"/>
              <a:pPr>
                <a:spcBef>
                  <a:spcPct val="0"/>
                </a:spcBef>
              </a:pPr>
              <a:t>13</a:t>
            </a:fld>
            <a:endParaRPr lang="en-US" altLang="de-DE" sz="1300"/>
          </a:p>
        </p:txBody>
      </p:sp>
      <p:sp>
        <p:nvSpPr>
          <p:cNvPr id="30723" name="Rectangle 2"/>
          <p:cNvSpPr>
            <a:spLocks noGrp="1" noRot="1" noChangeAspect="1" noChangeArrowheads="1" noTextEdit="1"/>
          </p:cNvSpPr>
          <p:nvPr>
            <p:ph type="sldImg"/>
          </p:nvPr>
        </p:nvSpPr>
        <p:spPr>
          <a:xfrm>
            <a:off x="138113" y="768350"/>
            <a:ext cx="6823075" cy="3836988"/>
          </a:xfrm>
          <a:ln/>
        </p:spPr>
      </p:sp>
      <p:sp>
        <p:nvSpPr>
          <p:cNvPr id="307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325177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A4C0D03-C995-4003-9A35-6E30564E73A0}" type="slidenum">
              <a:rPr lang="en-US" altLang="de-DE" sz="1300" smtClean="0"/>
              <a:pPr>
                <a:spcBef>
                  <a:spcPct val="0"/>
                </a:spcBef>
              </a:pPr>
              <a:t>14</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3686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917312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A4C0D03-C995-4003-9A35-6E30564E73A0}" type="slidenum">
              <a:rPr lang="en-US" altLang="de-DE" sz="1300" smtClean="0"/>
              <a:pPr>
                <a:spcBef>
                  <a:spcPct val="0"/>
                </a:spcBef>
              </a:pPr>
              <a:t>15</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3686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917312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A4C0D03-C995-4003-9A35-6E30564E73A0}" type="slidenum">
              <a:rPr lang="en-US" altLang="de-DE" sz="1300" smtClean="0"/>
              <a:pPr>
                <a:spcBef>
                  <a:spcPct val="0"/>
                </a:spcBef>
              </a:pPr>
              <a:t>16</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3686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917312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9FA78D1-CC56-47CC-B36C-E22E327870B2}" type="slidenum">
              <a:rPr lang="en-US" altLang="de-DE" sz="1300" smtClean="0"/>
              <a:pPr>
                <a:spcBef>
                  <a:spcPct val="0"/>
                </a:spcBef>
              </a:pPr>
              <a:t>17</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730971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BA7469E-DB8F-4DE8-A936-A54C1BEB4B4F}" type="slidenum">
              <a:rPr lang="en-US" altLang="de-DE" sz="1300" smtClean="0"/>
              <a:pPr>
                <a:spcBef>
                  <a:spcPct val="0"/>
                </a:spcBef>
              </a:pPr>
              <a:t>18</a:t>
            </a:fld>
            <a:endParaRPr lang="en-US" altLang="de-DE" sz="1300"/>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046732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BA7469E-DB8F-4DE8-A936-A54C1BEB4B4F}" type="slidenum">
              <a:rPr lang="en-US" altLang="de-DE" sz="1300" smtClean="0"/>
              <a:pPr>
                <a:spcBef>
                  <a:spcPct val="0"/>
                </a:spcBef>
              </a:pPr>
              <a:t>19</a:t>
            </a:fld>
            <a:endParaRPr lang="en-US" altLang="de-DE" sz="1300"/>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046732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2E30BDD-D520-41C8-A4C5-E878FFCBFDF3}" type="slidenum">
              <a:rPr lang="en-US" altLang="de-DE" sz="1300" smtClean="0"/>
              <a:pPr>
                <a:spcBef>
                  <a:spcPct val="0"/>
                </a:spcBef>
              </a:pPr>
              <a:t>20</a:t>
            </a:fld>
            <a:endParaRPr lang="en-US" altLang="de-DE" sz="1300"/>
          </a:p>
        </p:txBody>
      </p:sp>
      <p:sp>
        <p:nvSpPr>
          <p:cNvPr id="45059" name="Rectangle 2"/>
          <p:cNvSpPr>
            <a:spLocks noGrp="1" noRot="1" noChangeAspect="1" noChangeArrowheads="1" noTextEdit="1"/>
          </p:cNvSpPr>
          <p:nvPr>
            <p:ph type="sldImg"/>
          </p:nvPr>
        </p:nvSpPr>
        <p:spPr>
          <a:xfrm>
            <a:off x="139700" y="768350"/>
            <a:ext cx="6821488" cy="3836988"/>
          </a:xfrm>
          <a:ln/>
        </p:spPr>
      </p:sp>
      <p:sp>
        <p:nvSpPr>
          <p:cNvPr id="450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802130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B592DED-4EF0-4D42-B748-1D286BCB4E62}" type="slidenum">
              <a:rPr lang="en-US" altLang="de-DE" sz="1300" smtClean="0"/>
              <a:pPr>
                <a:spcBef>
                  <a:spcPct val="0"/>
                </a:spcBef>
              </a:pPr>
              <a:t>21</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139142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B592DED-4EF0-4D42-B748-1D286BCB4E62}" type="slidenum">
              <a:rPr lang="en-US" altLang="de-DE" sz="1300" smtClean="0"/>
              <a:pPr>
                <a:spcBef>
                  <a:spcPct val="0"/>
                </a:spcBef>
              </a:pPr>
              <a:t>22</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139142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B592DED-4EF0-4D42-B748-1D286BCB4E62}" type="slidenum">
              <a:rPr lang="en-US" altLang="de-DE" sz="1300" smtClean="0"/>
              <a:pPr>
                <a:spcBef>
                  <a:spcPct val="0"/>
                </a:spcBef>
              </a:pPr>
              <a:t>23</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139142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50CC6DD-7F89-4676-A2E3-90C02880878F}" type="slidenum">
              <a:rPr lang="en-US" altLang="de-DE" sz="1300" smtClean="0"/>
              <a:pPr>
                <a:spcBef>
                  <a:spcPct val="0"/>
                </a:spcBef>
              </a:pPr>
              <a:t>24</a:t>
            </a:fld>
            <a:endParaRPr lang="en-US" altLang="de-DE" sz="1300"/>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87471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50CC6DD-7F89-4676-A2E3-90C02880878F}" type="slidenum">
              <a:rPr lang="en-US" altLang="de-DE" sz="1300" smtClean="0"/>
              <a:pPr>
                <a:spcBef>
                  <a:spcPct val="0"/>
                </a:spcBef>
              </a:pPr>
              <a:t>25</a:t>
            </a:fld>
            <a:endParaRPr lang="en-US" altLang="de-DE" sz="1300"/>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87471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287E2E5-5D53-446D-9D2B-AB7F7D69411A}" type="slidenum">
              <a:rPr lang="en-US" altLang="de-DE" sz="1300" smtClean="0"/>
              <a:pPr>
                <a:spcBef>
                  <a:spcPct val="0"/>
                </a:spcBef>
              </a:pPr>
              <a:t>26</a:t>
            </a:fld>
            <a:endParaRPr lang="en-US" altLang="de-DE" sz="1300"/>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573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530443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1C14FA9-C449-4498-A99D-39D9EB5AFE48}" type="slidenum">
              <a:rPr lang="en-US" altLang="de-DE" sz="1300" smtClean="0"/>
              <a:pPr>
                <a:spcBef>
                  <a:spcPct val="0"/>
                </a:spcBef>
              </a:pPr>
              <a:t>27</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3781498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10C6971-17D0-4752-8534-A68986898FF2}" type="slidenum">
              <a:rPr lang="en-US" altLang="de-DE" sz="1300" smtClean="0"/>
              <a:pPr>
                <a:spcBef>
                  <a:spcPct val="0"/>
                </a:spcBef>
              </a:pPr>
              <a:t>28</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767504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10C6971-17D0-4752-8534-A68986898FF2}" type="slidenum">
              <a:rPr lang="en-US" altLang="de-DE" sz="1300" smtClean="0"/>
              <a:pPr>
                <a:spcBef>
                  <a:spcPct val="0"/>
                </a:spcBef>
              </a:pPr>
              <a:t>29</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767504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10C6971-17D0-4752-8534-A68986898FF2}" type="slidenum">
              <a:rPr lang="en-US" altLang="de-DE" sz="1300" smtClean="0"/>
              <a:pPr>
                <a:spcBef>
                  <a:spcPct val="0"/>
                </a:spcBef>
              </a:pPr>
              <a:t>30</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767504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6240548-66C6-4AC8-9301-99BF95AFCD98}" type="slidenum">
              <a:rPr lang="en-US" altLang="de-DE" sz="1300" smtClean="0"/>
              <a:pPr>
                <a:spcBef>
                  <a:spcPct val="0"/>
                </a:spcBef>
              </a:pPr>
              <a:t>31</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4343056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6240548-66C6-4AC8-9301-99BF95AFCD98}" type="slidenum">
              <a:rPr lang="en-US" altLang="de-DE" sz="1300" smtClean="0"/>
              <a:pPr>
                <a:spcBef>
                  <a:spcPct val="0"/>
                </a:spcBef>
              </a:pPr>
              <a:t>32</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4343056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6240548-66C6-4AC8-9301-99BF95AFCD98}" type="slidenum">
              <a:rPr lang="en-US" altLang="de-DE" sz="1300" smtClean="0"/>
              <a:pPr>
                <a:spcBef>
                  <a:spcPct val="0"/>
                </a:spcBef>
              </a:pPr>
              <a:t>33</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4343056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6240548-66C6-4AC8-9301-99BF95AFCD98}" type="slidenum">
              <a:rPr lang="en-US" altLang="de-DE" sz="1300" smtClean="0"/>
              <a:pPr>
                <a:spcBef>
                  <a:spcPct val="0"/>
                </a:spcBef>
              </a:pPr>
              <a:t>34</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4343056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761B9CD-2B04-448F-BC42-030324B04FB6}" type="slidenum">
              <a:rPr lang="en-US" altLang="de-DE" sz="1300" smtClean="0"/>
              <a:pPr>
                <a:spcBef>
                  <a:spcPct val="0"/>
                </a:spcBef>
              </a:pPr>
              <a:t>35</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2574595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761B9CD-2B04-448F-BC42-030324B04FB6}" type="slidenum">
              <a:rPr lang="en-US" altLang="de-DE" sz="1300" smtClean="0"/>
              <a:pPr>
                <a:spcBef>
                  <a:spcPct val="0"/>
                </a:spcBef>
              </a:pPr>
              <a:t>36</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2574595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E03F012-2FE6-41A4-AAB2-4A59CD6CCDC1}" type="slidenum">
              <a:rPr lang="en-US" altLang="de-DE" sz="1300" smtClean="0"/>
              <a:pPr>
                <a:spcBef>
                  <a:spcPct val="0"/>
                </a:spcBef>
              </a:pPr>
              <a:t>37</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191498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E03F012-2FE6-41A4-AAB2-4A59CD6CCDC1}" type="slidenum">
              <a:rPr lang="en-US" altLang="de-DE" sz="1300" smtClean="0"/>
              <a:pPr>
                <a:spcBef>
                  <a:spcPct val="0"/>
                </a:spcBef>
              </a:pPr>
              <a:t>38</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191498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39</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F419C63-F7F4-4F59-A7B8-9D7865AC87C9}" type="slidenum">
              <a:rPr lang="en-US" altLang="de-DE" sz="1300" smtClean="0"/>
              <a:pPr>
                <a:spcBef>
                  <a:spcPct val="0"/>
                </a:spcBef>
              </a:pPr>
              <a:t>40</a:t>
            </a:fld>
            <a:endParaRPr lang="en-US" altLang="de-DE" sz="1300"/>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1336286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5027E0E-43E8-490B-9572-3BDC3F61FFBC}" type="slidenum">
              <a:rPr lang="en-US" altLang="de-DE" sz="1300" smtClean="0"/>
              <a:pPr>
                <a:spcBef>
                  <a:spcPct val="0"/>
                </a:spcBef>
              </a:pPr>
              <a:t>41</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6007401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6B2D266-A47C-432F-960E-E125D9F49CDB}" type="slidenum">
              <a:rPr lang="en-US" altLang="de-DE" sz="1300" smtClean="0"/>
              <a:pPr>
                <a:spcBef>
                  <a:spcPct val="0"/>
                </a:spcBef>
              </a:pPr>
              <a:t>42</a:t>
            </a:fld>
            <a:endParaRPr lang="en-US"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4588110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A07E35E-43AD-4010-B53D-72D7A837E221}" type="slidenum">
              <a:rPr lang="en-US" altLang="de-DE" sz="1300" smtClean="0"/>
              <a:pPr>
                <a:spcBef>
                  <a:spcPct val="0"/>
                </a:spcBef>
              </a:pPr>
              <a:t>43</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454595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A07E35E-43AD-4010-B53D-72D7A837E221}" type="slidenum">
              <a:rPr lang="en-US" altLang="de-DE" sz="1300" smtClean="0"/>
              <a:pPr>
                <a:spcBef>
                  <a:spcPct val="0"/>
                </a:spcBef>
              </a:pPr>
              <a:t>44</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4545952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A07E35E-43AD-4010-B53D-72D7A837E221}" type="slidenum">
              <a:rPr lang="en-US" altLang="de-DE" sz="1300" smtClean="0"/>
              <a:pPr>
                <a:spcBef>
                  <a:spcPct val="0"/>
                </a:spcBef>
              </a:pPr>
              <a:t>45</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4545952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EA0CE0F-1ECA-4CC3-B765-F446263AA732}" type="slidenum">
              <a:rPr lang="en-US" altLang="de-DE" sz="1300" smtClean="0"/>
              <a:pPr>
                <a:spcBef>
                  <a:spcPct val="0"/>
                </a:spcBef>
              </a:pPr>
              <a:t>46</a:t>
            </a:fld>
            <a:endParaRPr lang="en-US" altLang="de-DE"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627816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Rot="1" noChangeAspect="1" noChangeArrowheads="1" noTextEdit="1"/>
          </p:cNvSpPr>
          <p:nvPr>
            <p:ph type="sldImg"/>
          </p:nvPr>
        </p:nvSpPr>
        <p:spPr>
          <a:xfrm>
            <a:off x="138113" y="768350"/>
            <a:ext cx="6823075" cy="3836988"/>
          </a:xfrm>
          <a:ln/>
        </p:spPr>
      </p:sp>
      <p:sp>
        <p:nvSpPr>
          <p:cNvPr id="10137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46074245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Metakognitívny</a:t>
            </a:r>
            <a:r>
              <a:rPr lang="en-US" altLang="ko-KR" dirty="0">
                <a:solidFill>
                  <a:srgbClr val="004992"/>
                </a:solidFill>
              </a:rPr>
              <a:t> </a:t>
            </a:r>
            <a:r>
              <a:rPr lang="en-US" altLang="ko-KR" dirty="0" err="1">
                <a:solidFill>
                  <a:srgbClr val="004992"/>
                </a:solidFill>
              </a:rPr>
              <a:t>tréning</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Používanie</a:t>
            </a:r>
            <a:r>
              <a:rPr lang="en-US" altLang="ko-KR" sz="1000" dirty="0">
                <a:latin typeface="+mj-lt"/>
              </a:rPr>
              <a:t> </a:t>
            </a:r>
            <a:r>
              <a:rPr lang="en-US" altLang="ko-KR" sz="1000" dirty="0" err="1">
                <a:latin typeface="+mj-lt"/>
              </a:rPr>
              <a:t>týchto</a:t>
            </a:r>
            <a:r>
              <a:rPr lang="en-US" altLang="ko-KR" sz="1000" dirty="0">
                <a:latin typeface="+mj-lt"/>
              </a:rPr>
              <a:t> </a:t>
            </a:r>
            <a:r>
              <a:rPr lang="en-US" altLang="ko-KR" sz="1000" dirty="0" err="1">
                <a:latin typeface="+mj-lt"/>
              </a:rPr>
              <a:t>obrázkov</a:t>
            </a:r>
            <a:r>
              <a:rPr lang="en-US" altLang="ko-KR" sz="1000" dirty="0">
                <a:latin typeface="+mj-lt"/>
              </a:rPr>
              <a:t> v </a:t>
            </a:r>
            <a:r>
              <a:rPr lang="en-US" altLang="ko-KR" sz="1000" dirty="0" err="1">
                <a:latin typeface="+mj-lt"/>
              </a:rPr>
              <a:t>tomto</a:t>
            </a:r>
            <a:r>
              <a:rPr lang="en-US" altLang="ko-KR" sz="1000" dirty="0">
                <a:latin typeface="+mj-lt"/>
              </a:rPr>
              <a:t> module bolo </a:t>
            </a:r>
            <a:r>
              <a:rPr lang="en-US" altLang="ko-KR" sz="1000" dirty="0" err="1">
                <a:latin typeface="+mj-lt"/>
              </a:rPr>
              <a:t>láskavo</a:t>
            </a:r>
            <a:r>
              <a:rPr lang="en-US" altLang="ko-KR" sz="1000" dirty="0">
                <a:latin typeface="+mj-lt"/>
              </a:rPr>
              <a:t> </a:t>
            </a:r>
            <a:r>
              <a:rPr lang="en-US" altLang="ko-KR" sz="1000" dirty="0" err="1">
                <a:latin typeface="+mj-lt"/>
              </a:rPr>
              <a:t>povolené</a:t>
            </a:r>
            <a:r>
              <a:rPr lang="en-US" altLang="ko-KR" sz="1000" dirty="0">
                <a:latin typeface="+mj-lt"/>
              </a:rPr>
              <a:t> </a:t>
            </a:r>
            <a:r>
              <a:rPr lang="en-US" altLang="ko-KR" sz="1000" dirty="0" err="1">
                <a:latin typeface="+mj-lt"/>
              </a:rPr>
              <a:t>umelcami</a:t>
            </a:r>
            <a:r>
              <a:rPr lang="en-US" altLang="ko-KR" sz="1000" dirty="0">
                <a:latin typeface="+mj-lt"/>
              </a:rPr>
              <a:t> a </a:t>
            </a:r>
            <a:r>
              <a:rPr lang="en-US" altLang="ko-KR" sz="1000" dirty="0" err="1">
                <a:latin typeface="+mj-lt"/>
              </a:rPr>
              <a:t>vlastníkmi</a:t>
            </a:r>
            <a:r>
              <a:rPr lang="en-US" altLang="ko-KR" sz="1000" dirty="0">
                <a:latin typeface="+mj-lt"/>
              </a:rPr>
              <a:t> </a:t>
            </a:r>
            <a:r>
              <a:rPr lang="en-US" altLang="ko-KR" sz="1000" dirty="0" err="1">
                <a:latin typeface="+mj-lt"/>
              </a:rPr>
              <a:t>copyrightov</a:t>
            </a:r>
            <a:r>
              <a:rPr lang="en-US" altLang="ko-KR" sz="1000" dirty="0">
                <a:latin typeface="+mj-lt"/>
              </a:rPr>
              <a:t>. </a:t>
            </a:r>
            <a:r>
              <a:rPr lang="en-US" altLang="ko-KR" sz="1000" dirty="0" err="1">
                <a:latin typeface="+mj-lt"/>
              </a:rPr>
              <a:t>Podrobnosti</a:t>
            </a:r>
            <a:r>
              <a:rPr lang="en-US" altLang="ko-KR" sz="1000" dirty="0">
                <a:latin typeface="+mj-lt"/>
              </a:rPr>
              <a:t> (</a:t>
            </a:r>
            <a:r>
              <a:rPr lang="en-US" altLang="ko-KR" sz="1000" dirty="0" err="1">
                <a:latin typeface="+mj-lt"/>
              </a:rPr>
              <a:t>umelec</a:t>
            </a:r>
            <a:r>
              <a:rPr lang="en-US" altLang="ko-KR" sz="1000" dirty="0">
                <a:latin typeface="+mj-lt"/>
              </a:rPr>
              <a:t>, </a:t>
            </a:r>
            <a:r>
              <a:rPr lang="en-US" altLang="ko-KR" sz="1000" dirty="0" err="1">
                <a:latin typeface="+mj-lt"/>
              </a:rPr>
              <a:t>názov</a:t>
            </a:r>
            <a:r>
              <a:rPr lang="en-US" altLang="ko-KR" sz="1000" dirty="0">
                <a:latin typeface="+mj-lt"/>
              </a:rPr>
              <a:t> </a:t>
            </a:r>
            <a:r>
              <a:rPr lang="en-US" altLang="ko-KR" sz="1000" dirty="0" err="1">
                <a:latin typeface="+mj-lt"/>
              </a:rPr>
              <a:t>diela</a:t>
            </a:r>
            <a:r>
              <a:rPr lang="en-US" altLang="ko-KR" sz="1000" dirty="0">
                <a:latin typeface="+mj-lt"/>
              </a:rPr>
              <a:t>) </a:t>
            </a:r>
            <a:r>
              <a:rPr lang="en-US" altLang="ko-KR" sz="1000" dirty="0" err="1">
                <a:latin typeface="+mj-lt"/>
              </a:rPr>
              <a:t>uvádzajte</a:t>
            </a:r>
            <a:r>
              <a:rPr lang="en-US" altLang="ko-KR" sz="1000" dirty="0">
                <a:latin typeface="+mj-lt"/>
              </a:rPr>
              <a:t> </a:t>
            </a:r>
            <a:r>
              <a:rPr lang="en-US" altLang="ko-KR" sz="1000" dirty="0" err="1">
                <a:latin typeface="+mj-lt"/>
              </a:rPr>
              <a:t>prosím</a:t>
            </a:r>
            <a:r>
              <a:rPr lang="en-US" altLang="ko-KR" sz="1000" dirty="0">
                <a:latin typeface="+mj-lt"/>
              </a:rPr>
              <a:t> v </a:t>
            </a:r>
            <a:r>
              <a:rPr lang="en-US" altLang="ko-KR" sz="1000" dirty="0" err="1">
                <a:latin typeface="+mj-lt"/>
              </a:rPr>
              <a:t>závere</a:t>
            </a:r>
            <a:r>
              <a:rPr lang="en-US" altLang="ko-KR" sz="1000" dirty="0">
                <a:latin typeface="+mj-lt"/>
              </a:rPr>
              <a:t> </a:t>
            </a:r>
            <a:r>
              <a:rPr lang="en-US" altLang="ko-KR" sz="1000" dirty="0" err="1">
                <a:latin typeface="+mj-lt"/>
              </a:rPr>
              <a:t>tejto</a:t>
            </a:r>
            <a:r>
              <a:rPr lang="en-US" altLang="ko-KR" sz="1000" dirty="0">
                <a:latin typeface="+mj-lt"/>
              </a:rPr>
              <a:t> </a:t>
            </a:r>
            <a:r>
              <a:rPr lang="en-US" altLang="ko-KR" sz="1000" dirty="0" err="1">
                <a:latin typeface="+mj-lt"/>
              </a:rPr>
              <a:t>prezentácie</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Metakognitívny tréning 6 – Empatia… II</a:t>
            </a:r>
          </a:p>
        </p:txBody>
      </p:sp>
      <p:sp>
        <p:nvSpPr>
          <p:cNvPr id="4" name="Slide Number Placeholder 3"/>
          <p:cNvSpPr>
            <a:spLocks noGrp="1"/>
          </p:cNvSpPr>
          <p:nvPr>
            <p:ph type="sldNum" sz="quarter" idx="12"/>
          </p:nvPr>
        </p:nvSpPr>
        <p:spPr bwMode="gray"/>
        <p:txBody>
          <a:bodyPr/>
          <a:lstStyle>
            <a:lvl1pPr>
              <a:defRPr b="0"/>
            </a:lvl1pPr>
          </a:lstStyle>
          <a:p>
            <a:pPr>
              <a:defRPr/>
            </a:pPr>
            <a:fld id="{F8413418-402B-4D70-8350-83ECB2AEBF9E}"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de-DE"/>
              <a:t>Metakognitívny tréning 6 – Empatia… II</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e-DE"/>
              <a:t>Metakognitívny tréning 6 – Empatia… II</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Metakognitívny tréning 6 – Empatia… II</a:t>
            </a:r>
          </a:p>
        </p:txBody>
      </p:sp>
      <p:sp>
        <p:nvSpPr>
          <p:cNvPr id="7" name="Slide Number Placeholder 6"/>
          <p:cNvSpPr>
            <a:spLocks noGrp="1"/>
          </p:cNvSpPr>
          <p:nvPr>
            <p:ph type="sldNum" sz="quarter" idx="12"/>
          </p:nvPr>
        </p:nvSpPr>
        <p:spPr bwMode="gray"/>
        <p:txBody>
          <a:bodyPr/>
          <a:lstStyle>
            <a:lvl1pPr>
              <a:defRPr b="0"/>
            </a:lvl1pPr>
          </a:lstStyle>
          <a:p>
            <a:pPr>
              <a:defRPr/>
            </a:pPr>
            <a:fld id="{F8413418-402B-4D70-8350-83ECB2AEBF9E}"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Metakognitívny tréning 6 – Empatia… II</a:t>
            </a:r>
          </a:p>
        </p:txBody>
      </p:sp>
      <p:sp>
        <p:nvSpPr>
          <p:cNvPr id="7" name="Slide Number Placeholder 6"/>
          <p:cNvSpPr>
            <a:spLocks noGrp="1"/>
          </p:cNvSpPr>
          <p:nvPr>
            <p:ph type="sldNum" sz="quarter" idx="12"/>
          </p:nvPr>
        </p:nvSpPr>
        <p:spPr bwMode="gray"/>
        <p:txBody>
          <a:bodyPr/>
          <a:lstStyle>
            <a:lvl1pPr>
              <a:defRPr b="0"/>
            </a:lvl1pPr>
          </a:lstStyle>
          <a:p>
            <a:pPr>
              <a:defRPr/>
            </a:pPr>
            <a:fld id="{F8413418-402B-4D70-8350-83ECB2AEBF9E}"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de-DE"/>
              <a:t>Metakognitívny tréning 6 – Empatia… II</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t>Metakognitívny tréning 6 – Empatia… II</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Metakognitívny tréning 6 – Empatia… 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F8413418-402B-4D70-8350-83ECB2AEBF9E}"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11.xml"/><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5.xml"/><Relationship Id="rId1" Type="http://schemas.openxmlformats.org/officeDocument/2006/relationships/slideLayout" Target="../slideLayouts/slideLayout11.xml"/><Relationship Id="rId4" Type="http://schemas.openxmlformats.org/officeDocument/2006/relationships/image" Target="../media/image18.jpeg"/></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6.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5.xml"/><Relationship Id="rId1" Type="http://schemas.openxmlformats.org/officeDocument/2006/relationships/slideLayout" Target="../slideLayouts/slideLayout11.xml"/><Relationship Id="rId4" Type="http://schemas.openxmlformats.org/officeDocument/2006/relationships/image" Target="../media/image22.jpeg"/></Relationships>
</file>

<file path=ppt/slides/_rels/slide3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6.xml"/><Relationship Id="rId1" Type="http://schemas.openxmlformats.org/officeDocument/2006/relationships/slideLayout" Target="../slideLayouts/slideLayout11.xml"/><Relationship Id="rId4" Type="http://schemas.openxmlformats.org/officeDocument/2006/relationships/image" Target="../media/image22.jpeg"/></Relationships>
</file>

<file path=ppt/slides/_rels/slide3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7.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ltLang="ja-JP">
                <a:latin typeface="+mn-lt"/>
                <a:ea typeface="+mn-ea"/>
                <a:cs typeface="+mn-cs"/>
              </a:rPr>
              <a:t>MCT 6 A BADE – Empatia… II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Kotrc</a:t>
            </a:r>
            <a:r>
              <a:rPr lang="nl-NL" sz="1600">
                <a:solidFill>
                  <a:srgbClr val="004992"/>
                </a:solidFill>
              </a:rPr>
              <a:t> (9|22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2653230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mn-lt"/>
                <a:ea typeface="+mn-ea"/>
                <a:cs typeface="+mn-cs"/>
              </a:rPr>
              <a:t>Keď</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s </a:t>
            </a:r>
            <a:r>
              <a:rPr lang="en-US" sz="3600" dirty="0" err="1">
                <a:solidFill>
                  <a:srgbClr val="004992"/>
                </a:solidFill>
                <a:latin typeface="+mn-lt"/>
                <a:ea typeface="+mn-ea"/>
                <a:cs typeface="+mn-cs"/>
              </a:rPr>
              <a:t>niekým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spoznáte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kam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pozeráte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najskôr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Nakoľko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spoľahlivé</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sú</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tieto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kľúče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správneho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odhadu</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2</a:t>
            </a:fld>
            <a:endParaRPr lang="de-DE" dirty="0">
              <a:latin typeface="+mn-lt"/>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Keď sa s niekým spoznáte, kam sa pozeráte najskôr? Nakoľko spoľahlivé sú tieto kľúče správneho odhadu?</a:t>
            </a:r>
          </a:p>
        </p:txBody>
      </p:sp>
      <p:sp>
        <p:nvSpPr>
          <p:cNvPr id="3" name="Footer Placeholder 2"/>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a:t>
            </a:fld>
            <a:endParaRPr lang="de-DE" dirty="0">
              <a:latin typeface="+mn-lt"/>
            </a:endParaRPr>
          </a:p>
        </p:txBody>
      </p:sp>
      <p:pic>
        <p:nvPicPr>
          <p:cNvPr id="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18"/>
          <p:cNvSpPr txBox="1">
            <a:spLocks noChangeArrowheads="1"/>
          </p:cNvSpPr>
          <p:nvPr/>
        </p:nvSpPr>
        <p:spPr bwMode="auto">
          <a:xfrm>
            <a:off x="1964531" y="3670807"/>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ruky?</a:t>
            </a:r>
            <a:endParaRPr lang="de-DE" altLang="de-DE" sz="2000" dirty="0">
              <a:latin typeface="Calibri Light"/>
            </a:endParaRPr>
          </a:p>
        </p:txBody>
      </p:sp>
      <p:sp>
        <p:nvSpPr>
          <p:cNvPr id="20" name="Caption_21"/>
          <p:cNvSpPr>
            <a:spLocks noChangeShapeType="1"/>
          </p:cNvSpPr>
          <p:nvPr/>
        </p:nvSpPr>
        <p:spPr bwMode="auto">
          <a:xfrm>
            <a:off x="1993131" y="4045134"/>
            <a:ext cx="292608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1" name="Caption_26"/>
          <p:cNvSpPr>
            <a:spLocks noChangeShapeType="1"/>
          </p:cNvSpPr>
          <p:nvPr/>
        </p:nvSpPr>
        <p:spPr bwMode="auto">
          <a:xfrm flipV="1">
            <a:off x="1993131" y="2892475"/>
            <a:ext cx="466344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2" name="Caption_14"/>
          <p:cNvSpPr txBox="1"/>
          <p:nvPr/>
        </p:nvSpPr>
        <p:spPr>
          <a:xfrm>
            <a:off x="4665473" y="6455664"/>
            <a:ext cx="2830573" cy="289823"/>
          </a:xfrm>
          <a:prstGeom prst="rect">
            <a:avLst/>
          </a:prstGeom>
        </p:spPr>
        <p:txBody>
          <a:bodyPr wrap="square" lIns="0" tIns="12700" rIns="0" bIns="0">
            <a:spAutoFit/>
          </a:bodyPr>
          <a:lstStyle/>
          <a:p>
            <a:pPr marL="12700" algn="ctr" eaLnBrk="1" fontAlgn="auto" hangingPunct="1">
              <a:spcBef>
                <a:spcPts val="100"/>
              </a:spcBef>
              <a:spcAft>
                <a:spcPts val="0"/>
              </a:spcAft>
              <a:defRPr/>
            </a:pPr>
            <a:r>
              <a:rPr lang="en-US" i="1" spc="-5">
                <a:latin typeface="Calibri Light"/>
                <a:cs typeface="Verdana"/>
              </a:rPr>
              <a:t>iné?...</a:t>
            </a:r>
            <a:endParaRPr dirty="0">
              <a:latin typeface="Calibri Light"/>
              <a:cs typeface="Verdana"/>
            </a:endParaRPr>
          </a:p>
        </p:txBody>
      </p:sp>
      <p:sp>
        <p:nvSpPr>
          <p:cNvPr id="23" name="Caption_17"/>
          <p:cNvSpPr txBox="1">
            <a:spLocks noChangeArrowheads="1"/>
          </p:cNvSpPr>
          <p:nvPr/>
        </p:nvSpPr>
        <p:spPr bwMode="auto">
          <a:xfrm>
            <a:off x="1964531" y="2204864"/>
            <a:ext cx="226084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reč tela/</a:t>
            </a:r>
            <a:br>
              <a:rPr lang="de-DE" altLang="de-DE" sz="2000">
                <a:latin typeface="Calibri Light"/>
              </a:rPr>
            </a:br>
            <a:r>
              <a:rPr lang="de-DE" altLang="de-DE" sz="2000">
                <a:latin typeface="Calibri Light"/>
              </a:rPr>
              <a:t>postoj?</a:t>
            </a:r>
            <a:endParaRPr lang="de-DE" altLang="de-DE" sz="2000" dirty="0">
              <a:latin typeface="Calibri Light"/>
            </a:endParaRPr>
          </a:p>
        </p:txBody>
      </p:sp>
      <p:sp>
        <p:nvSpPr>
          <p:cNvPr id="24" name="Caption_18"/>
          <p:cNvSpPr txBox="1">
            <a:spLocks noChangeArrowheads="1"/>
          </p:cNvSpPr>
          <p:nvPr/>
        </p:nvSpPr>
        <p:spPr bwMode="auto">
          <a:xfrm>
            <a:off x="1964531" y="32849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oči?</a:t>
            </a:r>
            <a:endParaRPr lang="de-DE" altLang="de-DE" sz="2000" dirty="0">
              <a:latin typeface="Calibri Light"/>
            </a:endParaRPr>
          </a:p>
        </p:txBody>
      </p:sp>
      <p:sp>
        <p:nvSpPr>
          <p:cNvPr id="25" name="Caption_19"/>
          <p:cNvSpPr txBox="1">
            <a:spLocks noChangeArrowheads="1"/>
          </p:cNvSpPr>
          <p:nvPr/>
        </p:nvSpPr>
        <p:spPr bwMode="auto">
          <a:xfrm>
            <a:off x="8185819" y="364502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reč?</a:t>
            </a:r>
            <a:endParaRPr lang="de-DE" altLang="de-DE" sz="2000" dirty="0">
              <a:solidFill>
                <a:srgbClr val="333333"/>
              </a:solidFill>
              <a:latin typeface="Calibri Light"/>
            </a:endParaRPr>
          </a:p>
        </p:txBody>
      </p:sp>
      <p:sp>
        <p:nvSpPr>
          <p:cNvPr id="26" name="Caption_20"/>
          <p:cNvSpPr txBox="1">
            <a:spLocks noChangeArrowheads="1"/>
          </p:cNvSpPr>
          <p:nvPr/>
        </p:nvSpPr>
        <p:spPr bwMode="auto">
          <a:xfrm>
            <a:off x="8005799" y="4653136"/>
            <a:ext cx="15516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oblečenie?</a:t>
            </a:r>
            <a:endParaRPr lang="de-DE" altLang="de-DE" sz="2000" dirty="0">
              <a:solidFill>
                <a:srgbClr val="333333"/>
              </a:solidFill>
              <a:latin typeface="Calibri Light"/>
            </a:endParaRPr>
          </a:p>
        </p:txBody>
      </p:sp>
      <p:sp>
        <p:nvSpPr>
          <p:cNvPr id="27" name="Caption_21"/>
          <p:cNvSpPr>
            <a:spLocks noChangeShapeType="1"/>
          </p:cNvSpPr>
          <p:nvPr/>
        </p:nvSpPr>
        <p:spPr bwMode="auto">
          <a:xfrm>
            <a:off x="1993131" y="3659311"/>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8" name="Caption_22"/>
          <p:cNvSpPr>
            <a:spLocks noChangeShapeType="1"/>
          </p:cNvSpPr>
          <p:nvPr/>
        </p:nvSpPr>
        <p:spPr bwMode="auto">
          <a:xfrm flipH="1">
            <a:off x="6097587" y="4076342"/>
            <a:ext cx="345638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9" name="Caption_23"/>
          <p:cNvSpPr>
            <a:spLocks noChangeShapeType="1"/>
          </p:cNvSpPr>
          <p:nvPr/>
        </p:nvSpPr>
        <p:spPr bwMode="auto">
          <a:xfrm flipH="1">
            <a:off x="6457627" y="5085184"/>
            <a:ext cx="309634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Aké iné zdroje informácií by sme mohli brať do úvahy? Do akej miery sú spoľahlivé?</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4</a:t>
            </a:fld>
            <a:endParaRPr lang="de-DE" dirty="0">
              <a:latin typeface="+mn-lt"/>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Aké iné zdroje informácií by sme mohli brať do úvahy? Do akej miery sú spoľahlivé?</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a:xfrm>
            <a:off x="408955" y="2204864"/>
            <a:ext cx="5943600" cy="4248000"/>
          </a:xfrm>
        </p:spPr>
        <p:txBody>
          <a:bodyPr/>
          <a:lstStyle/>
          <a:p>
            <a:pPr marL="342900" lvl="0" indent="-342900" defTabSz="914400" fontAlgn="base">
              <a:buClr>
                <a:srgbClr val="333333"/>
              </a:buClr>
              <a:buFont typeface="WingDings"/>
              <a:buChar char=""/>
            </a:pPr>
            <a:r>
              <a:rPr lang="sk-SK" altLang="de-DE" sz="2400">
                <a:solidFill>
                  <a:srgbClr val="333333"/>
                </a:solidFill>
              </a:rPr>
              <a:t>prvotné informácie o osobe</a:t>
            </a:r>
            <a:r>
              <a:rPr lang="en-US" altLang="de-DE" sz="2400" dirty="0">
                <a:solidFill>
                  <a:srgbClr val="333333"/>
                </a:solidFill>
              </a:rPr>
              <a:t> (</a:t>
            </a:r>
            <a:r>
              <a:rPr lang="sk-SK" altLang="de-DE" sz="2400" dirty="0">
                <a:solidFill>
                  <a:srgbClr val="333333"/>
                </a:solidFill>
              </a:rPr>
              <a:t>z počutia</a:t>
            </a:r>
            <a:r>
              <a:rPr lang="en-US" altLang="de-DE" sz="2400" dirty="0">
                <a:solidFill>
                  <a:srgbClr val="333333"/>
                </a:solidFill>
              </a:rPr>
              <a:t>): </a:t>
            </a:r>
            <a:r>
              <a:rPr lang="sk-SK" altLang="de-DE" sz="2400" dirty="0">
                <a:solidFill>
                  <a:srgbClr val="333333"/>
                </a:solidFill>
              </a:rPr>
              <a:t>napríklad poznámka nejakého známeho</a:t>
            </a:r>
          </a:p>
          <a:p>
            <a:pPr marL="342900" lvl="0" indent="-342900" defTabSz="914400" fontAlgn="base">
              <a:buClr>
                <a:srgbClr val="333333"/>
              </a:buClr>
              <a:buFont typeface="WingDings"/>
              <a:buChar char=""/>
            </a:pPr>
            <a:r>
              <a:rPr lang="sk-SK" altLang="de-DE" sz="2400" dirty="0">
                <a:solidFill>
                  <a:srgbClr val="333333"/>
                </a:solidFill>
              </a:rPr>
              <a:t>predchádzajúce vedomosti o podobných osobách</a:t>
            </a:r>
            <a:r>
              <a:rPr lang="en-US" altLang="de-DE" sz="2400" dirty="0">
                <a:solidFill>
                  <a:srgbClr val="333333"/>
                </a:solidFill>
              </a:rPr>
              <a:t>/</a:t>
            </a:r>
            <a:r>
              <a:rPr lang="sk-SK" altLang="de-DE" sz="2400" dirty="0">
                <a:solidFill>
                  <a:srgbClr val="333333"/>
                </a:solidFill>
              </a:rPr>
              <a:t>skupinách</a:t>
            </a:r>
            <a:r>
              <a:rPr lang="en-US" altLang="de-DE" sz="2400" dirty="0">
                <a:solidFill>
                  <a:srgbClr val="333333"/>
                </a:solidFill>
              </a:rPr>
              <a:t>: </a:t>
            </a:r>
            <a:r>
              <a:rPr lang="sk-SK" altLang="de-DE" sz="2400" dirty="0">
                <a:solidFill>
                  <a:srgbClr val="333333"/>
                </a:solidFill>
              </a:rPr>
              <a:t>napr.</a:t>
            </a:r>
            <a:r>
              <a:rPr lang="en-US" altLang="de-DE" sz="2400" dirty="0">
                <a:solidFill>
                  <a:srgbClr val="333333"/>
                </a:solidFill>
              </a:rPr>
              <a:t> </a:t>
            </a:r>
            <a:r>
              <a:rPr lang="en-US" altLang="de-DE" sz="2400" i="1" dirty="0">
                <a:solidFill>
                  <a:srgbClr val="333333"/>
                </a:solidFill>
              </a:rPr>
              <a:t>Rapper</a:t>
            </a:r>
          </a:p>
          <a:p>
            <a:pPr marL="342900" lvl="0" indent="-342900" defTabSz="914400" fontAlgn="base">
              <a:buClr>
                <a:srgbClr val="333333"/>
              </a:buClr>
              <a:buFont typeface="WingDings"/>
              <a:buChar char=""/>
            </a:pPr>
            <a:r>
              <a:rPr lang="en-US" altLang="de-DE" sz="2400">
                <a:solidFill>
                  <a:srgbClr val="333333"/>
                </a:solidFill>
              </a:rPr>
              <a:t>“</a:t>
            </a:r>
            <a:r>
              <a:rPr lang="sk-SK" altLang="de-DE" sz="2400">
                <a:solidFill>
                  <a:srgbClr val="333333"/>
                </a:solidFill>
              </a:rPr>
              <a:t>vnútorné pocity</a:t>
            </a:r>
            <a:r>
              <a:rPr lang="en-US" altLang="de-DE" sz="2400">
                <a:solidFill>
                  <a:srgbClr val="333333"/>
                </a:solidFill>
              </a:rPr>
              <a:t>”/</a:t>
            </a:r>
            <a:r>
              <a:rPr lang="sk-SK" altLang="de-DE" sz="2400" dirty="0">
                <a:solidFill>
                  <a:srgbClr val="333333"/>
                </a:solidFill>
              </a:rPr>
              <a:t>intuícia</a:t>
            </a:r>
            <a:endParaRPr lang="en-US" altLang="de-DE" sz="2400" dirty="0">
              <a:solidFill>
                <a:srgbClr val="333333"/>
              </a:solidFill>
            </a:endParaRPr>
          </a:p>
          <a:p>
            <a:pPr marL="342900" lvl="0" indent="-342900" defTabSz="914400" fontAlgn="base">
              <a:buClr>
                <a:srgbClr val="333333"/>
              </a:buClr>
              <a:buFont typeface="WingDings"/>
              <a:buChar char=""/>
            </a:pPr>
            <a:r>
              <a:rPr lang="sk-SK" altLang="de-DE" sz="2400" dirty="0">
                <a:solidFill>
                  <a:srgbClr val="333333"/>
                </a:solidFill>
              </a:rPr>
              <a:t>niečo, čo bolo napísané</a:t>
            </a:r>
            <a:r>
              <a:rPr lang="en-GB" altLang="de-DE" sz="2400" dirty="0">
                <a:solidFill>
                  <a:srgbClr val="333333"/>
                </a:solidFill>
              </a:rPr>
              <a:t>: </a:t>
            </a:r>
            <a:r>
              <a:rPr lang="sk-SK" altLang="de-DE" sz="2400" dirty="0">
                <a:solidFill>
                  <a:srgbClr val="333333"/>
                </a:solidFill>
              </a:rPr>
              <a:t>napríklad z</a:t>
            </a:r>
            <a:r>
              <a:rPr lang="en-GB" altLang="de-DE" sz="2400" dirty="0">
                <a:solidFill>
                  <a:srgbClr val="333333"/>
                </a:solidFill>
              </a:rPr>
              <a:t> e-mail</a:t>
            </a:r>
            <a:r>
              <a:rPr lang="sk-SK" altLang="de-DE" sz="2400" dirty="0">
                <a:solidFill>
                  <a:srgbClr val="333333"/>
                </a:solidFill>
              </a:rPr>
              <a:t>ovej komunikácie alebo</a:t>
            </a:r>
            <a:r>
              <a:rPr lang="en-GB" altLang="de-DE" sz="2400" dirty="0">
                <a:solidFill>
                  <a:srgbClr val="333333"/>
                </a:solidFill>
              </a:rPr>
              <a:t> </a:t>
            </a:r>
            <a:r>
              <a:rPr lang="sk-SK" altLang="de-DE" sz="2400" dirty="0">
                <a:solidFill>
                  <a:srgbClr val="333333"/>
                </a:solidFill>
              </a:rPr>
              <a:t>internetových rozhovorov</a:t>
            </a:r>
            <a:endParaRPr lang="en-US" sz="2400" dirty="0"/>
          </a:p>
        </p:txBody>
      </p:sp>
      <p:sp>
        <p:nvSpPr>
          <p:cNvPr id="3" name="Footer Placeholder 2"/>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5</a:t>
            </a:fld>
            <a:endParaRPr lang="de-DE" dirty="0">
              <a:latin typeface="+mn-lt"/>
            </a:endParaRPr>
          </a:p>
        </p:txBody>
      </p:sp>
      <p:pic>
        <p:nvPicPr>
          <p:cNvPr id="10"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9497" y="2203704"/>
            <a:ext cx="2831805"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Výhody a nevýhody určitých sociálnych kľúčov posudzovania</a:t>
            </a:r>
          </a:p>
        </p:txBody>
      </p:sp>
      <p:sp>
        <p:nvSpPr>
          <p:cNvPr id="5" name="Content Placeholder 4"/>
          <p:cNvSpPr>
            <a:spLocks noGrp="1"/>
          </p:cNvSpPr>
          <p:nvPr>
            <p:ph idx="1"/>
          </p:nvPr>
        </p:nvSpPr>
        <p:spPr/>
        <p:txBody>
          <a:bodyPr/>
          <a:lstStyle/>
          <a:p>
            <a:pPr lvl="0" defTabSz="914377"/>
            <a:r>
              <a:rPr lang="en-US" sz="2400">
                <a:solidFill>
                  <a:srgbClr val="333333"/>
                </a:solidFill>
              </a:rPr>
              <a:t>Po </a:t>
            </a:r>
            <a:r>
              <a:rPr lang="en-US" sz="2400" dirty="0" err="1">
                <a:solidFill>
                  <a:srgbClr val="333333"/>
                </a:solidFill>
              </a:rPr>
              <a:t>prebratí</a:t>
            </a:r>
            <a:r>
              <a:rPr lang="en-US" sz="2400" dirty="0">
                <a:solidFill>
                  <a:srgbClr val="333333"/>
                </a:solidFill>
              </a:rPr>
              <a:t> </a:t>
            </a:r>
            <a:r>
              <a:rPr lang="en-US" sz="2400" dirty="0" err="1">
                <a:solidFill>
                  <a:srgbClr val="333333"/>
                </a:solidFill>
              </a:rPr>
              <a:t>niektorých</a:t>
            </a:r>
            <a:r>
              <a:rPr lang="en-US" sz="2400" dirty="0">
                <a:solidFill>
                  <a:srgbClr val="333333"/>
                </a:solidFill>
              </a:rPr>
              <a:t> </a:t>
            </a:r>
            <a:r>
              <a:rPr lang="en-US" sz="2400" dirty="0" err="1">
                <a:solidFill>
                  <a:srgbClr val="333333"/>
                </a:solidFill>
              </a:rPr>
              <a:t>možností</a:t>
            </a:r>
            <a:r>
              <a:rPr lang="en-US" sz="2400" dirty="0">
                <a:solidFill>
                  <a:srgbClr val="333333"/>
                </a:solidFill>
              </a:rPr>
              <a:t> </a:t>
            </a:r>
            <a:r>
              <a:rPr lang="en-US" sz="2400" dirty="0" err="1">
                <a:solidFill>
                  <a:srgbClr val="333333"/>
                </a:solidFill>
              </a:rPr>
              <a:t>odhadu</a:t>
            </a:r>
            <a:r>
              <a:rPr lang="en-US" sz="2400" dirty="0">
                <a:solidFill>
                  <a:srgbClr val="333333"/>
                </a:solidFill>
              </a:rPr>
              <a:t> </a:t>
            </a:r>
            <a:r>
              <a:rPr lang="en-US" sz="2400" dirty="0" err="1">
                <a:solidFill>
                  <a:srgbClr val="333333"/>
                </a:solidFill>
              </a:rPr>
              <a:t>nejakej</a:t>
            </a:r>
            <a:r>
              <a:rPr lang="en-US" sz="2400" dirty="0">
                <a:solidFill>
                  <a:srgbClr val="333333"/>
                </a:solidFill>
              </a:rPr>
              <a:t> </a:t>
            </a:r>
            <a:r>
              <a:rPr lang="en-US" sz="2400" dirty="0" err="1">
                <a:solidFill>
                  <a:srgbClr val="333333"/>
                </a:solidFill>
              </a:rPr>
              <a:t>osoby</a:t>
            </a:r>
            <a:r>
              <a:rPr lang="en-US" sz="2400" dirty="0">
                <a:solidFill>
                  <a:srgbClr val="333333"/>
                </a:solidFill>
              </a:rPr>
              <a:t> </a:t>
            </a:r>
            <a:r>
              <a:rPr lang="en-US" sz="2400" dirty="0" err="1">
                <a:solidFill>
                  <a:srgbClr val="333333"/>
                </a:solidFill>
              </a:rPr>
              <a:t>sa</a:t>
            </a:r>
            <a:r>
              <a:rPr lang="en-US" sz="2400" dirty="0">
                <a:solidFill>
                  <a:srgbClr val="333333"/>
                </a:solidFill>
              </a:rPr>
              <a:t> </a:t>
            </a:r>
            <a:r>
              <a:rPr lang="en-US" sz="2400" dirty="0" err="1">
                <a:solidFill>
                  <a:srgbClr val="333333"/>
                </a:solidFill>
              </a:rPr>
              <a:t>zameriame</a:t>
            </a:r>
            <a:r>
              <a:rPr lang="en-US" sz="2400" dirty="0">
                <a:solidFill>
                  <a:srgbClr val="333333"/>
                </a:solidFill>
              </a:rPr>
              <a:t> </a:t>
            </a:r>
            <a:r>
              <a:rPr lang="en-US" sz="2400" dirty="0" err="1">
                <a:solidFill>
                  <a:srgbClr val="333333"/>
                </a:solidFill>
              </a:rPr>
              <a:t>na</a:t>
            </a:r>
            <a:r>
              <a:rPr lang="en-US" sz="2400" dirty="0">
                <a:solidFill>
                  <a:srgbClr val="333333"/>
                </a:solidFill>
              </a:rPr>
              <a:t> </a:t>
            </a:r>
            <a:r>
              <a:rPr lang="en-US" sz="2400" dirty="0" err="1">
                <a:solidFill>
                  <a:srgbClr val="333333"/>
                </a:solidFill>
              </a:rPr>
              <a:t>silné</a:t>
            </a:r>
            <a:r>
              <a:rPr lang="en-US" sz="2400" dirty="0">
                <a:solidFill>
                  <a:srgbClr val="333333"/>
                </a:solidFill>
              </a:rPr>
              <a:t> a </a:t>
            </a:r>
            <a:r>
              <a:rPr lang="en-US" sz="2400" dirty="0" err="1">
                <a:solidFill>
                  <a:srgbClr val="333333"/>
                </a:solidFill>
              </a:rPr>
              <a:t>slabé</a:t>
            </a:r>
            <a:r>
              <a:rPr lang="en-US" sz="2400" dirty="0">
                <a:solidFill>
                  <a:srgbClr val="333333"/>
                </a:solidFill>
              </a:rPr>
              <a:t> </a:t>
            </a:r>
            <a:r>
              <a:rPr lang="en-US" sz="2400" dirty="0" err="1">
                <a:solidFill>
                  <a:srgbClr val="333333"/>
                </a:solidFill>
              </a:rPr>
              <a:t>stránky</a:t>
            </a:r>
            <a:r>
              <a:rPr lang="en-US" sz="2400" dirty="0">
                <a:solidFill>
                  <a:srgbClr val="333333"/>
                </a:solidFill>
              </a:rPr>
              <a:t> </a:t>
            </a:r>
            <a:r>
              <a:rPr lang="en-US" sz="2400" dirty="0" err="1">
                <a:solidFill>
                  <a:srgbClr val="333333"/>
                </a:solidFill>
              </a:rPr>
              <a:t>týchto</a:t>
            </a:r>
            <a:r>
              <a:rPr lang="en-US" sz="2400" dirty="0">
                <a:solidFill>
                  <a:srgbClr val="333333"/>
                </a:solidFill>
              </a:rPr>
              <a:t> </a:t>
            </a:r>
            <a:r>
              <a:rPr lang="en-US" sz="2400" dirty="0" err="1">
                <a:solidFill>
                  <a:srgbClr val="333333"/>
                </a:solidFill>
              </a:rPr>
              <a:t>sociálnych</a:t>
            </a:r>
            <a:r>
              <a:rPr lang="en-US" sz="2400" dirty="0">
                <a:solidFill>
                  <a:srgbClr val="333333"/>
                </a:solidFill>
              </a:rPr>
              <a:t> </a:t>
            </a:r>
            <a:r>
              <a:rPr lang="en-US" sz="2400" dirty="0" err="1">
                <a:solidFill>
                  <a:srgbClr val="333333"/>
                </a:solidFill>
              </a:rPr>
              <a:t>kľúčov</a:t>
            </a:r>
            <a:r>
              <a:rPr lang="en-US" sz="2400" dirty="0">
                <a:solidFill>
                  <a:srgbClr val="333333"/>
                </a:solidFill>
              </a:rPr>
              <a:t> </a:t>
            </a:r>
            <a:r>
              <a:rPr lang="en-US" sz="2400" dirty="0" err="1">
                <a:solidFill>
                  <a:srgbClr val="333333"/>
                </a:solidFill>
              </a:rPr>
              <a:t>posudzovania</a:t>
            </a:r>
            <a:r>
              <a:rPr lang="en-US" sz="2400" dirty="0">
                <a:solidFill>
                  <a:srgbClr val="333333"/>
                </a:solidFill>
              </a:rPr>
              <a:t>.</a:t>
            </a:r>
          </a:p>
        </p:txBody>
      </p:sp>
      <p:sp>
        <p:nvSpPr>
          <p:cNvPr id="3" name="Footer Placeholder 2"/>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6</a:t>
            </a:fld>
            <a:endParaRPr lang="de-DE" dirty="0">
              <a:latin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500" dirty="0" err="1">
                <a:solidFill>
                  <a:srgbClr val="004992"/>
                </a:solidFill>
                <a:latin typeface="+mn-lt"/>
                <a:ea typeface="+mn-ea"/>
                <a:cs typeface="+mn-cs"/>
              </a:rPr>
              <a:t>Porozprávajte</a:t>
            </a:r>
            <a:r>
              <a:rPr lang="en-US" sz="3500" dirty="0">
                <a:solidFill>
                  <a:srgbClr val="004992"/>
                </a:solidFill>
                <a:latin typeface="+mn-lt"/>
                <a:ea typeface="+mn-ea"/>
                <a:cs typeface="+mn-cs"/>
              </a:rPr>
              <a:t> </a:t>
            </a:r>
            <a:r>
              <a:rPr lang="en-US" sz="3500" dirty="0" err="1">
                <a:solidFill>
                  <a:srgbClr val="004992"/>
                </a:solidFill>
                <a:latin typeface="+mn-lt"/>
                <a:ea typeface="+mn-ea"/>
                <a:cs typeface="+mn-cs"/>
              </a:rPr>
              <a:t>sa</a:t>
            </a:r>
            <a:r>
              <a:rPr lang="en-US" sz="3500" dirty="0">
                <a:solidFill>
                  <a:srgbClr val="004992"/>
                </a:solidFill>
                <a:latin typeface="+mn-lt"/>
                <a:ea typeface="+mn-ea"/>
                <a:cs typeface="+mn-cs"/>
              </a:rPr>
              <a:t> </a:t>
            </a:r>
            <a:r>
              <a:rPr lang="en-US" sz="3500" dirty="0" err="1">
                <a:solidFill>
                  <a:srgbClr val="004992"/>
                </a:solidFill>
                <a:latin typeface="+mn-lt"/>
                <a:ea typeface="+mn-ea"/>
                <a:cs typeface="+mn-cs"/>
              </a:rPr>
              <a:t>prosím</a:t>
            </a:r>
            <a:r>
              <a:rPr lang="en-US" sz="3500" dirty="0">
                <a:solidFill>
                  <a:srgbClr val="004992"/>
                </a:solidFill>
                <a:latin typeface="+mn-lt"/>
                <a:ea typeface="+mn-ea"/>
                <a:cs typeface="+mn-cs"/>
              </a:rPr>
              <a:t> o </a:t>
            </a:r>
            <a:r>
              <a:rPr lang="en-US" sz="3500" dirty="0" err="1">
                <a:solidFill>
                  <a:srgbClr val="004992"/>
                </a:solidFill>
                <a:latin typeface="+mn-lt"/>
                <a:ea typeface="+mn-ea"/>
                <a:cs typeface="+mn-cs"/>
              </a:rPr>
              <a:t>výhodách</a:t>
            </a:r>
            <a:r>
              <a:rPr lang="en-US" sz="3500" dirty="0">
                <a:solidFill>
                  <a:srgbClr val="004992"/>
                </a:solidFill>
                <a:latin typeface="+mn-lt"/>
                <a:ea typeface="+mn-ea"/>
                <a:cs typeface="+mn-cs"/>
              </a:rPr>
              <a:t> a </a:t>
            </a:r>
            <a:r>
              <a:rPr lang="en-US" sz="3500" dirty="0" err="1">
                <a:solidFill>
                  <a:srgbClr val="004992"/>
                </a:solidFill>
                <a:latin typeface="+mn-lt"/>
                <a:ea typeface="+mn-ea"/>
                <a:cs typeface="+mn-cs"/>
              </a:rPr>
              <a:t>nevýhodách</a:t>
            </a:r>
            <a:r>
              <a:rPr lang="en-US" sz="3500" dirty="0">
                <a:solidFill>
                  <a:srgbClr val="004992"/>
                </a:solidFill>
                <a:latin typeface="+mn-lt"/>
                <a:ea typeface="+mn-ea"/>
                <a:cs typeface="+mn-cs"/>
              </a:rPr>
              <a:t> </a:t>
            </a:r>
            <a:r>
              <a:rPr lang="en-US" sz="3500" dirty="0" err="1">
                <a:solidFill>
                  <a:srgbClr val="004992"/>
                </a:solidFill>
                <a:latin typeface="+mn-lt"/>
                <a:ea typeface="+mn-ea"/>
                <a:cs typeface="+mn-cs"/>
              </a:rPr>
              <a:t>nasledovného</a:t>
            </a:r>
            <a:r>
              <a:rPr lang="en-US" sz="3500" dirty="0">
                <a:solidFill>
                  <a:srgbClr val="004992"/>
                </a:solidFill>
                <a:latin typeface="+mn-lt"/>
                <a:ea typeface="+mn-ea"/>
                <a:cs typeface="+mn-cs"/>
              </a:rPr>
              <a:t> </a:t>
            </a:r>
            <a:r>
              <a:rPr lang="en-US" sz="3500" dirty="0" err="1">
                <a:solidFill>
                  <a:srgbClr val="004992"/>
                </a:solidFill>
                <a:latin typeface="+mn-lt"/>
                <a:ea typeface="+mn-ea"/>
                <a:cs typeface="+mn-cs"/>
              </a:rPr>
              <a:t>znaku</a:t>
            </a:r>
            <a:r>
              <a:rPr lang="en-US" sz="3500" dirty="0">
                <a:solidFill>
                  <a:srgbClr val="004992"/>
                </a:solidFill>
                <a:latin typeface="+mn-lt"/>
                <a:ea typeface="+mn-ea"/>
                <a:cs typeface="+mn-cs"/>
              </a:rPr>
              <a:t> pre </a:t>
            </a:r>
            <a:r>
              <a:rPr lang="en-US" sz="3500" dirty="0" err="1">
                <a:solidFill>
                  <a:srgbClr val="004992"/>
                </a:solidFill>
                <a:latin typeface="+mn-lt"/>
                <a:ea typeface="+mn-ea"/>
                <a:cs typeface="+mn-cs"/>
              </a:rPr>
              <a:t>vytváranie</a:t>
            </a:r>
            <a:r>
              <a:rPr lang="en-US" sz="3500" dirty="0">
                <a:solidFill>
                  <a:srgbClr val="004992"/>
                </a:solidFill>
                <a:latin typeface="+mn-lt"/>
                <a:ea typeface="+mn-ea"/>
                <a:cs typeface="+mn-cs"/>
              </a:rPr>
              <a:t> </a:t>
            </a:r>
            <a:r>
              <a:rPr lang="en-US" sz="3500" dirty="0" err="1">
                <a:solidFill>
                  <a:srgbClr val="004992"/>
                </a:solidFill>
                <a:latin typeface="+mn-lt"/>
                <a:ea typeface="+mn-ea"/>
                <a:cs typeface="+mn-cs"/>
              </a:rPr>
              <a:t>si</a:t>
            </a:r>
            <a:r>
              <a:rPr lang="en-US" sz="3500" dirty="0">
                <a:solidFill>
                  <a:srgbClr val="004992"/>
                </a:solidFill>
                <a:latin typeface="+mn-lt"/>
                <a:ea typeface="+mn-ea"/>
                <a:cs typeface="+mn-cs"/>
              </a:rPr>
              <a:t> </a:t>
            </a:r>
            <a:r>
              <a:rPr lang="en-US" sz="3500" dirty="0" err="1">
                <a:solidFill>
                  <a:srgbClr val="004992"/>
                </a:solidFill>
                <a:latin typeface="+mn-lt"/>
                <a:ea typeface="+mn-ea"/>
                <a:cs typeface="+mn-cs"/>
              </a:rPr>
              <a:t>úsudkov</a:t>
            </a:r>
            <a:r>
              <a:rPr lang="en-US" sz="3500" dirty="0">
                <a:solidFill>
                  <a:srgbClr val="004992"/>
                </a:solidFill>
                <a:latin typeface="+mn-lt"/>
                <a:ea typeface="+mn-ea"/>
                <a:cs typeface="+mn-cs"/>
              </a:rPr>
              <a:t> o </a:t>
            </a:r>
            <a:r>
              <a:rPr lang="en-US" sz="3500" dirty="0" err="1">
                <a:solidFill>
                  <a:srgbClr val="004992"/>
                </a:solidFill>
                <a:latin typeface="+mn-lt"/>
                <a:ea typeface="+mn-ea"/>
                <a:cs typeface="+mn-cs"/>
              </a:rPr>
              <a:t>nejakej</a:t>
            </a:r>
            <a:r>
              <a:rPr lang="en-US" sz="3500" dirty="0">
                <a:solidFill>
                  <a:srgbClr val="004992"/>
                </a:solidFill>
                <a:latin typeface="+mn-lt"/>
                <a:ea typeface="+mn-ea"/>
                <a:cs typeface="+mn-cs"/>
              </a:rPr>
              <a:t> </a:t>
            </a:r>
            <a:r>
              <a:rPr lang="en-US" sz="3500" dirty="0" err="1">
                <a:solidFill>
                  <a:srgbClr val="004992"/>
                </a:solidFill>
                <a:latin typeface="+mn-lt"/>
                <a:ea typeface="+mn-ea"/>
                <a:cs typeface="+mn-cs"/>
              </a:rPr>
              <a:t>osobe</a:t>
            </a:r>
            <a:endParaRPr lang="en-US" sz="35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7</a:t>
            </a:fld>
            <a:endParaRPr lang="de-DE" dirty="0">
              <a:latin typeface="+mn-lt"/>
            </a:endParaRPr>
          </a:p>
        </p:txBody>
      </p:sp>
      <p:graphicFrame>
        <p:nvGraphicFramePr>
          <p:cNvPr id="8" name="Group 2"/>
          <p:cNvGraphicFramePr>
            <a:graphicFrameLocks noGrp="1"/>
          </p:cNvGraphicFramePr>
          <p:nvPr>
            <p:extLst>
              <p:ext uri="{D42A27DB-BD31-4B8C-83A1-F6EECF244321}">
                <p14:modId xmlns:p14="http://schemas.microsoft.com/office/powerpoint/2010/main" val="2418980774"/>
              </p:ext>
            </p:extLst>
          </p:nvPr>
        </p:nvGraphicFramePr>
        <p:xfrm>
          <a:off x="408955" y="2348880"/>
          <a:ext cx="11376000" cy="42976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Reč:</a:t>
                      </a:r>
                    </a:p>
                    <a:p>
                      <a:pPr marL="0" marR="0" lvl="0" indent="0" algn="l" defTabSz="914400" rtl="0" eaLnBrk="1" fontAlgn="base" latinLnBrk="0" hangingPunct="1">
                        <a:lnSpc>
                          <a:spcPct val="100000"/>
                        </a:lnSpc>
                        <a:spcBef>
                          <a:spcPts val="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Čo niekto povie a ako to povie</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Dôležitý kľúč odhadu:</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Pozor: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068960"/>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4"/>
          <p:cNvSpPr txBox="1">
            <a:spLocks noChangeArrowheads="1"/>
          </p:cNvSpPr>
          <p:nvPr/>
        </p:nvSpPr>
        <p:spPr bwMode="auto">
          <a:xfrm>
            <a:off x="408955" y="5733256"/>
            <a:ext cx="381642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800">
                <a:solidFill>
                  <a:srgbClr val="333333"/>
                </a:solidFill>
                <a:latin typeface="+mj-lt"/>
                <a:ea typeface="+mn-ea"/>
              </a:rPr>
              <a:t>Pripisuje sa Márii Antoinette (1755-1793); sarkazmus, naivnosť, neznalosť životných pomerov chudobných ľudí?</a:t>
            </a:r>
            <a:endParaRPr lang="en-US" altLang="de-DE" sz="1800" dirty="0">
              <a:solidFill>
                <a:srgbClr val="333333"/>
              </a:solidFill>
              <a:latin typeface="+mj-lt"/>
              <a:ea typeface="+mn-ea"/>
            </a:endParaRPr>
          </a:p>
        </p:txBody>
      </p:sp>
      <p:sp>
        <p:nvSpPr>
          <p:cNvPr id="14" name="Caption_14"/>
          <p:cNvSpPr>
            <a:spLocks noChangeArrowheads="1"/>
          </p:cNvSpPr>
          <p:nvPr/>
        </p:nvSpPr>
        <p:spPr bwMode="auto">
          <a:xfrm>
            <a:off x="624979" y="4591422"/>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en-US" altLang="de-DE" sz="1600" b="1">
                <a:solidFill>
                  <a:srgbClr val="333333"/>
                </a:solidFill>
                <a:latin typeface="Calibri Light"/>
              </a:rPr>
              <a:t>Ľudia nemajú chlieb… prečo nejedia namiesto toho koláče?</a:t>
            </a:r>
            <a:endParaRPr lang="en-US" altLang="de-DE" sz="1600" b="1" dirty="0">
              <a:solidFill>
                <a:srgbClr val="333333"/>
              </a:solidFill>
              <a:latin typeface="Calibri Light"/>
            </a:endParaRPr>
          </a:p>
        </p:txBody>
      </p:sp>
      <p:sp>
        <p:nvSpPr>
          <p:cNvPr id="15" name="Rectangle 14"/>
          <p:cNvSpPr/>
          <p:nvPr/>
        </p:nvSpPr>
        <p:spPr>
          <a:xfrm>
            <a:off x="437082" y="4222090"/>
            <a:ext cx="1371600" cy="369332"/>
          </a:xfrm>
          <a:prstGeom prst="rect">
            <a:avLst/>
          </a:prstGeom>
        </p:spPr>
        <p:txBody>
          <a:bodyPr wrap="none" lIns="45720" rIns="45720">
            <a:noAutofit/>
          </a:bodyPr>
          <a:lstStyle/>
          <a:p>
            <a:pPr eaLnBrk="1" fontAlgn="auto" hangingPunct="1">
              <a:spcBef>
                <a:spcPts val="0"/>
              </a:spcBef>
              <a:spcAft>
                <a:spcPts val="0"/>
              </a:spcAft>
            </a:pPr>
            <a:r>
              <a:rPr lang="en-US" b="1" dirty="0" err="1">
                <a:solidFill>
                  <a:srgbClr val="333333"/>
                </a:solidFill>
                <a:latin typeface="Calibri Light"/>
                <a:cs typeface="Calibri Light"/>
              </a:rPr>
              <a:t>Príklad</a:t>
            </a:r>
            <a:r>
              <a:rPr lang="en-US" b="1" dirty="0">
                <a:solidFill>
                  <a:srgbClr val="333333"/>
                </a:solidFill>
                <a:latin typeface="Calibri Light"/>
                <a:cs typeface="Calibri Light"/>
              </a:rPr>
              <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500">
                <a:solidFill>
                  <a:srgbClr val="004992"/>
                </a:solidFill>
                <a:latin typeface="+mn-lt"/>
                <a:ea typeface="+mn-ea"/>
                <a:cs typeface="+mn-cs"/>
              </a:rPr>
              <a:t>Porozprávajte sa prosím o výhodách a nevýhodách nasledovného znaku pre vytváranie si úsudkov o nejakej osobe</a:t>
            </a:r>
          </a:p>
        </p:txBody>
      </p:sp>
      <p:sp>
        <p:nvSpPr>
          <p:cNvPr id="3" name="Footer Placeholder 2"/>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8</a:t>
            </a:fld>
            <a:endParaRPr lang="de-DE" dirty="0">
              <a:latin typeface="+mn-lt"/>
            </a:endParaRPr>
          </a:p>
        </p:txBody>
      </p:sp>
      <p:graphicFrame>
        <p:nvGraphicFramePr>
          <p:cNvPr id="12" name="Group 2"/>
          <p:cNvGraphicFramePr>
            <a:graphicFrameLocks noGrp="1"/>
          </p:cNvGraphicFramePr>
          <p:nvPr>
            <p:extLst>
              <p:ext uri="{D42A27DB-BD31-4B8C-83A1-F6EECF244321}">
                <p14:modId xmlns:p14="http://schemas.microsoft.com/office/powerpoint/2010/main" val="4238390147"/>
              </p:ext>
            </p:extLst>
          </p:nvPr>
        </p:nvGraphicFramePr>
        <p:xfrm>
          <a:off x="408955" y="2348880"/>
          <a:ext cx="11376000" cy="42976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Reč:</a:t>
                      </a:r>
                    </a:p>
                    <a:p>
                      <a:pPr marL="0" marR="0" lvl="0" indent="0" algn="l" defTabSz="914400" rtl="0" eaLnBrk="1" fontAlgn="base" latinLnBrk="0" hangingPunct="1">
                        <a:lnSpc>
                          <a:spcPct val="100000"/>
                        </a:lnSpc>
                        <a:spcBef>
                          <a:spcPts val="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Čo niekto povie a ako to povie</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Dôležitý kľúč odhadu:</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Calibri Light"/>
                        </a:rPr>
                        <a:t>Obsah:</a:t>
                      </a:r>
                      <a:r>
                        <a:rPr kumimoji="0" lang="pt-BR" sz="2000" b="0" i="0" u="none" strike="noStrike" cap="none" normalizeH="0" baseline="0" dirty="0">
                          <a:ln>
                            <a:noFill/>
                          </a:ln>
                          <a:solidFill>
                            <a:srgbClr val="333333"/>
                          </a:solidFill>
                          <a:effectLst/>
                          <a:latin typeface="Calibri Light"/>
                        </a:rPr>
                        <a:t> Hovorená reč je pre priamu komunikáciu veľmi dôležitá.</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Calibri Light"/>
                        </a:rPr>
                        <a:t>Tón hlasu:</a:t>
                      </a:r>
                      <a:r>
                        <a:rPr kumimoji="0" lang="pt-BR" sz="2000" b="0" i="0" u="none" strike="noStrike" cap="none" normalizeH="0" baseline="0" dirty="0">
                          <a:ln>
                            <a:noFill/>
                          </a:ln>
                          <a:solidFill>
                            <a:srgbClr val="333333"/>
                          </a:solidFill>
                          <a:effectLst/>
                          <a:latin typeface="Calibri Light"/>
                        </a:rPr>
                        <a:t> Intonácia (sarkastická, samoľúba), výber slov (arogantný, faktický a pod.) ti môže o nejakom človeku veľa povedať.</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Pozor:</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068960"/>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4"/>
          <p:cNvSpPr txBox="1">
            <a:spLocks noChangeArrowheads="1"/>
          </p:cNvSpPr>
          <p:nvPr/>
        </p:nvSpPr>
        <p:spPr bwMode="auto">
          <a:xfrm>
            <a:off x="408955" y="5733256"/>
            <a:ext cx="381642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800">
                <a:solidFill>
                  <a:srgbClr val="333333"/>
                </a:solidFill>
                <a:latin typeface="+mj-lt"/>
                <a:ea typeface="+mn-ea"/>
              </a:rPr>
              <a:t>Pripisuje sa Márii Antoinette (1755-1793); sarkazmus, naivnosť, neznalosť životných pomerov chudobných ľudí?</a:t>
            </a:r>
            <a:endParaRPr lang="en-US" altLang="de-DE" sz="1800" dirty="0">
              <a:solidFill>
                <a:srgbClr val="333333"/>
              </a:solidFill>
              <a:latin typeface="+mj-lt"/>
              <a:ea typeface="+mn-ea"/>
            </a:endParaRPr>
          </a:p>
        </p:txBody>
      </p:sp>
      <p:sp>
        <p:nvSpPr>
          <p:cNvPr id="15" name="Caption_14"/>
          <p:cNvSpPr>
            <a:spLocks noChangeArrowheads="1"/>
          </p:cNvSpPr>
          <p:nvPr/>
        </p:nvSpPr>
        <p:spPr bwMode="auto">
          <a:xfrm>
            <a:off x="624979" y="4591422"/>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en-US" altLang="de-DE" sz="1600" b="1">
                <a:solidFill>
                  <a:srgbClr val="333333"/>
                </a:solidFill>
                <a:latin typeface="Calibri Light"/>
              </a:rPr>
              <a:t>Ľudia nemajú chlieb… prečo nejedia namiesto toho koláče?</a:t>
            </a:r>
            <a:endParaRPr lang="en-US" altLang="de-DE" sz="1600" b="1" dirty="0">
              <a:solidFill>
                <a:srgbClr val="333333"/>
              </a:solidFill>
              <a:latin typeface="Calibri Light"/>
            </a:endParaRPr>
          </a:p>
        </p:txBody>
      </p:sp>
      <p:sp>
        <p:nvSpPr>
          <p:cNvPr id="17" name="Rectangle 16"/>
          <p:cNvSpPr/>
          <p:nvPr/>
        </p:nvSpPr>
        <p:spPr>
          <a:xfrm>
            <a:off x="437082" y="4222090"/>
            <a:ext cx="1371600" cy="369332"/>
          </a:xfrm>
          <a:prstGeom prst="rect">
            <a:avLst/>
          </a:prstGeom>
        </p:spPr>
        <p:txBody>
          <a:bodyPr wrap="none" lIns="45720" rIns="45720">
            <a:noAutofit/>
          </a:bodyPr>
          <a:lstStyle/>
          <a:p>
            <a:pPr eaLnBrk="1" fontAlgn="auto" hangingPunct="1">
              <a:spcBef>
                <a:spcPts val="0"/>
              </a:spcBef>
              <a:spcAft>
                <a:spcPts val="0"/>
              </a:spcAft>
            </a:pPr>
            <a:r>
              <a:rPr lang="en-US" b="1" dirty="0" err="1">
                <a:solidFill>
                  <a:srgbClr val="333333"/>
                </a:solidFill>
                <a:latin typeface="Calibri Light"/>
                <a:cs typeface="Calibri Light"/>
              </a:rPr>
              <a:t>Príklad</a:t>
            </a:r>
            <a:r>
              <a:rPr lang="en-US" b="1" dirty="0">
                <a:solidFill>
                  <a:srgbClr val="333333"/>
                </a:solidFill>
                <a:latin typeface="Calibri Light"/>
                <a:cs typeface="Calibri Light"/>
              </a:rPr>
              <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500">
                <a:solidFill>
                  <a:srgbClr val="004992"/>
                </a:solidFill>
                <a:latin typeface="+mn-lt"/>
                <a:ea typeface="+mn-ea"/>
                <a:cs typeface="+mn-cs"/>
              </a:rPr>
              <a:t>Porozprávajte sa prosím o výhodách a nevýhodách nasledovného znaku pre vytváranie si úsudkov o nejakej osobe</a:t>
            </a:r>
          </a:p>
        </p:txBody>
      </p:sp>
      <p:sp>
        <p:nvSpPr>
          <p:cNvPr id="3" name="Footer Placeholder 2"/>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9</a:t>
            </a:fld>
            <a:endParaRPr lang="de-DE" dirty="0">
              <a:latin typeface="+mn-lt"/>
            </a:endParaRPr>
          </a:p>
        </p:txBody>
      </p:sp>
      <p:graphicFrame>
        <p:nvGraphicFramePr>
          <p:cNvPr id="12" name="Group 2"/>
          <p:cNvGraphicFramePr>
            <a:graphicFrameLocks noGrp="1"/>
          </p:cNvGraphicFramePr>
          <p:nvPr>
            <p:extLst>
              <p:ext uri="{D42A27DB-BD31-4B8C-83A1-F6EECF244321}">
                <p14:modId xmlns:p14="http://schemas.microsoft.com/office/powerpoint/2010/main" val="330822518"/>
              </p:ext>
            </p:extLst>
          </p:nvPr>
        </p:nvGraphicFramePr>
        <p:xfrm>
          <a:off x="408955" y="2348880"/>
          <a:ext cx="11376000" cy="42976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Reč:</a:t>
                      </a:r>
                    </a:p>
                    <a:p>
                      <a:pPr marL="0" marR="0" lvl="0" indent="0" algn="l" defTabSz="914400" rtl="0" eaLnBrk="1" fontAlgn="base" latinLnBrk="0" hangingPunct="1">
                        <a:lnSpc>
                          <a:spcPct val="100000"/>
                        </a:lnSpc>
                        <a:spcBef>
                          <a:spcPts val="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Čo niekto povie a ako to povie</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Dôležitý kľúč odhadu:</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Calibri Light"/>
                        </a:rPr>
                        <a:t>Obsah:</a:t>
                      </a:r>
                      <a:r>
                        <a:rPr kumimoji="0" lang="pt-BR" sz="2000" b="0" i="0" u="none" strike="noStrike" cap="none" normalizeH="0" baseline="0" dirty="0">
                          <a:ln>
                            <a:noFill/>
                          </a:ln>
                          <a:solidFill>
                            <a:srgbClr val="333333"/>
                          </a:solidFill>
                          <a:effectLst/>
                          <a:latin typeface="Calibri Light"/>
                        </a:rPr>
                        <a:t> Hovorená reč je pre priamu komunikáciu veľmi dôležitá.</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Calibri Light"/>
                        </a:rPr>
                        <a:t>Tón hlasu:</a:t>
                      </a:r>
                      <a:r>
                        <a:rPr kumimoji="0" lang="pt-BR" sz="2000" b="0" i="0" u="none" strike="noStrike" cap="none" normalizeH="0" baseline="0" dirty="0">
                          <a:ln>
                            <a:noFill/>
                          </a:ln>
                          <a:solidFill>
                            <a:srgbClr val="333333"/>
                          </a:solidFill>
                          <a:effectLst/>
                          <a:latin typeface="Calibri Light"/>
                        </a:rPr>
                        <a:t> Intonácia (sarkastická, samoľúba), výber slov (arogantný, faktický a pod.) ti môže o nejakom človeku veľa povedať.</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Pozor: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Calibri Light"/>
                        </a:rPr>
                        <a:t>Obsah:</a:t>
                      </a:r>
                      <a:r>
                        <a:rPr kumimoji="0" lang="pt-BR" sz="2000" b="0" i="0" u="none" strike="noStrike" cap="none" normalizeH="0" baseline="0" dirty="0">
                          <a:ln>
                            <a:noFill/>
                          </a:ln>
                          <a:solidFill>
                            <a:srgbClr val="333333"/>
                          </a:solidFill>
                          <a:effectLst/>
                          <a:latin typeface="Calibri Light"/>
                        </a:rPr>
                        <a:t> Ako daň vhodnosti a nedorozumeniam sa často objavuje rozdiel medzi tým, čo si ľudia myslia a tým, čo práve povedia.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Calibri Light"/>
                        </a:rPr>
                        <a:t>Tón hlasu:</a:t>
                      </a:r>
                      <a:r>
                        <a:rPr kumimoji="0" lang="pt-BR" sz="2000" b="0" i="0" u="none" strike="noStrike" cap="none" normalizeH="0" baseline="0" dirty="0">
                          <a:ln>
                            <a:noFill/>
                          </a:ln>
                          <a:solidFill>
                            <a:srgbClr val="333333"/>
                          </a:solidFill>
                          <a:effectLst/>
                          <a:latin typeface="Calibri Light"/>
                        </a:rPr>
                        <a:t> Niektorí ľudia pri reči vyjadrujú iba málo emócií – a pritom môžu byť emočne rozrušení (napr</a:t>
                      </a:r>
                      <a:r>
                        <a:rPr kumimoji="0" lang="pt-BR" sz="2000" b="0" i="0" u="none" strike="noStrike" cap="none" normalizeH="0" baseline="0">
                          <a:ln>
                            <a:noFill/>
                          </a:ln>
                          <a:solidFill>
                            <a:srgbClr val="333333"/>
                          </a:solidFill>
                          <a:effectLst/>
                          <a:latin typeface="Calibri Light"/>
                        </a:rPr>
                        <a:t>. “bezvýrazný humor”; </a:t>
                      </a:r>
                      <a:r>
                        <a:rPr kumimoji="0" lang="pt-BR" sz="2000" b="0" i="0" u="none" strike="noStrike" cap="none" normalizeH="0" baseline="0" dirty="0">
                          <a:ln>
                            <a:noFill/>
                          </a:ln>
                          <a:solidFill>
                            <a:srgbClr val="333333"/>
                          </a:solidFill>
                          <a:effectLst/>
                          <a:latin typeface="Calibri Light"/>
                        </a:rPr>
                        <a:t>nehybnosť tváre pri Parkinsonovej chorobe). </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068960"/>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p:nvPr/>
        </p:nvSpPr>
        <p:spPr>
          <a:xfrm>
            <a:off x="437082" y="4221088"/>
            <a:ext cx="1371600" cy="369332"/>
          </a:xfrm>
          <a:prstGeom prst="rect">
            <a:avLst/>
          </a:prstGeom>
        </p:spPr>
        <p:txBody>
          <a:bodyPr wrap="none" lIns="45720" rIns="45720">
            <a:noAutofit/>
          </a:bodyPr>
          <a:lstStyle/>
          <a:p>
            <a:pPr eaLnBrk="1" fontAlgn="auto" hangingPunct="1">
              <a:spcBef>
                <a:spcPts val="0"/>
              </a:spcBef>
              <a:spcAft>
                <a:spcPts val="0"/>
              </a:spcAft>
            </a:pPr>
            <a:r>
              <a:rPr lang="en-US" b="1" dirty="0" err="1">
                <a:solidFill>
                  <a:srgbClr val="333333"/>
                </a:solidFill>
                <a:latin typeface="Calibri Light"/>
                <a:cs typeface="Calibri Light"/>
              </a:rPr>
              <a:t>Príklad</a:t>
            </a:r>
            <a:r>
              <a:rPr lang="en-US" b="1" dirty="0">
                <a:solidFill>
                  <a:srgbClr val="333333"/>
                </a:solidFill>
                <a:latin typeface="Calibri Light"/>
                <a:cs typeface="Calibri Light"/>
              </a:rPr>
              <a:t>:</a:t>
            </a:r>
          </a:p>
        </p:txBody>
      </p:sp>
      <p:sp>
        <p:nvSpPr>
          <p:cNvPr id="15" name="Caption_4"/>
          <p:cNvSpPr txBox="1">
            <a:spLocks noChangeArrowheads="1"/>
          </p:cNvSpPr>
          <p:nvPr/>
        </p:nvSpPr>
        <p:spPr bwMode="auto">
          <a:xfrm>
            <a:off x="408955" y="5732254"/>
            <a:ext cx="381642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800">
                <a:solidFill>
                  <a:srgbClr val="333333"/>
                </a:solidFill>
                <a:latin typeface="+mj-lt"/>
                <a:ea typeface="+mn-ea"/>
              </a:rPr>
              <a:t>Pripisuje sa Márii Antoinette (1755-1793); sarkazmus, naivnosť, neznalosť životných pomerov chudobných ľudí?</a:t>
            </a:r>
            <a:endParaRPr lang="en-US" altLang="de-DE" sz="1800" dirty="0">
              <a:solidFill>
                <a:srgbClr val="333333"/>
              </a:solidFill>
              <a:latin typeface="+mj-lt"/>
              <a:ea typeface="+mn-ea"/>
            </a:endParaRPr>
          </a:p>
        </p:txBody>
      </p:sp>
      <p:sp>
        <p:nvSpPr>
          <p:cNvPr id="16" name="Caption_14"/>
          <p:cNvSpPr>
            <a:spLocks noChangeArrowheads="1"/>
          </p:cNvSpPr>
          <p:nvPr/>
        </p:nvSpPr>
        <p:spPr bwMode="auto">
          <a:xfrm>
            <a:off x="624979" y="4590420"/>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en-US" altLang="de-DE" sz="1600" b="1">
                <a:solidFill>
                  <a:srgbClr val="333333"/>
                </a:solidFill>
                <a:latin typeface="Calibri Light"/>
              </a:rPr>
              <a:t>Ľudia nemajú chlieb… prečo nejedia namiesto toho koláče?</a:t>
            </a:r>
            <a:endParaRPr lang="en-US" altLang="de-DE" sz="1600" b="1" dirty="0">
              <a:solidFill>
                <a:srgbClr val="333333"/>
              </a:solidFill>
              <a:latin typeface="Calibri 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500">
                <a:solidFill>
                  <a:srgbClr val="004992"/>
                </a:solidFill>
                <a:latin typeface="+mn-lt"/>
                <a:ea typeface="+mn-ea"/>
                <a:cs typeface="+mn-cs"/>
              </a:rPr>
              <a:t>Porozprávajte sa prosím o výhodách a nevýhodách nasledovného znaku pre vytváranie si úsudkov o nejakej osobe</a:t>
            </a:r>
          </a:p>
        </p:txBody>
      </p:sp>
      <p:sp>
        <p:nvSpPr>
          <p:cNvPr id="3" name="Footer Placeholder 2"/>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10</a:t>
            </a:fld>
            <a:endParaRPr lang="de-DE" dirty="0">
              <a:latin typeface="+mn-lt"/>
            </a:endParaRPr>
          </a:p>
        </p:txBody>
      </p:sp>
      <p:graphicFrame>
        <p:nvGraphicFramePr>
          <p:cNvPr id="8" name="Group 2"/>
          <p:cNvGraphicFramePr>
            <a:graphicFrameLocks noGrp="1"/>
          </p:cNvGraphicFramePr>
          <p:nvPr>
            <p:extLst>
              <p:ext uri="{D42A27DB-BD31-4B8C-83A1-F6EECF244321}">
                <p14:modId xmlns:p14="http://schemas.microsoft.com/office/powerpoint/2010/main" val="413998997"/>
              </p:ext>
            </p:extLst>
          </p:nvPr>
        </p:nvGraphicFramePr>
        <p:xfrm>
          <a:off x="408955" y="2348880"/>
          <a:ext cx="11376000" cy="420624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Predchádzajúce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vedomosti</a:t>
                      </a:r>
                      <a:r>
                        <a:rPr kumimoji="0" lang="en-US" sz="2000" b="0" i="0" u="none" strike="noStrike" cap="none" normalizeH="0" baseline="0" dirty="0">
                          <a:ln>
                            <a:noFill/>
                          </a:ln>
                          <a:solidFill>
                            <a:srgbClr val="333333"/>
                          </a:solidFill>
                          <a:effectLst/>
                          <a:latin typeface="Calibri Light"/>
                        </a:rPr>
                        <a:t> o </a:t>
                      </a:r>
                      <a:r>
                        <a:rPr kumimoji="0" lang="en-US" sz="2000" b="0" i="0" u="none" strike="noStrike" cap="none" normalizeH="0" baseline="0" dirty="0" err="1">
                          <a:ln>
                            <a:noFill/>
                          </a:ln>
                          <a:solidFill>
                            <a:srgbClr val="333333"/>
                          </a:solidFill>
                          <a:effectLst/>
                          <a:latin typeface="Calibri Light"/>
                        </a:rPr>
                        <a:t>konkrétnej</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osobe</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Dôležitý kľúč odhadu: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Pozor: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500">
                <a:solidFill>
                  <a:srgbClr val="004992"/>
                </a:solidFill>
                <a:latin typeface="+mn-lt"/>
                <a:ea typeface="+mn-ea"/>
                <a:cs typeface="+mn-cs"/>
              </a:rPr>
              <a:t>Porozprávajte sa prosím o výhodách a nevýhodách nasledovného znaku pre vytváranie si úsudkov o nejakej osobe</a:t>
            </a:r>
          </a:p>
        </p:txBody>
      </p:sp>
      <p:sp>
        <p:nvSpPr>
          <p:cNvPr id="3" name="Footer Placeholder 2"/>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11</a:t>
            </a:fld>
            <a:endParaRPr lang="de-DE" dirty="0">
              <a:latin typeface="+mn-lt"/>
            </a:endParaRPr>
          </a:p>
        </p:txBody>
      </p:sp>
      <p:graphicFrame>
        <p:nvGraphicFramePr>
          <p:cNvPr id="8" name="Group 2"/>
          <p:cNvGraphicFramePr>
            <a:graphicFrameLocks noGrp="1"/>
          </p:cNvGraphicFramePr>
          <p:nvPr>
            <p:extLst>
              <p:ext uri="{D42A27DB-BD31-4B8C-83A1-F6EECF244321}">
                <p14:modId xmlns:p14="http://schemas.microsoft.com/office/powerpoint/2010/main" val="1288887444"/>
              </p:ext>
            </p:extLst>
          </p:nvPr>
        </p:nvGraphicFramePr>
        <p:xfrm>
          <a:off x="408955" y="2348880"/>
          <a:ext cx="11376000" cy="420624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Predchádzajúce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vedomosti</a:t>
                      </a:r>
                      <a:r>
                        <a:rPr kumimoji="0" lang="en-US" sz="2000" b="0" i="0" u="none" strike="noStrike" cap="none" normalizeH="0" baseline="0" dirty="0">
                          <a:ln>
                            <a:noFill/>
                          </a:ln>
                          <a:solidFill>
                            <a:srgbClr val="333333"/>
                          </a:solidFill>
                          <a:effectLst/>
                          <a:latin typeface="Calibri Light"/>
                        </a:rPr>
                        <a:t> o </a:t>
                      </a:r>
                      <a:r>
                        <a:rPr kumimoji="0" lang="en-US" sz="2000" b="0" i="0" u="none" strike="noStrike" cap="none" normalizeH="0" baseline="0" dirty="0" err="1">
                          <a:ln>
                            <a:noFill/>
                          </a:ln>
                          <a:solidFill>
                            <a:srgbClr val="333333"/>
                          </a:solidFill>
                          <a:effectLst/>
                          <a:latin typeface="Calibri Light"/>
                        </a:rPr>
                        <a:t>konkrétnej</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osobe</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Dôležitý kľúč odhadu:</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Predchádzajúce vedomosti môžu pomáhať pri vytváraní si úsudkov o nejakej osobe, najmä pokiaľ ste sa s touto osobou už stretli v podobnej situácii.</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Pozor: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500">
                <a:solidFill>
                  <a:srgbClr val="004992"/>
                </a:solidFill>
                <a:latin typeface="+mn-lt"/>
                <a:ea typeface="+mn-ea"/>
                <a:cs typeface="+mn-cs"/>
              </a:rPr>
              <a:t>Porozprávajte sa prosím o výhodách a nevýhodách nasledovného znaku pre vytváranie si úsudkov o nejakej osobe</a:t>
            </a:r>
          </a:p>
        </p:txBody>
      </p:sp>
      <p:sp>
        <p:nvSpPr>
          <p:cNvPr id="3" name="Footer Placeholder 2"/>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12</a:t>
            </a:fld>
            <a:endParaRPr lang="de-DE" dirty="0">
              <a:latin typeface="+mn-lt"/>
            </a:endParaRPr>
          </a:p>
        </p:txBody>
      </p:sp>
      <p:graphicFrame>
        <p:nvGraphicFramePr>
          <p:cNvPr id="8" name="Group 2"/>
          <p:cNvGraphicFramePr>
            <a:graphicFrameLocks noGrp="1"/>
          </p:cNvGraphicFramePr>
          <p:nvPr>
            <p:extLst>
              <p:ext uri="{D42A27DB-BD31-4B8C-83A1-F6EECF244321}">
                <p14:modId xmlns:p14="http://schemas.microsoft.com/office/powerpoint/2010/main" val="225910088"/>
              </p:ext>
            </p:extLst>
          </p:nvPr>
        </p:nvGraphicFramePr>
        <p:xfrm>
          <a:off x="408955" y="2348880"/>
          <a:ext cx="11376000" cy="420624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Predchádzajúce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vedomosti</a:t>
                      </a:r>
                      <a:r>
                        <a:rPr kumimoji="0" lang="en-US" sz="2000" b="0" i="0" u="none" strike="noStrike" cap="none" normalizeH="0" baseline="0" dirty="0">
                          <a:ln>
                            <a:noFill/>
                          </a:ln>
                          <a:solidFill>
                            <a:srgbClr val="333333"/>
                          </a:solidFill>
                          <a:effectLst/>
                          <a:latin typeface="Calibri Light"/>
                        </a:rPr>
                        <a:t> o </a:t>
                      </a:r>
                      <a:r>
                        <a:rPr kumimoji="0" lang="en-US" sz="2000" b="0" i="0" u="none" strike="noStrike" cap="none" normalizeH="0" baseline="0" dirty="0" err="1">
                          <a:ln>
                            <a:noFill/>
                          </a:ln>
                          <a:solidFill>
                            <a:srgbClr val="333333"/>
                          </a:solidFill>
                          <a:effectLst/>
                          <a:latin typeface="Calibri Light"/>
                        </a:rPr>
                        <a:t>konkrétnej</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osobe</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Dôležitý kľúč odhadu:</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Predchádzajúce vedomosti môžu pomáhať pri vytváraní si úsudkov o nejakej osobe, najmä pokiaľ ste sa s touto osobou už stretli v podobnej situácii.</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Pozor:</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Ľudia sa môžu správať odlišne v závislosti na situácii, ich aktuálnej nálady alebo v závislosti od danej udalosti. Nikto nie je zakaždým iba šťastný alebo smutný, dobrý alebo zlý. Niekto môže byť veľmi otvorený v rámci svojej rodiny a rovnako veľmi plachý pri priateľoch - alebo naopak. Niekedy môžete byť prekvapený tým, ako sa odlišne správate za rôznych okolností. </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5048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500">
                <a:solidFill>
                  <a:srgbClr val="004992"/>
                </a:solidFill>
                <a:latin typeface="+mn-lt"/>
                <a:ea typeface="+mn-ea"/>
                <a:cs typeface="+mn-cs"/>
              </a:rPr>
              <a:t>Porozprávajte sa prosím o výhodách a nevýhodách nasledovného znaku pre vytváranie si úsudkov o nejakej osobe</a:t>
            </a:r>
            <a:endParaRPr lang="en-US" sz="35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13</a:t>
            </a:fld>
            <a:endParaRPr lang="de-DE" dirty="0">
              <a:latin typeface="+mn-lt"/>
            </a:endParaRPr>
          </a:p>
        </p:txBody>
      </p:sp>
      <p:graphicFrame>
        <p:nvGraphicFramePr>
          <p:cNvPr id="9" name="Group 2"/>
          <p:cNvGraphicFramePr>
            <a:graphicFrameLocks noGrp="1"/>
          </p:cNvGraphicFramePr>
          <p:nvPr>
            <p:extLst>
              <p:ext uri="{D42A27DB-BD31-4B8C-83A1-F6EECF244321}">
                <p14:modId xmlns:p14="http://schemas.microsoft.com/office/powerpoint/2010/main" val="1203509613"/>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Intuícia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err="1">
                          <a:ln>
                            <a:noFill/>
                          </a:ln>
                          <a:solidFill>
                            <a:srgbClr val="004992"/>
                          </a:solidFill>
                          <a:effectLst/>
                          <a:latin typeface="Calibri Light"/>
                        </a:rPr>
                        <a:t>Dôležitý</a:t>
                      </a:r>
                      <a:r>
                        <a:rPr kumimoji="0" lang="en-US" sz="2000" b="0" i="0" u="none" strike="noStrike" cap="none" normalizeH="0" baseline="0" dirty="0">
                          <a:ln>
                            <a:noFill/>
                          </a:ln>
                          <a:solidFill>
                            <a:srgbClr val="004992"/>
                          </a:solidFill>
                          <a:effectLst/>
                          <a:latin typeface="Calibri Light"/>
                        </a:rPr>
                        <a:t> </a:t>
                      </a:r>
                      <a:r>
                        <a:rPr kumimoji="0" lang="en-US" sz="2000" b="0" i="0" u="none" strike="noStrike" cap="none" normalizeH="0" baseline="0" dirty="0" err="1">
                          <a:ln>
                            <a:noFill/>
                          </a:ln>
                          <a:solidFill>
                            <a:srgbClr val="004992"/>
                          </a:solidFill>
                          <a:effectLst/>
                          <a:latin typeface="Calibri Light"/>
                        </a:rPr>
                        <a:t>kľúč</a:t>
                      </a:r>
                      <a:r>
                        <a:rPr kumimoji="0" lang="en-US" sz="2000" b="0" i="0" u="none" strike="noStrike" cap="none" normalizeH="0" baseline="0" dirty="0">
                          <a:ln>
                            <a:noFill/>
                          </a:ln>
                          <a:solidFill>
                            <a:srgbClr val="004992"/>
                          </a:solidFill>
                          <a:effectLst/>
                          <a:latin typeface="Calibri Light"/>
                        </a:rPr>
                        <a:t> </a:t>
                      </a:r>
                      <a:r>
                        <a:rPr kumimoji="0" lang="en-US" sz="2000" b="0" i="0" u="none" strike="noStrike" cap="none" normalizeH="0" baseline="0" dirty="0" err="1">
                          <a:ln>
                            <a:noFill/>
                          </a:ln>
                          <a:solidFill>
                            <a:srgbClr val="004992"/>
                          </a:solidFill>
                          <a:effectLst/>
                          <a:latin typeface="Calibri Light"/>
                        </a:rPr>
                        <a:t>odhadu</a:t>
                      </a:r>
                      <a:r>
                        <a:rPr kumimoji="0" lang="en-US" sz="2000" b="0" i="0" u="none" strike="noStrike" cap="none" normalizeH="0" baseline="0" dirty="0">
                          <a:ln>
                            <a:noFill/>
                          </a:ln>
                          <a:solidFill>
                            <a:srgbClr val="004992"/>
                          </a:solidFill>
                          <a:effectLst/>
                          <a:latin typeface="Calibri Light"/>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004992"/>
                          </a:solidFill>
                          <a:effectLst/>
                          <a:latin typeface="Calibri Light"/>
                        </a:rPr>
                        <a:t>???</a:t>
                      </a:r>
                      <a:endParaRPr kumimoji="0" lang="pt-BR"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Pozor: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42" descr="storm_gal - flickr - Wolf Do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311" y="2824336"/>
            <a:ext cx="243432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34"/>
          <p:cNvSpPr txBox="1">
            <a:spLocks noChangeArrowheads="1"/>
          </p:cNvSpPr>
          <p:nvPr/>
        </p:nvSpPr>
        <p:spPr bwMode="auto">
          <a:xfrm>
            <a:off x="408953" y="4869160"/>
            <a:ext cx="3749040"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2000" dirty="0">
                <a:solidFill>
                  <a:srgbClr val="333333"/>
                </a:solidFill>
                <a:latin typeface="+mj-lt"/>
                <a:ea typeface="+mn-ea"/>
              </a:rPr>
              <a:t>O </a:t>
            </a:r>
            <a:r>
              <a:rPr lang="en-US" altLang="de-DE" sz="2000" dirty="0" err="1">
                <a:solidFill>
                  <a:srgbClr val="333333"/>
                </a:solidFill>
                <a:latin typeface="+mj-lt"/>
                <a:ea typeface="+mn-ea"/>
              </a:rPr>
              <a:t>psoch</a:t>
            </a:r>
            <a:r>
              <a:rPr lang="en-US" altLang="de-DE" sz="2000" dirty="0">
                <a:solidFill>
                  <a:srgbClr val="333333"/>
                </a:solidFill>
                <a:latin typeface="+mj-lt"/>
                <a:ea typeface="+mn-ea"/>
              </a:rPr>
              <a:t> </a:t>
            </a:r>
            <a:r>
              <a:rPr lang="en-US" altLang="de-DE" sz="2000" dirty="0" err="1">
                <a:solidFill>
                  <a:srgbClr val="333333"/>
                </a:solidFill>
                <a:latin typeface="+mj-lt"/>
                <a:ea typeface="+mn-ea"/>
              </a:rPr>
              <a:t>sa</a:t>
            </a:r>
            <a:r>
              <a:rPr lang="en-US" altLang="de-DE" sz="2000" dirty="0">
                <a:solidFill>
                  <a:srgbClr val="333333"/>
                </a:solidFill>
                <a:latin typeface="+mj-lt"/>
                <a:ea typeface="+mn-ea"/>
              </a:rPr>
              <a:t> </a:t>
            </a:r>
            <a:r>
              <a:rPr lang="en-US" altLang="de-DE" sz="2000" dirty="0" err="1">
                <a:solidFill>
                  <a:srgbClr val="333333"/>
                </a:solidFill>
                <a:latin typeface="+mj-lt"/>
                <a:ea typeface="+mn-ea"/>
              </a:rPr>
              <a:t>hovorí</a:t>
            </a:r>
            <a:r>
              <a:rPr lang="en-US" altLang="de-DE" sz="2000" dirty="0">
                <a:solidFill>
                  <a:srgbClr val="333333"/>
                </a:solidFill>
                <a:latin typeface="+mj-lt"/>
                <a:ea typeface="+mn-ea"/>
              </a:rPr>
              <a:t>, </a:t>
            </a:r>
            <a:r>
              <a:rPr lang="en-US" altLang="de-DE" sz="2000" dirty="0" err="1">
                <a:solidFill>
                  <a:srgbClr val="333333"/>
                </a:solidFill>
                <a:latin typeface="+mj-lt"/>
                <a:ea typeface="+mn-ea"/>
              </a:rPr>
              <a:t>že</a:t>
            </a:r>
            <a:r>
              <a:rPr lang="en-US" altLang="de-DE" sz="2000" dirty="0">
                <a:solidFill>
                  <a:srgbClr val="333333"/>
                </a:solidFill>
                <a:latin typeface="+mj-lt"/>
                <a:ea typeface="+mn-ea"/>
              </a:rPr>
              <a:t> </a:t>
            </a:r>
            <a:r>
              <a:rPr lang="en-US" altLang="de-DE" sz="2000" dirty="0" err="1">
                <a:solidFill>
                  <a:srgbClr val="333333"/>
                </a:solidFill>
                <a:latin typeface="+mj-lt"/>
                <a:ea typeface="+mn-ea"/>
              </a:rPr>
              <a:t>sú</a:t>
            </a:r>
            <a:r>
              <a:rPr lang="en-US" altLang="de-DE" sz="2000" dirty="0">
                <a:solidFill>
                  <a:srgbClr val="333333"/>
                </a:solidFill>
                <a:latin typeface="+mj-lt"/>
                <a:ea typeface="+mn-ea"/>
              </a:rPr>
              <a:t> </a:t>
            </a:r>
            <a:r>
              <a:rPr lang="en-US" altLang="de-DE" sz="2000" dirty="0" err="1">
                <a:solidFill>
                  <a:srgbClr val="333333"/>
                </a:solidFill>
                <a:latin typeface="+mj-lt"/>
                <a:ea typeface="+mn-ea"/>
              </a:rPr>
              <a:t>schopné</a:t>
            </a:r>
            <a:r>
              <a:rPr lang="en-US" altLang="de-DE" sz="2000" dirty="0">
                <a:solidFill>
                  <a:srgbClr val="333333"/>
                </a:solidFill>
                <a:latin typeface="+mj-lt"/>
                <a:ea typeface="+mn-ea"/>
              </a:rPr>
              <a:t> </a:t>
            </a:r>
            <a:r>
              <a:rPr lang="en-US" altLang="de-DE" sz="2000" dirty="0" err="1">
                <a:solidFill>
                  <a:srgbClr val="333333"/>
                </a:solidFill>
                <a:latin typeface="+mj-lt"/>
                <a:ea typeface="+mn-ea"/>
              </a:rPr>
              <a:t>vycítiť</a:t>
            </a:r>
            <a:r>
              <a:rPr lang="en-US" altLang="de-DE" sz="2000" dirty="0">
                <a:solidFill>
                  <a:srgbClr val="333333"/>
                </a:solidFill>
                <a:latin typeface="+mj-lt"/>
                <a:ea typeface="+mn-ea"/>
              </a:rPr>
              <a:t>, </a:t>
            </a:r>
            <a:r>
              <a:rPr lang="en-US" altLang="de-DE" sz="2000" dirty="0" err="1">
                <a:solidFill>
                  <a:srgbClr val="333333"/>
                </a:solidFill>
                <a:latin typeface="+mj-lt"/>
                <a:ea typeface="+mn-ea"/>
              </a:rPr>
              <a:t>či</a:t>
            </a:r>
            <a:r>
              <a:rPr lang="en-US" altLang="de-DE" sz="2000" dirty="0">
                <a:solidFill>
                  <a:srgbClr val="333333"/>
                </a:solidFill>
                <a:latin typeface="+mj-lt"/>
                <a:ea typeface="+mn-ea"/>
              </a:rPr>
              <a:t> </a:t>
            </a:r>
            <a:r>
              <a:rPr lang="en-US" altLang="de-DE" sz="2000" dirty="0" err="1">
                <a:solidFill>
                  <a:srgbClr val="333333"/>
                </a:solidFill>
                <a:latin typeface="+mj-lt"/>
                <a:ea typeface="+mn-ea"/>
              </a:rPr>
              <a:t>sa</a:t>
            </a:r>
            <a:r>
              <a:rPr lang="en-US" altLang="de-DE" sz="2000" dirty="0">
                <a:solidFill>
                  <a:srgbClr val="333333"/>
                </a:solidFill>
                <a:latin typeface="+mj-lt"/>
                <a:ea typeface="+mn-ea"/>
              </a:rPr>
              <a:t> ich </a:t>
            </a:r>
            <a:r>
              <a:rPr lang="en-US" altLang="de-DE" sz="2000" dirty="0" err="1">
                <a:solidFill>
                  <a:srgbClr val="333333"/>
                </a:solidFill>
                <a:latin typeface="+mj-lt"/>
                <a:ea typeface="+mn-ea"/>
              </a:rPr>
              <a:t>ľudia</a:t>
            </a:r>
            <a:r>
              <a:rPr lang="en-US" altLang="de-DE" sz="2000" dirty="0">
                <a:solidFill>
                  <a:srgbClr val="333333"/>
                </a:solidFill>
                <a:latin typeface="+mj-lt"/>
                <a:ea typeface="+mn-ea"/>
              </a:rPr>
              <a:t> </a:t>
            </a:r>
            <a:r>
              <a:rPr lang="en-US" altLang="de-DE" sz="2000" dirty="0" err="1">
                <a:solidFill>
                  <a:srgbClr val="333333"/>
                </a:solidFill>
                <a:latin typeface="+mj-lt"/>
                <a:ea typeface="+mn-ea"/>
              </a:rPr>
              <a:t>boja</a:t>
            </a:r>
            <a:r>
              <a:rPr lang="en-US" altLang="de-DE" sz="2000" dirty="0">
                <a:solidFill>
                  <a:srgbClr val="333333"/>
                </a:solidFill>
                <a:latin typeface="+mj-lt"/>
                <a:ea typeface="+mn-ea"/>
              </a:rPr>
              <a:t> </a:t>
            </a:r>
            <a:r>
              <a:rPr lang="en-US" altLang="de-DE" sz="2000" dirty="0" err="1">
                <a:solidFill>
                  <a:srgbClr val="333333"/>
                </a:solidFill>
                <a:latin typeface="+mj-lt"/>
                <a:ea typeface="+mn-ea"/>
              </a:rPr>
              <a:t>alebo</a:t>
            </a:r>
            <a:r>
              <a:rPr lang="en-US" altLang="de-DE" sz="2000" dirty="0">
                <a:solidFill>
                  <a:srgbClr val="333333"/>
                </a:solidFill>
                <a:latin typeface="+mj-lt"/>
                <a:ea typeface="+mn-ea"/>
              </a:rPr>
              <a:t> </a:t>
            </a:r>
            <a:r>
              <a:rPr lang="en-US" altLang="de-DE" sz="2000" dirty="0" err="1">
                <a:solidFill>
                  <a:srgbClr val="333333"/>
                </a:solidFill>
                <a:latin typeface="+mj-lt"/>
                <a:ea typeface="+mn-ea"/>
              </a:rPr>
              <a:t>nie</a:t>
            </a:r>
            <a:r>
              <a:rPr lang="en-US" altLang="de-DE" sz="2000" dirty="0">
                <a:solidFill>
                  <a:srgbClr val="333333"/>
                </a:solidFill>
                <a:latin typeface="+mj-lt"/>
                <a:ea typeface="+mn-ea"/>
              </a:rPr>
              <a: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500">
                <a:solidFill>
                  <a:srgbClr val="004992"/>
                </a:solidFill>
                <a:latin typeface="+mn-lt"/>
                <a:ea typeface="+mn-ea"/>
                <a:cs typeface="+mn-cs"/>
              </a:rPr>
              <a:t>Porozprávajte sa prosím o výhodách a nevýhodách nasledovného znaku pre vytváranie si úsudkov o nejakej osobe</a:t>
            </a:r>
          </a:p>
        </p:txBody>
      </p:sp>
      <p:sp>
        <p:nvSpPr>
          <p:cNvPr id="3" name="Footer Placeholder 2"/>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14</a:t>
            </a:fld>
            <a:endParaRPr lang="de-DE" dirty="0">
              <a:latin typeface="+mn-lt"/>
            </a:endParaRPr>
          </a:p>
        </p:txBody>
      </p:sp>
      <p:graphicFrame>
        <p:nvGraphicFramePr>
          <p:cNvPr id="19" name="Group 2"/>
          <p:cNvGraphicFramePr>
            <a:graphicFrameLocks noGrp="1"/>
          </p:cNvGraphicFramePr>
          <p:nvPr>
            <p:extLst>
              <p:ext uri="{D42A27DB-BD31-4B8C-83A1-F6EECF244321}">
                <p14:modId xmlns:p14="http://schemas.microsoft.com/office/powerpoint/2010/main" val="2134046605"/>
              </p:ext>
            </p:extLst>
          </p:nvPr>
        </p:nvGraphicFramePr>
        <p:xfrm>
          <a:off x="408955" y="2348880"/>
          <a:ext cx="11376000" cy="42976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Intuícia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Dôležitý kľúč odhadu: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Intuícia môže byť chápaná ako vedomosť založená na skúsenosti. Niekedy je náš inštinkt lepší ako rozum!</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Pozor: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08920"/>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4960913"/>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4960913"/>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653136"/>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Calibri Light"/>
              </a:rPr>
              <a:t>Strach</a:t>
            </a:r>
            <a:endParaRPr lang="en-US" altLang="de-DE" sz="1400" dirty="0">
              <a:latin typeface="Calibri Light"/>
            </a:endParaRPr>
          </a:p>
        </p:txBody>
      </p:sp>
      <p:sp>
        <p:nvSpPr>
          <p:cNvPr id="24" name="Caption_23"/>
          <p:cNvSpPr txBox="1">
            <a:spLocks noChangeArrowheads="1"/>
          </p:cNvSpPr>
          <p:nvPr/>
        </p:nvSpPr>
        <p:spPr bwMode="auto">
          <a:xfrm>
            <a:off x="2289423" y="4653136"/>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dirty="0" err="1">
                <a:latin typeface="Calibri Light"/>
              </a:rPr>
              <a:t>Potešenie</a:t>
            </a:r>
            <a:endParaRPr lang="en-US" altLang="de-DE" sz="1400" dirty="0">
              <a:latin typeface="Calibri Light"/>
            </a:endParaRPr>
          </a:p>
        </p:txBody>
      </p:sp>
      <p:sp>
        <p:nvSpPr>
          <p:cNvPr id="25" name="Caption_24"/>
          <p:cNvSpPr txBox="1">
            <a:spLocks noChangeArrowheads="1"/>
          </p:cNvSpPr>
          <p:nvPr/>
        </p:nvSpPr>
        <p:spPr bwMode="auto">
          <a:xfrm>
            <a:off x="552971" y="6149633"/>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dirty="0">
                <a:latin typeface="Calibri Light"/>
              </a:rPr>
              <a:t>Napr. hororový film </a:t>
            </a:r>
            <a:br>
              <a:rPr lang="pt-BR" altLang="de-DE" sz="1200">
                <a:latin typeface="Calibri Light"/>
              </a:rPr>
            </a:br>
            <a:r>
              <a:rPr lang="pt-BR" altLang="de-DE" sz="1200">
                <a:latin typeface="Calibri Light"/>
              </a:rPr>
              <a:t>(“To”)</a:t>
            </a:r>
            <a:endParaRPr lang="en-US" altLang="de-DE" sz="1200" dirty="0">
              <a:latin typeface="Calibri Light"/>
            </a:endParaRPr>
          </a:p>
        </p:txBody>
      </p:sp>
      <p:sp>
        <p:nvSpPr>
          <p:cNvPr id="26" name="Caption_25"/>
          <p:cNvSpPr txBox="1">
            <a:spLocks noChangeArrowheads="1"/>
          </p:cNvSpPr>
          <p:nvPr/>
        </p:nvSpPr>
        <p:spPr bwMode="auto">
          <a:xfrm>
            <a:off x="2289423" y="6149633"/>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Spomienky na cirkus</a:t>
            </a:r>
            <a:endParaRPr lang="en-US" altLang="de-DE" sz="1200" dirty="0">
              <a:latin typeface="Calibri Light"/>
            </a:endParaRPr>
          </a:p>
        </p:txBody>
      </p:sp>
      <p:sp>
        <p:nvSpPr>
          <p:cNvPr id="27" name="Caption_28"/>
          <p:cNvSpPr txBox="1">
            <a:spLocks noChangeArrowheads="1"/>
          </p:cNvSpPr>
          <p:nvPr/>
        </p:nvSpPr>
        <p:spPr bwMode="auto">
          <a:xfrm>
            <a:off x="842367" y="3894629"/>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en-US" altLang="de-DE" sz="1400" b="1" dirty="0" err="1">
                <a:latin typeface="Calibri Light"/>
              </a:rPr>
              <a:t>Zábavný</a:t>
            </a:r>
            <a:r>
              <a:rPr lang="en-US" altLang="de-DE" sz="1400" b="1" dirty="0">
                <a:latin typeface="Calibri Light"/>
              </a:rPr>
              <a:t>, </a:t>
            </a:r>
            <a:r>
              <a:rPr lang="en-US" altLang="de-DE" sz="1400" b="1" dirty="0" err="1">
                <a:latin typeface="Calibri Light"/>
              </a:rPr>
              <a:t>desivý</a:t>
            </a:r>
            <a:r>
              <a:rPr lang="en-US" altLang="de-DE" sz="1400" b="1" dirty="0">
                <a:latin typeface="Calibri Light"/>
              </a:rPr>
              <a:t>?</a:t>
            </a:r>
          </a:p>
          <a:p>
            <a:pPr lvl="0" algn="ctr" eaLnBrk="1" hangingPunct="1">
              <a:spcBef>
                <a:spcPts val="0"/>
              </a:spcBef>
              <a:spcAft>
                <a:spcPts val="0"/>
              </a:spcAft>
              <a:buNone/>
            </a:pPr>
            <a:r>
              <a:rPr lang="en-US" altLang="de-DE" sz="1400" dirty="0" err="1">
                <a:latin typeface="Calibri Light"/>
              </a:rPr>
              <a:t>Záleží</a:t>
            </a:r>
            <a:r>
              <a:rPr lang="en-US" altLang="de-DE" sz="1400" dirty="0">
                <a:latin typeface="Calibri Light"/>
              </a:rPr>
              <a:t> od </a:t>
            </a:r>
            <a:r>
              <a:rPr lang="en-US" altLang="de-DE" sz="1400" dirty="0" err="1">
                <a:latin typeface="Calibri Light"/>
              </a:rPr>
              <a:t>nálady</a:t>
            </a:r>
            <a:r>
              <a:rPr lang="en-US" altLang="de-DE" sz="1400" dirty="0">
                <a:latin typeface="Calibri Light"/>
              </a:rPr>
              <a:t>!</a:t>
            </a:r>
            <a:endParaRPr lang="en-GB" altLang="de-DE" sz="1400" dirty="0">
              <a:solidFill>
                <a:srgbClr val="333333"/>
              </a:solidFill>
              <a:latin typeface="Calibri Light"/>
            </a:endParaRPr>
          </a:p>
        </p:txBody>
      </p:sp>
      <p:sp>
        <p:nvSpPr>
          <p:cNvPr id="28" name="Caption_29"/>
          <p:cNvSpPr>
            <a:spLocks noChangeArrowheads="1"/>
          </p:cNvSpPr>
          <p:nvPr/>
        </p:nvSpPr>
        <p:spPr bwMode="auto">
          <a:xfrm>
            <a:off x="1909088" y="4411960"/>
            <a:ext cx="609759" cy="45720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500">
                <a:solidFill>
                  <a:srgbClr val="004992"/>
                </a:solidFill>
                <a:latin typeface="+mn-lt"/>
                <a:ea typeface="+mn-ea"/>
                <a:cs typeface="+mn-cs"/>
              </a:rPr>
              <a:t>Porozprávajte sa prosím o výhodách a nevýhodách nasledovného znaku pre vytváranie si úsudkov o nejakej osobe</a:t>
            </a:r>
          </a:p>
        </p:txBody>
      </p:sp>
      <p:sp>
        <p:nvSpPr>
          <p:cNvPr id="3" name="Footer Placeholder 2"/>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15</a:t>
            </a:fld>
            <a:endParaRPr lang="de-DE" dirty="0">
              <a:latin typeface="+mn-lt"/>
            </a:endParaRPr>
          </a:p>
        </p:txBody>
      </p:sp>
      <p:graphicFrame>
        <p:nvGraphicFramePr>
          <p:cNvPr id="19" name="Group 2"/>
          <p:cNvGraphicFramePr>
            <a:graphicFrameLocks noGrp="1"/>
          </p:cNvGraphicFramePr>
          <p:nvPr>
            <p:extLst>
              <p:ext uri="{D42A27DB-BD31-4B8C-83A1-F6EECF244321}">
                <p14:modId xmlns:p14="http://schemas.microsoft.com/office/powerpoint/2010/main" val="3384639610"/>
              </p:ext>
            </p:extLst>
          </p:nvPr>
        </p:nvGraphicFramePr>
        <p:xfrm>
          <a:off x="408955" y="2348880"/>
          <a:ext cx="11376000" cy="42976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Intuícia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Dôležitý kľúč odhadu: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Intuícia môže byť chápaná ako vedomosť založená na skúsenosti. Niekedy je náš inštinkt lepší ako rozum!</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600"/>
                        </a:spcBef>
                        <a:spcAft>
                          <a:spcPts val="0"/>
                        </a:spcAft>
                        <a:buClrTx/>
                        <a:buSzTx/>
                        <a:buFontTx/>
                        <a:buNone/>
                        <a:tabLst/>
                      </a:pPr>
                      <a:r>
                        <a:rPr kumimoji="0" lang="pt-BR" sz="2000" b="0" i="0" u="none" strike="noStrike" cap="none" normalizeH="0" baseline="0" dirty="0">
                          <a:ln>
                            <a:noFill/>
                          </a:ln>
                          <a:solidFill>
                            <a:srgbClr val="333333"/>
                          </a:solidFill>
                          <a:effectLst/>
                          <a:latin typeface="Calibri Light"/>
                        </a:rPr>
                        <a:t>Pozor: </a:t>
                      </a:r>
                    </a:p>
                    <a:p>
                      <a:pPr marL="342900" marR="0" lvl="0" indent="-34290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Naše súčasné emócie môžu ovplyvňovať naše vnímanie/myšlienky. Napríklad:</a:t>
                      </a:r>
                    </a:p>
                    <a:p>
                      <a:pPr marL="914323" marR="0" lvl="1" indent="-457200" algn="l" defTabSz="914400" rtl="0" eaLnBrk="1" fontAlgn="base" latinLnBrk="0" hangingPunct="1">
                        <a:lnSpc>
                          <a:spcPct val="100000"/>
                        </a:lnSpc>
                        <a:spcBef>
                          <a:spcPts val="600"/>
                        </a:spcBef>
                        <a:spcAft>
                          <a:spcPts val="0"/>
                        </a:spcAft>
                        <a:buClr>
                          <a:srgbClr val="333333"/>
                        </a:buClr>
                        <a:buSzTx/>
                        <a:buFont typeface="+mj-lt"/>
                        <a:buAutoNum type="arabicPeriod"/>
                        <a:tabLst/>
                      </a:pPr>
                      <a:r>
                        <a:rPr kumimoji="0" lang="pt-BR" sz="2000" b="0" i="0" u="none" strike="noStrike" cap="none" normalizeH="0" baseline="0" dirty="0">
                          <a:ln>
                            <a:noFill/>
                          </a:ln>
                          <a:solidFill>
                            <a:srgbClr val="004992"/>
                          </a:solidFill>
                          <a:effectLst/>
                          <a:latin typeface="Calibri Light"/>
                        </a:rPr>
                        <a:t>Hnev:</a:t>
                      </a:r>
                      <a:r>
                        <a:rPr kumimoji="0" lang="pt-BR" sz="2000" b="0" i="0" u="none" strike="noStrike" cap="none" normalizeH="0" baseline="0" dirty="0">
                          <a:ln>
                            <a:noFill/>
                          </a:ln>
                          <a:solidFill>
                            <a:srgbClr val="333333"/>
                          </a:solidFill>
                          <a:effectLst/>
                          <a:latin typeface="Calibri Light"/>
                        </a:rPr>
                        <a:t> tendencia cítiť sa nepochopený alebo podvedený</a:t>
                      </a:r>
                    </a:p>
                    <a:p>
                      <a:pPr marL="914323" marR="0" lvl="1" indent="-457200" algn="l" defTabSz="914400" rtl="0" eaLnBrk="1" fontAlgn="base" latinLnBrk="0" hangingPunct="1">
                        <a:lnSpc>
                          <a:spcPct val="100000"/>
                        </a:lnSpc>
                        <a:spcBef>
                          <a:spcPts val="600"/>
                        </a:spcBef>
                        <a:spcAft>
                          <a:spcPts val="0"/>
                        </a:spcAft>
                        <a:buClr>
                          <a:srgbClr val="333333"/>
                        </a:buClr>
                        <a:buSzTx/>
                        <a:buFont typeface="+mj-lt"/>
                        <a:buAutoNum type="arabicPeriod"/>
                        <a:tabLst/>
                      </a:pPr>
                      <a:r>
                        <a:rPr kumimoji="0" lang="pt-BR" sz="2000" b="0" i="0" u="none" strike="noStrike" cap="none" normalizeH="0" baseline="0" dirty="0">
                          <a:ln>
                            <a:noFill/>
                          </a:ln>
                          <a:solidFill>
                            <a:srgbClr val="004992"/>
                          </a:solidFill>
                          <a:effectLst/>
                          <a:latin typeface="Calibri Light"/>
                        </a:rPr>
                        <a:t>Depresia:</a:t>
                      </a:r>
                      <a:r>
                        <a:rPr kumimoji="0" lang="pt-BR" sz="2000" b="0" i="0" u="none" strike="noStrike" cap="none" normalizeH="0" baseline="0" dirty="0">
                          <a:ln>
                            <a:noFill/>
                          </a:ln>
                          <a:solidFill>
                            <a:srgbClr val="333333"/>
                          </a:solidFill>
                          <a:effectLst/>
                          <a:latin typeface="Calibri Light"/>
                        </a:rPr>
                        <a:t> všetko </a:t>
                      </a:r>
                      <a:r>
                        <a:rPr kumimoji="0" lang="pt-BR" sz="2000" b="0" i="0" u="none" strike="noStrike" cap="none" normalizeH="0" baseline="0">
                          <a:ln>
                            <a:noFill/>
                          </a:ln>
                          <a:solidFill>
                            <a:srgbClr val="333333"/>
                          </a:solidFill>
                          <a:effectLst/>
                          <a:latin typeface="Calibri Light"/>
                        </a:rPr>
                        <a:t>vyzerá “černejšie” </a:t>
                      </a:r>
                      <a:r>
                        <a:rPr kumimoji="0" lang="pt-BR" sz="2000" b="0" i="0" u="none" strike="noStrike" cap="none" normalizeH="0" baseline="0" dirty="0">
                          <a:ln>
                            <a:noFill/>
                          </a:ln>
                          <a:solidFill>
                            <a:srgbClr val="333333"/>
                          </a:solidFill>
                          <a:effectLst/>
                          <a:latin typeface="Calibri Light"/>
                        </a:rPr>
                        <a:t>ako je.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08920"/>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4960913"/>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4960913"/>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653136"/>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Calibri Light"/>
              </a:rPr>
              <a:t>Strach</a:t>
            </a:r>
            <a:endParaRPr lang="en-US" altLang="de-DE" sz="1400" dirty="0">
              <a:latin typeface="Calibri Light"/>
            </a:endParaRPr>
          </a:p>
        </p:txBody>
      </p:sp>
      <p:sp>
        <p:nvSpPr>
          <p:cNvPr id="24" name="Caption_23"/>
          <p:cNvSpPr txBox="1">
            <a:spLocks noChangeArrowheads="1"/>
          </p:cNvSpPr>
          <p:nvPr/>
        </p:nvSpPr>
        <p:spPr bwMode="auto">
          <a:xfrm>
            <a:off x="2289423" y="4653136"/>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dirty="0" err="1">
                <a:latin typeface="Calibri Light"/>
              </a:rPr>
              <a:t>Potešenie</a:t>
            </a:r>
            <a:endParaRPr lang="en-US" altLang="de-DE" sz="1400" dirty="0">
              <a:latin typeface="Calibri Light"/>
            </a:endParaRPr>
          </a:p>
        </p:txBody>
      </p:sp>
      <p:sp>
        <p:nvSpPr>
          <p:cNvPr id="25" name="Caption_24"/>
          <p:cNvSpPr txBox="1">
            <a:spLocks noChangeArrowheads="1"/>
          </p:cNvSpPr>
          <p:nvPr/>
        </p:nvSpPr>
        <p:spPr bwMode="auto">
          <a:xfrm>
            <a:off x="552971" y="6149633"/>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dirty="0">
                <a:latin typeface="Calibri Light"/>
              </a:rPr>
              <a:t>Napr. hororový film </a:t>
            </a:r>
            <a:br>
              <a:rPr lang="pt-BR" altLang="de-DE" sz="1200">
                <a:latin typeface="Calibri Light"/>
              </a:rPr>
            </a:br>
            <a:r>
              <a:rPr lang="pt-BR" altLang="de-DE" sz="1200">
                <a:latin typeface="Calibri Light"/>
              </a:rPr>
              <a:t>(“To”)</a:t>
            </a:r>
            <a:endParaRPr lang="en-US" altLang="de-DE" sz="1200" dirty="0">
              <a:latin typeface="Calibri Light"/>
            </a:endParaRPr>
          </a:p>
        </p:txBody>
      </p:sp>
      <p:sp>
        <p:nvSpPr>
          <p:cNvPr id="26" name="Caption_25"/>
          <p:cNvSpPr txBox="1">
            <a:spLocks noChangeArrowheads="1"/>
          </p:cNvSpPr>
          <p:nvPr/>
        </p:nvSpPr>
        <p:spPr bwMode="auto">
          <a:xfrm>
            <a:off x="2289423" y="6149633"/>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Spomienky na cirkus</a:t>
            </a:r>
            <a:endParaRPr lang="en-US" altLang="de-DE" sz="1200" dirty="0">
              <a:latin typeface="Calibri Light"/>
            </a:endParaRPr>
          </a:p>
        </p:txBody>
      </p:sp>
      <p:sp>
        <p:nvSpPr>
          <p:cNvPr id="27" name="Caption_28"/>
          <p:cNvSpPr txBox="1">
            <a:spLocks noChangeArrowheads="1"/>
          </p:cNvSpPr>
          <p:nvPr/>
        </p:nvSpPr>
        <p:spPr bwMode="auto">
          <a:xfrm>
            <a:off x="842367" y="3894629"/>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en-US" altLang="de-DE" sz="1400" b="1" dirty="0" err="1">
                <a:latin typeface="Calibri Light"/>
              </a:rPr>
              <a:t>Zábavný</a:t>
            </a:r>
            <a:r>
              <a:rPr lang="en-US" altLang="de-DE" sz="1400" b="1" dirty="0">
                <a:latin typeface="Calibri Light"/>
              </a:rPr>
              <a:t>, </a:t>
            </a:r>
            <a:r>
              <a:rPr lang="en-US" altLang="de-DE" sz="1400" b="1" dirty="0" err="1">
                <a:latin typeface="Calibri Light"/>
              </a:rPr>
              <a:t>desivý</a:t>
            </a:r>
            <a:r>
              <a:rPr lang="en-US" altLang="de-DE" sz="1400" b="1" dirty="0">
                <a:latin typeface="Calibri Light"/>
              </a:rPr>
              <a:t>?</a:t>
            </a:r>
          </a:p>
          <a:p>
            <a:pPr lvl="0" algn="ctr" eaLnBrk="1" hangingPunct="1">
              <a:spcBef>
                <a:spcPts val="0"/>
              </a:spcBef>
              <a:spcAft>
                <a:spcPts val="0"/>
              </a:spcAft>
              <a:buNone/>
            </a:pPr>
            <a:r>
              <a:rPr lang="en-US" altLang="de-DE" sz="1400" dirty="0" err="1">
                <a:latin typeface="Calibri Light"/>
              </a:rPr>
              <a:t>Záleží</a:t>
            </a:r>
            <a:r>
              <a:rPr lang="en-US" altLang="de-DE" sz="1400" dirty="0">
                <a:latin typeface="Calibri Light"/>
              </a:rPr>
              <a:t> od </a:t>
            </a:r>
            <a:r>
              <a:rPr lang="en-US" altLang="de-DE" sz="1400" dirty="0" err="1">
                <a:latin typeface="Calibri Light"/>
              </a:rPr>
              <a:t>nálady</a:t>
            </a:r>
            <a:r>
              <a:rPr lang="en-US" altLang="de-DE" sz="1400" dirty="0">
                <a:latin typeface="Calibri Light"/>
              </a:rPr>
              <a:t>!</a:t>
            </a:r>
            <a:endParaRPr lang="en-GB" altLang="de-DE" sz="1400" dirty="0">
              <a:solidFill>
                <a:srgbClr val="333333"/>
              </a:solidFill>
              <a:latin typeface="Calibri Light"/>
            </a:endParaRPr>
          </a:p>
        </p:txBody>
      </p:sp>
      <p:sp>
        <p:nvSpPr>
          <p:cNvPr id="28" name="Caption_29"/>
          <p:cNvSpPr>
            <a:spLocks noChangeArrowheads="1"/>
          </p:cNvSpPr>
          <p:nvPr/>
        </p:nvSpPr>
        <p:spPr bwMode="auto">
          <a:xfrm>
            <a:off x="1909088" y="4411960"/>
            <a:ext cx="609759" cy="45720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26777035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500">
                <a:solidFill>
                  <a:srgbClr val="004992"/>
                </a:solidFill>
                <a:latin typeface="+mn-lt"/>
                <a:ea typeface="+mn-ea"/>
                <a:cs typeface="+mn-cs"/>
              </a:rPr>
              <a:t>Porozprávajte sa prosím o výhodách a nevýhodách nasledovného znaku pre vytváranie si úsudkov o nejakej osobe</a:t>
            </a:r>
          </a:p>
        </p:txBody>
      </p:sp>
      <p:sp>
        <p:nvSpPr>
          <p:cNvPr id="3" name="Footer Placeholder 2"/>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16</a:t>
            </a:fld>
            <a:endParaRPr lang="de-DE" dirty="0">
              <a:latin typeface="+mn-lt"/>
            </a:endParaRPr>
          </a:p>
        </p:txBody>
      </p:sp>
      <p:graphicFrame>
        <p:nvGraphicFramePr>
          <p:cNvPr id="19" name="Group 2"/>
          <p:cNvGraphicFramePr>
            <a:graphicFrameLocks noGrp="1"/>
          </p:cNvGraphicFramePr>
          <p:nvPr>
            <p:extLst>
              <p:ext uri="{D42A27DB-BD31-4B8C-83A1-F6EECF244321}">
                <p14:modId xmlns:p14="http://schemas.microsoft.com/office/powerpoint/2010/main" val="3026750239"/>
              </p:ext>
            </p:extLst>
          </p:nvPr>
        </p:nvGraphicFramePr>
        <p:xfrm>
          <a:off x="408955" y="2348880"/>
          <a:ext cx="11376000" cy="42976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Intuícia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Dôležitý kľúč odhadu: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Intuícia môže byť chápaná ako vedomosť založená na skúsenosti. Niekedy je náš inštinkt lepší ako rozum!</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600"/>
                        </a:spcBef>
                        <a:spcAft>
                          <a:spcPts val="0"/>
                        </a:spcAft>
                        <a:buClrTx/>
                        <a:buSzTx/>
                        <a:buFontTx/>
                        <a:buNone/>
                        <a:tabLst/>
                      </a:pPr>
                      <a:r>
                        <a:rPr kumimoji="0" lang="pt-BR" sz="2000" b="0" i="0" u="none" strike="noStrike" cap="none" normalizeH="0" baseline="0" dirty="0">
                          <a:ln>
                            <a:noFill/>
                          </a:ln>
                          <a:solidFill>
                            <a:srgbClr val="333333"/>
                          </a:solidFill>
                          <a:effectLst/>
                          <a:latin typeface="Calibri Light"/>
                        </a:rPr>
                        <a:t>Pozor: </a:t>
                      </a:r>
                    </a:p>
                    <a:p>
                      <a:pPr marL="342900" marR="0" lvl="0" indent="-34290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Naše súčasné emócie môžu ovplyvňovať naše vnímanie/myšlienky. Napríklad:</a:t>
                      </a:r>
                    </a:p>
                    <a:p>
                      <a:pPr marL="914323" marR="0" lvl="1" indent="-457200" algn="l" defTabSz="914400" rtl="0" eaLnBrk="1" fontAlgn="base" latinLnBrk="0" hangingPunct="1">
                        <a:lnSpc>
                          <a:spcPct val="100000"/>
                        </a:lnSpc>
                        <a:spcBef>
                          <a:spcPts val="600"/>
                        </a:spcBef>
                        <a:spcAft>
                          <a:spcPts val="0"/>
                        </a:spcAft>
                        <a:buClr>
                          <a:srgbClr val="333333"/>
                        </a:buClr>
                        <a:buSzTx/>
                        <a:buFont typeface="+mj-lt"/>
                        <a:buAutoNum type="arabicPeriod"/>
                        <a:tabLst/>
                      </a:pPr>
                      <a:r>
                        <a:rPr kumimoji="0" lang="pt-BR" sz="2000" b="0" i="0" u="none" strike="noStrike" cap="none" normalizeH="0" baseline="0" dirty="0">
                          <a:ln>
                            <a:noFill/>
                          </a:ln>
                          <a:solidFill>
                            <a:srgbClr val="004992"/>
                          </a:solidFill>
                          <a:effectLst/>
                          <a:latin typeface="Calibri Light"/>
                        </a:rPr>
                        <a:t>Hnev:</a:t>
                      </a:r>
                      <a:r>
                        <a:rPr kumimoji="0" lang="pt-BR" sz="2000" b="0" i="0" u="none" strike="noStrike" cap="none" normalizeH="0" baseline="0" dirty="0">
                          <a:ln>
                            <a:noFill/>
                          </a:ln>
                          <a:solidFill>
                            <a:srgbClr val="333333"/>
                          </a:solidFill>
                          <a:effectLst/>
                          <a:latin typeface="Calibri Light"/>
                        </a:rPr>
                        <a:t> tendencia cítiť sa nepochopený alebo podvedený</a:t>
                      </a:r>
                    </a:p>
                    <a:p>
                      <a:pPr marL="914323" marR="0" lvl="1" indent="-457200" algn="l" defTabSz="914400" rtl="0" eaLnBrk="1" fontAlgn="base" latinLnBrk="0" hangingPunct="1">
                        <a:lnSpc>
                          <a:spcPct val="100000"/>
                        </a:lnSpc>
                        <a:spcBef>
                          <a:spcPts val="600"/>
                        </a:spcBef>
                        <a:spcAft>
                          <a:spcPts val="0"/>
                        </a:spcAft>
                        <a:buClr>
                          <a:srgbClr val="333333"/>
                        </a:buClr>
                        <a:buSzTx/>
                        <a:buFont typeface="+mj-lt"/>
                        <a:buAutoNum type="arabicPeriod"/>
                        <a:tabLst/>
                      </a:pPr>
                      <a:r>
                        <a:rPr kumimoji="0" lang="pt-BR" sz="2000" b="0" i="0" u="none" strike="noStrike" cap="none" normalizeH="0" baseline="0" dirty="0">
                          <a:ln>
                            <a:noFill/>
                          </a:ln>
                          <a:solidFill>
                            <a:srgbClr val="004992"/>
                          </a:solidFill>
                          <a:effectLst/>
                          <a:latin typeface="Calibri Light"/>
                        </a:rPr>
                        <a:t>Depresia:</a:t>
                      </a:r>
                      <a:r>
                        <a:rPr kumimoji="0" lang="pt-BR" sz="2000" b="0" i="0" u="none" strike="noStrike" cap="none" normalizeH="0" baseline="0" dirty="0">
                          <a:ln>
                            <a:noFill/>
                          </a:ln>
                          <a:solidFill>
                            <a:srgbClr val="333333"/>
                          </a:solidFill>
                          <a:effectLst/>
                          <a:latin typeface="Calibri Light"/>
                        </a:rPr>
                        <a:t> všetko </a:t>
                      </a:r>
                      <a:r>
                        <a:rPr kumimoji="0" lang="pt-BR" sz="2000" b="0" i="0" u="none" strike="noStrike" cap="none" normalizeH="0" baseline="0">
                          <a:ln>
                            <a:noFill/>
                          </a:ln>
                          <a:solidFill>
                            <a:srgbClr val="333333"/>
                          </a:solidFill>
                          <a:effectLst/>
                          <a:latin typeface="Calibri Light"/>
                        </a:rPr>
                        <a:t>vyzerá “černejšie” </a:t>
                      </a:r>
                      <a:r>
                        <a:rPr kumimoji="0" lang="pt-BR" sz="2000" b="0" i="0" u="none" strike="noStrike" cap="none" normalizeH="0" baseline="0" dirty="0">
                          <a:ln>
                            <a:noFill/>
                          </a:ln>
                          <a:solidFill>
                            <a:srgbClr val="333333"/>
                          </a:solidFill>
                          <a:effectLst/>
                          <a:latin typeface="Calibri Light"/>
                        </a:rPr>
                        <a:t>ako je.</a:t>
                      </a:r>
                    </a:p>
                    <a:p>
                      <a:pPr marL="342900" marR="0" lvl="0" indent="-34290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Mali by sme načúvať svojim inštinktom, ale nie slepo im veriť.</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08920"/>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4960913"/>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4960913"/>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653136"/>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Calibri Light"/>
              </a:rPr>
              <a:t>Strach</a:t>
            </a:r>
            <a:endParaRPr lang="en-US" altLang="de-DE" sz="1400" dirty="0">
              <a:latin typeface="Calibri Light"/>
            </a:endParaRPr>
          </a:p>
        </p:txBody>
      </p:sp>
      <p:sp>
        <p:nvSpPr>
          <p:cNvPr id="24" name="Caption_23"/>
          <p:cNvSpPr txBox="1">
            <a:spLocks noChangeArrowheads="1"/>
          </p:cNvSpPr>
          <p:nvPr/>
        </p:nvSpPr>
        <p:spPr bwMode="auto">
          <a:xfrm>
            <a:off x="2289423" y="4653136"/>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dirty="0" err="1">
                <a:latin typeface="Calibri Light"/>
              </a:rPr>
              <a:t>Potešenie</a:t>
            </a:r>
            <a:endParaRPr lang="en-US" altLang="de-DE" sz="1400" dirty="0">
              <a:latin typeface="Calibri Light"/>
            </a:endParaRPr>
          </a:p>
        </p:txBody>
      </p:sp>
      <p:sp>
        <p:nvSpPr>
          <p:cNvPr id="25" name="Caption_24"/>
          <p:cNvSpPr txBox="1">
            <a:spLocks noChangeArrowheads="1"/>
          </p:cNvSpPr>
          <p:nvPr/>
        </p:nvSpPr>
        <p:spPr bwMode="auto">
          <a:xfrm>
            <a:off x="552971" y="6149633"/>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dirty="0">
                <a:latin typeface="Calibri Light"/>
              </a:rPr>
              <a:t>Napr. hororový film </a:t>
            </a:r>
            <a:br>
              <a:rPr lang="pt-BR" altLang="de-DE" sz="1200">
                <a:latin typeface="Calibri Light"/>
              </a:rPr>
            </a:br>
            <a:r>
              <a:rPr lang="pt-BR" altLang="de-DE" sz="1200">
                <a:latin typeface="Calibri Light"/>
              </a:rPr>
              <a:t>(“To”)</a:t>
            </a:r>
            <a:endParaRPr lang="en-US" altLang="de-DE" sz="1200" dirty="0">
              <a:latin typeface="Calibri Light"/>
            </a:endParaRPr>
          </a:p>
        </p:txBody>
      </p:sp>
      <p:sp>
        <p:nvSpPr>
          <p:cNvPr id="26" name="Caption_25"/>
          <p:cNvSpPr txBox="1">
            <a:spLocks noChangeArrowheads="1"/>
          </p:cNvSpPr>
          <p:nvPr/>
        </p:nvSpPr>
        <p:spPr bwMode="auto">
          <a:xfrm>
            <a:off x="2289423" y="6149633"/>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Spomienky na cirkus</a:t>
            </a:r>
            <a:endParaRPr lang="en-US" altLang="de-DE" sz="1200" dirty="0">
              <a:latin typeface="Calibri Light"/>
            </a:endParaRPr>
          </a:p>
        </p:txBody>
      </p:sp>
      <p:sp>
        <p:nvSpPr>
          <p:cNvPr id="27" name="Caption_28"/>
          <p:cNvSpPr txBox="1">
            <a:spLocks noChangeArrowheads="1"/>
          </p:cNvSpPr>
          <p:nvPr/>
        </p:nvSpPr>
        <p:spPr bwMode="auto">
          <a:xfrm>
            <a:off x="842367" y="3894629"/>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en-US" altLang="de-DE" sz="1400" b="1" dirty="0" err="1">
                <a:latin typeface="Calibri Light"/>
              </a:rPr>
              <a:t>Zábavný</a:t>
            </a:r>
            <a:r>
              <a:rPr lang="en-US" altLang="de-DE" sz="1400" b="1" dirty="0">
                <a:latin typeface="Calibri Light"/>
              </a:rPr>
              <a:t>, </a:t>
            </a:r>
            <a:r>
              <a:rPr lang="en-US" altLang="de-DE" sz="1400" b="1" dirty="0" err="1">
                <a:latin typeface="Calibri Light"/>
              </a:rPr>
              <a:t>desivý</a:t>
            </a:r>
            <a:r>
              <a:rPr lang="en-US" altLang="de-DE" sz="1400" b="1" dirty="0">
                <a:latin typeface="Calibri Light"/>
              </a:rPr>
              <a:t>?</a:t>
            </a:r>
          </a:p>
          <a:p>
            <a:pPr lvl="0" algn="ctr" eaLnBrk="1" hangingPunct="1">
              <a:spcBef>
                <a:spcPts val="0"/>
              </a:spcBef>
              <a:spcAft>
                <a:spcPts val="0"/>
              </a:spcAft>
              <a:buNone/>
            </a:pPr>
            <a:r>
              <a:rPr lang="en-US" altLang="de-DE" sz="1400" dirty="0" err="1">
                <a:latin typeface="Calibri Light"/>
              </a:rPr>
              <a:t>Záleží</a:t>
            </a:r>
            <a:r>
              <a:rPr lang="en-US" altLang="de-DE" sz="1400" dirty="0">
                <a:latin typeface="Calibri Light"/>
              </a:rPr>
              <a:t> od </a:t>
            </a:r>
            <a:r>
              <a:rPr lang="en-US" altLang="de-DE" sz="1400" dirty="0" err="1">
                <a:latin typeface="Calibri Light"/>
              </a:rPr>
              <a:t>nálady</a:t>
            </a:r>
            <a:r>
              <a:rPr lang="en-US" altLang="de-DE" sz="1400" dirty="0">
                <a:latin typeface="Calibri Light"/>
              </a:rPr>
              <a:t>!</a:t>
            </a:r>
            <a:endParaRPr lang="en-GB" altLang="de-DE" sz="1400" dirty="0">
              <a:solidFill>
                <a:srgbClr val="333333"/>
              </a:solidFill>
              <a:latin typeface="Calibri Light"/>
            </a:endParaRPr>
          </a:p>
        </p:txBody>
      </p:sp>
      <p:sp>
        <p:nvSpPr>
          <p:cNvPr id="28" name="Caption_29"/>
          <p:cNvSpPr>
            <a:spLocks noChangeArrowheads="1"/>
          </p:cNvSpPr>
          <p:nvPr/>
        </p:nvSpPr>
        <p:spPr bwMode="auto">
          <a:xfrm>
            <a:off x="1909088" y="4411960"/>
            <a:ext cx="609759" cy="45720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31880403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Zdanie a skutočnosť!</a:t>
            </a:r>
          </a:p>
        </p:txBody>
      </p:sp>
      <p:sp>
        <p:nvSpPr>
          <p:cNvPr id="5" name="Content Placeholder 4"/>
          <p:cNvSpPr>
            <a:spLocks noGrp="1"/>
          </p:cNvSpPr>
          <p:nvPr>
            <p:ph idx="1"/>
          </p:nvPr>
        </p:nvSpPr>
        <p:spPr/>
        <p:txBody>
          <a:bodyPr/>
          <a:lstStyle/>
          <a:p>
            <a:pPr lvl="0" defTabSz="914400" fontAlgn="base"/>
            <a:r>
              <a:rPr lang="en-US" sz="2400" dirty="0">
                <a:solidFill>
                  <a:srgbClr val="004992"/>
                </a:solidFill>
              </a:rPr>
              <a:t>… </a:t>
            </a:r>
            <a:r>
              <a:rPr lang="sk-SK" sz="2400" dirty="0">
                <a:solidFill>
                  <a:srgbClr val="004992"/>
                </a:solidFill>
              </a:rPr>
              <a:t>žiadnemu z predchádzajúcich aspektov</a:t>
            </a:r>
            <a:r>
              <a:rPr lang="en-US" sz="2400" dirty="0">
                <a:solidFill>
                  <a:srgbClr val="004992"/>
                </a:solidFill>
              </a:rPr>
              <a:t> (</a:t>
            </a:r>
            <a:r>
              <a:rPr lang="sk-SK" sz="2400" dirty="0">
                <a:solidFill>
                  <a:srgbClr val="004992"/>
                </a:solidFill>
              </a:rPr>
              <a:t>napr</a:t>
            </a:r>
            <a:r>
              <a:rPr lang="en-US" sz="2400" dirty="0">
                <a:solidFill>
                  <a:srgbClr val="004992"/>
                </a:solidFill>
              </a:rPr>
              <a:t>. </a:t>
            </a:r>
            <a:r>
              <a:rPr lang="sk-SK" sz="2400" dirty="0">
                <a:solidFill>
                  <a:srgbClr val="004992"/>
                </a:solidFill>
              </a:rPr>
              <a:t>tomu, čo človek hovorí</a:t>
            </a:r>
            <a:r>
              <a:rPr lang="en-US" sz="2400" dirty="0">
                <a:solidFill>
                  <a:srgbClr val="004992"/>
                </a:solidFill>
              </a:rPr>
              <a:t>) </a:t>
            </a:r>
            <a:r>
              <a:rPr lang="sk-SK" sz="2400" dirty="0">
                <a:solidFill>
                  <a:srgbClr val="004992"/>
                </a:solidFill>
              </a:rPr>
              <a:t>nemôžeme veriť v plnej miere</a:t>
            </a:r>
            <a:r>
              <a:rPr lang="en-US" sz="2400" dirty="0">
                <a:solidFill>
                  <a:srgbClr val="004992"/>
                </a:solidFill>
              </a:rPr>
              <a:t>!</a:t>
            </a:r>
            <a:endParaRPr lang="de-DE" sz="2400" dirty="0">
              <a:solidFill>
                <a:srgbClr val="004992"/>
              </a:solidFill>
            </a:endParaRPr>
          </a:p>
          <a:p>
            <a:pPr lvl="0" defTabSz="914400" fontAlgn="base"/>
            <a:r>
              <a:rPr lang="sk-SK" sz="2400" i="1" dirty="0">
                <a:solidFill>
                  <a:srgbClr val="333333"/>
                </a:solidFill>
              </a:rPr>
              <a:t>Mali by sme brať do úvahy všetky možnosti</a:t>
            </a:r>
            <a:r>
              <a:rPr lang="en-US" sz="2400" i="1" dirty="0">
                <a:solidFill>
                  <a:srgbClr val="333333"/>
                </a:solidFill>
              </a:rPr>
              <a:t>!</a:t>
            </a:r>
            <a:br>
              <a:rPr lang="en-US" sz="2400" i="1" dirty="0">
                <a:solidFill>
                  <a:srgbClr val="333333"/>
                </a:solidFill>
              </a:rPr>
            </a:br>
            <a:r>
              <a:rPr lang="sk-SK" sz="2400" dirty="0">
                <a:solidFill>
                  <a:srgbClr val="333333"/>
                </a:solidFill>
              </a:rPr>
              <a:t>Iba v kombinácii nám pomáhajú s vytváraním si úsudkov voči komplexným situáciám</a:t>
            </a:r>
            <a:r>
              <a:rPr lang="en-US" sz="2400" dirty="0">
                <a:solidFill>
                  <a:srgbClr val="333333"/>
                </a:solidFill>
              </a:rPr>
              <a:t>…</a:t>
            </a:r>
          </a:p>
        </p:txBody>
      </p:sp>
      <p:sp>
        <p:nvSpPr>
          <p:cNvPr id="3" name="Footer Placeholder 2"/>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17</a:t>
            </a:fld>
            <a:endParaRPr lang="de-DE" dirty="0">
              <a:latin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5"/>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Prečo toto robíme?</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sk-SK" sz="2400" dirty="0">
                <a:solidFill>
                  <a:srgbClr val="333333"/>
                </a:solidFill>
              </a:rPr>
              <a:t>Štúdie ukazujú, že mnohí</a:t>
            </a:r>
            <a:r>
              <a:rPr lang="en-US" sz="2400" dirty="0">
                <a:solidFill>
                  <a:srgbClr val="333333"/>
                </a:solidFill>
              </a:rPr>
              <a:t> (</a:t>
            </a:r>
            <a:r>
              <a:rPr lang="sk-SK" sz="2400" dirty="0">
                <a:solidFill>
                  <a:srgbClr val="333333"/>
                </a:solidFill>
              </a:rPr>
              <a:t>ale nie všetci</a:t>
            </a:r>
            <a:r>
              <a:rPr lang="en-US" sz="2400" dirty="0">
                <a:solidFill>
                  <a:srgbClr val="333333"/>
                </a:solidFill>
              </a:rPr>
              <a:t>!) </a:t>
            </a:r>
            <a:r>
              <a:rPr lang="sk-SK" sz="2400" dirty="0">
                <a:solidFill>
                  <a:srgbClr val="333333"/>
                </a:solidFill>
              </a:rPr>
              <a:t>ľudia so psychickými problémami (obzvlášť so </a:t>
            </a:r>
            <a:r>
              <a:rPr lang="en-US" sz="2400" dirty="0">
                <a:solidFill>
                  <a:srgbClr val="333333"/>
                </a:solidFill>
              </a:rPr>
              <a:t>psych</a:t>
            </a:r>
            <a:r>
              <a:rPr lang="sk-SK" sz="2400" dirty="0">
                <a:solidFill>
                  <a:srgbClr val="333333"/>
                </a:solidFill>
              </a:rPr>
              <a:t>ózou) majú problémy v nasledovných oblastiach</a:t>
            </a:r>
            <a:r>
              <a:rPr lang="en-US" sz="2400" dirty="0">
                <a:solidFill>
                  <a:srgbClr val="333333"/>
                </a:solidFill>
              </a:rPr>
              <a:t>:</a:t>
            </a:r>
            <a:endParaRPr lang="de-DE" sz="2400" dirty="0">
              <a:solidFill>
                <a:srgbClr val="333333"/>
              </a:solidFill>
            </a:endParaRPr>
          </a:p>
          <a:p>
            <a:pPr marL="342900" lvl="0" indent="-342900" defTabSz="914400" fontAlgn="base">
              <a:buClr>
                <a:srgbClr val="333333"/>
              </a:buClr>
              <a:buFont typeface="WingDings"/>
              <a:buChar char=""/>
              <a:defRPr/>
            </a:pPr>
            <a:r>
              <a:rPr lang="sk-SK" sz="2400" dirty="0">
                <a:solidFill>
                  <a:srgbClr val="004992"/>
                </a:solidFill>
              </a:rPr>
              <a:t>Problémy v odkrývaní a hodnotení výrazov tváre iných ľudí</a:t>
            </a:r>
            <a:r>
              <a:rPr lang="de-DE" sz="2400" dirty="0">
                <a:solidFill>
                  <a:srgbClr val="004992"/>
                </a:solidFill>
              </a:rPr>
              <a:t> (</a:t>
            </a:r>
            <a:r>
              <a:rPr lang="sk-SK" sz="2400" dirty="0">
                <a:solidFill>
                  <a:srgbClr val="004992"/>
                </a:solidFill>
              </a:rPr>
              <a:t>napr</a:t>
            </a:r>
            <a:r>
              <a:rPr lang="de-DE" sz="2400" dirty="0">
                <a:solidFill>
                  <a:srgbClr val="004992"/>
                </a:solidFill>
              </a:rPr>
              <a:t>. </a:t>
            </a:r>
            <a:r>
              <a:rPr lang="sk-SK" sz="2400" dirty="0">
                <a:solidFill>
                  <a:srgbClr val="004992"/>
                </a:solidFill>
              </a:rPr>
              <a:t>radosť</a:t>
            </a:r>
            <a:r>
              <a:rPr lang="de-DE" sz="2400" dirty="0">
                <a:solidFill>
                  <a:srgbClr val="004992"/>
                </a:solidFill>
              </a:rPr>
              <a:t>, </a:t>
            </a:r>
            <a:r>
              <a:rPr lang="sk-SK" sz="2400" dirty="0">
                <a:solidFill>
                  <a:srgbClr val="004992"/>
                </a:solidFill>
              </a:rPr>
              <a:t>smútok</a:t>
            </a:r>
            <a:r>
              <a:rPr lang="de-DE" sz="2400" dirty="0">
                <a:solidFill>
                  <a:srgbClr val="004992"/>
                </a:solidFill>
              </a:rPr>
              <a:t>)</a:t>
            </a:r>
            <a:r>
              <a:rPr lang="en-US" sz="2400" dirty="0">
                <a:solidFill>
                  <a:srgbClr val="004992"/>
                </a:solidFill>
              </a:rPr>
              <a:t>.</a:t>
            </a:r>
            <a:endParaRPr lang="en-US" sz="2400" dirty="0"/>
          </a:p>
        </p:txBody>
      </p:sp>
      <p:sp>
        <p:nvSpPr>
          <p:cNvPr id="2" name="Footer Placeholder 1"/>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18</a:t>
            </a:fld>
            <a:endParaRPr lang="de-DE" dirty="0">
              <a:latin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5"/>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Prečo toto robíme?</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sk-SK" sz="2400" dirty="0">
                <a:solidFill>
                  <a:srgbClr val="333333"/>
                </a:solidFill>
              </a:rPr>
              <a:t>Štúdie ukazujú, že mnohí</a:t>
            </a:r>
            <a:r>
              <a:rPr lang="en-US" sz="2400" dirty="0">
                <a:solidFill>
                  <a:srgbClr val="333333"/>
                </a:solidFill>
              </a:rPr>
              <a:t> (</a:t>
            </a:r>
            <a:r>
              <a:rPr lang="sk-SK" sz="2400" dirty="0">
                <a:solidFill>
                  <a:srgbClr val="333333"/>
                </a:solidFill>
              </a:rPr>
              <a:t>ale nie všetci</a:t>
            </a:r>
            <a:r>
              <a:rPr lang="en-US" sz="2400" dirty="0">
                <a:solidFill>
                  <a:srgbClr val="333333"/>
                </a:solidFill>
              </a:rPr>
              <a:t>!) </a:t>
            </a:r>
            <a:r>
              <a:rPr lang="sk-SK" sz="2400" dirty="0">
                <a:solidFill>
                  <a:srgbClr val="333333"/>
                </a:solidFill>
              </a:rPr>
              <a:t>ľudia so psychickými problémami (obzvlášť so </a:t>
            </a:r>
            <a:r>
              <a:rPr lang="en-US" sz="2400" dirty="0">
                <a:solidFill>
                  <a:srgbClr val="333333"/>
                </a:solidFill>
              </a:rPr>
              <a:t>psych</a:t>
            </a:r>
            <a:r>
              <a:rPr lang="sk-SK" sz="2400" dirty="0">
                <a:solidFill>
                  <a:srgbClr val="333333"/>
                </a:solidFill>
              </a:rPr>
              <a:t>ózou) majú problémy v nasledovných oblastiach</a:t>
            </a:r>
            <a:r>
              <a:rPr lang="en-US" sz="2400" dirty="0">
                <a:solidFill>
                  <a:srgbClr val="333333"/>
                </a:solidFill>
              </a:rPr>
              <a:t>:</a:t>
            </a:r>
            <a:endParaRPr lang="de-DE" sz="2400" dirty="0">
              <a:solidFill>
                <a:srgbClr val="333333"/>
              </a:solidFill>
            </a:endParaRPr>
          </a:p>
          <a:p>
            <a:pPr marL="342900" lvl="0" indent="-342900" defTabSz="914400" fontAlgn="base">
              <a:buClr>
                <a:srgbClr val="333333"/>
              </a:buClr>
              <a:buFont typeface="WingDings"/>
              <a:buChar char=""/>
              <a:defRPr/>
            </a:pPr>
            <a:r>
              <a:rPr lang="sk-SK" sz="2400" dirty="0">
                <a:solidFill>
                  <a:srgbClr val="004992"/>
                </a:solidFill>
              </a:rPr>
              <a:t>Problémy v odkrývaní a hodnotení výrazov tváre iných ľudí</a:t>
            </a:r>
            <a:r>
              <a:rPr lang="de-DE" sz="2400" dirty="0">
                <a:solidFill>
                  <a:srgbClr val="004992"/>
                </a:solidFill>
              </a:rPr>
              <a:t> (</a:t>
            </a:r>
            <a:r>
              <a:rPr lang="sk-SK" sz="2400" dirty="0">
                <a:solidFill>
                  <a:srgbClr val="004992"/>
                </a:solidFill>
              </a:rPr>
              <a:t>napr</a:t>
            </a:r>
            <a:r>
              <a:rPr lang="de-DE" sz="2400" dirty="0">
                <a:solidFill>
                  <a:srgbClr val="004992"/>
                </a:solidFill>
              </a:rPr>
              <a:t>. </a:t>
            </a:r>
            <a:r>
              <a:rPr lang="sk-SK" sz="2400" dirty="0">
                <a:solidFill>
                  <a:srgbClr val="004992"/>
                </a:solidFill>
              </a:rPr>
              <a:t>radosť</a:t>
            </a:r>
            <a:r>
              <a:rPr lang="de-DE" sz="2400" dirty="0">
                <a:solidFill>
                  <a:srgbClr val="004992"/>
                </a:solidFill>
              </a:rPr>
              <a:t>, </a:t>
            </a:r>
            <a:r>
              <a:rPr lang="sk-SK" sz="2400" dirty="0">
                <a:solidFill>
                  <a:srgbClr val="004992"/>
                </a:solidFill>
              </a:rPr>
              <a:t>smútok</a:t>
            </a:r>
            <a:r>
              <a:rPr lang="de-DE" sz="2400" dirty="0">
                <a:solidFill>
                  <a:srgbClr val="004992"/>
                </a:solidFill>
              </a:rPr>
              <a:t>)</a:t>
            </a:r>
            <a:r>
              <a:rPr lang="en-US" sz="2400" dirty="0">
                <a:solidFill>
                  <a:srgbClr val="004992"/>
                </a:solidFill>
              </a:rPr>
              <a:t>.</a:t>
            </a:r>
          </a:p>
          <a:p>
            <a:pPr marL="342900" lvl="0" indent="-342900" defTabSz="914400" fontAlgn="base">
              <a:buClr>
                <a:srgbClr val="333333"/>
              </a:buClr>
              <a:buFont typeface="WingDings"/>
              <a:buChar char=""/>
              <a:defRPr/>
            </a:pPr>
            <a:r>
              <a:rPr lang="sk-SK" sz="2400" dirty="0">
                <a:solidFill>
                  <a:srgbClr val="004992"/>
                </a:solidFill>
              </a:rPr>
              <a:t>Problémy v odhadovaní motívov</a:t>
            </a:r>
            <a:r>
              <a:rPr lang="en-US" sz="2400" dirty="0">
                <a:solidFill>
                  <a:srgbClr val="004992"/>
                </a:solidFill>
              </a:rPr>
              <a:t>/</a:t>
            </a:r>
            <a:r>
              <a:rPr lang="sk-SK" sz="2400" dirty="0">
                <a:solidFill>
                  <a:srgbClr val="004992"/>
                </a:solidFill>
              </a:rPr>
              <a:t>budúceho správania sa iných ľudí na základe ich aktuálneho správania sa</a:t>
            </a:r>
            <a:r>
              <a:rPr lang="en-US" sz="2400" dirty="0">
                <a:solidFill>
                  <a:srgbClr val="004992"/>
                </a:solidFill>
              </a:rPr>
              <a:t>.</a:t>
            </a:r>
            <a:endParaRPr lang="en-US" sz="2400" dirty="0"/>
          </a:p>
        </p:txBody>
      </p:sp>
      <p:sp>
        <p:nvSpPr>
          <p:cNvPr id="2" name="Footer Placeholder 1"/>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19</a:t>
            </a:fld>
            <a:endParaRPr lang="de-DE" dirty="0">
              <a:latin typeface="+mn-lt"/>
            </a:endParaRPr>
          </a:p>
        </p:txBody>
      </p:sp>
    </p:spTree>
    <p:extLst>
      <p:ext uri="{BB962C8B-B14F-4D97-AF65-F5344CB8AC3E}">
        <p14:creationId xmlns:p14="http://schemas.microsoft.com/office/powerpoint/2010/main" val="14802532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Ako</a:t>
            </a:r>
            <a:r>
              <a:rPr lang="en-US" sz="3600" dirty="0">
                <a:latin typeface="+mn-lt"/>
                <a:ea typeface="+mn-ea"/>
                <a:cs typeface="+mn-cs"/>
              </a:rPr>
              <a:t> </a:t>
            </a:r>
            <a:r>
              <a:rPr lang="en-US" sz="3600" dirty="0" err="1">
                <a:latin typeface="+mn-lt"/>
                <a:ea typeface="+mn-ea"/>
                <a:cs typeface="+mn-cs"/>
              </a:rPr>
              <a:t>nedostatok</a:t>
            </a:r>
            <a:r>
              <a:rPr lang="en-US" sz="3600" dirty="0">
                <a:latin typeface="+mn-lt"/>
                <a:ea typeface="+mn-ea"/>
                <a:cs typeface="+mn-cs"/>
              </a:rPr>
              <a:t> </a:t>
            </a:r>
            <a:r>
              <a:rPr lang="en-US" sz="3600" dirty="0" err="1">
                <a:latin typeface="+mn-lt"/>
                <a:ea typeface="+mn-ea"/>
                <a:cs typeface="+mn-cs"/>
              </a:rPr>
              <a:t>empatie</a:t>
            </a:r>
            <a:r>
              <a:rPr lang="en-US" sz="3600" dirty="0">
                <a:latin typeface="+mn-lt"/>
                <a:ea typeface="+mn-ea"/>
                <a:cs typeface="+mn-cs"/>
              </a:rPr>
              <a:t> </a:t>
            </a:r>
            <a:r>
              <a:rPr lang="en-US" sz="3600" dirty="0" err="1">
                <a:latin typeface="+mn-lt"/>
                <a:ea typeface="+mn-ea"/>
                <a:cs typeface="+mn-cs"/>
              </a:rPr>
              <a:t>počas</a:t>
            </a:r>
            <a:r>
              <a:rPr lang="en-US" sz="3600" dirty="0">
                <a:latin typeface="+mn-lt"/>
                <a:ea typeface="+mn-ea"/>
                <a:cs typeface="+mn-cs"/>
              </a:rPr>
              <a:t> </a:t>
            </a:r>
            <a:r>
              <a:rPr lang="en-US" sz="3600" dirty="0" err="1">
                <a:latin typeface="+mn-lt"/>
                <a:ea typeface="+mn-ea"/>
                <a:cs typeface="+mn-cs"/>
              </a:rPr>
              <a:t>psychózy</a:t>
            </a:r>
            <a:r>
              <a:rPr lang="en-US" sz="3600" dirty="0">
                <a:latin typeface="+mn-lt"/>
                <a:ea typeface="+mn-ea"/>
                <a:cs typeface="+mn-cs"/>
              </a:rPr>
              <a:t> </a:t>
            </a:r>
            <a:r>
              <a:rPr lang="en-US" sz="3600" dirty="0" err="1">
                <a:latin typeface="+mn-lt"/>
                <a:ea typeface="+mn-ea"/>
                <a:cs typeface="+mn-cs"/>
              </a:rPr>
              <a:t>napomáha</a:t>
            </a:r>
            <a:r>
              <a:rPr lang="en-US" sz="3600" dirty="0">
                <a:latin typeface="+mn-lt"/>
                <a:ea typeface="+mn-ea"/>
                <a:cs typeface="+mn-cs"/>
              </a:rPr>
              <a:t> </a:t>
            </a:r>
            <a:r>
              <a:rPr lang="en-US" sz="3600" dirty="0" err="1">
                <a:latin typeface="+mn-lt"/>
                <a:ea typeface="+mn-ea"/>
                <a:cs typeface="+mn-cs"/>
              </a:rPr>
              <a:t>chybným</a:t>
            </a:r>
            <a:r>
              <a:rPr lang="en-US" sz="3600" dirty="0">
                <a:latin typeface="+mn-lt"/>
                <a:ea typeface="+mn-ea"/>
                <a:cs typeface="+mn-cs"/>
              </a:rPr>
              <a:t> </a:t>
            </a:r>
            <a:r>
              <a:rPr lang="en-US" sz="3600" dirty="0" err="1">
                <a:latin typeface="+mn-lt"/>
                <a:ea typeface="+mn-ea"/>
                <a:cs typeface="+mn-cs"/>
              </a:rPr>
              <a:t>interpretáciám</a:t>
            </a:r>
            <a:r>
              <a:rPr lang="en-US" sz="3600" dirty="0">
                <a:latin typeface="+mn-lt"/>
                <a:ea typeface="+mn-ea"/>
                <a:cs typeface="+mn-cs"/>
              </a:rPr>
              <a:t> – </a:t>
            </a:r>
            <a:r>
              <a:rPr lang="en-US" sz="3600" dirty="0" err="1">
                <a:latin typeface="+mn-lt"/>
                <a:ea typeface="+mn-ea"/>
                <a:cs typeface="+mn-cs"/>
              </a:rPr>
              <a:t>príklady</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20</a:t>
            </a:fld>
            <a:endParaRPr lang="de-DE" dirty="0">
              <a:latin typeface="+mn-lt"/>
            </a:endParaRPr>
          </a:p>
        </p:txBody>
      </p:sp>
      <p:sp>
        <p:nvSpPr>
          <p:cNvPr id="44058" name="Rechteck 1"/>
          <p:cNvSpPr>
            <a:spLocks noChangeArrowheads="1"/>
          </p:cNvSpPr>
          <p:nvPr/>
        </p:nvSpPr>
        <p:spPr bwMode="auto">
          <a:xfrm>
            <a:off x="408955" y="6165304"/>
            <a:ext cx="113760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sk-SK" altLang="de-DE" sz="2000" dirty="0">
                <a:solidFill>
                  <a:srgbClr val="004992"/>
                </a:solidFill>
                <a:latin typeface="+mn-lt"/>
              </a:rPr>
              <a:t>Môže niekto prispieť nejakou krátkou osobnou skúsenosťou</a:t>
            </a:r>
            <a:r>
              <a:rPr lang="en-US" altLang="de-DE" sz="2000" dirty="0">
                <a:solidFill>
                  <a:srgbClr val="004992"/>
                </a:solidFill>
                <a:latin typeface="+mn-lt"/>
              </a:rPr>
              <a:t>? </a:t>
            </a:r>
            <a:endParaRPr lang="de-DE" altLang="de-DE" sz="2000" dirty="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3776995749"/>
              </p:ext>
            </p:extLst>
          </p:nvPr>
        </p:nvGraphicFramePr>
        <p:xfrm>
          <a:off x="408954" y="2203705"/>
          <a:ext cx="11376000" cy="3749040"/>
        </p:xfrm>
        <a:graphic>
          <a:graphicData uri="http://schemas.openxmlformats.org/drawingml/2006/table">
            <a:tbl>
              <a:tblPr firstRow="1" bandRow="1">
                <a:tableStyleId>{21E4AEA4-8DFA-4A89-87EB-49C32662AFE0}</a:tableStyleId>
              </a:tblPr>
              <a:tblGrid>
                <a:gridCol w="3384377">
                  <a:extLst>
                    <a:ext uri="{9D8B030D-6E8A-4147-A177-3AD203B41FA5}">
                      <a16:colId xmlns:a16="http://schemas.microsoft.com/office/drawing/2014/main" val="20000"/>
                    </a:ext>
                  </a:extLst>
                </a:gridCol>
                <a:gridCol w="3816424">
                  <a:extLst>
                    <a:ext uri="{9D8B030D-6E8A-4147-A177-3AD203B41FA5}">
                      <a16:colId xmlns:a16="http://schemas.microsoft.com/office/drawing/2014/main" val="20001"/>
                    </a:ext>
                  </a:extLst>
                </a:gridCol>
                <a:gridCol w="4175199">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Udalosť</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Calibri Light"/>
                        </a:rPr>
                        <a:t>Vysvetlenie počas psychózy</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Calibri Light"/>
                        </a:rPr>
                        <a:t>Iné možné vysvetlenia</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BR" sz="2000" b="0" i="0" u="none" strike="noStrike" cap="none" normalizeH="0" baseline="0">
                          <a:ln>
                            <a:noFill/>
                          </a:ln>
                          <a:solidFill>
                            <a:srgbClr val="333333"/>
                          </a:solidFill>
                          <a:effectLst/>
                          <a:latin typeface="Calibri Light"/>
                        </a:rPr>
                        <a:t>V autobuse sa na vás dlho pozerá nejaký muž.</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a:ln>
                            <a:noFill/>
                          </a:ln>
                          <a:solidFill>
                            <a:srgbClr val="333333"/>
                          </a:solidFill>
                          <a:effectLst/>
                          <a:latin typeface="Calibri Light"/>
                        </a:rPr>
                        <a:t>Konečne sa ten prenasledovateľ prezradil. </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Vďaka vášmu nápadnému správaniu (napr. noseniu slnečných okuliarov) , provokujete pohľady voči sebe.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BR" sz="2000" b="0" i="0" u="none" strike="noStrike" cap="none" normalizeH="0" baseline="0">
                          <a:ln>
                            <a:noFill/>
                          </a:ln>
                          <a:solidFill>
                            <a:srgbClr val="333333"/>
                          </a:solidFill>
                          <a:effectLst/>
                          <a:latin typeface="Calibri Light"/>
                        </a:rPr>
                        <a:t>Šéf kritizuje vaše chyby.</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BR" sz="2000" b="0" i="0" u="none" strike="noStrike" cap="none" normalizeH="0" baseline="0">
                          <a:ln>
                            <a:noFill/>
                          </a:ln>
                          <a:solidFill>
                            <a:srgbClr val="333333"/>
                          </a:solidFill>
                          <a:effectLst/>
                          <a:latin typeface="Calibri Light"/>
                        </a:rPr>
                        <a:t>Ste presvedčený o tom, že budete prepustený.</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Šéf trochu preháňa, ale neplánuje vás vyhodiť – je vo všeobecnosti trochu podráždený.</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Priateľ číta nejaký novinový článok o zlých školských výsledkoch.</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Naznačuje</a:t>
                      </a:r>
                      <a:r>
                        <a:rPr kumimoji="0" lang="en-US" sz="2000" b="0" i="0" u="none" strike="noStrike" cap="none" normalizeH="0" baseline="0" dirty="0">
                          <a:ln>
                            <a:noFill/>
                          </a:ln>
                          <a:solidFill>
                            <a:srgbClr val="333333"/>
                          </a:solidFill>
                          <a:effectLst/>
                          <a:latin typeface="Calibri Light"/>
                        </a:rPr>
                        <a:t> mi </a:t>
                      </a:r>
                      <a:r>
                        <a:rPr kumimoji="0" lang="en-US" sz="2000" b="0" i="0" u="none" strike="noStrike" cap="none" normalizeH="0" baseline="0" dirty="0" err="1">
                          <a:ln>
                            <a:noFill/>
                          </a:ln>
                          <a:solidFill>
                            <a:srgbClr val="333333"/>
                          </a:solidFill>
                          <a:effectLst/>
                          <a:latin typeface="Calibri Light"/>
                        </a:rPr>
                        <a:t>zlé</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školské</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známky</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ktoré</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som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dostal</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ako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dieťa</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Čistá</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zhoda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okolností</a:t>
                      </a:r>
                      <a:r>
                        <a:rPr kumimoji="0" lang="en-US" sz="2000" b="0" i="0" u="none" strike="noStrike" cap="none" normalizeH="0" baseline="0" dirty="0">
                          <a:ln>
                            <a:noFill/>
                          </a:ln>
                          <a:solidFill>
                            <a:srgbClr val="333333"/>
                          </a:solidFill>
                          <a:effectLst/>
                          <a:latin typeface="Calibri Light"/>
                        </a:rPr>
                        <a:t> – </a:t>
                      </a:r>
                      <a:r>
                        <a:rPr kumimoji="0" lang="en-US" sz="2000" b="0" i="0" u="none" strike="noStrike" cap="none" normalizeH="0" baseline="0" dirty="0" err="1">
                          <a:ln>
                            <a:noFill/>
                          </a:ln>
                          <a:solidFill>
                            <a:srgbClr val="333333"/>
                          </a:solidFill>
                          <a:effectLst/>
                          <a:latin typeface="Calibri Light"/>
                        </a:rPr>
                        <a:t>priateľ</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zaujíma</a:t>
                      </a:r>
                      <a:r>
                        <a:rPr kumimoji="0" lang="en-US" sz="2000" b="0" i="0" u="none" strike="noStrike" cap="none" normalizeH="0" baseline="0" dirty="0">
                          <a:ln>
                            <a:noFill/>
                          </a:ln>
                          <a:solidFill>
                            <a:srgbClr val="333333"/>
                          </a:solidFill>
                          <a:effectLst/>
                          <a:latin typeface="Calibri Light"/>
                        </a:rPr>
                        <a:t> o </a:t>
                      </a:r>
                      <a:r>
                        <a:rPr kumimoji="0" lang="en-US" sz="2000" b="0" i="0" u="none" strike="noStrike" cap="none" normalizeH="0" baseline="0" dirty="0" err="1">
                          <a:ln>
                            <a:noFill/>
                          </a:ln>
                          <a:solidFill>
                            <a:srgbClr val="333333"/>
                          </a:solidFill>
                          <a:effectLst/>
                          <a:latin typeface="Calibri Light"/>
                        </a:rPr>
                        <a:t>noviny</a:t>
                      </a:r>
                      <a:r>
                        <a:rPr kumimoji="0" lang="en-US" sz="2000" b="0" i="0" u="none" strike="noStrike" cap="none" normalizeH="0" baseline="0" dirty="0">
                          <a:ln>
                            <a:noFill/>
                          </a:ln>
                          <a:solidFill>
                            <a:srgbClr val="333333"/>
                          </a:solidFill>
                          <a:effectLst/>
                          <a:latin typeface="Calibri Light"/>
                        </a:rPr>
                        <a:t> a </a:t>
                      </a:r>
                      <a:r>
                        <a:rPr kumimoji="0" lang="en-US" sz="2000" b="0" i="0" u="none" strike="noStrike" cap="none" normalizeH="0" baseline="0" dirty="0" err="1">
                          <a:ln>
                            <a:noFill/>
                          </a:ln>
                          <a:solidFill>
                            <a:srgbClr val="333333"/>
                          </a:solidFill>
                          <a:effectLst/>
                          <a:latin typeface="Calibri Light"/>
                        </a:rPr>
                        <a:t>nevie</a:t>
                      </a:r>
                      <a:r>
                        <a:rPr kumimoji="0" lang="en-US" sz="2000" b="0" i="0" u="none" strike="noStrike" cap="none" normalizeH="0" baseline="0" dirty="0">
                          <a:ln>
                            <a:noFill/>
                          </a:ln>
                          <a:solidFill>
                            <a:srgbClr val="333333"/>
                          </a:solidFill>
                          <a:effectLst/>
                          <a:latin typeface="Calibri Light"/>
                        </a:rPr>
                        <a:t> o </a:t>
                      </a:r>
                      <a:r>
                        <a:rPr kumimoji="0" lang="en-US" sz="2000" b="0" i="0" u="none" strike="noStrike" cap="none" normalizeH="0" baseline="0" dirty="0" err="1">
                          <a:ln>
                            <a:noFill/>
                          </a:ln>
                          <a:solidFill>
                            <a:srgbClr val="333333"/>
                          </a:solidFill>
                          <a:effectLst/>
                          <a:latin typeface="Calibri Light"/>
                        </a:rPr>
                        <a:t>vašich</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problémoch</a:t>
                      </a:r>
                      <a:r>
                        <a:rPr kumimoji="0" lang="en-US" sz="2000" b="0" i="0" u="none" strike="noStrike" cap="none" normalizeH="0" baseline="0" dirty="0">
                          <a:ln>
                            <a:noFill/>
                          </a:ln>
                          <a:solidFill>
                            <a:srgbClr val="333333"/>
                          </a:solidFill>
                          <a:effectLst/>
                          <a:latin typeface="Calibri Light"/>
                        </a:rPr>
                        <a:t> v </a:t>
                      </a:r>
                      <a:r>
                        <a:rPr kumimoji="0" lang="en-US" sz="2000" b="0" i="0" u="none" strike="noStrike" cap="none" normalizeH="0" baseline="0" dirty="0" err="1">
                          <a:ln>
                            <a:noFill/>
                          </a:ln>
                          <a:solidFill>
                            <a:srgbClr val="333333"/>
                          </a:solidFill>
                          <a:effectLst/>
                          <a:latin typeface="Calibri Light"/>
                        </a:rPr>
                        <a:t>škole</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Cvičenie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k-SK" altLang="de-DE" sz="2400" dirty="0">
                <a:solidFill>
                  <a:srgbClr val="333333"/>
                </a:solidFill>
              </a:rPr>
              <a:t>Ďalej vám ukážeme niekoľko kreslených príbehov</a:t>
            </a:r>
            <a:r>
              <a:rPr lang="de-DE" altLang="de-DE" sz="2400"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Porozprávajte sa prosím o tom, čo si jednotlivé postavy príbehu </a:t>
            </a:r>
            <a:r>
              <a:rPr lang="de-DE" altLang="de-DE" sz="2400" dirty="0">
                <a:solidFill>
                  <a:srgbClr val="333333"/>
                </a:solidFill>
              </a:rPr>
              <a:t>bb</a:t>
            </a:r>
            <a:r>
              <a:rPr lang="sk-SK" altLang="de-DE" sz="2400" dirty="0">
                <a:solidFill>
                  <a:srgbClr val="333333"/>
                </a:solidFill>
              </a:rPr>
              <a:t>môžu myslieť jedna o druhej.</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21</a:t>
            </a:fld>
            <a:endParaRPr lang="de-DE" dirty="0">
              <a:latin typeface="+mn-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Cvičenie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k-SK" altLang="de-DE" sz="2400" dirty="0">
                <a:solidFill>
                  <a:srgbClr val="333333"/>
                </a:solidFill>
              </a:rPr>
              <a:t>Ďalej vám ukážeme niekoľko kreslených príbehov</a:t>
            </a:r>
            <a:r>
              <a:rPr lang="de-DE" altLang="de-DE" sz="2400"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Porozprávajte sa prosím o tom, čo si jednotlivé postavy príbehu </a:t>
            </a:r>
            <a:r>
              <a:rPr lang="de-DE" altLang="de-DE" sz="2400" dirty="0">
                <a:solidFill>
                  <a:srgbClr val="333333"/>
                </a:solidFill>
              </a:rPr>
              <a:t>bb</a:t>
            </a:r>
            <a:r>
              <a:rPr lang="sk-SK" altLang="de-DE" sz="2400" dirty="0">
                <a:solidFill>
                  <a:srgbClr val="333333"/>
                </a:solidFill>
              </a:rPr>
              <a:t>môžu myslieť jedna o druhej.</a:t>
            </a:r>
            <a:endParaRPr lang="en-US" altLang="de-DE" sz="2400" dirty="0">
              <a:solidFill>
                <a:srgbClr val="333333"/>
              </a:solidFill>
            </a:endParaRPr>
          </a:p>
          <a:p>
            <a:pPr lvl="0" defTabSz="914400" fontAlgn="base">
              <a:buClr>
                <a:srgbClr val="336699"/>
              </a:buClr>
            </a:pPr>
            <a:endParaRPr lang="de-DE" altLang="de-DE" sz="2400" dirty="0">
              <a:solidFill>
                <a:srgbClr val="333333"/>
              </a:solidFill>
            </a:endParaRPr>
          </a:p>
          <a:p>
            <a:pPr lvl="0" defTabSz="914400" fontAlgn="base"/>
            <a:r>
              <a:rPr lang="sk-SK" altLang="de-DE" sz="2400" b="1" dirty="0">
                <a:solidFill>
                  <a:srgbClr val="004992"/>
                </a:solidFill>
              </a:rPr>
              <a:t>Dôležité</a:t>
            </a:r>
            <a:endParaRPr lang="de-DE" altLang="de-DE" sz="2400" dirty="0">
              <a:solidFill>
                <a:srgbClr val="333333"/>
              </a:solidFill>
            </a:endParaRPr>
          </a:p>
          <a:p>
            <a:pPr marL="342900" lvl="0" indent="-342900" defTabSz="914400" fontAlgn="base">
              <a:buClr>
                <a:srgbClr val="333333"/>
              </a:buClr>
              <a:buFont typeface="WingDings"/>
              <a:buChar char=""/>
            </a:pPr>
            <a:r>
              <a:rPr lang="sk-SK" altLang="de-DE" sz="2400" dirty="0">
                <a:solidFill>
                  <a:srgbClr val="333333"/>
                </a:solidFill>
              </a:rPr>
              <a:t>Máte rozlíšiť informácie, ktoré máte o postavách vy sami a </a:t>
            </a:r>
            <a:r>
              <a:rPr lang="de-DE" altLang="de-DE" sz="2400" dirty="0" err="1">
                <a:solidFill>
                  <a:srgbClr val="333333"/>
                </a:solidFill>
              </a:rPr>
              <a:t>bb</a:t>
            </a:r>
            <a:r>
              <a:rPr lang="sk-SK" altLang="de-DE" sz="2400" dirty="0">
                <a:solidFill>
                  <a:srgbClr val="333333"/>
                </a:solidFill>
              </a:rPr>
              <a:t>informácie, ktoré majú postavy o sebe navzájom</a:t>
            </a:r>
            <a:r>
              <a:rPr lang="de-DE" altLang="de-DE" sz="2400" dirty="0">
                <a:solidFill>
                  <a:srgbClr val="333333"/>
                </a:solidFill>
              </a:rPr>
              <a:t>!</a:t>
            </a:r>
          </a:p>
        </p:txBody>
      </p:sp>
      <p:sp>
        <p:nvSpPr>
          <p:cNvPr id="3" name="Footer Placeholder 2"/>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22</a:t>
            </a:fld>
            <a:endParaRPr lang="de-DE" dirty="0">
              <a:latin typeface="+mn-lt"/>
            </a:endParaRPr>
          </a:p>
        </p:txBody>
      </p:sp>
    </p:spTree>
    <p:extLst>
      <p:ext uri="{BB962C8B-B14F-4D97-AF65-F5344CB8AC3E}">
        <p14:creationId xmlns:p14="http://schemas.microsoft.com/office/powerpoint/2010/main" val="1352295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Cvičenie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k-SK" altLang="de-DE" sz="2400" dirty="0">
                <a:solidFill>
                  <a:srgbClr val="333333"/>
                </a:solidFill>
              </a:rPr>
              <a:t>Ďalej vám ukážeme niekoľko kreslených príbehov</a:t>
            </a:r>
            <a:r>
              <a:rPr lang="de-DE" altLang="de-DE" sz="2400"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Porozprávajte sa prosím o tom, čo si jednotlivé postavy príbehu </a:t>
            </a:r>
            <a:r>
              <a:rPr lang="de-DE" altLang="de-DE" sz="2400" dirty="0">
                <a:solidFill>
                  <a:srgbClr val="333333"/>
                </a:solidFill>
              </a:rPr>
              <a:t>bb</a:t>
            </a:r>
            <a:r>
              <a:rPr lang="sk-SK" altLang="de-DE" sz="2400" dirty="0">
                <a:solidFill>
                  <a:srgbClr val="333333"/>
                </a:solidFill>
              </a:rPr>
              <a:t>môžu myslieť jedna o druhej.</a:t>
            </a:r>
            <a:endParaRPr lang="en-US" altLang="de-DE" sz="2400" dirty="0">
              <a:solidFill>
                <a:srgbClr val="333333"/>
              </a:solidFill>
            </a:endParaRPr>
          </a:p>
          <a:p>
            <a:pPr lvl="0" defTabSz="914400" fontAlgn="base">
              <a:buClr>
                <a:srgbClr val="336699"/>
              </a:buClr>
            </a:pPr>
            <a:endParaRPr lang="de-DE" altLang="de-DE" sz="2400" dirty="0">
              <a:solidFill>
                <a:srgbClr val="333333"/>
              </a:solidFill>
            </a:endParaRPr>
          </a:p>
          <a:p>
            <a:pPr lvl="0" defTabSz="914400" fontAlgn="base"/>
            <a:r>
              <a:rPr lang="sk-SK" altLang="de-DE" sz="2400" b="1" dirty="0">
                <a:solidFill>
                  <a:srgbClr val="004992"/>
                </a:solidFill>
              </a:rPr>
              <a:t>Dôležité</a:t>
            </a:r>
            <a:endParaRPr lang="de-DE" altLang="de-DE" sz="2400" dirty="0">
              <a:solidFill>
                <a:srgbClr val="333333"/>
              </a:solidFill>
            </a:endParaRPr>
          </a:p>
          <a:p>
            <a:pPr marL="342900" lvl="0" indent="-342900" defTabSz="914400" fontAlgn="base">
              <a:buClr>
                <a:srgbClr val="333333"/>
              </a:buClr>
              <a:buFont typeface="WingDings"/>
              <a:buChar char=""/>
            </a:pPr>
            <a:r>
              <a:rPr lang="sk-SK" altLang="de-DE" sz="2400" dirty="0">
                <a:solidFill>
                  <a:srgbClr val="333333"/>
                </a:solidFill>
              </a:rPr>
              <a:t>Máte rozlíšiť informácie, ktoré máte o postavách vy sami a </a:t>
            </a:r>
            <a:r>
              <a:rPr lang="de-DE" altLang="de-DE" sz="2400" dirty="0" err="1">
                <a:solidFill>
                  <a:srgbClr val="333333"/>
                </a:solidFill>
              </a:rPr>
              <a:t>bb</a:t>
            </a:r>
            <a:r>
              <a:rPr lang="sk-SK" altLang="de-DE" sz="2400">
                <a:solidFill>
                  <a:srgbClr val="333333"/>
                </a:solidFill>
              </a:rPr>
              <a:t>informácie, </a:t>
            </a:r>
            <a:r>
              <a:rPr lang="sk-SK" altLang="de-DE" sz="2400" dirty="0">
                <a:solidFill>
                  <a:srgbClr val="333333"/>
                </a:solidFill>
              </a:rPr>
              <a:t>ktoré majú postavy o sebe navzájom</a:t>
            </a:r>
            <a:r>
              <a:rPr lang="de-DE" altLang="de-DE" sz="2400"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Aké ďalšie informácie sú nevyhnutné pre definitívnu odpoveď?</a:t>
            </a:r>
            <a:endParaRPr lang="en-US" sz="2400" dirty="0"/>
          </a:p>
        </p:txBody>
      </p:sp>
      <p:sp>
        <p:nvSpPr>
          <p:cNvPr id="3" name="Footer Placeholder 2"/>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23</a:t>
            </a:fld>
            <a:endParaRPr lang="de-DE" dirty="0">
              <a:latin typeface="+mn-lt"/>
            </a:endParaRPr>
          </a:p>
        </p:txBody>
      </p:sp>
    </p:spTree>
    <p:extLst>
      <p:ext uri="{BB962C8B-B14F-4D97-AF65-F5344CB8AC3E}">
        <p14:creationId xmlns:p14="http://schemas.microsoft.com/office/powerpoint/2010/main" val="33377957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24</a:t>
            </a:fld>
            <a:endParaRPr lang="de-DE" dirty="0">
              <a:latin typeface="+mn-lt"/>
            </a:endParaRPr>
          </a:p>
        </p:txBody>
      </p:sp>
      <p:sp>
        <p:nvSpPr>
          <p:cNvPr id="15" name="Caption_14"/>
          <p:cNvSpPr txBox="1">
            <a:spLocks noChangeArrowheads="1"/>
          </p:cNvSpPr>
          <p:nvPr/>
        </p:nvSpPr>
        <p:spPr bwMode="auto">
          <a:xfrm>
            <a:off x="1571617" y="5251280"/>
            <a:ext cx="905194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2400" dirty="0" err="1">
                <a:solidFill>
                  <a:srgbClr val="004992"/>
                </a:solidFill>
                <a:latin typeface="Calibri Light"/>
              </a:rPr>
              <a:t>Čo</a:t>
            </a:r>
            <a:r>
              <a:rPr lang="en-US" altLang="de-DE" sz="2400" dirty="0">
                <a:solidFill>
                  <a:srgbClr val="004992"/>
                </a:solidFill>
                <a:latin typeface="Calibri Light"/>
              </a:rPr>
              <a:t> </a:t>
            </a:r>
            <a:r>
              <a:rPr lang="en-US" altLang="de-DE" sz="2400" dirty="0" err="1">
                <a:solidFill>
                  <a:srgbClr val="004992"/>
                </a:solidFill>
                <a:latin typeface="Calibri Light"/>
              </a:rPr>
              <a:t>dievča</a:t>
            </a:r>
            <a:r>
              <a:rPr lang="en-US" altLang="de-DE" sz="2400" dirty="0">
                <a:solidFill>
                  <a:srgbClr val="004992"/>
                </a:solidFill>
                <a:latin typeface="Calibri Light"/>
              </a:rPr>
              <a:t> </a:t>
            </a:r>
            <a:r>
              <a:rPr lang="en-US" altLang="de-DE" sz="2400" dirty="0" err="1">
                <a:solidFill>
                  <a:srgbClr val="004992"/>
                </a:solidFill>
                <a:latin typeface="Calibri Light"/>
              </a:rPr>
              <a:t>podľa</a:t>
            </a:r>
            <a:r>
              <a:rPr lang="en-US" altLang="de-DE" sz="2400" dirty="0">
                <a:solidFill>
                  <a:srgbClr val="004992"/>
                </a:solidFill>
                <a:latin typeface="Calibri Light"/>
              </a:rPr>
              <a:t> </a:t>
            </a:r>
            <a:r>
              <a:rPr lang="en-US" altLang="de-DE" sz="2400" dirty="0" err="1">
                <a:solidFill>
                  <a:srgbClr val="004992"/>
                </a:solidFill>
                <a:latin typeface="Calibri Light"/>
              </a:rPr>
              <a:t>všetkého</a:t>
            </a:r>
            <a:r>
              <a:rPr lang="en-US" altLang="de-DE" sz="2400" dirty="0">
                <a:solidFill>
                  <a:srgbClr val="004992"/>
                </a:solidFill>
                <a:latin typeface="Calibri Light"/>
              </a:rPr>
              <a:t> </a:t>
            </a:r>
            <a:r>
              <a:rPr lang="en-US" altLang="de-DE" sz="2400" dirty="0" err="1">
                <a:solidFill>
                  <a:srgbClr val="004992"/>
                </a:solidFill>
                <a:latin typeface="Calibri Light"/>
              </a:rPr>
              <a:t>prinesie</a:t>
            </a:r>
            <a:r>
              <a:rPr lang="en-US" altLang="de-DE" sz="2400" dirty="0">
                <a:solidFill>
                  <a:srgbClr val="004992"/>
                </a:solidFill>
                <a:latin typeface="Calibri Light"/>
              </a:rPr>
              <a:t> </a:t>
            </a:r>
            <a:r>
              <a:rPr lang="en-US" altLang="de-DE" sz="2400" dirty="0" err="1">
                <a:solidFill>
                  <a:srgbClr val="004992"/>
                </a:solidFill>
                <a:latin typeface="Calibri Light"/>
              </a:rPr>
              <a:t>svojej</a:t>
            </a:r>
            <a:r>
              <a:rPr lang="en-US" altLang="de-DE" sz="2400" dirty="0">
                <a:solidFill>
                  <a:srgbClr val="004992"/>
                </a:solidFill>
                <a:latin typeface="Calibri Light"/>
              </a:rPr>
              <a:t> </a:t>
            </a:r>
            <a:r>
              <a:rPr lang="en-US" altLang="de-DE" sz="2400" dirty="0" err="1">
                <a:solidFill>
                  <a:srgbClr val="004992"/>
                </a:solidFill>
                <a:latin typeface="Calibri Light"/>
              </a:rPr>
              <a:t>babičke</a:t>
            </a:r>
            <a:r>
              <a:rPr lang="en-US" altLang="de-DE" sz="2400" dirty="0">
                <a:solidFill>
                  <a:srgbClr val="004992"/>
                </a:solidFill>
                <a:latin typeface="Calibri Light"/>
              </a:rPr>
              <a:t> </a:t>
            </a:r>
            <a:r>
              <a:rPr lang="en-US" altLang="de-DE" sz="2400" dirty="0" err="1">
                <a:solidFill>
                  <a:srgbClr val="004992"/>
                </a:solidFill>
                <a:latin typeface="Calibri Light"/>
              </a:rPr>
              <a:t>ako</a:t>
            </a:r>
            <a:r>
              <a:rPr lang="en-US" altLang="de-DE" sz="2400" dirty="0">
                <a:solidFill>
                  <a:srgbClr val="004992"/>
                </a:solidFill>
                <a:latin typeface="Calibri Light"/>
              </a:rPr>
              <a:t> </a:t>
            </a:r>
            <a:r>
              <a:rPr lang="en-US" altLang="de-DE" sz="2400" dirty="0" err="1">
                <a:solidFill>
                  <a:srgbClr val="004992"/>
                </a:solidFill>
                <a:latin typeface="Calibri Light"/>
              </a:rPr>
              <a:t>darček</a:t>
            </a:r>
            <a:r>
              <a:rPr lang="en-US" altLang="de-DE" sz="2400" dirty="0">
                <a:solidFill>
                  <a:srgbClr val="004992"/>
                </a:solidFill>
                <a:latin typeface="Calibri Light"/>
              </a:rPr>
              <a:t> k </a:t>
            </a:r>
            <a:r>
              <a:rPr lang="en-US" altLang="de-DE" sz="2400" dirty="0" err="1">
                <a:solidFill>
                  <a:srgbClr val="004992"/>
                </a:solidFill>
                <a:latin typeface="Calibri Light"/>
              </a:rPr>
              <a:t>jej</a:t>
            </a:r>
            <a:r>
              <a:rPr lang="en-US" altLang="de-DE" sz="2400" dirty="0">
                <a:solidFill>
                  <a:srgbClr val="004992"/>
                </a:solidFill>
                <a:latin typeface="Calibri Light"/>
              </a:rPr>
              <a:t> </a:t>
            </a:r>
            <a:r>
              <a:rPr lang="en-US" altLang="de-DE" sz="2400" dirty="0" err="1">
                <a:solidFill>
                  <a:srgbClr val="004992"/>
                </a:solidFill>
                <a:latin typeface="Calibri Light"/>
              </a:rPr>
              <a:t>ďalším</a:t>
            </a:r>
            <a:r>
              <a:rPr lang="en-US" altLang="de-DE" sz="2400" dirty="0">
                <a:solidFill>
                  <a:srgbClr val="004992"/>
                </a:solidFill>
                <a:latin typeface="Calibri Light"/>
              </a:rPr>
              <a:t> </a:t>
            </a:r>
            <a:r>
              <a:rPr lang="en-US" altLang="de-DE" sz="2400" dirty="0" err="1">
                <a:solidFill>
                  <a:srgbClr val="004992"/>
                </a:solidFill>
                <a:latin typeface="Calibri Light"/>
              </a:rPr>
              <a:t>narodeninám</a:t>
            </a:r>
            <a:r>
              <a:rPr lang="en-US" altLang="de-DE" sz="2400" dirty="0">
                <a:solidFill>
                  <a:srgbClr val="004992"/>
                </a:solidFill>
                <a:latin typeface="Calibri Light"/>
              </a:rPr>
              <a:t>? </a:t>
            </a:r>
            <a:r>
              <a:rPr lang="en-US" altLang="de-DE" sz="2400" dirty="0" err="1">
                <a:solidFill>
                  <a:srgbClr val="004992"/>
                </a:solidFill>
                <a:latin typeface="Calibri Light"/>
              </a:rPr>
              <a:t>Poteší</a:t>
            </a:r>
            <a:r>
              <a:rPr lang="en-US" altLang="de-DE" sz="2400" dirty="0">
                <a:solidFill>
                  <a:srgbClr val="004992"/>
                </a:solidFill>
                <a:latin typeface="Calibri Light"/>
              </a:rPr>
              <a:t> </a:t>
            </a:r>
            <a:r>
              <a:rPr lang="en-US" altLang="de-DE" sz="2400" dirty="0" err="1">
                <a:solidFill>
                  <a:srgbClr val="004992"/>
                </a:solidFill>
                <a:latin typeface="Calibri Light"/>
              </a:rPr>
              <a:t>sa</a:t>
            </a:r>
            <a:r>
              <a:rPr lang="en-US" altLang="de-DE" sz="2400" dirty="0">
                <a:solidFill>
                  <a:srgbClr val="004992"/>
                </a:solidFill>
                <a:latin typeface="Calibri Light"/>
              </a:rPr>
              <a:t> </a:t>
            </a:r>
            <a:r>
              <a:rPr lang="en-US" altLang="de-DE" sz="2400" dirty="0" err="1">
                <a:solidFill>
                  <a:srgbClr val="004992"/>
                </a:solidFill>
                <a:latin typeface="Calibri Light"/>
              </a:rPr>
              <a:t>babička</a:t>
            </a:r>
            <a:r>
              <a:rPr lang="en-US" altLang="de-DE" sz="2400" dirty="0">
                <a:solidFill>
                  <a:srgbClr val="004992"/>
                </a:solidFill>
                <a:latin typeface="Calibri Light"/>
              </a:rPr>
              <a:t>?</a:t>
            </a:r>
            <a:endParaRPr lang="de-DE" altLang="de-DE" sz="2400" dirty="0">
              <a:solidFill>
                <a:srgbClr val="004992"/>
              </a:solidFill>
              <a:latin typeface="Calibri Light"/>
            </a:endParaRPr>
          </a:p>
        </p:txBody>
      </p:sp>
      <p:pic>
        <p:nvPicPr>
          <p:cNvPr id="20"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100" b="1">
                <a:solidFill>
                  <a:srgbClr val="000000"/>
                </a:solidFill>
                <a:latin typeface="Calibri Light"/>
              </a:rPr>
              <a:t>Čokoládové cukríky! </a:t>
            </a:r>
          </a:p>
          <a:p>
            <a:pPr algn="ctr" eaLnBrk="1" hangingPunct="1">
              <a:spcBef>
                <a:spcPct val="0"/>
              </a:spcBef>
              <a:buFontTx/>
              <a:buNone/>
            </a:pPr>
            <a:r>
              <a:rPr lang="de-DE" altLang="de-DE" sz="1100" b="1">
                <a:solidFill>
                  <a:srgbClr val="000000"/>
                </a:solidFill>
                <a:latin typeface="Calibri Light"/>
              </a:rPr>
              <a:t>Ďakujem pekne!</a:t>
            </a:r>
            <a:endParaRPr lang="de-DE" altLang="de-DE" sz="1100" b="1" dirty="0">
              <a:solidFill>
                <a:srgbClr val="000000"/>
              </a:solidFill>
              <a:latin typeface="Calibri Light"/>
            </a:endParaRPr>
          </a:p>
        </p:txBody>
      </p:sp>
      <p:pic>
        <p:nvPicPr>
          <p:cNvPr id="24"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Caption_16"/>
          <p:cNvSpPr txBox="1">
            <a:spLocks noChangeArrowheads="1"/>
          </p:cNvSpPr>
          <p:nvPr/>
        </p:nvSpPr>
        <p:spPr bwMode="auto">
          <a:xfrm>
            <a:off x="6493942" y="2227511"/>
            <a:ext cx="108825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100" b="1" dirty="0">
                <a:solidFill>
                  <a:srgbClr val="000000"/>
                </a:solidFill>
                <a:latin typeface="Calibri Light"/>
              </a:rPr>
              <a:t>Nemôžem vystáť čokoládové cukríky...</a:t>
            </a:r>
          </a:p>
        </p:txBody>
      </p:sp>
      <p:sp>
        <p:nvSpPr>
          <p:cNvPr id="27" name="Caption_17"/>
          <p:cNvSpPr>
            <a:spLocks noChangeArrowheads="1"/>
          </p:cNvSpPr>
          <p:nvPr/>
        </p:nvSpPr>
        <p:spPr bwMode="auto">
          <a:xfrm>
            <a:off x="1796499" y="2194560"/>
            <a:ext cx="2834640" cy="292608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25</a:t>
            </a:fld>
            <a:endParaRPr lang="de-DE" dirty="0">
              <a:latin typeface="+mn-lt"/>
            </a:endParaRPr>
          </a:p>
        </p:txBody>
      </p:sp>
      <p:sp>
        <p:nvSpPr>
          <p:cNvPr id="15" name="Caption_14"/>
          <p:cNvSpPr txBox="1">
            <a:spLocks noChangeArrowheads="1"/>
          </p:cNvSpPr>
          <p:nvPr/>
        </p:nvSpPr>
        <p:spPr bwMode="auto">
          <a:xfrm>
            <a:off x="1571617" y="5251280"/>
            <a:ext cx="905194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2400" dirty="0" err="1">
                <a:solidFill>
                  <a:srgbClr val="004992"/>
                </a:solidFill>
                <a:latin typeface="Calibri Light"/>
              </a:rPr>
              <a:t>Čo</a:t>
            </a:r>
            <a:r>
              <a:rPr lang="en-US" altLang="de-DE" sz="2400" dirty="0">
                <a:solidFill>
                  <a:srgbClr val="004992"/>
                </a:solidFill>
                <a:latin typeface="Calibri Light"/>
              </a:rPr>
              <a:t> </a:t>
            </a:r>
            <a:r>
              <a:rPr lang="en-US" altLang="de-DE" sz="2400" dirty="0" err="1">
                <a:solidFill>
                  <a:srgbClr val="004992"/>
                </a:solidFill>
                <a:latin typeface="Calibri Light"/>
              </a:rPr>
              <a:t>dievča</a:t>
            </a:r>
            <a:r>
              <a:rPr lang="en-US" altLang="de-DE" sz="2400" dirty="0">
                <a:solidFill>
                  <a:srgbClr val="004992"/>
                </a:solidFill>
                <a:latin typeface="Calibri Light"/>
              </a:rPr>
              <a:t> </a:t>
            </a:r>
            <a:r>
              <a:rPr lang="en-US" altLang="de-DE" sz="2400" dirty="0" err="1">
                <a:solidFill>
                  <a:srgbClr val="004992"/>
                </a:solidFill>
                <a:latin typeface="Calibri Light"/>
              </a:rPr>
              <a:t>podľa</a:t>
            </a:r>
            <a:r>
              <a:rPr lang="en-US" altLang="de-DE" sz="2400" dirty="0">
                <a:solidFill>
                  <a:srgbClr val="004992"/>
                </a:solidFill>
                <a:latin typeface="Calibri Light"/>
              </a:rPr>
              <a:t> </a:t>
            </a:r>
            <a:r>
              <a:rPr lang="en-US" altLang="de-DE" sz="2400" dirty="0" err="1">
                <a:solidFill>
                  <a:srgbClr val="004992"/>
                </a:solidFill>
                <a:latin typeface="Calibri Light"/>
              </a:rPr>
              <a:t>všetkého</a:t>
            </a:r>
            <a:r>
              <a:rPr lang="en-US" altLang="de-DE" sz="2400" dirty="0">
                <a:solidFill>
                  <a:srgbClr val="004992"/>
                </a:solidFill>
                <a:latin typeface="Calibri Light"/>
              </a:rPr>
              <a:t> </a:t>
            </a:r>
            <a:r>
              <a:rPr lang="en-US" altLang="de-DE" sz="2400" dirty="0" err="1">
                <a:solidFill>
                  <a:srgbClr val="004992"/>
                </a:solidFill>
                <a:latin typeface="Calibri Light"/>
              </a:rPr>
              <a:t>prinesie</a:t>
            </a:r>
            <a:r>
              <a:rPr lang="en-US" altLang="de-DE" sz="2400" dirty="0">
                <a:solidFill>
                  <a:srgbClr val="004992"/>
                </a:solidFill>
                <a:latin typeface="Calibri Light"/>
              </a:rPr>
              <a:t> </a:t>
            </a:r>
            <a:r>
              <a:rPr lang="en-US" altLang="de-DE" sz="2400" dirty="0" err="1">
                <a:solidFill>
                  <a:srgbClr val="004992"/>
                </a:solidFill>
                <a:latin typeface="Calibri Light"/>
              </a:rPr>
              <a:t>svojej</a:t>
            </a:r>
            <a:r>
              <a:rPr lang="en-US" altLang="de-DE" sz="2400" dirty="0">
                <a:solidFill>
                  <a:srgbClr val="004992"/>
                </a:solidFill>
                <a:latin typeface="Calibri Light"/>
              </a:rPr>
              <a:t> </a:t>
            </a:r>
            <a:r>
              <a:rPr lang="en-US" altLang="de-DE" sz="2400" dirty="0" err="1">
                <a:solidFill>
                  <a:srgbClr val="004992"/>
                </a:solidFill>
                <a:latin typeface="Calibri Light"/>
              </a:rPr>
              <a:t>babičke</a:t>
            </a:r>
            <a:r>
              <a:rPr lang="en-US" altLang="de-DE" sz="2400" dirty="0">
                <a:solidFill>
                  <a:srgbClr val="004992"/>
                </a:solidFill>
                <a:latin typeface="Calibri Light"/>
              </a:rPr>
              <a:t> </a:t>
            </a:r>
            <a:r>
              <a:rPr lang="en-US" altLang="de-DE" sz="2400" dirty="0" err="1">
                <a:solidFill>
                  <a:srgbClr val="004992"/>
                </a:solidFill>
                <a:latin typeface="Calibri Light"/>
              </a:rPr>
              <a:t>ako</a:t>
            </a:r>
            <a:r>
              <a:rPr lang="en-US" altLang="de-DE" sz="2400" dirty="0">
                <a:solidFill>
                  <a:srgbClr val="004992"/>
                </a:solidFill>
                <a:latin typeface="Calibri Light"/>
              </a:rPr>
              <a:t> </a:t>
            </a:r>
            <a:r>
              <a:rPr lang="en-US" altLang="de-DE" sz="2400" dirty="0" err="1">
                <a:solidFill>
                  <a:srgbClr val="004992"/>
                </a:solidFill>
                <a:latin typeface="Calibri Light"/>
              </a:rPr>
              <a:t>darček</a:t>
            </a:r>
            <a:r>
              <a:rPr lang="en-US" altLang="de-DE" sz="2400" dirty="0">
                <a:solidFill>
                  <a:srgbClr val="004992"/>
                </a:solidFill>
                <a:latin typeface="Calibri Light"/>
              </a:rPr>
              <a:t> k </a:t>
            </a:r>
            <a:r>
              <a:rPr lang="en-US" altLang="de-DE" sz="2400" dirty="0" err="1">
                <a:solidFill>
                  <a:srgbClr val="004992"/>
                </a:solidFill>
                <a:latin typeface="Calibri Light"/>
              </a:rPr>
              <a:t>jej</a:t>
            </a:r>
            <a:r>
              <a:rPr lang="en-US" altLang="de-DE" sz="2400" dirty="0">
                <a:solidFill>
                  <a:srgbClr val="004992"/>
                </a:solidFill>
                <a:latin typeface="Calibri Light"/>
              </a:rPr>
              <a:t> </a:t>
            </a:r>
            <a:r>
              <a:rPr lang="en-US" altLang="de-DE" sz="2400" dirty="0" err="1">
                <a:solidFill>
                  <a:srgbClr val="004992"/>
                </a:solidFill>
                <a:latin typeface="Calibri Light"/>
              </a:rPr>
              <a:t>ďalším</a:t>
            </a:r>
            <a:r>
              <a:rPr lang="en-US" altLang="de-DE" sz="2400" dirty="0">
                <a:solidFill>
                  <a:srgbClr val="004992"/>
                </a:solidFill>
                <a:latin typeface="Calibri Light"/>
              </a:rPr>
              <a:t> </a:t>
            </a:r>
            <a:r>
              <a:rPr lang="en-US" altLang="de-DE" sz="2400" dirty="0" err="1">
                <a:solidFill>
                  <a:srgbClr val="004992"/>
                </a:solidFill>
                <a:latin typeface="Calibri Light"/>
              </a:rPr>
              <a:t>narodeninám</a:t>
            </a:r>
            <a:r>
              <a:rPr lang="en-US" altLang="de-DE" sz="2400" dirty="0">
                <a:solidFill>
                  <a:srgbClr val="004992"/>
                </a:solidFill>
                <a:latin typeface="Calibri Light"/>
              </a:rPr>
              <a:t>? </a:t>
            </a:r>
            <a:r>
              <a:rPr lang="en-US" altLang="de-DE" sz="2400" dirty="0" err="1">
                <a:solidFill>
                  <a:srgbClr val="004992"/>
                </a:solidFill>
                <a:latin typeface="Calibri Light"/>
              </a:rPr>
              <a:t>Poteší</a:t>
            </a:r>
            <a:r>
              <a:rPr lang="en-US" altLang="de-DE" sz="2400" dirty="0">
                <a:solidFill>
                  <a:srgbClr val="004992"/>
                </a:solidFill>
                <a:latin typeface="Calibri Light"/>
              </a:rPr>
              <a:t> </a:t>
            </a:r>
            <a:r>
              <a:rPr lang="en-US" altLang="de-DE" sz="2400" dirty="0" err="1">
                <a:solidFill>
                  <a:srgbClr val="004992"/>
                </a:solidFill>
                <a:latin typeface="Calibri Light"/>
              </a:rPr>
              <a:t>sa</a:t>
            </a:r>
            <a:r>
              <a:rPr lang="en-US" altLang="de-DE" sz="2400" dirty="0">
                <a:solidFill>
                  <a:srgbClr val="004992"/>
                </a:solidFill>
                <a:latin typeface="Calibri Light"/>
              </a:rPr>
              <a:t> </a:t>
            </a:r>
            <a:r>
              <a:rPr lang="en-US" altLang="de-DE" sz="2400" dirty="0" err="1">
                <a:solidFill>
                  <a:srgbClr val="004992"/>
                </a:solidFill>
                <a:latin typeface="Calibri Light"/>
              </a:rPr>
              <a:t>babička</a:t>
            </a:r>
            <a:r>
              <a:rPr lang="en-US" altLang="de-DE" sz="2400" dirty="0">
                <a:solidFill>
                  <a:srgbClr val="004992"/>
                </a:solidFill>
                <a:latin typeface="Calibri Light"/>
              </a:rPr>
              <a:t>?</a:t>
            </a:r>
            <a:endParaRPr lang="de-DE" altLang="de-DE" sz="2400" dirty="0">
              <a:solidFill>
                <a:srgbClr val="004992"/>
              </a:solidFill>
              <a:latin typeface="Calibri Light"/>
            </a:endParaRPr>
          </a:p>
        </p:txBody>
      </p:sp>
      <p:pic>
        <p:nvPicPr>
          <p:cNvPr id="20"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100" b="1">
                <a:solidFill>
                  <a:srgbClr val="000000"/>
                </a:solidFill>
                <a:latin typeface="Calibri Light"/>
              </a:rPr>
              <a:t>Čokoládové cukríky! </a:t>
            </a:r>
          </a:p>
          <a:p>
            <a:pPr algn="ctr" eaLnBrk="1" hangingPunct="1">
              <a:spcBef>
                <a:spcPct val="0"/>
              </a:spcBef>
              <a:buFontTx/>
              <a:buNone/>
            </a:pPr>
            <a:r>
              <a:rPr lang="de-DE" altLang="de-DE" sz="1100" b="1">
                <a:solidFill>
                  <a:srgbClr val="000000"/>
                </a:solidFill>
                <a:latin typeface="Calibri Light"/>
              </a:rPr>
              <a:t>Ďakujem pekne!</a:t>
            </a:r>
            <a:endParaRPr lang="de-DE" altLang="de-DE" sz="1100" b="1" dirty="0">
              <a:solidFill>
                <a:srgbClr val="000000"/>
              </a:solidFill>
              <a:latin typeface="Calibri Light"/>
            </a:endParaRPr>
          </a:p>
        </p:txBody>
      </p:sp>
      <p:pic>
        <p:nvPicPr>
          <p:cNvPr id="24"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Caption_16"/>
          <p:cNvSpPr txBox="1">
            <a:spLocks noChangeArrowheads="1"/>
          </p:cNvSpPr>
          <p:nvPr/>
        </p:nvSpPr>
        <p:spPr bwMode="auto">
          <a:xfrm>
            <a:off x="6493942" y="2227511"/>
            <a:ext cx="108825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100" b="1" dirty="0">
                <a:solidFill>
                  <a:srgbClr val="000000"/>
                </a:solidFill>
                <a:latin typeface="Calibri Light"/>
              </a:rPr>
              <a:t>Nemôžem vystáť čokoládové cukríky...</a:t>
            </a:r>
          </a:p>
        </p:txBody>
      </p:sp>
    </p:spTree>
    <p:extLst>
      <p:ext uri="{BB962C8B-B14F-4D97-AF65-F5344CB8AC3E}">
        <p14:creationId xmlns:p14="http://schemas.microsoft.com/office/powerpoint/2010/main" val="12992024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solidFill>
                  <a:srgbClr val="004992"/>
                </a:solidFill>
                <a:latin typeface="+mn-lt"/>
                <a:ea typeface="+mn-ea"/>
                <a:cs typeface="+mn-cs"/>
              </a:rPr>
              <a:t>Narodeniny</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starej</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mamy</a:t>
            </a:r>
            <a:br>
              <a:rPr lang="en-US" sz="3600" dirty="0">
                <a:solidFill>
                  <a:srgbClr val="004992"/>
                </a:solidFill>
                <a:latin typeface="+mn-lt"/>
                <a:ea typeface="+mn-ea"/>
                <a:cs typeface="+mn-cs"/>
              </a:rPr>
            </a:br>
            <a:r>
              <a:rPr lang="en-US" dirty="0" err="1">
                <a:solidFill>
                  <a:srgbClr val="004992"/>
                </a:solidFill>
                <a:latin typeface="+mn-lt"/>
                <a:ea typeface="+mn-ea"/>
                <a:cs typeface="+mn-cs"/>
              </a:rPr>
              <a:t>Čo</a:t>
            </a:r>
            <a:r>
              <a:rPr lang="en-US" dirty="0">
                <a:solidFill>
                  <a:srgbClr val="004992"/>
                </a:solidFill>
                <a:latin typeface="+mn-lt"/>
                <a:ea typeface="+mn-ea"/>
                <a:cs typeface="+mn-cs"/>
              </a:rPr>
              <a:t> </a:t>
            </a:r>
            <a:r>
              <a:rPr lang="en-US" dirty="0" err="1">
                <a:solidFill>
                  <a:srgbClr val="004992"/>
                </a:solidFill>
                <a:latin typeface="+mn-lt"/>
                <a:ea typeface="+mn-ea"/>
                <a:cs typeface="+mn-cs"/>
              </a:rPr>
              <a:t>dievča</a:t>
            </a:r>
            <a:r>
              <a:rPr lang="en-US" dirty="0">
                <a:solidFill>
                  <a:srgbClr val="004992"/>
                </a:solidFill>
                <a:latin typeface="+mn-lt"/>
                <a:ea typeface="+mn-ea"/>
                <a:cs typeface="+mn-cs"/>
              </a:rPr>
              <a:t> </a:t>
            </a:r>
            <a:r>
              <a:rPr lang="en-US" dirty="0" err="1">
                <a:solidFill>
                  <a:srgbClr val="004992"/>
                </a:solidFill>
                <a:latin typeface="+mn-lt"/>
                <a:ea typeface="+mn-ea"/>
                <a:cs typeface="+mn-cs"/>
              </a:rPr>
              <a:t>prinesie</a:t>
            </a:r>
            <a:r>
              <a:rPr lang="en-US" dirty="0">
                <a:solidFill>
                  <a:srgbClr val="004992"/>
                </a:solidFill>
                <a:latin typeface="+mn-lt"/>
                <a:ea typeface="+mn-ea"/>
                <a:cs typeface="+mn-cs"/>
              </a:rPr>
              <a:t> </a:t>
            </a:r>
            <a:r>
              <a:rPr lang="en-US" dirty="0" err="1">
                <a:solidFill>
                  <a:srgbClr val="004992"/>
                </a:solidFill>
                <a:latin typeface="+mn-lt"/>
                <a:ea typeface="+mn-ea"/>
                <a:cs typeface="+mn-cs"/>
              </a:rPr>
              <a:t>budúci</a:t>
            </a:r>
            <a:r>
              <a:rPr lang="en-US" dirty="0">
                <a:solidFill>
                  <a:srgbClr val="004992"/>
                </a:solidFill>
                <a:latin typeface="+mn-lt"/>
                <a:ea typeface="+mn-ea"/>
                <a:cs typeface="+mn-cs"/>
              </a:rPr>
              <a:t> </a:t>
            </a:r>
            <a:r>
              <a:rPr lang="en-US" dirty="0" err="1">
                <a:solidFill>
                  <a:srgbClr val="004992"/>
                </a:solidFill>
                <a:latin typeface="+mn-lt"/>
                <a:ea typeface="+mn-ea"/>
                <a:cs typeface="+mn-cs"/>
              </a:rPr>
              <a:t>rok</a:t>
            </a:r>
            <a:r>
              <a:rPr lang="en-US" dirty="0">
                <a:solidFill>
                  <a:srgbClr val="004992"/>
                </a:solidFill>
                <a:latin typeface="+mn-lt"/>
                <a:ea typeface="+mn-ea"/>
                <a:cs typeface="+mn-cs"/>
              </a:rPr>
              <a:t> </a:t>
            </a:r>
            <a:r>
              <a:rPr lang="en-US" dirty="0" err="1">
                <a:solidFill>
                  <a:srgbClr val="004992"/>
                </a:solidFill>
                <a:latin typeface="+mn-lt"/>
                <a:ea typeface="+mn-ea"/>
                <a:cs typeface="+mn-cs"/>
              </a:rPr>
              <a:t>svojej</a:t>
            </a:r>
            <a:r>
              <a:rPr lang="en-US" dirty="0">
                <a:solidFill>
                  <a:srgbClr val="004992"/>
                </a:solidFill>
                <a:latin typeface="+mn-lt"/>
                <a:ea typeface="+mn-ea"/>
                <a:cs typeface="+mn-cs"/>
              </a:rPr>
              <a:t> </a:t>
            </a:r>
            <a:r>
              <a:rPr lang="en-US" dirty="0" err="1">
                <a:solidFill>
                  <a:srgbClr val="004992"/>
                </a:solidFill>
                <a:latin typeface="+mn-lt"/>
                <a:ea typeface="+mn-ea"/>
                <a:cs typeface="+mn-cs"/>
              </a:rPr>
              <a:t>babičke</a:t>
            </a:r>
            <a:r>
              <a:rPr lang="en-US"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26</a:t>
            </a:fld>
            <a:endParaRPr lang="de-DE" dirty="0">
              <a:latin typeface="+mn-lt"/>
            </a:endParaRPr>
          </a:p>
        </p:txBody>
      </p:sp>
      <p:pic>
        <p:nvPicPr>
          <p:cNvPr id="14"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Caption_17"/>
          <p:cNvSpPr txBox="1">
            <a:spLocks noChangeArrowheads="1"/>
          </p:cNvSpPr>
          <p:nvPr/>
        </p:nvSpPr>
        <p:spPr bwMode="auto">
          <a:xfrm>
            <a:off x="1571617" y="5251280"/>
            <a:ext cx="9051941"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ts val="1200"/>
              </a:spcBef>
              <a:spcAft>
                <a:spcPts val="0"/>
              </a:spcAft>
              <a:buNone/>
            </a:pPr>
            <a:r>
              <a:rPr lang="en-US" altLang="de-DE" sz="2000" b="1" dirty="0" err="1">
                <a:solidFill>
                  <a:srgbClr val="004992"/>
                </a:solidFill>
                <a:latin typeface="Calibri Light"/>
              </a:rPr>
              <a:t>Pravdepodobne</a:t>
            </a:r>
            <a:r>
              <a:rPr lang="en-US" altLang="de-DE" sz="2000" b="1" dirty="0">
                <a:solidFill>
                  <a:srgbClr val="004992"/>
                </a:solidFill>
                <a:latin typeface="Calibri Light"/>
              </a:rPr>
              <a:t>: </a:t>
            </a:r>
            <a:r>
              <a:rPr lang="en-US" altLang="de-DE" sz="2000" dirty="0" err="1">
                <a:solidFill>
                  <a:srgbClr val="333333"/>
                </a:solidFill>
                <a:latin typeface="Calibri Light"/>
              </a:rPr>
              <a:t>Opäť</a:t>
            </a:r>
            <a:r>
              <a:rPr lang="en-US" altLang="de-DE" sz="2000" dirty="0">
                <a:solidFill>
                  <a:srgbClr val="333333"/>
                </a:solidFill>
                <a:latin typeface="Calibri Light"/>
              </a:rPr>
              <a:t> </a:t>
            </a:r>
            <a:r>
              <a:rPr lang="en-US" altLang="de-DE" sz="2000" dirty="0" err="1">
                <a:solidFill>
                  <a:srgbClr val="333333"/>
                </a:solidFill>
                <a:latin typeface="Calibri Light"/>
              </a:rPr>
              <a:t>bonboniéru</a:t>
            </a:r>
            <a:r>
              <a:rPr lang="en-US" altLang="de-DE" sz="2000" dirty="0">
                <a:solidFill>
                  <a:srgbClr val="333333"/>
                </a:solidFill>
                <a:latin typeface="Calibri Light"/>
              </a:rPr>
              <a:t>, </a:t>
            </a:r>
            <a:r>
              <a:rPr lang="en-US" altLang="de-DE" sz="2000" dirty="0" err="1">
                <a:solidFill>
                  <a:srgbClr val="333333"/>
                </a:solidFill>
                <a:latin typeface="Calibri Light"/>
              </a:rPr>
              <a:t>pretože</a:t>
            </a:r>
            <a:r>
              <a:rPr lang="en-US" altLang="de-DE" sz="2000" dirty="0">
                <a:solidFill>
                  <a:srgbClr val="333333"/>
                </a:solidFill>
                <a:latin typeface="Calibri Light"/>
              </a:rPr>
              <a:t> </a:t>
            </a:r>
            <a:r>
              <a:rPr lang="en-US" altLang="de-DE" sz="2000" dirty="0" err="1">
                <a:solidFill>
                  <a:srgbClr val="333333"/>
                </a:solidFill>
                <a:latin typeface="Calibri Light"/>
              </a:rPr>
              <a:t>babička</a:t>
            </a:r>
            <a:r>
              <a:rPr lang="en-US" altLang="de-DE" sz="2000" dirty="0">
                <a:solidFill>
                  <a:srgbClr val="333333"/>
                </a:solidFill>
                <a:latin typeface="Calibri Light"/>
              </a:rPr>
              <a:t> bola </a:t>
            </a:r>
            <a:r>
              <a:rPr lang="en-US" altLang="de-DE" sz="2000" dirty="0" err="1">
                <a:solidFill>
                  <a:srgbClr val="333333"/>
                </a:solidFill>
                <a:latin typeface="Calibri Light"/>
              </a:rPr>
              <a:t>minule</a:t>
            </a:r>
            <a:r>
              <a:rPr lang="en-US" altLang="de-DE" sz="2000" dirty="0">
                <a:solidFill>
                  <a:srgbClr val="333333"/>
                </a:solidFill>
                <a:latin typeface="Calibri Light"/>
              </a:rPr>
              <a:t> </a:t>
            </a:r>
            <a:r>
              <a:rPr lang="en-US" altLang="de-DE" sz="2000" dirty="0" err="1">
                <a:solidFill>
                  <a:srgbClr val="333333"/>
                </a:solidFill>
                <a:latin typeface="Calibri Light"/>
              </a:rPr>
              <a:t>tak</a:t>
            </a:r>
            <a:r>
              <a:rPr lang="en-US" altLang="de-DE" sz="2000" dirty="0">
                <a:solidFill>
                  <a:srgbClr val="333333"/>
                </a:solidFill>
                <a:latin typeface="Calibri Light"/>
              </a:rPr>
              <a:t> </a:t>
            </a:r>
            <a:r>
              <a:rPr lang="en-US" altLang="de-DE" sz="2000" dirty="0" err="1">
                <a:solidFill>
                  <a:srgbClr val="333333"/>
                </a:solidFill>
                <a:latin typeface="Calibri Light"/>
              </a:rPr>
              <a:t>nadšená</a:t>
            </a:r>
            <a:r>
              <a:rPr lang="en-US" altLang="de-DE" sz="2000" dirty="0">
                <a:solidFill>
                  <a:srgbClr val="333333"/>
                </a:solidFill>
                <a:latin typeface="Calibri Light"/>
              </a:rPr>
              <a:t>.</a:t>
            </a:r>
          </a:p>
          <a:p>
            <a:pPr eaLnBrk="1" hangingPunct="1">
              <a:spcBef>
                <a:spcPts val="1200"/>
              </a:spcBef>
              <a:spcAft>
                <a:spcPts val="0"/>
              </a:spcAft>
              <a:buNone/>
            </a:pPr>
            <a:r>
              <a:rPr lang="en-US" altLang="de-DE" sz="2000" b="1" dirty="0" err="1">
                <a:solidFill>
                  <a:srgbClr val="004992"/>
                </a:solidFill>
                <a:latin typeface="Calibri Light"/>
              </a:rPr>
              <a:t>Nepravdepodobne</a:t>
            </a:r>
            <a:r>
              <a:rPr lang="en-US" altLang="de-DE" sz="2000" b="1" dirty="0">
                <a:solidFill>
                  <a:srgbClr val="004992"/>
                </a:solidFill>
                <a:latin typeface="Calibri Light"/>
              </a:rPr>
              <a:t>: </a:t>
            </a:r>
            <a:r>
              <a:rPr lang="en-US" altLang="de-DE" sz="2000" dirty="0" err="1">
                <a:solidFill>
                  <a:srgbClr val="333333"/>
                </a:solidFill>
                <a:latin typeface="Calibri Light"/>
              </a:rPr>
              <a:t>Dievča</a:t>
            </a:r>
            <a:r>
              <a:rPr lang="en-US" altLang="de-DE" sz="2000" dirty="0">
                <a:solidFill>
                  <a:srgbClr val="333333"/>
                </a:solidFill>
                <a:latin typeface="Calibri Light"/>
              </a:rPr>
              <a:t> </a:t>
            </a:r>
            <a:r>
              <a:rPr lang="en-US" altLang="de-DE" sz="2000" dirty="0" err="1">
                <a:solidFill>
                  <a:srgbClr val="333333"/>
                </a:solidFill>
                <a:latin typeface="Calibri Light"/>
              </a:rPr>
              <a:t>si</a:t>
            </a:r>
            <a:r>
              <a:rPr lang="en-US" altLang="de-DE" sz="2000" dirty="0">
                <a:solidFill>
                  <a:srgbClr val="333333"/>
                </a:solidFill>
                <a:latin typeface="Calibri Light"/>
              </a:rPr>
              <a:t> </a:t>
            </a:r>
            <a:r>
              <a:rPr lang="en-US" altLang="de-DE" sz="2000" dirty="0" err="1">
                <a:solidFill>
                  <a:srgbClr val="333333"/>
                </a:solidFill>
                <a:latin typeface="Calibri Light"/>
              </a:rPr>
              <a:t>všimlo</a:t>
            </a:r>
            <a:r>
              <a:rPr lang="en-US" altLang="de-DE" sz="2000" dirty="0">
                <a:solidFill>
                  <a:srgbClr val="333333"/>
                </a:solidFill>
                <a:latin typeface="Calibri Light"/>
              </a:rPr>
              <a:t>, </a:t>
            </a:r>
            <a:r>
              <a:rPr lang="en-US" altLang="de-DE" sz="2000" dirty="0" err="1">
                <a:solidFill>
                  <a:srgbClr val="333333"/>
                </a:solidFill>
                <a:latin typeface="Calibri Light"/>
              </a:rPr>
              <a:t>že</a:t>
            </a:r>
            <a:r>
              <a:rPr lang="en-US" altLang="de-DE" sz="2000" dirty="0">
                <a:solidFill>
                  <a:srgbClr val="333333"/>
                </a:solidFill>
                <a:latin typeface="Calibri Light"/>
              </a:rPr>
              <a:t> </a:t>
            </a:r>
            <a:r>
              <a:rPr lang="en-US" altLang="de-DE" sz="2000" dirty="0" err="1">
                <a:solidFill>
                  <a:srgbClr val="333333"/>
                </a:solidFill>
                <a:latin typeface="Calibri Light"/>
              </a:rPr>
              <a:t>babička</a:t>
            </a:r>
            <a:r>
              <a:rPr lang="en-US" altLang="de-DE" sz="2000" dirty="0">
                <a:solidFill>
                  <a:srgbClr val="333333"/>
                </a:solidFill>
                <a:latin typeface="Calibri Light"/>
              </a:rPr>
              <a:t> </a:t>
            </a:r>
            <a:r>
              <a:rPr lang="en-US" altLang="de-DE" sz="2000" dirty="0" err="1">
                <a:solidFill>
                  <a:srgbClr val="333333"/>
                </a:solidFill>
                <a:latin typeface="Calibri Light"/>
              </a:rPr>
              <a:t>nemá</a:t>
            </a:r>
            <a:r>
              <a:rPr lang="en-US" altLang="de-DE" sz="2000" dirty="0">
                <a:solidFill>
                  <a:srgbClr val="333333"/>
                </a:solidFill>
                <a:latin typeface="Calibri Light"/>
              </a:rPr>
              <a:t> </a:t>
            </a:r>
            <a:r>
              <a:rPr lang="en-US" altLang="de-DE" sz="2000" dirty="0" err="1">
                <a:solidFill>
                  <a:srgbClr val="333333"/>
                </a:solidFill>
                <a:latin typeface="Calibri Light"/>
              </a:rPr>
              <a:t>rada</a:t>
            </a:r>
            <a:r>
              <a:rPr lang="en-US" altLang="de-DE" sz="2000" dirty="0">
                <a:solidFill>
                  <a:srgbClr val="333333"/>
                </a:solidFill>
                <a:latin typeface="Calibri Light"/>
              </a:rPr>
              <a:t> </a:t>
            </a:r>
            <a:r>
              <a:rPr lang="en-US" altLang="de-DE" sz="2000" dirty="0" err="1">
                <a:solidFill>
                  <a:srgbClr val="333333"/>
                </a:solidFill>
                <a:latin typeface="Calibri Light"/>
              </a:rPr>
              <a:t>čokoládové</a:t>
            </a:r>
            <a:r>
              <a:rPr lang="en-US" altLang="de-DE" sz="2000" dirty="0">
                <a:solidFill>
                  <a:srgbClr val="333333"/>
                </a:solidFill>
                <a:latin typeface="Calibri Light"/>
              </a:rPr>
              <a:t> </a:t>
            </a:r>
            <a:r>
              <a:rPr lang="en-US" altLang="de-DE" sz="2000" dirty="0" err="1">
                <a:solidFill>
                  <a:srgbClr val="333333"/>
                </a:solidFill>
                <a:latin typeface="Calibri Light"/>
              </a:rPr>
              <a:t>cukríky</a:t>
            </a:r>
            <a:r>
              <a:rPr lang="en-US" altLang="de-DE" sz="2000" dirty="0">
                <a:solidFill>
                  <a:srgbClr val="333333"/>
                </a:solidFill>
                <a:latin typeface="Calibri Light"/>
              </a:rPr>
              <a:t> a </a:t>
            </a:r>
            <a:r>
              <a:rPr lang="en-US" altLang="de-DE" sz="2000" dirty="0" err="1">
                <a:solidFill>
                  <a:srgbClr val="333333"/>
                </a:solidFill>
                <a:latin typeface="Calibri Light"/>
              </a:rPr>
              <a:t>na</a:t>
            </a:r>
            <a:r>
              <a:rPr lang="en-US" altLang="de-DE" sz="2000" dirty="0">
                <a:solidFill>
                  <a:srgbClr val="333333"/>
                </a:solidFill>
                <a:latin typeface="Calibri Light"/>
              </a:rPr>
              <a:t> </a:t>
            </a:r>
            <a:r>
              <a:rPr lang="en-US" altLang="de-DE" sz="2000" dirty="0" err="1">
                <a:solidFill>
                  <a:srgbClr val="333333"/>
                </a:solidFill>
                <a:latin typeface="Calibri Light"/>
              </a:rPr>
              <a:t>ďalšie</a:t>
            </a:r>
            <a:r>
              <a:rPr lang="en-US" altLang="de-DE" sz="2000" dirty="0">
                <a:solidFill>
                  <a:srgbClr val="333333"/>
                </a:solidFill>
                <a:latin typeface="Calibri Light"/>
              </a:rPr>
              <a:t> </a:t>
            </a:r>
            <a:r>
              <a:rPr lang="en-US" altLang="de-DE" sz="2000" dirty="0" err="1">
                <a:solidFill>
                  <a:srgbClr val="333333"/>
                </a:solidFill>
                <a:latin typeface="Calibri Light"/>
              </a:rPr>
              <a:t>narodeniny</a:t>
            </a:r>
            <a:r>
              <a:rPr lang="en-US" altLang="de-DE" sz="2000" dirty="0">
                <a:solidFill>
                  <a:srgbClr val="333333"/>
                </a:solidFill>
                <a:latin typeface="Calibri Light"/>
              </a:rPr>
              <a:t> </a:t>
            </a:r>
            <a:r>
              <a:rPr lang="en-US" altLang="de-DE" sz="2000" dirty="0" err="1">
                <a:solidFill>
                  <a:srgbClr val="333333"/>
                </a:solidFill>
                <a:latin typeface="Calibri Light"/>
              </a:rPr>
              <a:t>jej</a:t>
            </a:r>
            <a:r>
              <a:rPr lang="en-US" altLang="de-DE" sz="2000" dirty="0">
                <a:solidFill>
                  <a:srgbClr val="333333"/>
                </a:solidFill>
                <a:latin typeface="Calibri Light"/>
              </a:rPr>
              <a:t> </a:t>
            </a:r>
            <a:r>
              <a:rPr lang="en-US" altLang="de-DE" sz="2000" dirty="0" err="1">
                <a:solidFill>
                  <a:srgbClr val="333333"/>
                </a:solidFill>
                <a:latin typeface="Calibri Light"/>
              </a:rPr>
              <a:t>prinesie</a:t>
            </a:r>
            <a:r>
              <a:rPr lang="en-US" altLang="de-DE" sz="2000" dirty="0">
                <a:solidFill>
                  <a:srgbClr val="333333"/>
                </a:solidFill>
                <a:latin typeface="Calibri Light"/>
              </a:rPr>
              <a:t> </a:t>
            </a:r>
            <a:r>
              <a:rPr lang="en-US" altLang="de-DE" sz="2000" dirty="0" err="1">
                <a:solidFill>
                  <a:srgbClr val="333333"/>
                </a:solidFill>
                <a:latin typeface="Calibri Light"/>
              </a:rPr>
              <a:t>niečo</a:t>
            </a:r>
            <a:r>
              <a:rPr lang="en-US" altLang="de-DE" sz="2000" dirty="0">
                <a:solidFill>
                  <a:srgbClr val="333333"/>
                </a:solidFill>
                <a:latin typeface="Calibri Light"/>
              </a:rPr>
              <a:t> </a:t>
            </a:r>
            <a:r>
              <a:rPr lang="en-US" altLang="de-DE" sz="2000" dirty="0" err="1">
                <a:solidFill>
                  <a:srgbClr val="333333"/>
                </a:solidFill>
                <a:latin typeface="Calibri Light"/>
              </a:rPr>
              <a:t>iné</a:t>
            </a:r>
            <a:r>
              <a:rPr lang="en-US" altLang="de-DE" sz="2000" dirty="0">
                <a:solidFill>
                  <a:srgbClr val="333333"/>
                </a:solidFill>
                <a:latin typeface="Calibri Light"/>
              </a:rPr>
              <a:t>.</a:t>
            </a:r>
            <a:endParaRPr lang="de-DE" altLang="de-DE" sz="2000" dirty="0">
              <a:solidFill>
                <a:srgbClr val="333333"/>
              </a:solidFill>
              <a:latin typeface="Calibri Light"/>
            </a:endParaRPr>
          </a:p>
        </p:txBody>
      </p:sp>
      <p:sp>
        <p:nvSpPr>
          <p:cNvPr id="18"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100" b="1">
                <a:solidFill>
                  <a:srgbClr val="000000"/>
                </a:solidFill>
                <a:latin typeface="Calibri Light"/>
              </a:rPr>
              <a:t>Čokoládové cukríky! </a:t>
            </a:r>
          </a:p>
          <a:p>
            <a:pPr algn="ctr" eaLnBrk="1" hangingPunct="1">
              <a:spcBef>
                <a:spcPct val="0"/>
              </a:spcBef>
              <a:buFontTx/>
              <a:buNone/>
            </a:pPr>
            <a:r>
              <a:rPr lang="de-DE" altLang="de-DE" sz="1100" b="1">
                <a:solidFill>
                  <a:srgbClr val="000000"/>
                </a:solidFill>
                <a:latin typeface="Calibri Light"/>
              </a:rPr>
              <a:t>Ďakujem pekne!</a:t>
            </a:r>
            <a:endParaRPr lang="de-DE" altLang="de-DE" sz="1100" b="1" dirty="0">
              <a:solidFill>
                <a:srgbClr val="000000"/>
              </a:solidFill>
              <a:latin typeface="Calibri Light"/>
            </a:endParaRPr>
          </a:p>
        </p:txBody>
      </p:sp>
      <p:pic>
        <p:nvPicPr>
          <p:cNvPr id="20"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16"/>
          <p:cNvSpPr txBox="1">
            <a:spLocks noChangeArrowheads="1"/>
          </p:cNvSpPr>
          <p:nvPr/>
        </p:nvSpPr>
        <p:spPr bwMode="auto">
          <a:xfrm>
            <a:off x="6493942" y="2227511"/>
            <a:ext cx="108825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100" b="1" dirty="0">
                <a:solidFill>
                  <a:srgbClr val="000000"/>
                </a:solidFill>
                <a:latin typeface="Calibri Light"/>
              </a:rPr>
              <a:t>Nemôžem vystáť čokoládové cukríky...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Poďme na to!</a:t>
            </a:r>
          </a:p>
        </p:txBody>
      </p:sp>
      <p:sp>
        <p:nvSpPr>
          <p:cNvPr id="3" name="Footer Placeholder 2"/>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27</a:t>
            </a:fld>
            <a:endParaRPr lang="de-DE" dirty="0">
              <a:latin typeface="+mn-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28</a:t>
            </a:fld>
            <a:endParaRPr lang="de-DE" dirty="0">
              <a:latin typeface="+mn-lt"/>
            </a:endParaRPr>
          </a:p>
        </p:txBody>
      </p:sp>
      <p:pic>
        <p:nvPicPr>
          <p:cNvPr id="12"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3"/>
          <p:cNvSpPr txBox="1"/>
          <p:nvPr/>
        </p:nvSpPr>
        <p:spPr>
          <a:xfrm>
            <a:off x="2519217" y="5884164"/>
            <a:ext cx="7123085" cy="772712"/>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en-US" sz="2400" spc="-10">
                <a:solidFill>
                  <a:srgbClr val="004992"/>
                </a:solidFill>
                <a:latin typeface="Calibri Light"/>
                <a:cs typeface="Verdana"/>
              </a:rPr>
              <a:t>Je tento šéf bezcitný? Potrebujeme doplňujúce informácie, aby sme sa rozhodli?</a:t>
            </a:r>
            <a:endParaRPr sz="2400" dirty="0">
              <a:solidFill>
                <a:srgbClr val="004992"/>
              </a:solidFill>
              <a:latin typeface="Calibri Light"/>
              <a:cs typeface="Verdana"/>
            </a:endParaRPr>
          </a:p>
        </p:txBody>
      </p:sp>
      <p:sp>
        <p:nvSpPr>
          <p:cNvPr id="14" name="Caption_14"/>
          <p:cNvSpPr txBox="1"/>
          <p:nvPr/>
        </p:nvSpPr>
        <p:spPr>
          <a:xfrm>
            <a:off x="3354387" y="1295400"/>
            <a:ext cx="1005840" cy="556318"/>
          </a:xfrm>
          <a:prstGeom prst="ellipse">
            <a:avLst/>
          </a:prstGeom>
          <a:solidFill>
            <a:schemeClr val="bg1"/>
          </a:solidFill>
        </p:spPr>
        <p:txBody>
          <a:bodyPr wrap="square" lIns="0" tIns="13335" rIns="0" bIns="0" anchor="ctr" anchorCtr="0">
            <a:noAutofit/>
          </a:bodyPr>
          <a:lstStyle/>
          <a:p>
            <a:pPr algn="ctr" eaLnBrk="1" fontAlgn="auto" hangingPunct="1">
              <a:spcBef>
                <a:spcPts val="105"/>
              </a:spcBef>
              <a:spcAft>
                <a:spcPts val="0"/>
              </a:spcAft>
              <a:defRPr/>
            </a:pPr>
            <a:r>
              <a:rPr lang="pl-PL" sz="1200">
                <a:latin typeface="Calibri Light"/>
                <a:cs typeface="Verdana"/>
              </a:rPr>
              <a:t>Je mi to veľmi ľúto!</a:t>
            </a:r>
            <a:endParaRPr sz="1200" dirty="0">
              <a:latin typeface="Calibri Light"/>
              <a:cs typeface="Verdana"/>
            </a:endParaRPr>
          </a:p>
        </p:txBody>
      </p:sp>
      <p:sp>
        <p:nvSpPr>
          <p:cNvPr id="15"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pl-PL" altLang="de-DE" sz="1200">
                <a:latin typeface="Calibri Light"/>
                <a:ea typeface="Verdana" panose="020B0604030504040204" pitchFamily="34" charset="0"/>
                <a:cs typeface="Verdana" panose="020B0604030504040204" pitchFamily="34" charset="0"/>
              </a:rPr>
              <a:t>Ako to teraz budem zvládať v práci?</a:t>
            </a:r>
            <a:endParaRPr lang="de-DE" altLang="de-DE" sz="1200" dirty="0">
              <a:latin typeface="Calibri Light"/>
              <a:ea typeface="Verdana" panose="020B0604030504040204" pitchFamily="34" charset="0"/>
              <a:cs typeface="Verdana" panose="020B0604030504040204" pitchFamily="34" charset="0"/>
            </a:endParaRPr>
          </a:p>
        </p:txBody>
      </p:sp>
      <p:sp>
        <p:nvSpPr>
          <p:cNvPr id="16"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200">
                <a:latin typeface="Calibri Light"/>
                <a:ea typeface="Verdana" panose="020B0604030504040204" pitchFamily="34" charset="0"/>
                <a:cs typeface="Verdana" panose="020B0604030504040204" pitchFamily="34" charset="0"/>
              </a:rPr>
              <a:t>Je to neospravedlniteľné</a:t>
            </a:r>
            <a:endParaRPr lang="de-DE" altLang="de-DE" sz="1200" dirty="0">
              <a:latin typeface="Calibri Light"/>
              <a:ea typeface="Verdana" panose="020B0604030504040204" pitchFamily="34" charset="0"/>
              <a:cs typeface="Verdana" panose="020B0604030504040204" pitchFamily="34" charset="0"/>
            </a:endParaRPr>
          </a:p>
        </p:txBody>
      </p:sp>
      <p:sp>
        <p:nvSpPr>
          <p:cNvPr id="17" name="Rectangle 60"/>
          <p:cNvSpPr>
            <a:spLocks noChangeArrowheads="1"/>
          </p:cNvSpPr>
          <p:nvPr/>
        </p:nvSpPr>
        <p:spPr bwMode="auto">
          <a:xfrm>
            <a:off x="2624328" y="3328416"/>
            <a:ext cx="3474720" cy="2414016"/>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8" name="Rectangle 60"/>
          <p:cNvSpPr>
            <a:spLocks noChangeArrowheads="1"/>
          </p:cNvSpPr>
          <p:nvPr/>
        </p:nvSpPr>
        <p:spPr bwMode="auto">
          <a:xfrm>
            <a:off x="6080760" y="1152144"/>
            <a:ext cx="3456432"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9" name="Rectangle 60"/>
          <p:cNvSpPr>
            <a:spLocks noChangeArrowheads="1"/>
          </p:cNvSpPr>
          <p:nvPr/>
        </p:nvSpPr>
        <p:spPr bwMode="auto">
          <a:xfrm>
            <a:off x="2624328" y="1152144"/>
            <a:ext cx="3474720"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29</a:t>
            </a:fld>
            <a:endParaRPr lang="de-DE" dirty="0">
              <a:latin typeface="+mn-lt"/>
            </a:endParaRPr>
          </a:p>
        </p:txBody>
      </p:sp>
      <p:pic>
        <p:nvPicPr>
          <p:cNvPr id="12"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3"/>
          <p:cNvSpPr txBox="1"/>
          <p:nvPr/>
        </p:nvSpPr>
        <p:spPr>
          <a:xfrm>
            <a:off x="2519217" y="5884164"/>
            <a:ext cx="7123085" cy="772712"/>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en-US" sz="2400" spc="-10">
                <a:solidFill>
                  <a:srgbClr val="004992"/>
                </a:solidFill>
                <a:latin typeface="Calibri Light"/>
                <a:cs typeface="Verdana"/>
              </a:rPr>
              <a:t>Je tento šéf bezcitný? Potrebujeme doplňujúce informácie, aby sme sa rozhodli?</a:t>
            </a:r>
            <a:endParaRPr sz="2400" dirty="0">
              <a:solidFill>
                <a:srgbClr val="004992"/>
              </a:solidFill>
              <a:latin typeface="Calibri Light"/>
              <a:cs typeface="Verdana"/>
            </a:endParaRPr>
          </a:p>
        </p:txBody>
      </p:sp>
      <p:sp>
        <p:nvSpPr>
          <p:cNvPr id="14" name="Caption_14"/>
          <p:cNvSpPr txBox="1"/>
          <p:nvPr/>
        </p:nvSpPr>
        <p:spPr>
          <a:xfrm>
            <a:off x="3354387" y="1295400"/>
            <a:ext cx="1005840" cy="556318"/>
          </a:xfrm>
          <a:prstGeom prst="ellipse">
            <a:avLst/>
          </a:prstGeom>
          <a:solidFill>
            <a:schemeClr val="bg1"/>
          </a:solidFill>
        </p:spPr>
        <p:txBody>
          <a:bodyPr wrap="square" lIns="0" tIns="13335" rIns="0" bIns="0" anchor="ctr" anchorCtr="0">
            <a:noAutofit/>
          </a:bodyPr>
          <a:lstStyle/>
          <a:p>
            <a:pPr algn="ctr" eaLnBrk="1" fontAlgn="auto" hangingPunct="1">
              <a:spcBef>
                <a:spcPts val="105"/>
              </a:spcBef>
              <a:spcAft>
                <a:spcPts val="0"/>
              </a:spcAft>
              <a:defRPr/>
            </a:pPr>
            <a:r>
              <a:rPr lang="pl-PL" sz="1200">
                <a:latin typeface="Calibri Light"/>
                <a:cs typeface="Verdana"/>
              </a:rPr>
              <a:t>Je mi to veľmi ľúto!</a:t>
            </a:r>
            <a:endParaRPr sz="1200" dirty="0">
              <a:latin typeface="Calibri Light"/>
              <a:cs typeface="Verdana"/>
            </a:endParaRPr>
          </a:p>
        </p:txBody>
      </p:sp>
      <p:sp>
        <p:nvSpPr>
          <p:cNvPr id="15"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pl-PL" altLang="de-DE" sz="1200">
                <a:latin typeface="Calibri Light"/>
                <a:ea typeface="Verdana" panose="020B0604030504040204" pitchFamily="34" charset="0"/>
                <a:cs typeface="Verdana" panose="020B0604030504040204" pitchFamily="34" charset="0"/>
              </a:rPr>
              <a:t>Ako to teraz budem zvládať v práci?</a:t>
            </a:r>
            <a:endParaRPr lang="de-DE" altLang="de-DE" sz="1200" dirty="0">
              <a:latin typeface="Calibri Light"/>
              <a:ea typeface="Verdana" panose="020B0604030504040204" pitchFamily="34" charset="0"/>
              <a:cs typeface="Verdana" panose="020B0604030504040204" pitchFamily="34" charset="0"/>
            </a:endParaRPr>
          </a:p>
        </p:txBody>
      </p:sp>
      <p:sp>
        <p:nvSpPr>
          <p:cNvPr id="16"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200">
                <a:latin typeface="Calibri Light"/>
                <a:ea typeface="Verdana" panose="020B0604030504040204" pitchFamily="34" charset="0"/>
                <a:cs typeface="Verdana" panose="020B0604030504040204" pitchFamily="34" charset="0"/>
              </a:rPr>
              <a:t>Je to neospravedlniteľné</a:t>
            </a:r>
            <a:endParaRPr lang="de-DE" altLang="de-DE" sz="1200" dirty="0">
              <a:latin typeface="Calibri Light"/>
              <a:ea typeface="Verdana" panose="020B0604030504040204" pitchFamily="34" charset="0"/>
              <a:cs typeface="Verdana" panose="020B0604030504040204" pitchFamily="34" charset="0"/>
            </a:endParaRPr>
          </a:p>
        </p:txBody>
      </p:sp>
      <p:sp>
        <p:nvSpPr>
          <p:cNvPr id="9" name="Rectangle 60"/>
          <p:cNvSpPr>
            <a:spLocks noChangeArrowheads="1"/>
          </p:cNvSpPr>
          <p:nvPr/>
        </p:nvSpPr>
        <p:spPr bwMode="auto">
          <a:xfrm>
            <a:off x="6080760" y="1152144"/>
            <a:ext cx="3456432"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0" name="Rectangle 60"/>
          <p:cNvSpPr>
            <a:spLocks noChangeArrowheads="1"/>
          </p:cNvSpPr>
          <p:nvPr/>
        </p:nvSpPr>
        <p:spPr bwMode="auto">
          <a:xfrm>
            <a:off x="2624328" y="1152144"/>
            <a:ext cx="3474720"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extLst>
      <p:ext uri="{BB962C8B-B14F-4D97-AF65-F5344CB8AC3E}">
        <p14:creationId xmlns:p14="http://schemas.microsoft.com/office/powerpoint/2010/main" val="29936390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30</a:t>
            </a:fld>
            <a:endParaRPr lang="de-DE" dirty="0">
              <a:latin typeface="+mn-lt"/>
            </a:endParaRPr>
          </a:p>
        </p:txBody>
      </p:sp>
      <p:pic>
        <p:nvPicPr>
          <p:cNvPr id="12"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3"/>
          <p:cNvSpPr txBox="1"/>
          <p:nvPr/>
        </p:nvSpPr>
        <p:spPr>
          <a:xfrm>
            <a:off x="2519217" y="5884164"/>
            <a:ext cx="7123085" cy="772712"/>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en-US" sz="2400" spc="-10">
                <a:solidFill>
                  <a:srgbClr val="004992"/>
                </a:solidFill>
                <a:latin typeface="Calibri Light"/>
                <a:cs typeface="Verdana"/>
              </a:rPr>
              <a:t>Je tento šéf bezcitný? Potrebujeme doplňujúce informácie, aby sme sa rozhodli?</a:t>
            </a:r>
            <a:endParaRPr sz="2400" dirty="0">
              <a:solidFill>
                <a:srgbClr val="004992"/>
              </a:solidFill>
              <a:latin typeface="Calibri Light"/>
              <a:cs typeface="Verdana"/>
            </a:endParaRPr>
          </a:p>
        </p:txBody>
      </p:sp>
      <p:sp>
        <p:nvSpPr>
          <p:cNvPr id="14" name="Caption_14"/>
          <p:cNvSpPr txBox="1"/>
          <p:nvPr/>
        </p:nvSpPr>
        <p:spPr>
          <a:xfrm>
            <a:off x="3354387" y="1295400"/>
            <a:ext cx="1005840" cy="556318"/>
          </a:xfrm>
          <a:prstGeom prst="ellipse">
            <a:avLst/>
          </a:prstGeom>
          <a:solidFill>
            <a:schemeClr val="bg1"/>
          </a:solidFill>
        </p:spPr>
        <p:txBody>
          <a:bodyPr wrap="square" lIns="0" tIns="13335" rIns="0" bIns="0" anchor="ctr" anchorCtr="0">
            <a:noAutofit/>
          </a:bodyPr>
          <a:lstStyle/>
          <a:p>
            <a:pPr algn="ctr" eaLnBrk="1" fontAlgn="auto" hangingPunct="1">
              <a:spcBef>
                <a:spcPts val="105"/>
              </a:spcBef>
              <a:spcAft>
                <a:spcPts val="0"/>
              </a:spcAft>
              <a:defRPr/>
            </a:pPr>
            <a:r>
              <a:rPr lang="pl-PL" sz="1200">
                <a:latin typeface="Calibri Light"/>
                <a:cs typeface="Verdana"/>
              </a:rPr>
              <a:t>Je mi to veľmi ľúto!</a:t>
            </a:r>
            <a:endParaRPr sz="1200" dirty="0">
              <a:latin typeface="Calibri Light"/>
              <a:cs typeface="Verdana"/>
            </a:endParaRPr>
          </a:p>
        </p:txBody>
      </p:sp>
      <p:sp>
        <p:nvSpPr>
          <p:cNvPr id="15"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pl-PL" altLang="de-DE" sz="1200">
                <a:latin typeface="Calibri Light"/>
                <a:ea typeface="Verdana" panose="020B0604030504040204" pitchFamily="34" charset="0"/>
                <a:cs typeface="Verdana" panose="020B0604030504040204" pitchFamily="34" charset="0"/>
              </a:rPr>
              <a:t>Ako to teraz budem zvládať v práci?</a:t>
            </a:r>
            <a:endParaRPr lang="de-DE" altLang="de-DE" sz="1200" dirty="0">
              <a:latin typeface="Calibri Light"/>
              <a:ea typeface="Verdana" panose="020B0604030504040204" pitchFamily="34" charset="0"/>
              <a:cs typeface="Verdana" panose="020B0604030504040204" pitchFamily="34" charset="0"/>
            </a:endParaRPr>
          </a:p>
        </p:txBody>
      </p:sp>
      <p:sp>
        <p:nvSpPr>
          <p:cNvPr id="16"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200">
                <a:latin typeface="Calibri Light"/>
                <a:ea typeface="Verdana" panose="020B0604030504040204" pitchFamily="34" charset="0"/>
                <a:cs typeface="Verdana" panose="020B0604030504040204" pitchFamily="34" charset="0"/>
              </a:rPr>
              <a:t>Je to neospravedlniteľné</a:t>
            </a:r>
            <a:endParaRPr lang="de-DE" altLang="de-DE" sz="1200" dirty="0">
              <a:latin typeface="Calibri Light"/>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5582461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31</a:t>
            </a:fld>
            <a:endParaRPr lang="de-DE" dirty="0">
              <a:latin typeface="+mn-lt"/>
            </a:endParaRPr>
          </a:p>
        </p:txBody>
      </p:sp>
      <p:pic>
        <p:nvPicPr>
          <p:cNvPr id="8"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2400">
                <a:solidFill>
                  <a:srgbClr val="004992"/>
                </a:solidFill>
                <a:latin typeface="Calibri Light"/>
              </a:rPr>
              <a:t>Čo by si mohol policajt myslieť...má úplnú pravdu alebo len čiastočnú pravdu?</a:t>
            </a:r>
            <a:endParaRPr lang="de-DE" altLang="de-DE" sz="2400" dirty="0">
              <a:solidFill>
                <a:srgbClr val="004992"/>
              </a:solidFill>
              <a:latin typeface="Calibri Light"/>
            </a:endParaRPr>
          </a:p>
        </p:txBody>
      </p:sp>
      <p:sp>
        <p:nvSpPr>
          <p:cNvPr id="10"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1"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2" name="Rectangle 60"/>
          <p:cNvSpPr>
            <a:spLocks noChangeArrowheads="1"/>
          </p:cNvSpPr>
          <p:nvPr/>
        </p:nvSpPr>
        <p:spPr bwMode="auto">
          <a:xfrm>
            <a:off x="7095744" y="1143000"/>
            <a:ext cx="219456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3" name="Rectangle 60"/>
          <p:cNvSpPr>
            <a:spLocks noChangeArrowheads="1"/>
          </p:cNvSpPr>
          <p:nvPr/>
        </p:nvSpPr>
        <p:spPr bwMode="auto">
          <a:xfrm>
            <a:off x="2857227" y="3429000"/>
            <a:ext cx="2084832" cy="233172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32</a:t>
            </a:fld>
            <a:endParaRPr lang="de-DE" dirty="0">
              <a:latin typeface="+mn-lt"/>
            </a:endParaRPr>
          </a:p>
        </p:txBody>
      </p:sp>
      <p:pic>
        <p:nvPicPr>
          <p:cNvPr id="8"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2400">
                <a:solidFill>
                  <a:srgbClr val="004992"/>
                </a:solidFill>
                <a:latin typeface="Calibri Light"/>
              </a:rPr>
              <a:t>Čo by si mohol policajt myslieť...má úplnú pravdu alebo len čiastočnú pravdu?</a:t>
            </a:r>
            <a:endParaRPr lang="de-DE" altLang="de-DE" sz="2400" dirty="0">
              <a:solidFill>
                <a:srgbClr val="004992"/>
              </a:solidFill>
              <a:latin typeface="Calibri Light"/>
            </a:endParaRPr>
          </a:p>
        </p:txBody>
      </p:sp>
      <p:sp>
        <p:nvSpPr>
          <p:cNvPr id="6"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7"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0" name="Rectangle 60"/>
          <p:cNvSpPr>
            <a:spLocks noChangeArrowheads="1"/>
          </p:cNvSpPr>
          <p:nvPr/>
        </p:nvSpPr>
        <p:spPr bwMode="auto">
          <a:xfrm>
            <a:off x="7095744" y="1143000"/>
            <a:ext cx="219456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extLst>
      <p:ext uri="{BB962C8B-B14F-4D97-AF65-F5344CB8AC3E}">
        <p14:creationId xmlns:p14="http://schemas.microsoft.com/office/powerpoint/2010/main" val="26954685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33</a:t>
            </a:fld>
            <a:endParaRPr lang="de-DE" dirty="0">
              <a:latin typeface="+mn-lt"/>
            </a:endParaRPr>
          </a:p>
        </p:txBody>
      </p:sp>
      <p:pic>
        <p:nvPicPr>
          <p:cNvPr id="8"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2400">
                <a:solidFill>
                  <a:srgbClr val="004992"/>
                </a:solidFill>
                <a:latin typeface="Calibri Light"/>
              </a:rPr>
              <a:t>Čo by si mohol policajt myslieť...má úplnú pravdu alebo len čiastočnú pravdu?</a:t>
            </a:r>
            <a:endParaRPr lang="de-DE" altLang="de-DE" sz="2400" dirty="0">
              <a:solidFill>
                <a:srgbClr val="004992"/>
              </a:solidFill>
              <a:latin typeface="Calibri Light"/>
            </a:endParaRPr>
          </a:p>
        </p:txBody>
      </p:sp>
      <p:sp>
        <p:nvSpPr>
          <p:cNvPr id="6"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7"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extLst>
      <p:ext uri="{BB962C8B-B14F-4D97-AF65-F5344CB8AC3E}">
        <p14:creationId xmlns:p14="http://schemas.microsoft.com/office/powerpoint/2010/main" val="28748748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34</a:t>
            </a:fld>
            <a:endParaRPr lang="de-DE" dirty="0">
              <a:latin typeface="+mn-lt"/>
            </a:endParaRPr>
          </a:p>
        </p:txBody>
      </p:sp>
      <p:pic>
        <p:nvPicPr>
          <p:cNvPr id="8"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2400">
                <a:solidFill>
                  <a:srgbClr val="004992"/>
                </a:solidFill>
                <a:latin typeface="Calibri Light"/>
              </a:rPr>
              <a:t>Čo by si mohol policajt myslieť...má úplnú pravdu alebo len čiastočnú pravdu?</a:t>
            </a:r>
            <a:endParaRPr lang="de-DE" altLang="de-DE" sz="2400" dirty="0">
              <a:solidFill>
                <a:srgbClr val="004992"/>
              </a:solidFill>
              <a:latin typeface="Calibri Light"/>
            </a:endParaRPr>
          </a:p>
        </p:txBody>
      </p:sp>
    </p:spTree>
    <p:extLst>
      <p:ext uri="{BB962C8B-B14F-4D97-AF65-F5344CB8AC3E}">
        <p14:creationId xmlns:p14="http://schemas.microsoft.com/office/powerpoint/2010/main" val="12830171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35</a:t>
            </a:fld>
            <a:endParaRPr lang="de-DE" dirty="0">
              <a:latin typeface="+mn-lt"/>
            </a:endParaRPr>
          </a:p>
        </p:txBody>
      </p:sp>
      <p:pic>
        <p:nvPicPr>
          <p:cNvPr id="15" name="Caption_27"/>
          <p:cNvPicPr>
            <a:picLocks noChangeArrowheads="1"/>
          </p:cNvPicPr>
          <p:nvPr/>
        </p:nvPicPr>
        <p:blipFill rotWithShape="1">
          <a:blip r:embed="rId3">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1030" descr="0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24"/>
          <p:cNvSpPr/>
          <p:nvPr/>
        </p:nvSpPr>
        <p:spPr bwMode="gray">
          <a:xfrm>
            <a:off x="7088187" y="1063752"/>
            <a:ext cx="100584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e-DE" altLang="de-DE" sz="1100" b="1">
                <a:solidFill>
                  <a:sysClr val="windowText" lastClr="000000"/>
                </a:solidFill>
                <a:latin typeface="Calibri Light"/>
              </a:rPr>
              <a:t>Bav sa dobre, chlapče...</a:t>
            </a:r>
            <a:endParaRPr lang="en-GB" altLang="de-DE" sz="1100" b="1" dirty="0">
              <a:solidFill>
                <a:sysClr val="windowText" lastClr="000000"/>
              </a:solidFill>
              <a:latin typeface="Calibri Light"/>
            </a:endParaRPr>
          </a:p>
        </p:txBody>
      </p:sp>
      <p:sp>
        <p:nvSpPr>
          <p:cNvPr id="20" name="Caption_22"/>
          <p:cNvSpPr txBox="1">
            <a:spLocks noChangeArrowheads="1"/>
          </p:cNvSpPr>
          <p:nvPr/>
        </p:nvSpPr>
        <p:spPr bwMode="auto">
          <a:xfrm>
            <a:off x="5621275" y="3624262"/>
            <a:ext cx="182880" cy="707886"/>
          </a:xfrm>
          <a:prstGeom prst="rect">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endParaRPr lang="en-US" altLang="de-DE" sz="100" b="1" dirty="0">
              <a:latin typeface="Calibri Light"/>
            </a:endParaRPr>
          </a:p>
          <a:p>
            <a:pPr algn="ctr" eaLnBrk="1" hangingPunct="1">
              <a:spcBef>
                <a:spcPct val="0"/>
              </a:spcBef>
              <a:buFontTx/>
              <a:buNone/>
            </a:pPr>
            <a:r>
              <a:rPr lang="en-US" altLang="de-DE" sz="900" b="1" dirty="0">
                <a:latin typeface="Calibri Light"/>
              </a:rPr>
              <a:t>B</a:t>
            </a:r>
          </a:p>
          <a:p>
            <a:pPr algn="ctr" eaLnBrk="1" hangingPunct="1">
              <a:spcBef>
                <a:spcPct val="0"/>
              </a:spcBef>
              <a:buFontTx/>
              <a:buNone/>
            </a:pPr>
            <a:r>
              <a:rPr lang="en-US" altLang="de-DE" sz="900" b="1" dirty="0">
                <a:latin typeface="Calibri Light"/>
              </a:rPr>
              <a:t>A</a:t>
            </a:r>
          </a:p>
          <a:p>
            <a:pPr algn="ctr" eaLnBrk="1" hangingPunct="1">
              <a:spcBef>
                <a:spcPct val="0"/>
              </a:spcBef>
              <a:buFontTx/>
              <a:buNone/>
            </a:pPr>
            <a:r>
              <a:rPr lang="en-US" altLang="de-DE" sz="900" b="1" dirty="0">
                <a:latin typeface="Calibri Light"/>
              </a:rPr>
              <a:t>N</a:t>
            </a:r>
          </a:p>
          <a:p>
            <a:pPr algn="ctr" eaLnBrk="1" hangingPunct="1">
              <a:spcBef>
                <a:spcPct val="0"/>
              </a:spcBef>
              <a:buFontTx/>
              <a:buNone/>
            </a:pPr>
            <a:r>
              <a:rPr lang="en-US" altLang="de-DE" sz="1100" b="1" dirty="0">
                <a:latin typeface="Calibri Light"/>
              </a:rPr>
              <a:t>K</a:t>
            </a:r>
          </a:p>
        </p:txBody>
      </p:sp>
      <p:pic>
        <p:nvPicPr>
          <p:cNvPr id="21" name="Caption_27"/>
          <p:cNvPicPr>
            <a:picLocks noChangeArrowheads="1"/>
          </p:cNvPicPr>
          <p:nvPr/>
        </p:nvPicPr>
        <p:blipFill rotWithShape="1">
          <a:blip r:embed="rId3">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Caption_23"/>
          <p:cNvSpPr>
            <a:spLocks/>
          </p:cNvSpPr>
          <p:nvPr/>
        </p:nvSpPr>
        <p:spPr bwMode="auto">
          <a:xfrm>
            <a:off x="6478587"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a:r>
              <a:rPr lang="pl-PL" altLang="de-DE" sz="1100" b="1">
                <a:latin typeface="Calibri Light"/>
                <a:cs typeface="Arial" panose="020B0604020202020204" pitchFamily="34" charset="0"/>
              </a:rPr>
              <a:t>Dajte mi peniaze, inak budem strieľať...</a:t>
            </a:r>
            <a:endParaRPr lang="de-DE" altLang="de-DE" sz="1100" dirty="0">
              <a:latin typeface="Calibri Light"/>
              <a:cs typeface="Arial" panose="020B0604020202020204" pitchFamily="34" charset="0"/>
            </a:endParaRPr>
          </a:p>
        </p:txBody>
      </p:sp>
      <p:sp>
        <p:nvSpPr>
          <p:cNvPr id="23" name="Caption_29"/>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sp>
        <p:nvSpPr>
          <p:cNvPr id="24" name="Caption_18"/>
          <p:cNvSpPr txBox="1"/>
          <p:nvPr/>
        </p:nvSpPr>
        <p:spPr>
          <a:xfrm>
            <a:off x="3417468" y="5884164"/>
            <a:ext cx="5326584" cy="384914"/>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en-US" sz="2400" spc="-10">
                <a:solidFill>
                  <a:srgbClr val="004992"/>
                </a:solidFill>
                <a:latin typeface="Calibri Light"/>
                <a:cs typeface="Verdana"/>
              </a:rPr>
              <a:t>Je zamestnankyňa banky vystrašená?</a:t>
            </a:r>
            <a:endParaRPr sz="2400" dirty="0">
              <a:solidFill>
                <a:srgbClr val="004992"/>
              </a:solidFill>
              <a:latin typeface="Calibri Light"/>
              <a:cs typeface="Verdana"/>
            </a:endParaRPr>
          </a:p>
        </p:txBody>
      </p:sp>
      <p:sp>
        <p:nvSpPr>
          <p:cNvPr id="25"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Caption_28"/>
          <p:cNvSpPr/>
          <p:nvPr/>
        </p:nvSpPr>
        <p:spPr>
          <a:xfrm>
            <a:off x="5449515" y="1752600"/>
            <a:ext cx="411480" cy="169277"/>
          </a:xfrm>
          <a:prstGeom prst="rect">
            <a:avLst/>
          </a:prstGeom>
          <a:solidFill>
            <a:schemeClr val="bg1"/>
          </a:solidFill>
        </p:spPr>
        <p:txBody>
          <a:bodyPr wrap="none" lIns="0" tIns="0" rIns="0" bIns="0">
            <a:noAutofit/>
          </a:bodyPr>
          <a:lstStyle/>
          <a:p>
            <a:pPr algn="ctr"/>
            <a:r>
              <a:rPr lang="en-US" sz="1000" b="1"/>
              <a:t>Fíha!</a:t>
            </a:r>
            <a:endParaRPr lang="en-US" sz="1000" b="1" dirty="0"/>
          </a:p>
        </p:txBody>
      </p:sp>
      <p:sp>
        <p:nvSpPr>
          <p:cNvPr id="17" name="Caption_30"/>
          <p:cNvSpPr/>
          <p:nvPr/>
        </p:nvSpPr>
        <p:spPr bwMode="gray">
          <a:xfrm>
            <a:off x="4599432" y="125272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845077"/>
              </a:avLst>
            </a:prstTxWarp>
          </a:bodyPr>
          <a:lstStyle/>
          <a:p>
            <a:pPr algn="ctr"/>
            <a:r>
              <a:rPr lang="en-US" b="1" spc="600" dirty="0">
                <a:ln w="19050">
                  <a:solidFill>
                    <a:srgbClr val="000000"/>
                  </a:solidFill>
                </a:ln>
                <a:solidFill>
                  <a:schemeClr val="tx1"/>
                </a:solidFill>
                <a:latin typeface="+mj-lt"/>
              </a:rPr>
              <a:t>Toys</a:t>
            </a:r>
            <a:endParaRPr lang="en-US" sz="1600" b="1" spc="600" dirty="0">
              <a:ln w="19050">
                <a:solidFill>
                  <a:srgbClr val="000000"/>
                </a:solidFill>
              </a:ln>
              <a:solidFill>
                <a:schemeClr val="tx1"/>
              </a:solidFill>
              <a:latin typeface="+mj-lt"/>
            </a:endParaRPr>
          </a:p>
        </p:txBody>
      </p:sp>
      <p:sp>
        <p:nvSpPr>
          <p:cNvPr id="29" name="Rectangle 60"/>
          <p:cNvSpPr>
            <a:spLocks noChangeArrowheads="1"/>
          </p:cNvSpPr>
          <p:nvPr/>
        </p:nvSpPr>
        <p:spPr bwMode="auto">
          <a:xfrm>
            <a:off x="6083835" y="1115568"/>
            <a:ext cx="260604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30" name="Rectangle 60"/>
          <p:cNvSpPr>
            <a:spLocks noChangeArrowheads="1"/>
          </p:cNvSpPr>
          <p:nvPr/>
        </p:nvSpPr>
        <p:spPr bwMode="auto">
          <a:xfrm>
            <a:off x="3433291" y="3474720"/>
            <a:ext cx="265176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31" name="Rectangle 60"/>
          <p:cNvSpPr>
            <a:spLocks noChangeArrowheads="1"/>
          </p:cNvSpPr>
          <p:nvPr/>
        </p:nvSpPr>
        <p:spPr bwMode="auto">
          <a:xfrm>
            <a:off x="3433291" y="1115568"/>
            <a:ext cx="265176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36</a:t>
            </a:fld>
            <a:endParaRPr lang="de-DE" dirty="0">
              <a:latin typeface="+mn-lt"/>
            </a:endParaRPr>
          </a:p>
        </p:txBody>
      </p:sp>
      <p:pic>
        <p:nvPicPr>
          <p:cNvPr id="15" name="Caption_27"/>
          <p:cNvPicPr>
            <a:picLocks noChangeArrowheads="1"/>
          </p:cNvPicPr>
          <p:nvPr/>
        </p:nvPicPr>
        <p:blipFill rotWithShape="1">
          <a:blip r:embed="rId3">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1030" descr="0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24"/>
          <p:cNvSpPr/>
          <p:nvPr/>
        </p:nvSpPr>
        <p:spPr bwMode="gray">
          <a:xfrm>
            <a:off x="7088187" y="1063752"/>
            <a:ext cx="100584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e-DE" altLang="de-DE" sz="1100" b="1">
                <a:solidFill>
                  <a:sysClr val="windowText" lastClr="000000"/>
                </a:solidFill>
                <a:latin typeface="Calibri Light"/>
              </a:rPr>
              <a:t>Bav sa dobre, chlapče...</a:t>
            </a:r>
            <a:endParaRPr lang="en-GB" altLang="de-DE" sz="1100" b="1" dirty="0">
              <a:solidFill>
                <a:sysClr val="windowText" lastClr="000000"/>
              </a:solidFill>
              <a:latin typeface="Calibri Light"/>
            </a:endParaRPr>
          </a:p>
        </p:txBody>
      </p:sp>
      <p:sp>
        <p:nvSpPr>
          <p:cNvPr id="20" name="Caption_22"/>
          <p:cNvSpPr txBox="1">
            <a:spLocks noChangeArrowheads="1"/>
          </p:cNvSpPr>
          <p:nvPr/>
        </p:nvSpPr>
        <p:spPr bwMode="auto">
          <a:xfrm>
            <a:off x="5621275" y="3624262"/>
            <a:ext cx="182880" cy="707886"/>
          </a:xfrm>
          <a:prstGeom prst="rect">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endParaRPr lang="en-US" altLang="de-DE" sz="100" b="1" dirty="0">
              <a:latin typeface="Calibri Light"/>
            </a:endParaRPr>
          </a:p>
          <a:p>
            <a:pPr algn="ctr" eaLnBrk="1" hangingPunct="1">
              <a:spcBef>
                <a:spcPct val="0"/>
              </a:spcBef>
              <a:buFontTx/>
              <a:buNone/>
            </a:pPr>
            <a:r>
              <a:rPr lang="en-US" altLang="de-DE" sz="900" b="1" dirty="0">
                <a:latin typeface="Calibri Light"/>
              </a:rPr>
              <a:t>B</a:t>
            </a:r>
          </a:p>
          <a:p>
            <a:pPr algn="ctr" eaLnBrk="1" hangingPunct="1">
              <a:spcBef>
                <a:spcPct val="0"/>
              </a:spcBef>
              <a:buFontTx/>
              <a:buNone/>
            </a:pPr>
            <a:r>
              <a:rPr lang="en-US" altLang="de-DE" sz="900" b="1" dirty="0">
                <a:latin typeface="Calibri Light"/>
              </a:rPr>
              <a:t>A</a:t>
            </a:r>
          </a:p>
          <a:p>
            <a:pPr algn="ctr" eaLnBrk="1" hangingPunct="1">
              <a:spcBef>
                <a:spcPct val="0"/>
              </a:spcBef>
              <a:buFontTx/>
              <a:buNone/>
            </a:pPr>
            <a:r>
              <a:rPr lang="en-US" altLang="de-DE" sz="900" b="1" dirty="0">
                <a:latin typeface="Calibri Light"/>
              </a:rPr>
              <a:t>N</a:t>
            </a:r>
          </a:p>
          <a:p>
            <a:pPr algn="ctr" eaLnBrk="1" hangingPunct="1">
              <a:spcBef>
                <a:spcPct val="0"/>
              </a:spcBef>
              <a:buFontTx/>
              <a:buNone/>
            </a:pPr>
            <a:r>
              <a:rPr lang="en-US" altLang="de-DE" sz="1100" b="1" dirty="0">
                <a:latin typeface="Calibri Light"/>
              </a:rPr>
              <a:t>K</a:t>
            </a:r>
          </a:p>
        </p:txBody>
      </p:sp>
      <p:pic>
        <p:nvPicPr>
          <p:cNvPr id="21" name="Caption_27"/>
          <p:cNvPicPr>
            <a:picLocks noChangeArrowheads="1"/>
          </p:cNvPicPr>
          <p:nvPr/>
        </p:nvPicPr>
        <p:blipFill rotWithShape="1">
          <a:blip r:embed="rId3">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Caption_23"/>
          <p:cNvSpPr>
            <a:spLocks/>
          </p:cNvSpPr>
          <p:nvPr/>
        </p:nvSpPr>
        <p:spPr bwMode="auto">
          <a:xfrm>
            <a:off x="6478587"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a:r>
              <a:rPr lang="pl-PL" altLang="de-DE" sz="1100" b="1">
                <a:latin typeface="Calibri Light"/>
                <a:cs typeface="Arial" panose="020B0604020202020204" pitchFamily="34" charset="0"/>
              </a:rPr>
              <a:t>Dajte mi peniaze, inak budem strieľať...</a:t>
            </a:r>
            <a:endParaRPr lang="de-DE" altLang="de-DE" sz="1100" dirty="0">
              <a:latin typeface="Calibri Light"/>
              <a:cs typeface="Arial" panose="020B0604020202020204" pitchFamily="34" charset="0"/>
            </a:endParaRPr>
          </a:p>
        </p:txBody>
      </p:sp>
      <p:sp>
        <p:nvSpPr>
          <p:cNvPr id="23" name="Caption_29"/>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sp>
        <p:nvSpPr>
          <p:cNvPr id="24" name="Caption_18"/>
          <p:cNvSpPr txBox="1"/>
          <p:nvPr/>
        </p:nvSpPr>
        <p:spPr>
          <a:xfrm>
            <a:off x="3417468" y="5884164"/>
            <a:ext cx="5326584" cy="384914"/>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en-US" sz="2400" spc="-10">
                <a:solidFill>
                  <a:srgbClr val="004992"/>
                </a:solidFill>
                <a:latin typeface="Calibri Light"/>
                <a:cs typeface="Verdana"/>
              </a:rPr>
              <a:t>Je zamestnankyňa banky vystrašená?</a:t>
            </a:r>
            <a:endParaRPr sz="2400" dirty="0">
              <a:solidFill>
                <a:srgbClr val="004992"/>
              </a:solidFill>
              <a:latin typeface="Calibri Light"/>
              <a:cs typeface="Verdana"/>
            </a:endParaRPr>
          </a:p>
        </p:txBody>
      </p:sp>
      <p:sp>
        <p:nvSpPr>
          <p:cNvPr id="25"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Caption_28"/>
          <p:cNvSpPr/>
          <p:nvPr/>
        </p:nvSpPr>
        <p:spPr>
          <a:xfrm>
            <a:off x="5449515" y="1752600"/>
            <a:ext cx="411480" cy="169277"/>
          </a:xfrm>
          <a:prstGeom prst="rect">
            <a:avLst/>
          </a:prstGeom>
          <a:solidFill>
            <a:schemeClr val="bg1"/>
          </a:solidFill>
        </p:spPr>
        <p:txBody>
          <a:bodyPr wrap="none" lIns="0" tIns="0" rIns="0" bIns="0">
            <a:noAutofit/>
          </a:bodyPr>
          <a:lstStyle/>
          <a:p>
            <a:pPr algn="ctr"/>
            <a:r>
              <a:rPr lang="en-US" sz="1000" b="1"/>
              <a:t>Fíha!</a:t>
            </a:r>
            <a:endParaRPr lang="en-US" sz="1000" b="1" dirty="0"/>
          </a:p>
        </p:txBody>
      </p:sp>
      <p:sp>
        <p:nvSpPr>
          <p:cNvPr id="17" name="Caption_30"/>
          <p:cNvSpPr/>
          <p:nvPr/>
        </p:nvSpPr>
        <p:spPr bwMode="gray">
          <a:xfrm>
            <a:off x="4599432" y="125272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845077"/>
              </a:avLst>
            </a:prstTxWarp>
          </a:bodyPr>
          <a:lstStyle/>
          <a:p>
            <a:pPr algn="ctr"/>
            <a:r>
              <a:rPr lang="en-US" b="1" spc="600" dirty="0">
                <a:ln w="19050">
                  <a:solidFill>
                    <a:srgbClr val="000000"/>
                  </a:solidFill>
                </a:ln>
                <a:solidFill>
                  <a:schemeClr val="tx1"/>
                </a:solidFill>
                <a:latin typeface="+mj-lt"/>
              </a:rPr>
              <a:t>Toys</a:t>
            </a:r>
            <a:endParaRPr lang="en-US" sz="1600" b="1" spc="600" dirty="0">
              <a:ln w="19050">
                <a:solidFill>
                  <a:srgbClr val="000000"/>
                </a:solidFill>
              </a:ln>
              <a:solidFill>
                <a:schemeClr val="tx1"/>
              </a:solidFill>
              <a:latin typeface="+mj-lt"/>
            </a:endParaRPr>
          </a:p>
        </p:txBody>
      </p:sp>
    </p:spTree>
    <p:extLst>
      <p:ext uri="{BB962C8B-B14F-4D97-AF65-F5344CB8AC3E}">
        <p14:creationId xmlns:p14="http://schemas.microsoft.com/office/powerpoint/2010/main" val="23702011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37</a:t>
            </a:fld>
            <a:endParaRPr lang="de-DE" dirty="0">
              <a:latin typeface="+mn-lt"/>
            </a:endParaRPr>
          </a:p>
        </p:txBody>
      </p:sp>
      <p:pic>
        <p:nvPicPr>
          <p:cNvPr id="11"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1"/>
          <p:cNvSpPr txBox="1"/>
          <p:nvPr/>
        </p:nvSpPr>
        <p:spPr>
          <a:xfrm>
            <a:off x="2840984" y="5884164"/>
            <a:ext cx="6479552" cy="384914"/>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pl-PL" sz="2400" spc="-5">
                <a:solidFill>
                  <a:srgbClr val="004992"/>
                </a:solidFill>
                <a:latin typeface="Calibri Light"/>
                <a:cs typeface="Verdana"/>
              </a:rPr>
              <a:t>Pôjde otec a syn s člnom na more? </a:t>
            </a:r>
            <a:endParaRPr sz="2400" dirty="0">
              <a:solidFill>
                <a:srgbClr val="004992"/>
              </a:solidFill>
              <a:latin typeface="Calibri Light"/>
              <a:cs typeface="Verdana"/>
            </a:endParaRPr>
          </a:p>
        </p:txBody>
      </p:sp>
      <p:sp>
        <p:nvSpPr>
          <p:cNvPr id="14" name="Caption_12"/>
          <p:cNvSpPr>
            <a:spLocks/>
          </p:cNvSpPr>
          <p:nvPr/>
        </p:nvSpPr>
        <p:spPr bwMode="auto">
          <a:xfrm>
            <a:off x="3895344" y="5202936"/>
            <a:ext cx="1783080" cy="484632"/>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5" name="Caption_13"/>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2" name="Caption_14"/>
          <p:cNvSpPr>
            <a:spLocks/>
          </p:cNvSpPr>
          <p:nvPr/>
        </p:nvSpPr>
        <p:spPr bwMode="auto">
          <a:xfrm>
            <a:off x="4069080" y="5138928"/>
            <a:ext cx="155448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en-US" sz="1100" b="1" spc="-5">
                <a:solidFill>
                  <a:srgbClr val="333333"/>
                </a:solidFill>
                <a:latin typeface="Calibri Light"/>
                <a:cs typeface="Arial"/>
              </a:rPr>
              <a:t>Pozor! Blíži sa búrka! </a:t>
            </a:r>
          </a:p>
          <a:p>
            <a:pPr algn="ctr" eaLnBrk="1" fontAlgn="auto" hangingPunct="1">
              <a:spcBef>
                <a:spcPts val="0"/>
              </a:spcBef>
              <a:spcAft>
                <a:spcPts val="0"/>
              </a:spcAft>
              <a:defRPr/>
            </a:pPr>
            <a:r>
              <a:rPr lang="en-US" sz="1100" b="1" spc="-5">
                <a:solidFill>
                  <a:srgbClr val="333333"/>
                </a:solidFill>
                <a:latin typeface="Calibri Light"/>
                <a:cs typeface="Arial"/>
              </a:rPr>
              <a:t>Opustite pláž!</a:t>
            </a:r>
            <a:endParaRPr lang="en-US" sz="1100" b="1" spc="-5" dirty="0">
              <a:solidFill>
                <a:srgbClr val="333333"/>
              </a:solidFill>
              <a:latin typeface="Calibri Light"/>
              <a:cs typeface="Arial"/>
            </a:endParaRPr>
          </a:p>
        </p:txBody>
      </p:sp>
      <p:sp>
        <p:nvSpPr>
          <p:cNvPr id="16" name="Rectangle 60"/>
          <p:cNvSpPr>
            <a:spLocks noChangeArrowheads="1"/>
          </p:cNvSpPr>
          <p:nvPr/>
        </p:nvSpPr>
        <p:spPr bwMode="auto">
          <a:xfrm>
            <a:off x="2929235" y="3435670"/>
            <a:ext cx="315468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7" name="Rectangle 60"/>
          <p:cNvSpPr>
            <a:spLocks noChangeArrowheads="1"/>
          </p:cNvSpPr>
          <p:nvPr/>
        </p:nvSpPr>
        <p:spPr bwMode="auto">
          <a:xfrm>
            <a:off x="6075348" y="1188720"/>
            <a:ext cx="3108960" cy="2258568"/>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8" name="Rectangle 60"/>
          <p:cNvSpPr>
            <a:spLocks noChangeArrowheads="1"/>
          </p:cNvSpPr>
          <p:nvPr/>
        </p:nvSpPr>
        <p:spPr bwMode="auto">
          <a:xfrm>
            <a:off x="2929235" y="1188720"/>
            <a:ext cx="3154680" cy="2258568"/>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38</a:t>
            </a:fld>
            <a:endParaRPr lang="de-DE" dirty="0">
              <a:latin typeface="+mn-lt"/>
            </a:endParaRPr>
          </a:p>
        </p:txBody>
      </p:sp>
      <p:pic>
        <p:nvPicPr>
          <p:cNvPr id="11"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1"/>
          <p:cNvSpPr txBox="1"/>
          <p:nvPr/>
        </p:nvSpPr>
        <p:spPr>
          <a:xfrm>
            <a:off x="2840984" y="5884164"/>
            <a:ext cx="6479552" cy="384914"/>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pl-PL" sz="2400" spc="-5">
                <a:solidFill>
                  <a:srgbClr val="004992"/>
                </a:solidFill>
                <a:latin typeface="Calibri Light"/>
                <a:cs typeface="Verdana"/>
              </a:rPr>
              <a:t>Pôjde otec a syn s člnom na more? </a:t>
            </a:r>
            <a:endParaRPr sz="2400" dirty="0">
              <a:solidFill>
                <a:srgbClr val="004992"/>
              </a:solidFill>
              <a:latin typeface="Calibri Light"/>
              <a:cs typeface="Verdana"/>
            </a:endParaRPr>
          </a:p>
        </p:txBody>
      </p:sp>
      <p:sp>
        <p:nvSpPr>
          <p:cNvPr id="14" name="Caption_12"/>
          <p:cNvSpPr>
            <a:spLocks/>
          </p:cNvSpPr>
          <p:nvPr/>
        </p:nvSpPr>
        <p:spPr bwMode="auto">
          <a:xfrm>
            <a:off x="3895344" y="5202936"/>
            <a:ext cx="1783080" cy="484632"/>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5" name="Caption_13"/>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2" name="Caption_14"/>
          <p:cNvSpPr>
            <a:spLocks/>
          </p:cNvSpPr>
          <p:nvPr/>
        </p:nvSpPr>
        <p:spPr bwMode="auto">
          <a:xfrm>
            <a:off x="4069080" y="5138928"/>
            <a:ext cx="155448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en-US" sz="1100" b="1" spc="-5" dirty="0" err="1">
                <a:solidFill>
                  <a:srgbClr val="333333"/>
                </a:solidFill>
                <a:latin typeface="Calibri Light"/>
                <a:cs typeface="Arial"/>
              </a:rPr>
              <a:t>Pozor</a:t>
            </a:r>
            <a:r>
              <a:rPr lang="en-US" sz="1100" b="1" spc="-5" dirty="0">
                <a:solidFill>
                  <a:srgbClr val="333333"/>
                </a:solidFill>
                <a:latin typeface="Calibri Light"/>
                <a:cs typeface="Arial"/>
              </a:rPr>
              <a:t>! </a:t>
            </a:r>
            <a:r>
              <a:rPr lang="en-US" sz="1100" b="1" spc="-5" dirty="0" err="1">
                <a:solidFill>
                  <a:srgbClr val="333333"/>
                </a:solidFill>
                <a:latin typeface="Calibri Light"/>
                <a:cs typeface="Arial"/>
              </a:rPr>
              <a:t>Blíži</a:t>
            </a:r>
            <a:r>
              <a:rPr lang="en-US" sz="1100" b="1" spc="-5" dirty="0">
                <a:solidFill>
                  <a:srgbClr val="333333"/>
                </a:solidFill>
                <a:latin typeface="Calibri Light"/>
                <a:cs typeface="Arial"/>
              </a:rPr>
              <a:t> </a:t>
            </a:r>
            <a:r>
              <a:rPr lang="en-US" sz="1100" b="1" spc="-5" dirty="0" err="1">
                <a:solidFill>
                  <a:srgbClr val="333333"/>
                </a:solidFill>
                <a:latin typeface="Calibri Light"/>
                <a:cs typeface="Arial"/>
              </a:rPr>
              <a:t>sa</a:t>
            </a:r>
            <a:r>
              <a:rPr lang="en-US" sz="1100" b="1" spc="-5" dirty="0">
                <a:solidFill>
                  <a:srgbClr val="333333"/>
                </a:solidFill>
                <a:latin typeface="Calibri Light"/>
                <a:cs typeface="Arial"/>
              </a:rPr>
              <a:t> </a:t>
            </a:r>
            <a:r>
              <a:rPr lang="en-US" sz="1100" b="1" spc="-5" dirty="0" err="1">
                <a:solidFill>
                  <a:srgbClr val="333333"/>
                </a:solidFill>
                <a:latin typeface="Calibri Light"/>
                <a:cs typeface="Arial"/>
              </a:rPr>
              <a:t>búrka</a:t>
            </a:r>
            <a:r>
              <a:rPr lang="en-US" sz="1100" b="1" spc="-5" dirty="0">
                <a:solidFill>
                  <a:srgbClr val="333333"/>
                </a:solidFill>
                <a:latin typeface="Calibri Light"/>
                <a:cs typeface="Arial"/>
              </a:rPr>
              <a:t>! </a:t>
            </a:r>
          </a:p>
          <a:p>
            <a:pPr algn="ctr" eaLnBrk="1" fontAlgn="auto" hangingPunct="1">
              <a:spcBef>
                <a:spcPts val="0"/>
              </a:spcBef>
              <a:spcAft>
                <a:spcPts val="0"/>
              </a:spcAft>
              <a:defRPr/>
            </a:pPr>
            <a:r>
              <a:rPr lang="en-US" sz="1100" b="1" spc="-5" dirty="0" err="1">
                <a:solidFill>
                  <a:srgbClr val="333333"/>
                </a:solidFill>
                <a:latin typeface="Calibri Light"/>
                <a:cs typeface="Arial"/>
              </a:rPr>
              <a:t>Opustite</a:t>
            </a:r>
            <a:r>
              <a:rPr lang="en-US" sz="1100" b="1" spc="-5" dirty="0">
                <a:solidFill>
                  <a:srgbClr val="333333"/>
                </a:solidFill>
                <a:latin typeface="Calibri Light"/>
                <a:cs typeface="Arial"/>
              </a:rPr>
              <a:t> </a:t>
            </a:r>
            <a:r>
              <a:rPr lang="en-US" sz="1100" b="1" spc="-5" dirty="0" err="1">
                <a:solidFill>
                  <a:srgbClr val="333333"/>
                </a:solidFill>
                <a:latin typeface="Calibri Light"/>
                <a:cs typeface="Arial"/>
              </a:rPr>
              <a:t>pláž</a:t>
            </a:r>
            <a:r>
              <a:rPr lang="en-US" sz="1100" b="1" spc="-5" dirty="0">
                <a:solidFill>
                  <a:srgbClr val="333333"/>
                </a:solidFill>
                <a:latin typeface="Calibri Light"/>
                <a:cs typeface="Arial"/>
              </a:rPr>
              <a:t>!</a:t>
            </a:r>
          </a:p>
        </p:txBody>
      </p:sp>
    </p:spTree>
    <p:extLst>
      <p:ext uri="{BB962C8B-B14F-4D97-AF65-F5344CB8AC3E}">
        <p14:creationId xmlns:p14="http://schemas.microsoft.com/office/powerpoint/2010/main" val="21602132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voliteľné</a:t>
            </a:r>
            <a:r>
              <a:rPr lang="en-US" altLang="ko-KR" sz="3600" spc="-5" dirty="0">
                <a:latin typeface="+mn-lt"/>
                <a:ea typeface="+mn-ea"/>
                <a:cs typeface="+mn-cs"/>
              </a:rPr>
              <a:t>: </a:t>
            </a:r>
            <a:r>
              <a:rPr lang="en-US" altLang="ko-KR" sz="3600" spc="-5" dirty="0" err="1">
                <a:latin typeface="+mn-lt"/>
                <a:ea typeface="+mn-ea"/>
                <a:cs typeface="+mn-cs"/>
              </a:rPr>
              <a:t>Videoklip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voliteľné</a:t>
            </a:r>
            <a:r>
              <a:rPr lang="en-US" altLang="ko-KR" sz="2400" dirty="0">
                <a:solidFill>
                  <a:srgbClr val="004992"/>
                </a:solidFill>
              </a:rPr>
              <a:t>: </a:t>
            </a:r>
            <a:r>
              <a:rPr lang="en-US" altLang="ko-KR" sz="2400" dirty="0" err="1">
                <a:solidFill>
                  <a:srgbClr val="004992"/>
                </a:solidFill>
              </a:rPr>
              <a:t>videoprezentácie</a:t>
            </a:r>
            <a:r>
              <a:rPr lang="en-US" altLang="ko-KR" sz="2400" dirty="0">
                <a:solidFill>
                  <a:srgbClr val="004992"/>
                </a:solidFill>
              </a:rPr>
              <a:t>, </a:t>
            </a:r>
            <a:r>
              <a:rPr lang="en-US" altLang="ko-KR" sz="2400" dirty="0" err="1">
                <a:solidFill>
                  <a:srgbClr val="004992"/>
                </a:solidFill>
              </a:rPr>
              <a:t>ktorých</a:t>
            </a:r>
            <a:r>
              <a:rPr lang="en-US" altLang="ko-KR" sz="2400" dirty="0">
                <a:solidFill>
                  <a:srgbClr val="004992"/>
                </a:solidFill>
              </a:rPr>
              <a:t> </a:t>
            </a:r>
            <a:r>
              <a:rPr lang="en-US" altLang="ko-KR" sz="2400" dirty="0" err="1">
                <a:solidFill>
                  <a:srgbClr val="004992"/>
                </a:solidFill>
              </a:rPr>
              <a:t>adresy</a:t>
            </a:r>
            <a:r>
              <a:rPr lang="en-US" altLang="ko-KR" sz="2400" dirty="0">
                <a:solidFill>
                  <a:srgbClr val="004992"/>
                </a:solidFill>
              </a:rPr>
              <a:t> s </a:t>
            </a:r>
            <a:r>
              <a:rPr lang="en-US" altLang="ko-KR" sz="2400" dirty="0" err="1">
                <a:solidFill>
                  <a:srgbClr val="004992"/>
                </a:solidFill>
              </a:rPr>
              <a:t>dnešnými</a:t>
            </a:r>
            <a:r>
              <a:rPr lang="en-US" altLang="ko-KR" sz="2400" dirty="0">
                <a:solidFill>
                  <a:srgbClr val="004992"/>
                </a:solidFill>
              </a:rPr>
              <a:t> </a:t>
            </a:r>
            <a:r>
              <a:rPr lang="en-US" altLang="ko-KR" sz="2400" dirty="0" err="1">
                <a:solidFill>
                  <a:srgbClr val="004992"/>
                </a:solidFill>
              </a:rPr>
              <a:t>témami</a:t>
            </a:r>
            <a:r>
              <a:rPr lang="en-US" altLang="ko-KR" sz="2400" dirty="0">
                <a:solidFill>
                  <a:srgbClr val="004992"/>
                </a:solidFill>
              </a:rPr>
              <a:t> </a:t>
            </a:r>
            <a:r>
              <a:rPr lang="en-US" altLang="ko-KR" sz="2400" dirty="0" err="1">
                <a:solidFill>
                  <a:srgbClr val="004992"/>
                </a:solidFill>
              </a:rPr>
              <a:t>sú</a:t>
            </a:r>
            <a:r>
              <a:rPr lang="en-US" altLang="ko-KR" sz="2400" dirty="0">
                <a:solidFill>
                  <a:srgbClr val="004992"/>
                </a:solidFill>
              </a:rPr>
              <a:t> </a:t>
            </a:r>
            <a:r>
              <a:rPr lang="en-US" altLang="ko-KR" sz="2400" dirty="0" err="1">
                <a:solidFill>
                  <a:srgbClr val="004992"/>
                </a:solidFill>
              </a:rPr>
              <a:t>dostupné</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nasledujúcej</a:t>
            </a:r>
            <a:r>
              <a:rPr lang="en-US" altLang="ko-KR" sz="2400" dirty="0">
                <a:solidFill>
                  <a:srgbClr val="004992"/>
                </a:solidFill>
              </a:rPr>
              <a:t> web </a:t>
            </a:r>
            <a:r>
              <a:rPr lang="en-US" altLang="ko-KR" sz="2400" dirty="0" err="1">
                <a:solidFill>
                  <a:srgbClr val="004992"/>
                </a:solidFill>
              </a:rPr>
              <a:t>stránke</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a:solidFill>
                  <a:srgbClr val="333333"/>
                </a:solidFill>
              </a:rPr>
              <a:t>Po </a:t>
            </a:r>
            <a:r>
              <a:rPr lang="en-US" altLang="ko-KR" sz="2400" dirty="0" err="1">
                <a:solidFill>
                  <a:srgbClr val="333333"/>
                </a:solidFill>
              </a:rPr>
              <a:t>pozretí</a:t>
            </a:r>
            <a:r>
              <a:rPr lang="en-US" altLang="ko-KR" sz="2400" dirty="0">
                <a:solidFill>
                  <a:srgbClr val="333333"/>
                </a:solidFill>
              </a:rPr>
              <a:t> </a:t>
            </a:r>
            <a:r>
              <a:rPr lang="en-US" altLang="ko-KR" sz="2400" dirty="0" err="1">
                <a:solidFill>
                  <a:srgbClr val="333333"/>
                </a:solidFill>
              </a:rPr>
              <a:t>videa</a:t>
            </a:r>
            <a:r>
              <a:rPr lang="en-US" altLang="ko-KR" sz="2400" dirty="0">
                <a:solidFill>
                  <a:srgbClr val="333333"/>
                </a:solidFill>
              </a:rPr>
              <a:t> </a:t>
            </a:r>
            <a:r>
              <a:rPr lang="en-US" altLang="ko-KR" sz="2400" dirty="0" err="1">
                <a:solidFill>
                  <a:srgbClr val="333333"/>
                </a:solidFill>
              </a:rPr>
              <a:t>môžete</a:t>
            </a:r>
            <a:r>
              <a:rPr lang="en-US" altLang="ko-KR" sz="2400" dirty="0">
                <a:solidFill>
                  <a:srgbClr val="333333"/>
                </a:solidFill>
              </a:rPr>
              <a:t> </a:t>
            </a:r>
            <a:r>
              <a:rPr lang="en-US" altLang="ko-KR" sz="2400" dirty="0" err="1">
                <a:solidFill>
                  <a:srgbClr val="333333"/>
                </a:solidFill>
              </a:rPr>
              <a:t>diskutovať</a:t>
            </a:r>
            <a:r>
              <a:rPr lang="en-US" altLang="ko-KR" sz="2400" dirty="0">
                <a:solidFill>
                  <a:srgbClr val="333333"/>
                </a:solidFill>
              </a:rPr>
              <a:t>, </a:t>
            </a:r>
            <a:r>
              <a:rPr lang="en-US" altLang="ko-KR" sz="2400" dirty="0" err="1">
                <a:solidFill>
                  <a:srgbClr val="333333"/>
                </a:solidFill>
              </a:rPr>
              <a:t>ako</a:t>
            </a:r>
            <a:r>
              <a:rPr lang="en-US" altLang="ko-KR" sz="2400" dirty="0">
                <a:solidFill>
                  <a:srgbClr val="333333"/>
                </a:solidFill>
              </a:rPr>
              <a:t> to </a:t>
            </a:r>
            <a:r>
              <a:rPr lang="en-US" altLang="ko-KR" sz="2400" dirty="0" err="1">
                <a:solidFill>
                  <a:srgbClr val="333333"/>
                </a:solidFill>
              </a:rPr>
              <a:t>súvisí</a:t>
            </a:r>
            <a:r>
              <a:rPr lang="en-US" altLang="ko-KR" sz="2400" dirty="0">
                <a:solidFill>
                  <a:srgbClr val="333333"/>
                </a:solidFill>
              </a:rPr>
              <a:t> s </a:t>
            </a:r>
            <a:r>
              <a:rPr lang="en-US" altLang="ko-KR" sz="2400" dirty="0" err="1">
                <a:solidFill>
                  <a:srgbClr val="333333"/>
                </a:solidFill>
              </a:rPr>
              <a:t>dnešnou</a:t>
            </a:r>
            <a:r>
              <a:rPr lang="en-US" altLang="ko-KR" sz="2400" dirty="0">
                <a:solidFill>
                  <a:srgbClr val="333333"/>
                </a:solidFill>
              </a:rPr>
              <a:t> </a:t>
            </a:r>
            <a:r>
              <a:rPr lang="en-US" altLang="ko-KR" sz="2400" dirty="0" err="1">
                <a:solidFill>
                  <a:srgbClr val="333333"/>
                </a:solidFill>
              </a:rPr>
              <a:t>témou</a:t>
            </a:r>
            <a:r>
              <a:rPr lang="en-US" altLang="ko-KR" sz="2400" dirty="0">
                <a:solidFill>
                  <a:srgbClr val="333333"/>
                </a:solidFill>
              </a:rPr>
              <a:t>.</a:t>
            </a:r>
            <a:endParaRPr lang="de-DE" sz="2400" dirty="0">
              <a:solidFill>
                <a:srgbClr val="333333"/>
              </a:solidFill>
            </a:endParaRPr>
          </a:p>
        </p:txBody>
      </p:sp>
      <p:sp>
        <p:nvSpPr>
          <p:cNvPr id="4" name="Footer Placeholder 3"/>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rPr>
              <a:pPr/>
              <a:t>39</a:t>
            </a:fld>
            <a:endParaRPr lang="de-DE" dirty="0">
              <a:latin typeface="+mn-lt"/>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pc="-5" dirty="0">
                <a:solidFill>
                  <a:srgbClr val="333333"/>
                </a:solidFill>
              </a:rPr>
              <a:t>[</a:t>
            </a:r>
            <a:r>
              <a:rPr lang="en-US" altLang="ko-KR" i="1" spc="-5" dirty="0">
                <a:solidFill>
                  <a:srgbClr val="333333"/>
                </a:solidFill>
              </a:rPr>
              <a:t>pre </a:t>
            </a:r>
            <a:r>
              <a:rPr lang="en-US" altLang="ko-KR" i="1" spc="-5" dirty="0" err="1">
                <a:solidFill>
                  <a:srgbClr val="333333"/>
                </a:solidFill>
              </a:rPr>
              <a:t>trénerov</a:t>
            </a:r>
            <a:r>
              <a:rPr lang="en-US" altLang="ko-KR" i="1" spc="-5" dirty="0">
                <a:solidFill>
                  <a:srgbClr val="333333"/>
                </a:solidFill>
              </a:rPr>
              <a:t>:</a:t>
            </a:r>
          </a:p>
          <a:p>
            <a:pPr marL="635" defTabSz="914400" eaLnBrk="0" fontAlgn="base" hangingPunct="0">
              <a:spcBef>
                <a:spcPts val="894"/>
              </a:spcBef>
              <a:spcAft>
                <a:spcPct val="0"/>
              </a:spcAft>
            </a:pPr>
            <a:r>
              <a:rPr lang="en-US" altLang="ko-KR" dirty="0" err="1">
                <a:solidFill>
                  <a:srgbClr val="333333"/>
                </a:solidFill>
              </a:rPr>
              <a:t>Niektoré</a:t>
            </a:r>
            <a:r>
              <a:rPr lang="en-US" altLang="ko-KR" dirty="0">
                <a:solidFill>
                  <a:srgbClr val="333333"/>
                </a:solidFill>
              </a:rPr>
              <a:t> </a:t>
            </a:r>
            <a:r>
              <a:rPr lang="en-US" altLang="ko-KR" dirty="0" err="1">
                <a:solidFill>
                  <a:srgbClr val="333333"/>
                </a:solidFill>
              </a:rPr>
              <a:t>klipy</a:t>
            </a:r>
            <a:r>
              <a:rPr lang="en-US" altLang="ko-KR" dirty="0">
                <a:solidFill>
                  <a:srgbClr val="333333"/>
                </a:solidFill>
              </a:rPr>
              <a:t> </a:t>
            </a:r>
            <a:r>
              <a:rPr lang="en-US" altLang="ko-KR" dirty="0" err="1">
                <a:solidFill>
                  <a:srgbClr val="333333"/>
                </a:solidFill>
              </a:rPr>
              <a:t>obsahujú</a:t>
            </a:r>
            <a:r>
              <a:rPr lang="en-US" altLang="ko-KR" dirty="0">
                <a:solidFill>
                  <a:srgbClr val="333333"/>
                </a:solidFill>
              </a:rPr>
              <a:t> </a:t>
            </a:r>
            <a:r>
              <a:rPr lang="en-US" altLang="ko-KR" dirty="0" err="1">
                <a:solidFill>
                  <a:srgbClr val="333333"/>
                </a:solidFill>
              </a:rPr>
              <a:t>jazyk</a:t>
            </a:r>
            <a:r>
              <a:rPr lang="en-US" altLang="ko-KR" dirty="0">
                <a:solidFill>
                  <a:srgbClr val="333333"/>
                </a:solidFill>
              </a:rPr>
              <a:t>, </a:t>
            </a:r>
            <a:r>
              <a:rPr lang="en-US" altLang="ko-KR" dirty="0" err="1">
                <a:solidFill>
                  <a:srgbClr val="333333"/>
                </a:solidFill>
              </a:rPr>
              <a:t>ktorý</a:t>
            </a:r>
            <a:r>
              <a:rPr lang="en-US" altLang="ko-KR" dirty="0">
                <a:solidFill>
                  <a:srgbClr val="333333"/>
                </a:solidFill>
              </a:rPr>
              <a:t> </a:t>
            </a:r>
            <a:r>
              <a:rPr lang="en-US" altLang="ko-KR" dirty="0" err="1">
                <a:solidFill>
                  <a:srgbClr val="333333"/>
                </a:solidFill>
              </a:rPr>
              <a:t>nie</a:t>
            </a:r>
            <a:r>
              <a:rPr lang="en-US" altLang="ko-KR" dirty="0">
                <a:solidFill>
                  <a:srgbClr val="333333"/>
                </a:solidFill>
              </a:rPr>
              <a:t> je </a:t>
            </a:r>
            <a:r>
              <a:rPr lang="en-US" altLang="ko-KR" dirty="0" err="1">
                <a:solidFill>
                  <a:srgbClr val="333333"/>
                </a:solidFill>
              </a:rPr>
              <a:t>vhodný</a:t>
            </a:r>
            <a:r>
              <a:rPr lang="en-US" altLang="ko-KR" dirty="0">
                <a:solidFill>
                  <a:srgbClr val="333333"/>
                </a:solidFill>
              </a:rPr>
              <a:t> pre </a:t>
            </a:r>
            <a:r>
              <a:rPr lang="en-US" altLang="ko-KR" dirty="0" err="1">
                <a:solidFill>
                  <a:srgbClr val="333333"/>
                </a:solidFill>
              </a:rPr>
              <a:t>všetkých</a:t>
            </a:r>
            <a:r>
              <a:rPr lang="en-US" altLang="ko-KR" dirty="0">
                <a:solidFill>
                  <a:srgbClr val="333333"/>
                </a:solidFill>
              </a:rPr>
              <a:t> </a:t>
            </a:r>
            <a:r>
              <a:rPr lang="en-US" altLang="ko-KR" dirty="0" err="1">
                <a:solidFill>
                  <a:srgbClr val="333333"/>
                </a:solidFill>
              </a:rPr>
              <a:t>poslucháčov</a:t>
            </a:r>
            <a:r>
              <a:rPr lang="en-US" altLang="ko-KR" dirty="0">
                <a:solidFill>
                  <a:srgbClr val="333333"/>
                </a:solidFill>
              </a:rPr>
              <a:t> a pre </a:t>
            </a:r>
            <a:r>
              <a:rPr lang="en-US" altLang="ko-KR" dirty="0" err="1">
                <a:solidFill>
                  <a:srgbClr val="333333"/>
                </a:solidFill>
              </a:rPr>
              <a:t>všetky</a:t>
            </a:r>
            <a:r>
              <a:rPr lang="en-US" altLang="ko-KR" dirty="0">
                <a:solidFill>
                  <a:srgbClr val="333333"/>
                </a:solidFill>
              </a:rPr>
              <a:t> </a:t>
            </a:r>
            <a:r>
              <a:rPr lang="en-US" altLang="ko-KR" dirty="0" err="1">
                <a:solidFill>
                  <a:srgbClr val="333333"/>
                </a:solidFill>
              </a:rPr>
              <a:t>kultúry</a:t>
            </a:r>
            <a:r>
              <a:rPr lang="en-US" altLang="ko-KR" dirty="0">
                <a:solidFill>
                  <a:srgbClr val="333333"/>
                </a:solidFill>
              </a:rPr>
              <a:t>. </a:t>
            </a:r>
            <a:r>
              <a:rPr lang="en-US" altLang="ko-KR" dirty="0" err="1">
                <a:solidFill>
                  <a:srgbClr val="333333"/>
                </a:solidFill>
              </a:rPr>
              <a:t>Starostlivo</a:t>
            </a:r>
            <a:r>
              <a:rPr lang="en-US" altLang="ko-KR" dirty="0">
                <a:solidFill>
                  <a:srgbClr val="333333"/>
                </a:solidFill>
              </a:rPr>
              <a:t> </a:t>
            </a:r>
            <a:r>
              <a:rPr lang="en-US" altLang="ko-KR" dirty="0" err="1">
                <a:solidFill>
                  <a:srgbClr val="333333"/>
                </a:solidFill>
              </a:rPr>
              <a:t>si</a:t>
            </a:r>
            <a:r>
              <a:rPr lang="en-US" altLang="ko-KR" dirty="0">
                <a:solidFill>
                  <a:srgbClr val="333333"/>
                </a:solidFill>
              </a:rPr>
              <a:t> </a:t>
            </a:r>
            <a:r>
              <a:rPr lang="en-US" altLang="ko-KR" dirty="0" err="1">
                <a:solidFill>
                  <a:srgbClr val="333333"/>
                </a:solidFill>
              </a:rPr>
              <a:t>pozrite</a:t>
            </a:r>
            <a:r>
              <a:rPr lang="en-US" altLang="ko-KR" dirty="0">
                <a:solidFill>
                  <a:srgbClr val="333333"/>
                </a:solidFill>
              </a:rPr>
              <a:t> </a:t>
            </a:r>
            <a:r>
              <a:rPr lang="en-US" altLang="ko-KR" dirty="0" err="1">
                <a:solidFill>
                  <a:srgbClr val="333333"/>
                </a:solidFill>
              </a:rPr>
              <a:t>videá</a:t>
            </a:r>
            <a:r>
              <a:rPr lang="en-US" altLang="ko-KR" dirty="0">
                <a:solidFill>
                  <a:srgbClr val="333333"/>
                </a:solidFill>
              </a:rPr>
              <a:t> </a:t>
            </a:r>
            <a:r>
              <a:rPr lang="en-US" altLang="ko-KR" dirty="0" err="1">
                <a:solidFill>
                  <a:srgbClr val="333333"/>
                </a:solidFill>
              </a:rPr>
              <a:t>pred</a:t>
            </a:r>
            <a:r>
              <a:rPr lang="en-US" altLang="ko-KR" dirty="0">
                <a:solidFill>
                  <a:srgbClr val="333333"/>
                </a:solidFill>
              </a:rPr>
              <a:t> </a:t>
            </a:r>
            <a:r>
              <a:rPr lang="en-US" altLang="ko-KR" dirty="0" err="1">
                <a:solidFill>
                  <a:srgbClr val="333333"/>
                </a:solidFill>
              </a:rPr>
              <a:t>ich</a:t>
            </a:r>
            <a:r>
              <a:rPr lang="en-US" altLang="ko-KR" dirty="0">
                <a:solidFill>
                  <a:srgbClr val="333333"/>
                </a:solidFill>
              </a:rPr>
              <a:t> </a:t>
            </a:r>
            <a:r>
              <a:rPr lang="en-US" altLang="ko-KR" dirty="0" err="1">
                <a:solidFill>
                  <a:srgbClr val="333333"/>
                </a:solidFill>
              </a:rPr>
              <a:t>premietaním</a:t>
            </a:r>
            <a:r>
              <a:rPr lang="en-US" altLang="ko-KR" dirty="0">
                <a:solidFill>
                  <a:srgbClr val="333333"/>
                </a:solidFill>
              </a:rPr>
              <a:t> </a:t>
            </a:r>
            <a:r>
              <a:rPr lang="en-US" altLang="ko-KR" dirty="0" err="1">
                <a:solidFill>
                  <a:srgbClr val="333333"/>
                </a:solidFill>
              </a:rPr>
              <a:t>prosím</a:t>
            </a:r>
            <a:r>
              <a:rPr lang="en-US" altLang="ko-KR" dirty="0">
                <a:solidFill>
                  <a:srgbClr val="333333"/>
                </a:solidFill>
              </a:rPr>
              <a:t>.</a:t>
            </a:r>
            <a:r>
              <a:rPr lang="de-DE" dirty="0">
                <a:solidFill>
                  <a:srgbClr val="333333"/>
                </a:solidFill>
              </a:rPr>
              <a:t>]</a:t>
            </a:r>
          </a:p>
        </p:txBody>
      </p:sp>
      <p:grpSp>
        <p:nvGrpSpPr>
          <p:cNvPr id="16" name="Gruppieren 13"/>
          <p:cNvGrpSpPr/>
          <p:nvPr/>
        </p:nvGrpSpPr>
        <p:grpSpPr>
          <a:xfrm>
            <a:off x="9875318" y="4383231"/>
            <a:ext cx="1838137" cy="1828164"/>
            <a:chOff x="7152612" y="4870093"/>
            <a:chExt cx="1838137" cy="1828164"/>
          </a:xfrm>
        </p:grpSpPr>
        <p:sp>
          <p:nvSpPr>
            <p:cNvPr id="21"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1"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2"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3"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4"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7777106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40</a:t>
            </a:fld>
            <a:endParaRPr lang="de-DE" dirty="0">
              <a:latin typeface="+mn-lt"/>
            </a:endParaRPr>
          </a:p>
        </p:txBody>
      </p:sp>
      <p:pic>
        <p:nvPicPr>
          <p:cNvPr id="8" name="Picture 1029" descr="John&amp;Ma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1432" y="1078992"/>
            <a:ext cx="3418657"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9"/>
          <p:cNvSpPr txBox="1"/>
          <p:nvPr/>
        </p:nvSpPr>
        <p:spPr>
          <a:xfrm>
            <a:off x="2577147" y="5918513"/>
            <a:ext cx="7040880" cy="750847"/>
          </a:xfrm>
          <a:prstGeom prst="rect">
            <a:avLst/>
          </a:prstGeom>
        </p:spPr>
        <p:txBody>
          <a:bodyPr wrap="square" lIns="0" tIns="12065" rIns="0" bIns="0">
            <a:spAutoFit/>
          </a:bodyPr>
          <a:lstStyle/>
          <a:p>
            <a:pPr algn="ctr" eaLnBrk="1" fontAlgn="auto" hangingPunct="1">
              <a:spcBef>
                <a:spcPts val="1200"/>
              </a:spcBef>
              <a:spcAft>
                <a:spcPts val="0"/>
              </a:spcAft>
              <a:defRPr/>
            </a:pPr>
            <a:r>
              <a:rPr lang="en-US" sz="2400" spc="-5" dirty="0" err="1">
                <a:solidFill>
                  <a:srgbClr val="004992"/>
                </a:solidFill>
                <a:latin typeface="Calibri Light"/>
                <a:cs typeface="Verdana"/>
              </a:rPr>
              <a:t>Kde</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podľa</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Jána</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videla</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Mária</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naposledy</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zmrzlinárske</a:t>
            </a:r>
            <a:r>
              <a:rPr lang="en-US" sz="2400" spc="-5" dirty="0">
                <a:solidFill>
                  <a:srgbClr val="004992"/>
                </a:solidFill>
                <a:latin typeface="Calibri Light"/>
                <a:cs typeface="Verdana"/>
              </a:rPr>
              <a:t> auto?                </a:t>
            </a:r>
            <a:r>
              <a:rPr lang="en-US" sz="2400" spc="-5" dirty="0" err="1">
                <a:solidFill>
                  <a:srgbClr val="004992"/>
                </a:solidFill>
                <a:latin typeface="Calibri Light"/>
                <a:cs typeface="Verdana"/>
              </a:rPr>
              <a:t>Pri</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hojdačke</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alebo</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pri</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kostole</a:t>
            </a:r>
            <a:r>
              <a:rPr lang="en-US" sz="2400" spc="-5" dirty="0">
                <a:solidFill>
                  <a:srgbClr val="004992"/>
                </a:solidFill>
                <a:latin typeface="Calibri Light"/>
                <a:cs typeface="Verdana"/>
              </a:rPr>
              <a:t>?</a:t>
            </a:r>
            <a:endParaRPr sz="2400" dirty="0">
              <a:solidFill>
                <a:srgbClr val="004992"/>
              </a:solidFill>
              <a:latin typeface="Calibri Light"/>
              <a:cs typeface="Verdana"/>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41</a:t>
            </a:fld>
            <a:endParaRPr lang="de-DE" dirty="0">
              <a:latin typeface="+mn-lt"/>
            </a:endParaRPr>
          </a:p>
        </p:txBody>
      </p:sp>
      <p:pic>
        <p:nvPicPr>
          <p:cNvPr id="10" name="Picture 14"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7766" y="1078992"/>
            <a:ext cx="68659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0"/>
          <p:cNvSpPr txBox="1">
            <a:spLocks noChangeArrowheads="1"/>
          </p:cNvSpPr>
          <p:nvPr/>
        </p:nvSpPr>
        <p:spPr bwMode="auto">
          <a:xfrm>
            <a:off x="2647766" y="5884164"/>
            <a:ext cx="6865989" cy="46442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en-US" altLang="de-DE" sz="2400">
                <a:solidFill>
                  <a:srgbClr val="004992"/>
                </a:solidFill>
                <a:latin typeface="Calibri Light"/>
              </a:rPr>
              <a:t>Čo si matka myslí...má pravdu?</a:t>
            </a:r>
            <a:endParaRPr lang="de-DE" altLang="de-DE" sz="2400" dirty="0">
              <a:solidFill>
                <a:srgbClr val="004992"/>
              </a:solidFill>
              <a:latin typeface="Calibri Light"/>
            </a:endParaRPr>
          </a:p>
        </p:txBody>
      </p:sp>
      <p:sp>
        <p:nvSpPr>
          <p:cNvPr id="12" name="Caption_12"/>
          <p:cNvSpPr>
            <a:spLocks/>
          </p:cNvSpPr>
          <p:nvPr/>
        </p:nvSpPr>
        <p:spPr bwMode="auto">
          <a:xfrm>
            <a:off x="3537404" y="1066799"/>
            <a:ext cx="1828800" cy="850392"/>
          </a:xfrm>
          <a:prstGeom prst="wedgeEllipseCallout">
            <a:avLst>
              <a:gd name="adj1" fmla="val -51971"/>
              <a:gd name="adj2" fmla="val 72409"/>
            </a:avLst>
          </a:prstGeom>
          <a:solidFill>
            <a:srgbClr val="FFFFFF"/>
          </a:solidFill>
          <a:ln w="9525">
            <a:solidFill>
              <a:srgbClr val="000000"/>
            </a:solidFill>
            <a:round/>
            <a:headEnd/>
            <a:tailEnd/>
          </a:ln>
        </p:spPr>
        <p:txBody>
          <a:bodyPr lIns="0" tIns="0" rIns="0" bIns="0" anchor="ctr" anchorCtr="0"/>
          <a:lstStyle/>
          <a:p>
            <a:pPr algn="ctr"/>
            <a:r>
              <a:rPr lang="en-US" altLang="de-DE" sz="1200" b="1" dirty="0" err="1">
                <a:latin typeface="Calibri Light"/>
                <a:cs typeface="Arial" panose="020B0604020202020204" pitchFamily="34" charset="0"/>
              </a:rPr>
              <a:t>Môžeme</a:t>
            </a:r>
            <a:r>
              <a:rPr lang="en-US" altLang="de-DE" sz="1200" b="1" dirty="0">
                <a:latin typeface="Calibri Light"/>
                <a:cs typeface="Arial" panose="020B0604020202020204" pitchFamily="34" charset="0"/>
              </a:rPr>
              <a:t> </a:t>
            </a:r>
            <a:r>
              <a:rPr lang="en-US" altLang="de-DE" sz="1200" b="1" dirty="0" err="1">
                <a:latin typeface="Calibri Light"/>
                <a:cs typeface="Arial" panose="020B0604020202020204" pitchFamily="34" charset="0"/>
              </a:rPr>
              <a:t>jesť</a:t>
            </a:r>
            <a:r>
              <a:rPr lang="en-US" altLang="de-DE" sz="1200" b="1" dirty="0">
                <a:latin typeface="Calibri Light"/>
                <a:cs typeface="Arial" panose="020B0604020202020204" pitchFamily="34" charset="0"/>
              </a:rPr>
              <a:t>, </a:t>
            </a:r>
            <a:r>
              <a:rPr lang="en-US" altLang="de-DE" sz="1200" b="1" dirty="0" err="1">
                <a:latin typeface="Calibri Light"/>
                <a:cs typeface="Arial" panose="020B0604020202020204" pitchFamily="34" charset="0"/>
              </a:rPr>
              <a:t>mami</a:t>
            </a:r>
            <a:r>
              <a:rPr lang="en-US" altLang="de-DE" sz="1200" b="1" dirty="0">
                <a:latin typeface="Calibri Light"/>
                <a:cs typeface="Arial" panose="020B0604020202020204" pitchFamily="34" charset="0"/>
              </a:rPr>
              <a:t>... </a:t>
            </a:r>
            <a:r>
              <a:rPr lang="en-US" altLang="de-DE" sz="1200" b="1" dirty="0" err="1">
                <a:latin typeface="Calibri Light"/>
                <a:cs typeface="Arial" panose="020B0604020202020204" pitchFamily="34" charset="0"/>
              </a:rPr>
              <a:t>Mám</a:t>
            </a:r>
            <a:r>
              <a:rPr lang="en-US" altLang="de-DE" sz="1200" b="1" dirty="0">
                <a:latin typeface="Calibri Light"/>
                <a:cs typeface="Arial" panose="020B0604020202020204" pitchFamily="34" charset="0"/>
              </a:rPr>
              <a:t> </a:t>
            </a:r>
            <a:r>
              <a:rPr lang="en-US" altLang="de-DE" sz="1200" b="1" dirty="0" err="1">
                <a:latin typeface="Calibri Light"/>
                <a:cs typeface="Arial" panose="020B0604020202020204" pitchFamily="34" charset="0"/>
              </a:rPr>
              <a:t>hlad</a:t>
            </a:r>
            <a:r>
              <a:rPr lang="en-US" altLang="de-DE" sz="1200" b="1" dirty="0">
                <a:latin typeface="Calibri Light"/>
                <a:cs typeface="Arial" panose="020B0604020202020204" pitchFamily="34" charset="0"/>
              </a:rPr>
              <a:t>!</a:t>
            </a:r>
            <a:endParaRPr lang="de-DE" altLang="de-DE" sz="1200" dirty="0">
              <a:latin typeface="Calibri Light"/>
              <a:cs typeface="Arial" panose="020B0604020202020204" pitchFamily="34"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42</a:t>
            </a:fld>
            <a:endParaRPr lang="de-DE" dirty="0">
              <a:latin typeface="+mn-lt"/>
            </a:endParaRPr>
          </a:p>
        </p:txBody>
      </p:sp>
      <p:pic>
        <p:nvPicPr>
          <p:cNvPr id="17" name="Picture 43"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0038" y="1078992"/>
            <a:ext cx="684144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22"/>
          <p:cNvSpPr txBox="1"/>
          <p:nvPr/>
        </p:nvSpPr>
        <p:spPr>
          <a:xfrm rot="-60000">
            <a:off x="6080919" y="3520440"/>
            <a:ext cx="3200400" cy="155448"/>
          </a:xfrm>
          <a:prstGeom prst="rect">
            <a:avLst/>
          </a:prstGeom>
          <a:solidFill>
            <a:schemeClr val="bg1"/>
          </a:solidFill>
          <a:ln w="9144">
            <a:noFill/>
          </a:ln>
        </p:spPr>
        <p:txBody>
          <a:bodyPr lIns="0" tIns="0" rIns="0" bIns="0" anchor="t" anchorCtr="0">
            <a:noAutofit/>
          </a:bodyPr>
          <a:lstStyle/>
          <a:p>
            <a:pPr marL="19685" eaLnBrk="1" fontAlgn="auto" hangingPunct="1">
              <a:spcBef>
                <a:spcPts val="0"/>
              </a:spcBef>
              <a:spcAft>
                <a:spcPts val="0"/>
              </a:spcAft>
              <a:defRPr/>
            </a:pPr>
            <a:r>
              <a:rPr lang="en-US" sz="1000" b="1" dirty="0">
                <a:latin typeface="Calibri Light"/>
                <a:cs typeface="Arial"/>
              </a:rPr>
              <a:t> </a:t>
            </a:r>
            <a:endParaRPr sz="1000" dirty="0">
              <a:latin typeface="Calibri Light"/>
              <a:cs typeface="Arial"/>
            </a:endParaRPr>
          </a:p>
        </p:txBody>
      </p:sp>
      <p:sp>
        <p:nvSpPr>
          <p:cNvPr id="21" name="Caption_15"/>
          <p:cNvSpPr txBox="1">
            <a:spLocks noChangeArrowheads="1"/>
          </p:cNvSpPr>
          <p:nvPr/>
        </p:nvSpPr>
        <p:spPr bwMode="auto">
          <a:xfrm>
            <a:off x="1213005" y="5884164"/>
            <a:ext cx="9709118" cy="78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70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algn="ctr" eaLnBrk="1" hangingPunct="1">
              <a:lnSpc>
                <a:spcPct val="105000"/>
              </a:lnSpc>
              <a:spcBef>
                <a:spcPts val="1999"/>
              </a:spcBef>
              <a:spcAft>
                <a:spcPts val="0"/>
              </a:spcAft>
            </a:pPr>
            <a:r>
              <a:rPr lang="en-US" altLang="de-DE" sz="2400">
                <a:solidFill>
                  <a:srgbClr val="004992"/>
                </a:solidFill>
                <a:latin typeface="Calibri Light"/>
                <a:ea typeface="Verdana" panose="020B0604030504040204" pitchFamily="34" charset="0"/>
                <a:cs typeface="Verdana" panose="020B0604030504040204" pitchFamily="34" charset="0"/>
              </a:rPr>
              <a:t>Prečo bola v prvom prípade vybitá batéria? </a:t>
            </a:r>
            <a:br>
              <a:rPr lang="en-US" altLang="de-DE" sz="2400">
                <a:solidFill>
                  <a:srgbClr val="004992"/>
                </a:solidFill>
                <a:latin typeface="Calibri Light"/>
                <a:ea typeface="Verdana" panose="020B0604030504040204" pitchFamily="34" charset="0"/>
                <a:cs typeface="Verdana" panose="020B0604030504040204" pitchFamily="34" charset="0"/>
              </a:rPr>
            </a:br>
            <a:r>
              <a:rPr lang="en-US" altLang="de-DE" sz="2400">
                <a:solidFill>
                  <a:srgbClr val="004992"/>
                </a:solidFill>
                <a:latin typeface="Calibri Light"/>
                <a:ea typeface="Verdana" panose="020B0604030504040204" pitchFamily="34" charset="0"/>
                <a:cs typeface="Verdana" panose="020B0604030504040204" pitchFamily="34" charset="0"/>
              </a:rPr>
              <a:t>A v druhom prípade? Ako si mohol vyložiť túto situáciu majiteľ auta? </a:t>
            </a:r>
            <a:endParaRPr lang="de-DE" altLang="de-DE" sz="2400" dirty="0">
              <a:solidFill>
                <a:srgbClr val="004992"/>
              </a:solidFill>
              <a:latin typeface="Calibri Light"/>
              <a:ea typeface="Verdana" panose="020B0604030504040204" pitchFamily="34" charset="0"/>
              <a:cs typeface="Verdana" panose="020B0604030504040204" pitchFamily="34" charset="0"/>
            </a:endParaRPr>
          </a:p>
        </p:txBody>
      </p:sp>
      <p:sp>
        <p:nvSpPr>
          <p:cNvPr id="22" name="Caption_17"/>
          <p:cNvSpPr txBox="1"/>
          <p:nvPr/>
        </p:nvSpPr>
        <p:spPr>
          <a:xfrm>
            <a:off x="4857956" y="4343400"/>
            <a:ext cx="942163" cy="144463"/>
          </a:xfrm>
          <a:prstGeom prst="rect">
            <a:avLst/>
          </a:prstGeom>
          <a:solidFill>
            <a:srgbClr val="FFFFFF"/>
          </a:solidFill>
        </p:spPr>
        <p:txBody>
          <a:bodyPr lIns="0" tIns="14604" rIns="0" bIns="0">
            <a:spAutoFit/>
          </a:bodyPr>
          <a:lstStyle/>
          <a:p>
            <a:pPr marL="173355" eaLnBrk="1" fontAlgn="auto" hangingPunct="1">
              <a:lnSpc>
                <a:spcPts val="1019"/>
              </a:lnSpc>
              <a:spcBef>
                <a:spcPts val="114"/>
              </a:spcBef>
              <a:spcAft>
                <a:spcPts val="0"/>
              </a:spcAft>
              <a:defRPr/>
            </a:pPr>
            <a:r>
              <a:rPr lang="en-US" sz="1000" b="1" spc="-5">
                <a:latin typeface="Calibri Light"/>
                <a:cs typeface="Arial"/>
              </a:rPr>
              <a:t>Batéria</a:t>
            </a:r>
            <a:endParaRPr sz="1000" dirty="0">
              <a:latin typeface="Calibri Light"/>
              <a:cs typeface="Arial"/>
            </a:endParaRPr>
          </a:p>
        </p:txBody>
      </p:sp>
      <p:sp>
        <p:nvSpPr>
          <p:cNvPr id="24" name="Caption_18"/>
          <p:cNvSpPr txBox="1"/>
          <p:nvPr/>
        </p:nvSpPr>
        <p:spPr>
          <a:xfrm>
            <a:off x="6396115" y="4218560"/>
            <a:ext cx="825715" cy="153987"/>
          </a:xfrm>
          <a:prstGeom prst="rect">
            <a:avLst/>
          </a:prstGeom>
          <a:solidFill>
            <a:schemeClr val="bg1"/>
          </a:solidFill>
        </p:spPr>
        <p:txBody>
          <a:bodyPr lIns="0" tIns="0" rIns="0" bIns="0">
            <a:spAutoFit/>
          </a:bodyPr>
          <a:lstStyle/>
          <a:p>
            <a:pPr marL="85725" eaLnBrk="1" fontAlgn="auto" hangingPunct="1">
              <a:lnSpc>
                <a:spcPts val="1175"/>
              </a:lnSpc>
              <a:spcBef>
                <a:spcPts val="0"/>
              </a:spcBef>
              <a:spcAft>
                <a:spcPts val="0"/>
              </a:spcAft>
              <a:defRPr/>
            </a:pPr>
            <a:r>
              <a:rPr lang="en-US" sz="1000" b="1" spc="-5">
                <a:latin typeface="Calibri Light"/>
                <a:cs typeface="Arial"/>
              </a:rPr>
              <a:t>Batéria</a:t>
            </a:r>
            <a:endParaRPr sz="1000" dirty="0">
              <a:latin typeface="Calibri Light"/>
              <a:cs typeface="Arial"/>
            </a:endParaRPr>
          </a:p>
        </p:txBody>
      </p:sp>
      <p:sp>
        <p:nvSpPr>
          <p:cNvPr id="25" name="Caption_19"/>
          <p:cNvSpPr/>
          <p:nvPr/>
        </p:nvSpPr>
        <p:spPr>
          <a:xfrm rot="20841420">
            <a:off x="7187728" y="1650067"/>
            <a:ext cx="987552" cy="457200"/>
          </a:xfrm>
          <a:prstGeom prst="rect">
            <a:avLst/>
          </a:prstGeom>
          <a:solidFill>
            <a:schemeClr val="bg1"/>
          </a:solidFill>
          <a:ln>
            <a:noFill/>
          </a:ln>
        </p:spPr>
        <p:txBody>
          <a:bodyPr wrap="square" lIns="45720" rIns="45720">
            <a:noAutofit/>
          </a:bodyPr>
          <a:lstStyle/>
          <a:p>
            <a:r>
              <a:rPr lang="es-ES" altLang="de-DE" sz="1000" b="1">
                <a:solidFill>
                  <a:srgbClr val="333333"/>
                </a:solidFill>
                <a:latin typeface="Calibri Light"/>
                <a:ea typeface="Verdana" panose="020B0604030504040204" pitchFamily="34" charset="0"/>
                <a:cs typeface="Verdana" panose="020B0604030504040204" pitchFamily="34" charset="0"/>
              </a:rPr>
              <a:t>Sťažnosť</a:t>
            </a:r>
          </a:p>
          <a:p>
            <a:r>
              <a:rPr lang="es-ES" altLang="de-DE" sz="1000" b="1">
                <a:solidFill>
                  <a:srgbClr val="333333"/>
                </a:solidFill>
                <a:latin typeface="Calibri Light"/>
                <a:ea typeface="Verdana" panose="020B0604030504040204" pitchFamily="34" charset="0"/>
                <a:cs typeface="Verdana" panose="020B0604030504040204" pitchFamily="34" charset="0"/>
              </a:rPr>
              <a:t>Môj sused nado mnou</a:t>
            </a:r>
            <a:endParaRPr lang="en-US" sz="1000" b="1" dirty="0">
              <a:solidFill>
                <a:srgbClr val="333333"/>
              </a:solidFill>
            </a:endParaRPr>
          </a:p>
        </p:txBody>
      </p:sp>
      <p:sp>
        <p:nvSpPr>
          <p:cNvPr id="18" name="Caption_20"/>
          <p:cNvSpPr/>
          <p:nvPr/>
        </p:nvSpPr>
        <p:spPr>
          <a:xfrm rot="18728793">
            <a:off x="6306702" y="1649624"/>
            <a:ext cx="1097280" cy="457200"/>
          </a:xfrm>
          <a:prstGeom prst="rect">
            <a:avLst/>
          </a:prstGeom>
          <a:solidFill>
            <a:schemeClr val="bg1"/>
          </a:solidFill>
          <a:ln>
            <a:solidFill>
              <a:schemeClr val="tx1"/>
            </a:solidFill>
          </a:ln>
        </p:spPr>
        <p:txBody>
          <a:bodyPr wrap="square" lIns="45720" rIns="45720">
            <a:noAutofit/>
          </a:bodyPr>
          <a:lstStyle/>
          <a:p>
            <a:r>
              <a:rPr lang="pt-BR" altLang="de-DE" sz="1100" b="1" spc="-30">
                <a:solidFill>
                  <a:srgbClr val="333333"/>
                </a:solidFill>
                <a:latin typeface="Calibri Light"/>
                <a:ea typeface="Verdana" panose="020B0604030504040204" pitchFamily="34" charset="0"/>
                <a:cs typeface="Verdana" panose="020B0604030504040204" pitchFamily="34" charset="0"/>
              </a:rPr>
              <a:t>Majiteľovi domu</a:t>
            </a:r>
            <a:endParaRPr lang="en-US" sz="1100" b="1" spc="-30" dirty="0">
              <a:solidFill>
                <a:srgbClr val="333333"/>
              </a:solidFill>
            </a:endParaRPr>
          </a:p>
        </p:txBody>
      </p:sp>
      <p:sp>
        <p:nvSpPr>
          <p:cNvPr id="19" name="Caption_23"/>
          <p:cNvSpPr txBox="1"/>
          <p:nvPr/>
        </p:nvSpPr>
        <p:spPr>
          <a:xfrm rot="-60000">
            <a:off x="6097587" y="3501008"/>
            <a:ext cx="3291840" cy="182880"/>
          </a:xfrm>
          <a:prstGeom prst="rect">
            <a:avLst/>
          </a:prstGeom>
          <a:noFill/>
          <a:ln w="9144">
            <a:noFill/>
          </a:ln>
        </p:spPr>
        <p:txBody>
          <a:bodyPr lIns="0" tIns="0" rIns="0" bIns="0" anchor="ctr" anchorCtr="0">
            <a:noAutofit/>
          </a:bodyPr>
          <a:lstStyle/>
          <a:p>
            <a:pPr marL="19685" eaLnBrk="1" fontAlgn="auto" hangingPunct="1">
              <a:spcBef>
                <a:spcPts val="204"/>
              </a:spcBef>
              <a:spcAft>
                <a:spcPts val="0"/>
              </a:spcAft>
              <a:defRPr/>
            </a:pPr>
            <a:r>
              <a:rPr lang="en-US" sz="900" b="1">
                <a:latin typeface="Calibri Light"/>
                <a:cs typeface="Arial"/>
              </a:rPr>
              <a:t>O dva týždne neskôr po presťahovaní sa do iného bytu..</a:t>
            </a:r>
            <a:endParaRPr sz="900" b="1" dirty="0">
              <a:latin typeface="Calibri Light"/>
              <a:cs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solidFill>
                  <a:srgbClr val="004992"/>
                </a:solidFill>
                <a:latin typeface="+mn-lt"/>
                <a:ea typeface="+mn-ea"/>
                <a:cs typeface="+mn-cs"/>
              </a:rPr>
              <a:t>Prenos do každodenného života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sk-SK" altLang="de-DE" sz="2400" b="1" dirty="0">
                <a:solidFill>
                  <a:srgbClr val="333333"/>
                </a:solidFill>
              </a:rPr>
              <a:t>Ciele učenia</a:t>
            </a:r>
            <a:r>
              <a:rPr lang="de-DE" altLang="de-DE" sz="2400" b="1" dirty="0">
                <a:solidFill>
                  <a:srgbClr val="333333"/>
                </a:solidFill>
              </a:rPr>
              <a:t>:</a:t>
            </a:r>
          </a:p>
          <a:p>
            <a:pPr marL="342900" lvl="0" indent="-342900" defTabSz="914400" fontAlgn="base">
              <a:buClr>
                <a:srgbClr val="000000"/>
              </a:buClr>
              <a:buFont typeface="WingDings"/>
              <a:buChar char=""/>
            </a:pPr>
            <a:r>
              <a:rPr lang="sk-SK" altLang="de-DE" sz="2400" dirty="0">
                <a:solidFill>
                  <a:srgbClr val="004992"/>
                </a:solidFill>
              </a:rPr>
              <a:t>Mnohé nedorozumenia a dokonca i konflikty</a:t>
            </a:r>
            <a:r>
              <a:rPr lang="de-DE" altLang="de-DE" sz="2400" dirty="0">
                <a:solidFill>
                  <a:srgbClr val="004992"/>
                </a:solidFill>
              </a:rPr>
              <a:t> </a:t>
            </a:r>
            <a:r>
              <a:rPr lang="sk-SK" altLang="de-DE" sz="2400" dirty="0">
                <a:solidFill>
                  <a:srgbClr val="004992"/>
                </a:solidFill>
              </a:rPr>
              <a:t>sú dôsledkom toho, že ľudia</a:t>
            </a:r>
            <a:r>
              <a:rPr lang="de-DE" altLang="de-DE" sz="2400" dirty="0">
                <a:solidFill>
                  <a:srgbClr val="004992"/>
                </a:solidFill>
              </a:rPr>
              <a:t> </a:t>
            </a:r>
            <a:r>
              <a:rPr lang="sk-SK" altLang="de-DE" sz="2400" dirty="0">
                <a:solidFill>
                  <a:srgbClr val="004992"/>
                </a:solidFill>
              </a:rPr>
              <a:t>nesprávne odhadujú, čo si myslia a čo cítia iní ľudia</a:t>
            </a:r>
            <a:r>
              <a:rPr lang="de-DE" altLang="de-DE" sz="2400" dirty="0">
                <a:solidFill>
                  <a:srgbClr val="333333"/>
                </a:solidFill>
              </a:rPr>
              <a:t> (</a:t>
            </a:r>
            <a:r>
              <a:rPr lang="sk-SK" altLang="de-DE" sz="2400" dirty="0">
                <a:solidFill>
                  <a:srgbClr val="333333"/>
                </a:solidFill>
              </a:rPr>
              <a:t>napr</a:t>
            </a:r>
            <a:r>
              <a:rPr lang="de-DE" altLang="de-DE" sz="2400" dirty="0">
                <a:solidFill>
                  <a:srgbClr val="333333"/>
                </a:solidFill>
              </a:rPr>
              <a:t>. </a:t>
            </a:r>
            <a:r>
              <a:rPr lang="sk-SK" altLang="de-DE" sz="2400" dirty="0">
                <a:solidFill>
                  <a:srgbClr val="333333"/>
                </a:solidFill>
              </a:rPr>
              <a:t>ak nepoviete priateľovi, že sa práve necítite dobre</a:t>
            </a:r>
            <a:r>
              <a:rPr lang="de-DE" altLang="de-DE" sz="2400" dirty="0">
                <a:solidFill>
                  <a:srgbClr val="333333"/>
                </a:solidFill>
              </a:rPr>
              <a:t>, </a:t>
            </a:r>
            <a:r>
              <a:rPr lang="sk-SK" altLang="de-DE" sz="2400" dirty="0">
                <a:solidFill>
                  <a:srgbClr val="333333"/>
                </a:solidFill>
              </a:rPr>
              <a:t>nemôžete od neho očakávať, že bude voči vám ohľaduplnejší</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43</a:t>
            </a:fld>
            <a:endParaRPr lang="de-DE" dirty="0">
              <a:latin typeface="+mn-l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solidFill>
                  <a:srgbClr val="004992"/>
                </a:solidFill>
                <a:latin typeface="+mn-lt"/>
                <a:ea typeface="+mn-ea"/>
                <a:cs typeface="+mn-cs"/>
              </a:rPr>
              <a:t>Prenos do každodenného života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sk-SK" altLang="de-DE" sz="2400" b="1" dirty="0">
                <a:solidFill>
                  <a:srgbClr val="333333"/>
                </a:solidFill>
              </a:rPr>
              <a:t>Ciele učenia</a:t>
            </a:r>
            <a:r>
              <a:rPr lang="de-DE" altLang="de-DE" sz="2400" b="1" dirty="0">
                <a:solidFill>
                  <a:srgbClr val="333333"/>
                </a:solidFill>
              </a:rPr>
              <a:t>:</a:t>
            </a:r>
          </a:p>
          <a:p>
            <a:pPr marL="342900" lvl="0" indent="-342900" defTabSz="914400" fontAlgn="base">
              <a:buClr>
                <a:srgbClr val="000000"/>
              </a:buClr>
              <a:buFont typeface="WingDings"/>
              <a:buChar char=""/>
            </a:pPr>
            <a:r>
              <a:rPr lang="sk-SK" altLang="de-DE" sz="2400" dirty="0">
                <a:solidFill>
                  <a:srgbClr val="004992"/>
                </a:solidFill>
              </a:rPr>
              <a:t>Mnohé nedorozumenia a dokonca i konflikty</a:t>
            </a:r>
            <a:r>
              <a:rPr lang="de-DE" altLang="de-DE" sz="2400" dirty="0">
                <a:solidFill>
                  <a:srgbClr val="004992"/>
                </a:solidFill>
              </a:rPr>
              <a:t> </a:t>
            </a:r>
            <a:r>
              <a:rPr lang="sk-SK" altLang="de-DE" sz="2400" dirty="0">
                <a:solidFill>
                  <a:srgbClr val="004992"/>
                </a:solidFill>
              </a:rPr>
              <a:t>sú dôsledkom toho, že ľudia</a:t>
            </a:r>
            <a:r>
              <a:rPr lang="de-DE" altLang="de-DE" sz="2400" dirty="0">
                <a:solidFill>
                  <a:srgbClr val="004992"/>
                </a:solidFill>
              </a:rPr>
              <a:t> </a:t>
            </a:r>
            <a:r>
              <a:rPr lang="sk-SK" altLang="de-DE" sz="2400" dirty="0">
                <a:solidFill>
                  <a:srgbClr val="004992"/>
                </a:solidFill>
              </a:rPr>
              <a:t>nesprávne odhadujú, čo si myslia a čo cítia iní ľudia</a:t>
            </a:r>
            <a:r>
              <a:rPr lang="de-DE" altLang="de-DE" sz="2400" dirty="0">
                <a:solidFill>
                  <a:srgbClr val="333333"/>
                </a:solidFill>
              </a:rPr>
              <a:t> (</a:t>
            </a:r>
            <a:r>
              <a:rPr lang="sk-SK" altLang="de-DE" sz="2400" dirty="0">
                <a:solidFill>
                  <a:srgbClr val="333333"/>
                </a:solidFill>
              </a:rPr>
              <a:t>napr</a:t>
            </a:r>
            <a:r>
              <a:rPr lang="de-DE" altLang="de-DE" sz="2400" dirty="0">
                <a:solidFill>
                  <a:srgbClr val="333333"/>
                </a:solidFill>
              </a:rPr>
              <a:t>. </a:t>
            </a:r>
            <a:r>
              <a:rPr lang="sk-SK" altLang="de-DE" sz="2400" dirty="0">
                <a:solidFill>
                  <a:srgbClr val="333333"/>
                </a:solidFill>
              </a:rPr>
              <a:t>ak nepoviete priateľovi, že sa práve necítite dobre</a:t>
            </a:r>
            <a:r>
              <a:rPr lang="de-DE" altLang="de-DE" sz="2400" dirty="0">
                <a:solidFill>
                  <a:srgbClr val="333333"/>
                </a:solidFill>
              </a:rPr>
              <a:t>, </a:t>
            </a:r>
            <a:r>
              <a:rPr lang="sk-SK" altLang="de-DE" sz="2400" dirty="0">
                <a:solidFill>
                  <a:srgbClr val="333333"/>
                </a:solidFill>
              </a:rPr>
              <a:t>nemôžete od neho očakávať, že bude voči vám ohľaduplnejší</a:t>
            </a:r>
            <a:r>
              <a:rPr lang="de-DE" altLang="de-DE" sz="2400"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Pokúste sa posudzovať komplexné sociálne situácie z rôznych uhlov pohľadov a berte do úvahy všetky dostupné informácie</a:t>
            </a:r>
            <a:r>
              <a:rPr lang="de-DE" altLang="de-DE" sz="2400" dirty="0">
                <a:solidFill>
                  <a:srgbClr val="333333"/>
                </a:solidFill>
              </a:rPr>
              <a:t>. </a:t>
            </a:r>
            <a:r>
              <a:rPr lang="sk-SK" altLang="de-DE" sz="2400" dirty="0">
                <a:solidFill>
                  <a:srgbClr val="333333"/>
                </a:solidFill>
              </a:rPr>
              <a:t>Čím viac informácií beriete do úvahy</a:t>
            </a:r>
            <a:r>
              <a:rPr lang="de-DE" altLang="de-DE" sz="2400" dirty="0">
                <a:solidFill>
                  <a:srgbClr val="333333"/>
                </a:solidFill>
              </a:rPr>
              <a:t>, </a:t>
            </a:r>
            <a:r>
              <a:rPr lang="sk-SK" altLang="de-DE" sz="2400" dirty="0">
                <a:solidFill>
                  <a:srgbClr val="333333"/>
                </a:solidFill>
              </a:rPr>
              <a:t>tým primeranejší záver dokážete dosiahnuť.</a:t>
            </a:r>
            <a:endParaRPr lang="en-US" sz="2400" dirty="0"/>
          </a:p>
        </p:txBody>
      </p:sp>
      <p:sp>
        <p:nvSpPr>
          <p:cNvPr id="3" name="Footer Placeholder 2"/>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44</a:t>
            </a:fld>
            <a:endParaRPr lang="de-DE" dirty="0">
              <a:latin typeface="+mn-lt"/>
            </a:endParaRPr>
          </a:p>
        </p:txBody>
      </p:sp>
    </p:spTree>
    <p:extLst>
      <p:ext uri="{BB962C8B-B14F-4D97-AF65-F5344CB8AC3E}">
        <p14:creationId xmlns:p14="http://schemas.microsoft.com/office/powerpoint/2010/main" val="186285929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solidFill>
                  <a:srgbClr val="004992"/>
                </a:solidFill>
                <a:latin typeface="+mn-lt"/>
                <a:ea typeface="+mn-ea"/>
                <a:cs typeface="+mn-cs"/>
              </a:rPr>
              <a:t>Prenos do každodenného života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sk-SK" altLang="de-DE" sz="2400" b="1" dirty="0">
                <a:solidFill>
                  <a:srgbClr val="333333"/>
                </a:solidFill>
              </a:rPr>
              <a:t>Ciele učenia</a:t>
            </a:r>
            <a:r>
              <a:rPr lang="de-DE" altLang="de-DE" sz="2400" b="1" dirty="0">
                <a:solidFill>
                  <a:srgbClr val="333333"/>
                </a:solidFill>
              </a:rPr>
              <a:t>:</a:t>
            </a:r>
          </a:p>
          <a:p>
            <a:pPr marL="342900" lvl="0" indent="-342900" defTabSz="914400" fontAlgn="base">
              <a:buClr>
                <a:srgbClr val="000000"/>
              </a:buClr>
              <a:buFont typeface="WingDings"/>
              <a:buChar char=""/>
            </a:pPr>
            <a:r>
              <a:rPr lang="sk-SK" altLang="de-DE" sz="2400" dirty="0">
                <a:solidFill>
                  <a:srgbClr val="004992"/>
                </a:solidFill>
              </a:rPr>
              <a:t>Mnohé nedorozumenia a dokonca i konflikty</a:t>
            </a:r>
            <a:r>
              <a:rPr lang="de-DE" altLang="de-DE" sz="2400" dirty="0">
                <a:solidFill>
                  <a:srgbClr val="004992"/>
                </a:solidFill>
              </a:rPr>
              <a:t> </a:t>
            </a:r>
            <a:r>
              <a:rPr lang="sk-SK" altLang="de-DE" sz="2400" dirty="0">
                <a:solidFill>
                  <a:srgbClr val="004992"/>
                </a:solidFill>
              </a:rPr>
              <a:t>sú dôsledkom toho, že ľudia</a:t>
            </a:r>
            <a:r>
              <a:rPr lang="de-DE" altLang="de-DE" sz="2400" dirty="0">
                <a:solidFill>
                  <a:srgbClr val="004992"/>
                </a:solidFill>
              </a:rPr>
              <a:t> </a:t>
            </a:r>
            <a:r>
              <a:rPr lang="sk-SK" altLang="de-DE" sz="2400" dirty="0">
                <a:solidFill>
                  <a:srgbClr val="004992"/>
                </a:solidFill>
              </a:rPr>
              <a:t>nesprávne odhadujú, čo si myslia a čo cítia iní ľudia</a:t>
            </a:r>
            <a:r>
              <a:rPr lang="de-DE" altLang="de-DE" sz="2400" dirty="0">
                <a:solidFill>
                  <a:srgbClr val="333333"/>
                </a:solidFill>
              </a:rPr>
              <a:t> (</a:t>
            </a:r>
            <a:r>
              <a:rPr lang="sk-SK" altLang="de-DE" sz="2400" dirty="0">
                <a:solidFill>
                  <a:srgbClr val="333333"/>
                </a:solidFill>
              </a:rPr>
              <a:t>napr</a:t>
            </a:r>
            <a:r>
              <a:rPr lang="de-DE" altLang="de-DE" sz="2400" dirty="0">
                <a:solidFill>
                  <a:srgbClr val="333333"/>
                </a:solidFill>
              </a:rPr>
              <a:t>. </a:t>
            </a:r>
            <a:r>
              <a:rPr lang="sk-SK" altLang="de-DE" sz="2400" dirty="0">
                <a:solidFill>
                  <a:srgbClr val="333333"/>
                </a:solidFill>
              </a:rPr>
              <a:t>ak nepoviete priateľovi, že sa práve necítite dobre</a:t>
            </a:r>
            <a:r>
              <a:rPr lang="de-DE" altLang="de-DE" sz="2400" dirty="0">
                <a:solidFill>
                  <a:srgbClr val="333333"/>
                </a:solidFill>
              </a:rPr>
              <a:t>, </a:t>
            </a:r>
            <a:r>
              <a:rPr lang="sk-SK" altLang="de-DE" sz="2400" dirty="0">
                <a:solidFill>
                  <a:srgbClr val="333333"/>
                </a:solidFill>
              </a:rPr>
              <a:t>nemôžete od neho očakávať, že bude voči vám ohľaduplnejší</a:t>
            </a:r>
            <a:r>
              <a:rPr lang="de-DE" altLang="de-DE" sz="2400"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Pokúste sa posudzovať komplexné sociálne situácie z rôznych uhlov pohľadov a berte do úvahy všetky dostupné informácie</a:t>
            </a:r>
            <a:r>
              <a:rPr lang="de-DE" altLang="de-DE" sz="2400" dirty="0">
                <a:solidFill>
                  <a:srgbClr val="333333"/>
                </a:solidFill>
              </a:rPr>
              <a:t>. </a:t>
            </a:r>
            <a:r>
              <a:rPr lang="sk-SK" altLang="de-DE" sz="2400" dirty="0">
                <a:solidFill>
                  <a:srgbClr val="333333"/>
                </a:solidFill>
              </a:rPr>
              <a:t>Čím viac informácií beriete do úvahy</a:t>
            </a:r>
            <a:r>
              <a:rPr lang="de-DE" altLang="de-DE" sz="2400" dirty="0">
                <a:solidFill>
                  <a:srgbClr val="333333"/>
                </a:solidFill>
              </a:rPr>
              <a:t>, </a:t>
            </a:r>
            <a:r>
              <a:rPr lang="sk-SK" altLang="de-DE" sz="2400" dirty="0">
                <a:solidFill>
                  <a:srgbClr val="333333"/>
                </a:solidFill>
              </a:rPr>
              <a:t>tým primeranejší záver dokážete dosiahnuť.</a:t>
            </a:r>
            <a:endParaRPr lang="de-DE" altLang="de-DE" sz="2400" dirty="0">
              <a:solidFill>
                <a:srgbClr val="333333"/>
              </a:solidFill>
            </a:endParaRPr>
          </a:p>
          <a:p>
            <a:pPr marL="342900" lvl="0" indent="-342900" defTabSz="914400" fontAlgn="base">
              <a:buClr>
                <a:srgbClr val="333333"/>
              </a:buClr>
              <a:buFont typeface="WingDings"/>
              <a:buChar char=""/>
            </a:pPr>
            <a:r>
              <a:rPr lang="sk-SK" altLang="de-DE" sz="2400" dirty="0">
                <a:solidFill>
                  <a:srgbClr val="333333"/>
                </a:solidFill>
              </a:rPr>
              <a:t>Pozor:</a:t>
            </a:r>
            <a:r>
              <a:rPr lang="de-DE" altLang="de-DE" sz="2400" dirty="0">
                <a:solidFill>
                  <a:srgbClr val="333333"/>
                </a:solidFill>
              </a:rPr>
              <a:t> </a:t>
            </a:r>
            <a:r>
              <a:rPr lang="sk-SK" altLang="de-DE" sz="2400" dirty="0">
                <a:solidFill>
                  <a:srgbClr val="333333"/>
                </a:solidFill>
              </a:rPr>
              <a:t>Naša aktuálna nálada vplýva na to, ako vnímame naše okolie</a:t>
            </a:r>
            <a:r>
              <a:rPr lang="de-DE" altLang="de-DE" sz="2400" dirty="0">
                <a:solidFill>
                  <a:srgbClr val="333333"/>
                </a:solidFill>
              </a:rPr>
              <a:t> (</a:t>
            </a:r>
            <a:r>
              <a:rPr lang="sk-SK" altLang="de-DE" sz="2400" dirty="0">
                <a:solidFill>
                  <a:srgbClr val="333333"/>
                </a:solidFill>
              </a:rPr>
              <a:t>napr</a:t>
            </a:r>
            <a:r>
              <a:rPr lang="de-DE" altLang="de-DE" sz="2400" dirty="0">
                <a:solidFill>
                  <a:srgbClr val="333333"/>
                </a:solidFill>
              </a:rPr>
              <a:t>. </a:t>
            </a:r>
            <a:r>
              <a:rPr lang="sk-SK" altLang="de-DE" sz="2400" dirty="0">
                <a:solidFill>
                  <a:srgbClr val="333333"/>
                </a:solidFill>
              </a:rPr>
              <a:t>ako odhadujeme nejakú osobu</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45</a:t>
            </a:fld>
            <a:endParaRPr lang="de-DE" dirty="0">
              <a:latin typeface="+mn-lt"/>
            </a:endParaRPr>
          </a:p>
        </p:txBody>
      </p:sp>
    </p:spTree>
    <p:extLst>
      <p:ext uri="{BB962C8B-B14F-4D97-AF65-F5344CB8AC3E}">
        <p14:creationId xmlns:p14="http://schemas.microsoft.com/office/powerpoint/2010/main" val="405171379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Ako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toto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súvisí</a:t>
            </a:r>
            <a:r>
              <a:rPr lang="en-US" sz="3600" dirty="0">
                <a:solidFill>
                  <a:srgbClr val="004992"/>
                </a:solidFill>
                <a:latin typeface="+mn-lt"/>
                <a:ea typeface="+mn-ea"/>
                <a:cs typeface="+mn-cs"/>
              </a:rPr>
              <a:t> so </a:t>
            </a:r>
            <a:r>
              <a:rPr lang="en-US" sz="3600" dirty="0" err="1">
                <a:solidFill>
                  <a:srgbClr val="004992"/>
                </a:solidFill>
                <a:latin typeface="+mn-lt"/>
                <a:ea typeface="+mn-ea"/>
                <a:cs typeface="+mn-cs"/>
              </a:rPr>
              <a:t>psychózou</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sk-SK" altLang="de-DE" sz="2400">
                <a:solidFill>
                  <a:srgbClr val="333333"/>
                </a:solidFill>
              </a:rPr>
              <a:t>Počas psychózy ľudia</a:t>
            </a:r>
            <a:r>
              <a:rPr lang="en-AU" altLang="de-DE" sz="2400" dirty="0">
                <a:solidFill>
                  <a:srgbClr val="333333"/>
                </a:solidFill>
              </a:rPr>
              <a:t> </a:t>
            </a:r>
            <a:r>
              <a:rPr lang="sk-SK" altLang="de-DE" sz="2400" dirty="0">
                <a:solidFill>
                  <a:srgbClr val="333333"/>
                </a:solidFill>
              </a:rPr>
              <a:t>nesprávne interpretujú alebo prehnane hodnotia výraze tváre a správanie iných ľudí</a:t>
            </a:r>
            <a:r>
              <a:rPr lang="en-AU" altLang="de-DE" sz="2400" dirty="0">
                <a:solidFill>
                  <a:srgbClr val="333333"/>
                </a:solidFill>
              </a:rPr>
              <a:t>.</a:t>
            </a:r>
          </a:p>
          <a:p>
            <a:pPr lvl="0" defTabSz="914400" fontAlgn="base">
              <a:lnSpc>
                <a:spcPct val="100000"/>
              </a:lnSpc>
              <a:spcBef>
                <a:spcPts val="1200"/>
              </a:spcBef>
            </a:pPr>
            <a:r>
              <a:rPr lang="sk-SK" altLang="de-DE" sz="2400" dirty="0">
                <a:solidFill>
                  <a:srgbClr val="004992"/>
                </a:solidFill>
              </a:rPr>
              <a:t>Príklad</a:t>
            </a:r>
            <a:r>
              <a:rPr lang="en-AU" altLang="de-DE" sz="2400" dirty="0">
                <a:solidFill>
                  <a:srgbClr val="004992"/>
                </a:solidFill>
              </a:rPr>
              <a:t>: </a:t>
            </a:r>
            <a:r>
              <a:rPr lang="en-AU" altLang="de-DE" sz="2400" dirty="0">
                <a:solidFill>
                  <a:srgbClr val="333333"/>
                </a:solidFill>
              </a:rPr>
              <a:t>Mar</a:t>
            </a:r>
            <a:r>
              <a:rPr lang="sk-SK" altLang="de-DE" sz="2400" dirty="0">
                <a:solidFill>
                  <a:srgbClr val="333333"/>
                </a:solidFill>
              </a:rPr>
              <a:t>t</a:t>
            </a:r>
            <a:r>
              <a:rPr lang="en-AU" altLang="de-DE" sz="2400" dirty="0">
                <a:solidFill>
                  <a:srgbClr val="333333"/>
                </a:solidFill>
              </a:rPr>
              <a:t>in </a:t>
            </a:r>
            <a:r>
              <a:rPr lang="sk-SK" altLang="de-DE" sz="2400" dirty="0">
                <a:solidFill>
                  <a:srgbClr val="333333"/>
                </a:solidFill>
              </a:rPr>
              <a:t>sa cíti byť zosmiešnený</a:t>
            </a:r>
            <a:r>
              <a:rPr lang="en-AU" altLang="de-DE" sz="2400" dirty="0">
                <a:solidFill>
                  <a:srgbClr val="333333"/>
                </a:solidFill>
              </a:rPr>
              <a:t>!</a:t>
            </a:r>
            <a:endParaRPr lang="en-AU" altLang="de-DE" sz="2400" dirty="0">
              <a:solidFill>
                <a:srgbClr val="004992"/>
              </a:solidFill>
            </a:endParaRPr>
          </a:p>
          <a:p>
            <a:pPr lvl="0" defTabSz="914400" fontAlgn="base">
              <a:lnSpc>
                <a:spcPct val="100000"/>
              </a:lnSpc>
              <a:spcBef>
                <a:spcPts val="1200"/>
              </a:spcBef>
            </a:pPr>
            <a:r>
              <a:rPr lang="sk-SK" altLang="de-DE" sz="2400" dirty="0">
                <a:solidFill>
                  <a:srgbClr val="004992"/>
                </a:solidFill>
              </a:rPr>
              <a:t>Okolnosti</a:t>
            </a:r>
            <a:r>
              <a:rPr lang="en-AU" altLang="de-DE" sz="2400" dirty="0">
                <a:solidFill>
                  <a:srgbClr val="004992"/>
                </a:solidFill>
              </a:rPr>
              <a:t>: </a:t>
            </a:r>
            <a:r>
              <a:rPr lang="en-AU" altLang="de-DE" sz="2400" dirty="0">
                <a:solidFill>
                  <a:srgbClr val="333333"/>
                </a:solidFill>
              </a:rPr>
              <a:t>Mar</a:t>
            </a:r>
            <a:r>
              <a:rPr lang="sk-SK" altLang="de-DE" sz="2400" dirty="0">
                <a:solidFill>
                  <a:srgbClr val="333333"/>
                </a:solidFill>
              </a:rPr>
              <a:t>t</a:t>
            </a:r>
            <a:r>
              <a:rPr lang="en-AU" altLang="de-DE" sz="2400" dirty="0">
                <a:solidFill>
                  <a:srgbClr val="333333"/>
                </a:solidFill>
              </a:rPr>
              <a:t>in </a:t>
            </a:r>
            <a:r>
              <a:rPr lang="sk-SK" altLang="de-DE" sz="2400" dirty="0">
                <a:solidFill>
                  <a:srgbClr val="333333"/>
                </a:solidFill>
              </a:rPr>
              <a:t>vstúpil do letiskovej haly, kde čakali iní ľudia a pozerali sa jeho smerom</a:t>
            </a:r>
            <a:r>
              <a:rPr lang="en-AU" altLang="de-DE" sz="2400" dirty="0">
                <a:solidFill>
                  <a:srgbClr val="333333"/>
                </a:solidFill>
              </a:rPr>
              <a:t>. </a:t>
            </a:r>
            <a:r>
              <a:rPr lang="sk-SK" altLang="de-DE" sz="2400" dirty="0">
                <a:solidFill>
                  <a:srgbClr val="333333"/>
                </a:solidFill>
              </a:rPr>
              <a:t>Dvaja z nich sa začali nahlas smiať</a:t>
            </a:r>
            <a:r>
              <a:rPr lang="en-AU" altLang="de-DE" sz="2400" dirty="0">
                <a:solidFill>
                  <a:srgbClr val="333333"/>
                </a:solidFill>
              </a:rPr>
              <a:t>.</a:t>
            </a:r>
          </a:p>
          <a:p>
            <a:pPr lvl="0" defTabSz="914400" fontAlgn="base">
              <a:lnSpc>
                <a:spcPct val="100000"/>
              </a:lnSpc>
              <a:spcBef>
                <a:spcPts val="1200"/>
              </a:spcBef>
            </a:pPr>
            <a:r>
              <a:rPr lang="sk-SK" altLang="de-DE" sz="2400" dirty="0">
                <a:solidFill>
                  <a:srgbClr val="004992"/>
                </a:solidFill>
              </a:rPr>
              <a:t>Ale</a:t>
            </a:r>
            <a:r>
              <a:rPr lang="en-AU" altLang="de-DE" sz="2400" dirty="0">
                <a:solidFill>
                  <a:srgbClr val="004992"/>
                </a:solidFill>
              </a:rPr>
              <a:t>: </a:t>
            </a:r>
            <a:r>
              <a:rPr lang="sk-SK" altLang="de-DE" sz="2400" dirty="0">
                <a:solidFill>
                  <a:srgbClr val="333333"/>
                </a:solidFill>
              </a:rPr>
              <a:t>Čakajúci ľudia si samozrejme obzerajú prichádzajúcich pasažierov, aby si mohli vyzdvihnúť svojich priateľov alebo klientov</a:t>
            </a:r>
            <a:r>
              <a:rPr lang="en-AU" altLang="de-DE" sz="2400" dirty="0">
                <a:solidFill>
                  <a:srgbClr val="333333"/>
                </a:solidFill>
              </a:rPr>
              <a:t>. </a:t>
            </a:r>
            <a:r>
              <a:rPr lang="sk-SK" altLang="de-DE" sz="2400" dirty="0">
                <a:solidFill>
                  <a:srgbClr val="333333"/>
                </a:solidFill>
              </a:rPr>
              <a:t>Títo dvaja smejúci sa ľudia sa snáď iba dlho nevideli a rozprávajú sa o zážitkoch z dovolenky</a:t>
            </a:r>
            <a:r>
              <a:rPr lang="en-AU" altLang="de-DE" sz="2400" dirty="0">
                <a:solidFill>
                  <a:srgbClr val="333333"/>
                </a:solidFill>
              </a:rPr>
              <a:t>. </a:t>
            </a:r>
            <a:r>
              <a:rPr lang="sk-SK" altLang="de-DE" sz="2400" dirty="0">
                <a:solidFill>
                  <a:srgbClr val="333333"/>
                </a:solidFill>
              </a:rPr>
              <a:t>Alebo má možno</a:t>
            </a:r>
            <a:r>
              <a:rPr lang="en-AU" altLang="de-DE" sz="2400" dirty="0">
                <a:solidFill>
                  <a:srgbClr val="333333"/>
                </a:solidFill>
              </a:rPr>
              <a:t> Mar</a:t>
            </a:r>
            <a:r>
              <a:rPr lang="sk-SK" altLang="de-DE" sz="2400" dirty="0">
                <a:solidFill>
                  <a:srgbClr val="333333"/>
                </a:solidFill>
              </a:rPr>
              <a:t>t</a:t>
            </a:r>
            <a:r>
              <a:rPr lang="en-AU" altLang="de-DE" sz="2400" dirty="0">
                <a:solidFill>
                  <a:srgbClr val="333333"/>
                </a:solidFill>
              </a:rPr>
              <a:t>in </a:t>
            </a:r>
            <a:r>
              <a:rPr lang="sk-SK" altLang="de-DE" sz="2400" dirty="0">
                <a:solidFill>
                  <a:srgbClr val="333333"/>
                </a:solidFill>
              </a:rPr>
              <a:t>ešte stále na hlave to bláznivé</a:t>
            </a:r>
            <a:r>
              <a:rPr lang="en-AU" altLang="de-DE" sz="2400" dirty="0">
                <a:solidFill>
                  <a:srgbClr val="333333"/>
                </a:solidFill>
              </a:rPr>
              <a:t> sombrero </a:t>
            </a:r>
            <a:r>
              <a:rPr lang="sk-SK" altLang="de-DE" sz="2400" dirty="0">
                <a:solidFill>
                  <a:srgbClr val="333333"/>
                </a:solidFill>
              </a:rPr>
              <a:t>z dovolenky v Mexiku</a:t>
            </a:r>
            <a:r>
              <a:rPr lang="en-AU" altLang="de-DE" sz="2400" dirty="0">
                <a:solidFill>
                  <a:srgbClr val="333333"/>
                </a:solidFill>
              </a:rPr>
              <a:t>.</a:t>
            </a:r>
          </a:p>
          <a:p>
            <a:pPr lvl="0" defTabSz="914400" fontAlgn="base">
              <a:lnSpc>
                <a:spcPct val="100000"/>
              </a:lnSpc>
              <a:spcBef>
                <a:spcPts val="1200"/>
              </a:spcBef>
            </a:pPr>
            <a:r>
              <a:rPr lang="sk-SK" altLang="de-DE" sz="2400" dirty="0">
                <a:solidFill>
                  <a:srgbClr val="333333"/>
                </a:solidFill>
              </a:rPr>
              <a:t>Všetci robíme chyby</a:t>
            </a:r>
            <a:r>
              <a:rPr lang="en-AU" altLang="de-DE" sz="2400" dirty="0">
                <a:solidFill>
                  <a:srgbClr val="333333"/>
                </a:solidFill>
              </a:rPr>
              <a:t>! – </a:t>
            </a:r>
            <a:r>
              <a:rPr lang="sk-SK" altLang="de-DE" sz="2400" dirty="0">
                <a:solidFill>
                  <a:srgbClr val="333333"/>
                </a:solidFill>
              </a:rPr>
              <a:t>Vždy berte do úvahy rôzne možnosti.</a:t>
            </a:r>
            <a:endParaRPr lang="en-US" sz="2400" dirty="0"/>
          </a:p>
        </p:txBody>
      </p:sp>
      <p:sp>
        <p:nvSpPr>
          <p:cNvPr id="3" name="Footer Placeholder 2"/>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46</a:t>
            </a:fld>
            <a:endParaRPr lang="de-DE" dirty="0">
              <a:latin typeface="+mn-l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Ďakujem</a:t>
            </a:r>
            <a:r>
              <a:rPr lang="en-US" altLang="ko-KR" sz="3600" dirty="0">
                <a:latin typeface="+mn-lt"/>
                <a:ea typeface="+mn-ea"/>
                <a:cs typeface="+mn-cs"/>
              </a:rPr>
              <a:t> </a:t>
            </a:r>
            <a:r>
              <a:rPr lang="en-US" altLang="ko-KR" sz="3600" dirty="0" err="1">
                <a:latin typeface="+mn-lt"/>
                <a:ea typeface="+mn-ea"/>
                <a:cs typeface="+mn-cs"/>
              </a:rPr>
              <a:t>vám</a:t>
            </a:r>
            <a:r>
              <a:rPr lang="en-US" altLang="ko-KR" sz="3600" dirty="0">
                <a:latin typeface="+mn-lt"/>
                <a:ea typeface="+mn-ea"/>
                <a:cs typeface="+mn-cs"/>
              </a:rPr>
              <a:t> </a:t>
            </a:r>
            <a:r>
              <a:rPr lang="en-US" altLang="ko-KR" sz="3600" dirty="0" err="1">
                <a:latin typeface="+mn-lt"/>
                <a:ea typeface="+mn-ea"/>
                <a:cs typeface="+mn-cs"/>
              </a:rPr>
              <a:t>za</a:t>
            </a:r>
            <a:r>
              <a:rPr lang="en-US" altLang="ko-KR" sz="3600" dirty="0">
                <a:latin typeface="+mn-lt"/>
                <a:ea typeface="+mn-ea"/>
                <a:cs typeface="+mn-cs"/>
              </a:rPr>
              <a:t> </a:t>
            </a:r>
            <a:r>
              <a:rPr lang="en-US" altLang="ko-KR" sz="3600" dirty="0" err="1">
                <a:latin typeface="+mn-lt"/>
                <a:ea typeface="+mn-ea"/>
                <a:cs typeface="+mn-cs"/>
              </a:rPr>
              <a:t>pozornosť</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pre </a:t>
            </a:r>
            <a:r>
              <a:rPr lang="en-US" altLang="ko-KR" i="1" dirty="0" err="1">
                <a:solidFill>
                  <a:srgbClr val="004992"/>
                </a:solidFill>
              </a:rPr>
              <a:t>trénerov</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Rozdajte</a:t>
            </a:r>
            <a:r>
              <a:rPr lang="en-US" altLang="ko-KR" dirty="0">
                <a:solidFill>
                  <a:srgbClr val="004992"/>
                </a:solidFill>
              </a:rPr>
              <a:t> </a:t>
            </a:r>
            <a:r>
              <a:rPr lang="en-US" altLang="ko-KR" dirty="0" err="1">
                <a:solidFill>
                  <a:srgbClr val="004992"/>
                </a:solidFill>
              </a:rPr>
              <a:t>pracovné</a:t>
            </a:r>
            <a:r>
              <a:rPr lang="en-US" altLang="ko-KR" dirty="0">
                <a:solidFill>
                  <a:srgbClr val="004992"/>
                </a:solidFill>
              </a:rPr>
              <a:t> </a:t>
            </a:r>
            <a:r>
              <a:rPr lang="en-US" altLang="ko-KR" dirty="0" err="1">
                <a:solidFill>
                  <a:srgbClr val="004992"/>
                </a:solidFill>
              </a:rPr>
              <a:t>listy</a:t>
            </a:r>
            <a:r>
              <a:rPr lang="en-US" altLang="ko-KR" dirty="0">
                <a:solidFill>
                  <a:srgbClr val="004992"/>
                </a:solidFill>
              </a:rPr>
              <a:t>. </a:t>
            </a:r>
            <a:r>
              <a:rPr lang="en-US" altLang="ko-KR" dirty="0" err="1">
                <a:solidFill>
                  <a:srgbClr val="004992"/>
                </a:solidFill>
              </a:rPr>
              <a:t>Predstavte</a:t>
            </a:r>
            <a:r>
              <a:rPr lang="en-US" altLang="ko-KR" dirty="0">
                <a:solidFill>
                  <a:srgbClr val="004992"/>
                </a:solidFill>
              </a:rPr>
              <a:t> </a:t>
            </a:r>
            <a:r>
              <a:rPr lang="en-US" altLang="ko-KR" dirty="0" err="1">
                <a:solidFill>
                  <a:srgbClr val="004992"/>
                </a:solidFill>
              </a:rPr>
              <a:t>našu</a:t>
            </a:r>
            <a:r>
              <a:rPr lang="en-US" altLang="ko-KR" dirty="0">
                <a:solidFill>
                  <a:srgbClr val="004992"/>
                </a:solidFill>
              </a:rPr>
              <a:t> </a:t>
            </a:r>
            <a:r>
              <a:rPr lang="en-US" altLang="ko-KR" dirty="0" err="1">
                <a:solidFill>
                  <a:srgbClr val="004992"/>
                </a:solidFill>
              </a:rPr>
              <a:t>aplikáciu</a:t>
            </a:r>
            <a:r>
              <a:rPr lang="en-US" altLang="ko-KR" dirty="0">
                <a:solidFill>
                  <a:srgbClr val="004992"/>
                </a:solidFill>
              </a:rPr>
              <a:t> COGITO (</a:t>
            </a:r>
            <a:r>
              <a:rPr lang="en-US" altLang="ko-KR" dirty="0" err="1">
                <a:solidFill>
                  <a:srgbClr val="004992"/>
                </a:solidFill>
              </a:rPr>
              <a:t>na</a:t>
            </a:r>
            <a:r>
              <a:rPr lang="en-US" altLang="ko-KR" dirty="0">
                <a:solidFill>
                  <a:srgbClr val="004992"/>
                </a:solidFill>
              </a:rPr>
              <a:t> </a:t>
            </a:r>
            <a:r>
              <a:rPr lang="en-US" altLang="ko-KR" dirty="0" err="1">
                <a:solidFill>
                  <a:srgbClr val="004992"/>
                </a:solidFill>
              </a:rPr>
              <a:t>stiahnutie</a:t>
            </a:r>
            <a:r>
              <a:rPr lang="en-US" altLang="ko-KR" dirty="0">
                <a:solidFill>
                  <a:srgbClr val="004992"/>
                </a:solidFill>
              </a:rPr>
              <a:t> </a:t>
            </a:r>
            <a:r>
              <a:rPr lang="en-US" altLang="ko-KR" dirty="0" err="1">
                <a:solidFill>
                  <a:srgbClr val="004992"/>
                </a:solidFill>
              </a:rPr>
              <a:t>zdarma</a:t>
            </a:r>
            <a:r>
              <a:rPr lang="en-US" altLang="ko-KR" dirty="0">
                <a:solidFill>
                  <a:srgbClr val="004992"/>
                </a:solidFill>
              </a:rPr>
              <a:t>).</a:t>
            </a:r>
          </a:p>
        </p:txBody>
      </p:sp>
      <p:sp>
        <p:nvSpPr>
          <p:cNvPr id="2" name="Footer Placeholder 1"/>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47</a:t>
            </a:fld>
            <a:endParaRPr lang="de-DE" dirty="0">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rPr>
              <a:t>www.uke.de/mct_app</a:t>
            </a:r>
            <a:endParaRPr lang="de-DE" dirty="0">
              <a:solidFill>
                <a:srgbClr val="333333"/>
              </a:solidFill>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100539093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48</a:t>
            </a:fld>
            <a:endParaRPr lang="de-DE" dirty="0">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1855721180"/>
              </p:ext>
            </p:extLst>
          </p:nvPr>
        </p:nvGraphicFramePr>
        <p:xfrm>
          <a:off x="408954" y="2011680"/>
          <a:ext cx="11375999" cy="46695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Llima</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Psalmz</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Rapper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Thomas Hawk</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Lips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Red lips/Rote Lippen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Volker Henkel</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fotomoment.de</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emotionen</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PP</a:t>
                      </a:r>
                      <a:endParaRPr kumimoji="0" lang="en-US"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Different facial expressions of 3 men/Verschiedene Gesichtsausdrücke v. 3 Männern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storm_gal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Wolf Dog </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Intuition (dog/Hund)</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bricolage.108</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Circus ring</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Funny clown/Lustiger Clown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MisterSquirrel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Pennywise</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Evil clown/Böser Clown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def110</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Zirkus - circus </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Circus/Zirkus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Marina Ruiz-Villarreal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Comic strips: grandmother, accident, bad news, neighbour/Bildergeschichten: Großmutter, Unfall, schlechte Nachrichten, Nachbar</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914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has been taken from the following book chapter/ Das Bild wurde dem folgenden Buchkapitel entliehen: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Moritz, S. (2005), Kognitive Dysfunktionen schizophrener Patienten. In D.F. Braus (Ed.), Schizophrenie (pp. 15-27). Stuttgart: Schattauer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Comic strip: John &amp; Mary/ Bildergeschichte John &amp; Mary</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M.A./ Christin Hoche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Comic strips: bank, boating, sausage/Bildergeschichten Bank, Bootfahren, Wurst</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Motív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ív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3202</Words>
  <Application>Microsoft Office PowerPoint</Application>
  <PresentationFormat>Benutzerdefiniert</PresentationFormat>
  <Paragraphs>480</Paragraphs>
  <Slides>48</Slides>
  <Notes>48</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48</vt:i4>
      </vt:variant>
    </vt:vector>
  </HeadingPairs>
  <TitlesOfParts>
    <vt:vector size="55" baseType="lpstr">
      <vt:lpstr>WingDings</vt:lpstr>
      <vt:lpstr>Symbol</vt:lpstr>
      <vt:lpstr>Calibri</vt:lpstr>
      <vt:lpstr>Arial</vt:lpstr>
      <vt:lpstr>Verdana</vt:lpstr>
      <vt:lpstr>Calibri Light</vt:lpstr>
      <vt:lpstr>UKE_PPT-Vorlage_16zu9</vt:lpstr>
      <vt:lpstr>MCT 6 A BADE – Empatia… II</vt:lpstr>
      <vt:lpstr>Keď sa s niekým spoznáte, kam sa pozeráte najskôr? Nakoľko spoľahlivé sú tieto kľúče správneho odhadu?</vt:lpstr>
      <vt:lpstr>Keď sa s niekým spoznáte, kam sa pozeráte najskôr? Nakoľko spoľahlivé sú tieto kľúče správneho odhadu?</vt:lpstr>
      <vt:lpstr>Aké iné zdroje informácií by sme mohli brať do úvahy? Do akej miery sú spoľahlivé?</vt:lpstr>
      <vt:lpstr>Aké iné zdroje informácií by sme mohli brať do úvahy? Do akej miery sú spoľahlivé?</vt:lpstr>
      <vt:lpstr>Výhody a nevýhody určitých sociálnych kľúčov posudzovania</vt:lpstr>
      <vt:lpstr>Porozprávajte sa prosím o výhodách a nevýhodách nasledovného znaku pre vytváranie si úsudkov o nejakej osobe</vt:lpstr>
      <vt:lpstr>Porozprávajte sa prosím o výhodách a nevýhodách nasledovného znaku pre vytváranie si úsudkov o nejakej osobe</vt:lpstr>
      <vt:lpstr>Porozprávajte sa prosím o výhodách a nevýhodách nasledovného znaku pre vytváranie si úsudkov o nejakej osobe</vt:lpstr>
      <vt:lpstr>Porozprávajte sa prosím o výhodách a nevýhodách nasledovného znaku pre vytváranie si úsudkov o nejakej osobe</vt:lpstr>
      <vt:lpstr>Porozprávajte sa prosím o výhodách a nevýhodách nasledovného znaku pre vytváranie si úsudkov o nejakej osobe</vt:lpstr>
      <vt:lpstr>Porozprávajte sa prosím o výhodách a nevýhodách nasledovného znaku pre vytváranie si úsudkov o nejakej osobe</vt:lpstr>
      <vt:lpstr>Porozprávajte sa prosím o výhodách a nevýhodách nasledovného znaku pre vytváranie si úsudkov o nejakej osobe</vt:lpstr>
      <vt:lpstr>Porozprávajte sa prosím o výhodách a nevýhodách nasledovného znaku pre vytváranie si úsudkov o nejakej osobe</vt:lpstr>
      <vt:lpstr>Porozprávajte sa prosím o výhodách a nevýhodách nasledovného znaku pre vytváranie si úsudkov o nejakej osobe</vt:lpstr>
      <vt:lpstr>Porozprávajte sa prosím o výhodách a nevýhodách nasledovného znaku pre vytváranie si úsudkov o nejakej osobe</vt:lpstr>
      <vt:lpstr>Zdanie a skutočnosť!</vt:lpstr>
      <vt:lpstr>Prečo toto robíme?</vt:lpstr>
      <vt:lpstr>Prečo toto robíme?</vt:lpstr>
      <vt:lpstr>Ako nedostatok empatie počas psychózy napomáha chybným interpretáciám – príklady</vt:lpstr>
      <vt:lpstr>Cvičenie</vt:lpstr>
      <vt:lpstr>Cvičenie</vt:lpstr>
      <vt:lpstr>Cvičenie</vt:lpstr>
      <vt:lpstr>PowerPoint-Präsentation</vt:lpstr>
      <vt:lpstr>PowerPoint-Präsentation</vt:lpstr>
      <vt:lpstr>Narodeniny starej mamy Čo dievča prinesie budúci rok svojej babičke?</vt:lpstr>
      <vt:lpstr>Poďme na to!</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voliteľné: Videoklip</vt:lpstr>
      <vt:lpstr>PowerPoint-Präsentation</vt:lpstr>
      <vt:lpstr>PowerPoint-Präsentation</vt:lpstr>
      <vt:lpstr>PowerPoint-Präsentation</vt:lpstr>
      <vt:lpstr>Prenos do každodenného života</vt:lpstr>
      <vt:lpstr>Prenos do každodenného života</vt:lpstr>
      <vt:lpstr>Prenos do každodenného života</vt:lpstr>
      <vt:lpstr>Ako toto súvisí so psychózou?</vt:lpstr>
      <vt:lpstr>Ďakujem vám za pozornosť!</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277</cp:revision>
  <dcterms:created xsi:type="dcterms:W3CDTF">2004-06-30T16:15:23Z</dcterms:created>
  <dcterms:modified xsi:type="dcterms:W3CDTF">2022-09-12T09:06:11Z</dcterms:modified>
</cp:coreProperties>
</file>