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Lst>
  <p:notesMasterIdLst>
    <p:notesMasterId r:id="rId91"/>
  </p:notesMasterIdLst>
  <p:handoutMasterIdLst>
    <p:handoutMasterId r:id="rId92"/>
  </p:handoutMasterIdLst>
  <p:sldIdLst>
    <p:sldId id="877" r:id="rId2"/>
    <p:sldId id="731" r:id="rId3"/>
    <p:sldId id="854" r:id="rId4"/>
    <p:sldId id="853" r:id="rId5"/>
    <p:sldId id="852" r:id="rId6"/>
    <p:sldId id="851" r:id="rId7"/>
    <p:sldId id="444" r:id="rId8"/>
    <p:sldId id="551" r:id="rId9"/>
    <p:sldId id="860" r:id="rId10"/>
    <p:sldId id="859" r:id="rId11"/>
    <p:sldId id="858" r:id="rId12"/>
    <p:sldId id="857" r:id="rId13"/>
    <p:sldId id="856" r:id="rId14"/>
    <p:sldId id="855" r:id="rId15"/>
    <p:sldId id="446" r:id="rId16"/>
    <p:sldId id="823" r:id="rId17"/>
    <p:sldId id="824" r:id="rId18"/>
    <p:sldId id="825" r:id="rId19"/>
    <p:sldId id="557" r:id="rId20"/>
    <p:sldId id="861" r:id="rId21"/>
    <p:sldId id="458" r:id="rId22"/>
    <p:sldId id="459" r:id="rId23"/>
    <p:sldId id="460" r:id="rId24"/>
    <p:sldId id="728" r:id="rId25"/>
    <p:sldId id="729" r:id="rId26"/>
    <p:sldId id="730" r:id="rId27"/>
    <p:sldId id="734" r:id="rId28"/>
    <p:sldId id="864" r:id="rId29"/>
    <p:sldId id="863" r:id="rId30"/>
    <p:sldId id="811" r:id="rId31"/>
    <p:sldId id="828" r:id="rId32"/>
    <p:sldId id="866" r:id="rId33"/>
    <p:sldId id="865" r:id="rId34"/>
    <p:sldId id="738" r:id="rId35"/>
    <p:sldId id="869" r:id="rId36"/>
    <p:sldId id="868" r:id="rId37"/>
    <p:sldId id="867" r:id="rId38"/>
    <p:sldId id="822" r:id="rId39"/>
    <p:sldId id="871" r:id="rId40"/>
    <p:sldId id="870" r:id="rId41"/>
    <p:sldId id="819" r:id="rId42"/>
    <p:sldId id="813" r:id="rId43"/>
    <p:sldId id="872" r:id="rId44"/>
    <p:sldId id="804" r:id="rId45"/>
    <p:sldId id="805" r:id="rId46"/>
    <p:sldId id="806" r:id="rId47"/>
    <p:sldId id="801" r:id="rId48"/>
    <p:sldId id="802" r:id="rId49"/>
    <p:sldId id="803" r:id="rId50"/>
    <p:sldId id="848" r:id="rId51"/>
    <p:sldId id="749" r:id="rId52"/>
    <p:sldId id="752" r:id="rId53"/>
    <p:sldId id="750" r:id="rId54"/>
    <p:sldId id="751" r:id="rId55"/>
    <p:sldId id="760" r:id="rId56"/>
    <p:sldId id="761" r:id="rId57"/>
    <p:sldId id="762" r:id="rId58"/>
    <p:sldId id="753" r:id="rId59"/>
    <p:sldId id="756" r:id="rId60"/>
    <p:sldId id="754" r:id="rId61"/>
    <p:sldId id="755" r:id="rId62"/>
    <p:sldId id="785" r:id="rId63"/>
    <p:sldId id="788" r:id="rId64"/>
    <p:sldId id="786" r:id="rId65"/>
    <p:sldId id="787" r:id="rId66"/>
    <p:sldId id="778" r:id="rId67"/>
    <p:sldId id="779" r:id="rId68"/>
    <p:sldId id="780" r:id="rId69"/>
    <p:sldId id="769" r:id="rId70"/>
    <p:sldId id="770" r:id="rId71"/>
    <p:sldId id="771" r:id="rId72"/>
    <p:sldId id="772" r:id="rId73"/>
    <p:sldId id="831" r:id="rId74"/>
    <p:sldId id="774" r:id="rId75"/>
    <p:sldId id="838" r:id="rId76"/>
    <p:sldId id="839" r:id="rId77"/>
    <p:sldId id="840" r:id="rId78"/>
    <p:sldId id="841" r:id="rId79"/>
    <p:sldId id="842" r:id="rId80"/>
    <p:sldId id="843" r:id="rId81"/>
    <p:sldId id="844" r:id="rId82"/>
    <p:sldId id="790" r:id="rId83"/>
    <p:sldId id="874" r:id="rId84"/>
    <p:sldId id="873" r:id="rId85"/>
    <p:sldId id="792" r:id="rId86"/>
    <p:sldId id="876" r:id="rId87"/>
    <p:sldId id="875" r:id="rId88"/>
    <p:sldId id="849" r:id="rId89"/>
    <p:sldId id="845" r:id="rId90"/>
  </p:sldIdLst>
  <p:sldSz cx="12195175" cy="6858000"/>
  <p:notesSz cx="7099300" cy="10234613"/>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591" autoAdjust="0"/>
    <p:restoredTop sz="97429" autoAdjust="0"/>
  </p:normalViewPr>
  <p:slideViewPr>
    <p:cSldViewPr>
      <p:cViewPr varScale="1">
        <p:scale>
          <a:sx n="63" d="100"/>
          <a:sy n="63" d="100"/>
        </p:scale>
        <p:origin x="1108"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CC115923-2F39-4D0B-A1AB-E9AA91D7C34C}" type="slidenum">
              <a:rPr lang="en-GB" altLang="de-DE"/>
              <a:pPr>
                <a:defRPr/>
              </a:pPr>
              <a:t>‹Nr.›</a:t>
            </a:fld>
            <a:endParaRPr lang="en-GB" altLang="de-DE"/>
          </a:p>
        </p:txBody>
      </p:sp>
    </p:spTree>
    <p:extLst>
      <p:ext uri="{BB962C8B-B14F-4D97-AF65-F5344CB8AC3E}">
        <p14:creationId xmlns:p14="http://schemas.microsoft.com/office/powerpoint/2010/main" val="498261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1F5F802-DAE4-465D-9759-7D4AE1412A9D}" type="slidenum">
              <a:rPr lang="en-US" altLang="de-DE"/>
              <a:pPr>
                <a:defRPr/>
              </a:pPr>
              <a:t>‹Nr.›</a:t>
            </a:fld>
            <a:endParaRPr lang="en-US" altLang="de-DE"/>
          </a:p>
        </p:txBody>
      </p:sp>
    </p:spTree>
    <p:extLst>
      <p:ext uri="{BB962C8B-B14F-4D97-AF65-F5344CB8AC3E}">
        <p14:creationId xmlns:p14="http://schemas.microsoft.com/office/powerpoint/2010/main" val="37393144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40506-512C-45AE-A193-5F8527F79DD1}"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412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40506-512C-45AE-A193-5F8527F79DD1}"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412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40506-512C-45AE-A193-5F8527F79DD1}"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412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40506-512C-45AE-A193-5F8527F79DD1}"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412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40506-512C-45AE-A193-5F8527F79DD1}"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412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C62EDB-BC90-4086-85D4-7EA260CB96C5}"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4053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556A6-20D9-4AC5-A4EF-78BB04183893}"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48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8B3FBF-E103-4143-BBD4-BE0F2F0ABFE9}"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0047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18C7D0-961E-40C2-A9AC-002EF14CAF77}"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k-SK" altLang="de-DE">
              <a:latin typeface="Arial" panose="020B0604020202020204" pitchFamily="34" charset="0"/>
            </a:endParaRPr>
          </a:p>
        </p:txBody>
      </p:sp>
    </p:spTree>
    <p:extLst>
      <p:ext uri="{BB962C8B-B14F-4D97-AF65-F5344CB8AC3E}">
        <p14:creationId xmlns:p14="http://schemas.microsoft.com/office/powerpoint/2010/main" val="719517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CF1CF7-3C5E-4B7C-B73D-FD91B2CA658C}"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k-SK" altLang="de-DE">
              <a:latin typeface="Arial" panose="020B0604020202020204" pitchFamily="34" charset="0"/>
            </a:endParaRPr>
          </a:p>
        </p:txBody>
      </p:sp>
    </p:spTree>
    <p:extLst>
      <p:ext uri="{BB962C8B-B14F-4D97-AF65-F5344CB8AC3E}">
        <p14:creationId xmlns:p14="http://schemas.microsoft.com/office/powerpoint/2010/main" val="1727325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9D6ED8-238E-4FD0-80E5-D4FE7CAE0E9A}"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k-SK" altLang="de-DE">
              <a:latin typeface="Arial" panose="020B0604020202020204" pitchFamily="34" charset="0"/>
            </a:endParaRPr>
          </a:p>
        </p:txBody>
      </p:sp>
    </p:spTree>
    <p:extLst>
      <p:ext uri="{BB962C8B-B14F-4D97-AF65-F5344CB8AC3E}">
        <p14:creationId xmlns:p14="http://schemas.microsoft.com/office/powerpoint/2010/main" val="386096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432A8-D101-4FE1-A2CF-6838A3F431E2}" type="slidenum">
              <a:rPr lang="en-US" altLang="de-DE" sz="1300" smtClean="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2085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432A8-D101-4FE1-A2CF-6838A3F431E2}"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2085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FCB21E-F55C-488E-B5DE-54A044AA320F}"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7391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12B217-9BBC-47B2-B5F8-6F536ABCD1E2}"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0481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91A7F0-2F01-41F1-9F75-14363836C731}"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4434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D8989E-3948-488E-8ED0-A997BC21631D}"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6914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17D4B1-D746-4401-94B8-741A0AAD5EEA}"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8027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1B979-A376-4D8D-9805-08FB615B9707}"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10665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8977AD-7C52-467C-986A-8EB79E40C727}" type="slidenum">
              <a:rPr lang="en-US" altLang="de-DE" sz="1300" smtClean="0"/>
              <a:pPr>
                <a:spcBef>
                  <a:spcPct val="0"/>
                </a:spcBef>
              </a:pPr>
              <a:t>27</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118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8977AD-7C52-467C-986A-8EB79E40C727}" type="slidenum">
              <a:rPr lang="en-US" altLang="de-DE" sz="1300" smtClean="0"/>
              <a:pPr>
                <a:spcBef>
                  <a:spcPct val="0"/>
                </a:spcBef>
              </a:pPr>
              <a:t>28</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118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8977AD-7C52-467C-986A-8EB79E40C727}"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118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5A282D-9343-4ACD-9A21-B7E719166599}"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4617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F05CB3-F2CF-4B2E-B234-23AC0FDEBD77}" type="slidenum">
              <a:rPr lang="en-US" altLang="de-DE" sz="1300" smtClean="0"/>
              <a:pPr>
                <a:spcBef>
                  <a:spcPct val="0"/>
                </a:spcBef>
              </a:pPr>
              <a:t>31</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89265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F05CB3-F2CF-4B2E-B234-23AC0FDEBD77}" type="slidenum">
              <a:rPr lang="en-US" altLang="de-DE" sz="1300" smtClean="0"/>
              <a:pPr>
                <a:spcBef>
                  <a:spcPct val="0"/>
                </a:spcBef>
              </a:pPr>
              <a:t>32</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89265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F05CB3-F2CF-4B2E-B234-23AC0FDEBD77}"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89265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8F53B3-658C-49E0-919F-DFC4A6233DCA}" type="slidenum">
              <a:rPr lang="en-US" altLang="de-DE" sz="1300" smtClean="0"/>
              <a:pPr>
                <a:spcBef>
                  <a:spcPct val="0"/>
                </a:spcBef>
              </a:pPr>
              <a:t>34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60971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8F53B3-658C-49E0-919F-DFC4A6233DCA}" type="slidenum">
              <a:rPr lang="en-US" altLang="de-DE" sz="1300" smtClean="0"/>
              <a:pPr>
                <a:spcBef>
                  <a:spcPct val="0"/>
                </a:spcBef>
              </a:pPr>
              <a:t>35</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6097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8F53B3-658C-49E0-919F-DFC4A6233DCA}" type="slidenum">
              <a:rPr lang="en-US" altLang="de-DE" sz="1300" smtClean="0"/>
              <a:pPr>
                <a:spcBef>
                  <a:spcPct val="0"/>
                </a:spcBef>
              </a:pPr>
              <a:t>36</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60971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8F53B3-658C-49E0-919F-DFC4A6233DCA}" type="slidenum">
              <a:rPr lang="en-US" altLang="de-DE" sz="1300" smtClean="0"/>
              <a:pPr>
                <a:spcBef>
                  <a:spcPct val="0"/>
                </a:spcBef>
              </a:pPr>
              <a:t>37</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60971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65CF18-D34F-4853-A27A-785916A4EC69}" type="slidenum">
              <a:rPr lang="en-US" altLang="de-DE" sz="1300" smtClean="0"/>
              <a:pPr>
                <a:spcBef>
                  <a:spcPct val="0"/>
                </a:spcBef>
              </a:pPr>
              <a:t>38</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0091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65CF18-D34F-4853-A27A-785916A4EC69}" type="slidenum">
              <a:rPr lang="en-US" altLang="de-DE" sz="1300" smtClean="0"/>
              <a:pPr>
                <a:spcBef>
                  <a:spcPct val="0"/>
                </a:spcBef>
              </a:pPr>
              <a:t>39</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0091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65CF18-D34F-4853-A27A-785916A4EC69}" type="slidenum">
              <a:rPr lang="en-US" altLang="de-DE" sz="1300" smtClean="0"/>
              <a:pPr>
                <a:spcBef>
                  <a:spcPct val="0"/>
                </a:spcBef>
              </a:pPr>
              <a:t>40</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0091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9B7918-E756-4A68-B766-AE250E4EECB7}"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52518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FBD991-E3B3-4AA7-A07C-4030F2010BC8}" type="slidenum">
              <a:rPr lang="en-US" altLang="de-DE" sz="1300" smtClean="0"/>
              <a:pPr>
                <a:spcBef>
                  <a:spcPct val="0"/>
                </a:spcBef>
              </a:pPr>
              <a:t>42</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89828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FBD991-E3B3-4AA7-A07C-4030F2010BC8}"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89828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F583E8-9AB5-46F5-B200-7D0F9AE7B81B}"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19567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6F021F-7959-4932-A858-715808C37B4B}"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03115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B129E0-5510-4B6E-BC8B-F90F541F452D}" type="slidenum">
              <a:rPr lang="en-US" altLang="de-DE" sz="1300" smtClean="0"/>
              <a:pPr>
                <a:spcBef>
                  <a:spcPct val="0"/>
                </a:spcBef>
              </a:pPr>
              <a:t>46</a:t>
            </a:fld>
            <a:endParaRPr lang="en-US" altLang="de-DE" sz="1300"/>
          </a:p>
        </p:txBody>
      </p:sp>
      <p:sp>
        <p:nvSpPr>
          <p:cNvPr id="98307" name="Rectangle 2050"/>
          <p:cNvSpPr>
            <a:spLocks noGrp="1" noRot="1" noChangeAspect="1" noChangeArrowheads="1" noTextEdit="1"/>
          </p:cNvSpPr>
          <p:nvPr>
            <p:ph type="sldImg"/>
          </p:nvPr>
        </p:nvSpPr>
        <p:spPr>
          <a:xfrm>
            <a:off x="138113" y="768350"/>
            <a:ext cx="6823075" cy="3836988"/>
          </a:xfrm>
          <a:ln/>
        </p:spPr>
      </p:sp>
      <p:sp>
        <p:nvSpPr>
          <p:cNvPr id="98308"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0846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B904A5-F2CD-4A5B-80C1-DC947250E205}" type="slidenum">
              <a:rPr lang="en-US" altLang="de-DE" sz="1300" smtClean="0"/>
              <a:pPr>
                <a:spcBef>
                  <a:spcPct val="0"/>
                </a:spcBef>
              </a:pPr>
              <a:t>47</a:t>
            </a:fld>
            <a:endParaRPr lang="en-US"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1551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8994D2-9234-4440-81EF-46BF84AD2619}"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75517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5CAB24-A155-43FA-B638-E2B5518FD890}" type="slidenum">
              <a:rPr lang="en-US" altLang="de-DE" sz="1300" smtClean="0"/>
              <a:pPr>
                <a:spcBef>
                  <a:spcPct val="0"/>
                </a:spcBef>
              </a:pPr>
              <a:t>49</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40603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B8427C-4134-47EC-8B12-B2E05ECE9343}"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6067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E15EF-B8B1-43B5-A3E2-3B8A9E5D8058}"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64585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52B28C-9279-45C1-A928-4026FCA974B8}"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06997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1301B2-8503-443F-8C24-5FC36854B82C}"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43263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F9F9F3-F1A1-4948-9D68-58D9AF3C8509}"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62930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C0FA13-F9B3-4128-9353-69BC05453F9B}"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60714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0760E9-3A8F-4FAA-B8A8-38699B187662}"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96918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54043-39D2-458F-9383-61CD1612A524}"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85416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2386CB-F829-4C39-99C0-4D53119613A0}"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1952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6674C6-D460-4E30-9751-392668BC933F}"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3766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A397CA-F581-47E9-9D3C-98CE2C92E660}"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16608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B298A8-1000-441E-B21F-B6A81675A5F4}"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11045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9A97E9-18DF-4B51-9E0C-D13F6082B019}"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67914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1D92E5-913E-4871-AEAF-60C8754BE1C4}"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57844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359841-7D04-41AF-92C9-390FC372022E}"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1644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DBDA37-EA0C-430B-B976-D5B32B450D32}"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27810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2A1990-0E75-4FCC-97FF-E50BFFF763CE}"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12331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3E8045-9B89-4CFF-AA50-2A82640F9F69}"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1000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AAA9D3-2CA1-418C-B4E9-41802C57D36C}"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773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CC8BE-471D-4BBD-81E9-756280B58DBF}"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64428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9CCC8E-F44D-4229-BCC2-525B2E003870}"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07673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AC0A4A-5F04-4DD7-8D29-6E79967DA826}"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78551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13E341-49EA-4710-BDDD-FD9273A943E4}"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07766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AFB842-3E13-4E3B-A116-A9E3EC8E6EBE}"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54943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873F9A-B196-49B3-880E-F08C38FE0DFF}" type="slidenum">
              <a:rPr lang="en-US" altLang="de-DE" sz="1300" smtClean="0"/>
              <a:pPr>
                <a:spcBef>
                  <a:spcPct val="0"/>
                </a:spcBef>
              </a:pPr>
              <a:t>75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01199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31554B-2393-4FB5-AE4C-5EA0041813F9}"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09598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90464F-20E9-43FD-97B7-9698D121F163}"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00918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DCDC7A-C2C0-4F2B-93AB-4658AE9EC860}"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734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8B11BF-97B6-476F-80CB-A033A7A59DDF}"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00325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B7CBCC-37AF-40DB-B734-A03E63F39D7C}"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12498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1673A4-2385-4C54-903F-20135E4BB418}"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28429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78B708-0141-4CBE-8D24-9788EF51E57F}" type="slidenum">
              <a:rPr lang="en-US" altLang="de-DE" sz="1300" smtClean="0"/>
              <a:pPr>
                <a:spcBef>
                  <a:spcPct val="0"/>
                </a:spcBef>
              </a:pPr>
              <a:t>82</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73859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78B708-0141-4CBE-8D24-9788EF51E57F}"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73859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78B708-0141-4CBE-8D24-9788EF51E57F}"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73859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AF0EC0-EC56-448D-B140-F8DC4DED00B8}" type="slidenum">
              <a:rPr lang="en-US" altLang="de-DE" sz="1300" smtClean="0"/>
              <a:pPr>
                <a:spcBef>
                  <a:spcPct val="0"/>
                </a:spcBef>
              </a:pPr>
              <a:t>85</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5766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AF0EC0-EC56-448D-B140-F8DC4DED00B8}"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57666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AF0EC0-EC56-448D-B140-F8DC4DED00B8}"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57666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5E0BEA-8D37-4BFC-A318-197E5FBFE511}" type="slidenum">
              <a:rPr lang="en-US" altLang="de-DE" sz="1300" smtClean="0"/>
              <a:pPr>
                <a:spcBef>
                  <a:spcPct val="0"/>
                </a:spcBef>
              </a:pPr>
              <a:t>89</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02623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5 – Pamäť</a:t>
            </a:r>
          </a:p>
        </p:txBody>
      </p:sp>
      <p:sp>
        <p:nvSpPr>
          <p:cNvPr id="4" name="Slide Number Placeholder 3"/>
          <p:cNvSpPr>
            <a:spLocks noGrp="1"/>
          </p:cNvSpPr>
          <p:nvPr>
            <p:ph type="sldNum" sz="quarter" idx="12"/>
          </p:nvPr>
        </p:nvSpPr>
        <p:spPr bwMode="gray"/>
        <p:txBody>
          <a:bodyPr/>
          <a:lstStyle>
            <a:lvl1pPr>
              <a:defRPr b="0"/>
            </a:lvl1pPr>
          </a:lstStyle>
          <a:p>
            <a:pPr>
              <a:defRPr/>
            </a:pPr>
            <a:fld id="{33966A49-8A9E-45D3-9340-3CFE72CCAA4C}"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Metakognitívny tréning 5 – Pamäť</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Metakognitívny tréning 5 – Pamäť</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5 – Pamäť</a:t>
            </a:r>
          </a:p>
        </p:txBody>
      </p:sp>
      <p:sp>
        <p:nvSpPr>
          <p:cNvPr id="7" name="Slide Number Placeholder 6"/>
          <p:cNvSpPr>
            <a:spLocks noGrp="1"/>
          </p:cNvSpPr>
          <p:nvPr>
            <p:ph type="sldNum" sz="quarter" idx="12"/>
          </p:nvPr>
        </p:nvSpPr>
        <p:spPr bwMode="gray"/>
        <p:txBody>
          <a:bodyPr/>
          <a:lstStyle>
            <a:lvl1pPr>
              <a:defRPr b="0"/>
            </a:lvl1pPr>
          </a:lstStyle>
          <a:p>
            <a:pPr>
              <a:defRPr/>
            </a:pPr>
            <a:fld id="{33966A49-8A9E-45D3-9340-3CFE72CCAA4C}"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5 – Pamäť</a:t>
            </a:r>
          </a:p>
        </p:txBody>
      </p:sp>
      <p:sp>
        <p:nvSpPr>
          <p:cNvPr id="7" name="Slide Number Placeholder 6"/>
          <p:cNvSpPr>
            <a:spLocks noGrp="1"/>
          </p:cNvSpPr>
          <p:nvPr>
            <p:ph type="sldNum" sz="quarter" idx="12"/>
          </p:nvPr>
        </p:nvSpPr>
        <p:spPr bwMode="gray"/>
        <p:txBody>
          <a:bodyPr/>
          <a:lstStyle>
            <a:lvl1pPr>
              <a:defRPr b="0"/>
            </a:lvl1pPr>
          </a:lstStyle>
          <a:p>
            <a:pPr>
              <a:defRPr/>
            </a:pPr>
            <a:fld id="{33966A49-8A9E-45D3-9340-3CFE72CCAA4C}"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Metakognitívny tréning 5 – Pamäť</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Metakognitívny tréning 5 – Pamäť</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5 – Pamäť</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33966A49-8A9E-45D3-9340-3CFE72CCAA4C}"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5 A – Pamäť</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14825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Pamäť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dirty="0">
                <a:solidFill>
                  <a:srgbClr val="333333"/>
                </a:solidFill>
              </a:rPr>
              <a:t>Máme limitované kapacity na zapamätanie si informácií.</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a:t>
            </a:fld>
            <a:endParaRPr lang="de-DE"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Pamäť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dirty="0">
                <a:solidFill>
                  <a:srgbClr val="333333"/>
                </a:solidFill>
              </a:rPr>
              <a:t>Máme limitované kapacity na zapamätanie si informácií.</a:t>
            </a:r>
            <a:br>
              <a:rPr lang="en-US" sz="2400" dirty="0">
                <a:solidFill>
                  <a:srgbClr val="333333"/>
                </a:solidFill>
              </a:rPr>
            </a:br>
            <a:r>
              <a:rPr lang="sk-SK" sz="2400" dirty="0">
                <a:solidFill>
                  <a:srgbClr val="333333"/>
                </a:solidFill>
              </a:rPr>
              <a:t>Príklad</a:t>
            </a:r>
            <a:r>
              <a:rPr lang="en-US" sz="2400" dirty="0">
                <a:solidFill>
                  <a:srgbClr val="333333"/>
                </a:solidFill>
              </a:rPr>
              <a:t>: </a:t>
            </a:r>
            <a:r>
              <a:rPr lang="sk-SK" sz="2400" dirty="0">
                <a:solidFill>
                  <a:srgbClr val="333333"/>
                </a:solidFill>
              </a:rPr>
              <a:t>približne </a:t>
            </a:r>
            <a:r>
              <a:rPr lang="en-US" sz="2400" dirty="0">
                <a:solidFill>
                  <a:srgbClr val="333333"/>
                </a:solidFill>
              </a:rPr>
              <a:t>40% </a:t>
            </a:r>
            <a:r>
              <a:rPr lang="sk-SK" sz="2400" dirty="0">
                <a:solidFill>
                  <a:srgbClr val="333333"/>
                </a:solidFill>
              </a:rPr>
              <a:t>detailov príbehu, ktorý sme počuli pred pol hodinou, si už nedokážeme pripomenúť</a:t>
            </a:r>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a:t>
            </a:fld>
            <a:endParaRPr lang="de-DE" dirty="0">
              <a:latin typeface="+mn-lt"/>
            </a:endParaRPr>
          </a:p>
        </p:txBody>
      </p:sp>
    </p:spTree>
    <p:extLst>
      <p:ext uri="{BB962C8B-B14F-4D97-AF65-F5344CB8AC3E}">
        <p14:creationId xmlns:p14="http://schemas.microsoft.com/office/powerpoint/2010/main" val="631611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Pamäť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dirty="0">
                <a:solidFill>
                  <a:srgbClr val="333333"/>
                </a:solidFill>
              </a:rPr>
              <a:t>Máme limitované kapacity na zapamätanie si informácií.</a:t>
            </a:r>
            <a:br>
              <a:rPr lang="en-US" sz="2400" dirty="0">
                <a:solidFill>
                  <a:srgbClr val="333333"/>
                </a:solidFill>
              </a:rPr>
            </a:br>
            <a:r>
              <a:rPr lang="sk-SK" sz="2400" dirty="0">
                <a:solidFill>
                  <a:srgbClr val="333333"/>
                </a:solidFill>
              </a:rPr>
              <a:t>Príklad</a:t>
            </a:r>
            <a:r>
              <a:rPr lang="en-US" sz="2400" dirty="0">
                <a:solidFill>
                  <a:srgbClr val="333333"/>
                </a:solidFill>
              </a:rPr>
              <a:t>: </a:t>
            </a:r>
            <a:r>
              <a:rPr lang="sk-SK" sz="2400" dirty="0">
                <a:solidFill>
                  <a:srgbClr val="333333"/>
                </a:solidFill>
              </a:rPr>
              <a:t>približne </a:t>
            </a:r>
            <a:r>
              <a:rPr lang="en-US" sz="2400" dirty="0">
                <a:solidFill>
                  <a:srgbClr val="333333"/>
                </a:solidFill>
              </a:rPr>
              <a:t>40% </a:t>
            </a:r>
            <a:r>
              <a:rPr lang="sk-SK" sz="2400" dirty="0">
                <a:solidFill>
                  <a:srgbClr val="333333"/>
                </a:solidFill>
              </a:rPr>
              <a:t>detailov príbehu, ktorý sme počuli pred pol hodinou, si už nedokážeme pripomenúť</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sk-SK" sz="2400" dirty="0">
                <a:solidFill>
                  <a:srgbClr val="004992"/>
                </a:solidFill>
              </a:rPr>
              <a:t>Výhoda</a:t>
            </a:r>
            <a:r>
              <a:rPr lang="en-US" sz="2400" dirty="0">
                <a:solidFill>
                  <a:srgbClr val="004992"/>
                </a:solidFill>
              </a:rPr>
              <a:t>: </a:t>
            </a:r>
            <a:r>
              <a:rPr lang="en-US" sz="2400" dirty="0">
                <a:solidFill>
                  <a:srgbClr val="333333"/>
                </a:solidFill>
              </a:rPr>
              <a:t>??? </a:t>
            </a:r>
            <a:r>
              <a:rPr lang="sk-SK" sz="2400" dirty="0">
                <a:solidFill>
                  <a:srgbClr val="FFFFFF"/>
                </a:solidFill>
              </a:rPr>
              <a:t>Náš mozog sa nepreťažuje neužitočnými informáciami</a:t>
            </a:r>
            <a:r>
              <a:rPr lang="en-US" sz="2400" dirty="0">
                <a:solidFill>
                  <a:srgbClr val="FFFFFF"/>
                </a:solidFill>
              </a:rPr>
              <a:t>. </a:t>
            </a:r>
            <a:r>
              <a:rPr lang="sk-SK" sz="2400" dirty="0">
                <a:solidFill>
                  <a:srgbClr val="FFFFFF"/>
                </a:solidFill>
              </a:rPr>
              <a:t>Zabúdame väčšinou informácie, ktoré sú nepotrebné</a:t>
            </a:r>
            <a:r>
              <a:rPr lang="en-US" sz="2400" dirty="0">
                <a:solidFill>
                  <a:srgbClr val="FFFFFF"/>
                </a:solidFill>
              </a:rPr>
              <a:t>...</a:t>
            </a:r>
            <a:r>
              <a:rPr lang="sk-SK" sz="2400" i="1" dirty="0">
                <a:solidFill>
                  <a:srgbClr val="FFFFFF"/>
                </a:solidFill>
              </a:rPr>
              <a:t>ale</a:t>
            </a:r>
            <a:endParaRPr lang="en-US" sz="2400" i="1" dirty="0">
              <a:solidFill>
                <a:srgbClr val="FFFFFF"/>
              </a:solidFill>
            </a:endParaRPr>
          </a:p>
          <a:p>
            <a:pPr marL="342900" lvl="0" indent="-342900" defTabSz="914400" fontAlgn="base">
              <a:buClr>
                <a:srgbClr val="333333"/>
              </a:buClr>
              <a:buFont typeface="WingDings"/>
              <a:buChar char=""/>
              <a:tabLst>
                <a:tab pos="361950" algn="l"/>
              </a:tabLst>
              <a:defRPr/>
            </a:pPr>
            <a:r>
              <a:rPr lang="sk-SK" sz="2400" dirty="0">
                <a:solidFill>
                  <a:srgbClr val="004992"/>
                </a:solidFill>
              </a:rPr>
              <a:t>Nevýhoda</a:t>
            </a:r>
            <a:r>
              <a:rPr lang="en-US" sz="2400" dirty="0">
                <a:solidFill>
                  <a:srgbClr val="004992"/>
                </a:solidFill>
              </a:rPr>
              <a:t>: </a:t>
            </a:r>
            <a:r>
              <a:rPr lang="en-US" sz="2400" dirty="0">
                <a:solidFill>
                  <a:srgbClr val="333333"/>
                </a:solidFill>
              </a:rPr>
              <a:t>??? </a:t>
            </a:r>
            <a:r>
              <a:rPr lang="en-US" sz="2400" dirty="0">
                <a:solidFill>
                  <a:srgbClr val="FFFFFF"/>
                </a:solidFill>
              </a:rPr>
              <a:t>... </a:t>
            </a:r>
            <a:r>
              <a:rPr lang="sk-SK" sz="2400" dirty="0">
                <a:solidFill>
                  <a:srgbClr val="FFFFFF"/>
                </a:solidFill>
              </a:rPr>
              <a:t>Miznú aj dôležité informácie</a:t>
            </a:r>
            <a:r>
              <a:rPr lang="en-US" sz="2400" dirty="0">
                <a:solidFill>
                  <a:srgbClr val="FFFFFF"/>
                </a:solidFill>
              </a:rPr>
              <a:t> (</a:t>
            </a:r>
            <a:r>
              <a:rPr lang="sk-SK" sz="2400" dirty="0">
                <a:solidFill>
                  <a:srgbClr val="FFFFFF"/>
                </a:solidFill>
              </a:rPr>
              <a:t>že sme mali schôdzku</a:t>
            </a:r>
            <a:r>
              <a:rPr lang="en-US" sz="2400" dirty="0">
                <a:solidFill>
                  <a:srgbClr val="FFFFFF"/>
                </a:solidFill>
              </a:rPr>
              <a:t>, </a:t>
            </a:r>
            <a:r>
              <a:rPr lang="sk-SK" sz="2400" dirty="0">
                <a:solidFill>
                  <a:srgbClr val="FFFFFF"/>
                </a:solidFill>
              </a:rPr>
              <a:t>spomienky z dovolenky</a:t>
            </a:r>
            <a:r>
              <a:rPr lang="en-US" sz="2400" dirty="0">
                <a:solidFill>
                  <a:srgbClr val="FFFFFF"/>
                </a:solidFill>
              </a:rPr>
              <a:t>, </a:t>
            </a:r>
            <a:r>
              <a:rPr lang="sk-SK" sz="2400" dirty="0">
                <a:solidFill>
                  <a:srgbClr val="FFFFFF"/>
                </a:solidFill>
              </a:rPr>
              <a:t>vedomosti získané v škole</a:t>
            </a:r>
            <a:r>
              <a:rPr lang="en-US" sz="2400" dirty="0">
                <a:solidFill>
                  <a:srgbClr val="FFFFFF"/>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a:t>
            </a:fld>
            <a:endParaRPr lang="de-DE" dirty="0">
              <a:latin typeface="+mn-lt"/>
            </a:endParaRPr>
          </a:p>
        </p:txBody>
      </p:sp>
    </p:spTree>
    <p:extLst>
      <p:ext uri="{BB962C8B-B14F-4D97-AF65-F5344CB8AC3E}">
        <p14:creationId xmlns:p14="http://schemas.microsoft.com/office/powerpoint/2010/main" val="983129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Pamäť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dirty="0">
                <a:solidFill>
                  <a:srgbClr val="333333"/>
                </a:solidFill>
              </a:rPr>
              <a:t>Máme limitované kapacity na zapamätanie si informácií.</a:t>
            </a:r>
            <a:br>
              <a:rPr lang="en-US" sz="2400" dirty="0">
                <a:solidFill>
                  <a:srgbClr val="333333"/>
                </a:solidFill>
              </a:rPr>
            </a:br>
            <a:r>
              <a:rPr lang="sk-SK" sz="2400" dirty="0">
                <a:solidFill>
                  <a:srgbClr val="333333"/>
                </a:solidFill>
              </a:rPr>
              <a:t>Príklad</a:t>
            </a:r>
            <a:r>
              <a:rPr lang="en-US" sz="2400" dirty="0">
                <a:solidFill>
                  <a:srgbClr val="333333"/>
                </a:solidFill>
              </a:rPr>
              <a:t>: </a:t>
            </a:r>
            <a:r>
              <a:rPr lang="sk-SK" sz="2400" dirty="0">
                <a:solidFill>
                  <a:srgbClr val="333333"/>
                </a:solidFill>
              </a:rPr>
              <a:t>približne </a:t>
            </a:r>
            <a:r>
              <a:rPr lang="en-US" sz="2400" dirty="0">
                <a:solidFill>
                  <a:srgbClr val="333333"/>
                </a:solidFill>
              </a:rPr>
              <a:t>40% </a:t>
            </a:r>
            <a:r>
              <a:rPr lang="sk-SK" sz="2400" dirty="0">
                <a:solidFill>
                  <a:srgbClr val="333333"/>
                </a:solidFill>
              </a:rPr>
              <a:t>detailov príbehu, ktorý sme počuli pred pol hodinou, si už nedokážeme pripomenúť</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sk-SK" sz="2400" dirty="0">
                <a:solidFill>
                  <a:srgbClr val="004992"/>
                </a:solidFill>
              </a:rPr>
              <a:t>Výhoda</a:t>
            </a:r>
            <a:r>
              <a:rPr lang="en-US" sz="2400" dirty="0">
                <a:solidFill>
                  <a:srgbClr val="004992"/>
                </a:solidFill>
              </a:rPr>
              <a:t>: </a:t>
            </a:r>
            <a:r>
              <a:rPr lang="sk-SK" sz="2400" dirty="0">
                <a:solidFill>
                  <a:srgbClr val="333333"/>
                </a:solidFill>
              </a:rPr>
              <a:t>Náš mozog sa nepreťažuje neužitočnými informáciami</a:t>
            </a:r>
            <a:r>
              <a:rPr lang="en-US" sz="2400" dirty="0">
                <a:solidFill>
                  <a:srgbClr val="333333"/>
                </a:solidFill>
              </a:rPr>
              <a:t>. </a:t>
            </a:r>
            <a:r>
              <a:rPr lang="sk-SK" sz="2400" dirty="0">
                <a:solidFill>
                  <a:srgbClr val="333333"/>
                </a:solidFill>
              </a:rPr>
              <a:t>Zabúdame väčšinou informácie, ktoré sú nepotrebné</a:t>
            </a:r>
            <a:r>
              <a:rPr lang="en-US" sz="2400" dirty="0">
                <a:solidFill>
                  <a:srgbClr val="333333"/>
                </a:solidFill>
              </a:rPr>
              <a:t>...</a:t>
            </a:r>
            <a:r>
              <a:rPr lang="sk-SK" sz="2400" i="1" dirty="0">
                <a:solidFill>
                  <a:srgbClr val="004992"/>
                </a:solidFill>
              </a:rPr>
              <a:t>ale</a:t>
            </a:r>
            <a:endParaRPr lang="en-US" sz="2400" i="1" dirty="0">
              <a:solidFill>
                <a:srgbClr val="004992"/>
              </a:solidFill>
            </a:endParaRPr>
          </a:p>
          <a:p>
            <a:pPr marL="342900" lvl="0" indent="-342900" defTabSz="914400" fontAlgn="base">
              <a:buClr>
                <a:srgbClr val="333333"/>
              </a:buClr>
              <a:buFont typeface="WingDings"/>
              <a:buChar char=""/>
              <a:tabLst>
                <a:tab pos="361950" algn="l"/>
              </a:tabLst>
              <a:defRPr/>
            </a:pPr>
            <a:r>
              <a:rPr lang="sk-SK" sz="2400" dirty="0">
                <a:solidFill>
                  <a:srgbClr val="004992"/>
                </a:solidFill>
              </a:rPr>
              <a:t>Nevýhoda</a:t>
            </a:r>
            <a:r>
              <a:rPr lang="en-US" sz="2400" dirty="0">
                <a:solidFill>
                  <a:srgbClr val="004992"/>
                </a:solidFill>
              </a:rPr>
              <a:t>: </a:t>
            </a:r>
            <a:r>
              <a:rPr lang="en-US" sz="2400" dirty="0">
                <a:solidFill>
                  <a:srgbClr val="333333"/>
                </a:solidFill>
              </a:rPr>
              <a:t>??? </a:t>
            </a:r>
            <a:r>
              <a:rPr lang="en-US" sz="2400" dirty="0">
                <a:solidFill>
                  <a:srgbClr val="FFFFFF"/>
                </a:solidFill>
              </a:rPr>
              <a:t>... </a:t>
            </a:r>
            <a:r>
              <a:rPr lang="sk-SK" sz="2400" dirty="0">
                <a:solidFill>
                  <a:srgbClr val="FFFFFF"/>
                </a:solidFill>
              </a:rPr>
              <a:t>Miznú aj dôležité informácie</a:t>
            </a:r>
            <a:r>
              <a:rPr lang="en-US" sz="2400" dirty="0">
                <a:solidFill>
                  <a:srgbClr val="FFFFFF"/>
                </a:solidFill>
              </a:rPr>
              <a:t> (</a:t>
            </a:r>
            <a:r>
              <a:rPr lang="sk-SK" sz="2400" dirty="0">
                <a:solidFill>
                  <a:srgbClr val="FFFFFF"/>
                </a:solidFill>
              </a:rPr>
              <a:t>že sme mali schôdzku</a:t>
            </a:r>
            <a:r>
              <a:rPr lang="en-US" sz="2400" dirty="0">
                <a:solidFill>
                  <a:srgbClr val="FFFFFF"/>
                </a:solidFill>
              </a:rPr>
              <a:t>, </a:t>
            </a:r>
            <a:r>
              <a:rPr lang="sk-SK" sz="2400" dirty="0">
                <a:solidFill>
                  <a:srgbClr val="FFFFFF"/>
                </a:solidFill>
              </a:rPr>
              <a:t>spomienky z dovolenky</a:t>
            </a:r>
            <a:r>
              <a:rPr lang="en-US" sz="2400" dirty="0">
                <a:solidFill>
                  <a:srgbClr val="FFFFFF"/>
                </a:solidFill>
              </a:rPr>
              <a:t>, </a:t>
            </a:r>
            <a:r>
              <a:rPr lang="sk-SK" sz="2400" dirty="0">
                <a:solidFill>
                  <a:srgbClr val="FFFFFF"/>
                </a:solidFill>
              </a:rPr>
              <a:t>vedomosti získané v škole</a:t>
            </a:r>
            <a:r>
              <a:rPr lang="en-US" sz="2400" dirty="0">
                <a:solidFill>
                  <a:srgbClr val="FFFFFF"/>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a:t>
            </a:fld>
            <a:endParaRPr lang="de-DE" dirty="0">
              <a:latin typeface="+mn-lt"/>
            </a:endParaRPr>
          </a:p>
        </p:txBody>
      </p:sp>
    </p:spTree>
    <p:extLst>
      <p:ext uri="{BB962C8B-B14F-4D97-AF65-F5344CB8AC3E}">
        <p14:creationId xmlns:p14="http://schemas.microsoft.com/office/powerpoint/2010/main" val="2644795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Pamäť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dirty="0">
                <a:solidFill>
                  <a:srgbClr val="333333"/>
                </a:solidFill>
              </a:rPr>
              <a:t>Máme limitované kapacity na zapamätanie si informácií.</a:t>
            </a:r>
            <a:br>
              <a:rPr lang="en-US" sz="2400" dirty="0">
                <a:solidFill>
                  <a:srgbClr val="333333"/>
                </a:solidFill>
              </a:rPr>
            </a:br>
            <a:r>
              <a:rPr lang="sk-SK" sz="2400" dirty="0">
                <a:solidFill>
                  <a:srgbClr val="333333"/>
                </a:solidFill>
              </a:rPr>
              <a:t>Príklad</a:t>
            </a:r>
            <a:r>
              <a:rPr lang="en-US" sz="2400" dirty="0">
                <a:solidFill>
                  <a:srgbClr val="333333"/>
                </a:solidFill>
              </a:rPr>
              <a:t>: </a:t>
            </a:r>
            <a:r>
              <a:rPr lang="sk-SK" sz="2400" dirty="0">
                <a:solidFill>
                  <a:srgbClr val="333333"/>
                </a:solidFill>
              </a:rPr>
              <a:t>približne </a:t>
            </a:r>
            <a:r>
              <a:rPr lang="en-US" sz="2400" dirty="0">
                <a:solidFill>
                  <a:srgbClr val="333333"/>
                </a:solidFill>
              </a:rPr>
              <a:t>40% </a:t>
            </a:r>
            <a:r>
              <a:rPr lang="sk-SK" sz="2400" dirty="0">
                <a:solidFill>
                  <a:srgbClr val="333333"/>
                </a:solidFill>
              </a:rPr>
              <a:t>detailov príbehu, ktorý sme počuli pred pol hodinou, si už nedokážeme pripomenúť</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sk-SK" sz="2400" dirty="0">
                <a:solidFill>
                  <a:srgbClr val="004992"/>
                </a:solidFill>
              </a:rPr>
              <a:t>Výhoda</a:t>
            </a:r>
            <a:r>
              <a:rPr lang="en-US" sz="2400" dirty="0">
                <a:solidFill>
                  <a:srgbClr val="004992"/>
                </a:solidFill>
              </a:rPr>
              <a:t>: </a:t>
            </a:r>
            <a:r>
              <a:rPr lang="sk-SK" sz="2400" dirty="0">
                <a:solidFill>
                  <a:srgbClr val="333333"/>
                </a:solidFill>
              </a:rPr>
              <a:t>Náš mozog sa nepreťažuje neužitočnými informáciami</a:t>
            </a:r>
            <a:r>
              <a:rPr lang="en-US" sz="2400" dirty="0">
                <a:solidFill>
                  <a:srgbClr val="333333"/>
                </a:solidFill>
              </a:rPr>
              <a:t>. </a:t>
            </a:r>
            <a:r>
              <a:rPr lang="sk-SK" sz="2400" dirty="0">
                <a:solidFill>
                  <a:srgbClr val="333333"/>
                </a:solidFill>
              </a:rPr>
              <a:t>Zabúdame väčšinou informácie, ktoré sú nepotrebné</a:t>
            </a:r>
            <a:r>
              <a:rPr lang="en-US" sz="2400" dirty="0">
                <a:solidFill>
                  <a:srgbClr val="333333"/>
                </a:solidFill>
              </a:rPr>
              <a:t>...</a:t>
            </a:r>
            <a:r>
              <a:rPr lang="sk-SK" sz="2400" i="1" dirty="0">
                <a:solidFill>
                  <a:srgbClr val="004992"/>
                </a:solidFill>
              </a:rPr>
              <a:t>ale</a:t>
            </a:r>
            <a:endParaRPr lang="en-US" sz="2400" i="1" dirty="0">
              <a:solidFill>
                <a:srgbClr val="004992"/>
              </a:solidFill>
            </a:endParaRPr>
          </a:p>
          <a:p>
            <a:pPr marL="342900" lvl="0" indent="-342900" defTabSz="914400" fontAlgn="base">
              <a:buClr>
                <a:srgbClr val="000000"/>
              </a:buClr>
              <a:buFont typeface="WingDings"/>
              <a:buChar char=""/>
              <a:tabLst>
                <a:tab pos="361950" algn="l"/>
              </a:tabLst>
              <a:defRPr/>
            </a:pPr>
            <a:r>
              <a:rPr lang="sk-SK" sz="2400" dirty="0">
                <a:solidFill>
                  <a:srgbClr val="004992"/>
                </a:solidFill>
              </a:rPr>
              <a:t>Nevýhoda</a:t>
            </a:r>
            <a:r>
              <a:rPr lang="en-US" sz="2400" dirty="0">
                <a:solidFill>
                  <a:srgbClr val="004992"/>
                </a:solidFill>
              </a:rPr>
              <a:t>: </a:t>
            </a:r>
            <a:r>
              <a:rPr lang="en-US" sz="2400" dirty="0">
                <a:solidFill>
                  <a:srgbClr val="333333"/>
                </a:solidFill>
              </a:rPr>
              <a:t>... </a:t>
            </a:r>
            <a:r>
              <a:rPr lang="sk-SK" sz="2400" dirty="0">
                <a:solidFill>
                  <a:srgbClr val="333333"/>
                </a:solidFill>
              </a:rPr>
              <a:t>Miznú aj dôležité informácie</a:t>
            </a:r>
            <a:r>
              <a:rPr lang="en-US" sz="2400" dirty="0">
                <a:solidFill>
                  <a:srgbClr val="333333"/>
                </a:solidFill>
              </a:rPr>
              <a:t> (</a:t>
            </a:r>
            <a:r>
              <a:rPr lang="sk-SK" sz="2400" dirty="0">
                <a:solidFill>
                  <a:srgbClr val="333333"/>
                </a:solidFill>
              </a:rPr>
              <a:t>že sme mali schôdzku</a:t>
            </a:r>
            <a:r>
              <a:rPr lang="en-US" sz="2400" dirty="0">
                <a:solidFill>
                  <a:srgbClr val="333333"/>
                </a:solidFill>
              </a:rPr>
              <a:t>, </a:t>
            </a:r>
            <a:r>
              <a:rPr lang="sk-SK" sz="2400" dirty="0">
                <a:solidFill>
                  <a:srgbClr val="333333"/>
                </a:solidFill>
              </a:rPr>
              <a:t>spomienky z dovolenky</a:t>
            </a:r>
            <a:r>
              <a:rPr lang="en-US" sz="2400" dirty="0">
                <a:solidFill>
                  <a:srgbClr val="333333"/>
                </a:solidFill>
              </a:rPr>
              <a:t>, </a:t>
            </a:r>
            <a:r>
              <a:rPr lang="sk-SK" sz="2400" dirty="0">
                <a:solidFill>
                  <a:srgbClr val="333333"/>
                </a:solidFill>
              </a:rPr>
              <a:t>vedomosti získané v škole</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a:t>
            </a:fld>
            <a:endParaRPr lang="de-DE" dirty="0">
              <a:latin typeface="+mn-lt"/>
            </a:endParaRPr>
          </a:p>
        </p:txBody>
      </p:sp>
    </p:spTree>
    <p:extLst>
      <p:ext uri="{BB962C8B-B14F-4D97-AF65-F5344CB8AC3E}">
        <p14:creationId xmlns:p14="http://schemas.microsoft.com/office/powerpoint/2010/main" val="3234264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a:t>
            </a:fld>
            <a:endParaRPr lang="de-DE" dirty="0">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a:solidFill>
                  <a:srgbClr val="333333"/>
                </a:solidFill>
              </a:rPr>
              <a:t>Opakujte a pracujte s</a:t>
            </a:r>
            <a:r>
              <a:rPr lang="en-US" altLang="de-DE" sz="2400">
                <a:solidFill>
                  <a:srgbClr val="333333"/>
                </a:solidFill>
              </a:rPr>
              <a:t> </a:t>
            </a:r>
            <a:r>
              <a:rPr lang="sk-SK" altLang="de-DE" sz="2400">
                <a:solidFill>
                  <a:srgbClr val="004992"/>
                </a:solidFill>
              </a:rPr>
              <a:t>POROZUMENÍM</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a:t>
            </a:fld>
            <a:endParaRPr lang="de-DE" dirty="0">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a:t>
            </a:fld>
            <a:endParaRPr lang="de-DE" dirty="0">
              <a:latin typeface="+mn-lt"/>
            </a:endParaRPr>
          </a:p>
        </p:txBody>
      </p:sp>
    </p:spTree>
    <p:extLst>
      <p:ext uri="{BB962C8B-B14F-4D97-AF65-F5344CB8AC3E}">
        <p14:creationId xmlns:p14="http://schemas.microsoft.com/office/powerpoint/2010/main" val="3411261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Kombinujte nové informácie s existujúcimi vedomosťami</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10</a:t>
            </a:fld>
            <a:endParaRPr lang="de-DE" dirty="0">
              <a:latin typeface="+mn-lt"/>
            </a:endParaRPr>
          </a:p>
        </p:txBody>
      </p:sp>
    </p:spTree>
    <p:extLst>
      <p:ext uri="{BB962C8B-B14F-4D97-AF65-F5344CB8AC3E}">
        <p14:creationId xmlns:p14="http://schemas.microsoft.com/office/powerpoint/2010/main" val="352617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Kombinujte nové informácie s existujúcimi vedomosťami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Neštudujte príliš dlho bez prestávky</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11</a:t>
            </a:fld>
            <a:endParaRPr lang="de-DE" dirty="0">
              <a:latin typeface="+mn-lt"/>
            </a:endParaRPr>
          </a:p>
        </p:txBody>
      </p:sp>
    </p:spTree>
    <p:extLst>
      <p:ext uri="{BB962C8B-B14F-4D97-AF65-F5344CB8AC3E}">
        <p14:creationId xmlns:p14="http://schemas.microsoft.com/office/powerpoint/2010/main" val="2628358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Kombinujte nové informácie s existujúcimi vedomosťami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Neštudujte príliš dlho bez prestávky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Nepite alkohol</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12</a:t>
            </a:fld>
            <a:endParaRPr lang="de-DE" dirty="0">
              <a:latin typeface="+mn-lt"/>
            </a:endParaRPr>
          </a:p>
        </p:txBody>
      </p:sp>
    </p:spTree>
    <p:extLst>
      <p:ext uri="{BB962C8B-B14F-4D97-AF65-F5344CB8AC3E}">
        <p14:creationId xmlns:p14="http://schemas.microsoft.com/office/powerpoint/2010/main" val="3908703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Kombinujte nové informácie s existujúcimi vedomosťami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Neštudujte príliš dlho bez prestávky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Nepite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Po učení sa choďte spať </a:t>
            </a:r>
            <a:r>
              <a:rPr lang="en-US" altLang="de-DE" sz="2400" dirty="0">
                <a:solidFill>
                  <a:srgbClr val="333333"/>
                </a:solidFill>
              </a:rPr>
              <a:t>(</a:t>
            </a:r>
            <a:r>
              <a:rPr lang="sk-SK" altLang="de-DE" sz="2400" dirty="0">
                <a:solidFill>
                  <a:srgbClr val="333333"/>
                </a:solidFill>
              </a:rPr>
              <a:t>bez ďalšieho rozptyľovania sa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13</a:t>
            </a:fld>
            <a:endParaRPr lang="de-DE" dirty="0">
              <a:latin typeface="+mn-lt"/>
            </a:endParaRPr>
          </a:p>
        </p:txBody>
      </p:sp>
    </p:spTree>
    <p:extLst>
      <p:ext uri="{BB962C8B-B14F-4D97-AF65-F5344CB8AC3E}">
        <p14:creationId xmlns:p14="http://schemas.microsoft.com/office/powerpoint/2010/main" val="2468024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k-SK" altLang="de-DE" sz="2400" dirty="0">
                <a:solidFill>
                  <a:srgbClr val="333333"/>
                </a:solidFill>
              </a:rPr>
              <a:t>Opakujte a pracujte s</a:t>
            </a:r>
            <a:r>
              <a:rPr lang="en-US" altLang="de-DE" sz="2400" dirty="0">
                <a:solidFill>
                  <a:srgbClr val="333333"/>
                </a:solidFill>
              </a:rPr>
              <a:t> </a:t>
            </a:r>
            <a:r>
              <a:rPr lang="sk-SK" altLang="de-DE" sz="2400" dirty="0">
                <a:solidFill>
                  <a:srgbClr val="004992"/>
                </a:solidFill>
              </a:rPr>
              <a:t>POROZUMENÍM</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 abstraktnej oblasti</a:t>
            </a:r>
            <a:r>
              <a:rPr lang="en-US" altLang="de-DE" sz="2400" dirty="0">
                <a:solidFill>
                  <a:srgbClr val="333333"/>
                </a:solidFill>
              </a:rPr>
              <a:t>: </a:t>
            </a:r>
            <a:r>
              <a:rPr lang="sk-SK" altLang="de-DE" sz="2400" dirty="0">
                <a:solidFill>
                  <a:srgbClr val="333333"/>
                </a:solidFill>
              </a:rPr>
              <a:t>pokúšajte sa rozmýšľať nad príkladmi alebo jednoduchými mnemotechnickými pomôckami</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b="1" dirty="0">
                <a:solidFill>
                  <a:srgbClr val="333333"/>
                </a:solidFill>
              </a:rPr>
              <a:t>anó</a:t>
            </a:r>
            <a:r>
              <a:rPr lang="sk-SK" altLang="de-DE" sz="2400" dirty="0">
                <a:solidFill>
                  <a:srgbClr val="333333"/>
                </a:solidFill>
              </a:rPr>
              <a:t>da je kladná, obsahuje slovo </a:t>
            </a:r>
            <a:r>
              <a:rPr lang="sk-SK" altLang="de-DE" sz="2400" b="1" dirty="0">
                <a:solidFill>
                  <a:srgbClr val="333333"/>
                </a:solidFill>
              </a:rPr>
              <a:t>áno</a:t>
            </a:r>
            <a:r>
              <a:rPr lang="sk-SK" altLang="de-DE" sz="2400" dirty="0">
                <a:solidFill>
                  <a:srgbClr val="333333"/>
                </a:solidFill>
              </a:rPr>
              <a:t>;</a:t>
            </a:r>
            <a:r>
              <a:rPr lang="en-US" altLang="de-DE" sz="2400" dirty="0">
                <a:solidFill>
                  <a:srgbClr val="333333"/>
                </a:solidFill>
              </a:rPr>
              <a:t> </a:t>
            </a:r>
            <a:r>
              <a:rPr lang="sk-SK" altLang="de-DE" sz="2400" dirty="0">
                <a:solidFill>
                  <a:srgbClr val="333333"/>
                </a:solidFill>
              </a:rPr>
              <a:t>polomer Zeme? </a:t>
            </a:r>
            <a:r>
              <a:rPr lang="sk-SK" altLang="de-DE" sz="2400" i="1" dirty="0">
                <a:solidFill>
                  <a:srgbClr val="333333"/>
                </a:solidFill>
              </a:rPr>
              <a:t>“</a:t>
            </a:r>
            <a:r>
              <a:rPr lang="sk-SK" altLang="de-DE" sz="2400" b="1" i="1" dirty="0">
                <a:solidFill>
                  <a:srgbClr val="333333"/>
                </a:solidFill>
              </a:rPr>
              <a:t>Še</a:t>
            </a:r>
            <a:r>
              <a:rPr lang="sk-SK" altLang="de-DE" sz="2400" i="1" dirty="0">
                <a:solidFill>
                  <a:srgbClr val="333333"/>
                </a:solidFill>
              </a:rPr>
              <a:t>tri </a:t>
            </a:r>
            <a:r>
              <a:rPr lang="sk-SK" altLang="de-DE" sz="2400" b="1" i="1" dirty="0">
                <a:solidFill>
                  <a:srgbClr val="333333"/>
                </a:solidFill>
              </a:rPr>
              <a:t>se</a:t>
            </a:r>
            <a:r>
              <a:rPr lang="sk-SK" altLang="de-DE" sz="2400" i="1" dirty="0">
                <a:solidFill>
                  <a:srgbClr val="333333"/>
                </a:solidFill>
              </a:rPr>
              <a:t> </a:t>
            </a:r>
            <a:r>
              <a:rPr lang="sk-SK" altLang="de-DE" sz="2400" b="1" i="1" dirty="0">
                <a:solidFill>
                  <a:srgbClr val="333333"/>
                </a:solidFill>
              </a:rPr>
              <a:t>os</a:t>
            </a:r>
            <a:r>
              <a:rPr lang="sk-SK" altLang="de-DE" sz="2400" i="1" dirty="0">
                <a:solidFill>
                  <a:srgbClr val="333333"/>
                </a:solidFill>
              </a:rPr>
              <a:t>le”</a:t>
            </a:r>
            <a:r>
              <a:rPr lang="sk-SK" altLang="de-DE" sz="2400" dirty="0">
                <a:solidFill>
                  <a:srgbClr val="333333"/>
                </a:solidFill>
              </a:rPr>
              <a:t> </a:t>
            </a:r>
            <a:r>
              <a:rPr lang="sk-SK" altLang="de-DE" sz="2400" b="1" dirty="0">
                <a:solidFill>
                  <a:srgbClr val="333333"/>
                </a:solidFill>
              </a:rPr>
              <a:t>- 6378 km </a:t>
            </a:r>
            <a:r>
              <a:rPr lang="sk-SK" altLang="de-DE" sz="2400" dirty="0">
                <a:solidFill>
                  <a:srgbClr val="333333"/>
                </a:solidFill>
              </a:rPr>
              <a:t>(še-6, tri-3, se-7, os-8</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Kombinujte nové informácie s existujúcimi vedomosťami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Neštudujte príliš dlho bez prestávky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Nepite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Po učení sa choďte spať </a:t>
            </a:r>
            <a:r>
              <a:rPr lang="en-US" altLang="de-DE" sz="2400" dirty="0">
                <a:solidFill>
                  <a:srgbClr val="333333"/>
                </a:solidFill>
              </a:rPr>
              <a:t>(</a:t>
            </a:r>
            <a:r>
              <a:rPr lang="sk-SK" altLang="de-DE" sz="2400" dirty="0">
                <a:solidFill>
                  <a:srgbClr val="333333"/>
                </a:solidFill>
              </a:rPr>
              <a:t>bez ďalšieho rozptyľovania sa</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400" dirty="0">
                <a:solidFill>
                  <a:srgbClr val="333333"/>
                </a:solidFill>
              </a:rPr>
              <a:t>Využívajte pri učení viaceré zmysly</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a:t>
            </a:r>
            <a:r>
              <a:rPr lang="de-DE" altLang="de-DE" sz="2400" dirty="0">
                <a:solidFill>
                  <a:srgbClr val="333333"/>
                </a:solidFill>
              </a:rPr>
              <a:t> </a:t>
            </a:r>
            <a:r>
              <a:rPr lang="sk-SK" altLang="de-DE" sz="2400" dirty="0">
                <a:solidFill>
                  <a:srgbClr val="333333"/>
                </a:solidFill>
              </a:rPr>
              <a:t>počúvajte</a:t>
            </a:r>
            <a:r>
              <a:rPr lang="en-US" altLang="de-DE" sz="2400" dirty="0">
                <a:solidFill>
                  <a:srgbClr val="333333"/>
                </a:solidFill>
              </a:rPr>
              <a:t>, </a:t>
            </a:r>
            <a:r>
              <a:rPr lang="sk-SK" altLang="de-DE" sz="2400" dirty="0">
                <a:solidFill>
                  <a:srgbClr val="333333"/>
                </a:solidFill>
              </a:rPr>
              <a:t>čítajte, pozerajte sa</a:t>
            </a:r>
            <a:r>
              <a:rPr lang="en-US" altLang="de-DE" sz="2400" dirty="0">
                <a:solidFill>
                  <a:srgbClr val="333333"/>
                </a:solidFill>
              </a:rPr>
              <a:t>, </a:t>
            </a:r>
            <a:r>
              <a:rPr lang="sk-SK" altLang="de-DE" sz="2400" dirty="0">
                <a:solidFill>
                  <a:srgbClr val="333333"/>
                </a:solidFill>
              </a:rPr>
              <a:t>zapisujte si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14</a:t>
            </a:fld>
            <a:endParaRPr lang="de-DE" dirty="0">
              <a:latin typeface="+mn-lt"/>
            </a:endParaRPr>
          </a:p>
        </p:txBody>
      </p:sp>
    </p:spTree>
    <p:extLst>
      <p:ext uri="{BB962C8B-B14F-4D97-AF65-F5344CB8AC3E}">
        <p14:creationId xmlns:p14="http://schemas.microsoft.com/office/powerpoint/2010/main" val="2590460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914400" fontAlgn="base"/>
            <a:r>
              <a:rPr lang="sk-SK" altLang="de-DE" sz="2400">
                <a:solidFill>
                  <a:srgbClr val="004992"/>
                </a:solidFill>
              </a:rPr>
              <a:t>Čím viac zmyslov pri učení zapojíme, tým viac si zapamätáme</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si môžem veci lepšie zapamätať?</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15</a:t>
            </a:fld>
            <a:endParaRPr lang="de-DE" dirty="0">
              <a:latin typeface="+mn-lt"/>
            </a:endParaRPr>
          </a:p>
        </p:txBody>
      </p:sp>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robíme</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rozprávame sa</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rozprávame sa</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počúvame</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počúvame</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počúvame</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počúvame</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Znovuvybavenie si informácií v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Vnímame a pamätáme si veci všetci rovnako?</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16</a:t>
            </a:fld>
            <a:endParaRPr lang="de-DE" dirty="0">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rPr>
              <a:t>Príklad</a:t>
            </a:r>
            <a:r>
              <a:rPr lang="en-US" sz="2400" dirty="0">
                <a:solidFill>
                  <a:srgbClr val="333333"/>
                </a:solidFill>
              </a:rPr>
              <a:t>: </a:t>
            </a:r>
            <a:r>
              <a:rPr lang="en-US" sz="2400" dirty="0" err="1">
                <a:solidFill>
                  <a:srgbClr val="333333"/>
                </a:solidFill>
              </a:rPr>
              <a:t>traja</a:t>
            </a:r>
            <a:r>
              <a:rPr lang="en-US" sz="2400" dirty="0">
                <a:solidFill>
                  <a:srgbClr val="333333"/>
                </a:solidFill>
              </a:rPr>
              <a:t> </a:t>
            </a:r>
            <a:r>
              <a:rPr lang="en-US" sz="2400" dirty="0" err="1">
                <a:solidFill>
                  <a:srgbClr val="333333"/>
                </a:solidFill>
              </a:rPr>
              <a:t>rôzni</a:t>
            </a:r>
            <a:r>
              <a:rPr lang="en-US" sz="2400" dirty="0">
                <a:solidFill>
                  <a:srgbClr val="333333"/>
                </a:solidFill>
              </a:rPr>
              <a:t> </a:t>
            </a:r>
            <a:r>
              <a:rPr lang="en-US" sz="2400" dirty="0" err="1">
                <a:solidFill>
                  <a:srgbClr val="333333"/>
                </a:solidFill>
              </a:rPr>
              <a:t>umelci</a:t>
            </a:r>
            <a:r>
              <a:rPr lang="en-US" sz="2400" dirty="0">
                <a:solidFill>
                  <a:srgbClr val="333333"/>
                </a:solidFill>
              </a:rPr>
              <a:t> </a:t>
            </a:r>
            <a:r>
              <a:rPr lang="en-US" sz="2400" dirty="0" err="1">
                <a:solidFill>
                  <a:srgbClr val="333333"/>
                </a:solidFill>
              </a:rPr>
              <a:t>maľovali</a:t>
            </a:r>
            <a:r>
              <a:rPr lang="en-US" sz="2400" dirty="0">
                <a:solidFill>
                  <a:srgbClr val="333333"/>
                </a:solidFill>
              </a:rPr>
              <a:t> </a:t>
            </a:r>
            <a:r>
              <a:rPr lang="en-US" sz="2400" dirty="0" err="1">
                <a:solidFill>
                  <a:srgbClr val="333333"/>
                </a:solidFill>
              </a:rPr>
              <a:t>rovnakú</a:t>
            </a:r>
            <a:r>
              <a:rPr lang="en-US" sz="2400" dirty="0">
                <a:solidFill>
                  <a:srgbClr val="333333"/>
                </a:solidFill>
              </a:rPr>
              <a:t> </a:t>
            </a:r>
            <a:r>
              <a:rPr lang="en-US" sz="2400" dirty="0" err="1">
                <a:solidFill>
                  <a:srgbClr val="333333"/>
                </a:solidFill>
              </a:rPr>
              <a:t>španielsku</a:t>
            </a:r>
            <a:r>
              <a:rPr lang="en-US" sz="2400" dirty="0">
                <a:solidFill>
                  <a:srgbClr val="333333"/>
                </a:solidFill>
              </a:rPr>
              <a:t> </a:t>
            </a:r>
            <a:r>
              <a:rPr lang="en-US" sz="2400" dirty="0" err="1">
                <a:solidFill>
                  <a:srgbClr val="333333"/>
                </a:solidFill>
              </a:rPr>
              <a:t>krajinu</a:t>
            </a:r>
            <a:r>
              <a:rPr lang="en-US" sz="2400" dirty="0">
                <a:solidFill>
                  <a:srgbClr val="333333"/>
                </a:solidFill>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Všimnite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prosím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rozdiely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medzi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obrazmi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farbách</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veľkostiach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vecí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Ktoré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aspekty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umelci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vyobrazili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odlišne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alebo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vynechali</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17</a:t>
            </a:fld>
            <a:endParaRPr lang="de-DE" dirty="0">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Každý</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vníma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odlišne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inak</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Ako</a:t>
            </a:r>
            <a:r>
              <a:rPr lang="en-US" dirty="0">
                <a:solidFill>
                  <a:srgbClr val="004992"/>
                </a:solidFill>
                <a:latin typeface="+mn-lt"/>
                <a:ea typeface="+mn-ea"/>
                <a:cs typeface="+mn-cs"/>
              </a:rPr>
              <a:t> </a:t>
            </a:r>
            <a:r>
              <a:rPr lang="en-US" dirty="0" err="1">
                <a:solidFill>
                  <a:srgbClr val="004992"/>
                </a:solidFill>
                <a:latin typeface="+mn-lt"/>
                <a:ea typeface="+mn-ea"/>
                <a:cs typeface="+mn-cs"/>
              </a:rPr>
              <a:t>pri</a:t>
            </a:r>
            <a:r>
              <a:rPr lang="en-US" dirty="0">
                <a:solidFill>
                  <a:srgbClr val="004992"/>
                </a:solidFill>
                <a:latin typeface="+mn-lt"/>
                <a:ea typeface="+mn-ea"/>
                <a:cs typeface="+mn-cs"/>
              </a:rPr>
              <a:t> </a:t>
            </a:r>
            <a:r>
              <a:rPr lang="en-US" dirty="0" err="1">
                <a:solidFill>
                  <a:srgbClr val="004992"/>
                </a:solidFill>
                <a:latin typeface="+mn-lt"/>
                <a:ea typeface="+mn-ea"/>
                <a:cs typeface="+mn-cs"/>
              </a:rPr>
              <a:t>týchto</a:t>
            </a:r>
            <a:r>
              <a:rPr lang="en-US" dirty="0">
                <a:solidFill>
                  <a:srgbClr val="004992"/>
                </a:solidFill>
                <a:latin typeface="+mn-lt"/>
                <a:ea typeface="+mn-ea"/>
                <a:cs typeface="+mn-cs"/>
              </a:rPr>
              <a:t> troch </a:t>
            </a:r>
            <a:r>
              <a:rPr lang="en-US" dirty="0" err="1">
                <a:solidFill>
                  <a:srgbClr val="004992"/>
                </a:solidFill>
                <a:latin typeface="+mn-lt"/>
                <a:ea typeface="+mn-ea"/>
                <a:cs typeface="+mn-cs"/>
              </a:rPr>
              <a:t>obrazoch</a:t>
            </a:r>
            <a:r>
              <a:rPr lang="en-US" dirty="0">
                <a:solidFill>
                  <a:srgbClr val="004992"/>
                </a:solidFill>
                <a:latin typeface="+mn-lt"/>
                <a:ea typeface="+mn-ea"/>
                <a:cs typeface="+mn-cs"/>
              </a:rPr>
              <a:t>: </a:t>
            </a:r>
            <a:r>
              <a:rPr lang="en-US" dirty="0" err="1">
                <a:solidFill>
                  <a:srgbClr val="004992"/>
                </a:solidFill>
                <a:latin typeface="+mn-lt"/>
                <a:ea typeface="+mn-ea"/>
                <a:cs typeface="+mn-cs"/>
              </a:rPr>
              <a:t>znázornená</a:t>
            </a:r>
            <a:r>
              <a:rPr lang="en-US" dirty="0">
                <a:solidFill>
                  <a:srgbClr val="004992"/>
                </a:solidFill>
                <a:latin typeface="+mn-lt"/>
                <a:ea typeface="+mn-ea"/>
                <a:cs typeface="+mn-cs"/>
              </a:rPr>
              <a:t> je </a:t>
            </a:r>
            <a:r>
              <a:rPr lang="en-US" dirty="0" err="1">
                <a:solidFill>
                  <a:srgbClr val="004992"/>
                </a:solidFill>
                <a:latin typeface="+mn-lt"/>
                <a:ea typeface="+mn-ea"/>
                <a:cs typeface="+mn-cs"/>
              </a:rPr>
              <a:t>rovnaká</a:t>
            </a:r>
            <a:r>
              <a:rPr lang="en-US" dirty="0">
                <a:solidFill>
                  <a:srgbClr val="004992"/>
                </a:solidFill>
                <a:latin typeface="+mn-lt"/>
                <a:ea typeface="+mn-ea"/>
                <a:cs typeface="+mn-cs"/>
              </a:rPr>
              <a:t> </a:t>
            </a:r>
            <a:r>
              <a:rPr lang="en-US" dirty="0" err="1">
                <a:solidFill>
                  <a:srgbClr val="004992"/>
                </a:solidFill>
                <a:latin typeface="+mn-lt"/>
                <a:ea typeface="+mn-ea"/>
                <a:cs typeface="+mn-cs"/>
              </a:rPr>
              <a:t>krajina</a:t>
            </a:r>
            <a:r>
              <a:rPr lang="en-US" dirty="0">
                <a:solidFill>
                  <a:srgbClr val="004992"/>
                </a:solidFill>
                <a:latin typeface="+mn-lt"/>
                <a:ea typeface="+mn-ea"/>
                <a:cs typeface="+mn-cs"/>
              </a:rPr>
              <a:t>, ale s </a:t>
            </a:r>
            <a:r>
              <a:rPr lang="en-US" dirty="0" err="1">
                <a:solidFill>
                  <a:srgbClr val="004992"/>
                </a:solidFill>
                <a:latin typeface="+mn-lt"/>
                <a:ea typeface="+mn-ea"/>
                <a:cs typeface="+mn-cs"/>
              </a:rPr>
              <a:t>rôznym</a:t>
            </a:r>
            <a:r>
              <a:rPr lang="en-US" dirty="0">
                <a:solidFill>
                  <a:srgbClr val="004992"/>
                </a:solidFill>
                <a:latin typeface="+mn-lt"/>
                <a:ea typeface="+mn-ea"/>
                <a:cs typeface="+mn-cs"/>
              </a:rPr>
              <a:t> </a:t>
            </a:r>
            <a:r>
              <a:rPr lang="en-US" dirty="0" err="1">
                <a:solidFill>
                  <a:srgbClr val="004992"/>
                </a:solidFill>
                <a:latin typeface="+mn-lt"/>
                <a:ea typeface="+mn-ea"/>
                <a:cs typeface="+mn-cs"/>
              </a:rPr>
              <a:t>dôrazom</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18</a:t>
            </a:fld>
            <a:endParaRPr lang="de-DE" dirty="0">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Farba krajiny je oveľa zemitejšia. Strom napravo cesty chýba. (červený krúžok).</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Helmut Schack: Na tomto obraze vidíte, že odlišné kúsky krajiny sú roztiahnuté k horizontu. Krajina je oveľa farebnejšia. V porovnaní s ostatnými dvoma obrazmi stojí skupina stromov priamo pred horizontom (bez kopcov v pozadí). </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Kopce sú na tomto obraze menšie, ako sú na ostatných dvoch . </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Príklad</a:t>
            </a:r>
            <a:endParaRPr lang="de-DE" altLang="de-DE" sz="3600">
              <a:latin typeface="+mn-lt"/>
              <a:ea typeface="+mn-ea"/>
              <a:cs typeface="+mn-cs"/>
            </a:endParaRPr>
          </a:p>
        </p:txBody>
      </p:sp>
      <p:sp>
        <p:nvSpPr>
          <p:cNvPr id="4403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sk-SK" altLang="de-DE" sz="2400" dirty="0">
                <a:solidFill>
                  <a:srgbClr val="333333"/>
                </a:solidFill>
              </a:rPr>
              <a:t>Ukážeme vám zložitejšie scény</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pláž</a:t>
            </a:r>
            <a:r>
              <a:rPr lang="de-DE" altLang="de-DE" sz="2400" dirty="0">
                <a:solidFill>
                  <a:srgbClr val="333333"/>
                </a:solidFill>
              </a:rPr>
              <a:t>, </a:t>
            </a:r>
            <a:r>
              <a:rPr lang="sk-SK" altLang="de-DE" sz="2400" dirty="0">
                <a:solidFill>
                  <a:srgbClr val="333333"/>
                </a:solidFill>
              </a:rPr>
              <a:t>vlakové nástupište</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sk-SK" altLang="ko-KR" sz="2400" dirty="0">
                <a:solidFill>
                  <a:srgbClr val="333333"/>
                </a:solidFill>
              </a:rPr>
              <a:t>Následne sa vás spýtame, čo ste na tomto obrázku videli a</a:t>
            </a:r>
            <a:r>
              <a:rPr lang="en-GB" altLang="ko-KR" sz="2400" dirty="0">
                <a:solidFill>
                  <a:srgbClr val="333333"/>
                </a:solidFill>
              </a:rPr>
              <a:t> </a:t>
            </a:r>
            <a:r>
              <a:rPr lang="sk-SK" altLang="ko-KR" sz="2400" dirty="0">
                <a:solidFill>
                  <a:srgbClr val="333333"/>
                </a:solidFill>
              </a:rPr>
              <a:t>nakoľko ste si tým istí</a:t>
            </a:r>
            <a:r>
              <a:rPr lang="en-GB" altLang="ko-KR" sz="2400" dirty="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19</a:t>
            </a:fld>
            <a:endParaRPr lang="de-DE"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Príklad</a:t>
            </a:r>
            <a:endParaRPr lang="de-DE" altLang="de-DE" sz="3600">
              <a:latin typeface="+mn-lt"/>
              <a:ea typeface="+mn-ea"/>
              <a:cs typeface="+mn-cs"/>
            </a:endParaRPr>
          </a:p>
        </p:txBody>
      </p:sp>
      <p:sp>
        <p:nvSpPr>
          <p:cNvPr id="4403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sk-SK" altLang="de-DE" sz="2400" dirty="0">
                <a:solidFill>
                  <a:srgbClr val="333333"/>
                </a:solidFill>
              </a:rPr>
              <a:t>Ukážeme vám zložitejšie scény</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pláž</a:t>
            </a:r>
            <a:r>
              <a:rPr lang="de-DE" altLang="de-DE" sz="2400" dirty="0">
                <a:solidFill>
                  <a:srgbClr val="333333"/>
                </a:solidFill>
              </a:rPr>
              <a:t>, </a:t>
            </a:r>
            <a:r>
              <a:rPr lang="sk-SK" altLang="de-DE" sz="2400" dirty="0">
                <a:solidFill>
                  <a:srgbClr val="333333"/>
                </a:solidFill>
              </a:rPr>
              <a:t>vlakové nástupište</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sk-SK" altLang="ko-KR" sz="2400" dirty="0">
                <a:solidFill>
                  <a:srgbClr val="333333"/>
                </a:solidFill>
              </a:rPr>
              <a:t>Následne sa vás spýtame, čo ste na tomto obrázku videli a</a:t>
            </a:r>
            <a:r>
              <a:rPr lang="en-GB" altLang="ko-KR" sz="2400" dirty="0">
                <a:solidFill>
                  <a:srgbClr val="333333"/>
                </a:solidFill>
              </a:rPr>
              <a:t> </a:t>
            </a:r>
            <a:r>
              <a:rPr lang="sk-SK" altLang="ko-KR" sz="2400" dirty="0">
                <a:solidFill>
                  <a:srgbClr val="333333"/>
                </a:solidFill>
              </a:rPr>
              <a:t>nakoľko ste si tým istí</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sk-SK" altLang="de-DE" sz="2400" dirty="0">
                <a:solidFill>
                  <a:srgbClr val="004992"/>
                </a:solidFill>
              </a:rPr>
              <a:t>Pokúste sa spomenúť si na toľko podrobností, ako je len možné</a:t>
            </a: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20</a:t>
            </a:fld>
            <a:endParaRPr lang="de-DE" dirty="0">
              <a:latin typeface="+mn-lt"/>
            </a:endParaRPr>
          </a:p>
        </p:txBody>
      </p:sp>
    </p:spTree>
    <p:extLst>
      <p:ext uri="{BB962C8B-B14F-4D97-AF65-F5344CB8AC3E}">
        <p14:creationId xmlns:p14="http://schemas.microsoft.com/office/powerpoint/2010/main" val="3442544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21</a:t>
            </a:fld>
            <a:endParaRPr lang="de-DE" dirty="0">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Na pláži</a:t>
            </a:r>
            <a:br>
              <a:rPr lang="it-IT" altLang="de-DE" sz="3600">
                <a:solidFill>
                  <a:srgbClr val="004992"/>
                </a:solidFill>
                <a:latin typeface="+mn-lt"/>
                <a:ea typeface="+mn-ea"/>
                <a:cs typeface="+mn-cs"/>
              </a:rPr>
            </a:br>
            <a:r>
              <a:rPr lang="it-IT" altLang="de-DE">
                <a:solidFill>
                  <a:srgbClr val="004992"/>
                </a:solidFill>
                <a:latin typeface="+mn-lt"/>
                <a:ea typeface="+mn-ea"/>
                <a:cs typeface="+mn-cs"/>
              </a:rPr>
              <a:t>Čo všetko ste videli? Nakoľko ste si istí?</a:t>
            </a:r>
            <a:endParaRPr lang="de-DE" altLang="de-DE">
              <a:solidFill>
                <a:srgbClr val="004992"/>
              </a:solidFill>
              <a:latin typeface="+mn-lt"/>
              <a:ea typeface="+mn-ea"/>
              <a:cs typeface="+mn-cs"/>
            </a:endParaRPr>
          </a:p>
        </p:txBody>
      </p:sp>
      <p:sp>
        <p:nvSpPr>
          <p:cNvPr id="4813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slnečník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plavčík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lopta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záchranné koleso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klobúk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uterák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22</a:t>
            </a:fld>
            <a:endParaRPr lang="de-DE"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Na pláži</a:t>
            </a:r>
            <a:endParaRPr lang="de-DE" altLang="de-DE" sz="3600">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slnečník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plavčík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lopta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záchranné koleso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klobúk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uterák</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23</a:t>
            </a:fld>
            <a:endParaRPr lang="de-DE" dirty="0">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6"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24</a:t>
            </a:fld>
            <a:endParaRPr lang="de-DE" dirty="0">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Železničná stanica</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všetko ste videli? Nakoľko ste si istí?</a:t>
            </a:r>
            <a:endParaRPr lang="de-DE" altLang="de-DE">
              <a:solidFill>
                <a:srgbClr val="004992"/>
              </a:solidFill>
              <a:latin typeface="+mn-lt"/>
              <a:ea typeface="+mn-ea"/>
              <a:cs typeface="+mn-cs"/>
            </a:endParaRPr>
          </a:p>
        </p:txBody>
      </p:sp>
      <p:sp>
        <p:nvSpPr>
          <p:cNvPr id="5427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koľajnice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vagón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rušeň</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železničnú stanicu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cestovný poriadok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semafor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lavičku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25</a:t>
            </a:fld>
            <a:endParaRPr lang="de-DE" dirty="0">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Železničná stanica</a:t>
            </a:r>
            <a:endParaRPr lang="de-DE" altLang="de-DE" sz="3600">
              <a:latin typeface="+mn-lt"/>
              <a:ea typeface="+mn-ea"/>
              <a:cs typeface="+mn-cs"/>
            </a:endParaRPr>
          </a:p>
        </p:txBody>
      </p:sp>
      <p:sp>
        <p:nvSpPr>
          <p:cNvPr id="563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koľajnice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vagón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rušeň</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železničnú stanicu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cestovný poriadok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semafor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lavičku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26</a:t>
            </a:fld>
            <a:endParaRPr lang="de-DE" dirty="0">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 v každodennom živote</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a:solidFill>
                  <a:srgbClr val="333333"/>
                </a:solidFill>
              </a:rPr>
              <a:t>Nie všetko, na čo si spomíname, sa aj stalo</a:t>
            </a:r>
            <a:r>
              <a:rPr lang="de-DE" altLang="de-DE" sz="240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27</a:t>
            </a:fld>
            <a:endParaRPr lang="de-DE" dirty="0">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 v každodennom živote</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a:solidFill>
                  <a:srgbClr val="333333"/>
                </a:solidFill>
              </a:rPr>
              <a:t>Nie všetko, na čo si spomíname, sa aj stalo</a:t>
            </a:r>
            <a:r>
              <a:rPr lang="de-DE" altLang="de-DE" sz="2400">
                <a:solidFill>
                  <a:srgbClr val="333333"/>
                </a:solidFill>
              </a:rPr>
              <a:t>!</a:t>
            </a:r>
          </a:p>
          <a:p>
            <a:pPr marL="342900" indent="-342900" eaLnBrk="1" hangingPunct="1">
              <a:buClr>
                <a:srgbClr val="333333"/>
              </a:buClr>
              <a:buFont typeface="WingDings"/>
              <a:buChar char=""/>
            </a:pPr>
            <a:r>
              <a:rPr lang="sk-SK" altLang="de-DE" sz="2400">
                <a:solidFill>
                  <a:srgbClr val="333333"/>
                </a:solidFill>
              </a:rPr>
              <a:t>Náš mozog nahrádza a dopĺňa chýbajúce informácie na základe predchádzajúcich podobných skúseností</a:t>
            </a:r>
            <a:r>
              <a:rPr lang="de-DE" altLang="de-DE" sz="2400">
                <a:solidFill>
                  <a:srgbClr val="333333"/>
                </a:solidFill>
              </a:rPr>
              <a:t> (</a:t>
            </a:r>
            <a:r>
              <a:rPr lang="sk-SK" altLang="de-DE" sz="2400">
                <a:solidFill>
                  <a:srgbClr val="333333"/>
                </a:solidFill>
              </a:rPr>
              <a:t>napr</a:t>
            </a:r>
            <a:r>
              <a:rPr lang="de-DE" altLang="de-DE" sz="2400">
                <a:solidFill>
                  <a:srgbClr val="333333"/>
                </a:solidFill>
              </a:rPr>
              <a:t>. </a:t>
            </a:r>
            <a:r>
              <a:rPr lang="sk-SK" altLang="de-DE" sz="2400">
                <a:solidFill>
                  <a:srgbClr val="333333"/>
                </a:solidFill>
              </a:rPr>
              <a:t>typická scéna na pláži z dovolenky</a:t>
            </a:r>
            <a:r>
              <a:rPr lang="de-DE" altLang="de-DE" sz="2400">
                <a:solidFill>
                  <a:srgbClr val="333333"/>
                </a:solidFill>
              </a:rPr>
              <a:t>). </a:t>
            </a:r>
            <a:br>
              <a:rPr lang="de-DE" altLang="de-DE" sz="2400">
                <a:solidFill>
                  <a:srgbClr val="333333"/>
                </a:solidFill>
              </a:rPr>
            </a:br>
            <a:r>
              <a:rPr lang="sk-SK" altLang="de-DE" sz="2400">
                <a:solidFill>
                  <a:srgbClr val="333333"/>
                </a:solidFill>
              </a:rPr>
              <a:t>Niektoré objekty sú “logicky” vložené</a:t>
            </a:r>
            <a:r>
              <a:rPr lang="de-DE" altLang="de-DE" sz="2400">
                <a:solidFill>
                  <a:srgbClr val="333333"/>
                </a:solidFill>
              </a:rPr>
              <a:t> (</a:t>
            </a:r>
            <a:r>
              <a:rPr lang="sk-SK" altLang="de-DE" sz="2400">
                <a:solidFill>
                  <a:srgbClr val="333333"/>
                </a:solidFill>
              </a:rPr>
              <a:t>v tomto prípade</a:t>
            </a:r>
            <a:r>
              <a:rPr lang="de-DE" altLang="de-DE" sz="2400">
                <a:solidFill>
                  <a:srgbClr val="333333"/>
                </a:solidFill>
              </a:rPr>
              <a:t>: </a:t>
            </a:r>
            <a:r>
              <a:rPr lang="sk-SK" altLang="de-DE" sz="2400">
                <a:solidFill>
                  <a:srgbClr val="333333"/>
                </a:solidFill>
              </a:rPr>
              <a:t>lopta</a:t>
            </a:r>
            <a:r>
              <a:rPr lang="de-DE" altLang="de-DE" sz="2400">
                <a:solidFill>
                  <a:srgbClr val="333333"/>
                </a:solidFill>
              </a:rPr>
              <a:t>, </a:t>
            </a:r>
            <a:r>
              <a:rPr lang="sk-SK" altLang="de-DE" sz="2400">
                <a:solidFill>
                  <a:srgbClr val="333333"/>
                </a:solidFill>
              </a:rPr>
              <a:t>uterák</a:t>
            </a:r>
            <a:r>
              <a:rPr lang="de-DE" altLang="de-DE" sz="240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28</a:t>
            </a:fld>
            <a:endParaRPr lang="de-DE" dirty="0">
              <a:latin typeface="+mn-lt"/>
            </a:endParaRPr>
          </a:p>
        </p:txBody>
      </p:sp>
    </p:spTree>
    <p:extLst>
      <p:ext uri="{BB962C8B-B14F-4D97-AF65-F5344CB8AC3E}">
        <p14:creationId xmlns:p14="http://schemas.microsoft.com/office/powerpoint/2010/main" val="1356229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 v každodennom živote</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a:solidFill>
                  <a:srgbClr val="333333"/>
                </a:solidFill>
              </a:rPr>
              <a:t>Nie všetko, na čo si spomíname, sa aj stalo</a:t>
            </a:r>
            <a:r>
              <a:rPr lang="de-DE" altLang="de-DE" sz="2400">
                <a:solidFill>
                  <a:srgbClr val="333333"/>
                </a:solidFill>
              </a:rPr>
              <a:t>!</a:t>
            </a:r>
          </a:p>
          <a:p>
            <a:pPr marL="342900" indent="-342900" eaLnBrk="1" hangingPunct="1">
              <a:buClr>
                <a:srgbClr val="333333"/>
              </a:buClr>
              <a:buFont typeface="WingDings"/>
              <a:buChar char=""/>
            </a:pPr>
            <a:r>
              <a:rPr lang="sk-SK" altLang="de-DE" sz="2400">
                <a:solidFill>
                  <a:srgbClr val="333333"/>
                </a:solidFill>
              </a:rPr>
              <a:t>Náš mozog nahrádza a dopĺňa chýbajúce informácie na základe predchádzajúcich podobných skúseností</a:t>
            </a:r>
            <a:r>
              <a:rPr lang="de-DE" altLang="de-DE" sz="2400">
                <a:solidFill>
                  <a:srgbClr val="333333"/>
                </a:solidFill>
              </a:rPr>
              <a:t> (</a:t>
            </a:r>
            <a:r>
              <a:rPr lang="sk-SK" altLang="de-DE" sz="2400">
                <a:solidFill>
                  <a:srgbClr val="333333"/>
                </a:solidFill>
              </a:rPr>
              <a:t>napr</a:t>
            </a:r>
            <a:r>
              <a:rPr lang="de-DE" altLang="de-DE" sz="2400">
                <a:solidFill>
                  <a:srgbClr val="333333"/>
                </a:solidFill>
              </a:rPr>
              <a:t>. </a:t>
            </a:r>
            <a:r>
              <a:rPr lang="sk-SK" altLang="de-DE" sz="2400">
                <a:solidFill>
                  <a:srgbClr val="333333"/>
                </a:solidFill>
              </a:rPr>
              <a:t>typická scéna na pláži z dovolenky</a:t>
            </a:r>
            <a:r>
              <a:rPr lang="de-DE" altLang="de-DE" sz="2400">
                <a:solidFill>
                  <a:srgbClr val="333333"/>
                </a:solidFill>
              </a:rPr>
              <a:t>). </a:t>
            </a:r>
            <a:br>
              <a:rPr lang="de-DE" altLang="de-DE" sz="2400">
                <a:solidFill>
                  <a:srgbClr val="333333"/>
                </a:solidFill>
              </a:rPr>
            </a:br>
            <a:r>
              <a:rPr lang="sk-SK" altLang="de-DE" sz="2400">
                <a:solidFill>
                  <a:srgbClr val="333333"/>
                </a:solidFill>
              </a:rPr>
              <a:t>Niektoré objekty sú “logicky” vložené</a:t>
            </a:r>
            <a:r>
              <a:rPr lang="de-DE" altLang="de-DE" sz="2400">
                <a:solidFill>
                  <a:srgbClr val="333333"/>
                </a:solidFill>
              </a:rPr>
              <a:t> (</a:t>
            </a:r>
            <a:r>
              <a:rPr lang="sk-SK" altLang="de-DE" sz="2400">
                <a:solidFill>
                  <a:srgbClr val="333333"/>
                </a:solidFill>
              </a:rPr>
              <a:t>v tomto prípade</a:t>
            </a:r>
            <a:r>
              <a:rPr lang="de-DE" altLang="de-DE" sz="2400">
                <a:solidFill>
                  <a:srgbClr val="333333"/>
                </a:solidFill>
              </a:rPr>
              <a:t>: </a:t>
            </a:r>
            <a:r>
              <a:rPr lang="sk-SK" altLang="de-DE" sz="2400">
                <a:solidFill>
                  <a:srgbClr val="333333"/>
                </a:solidFill>
              </a:rPr>
              <a:t>lopta</a:t>
            </a:r>
            <a:r>
              <a:rPr lang="de-DE" altLang="de-DE" sz="2400">
                <a:solidFill>
                  <a:srgbClr val="333333"/>
                </a:solidFill>
              </a:rPr>
              <a:t>, </a:t>
            </a:r>
            <a:r>
              <a:rPr lang="sk-SK" altLang="de-DE" sz="2400">
                <a:solidFill>
                  <a:srgbClr val="333333"/>
                </a:solidFill>
              </a:rPr>
              <a:t>uterák</a:t>
            </a:r>
            <a:r>
              <a:rPr lang="de-DE" altLang="de-DE" sz="2400">
                <a:solidFill>
                  <a:srgbClr val="333333"/>
                </a:solidFill>
              </a:rPr>
              <a:t>)!</a:t>
            </a:r>
          </a:p>
          <a:p>
            <a:pPr marL="342900" indent="-342900" eaLnBrk="1" hangingPunct="1">
              <a:buClr>
                <a:srgbClr val="000000"/>
              </a:buClr>
              <a:buFont typeface="WingDings"/>
              <a:buChar char=""/>
            </a:pPr>
            <a:r>
              <a:rPr lang="sk-SK" altLang="de-DE" sz="2400">
                <a:solidFill>
                  <a:srgbClr val="333333"/>
                </a:solidFill>
              </a:rPr>
              <a:t>Reálne spomienky často dokážeme odlíšiť od falošných ich</a:t>
            </a:r>
            <a:r>
              <a:rPr lang="de-DE" altLang="de-DE" sz="2400">
                <a:solidFill>
                  <a:srgbClr val="333333"/>
                </a:solidFill>
              </a:rPr>
              <a:t> </a:t>
            </a:r>
            <a:r>
              <a:rPr lang="sk-SK" altLang="de-DE" sz="2400">
                <a:solidFill>
                  <a:srgbClr val="004992"/>
                </a:solidFill>
              </a:rPr>
              <a:t>živosťou</a:t>
            </a:r>
            <a:r>
              <a:rPr lang="de-DE" altLang="de-DE" sz="2400">
                <a:solidFill>
                  <a:srgbClr val="333333"/>
                </a:solidFill>
              </a:rPr>
              <a:t>: </a:t>
            </a:r>
            <a:r>
              <a:rPr lang="sk-SK" altLang="de-DE" sz="2400">
                <a:solidFill>
                  <a:srgbClr val="333333"/>
                </a:solidFill>
              </a:rPr>
              <a:t>falošné spomienky sú skôr</a:t>
            </a:r>
            <a:r>
              <a:rPr lang="de-DE" altLang="de-DE" sz="2400">
                <a:solidFill>
                  <a:srgbClr val="333333"/>
                </a:solidFill>
              </a:rPr>
              <a:t> </a:t>
            </a:r>
            <a:r>
              <a:rPr lang="en-CA" altLang="de-DE" sz="2400">
                <a:solidFill>
                  <a:srgbClr val="333333"/>
                </a:solidFill>
              </a:rPr>
              <a:t>“</a:t>
            </a:r>
            <a:r>
              <a:rPr lang="sk-SK" altLang="de-DE" sz="2400">
                <a:solidFill>
                  <a:srgbClr val="333333"/>
                </a:solidFill>
              </a:rPr>
              <a:t>vyblednuté</a:t>
            </a:r>
            <a:r>
              <a:rPr lang="en-CA" altLang="de-DE" sz="2400">
                <a:solidFill>
                  <a:srgbClr val="333333"/>
                </a:solidFill>
              </a:rPr>
              <a:t>”</a:t>
            </a:r>
            <a:r>
              <a:rPr lang="de-DE" altLang="de-DE" sz="2400">
                <a:solidFill>
                  <a:srgbClr val="333333"/>
                </a:solidFill>
              </a:rPr>
              <a:t> a </a:t>
            </a:r>
            <a:r>
              <a:rPr lang="sk-SK" altLang="de-DE" sz="2400">
                <a:solidFill>
                  <a:srgbClr val="333333"/>
                </a:solidFill>
              </a:rPr>
              <a:t>menej detailné</a:t>
            </a:r>
            <a:r>
              <a:rPr lang="de-DE" altLang="de-DE" sz="240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29</a:t>
            </a:fld>
            <a:endParaRPr lang="de-DE" dirty="0">
              <a:latin typeface="+mn-lt"/>
            </a:endParaRPr>
          </a:p>
        </p:txBody>
      </p:sp>
    </p:spTree>
    <p:extLst>
      <p:ext uri="{BB962C8B-B14F-4D97-AF65-F5344CB8AC3E}">
        <p14:creationId xmlns:p14="http://schemas.microsoft.com/office/powerpoint/2010/main" val="945869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chýb pamäte</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30</a:t>
            </a:fld>
            <a:endParaRPr lang="de-DE" dirty="0">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chýb pamäte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004992"/>
                </a:solidFill>
              </a:rPr>
              <a:t>Zabúdanie</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31</a:t>
            </a:fld>
            <a:endParaRPr lang="de-DE" dirty="0">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chýb pamäte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004992"/>
                </a:solidFill>
              </a:rPr>
              <a:t>Zabúdanie</a:t>
            </a:r>
            <a:endParaRPr lang="en-US" altLang="de-DE" sz="2400" dirty="0">
              <a:solidFill>
                <a:srgbClr val="004992"/>
              </a:solidFill>
            </a:endParaRPr>
          </a:p>
          <a:p>
            <a:pPr marL="342900" lvl="0" indent="-342900" defTabSz="914400" fontAlgn="base">
              <a:buClr>
                <a:srgbClr val="000000"/>
              </a:buClr>
              <a:buFont typeface="WingDings"/>
              <a:buChar char=""/>
            </a:pPr>
            <a:r>
              <a:rPr lang="sk-SK" altLang="de-DE" sz="2400" dirty="0">
                <a:solidFill>
                  <a:srgbClr val="004992"/>
                </a:solidFill>
              </a:rPr>
              <a:t>Skresľovanie spomienok</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k-SK" altLang="de-DE" sz="2400" dirty="0">
                <a:solidFill>
                  <a:srgbClr val="333333"/>
                </a:solidFill>
              </a:rPr>
              <a:t>normálne skreslenie spomienok</a:t>
            </a:r>
            <a:r>
              <a:rPr lang="en-US" altLang="de-DE" sz="2400" dirty="0">
                <a:solidFill>
                  <a:srgbClr val="333333"/>
                </a:solidFill>
              </a:rPr>
              <a:t>: </a:t>
            </a:r>
            <a:r>
              <a:rPr lang="sk-SK" altLang="de-DE" sz="2400" dirty="0">
                <a:solidFill>
                  <a:srgbClr val="333333"/>
                </a:solidFill>
              </a:rPr>
              <a:t>pozitívne udalosti sa lepšie pamätajú ako negatívne udalosti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sk-SK" altLang="de-DE" sz="2400" dirty="0">
                <a:solidFill>
                  <a:srgbClr val="333333"/>
                </a:solidFill>
                <a:sym typeface="Wingdings" panose="05000000000000000000" pitchFamily="2" charset="2"/>
              </a:rPr>
              <a:t>depresívne skreslenie spomienok</a:t>
            </a:r>
            <a:r>
              <a:rPr lang="en-US" altLang="de-DE" sz="2400" dirty="0">
                <a:solidFill>
                  <a:srgbClr val="333333"/>
                </a:solidFill>
              </a:rPr>
              <a:t>: </a:t>
            </a:r>
            <a:r>
              <a:rPr lang="sk-SK" altLang="de-DE" sz="2400" dirty="0">
                <a:solidFill>
                  <a:srgbClr val="333333"/>
                </a:solidFill>
              </a:rPr>
              <a:t>negatívne udalosti sa lepšie pamätajú ako </a:t>
            </a:r>
            <a:r>
              <a:rPr lang="sk-SK" altLang="de-DE" sz="2400">
                <a:solidFill>
                  <a:srgbClr val="333333"/>
                </a:solidFill>
              </a:rPr>
              <a:t>pozitívne udalosti</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32</a:t>
            </a:fld>
            <a:endParaRPr lang="de-DE" dirty="0">
              <a:latin typeface="+mn-lt"/>
            </a:endParaRPr>
          </a:p>
        </p:txBody>
      </p:sp>
    </p:spTree>
    <p:extLst>
      <p:ext uri="{BB962C8B-B14F-4D97-AF65-F5344CB8AC3E}">
        <p14:creationId xmlns:p14="http://schemas.microsoft.com/office/powerpoint/2010/main" val="3499819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chýb pamäte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004992"/>
                </a:solidFill>
              </a:rPr>
              <a:t>Zabúdanie</a:t>
            </a:r>
            <a:endParaRPr lang="en-US" altLang="de-DE" sz="2400" dirty="0">
              <a:solidFill>
                <a:srgbClr val="004992"/>
              </a:solidFill>
            </a:endParaRPr>
          </a:p>
          <a:p>
            <a:pPr marL="342900" lvl="0" indent="-342900" defTabSz="914400" fontAlgn="base">
              <a:buClr>
                <a:srgbClr val="000000"/>
              </a:buClr>
              <a:buFont typeface="WingDings"/>
              <a:buChar char=""/>
            </a:pPr>
            <a:r>
              <a:rPr lang="sk-SK" altLang="de-DE" sz="2400" dirty="0">
                <a:solidFill>
                  <a:srgbClr val="004992"/>
                </a:solidFill>
              </a:rPr>
              <a:t>Skresľovanie spomienok</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k-SK" altLang="de-DE" sz="2400" dirty="0">
                <a:solidFill>
                  <a:srgbClr val="333333"/>
                </a:solidFill>
              </a:rPr>
              <a:t>normálne skreslenie spomienok</a:t>
            </a:r>
            <a:r>
              <a:rPr lang="en-US" altLang="de-DE" sz="2400" dirty="0">
                <a:solidFill>
                  <a:srgbClr val="333333"/>
                </a:solidFill>
              </a:rPr>
              <a:t>: </a:t>
            </a:r>
            <a:r>
              <a:rPr lang="sk-SK" altLang="de-DE" sz="2400" dirty="0">
                <a:solidFill>
                  <a:srgbClr val="333333"/>
                </a:solidFill>
              </a:rPr>
              <a:t>pozitívne udalosti sa lepšie pamätajú ako negatívne udalosti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sk-SK" altLang="de-DE" sz="2400" dirty="0">
                <a:solidFill>
                  <a:srgbClr val="333333"/>
                </a:solidFill>
                <a:sym typeface="Wingdings" panose="05000000000000000000" pitchFamily="2" charset="2"/>
              </a:rPr>
              <a:t>depresívne skreslenie spomienok</a:t>
            </a:r>
            <a:r>
              <a:rPr lang="en-US" altLang="de-DE" sz="2400" dirty="0">
                <a:solidFill>
                  <a:srgbClr val="333333"/>
                </a:solidFill>
              </a:rPr>
              <a:t>: </a:t>
            </a:r>
            <a:r>
              <a:rPr lang="sk-SK" altLang="de-DE" sz="2400" dirty="0">
                <a:solidFill>
                  <a:srgbClr val="333333"/>
                </a:solidFill>
              </a:rPr>
              <a:t>negatívne udalosti sa lepšie pamätajú ako pozitívne udalosti</a:t>
            </a:r>
            <a:endParaRPr lang="en-US" altLang="de-DE" sz="2400" dirty="0">
              <a:solidFill>
                <a:srgbClr val="333333"/>
              </a:solidFill>
            </a:endParaRPr>
          </a:p>
          <a:p>
            <a:pPr marL="342900" lvl="0" indent="-342900" defTabSz="914400" fontAlgn="base">
              <a:buClr>
                <a:srgbClr val="000000"/>
              </a:buClr>
              <a:buFont typeface="WingDings"/>
              <a:buChar char=""/>
            </a:pPr>
            <a:r>
              <a:rPr lang="sk-SK" altLang="de-DE" sz="2400" dirty="0">
                <a:solidFill>
                  <a:srgbClr val="004992"/>
                </a:solidFill>
              </a:rPr>
              <a:t>Ilúzie</a:t>
            </a:r>
            <a:r>
              <a:rPr lang="en-US" altLang="de-DE" sz="2400" dirty="0">
                <a:solidFill>
                  <a:srgbClr val="004992"/>
                </a:solidFill>
              </a:rPr>
              <a:t>/</a:t>
            </a:r>
            <a:r>
              <a:rPr lang="sk-SK" altLang="de-DE" sz="2400" dirty="0">
                <a:solidFill>
                  <a:srgbClr val="004992"/>
                </a:solidFill>
              </a:rPr>
              <a:t>falošné spomienky</a:t>
            </a:r>
            <a:r>
              <a:rPr lang="en-US" altLang="de-DE" sz="2400" dirty="0">
                <a:solidFill>
                  <a:srgbClr val="004992"/>
                </a:solidFill>
              </a:rPr>
              <a:t>: </a:t>
            </a:r>
            <a:r>
              <a:rPr lang="sk-SK" altLang="de-DE" sz="2400" dirty="0">
                <a:solidFill>
                  <a:srgbClr val="333333"/>
                </a:solidFill>
              </a:rPr>
              <a:t>spomínanie si na veci, ktoré sa reálne nestali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33</a:t>
            </a:fld>
            <a:endParaRPr lang="de-DE" dirty="0">
              <a:latin typeface="+mn-lt"/>
            </a:endParaRPr>
          </a:p>
        </p:txBody>
      </p:sp>
    </p:spTree>
    <p:extLst>
      <p:ext uri="{BB962C8B-B14F-4D97-AF65-F5344CB8AC3E}">
        <p14:creationId xmlns:p14="http://schemas.microsoft.com/office/powerpoint/2010/main" val="40787370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34</a:t>
            </a:fld>
            <a:endParaRPr lang="de-DE" dirty="0">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575767776"/>
              </p:ext>
            </p:extLst>
          </p:nvPr>
        </p:nvGraphicFramePr>
        <p:xfrm>
          <a:off x="408954" y="2044784"/>
          <a:ext cx="11376000" cy="1143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V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experimente</a:t>
                      </a:r>
                      <a:r>
                        <a:rPr kumimoji="0" lang="en-US" sz="1800" b="0" i="0" u="none" strike="noStrike" cap="none" normalizeH="0" baseline="0" dirty="0">
                          <a:ln>
                            <a:noFill/>
                          </a:ln>
                          <a:solidFill>
                            <a:srgbClr val="333333"/>
                          </a:solidFill>
                          <a:effectLst/>
                          <a:latin typeface="+mn-lt"/>
                          <a:ea typeface="+mn-ea"/>
                          <a:cs typeface="+mn-cs"/>
                        </a:rPr>
                        <a:t> bola </a:t>
                      </a:r>
                      <a:r>
                        <a:rPr kumimoji="0" lang="en-US" sz="1800" b="0" i="0" u="none" strike="noStrike" cap="none" normalizeH="0" baseline="0" dirty="0" err="1">
                          <a:ln>
                            <a:noFill/>
                          </a:ln>
                          <a:solidFill>
                            <a:srgbClr val="333333"/>
                          </a:solidFill>
                          <a:effectLst/>
                          <a:latin typeface="+mn-lt"/>
                          <a:ea typeface="+mn-ea"/>
                          <a:cs typeface="+mn-cs"/>
                        </a:rPr>
                        <a:t>prezentovaná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účastníkom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Svet</a:t>
                      </a:r>
                      <a:r>
                        <a:rPr kumimoji="0" lang="en-US" sz="1800" b="0" i="0" u="none" strike="noStrike" cap="none" normalizeH="0" baseline="0" dirty="0">
                          <a:ln>
                            <a:noFill/>
                          </a:ln>
                          <a:solidFill>
                            <a:srgbClr val="333333"/>
                          </a:solidFill>
                          <a:effectLst/>
                          <a:latin typeface="+mn-lt"/>
                          <a:ea typeface="+mn-ea"/>
                          <a:cs typeface="+mn-cs"/>
                        </a:rPr>
                        <a:t> s Bugs </a:t>
                      </a:r>
                      <a:r>
                        <a:rPr kumimoji="0" lang="en-US" sz="1800" b="0" i="0" u="none" strike="noStrike" cap="none" normalizeH="0" baseline="0" dirty="0" err="1">
                          <a:ln>
                            <a:noFill/>
                          </a:ln>
                          <a:solidFill>
                            <a:srgbClr val="333333"/>
                          </a:solidFill>
                          <a:effectLst/>
                          <a:latin typeface="+mn-lt"/>
                          <a:ea typeface="+mn-ea"/>
                          <a:cs typeface="+mn-cs"/>
                        </a:rPr>
                        <a:t>Bunnym</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účastníkov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spomenulo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detstve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stretli</a:t>
                      </a:r>
                      <a:r>
                        <a:rPr kumimoji="0" lang="en-US" sz="1800" b="0" i="0" u="none" strike="noStrike" cap="none" normalizeH="0" baseline="0" dirty="0">
                          <a:ln>
                            <a:noFill/>
                          </a:ln>
                          <a:solidFill>
                            <a:srgbClr val="333333"/>
                          </a:solidFill>
                          <a:effectLst/>
                          <a:latin typeface="+mn-lt"/>
                          <a:ea typeface="+mn-ea"/>
                          <a:cs typeface="+mn-cs"/>
                        </a:rPr>
                        <a:t> s </a:t>
                      </a:r>
                      <a:r>
                        <a:rPr kumimoji="0" lang="en-US" sz="1800" b="0" i="0" u="none" strike="noStrike" cap="none" normalizeH="0" baseline="0" dirty="0" err="1">
                          <a:ln>
                            <a:noFill/>
                          </a:ln>
                          <a:solidFill>
                            <a:srgbClr val="333333"/>
                          </a:solidFill>
                          <a:effectLst/>
                          <a:latin typeface="+mn-lt"/>
                          <a:ea typeface="+mn-ea"/>
                          <a:cs typeface="+mn-cs"/>
                        </a:rPr>
                        <a:t>králikom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návšteve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Sveta, </a:t>
                      </a:r>
                      <a:r>
                        <a:rPr kumimoji="0" lang="en-US" sz="1800" b="0" i="0" u="none" strike="noStrike" cap="none" normalizeH="0" baseline="0" dirty="0" err="1">
                          <a:ln>
                            <a:noFill/>
                          </a:ln>
                          <a:solidFill>
                            <a:srgbClr val="333333"/>
                          </a:solidFill>
                          <a:effectLst/>
                          <a:latin typeface="+mn-lt"/>
                          <a:ea typeface="+mn-ea"/>
                          <a:cs typeface="+mn-cs"/>
                        </a:rPr>
                        <a:t>hoci</a:t>
                      </a:r>
                      <a:r>
                        <a:rPr kumimoji="0" lang="en-US" sz="1800" b="0" i="0" u="none" strike="noStrike" cap="none" normalizeH="0" baseline="0" dirty="0">
                          <a:ln>
                            <a:noFill/>
                          </a:ln>
                          <a:solidFill>
                            <a:srgbClr val="333333"/>
                          </a:solidFill>
                          <a:effectLst/>
                          <a:latin typeface="+mn-lt"/>
                          <a:ea typeface="+mn-ea"/>
                          <a:cs typeface="+mn-cs"/>
                        </a:rPr>
                        <a:t> Bugs Bunny je </a:t>
                      </a:r>
                      <a:r>
                        <a:rPr kumimoji="0" lang="en-US" sz="1800" b="0" i="0" u="none" strike="noStrike" cap="none" normalizeH="0" baseline="0" dirty="0" err="1">
                          <a:ln>
                            <a:noFill/>
                          </a:ln>
                          <a:solidFill>
                            <a:srgbClr val="333333"/>
                          </a:solidFill>
                          <a:effectLst/>
                          <a:latin typeface="+mn-lt"/>
                          <a:ea typeface="+mn-ea"/>
                          <a:cs typeface="+mn-cs"/>
                        </a:rPr>
                        <a:t>kreslenou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postavou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spoločnosti</a:t>
                      </a:r>
                      <a:r>
                        <a:rPr kumimoji="0" lang="en-US" sz="1800" b="0" i="0" u="none" strike="noStrike" cap="none" normalizeH="0" baseline="0" dirty="0">
                          <a:ln>
                            <a:noFill/>
                          </a:ln>
                          <a:solidFill>
                            <a:srgbClr val="333333"/>
                          </a:solidFill>
                          <a:effectLst/>
                          <a:latin typeface="+mn-lt"/>
                          <a:ea typeface="+mn-ea"/>
                          <a:cs typeface="+mn-cs"/>
                        </a:rPr>
                        <a:t> Warner Brothers a </a:t>
                      </a:r>
                      <a:r>
                        <a:rPr kumimoji="0" lang="en-US" sz="1800" b="0" i="0" u="none" strike="noStrike" cap="none" normalizeH="0" baseline="0" dirty="0" err="1">
                          <a:ln>
                            <a:noFill/>
                          </a:ln>
                          <a:solidFill>
                            <a:srgbClr val="333333"/>
                          </a:solidFill>
                          <a:effectLst/>
                          <a:latin typeface="+mn-lt"/>
                          <a:ea typeface="+mn-ea"/>
                          <a:cs typeface="+mn-cs"/>
                        </a:rPr>
                        <a:t>nie</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35</a:t>
            </a:fld>
            <a:endParaRPr lang="de-DE" dirty="0">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076005468"/>
              </p:ext>
            </p:extLst>
          </p:nvPr>
        </p:nvGraphicFramePr>
        <p:xfrm>
          <a:off x="408954" y="2044784"/>
          <a:ext cx="11376000" cy="2286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V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experimente</a:t>
                      </a:r>
                      <a:r>
                        <a:rPr kumimoji="0" lang="en-US" sz="1800" b="0" i="0" u="none" strike="noStrike" cap="none" normalizeH="0" baseline="0" dirty="0">
                          <a:ln>
                            <a:noFill/>
                          </a:ln>
                          <a:solidFill>
                            <a:srgbClr val="333333"/>
                          </a:solidFill>
                          <a:effectLst/>
                          <a:latin typeface="+mn-lt"/>
                          <a:ea typeface="+mn-ea"/>
                          <a:cs typeface="+mn-cs"/>
                        </a:rPr>
                        <a:t> bola </a:t>
                      </a:r>
                      <a:r>
                        <a:rPr kumimoji="0" lang="en-US" sz="1800" b="0" i="0" u="none" strike="noStrike" cap="none" normalizeH="0" baseline="0" dirty="0" err="1">
                          <a:ln>
                            <a:noFill/>
                          </a:ln>
                          <a:solidFill>
                            <a:srgbClr val="333333"/>
                          </a:solidFill>
                          <a:effectLst/>
                          <a:latin typeface="+mn-lt"/>
                          <a:ea typeface="+mn-ea"/>
                          <a:cs typeface="+mn-cs"/>
                        </a:rPr>
                        <a:t>prezentovaná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účastníkom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Svet</a:t>
                      </a:r>
                      <a:r>
                        <a:rPr kumimoji="0" lang="en-US" sz="1800" b="0" i="0" u="none" strike="noStrike" cap="none" normalizeH="0" baseline="0" dirty="0">
                          <a:ln>
                            <a:noFill/>
                          </a:ln>
                          <a:solidFill>
                            <a:srgbClr val="333333"/>
                          </a:solidFill>
                          <a:effectLst/>
                          <a:latin typeface="+mn-lt"/>
                          <a:ea typeface="+mn-ea"/>
                          <a:cs typeface="+mn-cs"/>
                        </a:rPr>
                        <a:t> s Bugs </a:t>
                      </a:r>
                      <a:r>
                        <a:rPr kumimoji="0" lang="en-US" sz="1800" b="0" i="0" u="none" strike="noStrike" cap="none" normalizeH="0" baseline="0" dirty="0" err="1">
                          <a:ln>
                            <a:noFill/>
                          </a:ln>
                          <a:solidFill>
                            <a:srgbClr val="333333"/>
                          </a:solidFill>
                          <a:effectLst/>
                          <a:latin typeface="+mn-lt"/>
                          <a:ea typeface="+mn-ea"/>
                          <a:cs typeface="+mn-cs"/>
                        </a:rPr>
                        <a:t>Bunnym</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účastníkov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spomenulo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detstve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stretli</a:t>
                      </a:r>
                      <a:r>
                        <a:rPr kumimoji="0" lang="en-US" sz="1800" b="0" i="0" u="none" strike="noStrike" cap="none" normalizeH="0" baseline="0" dirty="0">
                          <a:ln>
                            <a:noFill/>
                          </a:ln>
                          <a:solidFill>
                            <a:srgbClr val="333333"/>
                          </a:solidFill>
                          <a:effectLst/>
                          <a:latin typeface="+mn-lt"/>
                          <a:ea typeface="+mn-ea"/>
                          <a:cs typeface="+mn-cs"/>
                        </a:rPr>
                        <a:t> s </a:t>
                      </a:r>
                      <a:r>
                        <a:rPr kumimoji="0" lang="en-US" sz="1800" b="0" i="0" u="none" strike="noStrike" cap="none" normalizeH="0" baseline="0" dirty="0" err="1">
                          <a:ln>
                            <a:noFill/>
                          </a:ln>
                          <a:solidFill>
                            <a:srgbClr val="333333"/>
                          </a:solidFill>
                          <a:effectLst/>
                          <a:latin typeface="+mn-lt"/>
                          <a:ea typeface="+mn-ea"/>
                          <a:cs typeface="+mn-cs"/>
                        </a:rPr>
                        <a:t>králikom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návšteve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Sveta, </a:t>
                      </a:r>
                      <a:r>
                        <a:rPr kumimoji="0" lang="en-US" sz="1800" b="0" i="0" u="none" strike="noStrike" cap="none" normalizeH="0" baseline="0" dirty="0" err="1">
                          <a:ln>
                            <a:noFill/>
                          </a:ln>
                          <a:solidFill>
                            <a:srgbClr val="333333"/>
                          </a:solidFill>
                          <a:effectLst/>
                          <a:latin typeface="+mn-lt"/>
                          <a:ea typeface="+mn-ea"/>
                          <a:cs typeface="+mn-cs"/>
                        </a:rPr>
                        <a:t>hoci</a:t>
                      </a:r>
                      <a:r>
                        <a:rPr kumimoji="0" lang="en-US" sz="1800" b="0" i="0" u="none" strike="noStrike" cap="none" normalizeH="0" baseline="0" dirty="0">
                          <a:ln>
                            <a:noFill/>
                          </a:ln>
                          <a:solidFill>
                            <a:srgbClr val="333333"/>
                          </a:solidFill>
                          <a:effectLst/>
                          <a:latin typeface="+mn-lt"/>
                          <a:ea typeface="+mn-ea"/>
                          <a:cs typeface="+mn-cs"/>
                        </a:rPr>
                        <a:t> Bugs Bunny je </a:t>
                      </a:r>
                      <a:r>
                        <a:rPr kumimoji="0" lang="en-US" sz="1800" b="0" i="0" u="none" strike="noStrike" cap="none" normalizeH="0" baseline="0" dirty="0" err="1">
                          <a:ln>
                            <a:noFill/>
                          </a:ln>
                          <a:solidFill>
                            <a:srgbClr val="333333"/>
                          </a:solidFill>
                          <a:effectLst/>
                          <a:latin typeface="+mn-lt"/>
                          <a:ea typeface="+mn-ea"/>
                          <a:cs typeface="+mn-cs"/>
                        </a:rPr>
                        <a:t>kreslenou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postavou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spoločnosti</a:t>
                      </a:r>
                      <a:r>
                        <a:rPr kumimoji="0" lang="en-US" sz="1800" b="0" i="0" u="none" strike="noStrike" cap="none" normalizeH="0" baseline="0" dirty="0">
                          <a:ln>
                            <a:noFill/>
                          </a:ln>
                          <a:solidFill>
                            <a:srgbClr val="333333"/>
                          </a:solidFill>
                          <a:effectLst/>
                          <a:latin typeface="+mn-lt"/>
                          <a:ea typeface="+mn-ea"/>
                          <a:cs typeface="+mn-cs"/>
                        </a:rPr>
                        <a:t> Warner Brothers a </a:t>
                      </a:r>
                      <a:r>
                        <a:rPr kumimoji="0" lang="en-US" sz="1800" b="0" i="0" u="none" strike="noStrike" cap="none" normalizeH="0" baseline="0" dirty="0" err="1">
                          <a:ln>
                            <a:noFill/>
                          </a:ln>
                          <a:solidFill>
                            <a:srgbClr val="333333"/>
                          </a:solidFill>
                          <a:effectLst/>
                          <a:latin typeface="+mn-lt"/>
                          <a:ea typeface="+mn-ea"/>
                          <a:cs typeface="+mn-cs"/>
                        </a:rPr>
                        <a:t>nie</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Niektorí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svedkovia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Nemecko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pamätali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lietadlá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prenasledovali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utekajúcich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ľudí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spochybňujú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šíriace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požiare</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neumožňovali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2122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3102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36</a:t>
            </a:fld>
            <a:endParaRPr lang="de-DE" dirty="0">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986146337"/>
              </p:ext>
            </p:extLst>
          </p:nvPr>
        </p:nvGraphicFramePr>
        <p:xfrm>
          <a:off x="408954" y="2044784"/>
          <a:ext cx="11376000" cy="3429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V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experimente</a:t>
                      </a:r>
                      <a:r>
                        <a:rPr kumimoji="0" lang="en-US" sz="1800" b="0" i="0" u="none" strike="noStrike" cap="none" normalizeH="0" baseline="0" dirty="0">
                          <a:ln>
                            <a:noFill/>
                          </a:ln>
                          <a:solidFill>
                            <a:srgbClr val="333333"/>
                          </a:solidFill>
                          <a:effectLst/>
                          <a:latin typeface="+mn-lt"/>
                          <a:ea typeface="+mn-ea"/>
                          <a:cs typeface="+mn-cs"/>
                        </a:rPr>
                        <a:t> bola </a:t>
                      </a:r>
                      <a:r>
                        <a:rPr kumimoji="0" lang="en-US" sz="1800" b="0" i="0" u="none" strike="noStrike" cap="none" normalizeH="0" baseline="0" dirty="0" err="1">
                          <a:ln>
                            <a:noFill/>
                          </a:ln>
                          <a:solidFill>
                            <a:srgbClr val="333333"/>
                          </a:solidFill>
                          <a:effectLst/>
                          <a:latin typeface="+mn-lt"/>
                          <a:ea typeface="+mn-ea"/>
                          <a:cs typeface="+mn-cs"/>
                        </a:rPr>
                        <a:t>prezentovaná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účastníkom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Svet</a:t>
                      </a:r>
                      <a:r>
                        <a:rPr kumimoji="0" lang="en-US" sz="1800" b="0" i="0" u="none" strike="noStrike" cap="none" normalizeH="0" baseline="0" dirty="0">
                          <a:ln>
                            <a:noFill/>
                          </a:ln>
                          <a:solidFill>
                            <a:srgbClr val="333333"/>
                          </a:solidFill>
                          <a:effectLst/>
                          <a:latin typeface="+mn-lt"/>
                          <a:ea typeface="+mn-ea"/>
                          <a:cs typeface="+mn-cs"/>
                        </a:rPr>
                        <a:t> s Bugs </a:t>
                      </a:r>
                      <a:r>
                        <a:rPr kumimoji="0" lang="en-US" sz="1800" b="0" i="0" u="none" strike="noStrike" cap="none" normalizeH="0" baseline="0" dirty="0" err="1">
                          <a:ln>
                            <a:noFill/>
                          </a:ln>
                          <a:solidFill>
                            <a:srgbClr val="333333"/>
                          </a:solidFill>
                          <a:effectLst/>
                          <a:latin typeface="+mn-lt"/>
                          <a:ea typeface="+mn-ea"/>
                          <a:cs typeface="+mn-cs"/>
                        </a:rPr>
                        <a:t>Bunnym</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účastníkov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spomenulo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detstve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stretli</a:t>
                      </a:r>
                      <a:r>
                        <a:rPr kumimoji="0" lang="en-US" sz="1800" b="0" i="0" u="none" strike="noStrike" cap="none" normalizeH="0" baseline="0" dirty="0">
                          <a:ln>
                            <a:noFill/>
                          </a:ln>
                          <a:solidFill>
                            <a:srgbClr val="333333"/>
                          </a:solidFill>
                          <a:effectLst/>
                          <a:latin typeface="+mn-lt"/>
                          <a:ea typeface="+mn-ea"/>
                          <a:cs typeface="+mn-cs"/>
                        </a:rPr>
                        <a:t> s </a:t>
                      </a:r>
                      <a:r>
                        <a:rPr kumimoji="0" lang="en-US" sz="1800" b="0" i="0" u="none" strike="noStrike" cap="none" normalizeH="0" baseline="0" dirty="0" err="1">
                          <a:ln>
                            <a:noFill/>
                          </a:ln>
                          <a:solidFill>
                            <a:srgbClr val="333333"/>
                          </a:solidFill>
                          <a:effectLst/>
                          <a:latin typeface="+mn-lt"/>
                          <a:ea typeface="+mn-ea"/>
                          <a:cs typeface="+mn-cs"/>
                        </a:rPr>
                        <a:t>králikom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návšteve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Sveta, </a:t>
                      </a:r>
                      <a:r>
                        <a:rPr kumimoji="0" lang="en-US" sz="1800" b="0" i="0" u="none" strike="noStrike" cap="none" normalizeH="0" baseline="0" dirty="0" err="1">
                          <a:ln>
                            <a:noFill/>
                          </a:ln>
                          <a:solidFill>
                            <a:srgbClr val="333333"/>
                          </a:solidFill>
                          <a:effectLst/>
                          <a:latin typeface="+mn-lt"/>
                          <a:ea typeface="+mn-ea"/>
                          <a:cs typeface="+mn-cs"/>
                        </a:rPr>
                        <a:t>hoci</a:t>
                      </a:r>
                      <a:r>
                        <a:rPr kumimoji="0" lang="en-US" sz="1800" b="0" i="0" u="none" strike="noStrike" cap="none" normalizeH="0" baseline="0" dirty="0">
                          <a:ln>
                            <a:noFill/>
                          </a:ln>
                          <a:solidFill>
                            <a:srgbClr val="333333"/>
                          </a:solidFill>
                          <a:effectLst/>
                          <a:latin typeface="+mn-lt"/>
                          <a:ea typeface="+mn-ea"/>
                          <a:cs typeface="+mn-cs"/>
                        </a:rPr>
                        <a:t> Bugs Bunny je </a:t>
                      </a:r>
                      <a:r>
                        <a:rPr kumimoji="0" lang="en-US" sz="1800" b="0" i="0" u="none" strike="noStrike" cap="none" normalizeH="0" baseline="0" dirty="0" err="1">
                          <a:ln>
                            <a:noFill/>
                          </a:ln>
                          <a:solidFill>
                            <a:srgbClr val="333333"/>
                          </a:solidFill>
                          <a:effectLst/>
                          <a:latin typeface="+mn-lt"/>
                          <a:ea typeface="+mn-ea"/>
                          <a:cs typeface="+mn-cs"/>
                        </a:rPr>
                        <a:t>kreslenou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postavou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spoločnosti</a:t>
                      </a:r>
                      <a:r>
                        <a:rPr kumimoji="0" lang="en-US" sz="1800" b="0" i="0" u="none" strike="noStrike" cap="none" normalizeH="0" baseline="0" dirty="0">
                          <a:ln>
                            <a:noFill/>
                          </a:ln>
                          <a:solidFill>
                            <a:srgbClr val="333333"/>
                          </a:solidFill>
                          <a:effectLst/>
                          <a:latin typeface="+mn-lt"/>
                          <a:ea typeface="+mn-ea"/>
                          <a:cs typeface="+mn-cs"/>
                        </a:rPr>
                        <a:t> Warner Brothers a </a:t>
                      </a:r>
                      <a:r>
                        <a:rPr kumimoji="0" lang="en-US" sz="1800" b="0" i="0" u="none" strike="noStrike" cap="none" normalizeH="0" baseline="0" dirty="0" err="1">
                          <a:ln>
                            <a:noFill/>
                          </a:ln>
                          <a:solidFill>
                            <a:srgbClr val="333333"/>
                          </a:solidFill>
                          <a:effectLst/>
                          <a:latin typeface="+mn-lt"/>
                          <a:ea typeface="+mn-ea"/>
                          <a:cs typeface="+mn-cs"/>
                        </a:rPr>
                        <a:t>nie</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Niektorí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svedkovia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Nemecko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pamätali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lietadlá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prenasledovali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utekajúcich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ľudí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spochybňujú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šíriace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požiare</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neumožňovali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Známy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psychológ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pamätal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dvojročné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dieťa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unesený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ukázalo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tento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príbeh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vymyslela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opatrovateľka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keď</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ešte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dieťaťom</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2122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66083"/>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778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Falošné spomienky</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37</a:t>
            </a:fld>
            <a:endParaRPr lang="de-DE" dirty="0">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031616499"/>
              </p:ext>
            </p:extLst>
          </p:nvPr>
        </p:nvGraphicFramePr>
        <p:xfrm>
          <a:off x="408954" y="2044784"/>
          <a:ext cx="11376000" cy="4572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V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experimente</a:t>
                      </a:r>
                      <a:r>
                        <a:rPr kumimoji="0" lang="en-US" sz="1800" b="0" i="0" u="none" strike="noStrike" cap="none" normalizeH="0" baseline="0" dirty="0">
                          <a:ln>
                            <a:noFill/>
                          </a:ln>
                          <a:solidFill>
                            <a:srgbClr val="333333"/>
                          </a:solidFill>
                          <a:effectLst/>
                          <a:latin typeface="+mn-lt"/>
                          <a:ea typeface="+mn-ea"/>
                          <a:cs typeface="+mn-cs"/>
                        </a:rPr>
                        <a:t> bola </a:t>
                      </a:r>
                      <a:r>
                        <a:rPr kumimoji="0" lang="en-US" sz="1800" b="0" i="0" u="none" strike="noStrike" cap="none" normalizeH="0" baseline="0" dirty="0" err="1">
                          <a:ln>
                            <a:noFill/>
                          </a:ln>
                          <a:solidFill>
                            <a:srgbClr val="333333"/>
                          </a:solidFill>
                          <a:effectLst/>
                          <a:latin typeface="+mn-lt"/>
                          <a:ea typeface="+mn-ea"/>
                          <a:cs typeface="+mn-cs"/>
                        </a:rPr>
                        <a:t>prezentovaná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účastníkom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Svet</a:t>
                      </a:r>
                      <a:r>
                        <a:rPr kumimoji="0" lang="en-US" sz="1800" b="0" i="0" u="none" strike="noStrike" cap="none" normalizeH="0" baseline="0" dirty="0">
                          <a:ln>
                            <a:noFill/>
                          </a:ln>
                          <a:solidFill>
                            <a:srgbClr val="333333"/>
                          </a:solidFill>
                          <a:effectLst/>
                          <a:latin typeface="+mn-lt"/>
                          <a:ea typeface="+mn-ea"/>
                          <a:cs typeface="+mn-cs"/>
                        </a:rPr>
                        <a:t> s Bugs </a:t>
                      </a:r>
                      <a:r>
                        <a:rPr kumimoji="0" lang="en-US" sz="1800" b="0" i="0" u="none" strike="noStrike" cap="none" normalizeH="0" baseline="0" dirty="0" err="1">
                          <a:ln>
                            <a:noFill/>
                          </a:ln>
                          <a:solidFill>
                            <a:srgbClr val="333333"/>
                          </a:solidFill>
                          <a:effectLst/>
                          <a:latin typeface="+mn-lt"/>
                          <a:ea typeface="+mn-ea"/>
                          <a:cs typeface="+mn-cs"/>
                        </a:rPr>
                        <a:t>Bunnym</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účastníkov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spomenulo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detstve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stretli</a:t>
                      </a:r>
                      <a:r>
                        <a:rPr kumimoji="0" lang="en-US" sz="1800" b="0" i="0" u="none" strike="noStrike" cap="none" normalizeH="0" baseline="0" dirty="0">
                          <a:ln>
                            <a:noFill/>
                          </a:ln>
                          <a:solidFill>
                            <a:srgbClr val="333333"/>
                          </a:solidFill>
                          <a:effectLst/>
                          <a:latin typeface="+mn-lt"/>
                          <a:ea typeface="+mn-ea"/>
                          <a:cs typeface="+mn-cs"/>
                        </a:rPr>
                        <a:t> s </a:t>
                      </a:r>
                      <a:r>
                        <a:rPr kumimoji="0" lang="en-US" sz="1800" b="0" i="0" u="none" strike="noStrike" cap="none" normalizeH="0" baseline="0" dirty="0" err="1">
                          <a:ln>
                            <a:noFill/>
                          </a:ln>
                          <a:solidFill>
                            <a:srgbClr val="333333"/>
                          </a:solidFill>
                          <a:effectLst/>
                          <a:latin typeface="+mn-lt"/>
                          <a:ea typeface="+mn-ea"/>
                          <a:cs typeface="+mn-cs"/>
                        </a:rPr>
                        <a:t>králikom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návšteve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Disneyho</a:t>
                      </a:r>
                      <a:r>
                        <a:rPr kumimoji="0" lang="en-US" sz="1800" b="0" i="0" u="none" strike="noStrike" cap="none" normalizeH="0" baseline="0" dirty="0">
                          <a:ln>
                            <a:noFill/>
                          </a:ln>
                          <a:solidFill>
                            <a:srgbClr val="333333"/>
                          </a:solidFill>
                          <a:effectLst/>
                          <a:latin typeface="+mn-lt"/>
                          <a:ea typeface="+mn-ea"/>
                          <a:cs typeface="+mn-cs"/>
                        </a:rPr>
                        <a:t> Sveta, </a:t>
                      </a:r>
                      <a:r>
                        <a:rPr kumimoji="0" lang="en-US" sz="1800" b="0" i="0" u="none" strike="noStrike" cap="none" normalizeH="0" baseline="0" dirty="0" err="1">
                          <a:ln>
                            <a:noFill/>
                          </a:ln>
                          <a:solidFill>
                            <a:srgbClr val="333333"/>
                          </a:solidFill>
                          <a:effectLst/>
                          <a:latin typeface="+mn-lt"/>
                          <a:ea typeface="+mn-ea"/>
                          <a:cs typeface="+mn-cs"/>
                        </a:rPr>
                        <a:t>hoci</a:t>
                      </a:r>
                      <a:r>
                        <a:rPr kumimoji="0" lang="en-US" sz="1800" b="0" i="0" u="none" strike="noStrike" cap="none" normalizeH="0" baseline="0" dirty="0">
                          <a:ln>
                            <a:noFill/>
                          </a:ln>
                          <a:solidFill>
                            <a:srgbClr val="333333"/>
                          </a:solidFill>
                          <a:effectLst/>
                          <a:latin typeface="+mn-lt"/>
                          <a:ea typeface="+mn-ea"/>
                          <a:cs typeface="+mn-cs"/>
                        </a:rPr>
                        <a:t> Bugs Bunny je </a:t>
                      </a:r>
                      <a:r>
                        <a:rPr kumimoji="0" lang="en-US" sz="1800" b="0" i="0" u="none" strike="noStrike" cap="none" normalizeH="0" baseline="0" dirty="0" err="1">
                          <a:ln>
                            <a:noFill/>
                          </a:ln>
                          <a:solidFill>
                            <a:srgbClr val="333333"/>
                          </a:solidFill>
                          <a:effectLst/>
                          <a:latin typeface="+mn-lt"/>
                          <a:ea typeface="+mn-ea"/>
                          <a:cs typeface="+mn-cs"/>
                        </a:rPr>
                        <a:t>kreslenou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postavou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spoločnosti</a:t>
                      </a:r>
                      <a:r>
                        <a:rPr kumimoji="0" lang="en-US" sz="1800" b="0" i="0" u="none" strike="noStrike" cap="none" normalizeH="0" baseline="0" dirty="0">
                          <a:ln>
                            <a:noFill/>
                          </a:ln>
                          <a:solidFill>
                            <a:srgbClr val="333333"/>
                          </a:solidFill>
                          <a:effectLst/>
                          <a:latin typeface="+mn-lt"/>
                          <a:ea typeface="+mn-ea"/>
                          <a:cs typeface="+mn-cs"/>
                        </a:rPr>
                        <a:t> Warner Brothers a </a:t>
                      </a:r>
                      <a:r>
                        <a:rPr kumimoji="0" lang="en-US" sz="1800" b="0" i="0" u="none" strike="noStrike" cap="none" normalizeH="0" baseline="0" dirty="0" err="1">
                          <a:ln>
                            <a:noFill/>
                          </a:ln>
                          <a:solidFill>
                            <a:srgbClr val="333333"/>
                          </a:solidFill>
                          <a:effectLst/>
                          <a:latin typeface="+mn-lt"/>
                          <a:ea typeface="+mn-ea"/>
                          <a:cs typeface="+mn-cs"/>
                        </a:rPr>
                        <a:t>nie</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Niektorí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svedkovia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Nemecko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pamätali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lietadlá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prenasledovali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utekajúcich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ľudí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spochybňujú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šíriace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požiare</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neumožňovali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Známy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psychológ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pamätal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dvojročné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dieťa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unesený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ukázalo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tento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príbeh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vymyslela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opatrovateľka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keď</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ešte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dieťaťom</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Mnoho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ľudí</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presvedčených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čias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socializmu</a:t>
                      </a:r>
                      <a:r>
                        <a:rPr kumimoji="0" lang="en-US" sz="1800" b="0" i="0" u="none" strike="noStrike" cap="none" normalizeH="0" baseline="0" dirty="0">
                          <a:ln>
                            <a:noFill/>
                          </a:ln>
                          <a:solidFill>
                            <a:srgbClr val="333333"/>
                          </a:solidFill>
                          <a:effectLst/>
                          <a:latin typeface="+mn-lt"/>
                          <a:ea typeface="+mn-ea"/>
                          <a:cs typeface="+mn-cs"/>
                        </a:rPr>
                        <a:t> bolo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Slovensku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lepšie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Ľahko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zabúdajú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prenasledovanie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názorov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politických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väzňov</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neslobodu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podpultový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tovar</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tuzexové</a:t>
                      </a:r>
                      <a:r>
                        <a:rPr kumimoji="0" lang="en-US" sz="1800" b="0" i="0" u="none" strike="noStrike" cap="none" normalizeH="0" baseline="0" dirty="0">
                          <a:ln>
                            <a:noFill/>
                          </a:ln>
                          <a:solidFill>
                            <a:srgbClr val="333333"/>
                          </a:solidFill>
                          <a:effectLst/>
                          <a:latin typeface="+mn-lt"/>
                          <a:ea typeface="+mn-ea"/>
                          <a:cs typeface="+mn-cs"/>
                        </a:rPr>
                        <a:t> bony, </a:t>
                      </a:r>
                      <a:r>
                        <a:rPr kumimoji="0" lang="en-US" sz="1800" b="0" i="0" u="none" strike="noStrike" cap="none" normalizeH="0" baseline="0" dirty="0" err="1">
                          <a:ln>
                            <a:noFill/>
                          </a:ln>
                          <a:solidFill>
                            <a:srgbClr val="333333"/>
                          </a:solidFill>
                          <a:effectLst/>
                          <a:latin typeface="+mn-lt"/>
                          <a:ea typeface="+mn-ea"/>
                          <a:cs typeface="+mn-cs"/>
                        </a:rPr>
                        <a:t>pracovné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soboty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opadané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omietky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budov</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zastarané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technológie</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2122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66083"/>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1188" y="5610944"/>
            <a:ext cx="1100119"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513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Prečo toto robíme?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a:solidFill>
                  <a:srgbClr val="333333"/>
                </a:solidFill>
              </a:rPr>
              <a:t>Štúdie ukazujú, že mnohí</a:t>
            </a:r>
            <a:r>
              <a:rPr lang="en-US" sz="2400" dirty="0">
                <a:solidFill>
                  <a:srgbClr val="333333"/>
                </a:solidFill>
              </a:rPr>
              <a:t> (</a:t>
            </a:r>
            <a:r>
              <a:rPr lang="sk-SK" sz="2400" dirty="0">
                <a:solidFill>
                  <a:srgbClr val="333333"/>
                </a:solidFill>
              </a:rPr>
              <a:t>ale nie všetci</a:t>
            </a:r>
            <a:r>
              <a:rPr lang="en-US" sz="2400" dirty="0">
                <a:solidFill>
                  <a:srgbClr val="333333"/>
                </a:solidFill>
              </a:rPr>
              <a:t>!) </a:t>
            </a:r>
            <a:r>
              <a:rPr lang="sk-SK" sz="2400" dirty="0">
                <a:solidFill>
                  <a:srgbClr val="333333"/>
                </a:solidFill>
              </a:rPr>
              <a:t>ľudia so </a:t>
            </a:r>
            <a:r>
              <a:rPr lang="en-US" sz="2400" dirty="0">
                <a:solidFill>
                  <a:srgbClr val="333333"/>
                </a:solidFill>
              </a:rPr>
              <a:t>psych</a:t>
            </a:r>
            <a:r>
              <a:rPr lang="sk-SK" sz="2400" dirty="0">
                <a:solidFill>
                  <a:srgbClr val="333333"/>
                </a:solidFill>
              </a:rPr>
              <a:t>ózou veria falošným spomienkam viac ako ľudia bez </a:t>
            </a:r>
            <a:r>
              <a:rPr lang="sk-SK" sz="2400">
                <a:solidFill>
                  <a:srgbClr val="333333"/>
                </a:solidFill>
              </a:rPr>
              <a:t>psychózy.</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38</a:t>
            </a:fld>
            <a:endParaRPr lang="de-DE" dirty="0">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Prečo toto robíme?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a:solidFill>
                  <a:srgbClr val="333333"/>
                </a:solidFill>
              </a:rPr>
              <a:t>Štúdie ukazujú, že mnohí</a:t>
            </a:r>
            <a:r>
              <a:rPr lang="en-US" sz="2400" dirty="0">
                <a:solidFill>
                  <a:srgbClr val="333333"/>
                </a:solidFill>
              </a:rPr>
              <a:t> (</a:t>
            </a:r>
            <a:r>
              <a:rPr lang="sk-SK" sz="2400" dirty="0">
                <a:solidFill>
                  <a:srgbClr val="333333"/>
                </a:solidFill>
              </a:rPr>
              <a:t>ale nie všetci</a:t>
            </a:r>
            <a:r>
              <a:rPr lang="en-US" sz="2400" dirty="0">
                <a:solidFill>
                  <a:srgbClr val="333333"/>
                </a:solidFill>
              </a:rPr>
              <a:t>!) </a:t>
            </a:r>
            <a:r>
              <a:rPr lang="sk-SK" sz="2400" dirty="0">
                <a:solidFill>
                  <a:srgbClr val="333333"/>
                </a:solidFill>
              </a:rPr>
              <a:t>ľudia so </a:t>
            </a:r>
            <a:r>
              <a:rPr lang="en-US" sz="2400" dirty="0">
                <a:solidFill>
                  <a:srgbClr val="333333"/>
                </a:solidFill>
              </a:rPr>
              <a:t>psych</a:t>
            </a:r>
            <a:r>
              <a:rPr lang="sk-SK" sz="2400" dirty="0">
                <a:solidFill>
                  <a:srgbClr val="333333"/>
                </a:solidFill>
              </a:rPr>
              <a:t>ózou veria falošným spomienkam viac ako ľudia bez psychózy.</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sk-SK" sz="2400" dirty="0">
                <a:solidFill>
                  <a:srgbClr val="333333"/>
                </a:solidFill>
              </a:rPr>
              <a:t>Dôvera v skutočné spomienky </a:t>
            </a:r>
            <a:r>
              <a:rPr lang="en-US" sz="2400" dirty="0">
                <a:solidFill>
                  <a:srgbClr val="333333"/>
                </a:solidFill>
              </a:rPr>
              <a:t>(</a:t>
            </a:r>
            <a:r>
              <a:rPr lang="sk-SK" sz="2400" dirty="0">
                <a:solidFill>
                  <a:srgbClr val="333333"/>
                </a:solidFill>
              </a:rPr>
              <a:t>napr</a:t>
            </a:r>
            <a:r>
              <a:rPr lang="en-US" sz="2400" dirty="0">
                <a:solidFill>
                  <a:srgbClr val="333333"/>
                </a:solidFill>
              </a:rPr>
              <a:t>. </a:t>
            </a:r>
            <a:r>
              <a:rPr lang="sk-SK" sz="2400" dirty="0">
                <a:solidFill>
                  <a:srgbClr val="333333"/>
                </a:solidFill>
              </a:rPr>
              <a:t>veci, ktoré sa skutočne stali</a:t>
            </a:r>
            <a:r>
              <a:rPr lang="en-US" sz="2400" dirty="0">
                <a:solidFill>
                  <a:srgbClr val="333333"/>
                </a:solidFill>
              </a:rPr>
              <a:t>)</a:t>
            </a:r>
            <a:r>
              <a:rPr lang="sk-SK" sz="2400" dirty="0">
                <a:solidFill>
                  <a:srgbClr val="333333"/>
                </a:solidFill>
              </a:rPr>
              <a:t> je naopak u ľudí s psychózou </a:t>
            </a:r>
            <a:r>
              <a:rPr lang="sk-SK" sz="2400">
                <a:solidFill>
                  <a:srgbClr val="333333"/>
                </a:solidFill>
              </a:rPr>
              <a:t>znížená.</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39</a:t>
            </a:fld>
            <a:endParaRPr lang="de-DE" dirty="0">
              <a:latin typeface="+mn-lt"/>
            </a:endParaRPr>
          </a:p>
        </p:txBody>
      </p:sp>
    </p:spTree>
    <p:extLst>
      <p:ext uri="{BB962C8B-B14F-4D97-AF65-F5344CB8AC3E}">
        <p14:creationId xmlns:p14="http://schemas.microsoft.com/office/powerpoint/2010/main" val="3543406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Prečo toto robíme?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k-SK" sz="2400">
                <a:solidFill>
                  <a:srgbClr val="333333"/>
                </a:solidFill>
              </a:rPr>
              <a:t>Štúdie ukazujú, že mnohí</a:t>
            </a:r>
            <a:r>
              <a:rPr lang="en-US" sz="2400" dirty="0">
                <a:solidFill>
                  <a:srgbClr val="333333"/>
                </a:solidFill>
              </a:rPr>
              <a:t> (</a:t>
            </a:r>
            <a:r>
              <a:rPr lang="sk-SK" sz="2400" dirty="0">
                <a:solidFill>
                  <a:srgbClr val="333333"/>
                </a:solidFill>
              </a:rPr>
              <a:t>ale nie všetci</a:t>
            </a:r>
            <a:r>
              <a:rPr lang="en-US" sz="2400" dirty="0">
                <a:solidFill>
                  <a:srgbClr val="333333"/>
                </a:solidFill>
              </a:rPr>
              <a:t>!) </a:t>
            </a:r>
            <a:r>
              <a:rPr lang="sk-SK" sz="2400" dirty="0">
                <a:solidFill>
                  <a:srgbClr val="333333"/>
                </a:solidFill>
              </a:rPr>
              <a:t>ľudia so </a:t>
            </a:r>
            <a:r>
              <a:rPr lang="en-US" sz="2400" dirty="0">
                <a:solidFill>
                  <a:srgbClr val="333333"/>
                </a:solidFill>
              </a:rPr>
              <a:t>psych</a:t>
            </a:r>
            <a:r>
              <a:rPr lang="sk-SK" sz="2400" dirty="0">
                <a:solidFill>
                  <a:srgbClr val="333333"/>
                </a:solidFill>
              </a:rPr>
              <a:t>ózou veria falošným spomienkam viac ako ľudia bez psychózy.</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sk-SK" sz="2400" dirty="0">
                <a:solidFill>
                  <a:srgbClr val="333333"/>
                </a:solidFill>
              </a:rPr>
              <a:t>Dôvera v skutočné spomienky </a:t>
            </a:r>
            <a:r>
              <a:rPr lang="en-US" sz="2400" dirty="0">
                <a:solidFill>
                  <a:srgbClr val="333333"/>
                </a:solidFill>
              </a:rPr>
              <a:t>(</a:t>
            </a:r>
            <a:r>
              <a:rPr lang="sk-SK" sz="2400" dirty="0">
                <a:solidFill>
                  <a:srgbClr val="333333"/>
                </a:solidFill>
              </a:rPr>
              <a:t>napr</a:t>
            </a:r>
            <a:r>
              <a:rPr lang="en-US" sz="2400" dirty="0">
                <a:solidFill>
                  <a:srgbClr val="333333"/>
                </a:solidFill>
              </a:rPr>
              <a:t>. </a:t>
            </a:r>
            <a:r>
              <a:rPr lang="sk-SK" sz="2400" dirty="0">
                <a:solidFill>
                  <a:srgbClr val="333333"/>
                </a:solidFill>
              </a:rPr>
              <a:t>veci, ktoré sa skutočne stali</a:t>
            </a:r>
            <a:r>
              <a:rPr lang="en-US" sz="2400" dirty="0">
                <a:solidFill>
                  <a:srgbClr val="333333"/>
                </a:solidFill>
              </a:rPr>
              <a:t>)</a:t>
            </a:r>
            <a:r>
              <a:rPr lang="sk-SK" sz="2400" dirty="0">
                <a:solidFill>
                  <a:srgbClr val="333333"/>
                </a:solidFill>
              </a:rPr>
              <a:t> je naopak u ľudí s psychózou znížená.</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sk-SK" sz="2400" dirty="0">
                <a:solidFill>
                  <a:srgbClr val="333333"/>
                </a:solidFill>
              </a:rPr>
              <a:t>Môže to viesť k problémom pri rozlišovaní pravdivým spomienok od falošných a narušovať zdravý</a:t>
            </a:r>
            <a:r>
              <a:rPr lang="en-US" sz="2400" dirty="0">
                <a:solidFill>
                  <a:srgbClr val="333333"/>
                </a:solidFill>
              </a:rPr>
              <a:t>, </a:t>
            </a:r>
            <a:r>
              <a:rPr lang="sk-SK" sz="2400" dirty="0">
                <a:solidFill>
                  <a:srgbClr val="333333"/>
                </a:solidFill>
              </a:rPr>
              <a:t>realistický pohľad na svet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40</a:t>
            </a:fld>
            <a:endParaRPr lang="de-DE" dirty="0">
              <a:latin typeface="+mn-lt"/>
            </a:endParaRPr>
          </a:p>
        </p:txBody>
      </p:sp>
    </p:spTree>
    <p:extLst>
      <p:ext uri="{BB962C8B-B14F-4D97-AF65-F5344CB8AC3E}">
        <p14:creationId xmlns:p14="http://schemas.microsoft.com/office/powerpoint/2010/main" val="2088321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Ako chyby pamäte podporujú chybné chápanie počas psychózy – príklady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41</a:t>
            </a:fld>
            <a:endParaRPr lang="de-DE" dirty="0">
              <a:latin typeface="+mn-lt"/>
            </a:endParaRPr>
          </a:p>
        </p:txBody>
      </p:sp>
      <p:sp>
        <p:nvSpPr>
          <p:cNvPr id="87062" name="Rechteck 1"/>
          <p:cNvSpPr>
            <a:spLocks noChangeArrowheads="1"/>
          </p:cNvSpPr>
          <p:nvPr/>
        </p:nvSpPr>
        <p:spPr bwMode="auto">
          <a:xfrm>
            <a:off x="408955" y="5863233"/>
            <a:ext cx="113760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sk-SK" altLang="de-DE" sz="2400" dirty="0">
                <a:solidFill>
                  <a:srgbClr val="004992"/>
                </a:solidFill>
                <a:latin typeface="+mn-lt"/>
              </a:rPr>
              <a:t>Môže niekto prispieť nejakou krátkou osobnou skúsenosťou</a:t>
            </a:r>
            <a:r>
              <a:rPr lang="en-US" altLang="de-DE" sz="2400" dirty="0">
                <a:solidFill>
                  <a:srgbClr val="004992"/>
                </a:solidFill>
                <a:latin typeface="+mn-lt"/>
              </a:rPr>
              <a:t>? </a:t>
            </a:r>
            <a:endParaRPr lang="de-DE" altLang="de-DE" sz="24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931356221"/>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2736305">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39933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Udalosť</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Falošná spomienka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Skutočná situácia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dirty="0" err="1">
                          <a:ln>
                            <a:noFill/>
                          </a:ln>
                          <a:solidFill>
                            <a:srgbClr val="333333"/>
                          </a:solidFill>
                          <a:effectLst/>
                          <a:latin typeface="+mn-lt"/>
                          <a:ea typeface="+mn-ea"/>
                          <a:cs typeface="+mn-cs"/>
                        </a:rPr>
                        <a:t>Hádka</a:t>
                      </a:r>
                      <a:r>
                        <a:rPr kumimoji="0" lang="fr-FR" sz="2400" b="0" i="0" u="none" strike="noStrike" cap="none" normalizeH="0" baseline="0" dirty="0">
                          <a:ln>
                            <a:noFill/>
                          </a:ln>
                          <a:solidFill>
                            <a:srgbClr val="333333"/>
                          </a:solidFill>
                          <a:effectLst/>
                          <a:latin typeface="+mn-lt"/>
                          <a:ea typeface="+mn-ea"/>
                          <a:cs typeface="+mn-cs"/>
                        </a:rPr>
                        <a:t> s </a:t>
                      </a:r>
                      <a:r>
                        <a:rPr kumimoji="0" lang="fr-FR" sz="2400" b="0" i="0" u="none" strike="noStrike" cap="none" normalizeH="0" baseline="0" dirty="0" err="1">
                          <a:ln>
                            <a:noFill/>
                          </a:ln>
                          <a:solidFill>
                            <a:srgbClr val="333333"/>
                          </a:solidFill>
                          <a:effectLst/>
                          <a:latin typeface="+mn-lt"/>
                          <a:ea typeface="+mn-ea"/>
                          <a:cs typeface="+mn-cs"/>
                        </a:rPr>
                        <a:t>matkou</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Pamätá</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matka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povedala</a:t>
                      </a:r>
                      <a:r>
                        <a:rPr kumimoji="0" lang="en-US" sz="2400" b="0" i="0" u="none" strike="noStrike" cap="none" normalizeH="0" baseline="0">
                          <a:ln>
                            <a:noFill/>
                          </a:ln>
                          <a:solidFill>
                            <a:srgbClr val="333333"/>
                          </a:solidFill>
                          <a:effectLst/>
                          <a:latin typeface="+mn-lt"/>
                          <a:ea typeface="+mn-ea"/>
                          <a:cs typeface="+mn-cs"/>
                        </a:rPr>
                        <a:t> “už </a:t>
                      </a:r>
                      <a:r>
                        <a:rPr kumimoji="0" lang="en-US" sz="2400" b="0" i="0" u="none" strike="noStrike" cap="none" normalizeH="0" baseline="0" dirty="0" err="1">
                          <a:ln>
                            <a:noFill/>
                          </a:ln>
                          <a:solidFill>
                            <a:srgbClr val="333333"/>
                          </a:solidFill>
                          <a:effectLst/>
                          <a:latin typeface="+mn-lt"/>
                          <a:ea typeface="+mn-ea"/>
                          <a:cs typeface="+mn-cs"/>
                        </a:rPr>
                        <a:t>nie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moja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dcéra</a:t>
                      </a:r>
                      <a:r>
                        <a:rPr kumimoji="0" lang="en-US"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Matka</a:t>
                      </a:r>
                      <a:r>
                        <a:rPr kumimoji="0" lang="en-US" sz="2400" b="0" i="0" u="none" strike="noStrike" cap="none" normalizeH="0" baseline="0" dirty="0">
                          <a:ln>
                            <a:noFill/>
                          </a:ln>
                          <a:solidFill>
                            <a:srgbClr val="333333"/>
                          </a:solidFill>
                          <a:effectLst/>
                          <a:latin typeface="+mn-lt"/>
                          <a:ea typeface="+mn-ea"/>
                          <a:cs typeface="+mn-cs"/>
                        </a:rPr>
                        <a:t> v </a:t>
                      </a:r>
                      <a:r>
                        <a:rPr kumimoji="0" lang="en-US" sz="2400" b="0" i="0" u="none" strike="noStrike" cap="none" normalizeH="0" baseline="0" dirty="0" err="1">
                          <a:ln>
                            <a:noFill/>
                          </a:ln>
                          <a:solidFill>
                            <a:srgbClr val="333333"/>
                          </a:solidFill>
                          <a:effectLst/>
                          <a:latin typeface="+mn-lt"/>
                          <a:ea typeface="+mn-ea"/>
                          <a:cs typeface="+mn-cs"/>
                        </a:rPr>
                        <a:t>skutočnosti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povedala</a:t>
                      </a:r>
                      <a:r>
                        <a:rPr kumimoji="0" lang="en-US" sz="2400" b="0" i="0" u="none" strike="noStrike" cap="none" normalizeH="0" baseline="0">
                          <a:ln>
                            <a:noFill/>
                          </a:ln>
                          <a:solidFill>
                            <a:srgbClr val="333333"/>
                          </a:solidFill>
                          <a:effectLst/>
                          <a:latin typeface="+mn-lt"/>
                          <a:ea typeface="+mn-ea"/>
                          <a:cs typeface="+mn-cs"/>
                        </a:rPr>
                        <a:t>: “Nevedela </a:t>
                      </a:r>
                      <a:r>
                        <a:rPr kumimoji="0" lang="en-US" sz="2400" b="0" i="0" u="none" strike="noStrike" cap="none" normalizeH="0" baseline="0" dirty="0" err="1">
                          <a:ln>
                            <a:noFill/>
                          </a:ln>
                          <a:solidFill>
                            <a:srgbClr val="333333"/>
                          </a:solidFill>
                          <a:effectLst/>
                          <a:latin typeface="+mn-lt"/>
                          <a:ea typeface="+mn-ea"/>
                          <a:cs typeface="+mn-cs"/>
                        </a:rPr>
                        <a:t>som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takáto</a:t>
                      </a:r>
                      <a:r>
                        <a:rPr kumimoji="0" lang="en-US" sz="2400" b="0" i="0" u="none" strike="noStrike" cap="none" normalizeH="0" baseline="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postupom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času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nemusíme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pamätať</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presné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slová</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dirty="0" err="1">
                          <a:ln>
                            <a:noFill/>
                          </a:ln>
                          <a:solidFill>
                            <a:srgbClr val="333333"/>
                          </a:solidFill>
                          <a:effectLst/>
                          <a:latin typeface="+mn-lt"/>
                          <a:ea typeface="+mn-ea"/>
                          <a:cs typeface="+mn-cs"/>
                        </a:rPr>
                        <a:t>Sedenie</a:t>
                      </a:r>
                      <a:r>
                        <a:rPr kumimoji="0" lang="fr-FR" sz="2400" b="0" i="0" u="none" strike="noStrike" cap="none" normalizeH="0" baseline="0" dirty="0">
                          <a:ln>
                            <a:noFill/>
                          </a:ln>
                          <a:solidFill>
                            <a:srgbClr val="333333"/>
                          </a:solidFill>
                          <a:effectLst/>
                          <a:latin typeface="+mn-lt"/>
                          <a:ea typeface="+mn-ea"/>
                          <a:cs typeface="+mn-cs"/>
                        </a:rPr>
                        <a:t> </a:t>
                      </a:r>
                      <a:r>
                        <a:rPr kumimoji="0" lang="fr-FR" sz="2400" b="0" i="0" u="none" strike="noStrike" cap="none" normalizeH="0" baseline="0" dirty="0" err="1">
                          <a:ln>
                            <a:noFill/>
                          </a:ln>
                          <a:solidFill>
                            <a:srgbClr val="333333"/>
                          </a:solidFill>
                          <a:effectLst/>
                          <a:latin typeface="+mn-lt"/>
                          <a:ea typeface="+mn-ea"/>
                          <a:cs typeface="+mn-cs"/>
                        </a:rPr>
                        <a:t>skupinovej</a:t>
                      </a:r>
                      <a:r>
                        <a:rPr kumimoji="0" lang="fr-FR" sz="2400" b="0" i="0" u="none" strike="noStrike" cap="none" normalizeH="0" baseline="0" dirty="0">
                          <a:ln>
                            <a:noFill/>
                          </a:ln>
                          <a:solidFill>
                            <a:srgbClr val="333333"/>
                          </a:solidFill>
                          <a:effectLst/>
                          <a:latin typeface="+mn-lt"/>
                          <a:ea typeface="+mn-ea"/>
                          <a:cs typeface="+mn-cs"/>
                        </a:rPr>
                        <a:t> </a:t>
                      </a:r>
                      <a:r>
                        <a:rPr kumimoji="0" lang="fr-FR" sz="2400" b="0" i="0" u="none" strike="noStrike" cap="none" normalizeH="0" baseline="0" dirty="0" err="1">
                          <a:ln>
                            <a:noFill/>
                          </a:ln>
                          <a:solidFill>
                            <a:srgbClr val="333333"/>
                          </a:solidFill>
                          <a:effectLst/>
                          <a:latin typeface="+mn-lt"/>
                          <a:ea typeface="+mn-ea"/>
                          <a:cs typeface="+mn-cs"/>
                        </a:rPr>
                        <a:t>terapie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Nikto sa nezaujíma o moje problémy.</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Ostatní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účastníci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sa</a:t>
                      </a:r>
                      <a:r>
                        <a:rPr kumimoji="0" lang="en-US" sz="2400" b="0" i="0" u="none" strike="noStrike" cap="none" normalizeH="0" baseline="0" dirty="0">
                          <a:ln>
                            <a:noFill/>
                          </a:ln>
                          <a:solidFill>
                            <a:srgbClr val="333333"/>
                          </a:solidFill>
                          <a:effectLst/>
                          <a:latin typeface="+mn-lt"/>
                          <a:ea typeface="+mn-ea"/>
                          <a:cs typeface="+mn-cs"/>
                        </a:rPr>
                        <a:t> ma </a:t>
                      </a:r>
                      <a:r>
                        <a:rPr kumimoji="0" lang="en-US" sz="2400" b="0" i="0" u="none" strike="noStrike" cap="none" normalizeH="0" baseline="0" dirty="0" err="1">
                          <a:ln>
                            <a:noFill/>
                          </a:ln>
                          <a:solidFill>
                            <a:srgbClr val="333333"/>
                          </a:solidFill>
                          <a:effectLst/>
                          <a:latin typeface="+mn-lt"/>
                          <a:ea typeface="+mn-ea"/>
                          <a:cs typeface="+mn-cs"/>
                        </a:rPr>
                        <a:t>snažili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utešovať</a:t>
                      </a:r>
                      <a:r>
                        <a:rPr kumimoji="0" lang="en-US" sz="2400" b="0" i="0" u="none" strike="noStrike" cap="none" normalizeH="0" baseline="0" dirty="0">
                          <a:ln>
                            <a:noFill/>
                          </a:ln>
                          <a:solidFill>
                            <a:srgbClr val="333333"/>
                          </a:solidFill>
                          <a:effectLst/>
                          <a:latin typeface="+mn-lt"/>
                          <a:ea typeface="+mn-ea"/>
                          <a:cs typeface="+mn-cs"/>
                        </a:rPr>
                        <a:t>, ale </a:t>
                      </a:r>
                      <a:r>
                        <a:rPr kumimoji="0" lang="en-US" sz="2400" b="0" i="0" u="none" strike="noStrike" cap="none" normalizeH="0" baseline="0" dirty="0" err="1">
                          <a:ln>
                            <a:noFill/>
                          </a:ln>
                          <a:solidFill>
                            <a:srgbClr val="333333"/>
                          </a:solidFill>
                          <a:effectLst/>
                          <a:latin typeface="+mn-lt"/>
                          <a:ea typeface="+mn-ea"/>
                          <a:cs typeface="+mn-cs"/>
                        </a:rPr>
                        <a:t>neskôr</a:t>
                      </a:r>
                      <a:r>
                        <a:rPr kumimoji="0" lang="en-US" sz="2400" b="0" i="0" u="none" strike="noStrike" cap="none" normalizeH="0" baseline="0" dirty="0">
                          <a:ln>
                            <a:noFill/>
                          </a:ln>
                          <a:solidFill>
                            <a:srgbClr val="333333"/>
                          </a:solidFill>
                          <a:effectLst/>
                          <a:latin typeface="+mn-lt"/>
                          <a:ea typeface="+mn-ea"/>
                          <a:cs typeface="+mn-cs"/>
                        </a:rPr>
                        <a:t> to bolo </a:t>
                      </a:r>
                      <a:r>
                        <a:rPr kumimoji="0" lang="en-US" sz="2400" b="0" i="0" u="none" strike="noStrike" cap="none" normalizeH="0" baseline="0" dirty="0" err="1">
                          <a:ln>
                            <a:noFill/>
                          </a:ln>
                          <a:solidFill>
                            <a:srgbClr val="333333"/>
                          </a:solidFill>
                          <a:effectLst/>
                          <a:latin typeface="+mn-lt"/>
                          <a:ea typeface="+mn-ea"/>
                          <a:cs typeface="+mn-cs"/>
                        </a:rPr>
                        <a:t>zabudnuté</a:t>
                      </a:r>
                      <a:r>
                        <a:rPr kumimoji="0" lang="en-US" sz="2400" b="0" i="0" u="none" strike="noStrike" cap="none" normalizeH="0" baseline="0" dirty="0">
                          <a:ln>
                            <a:noFill/>
                          </a:ln>
                          <a:solidFill>
                            <a:srgbClr val="333333"/>
                          </a:solidFill>
                          <a:effectLst/>
                          <a:latin typeface="+mn-lt"/>
                          <a:ea typeface="+mn-ea"/>
                          <a:cs typeface="+mn-cs"/>
                        </a:rPr>
                        <a:t>.</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7"/>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Cvičenie</a:t>
            </a:r>
            <a:endParaRPr lang="de-DE" altLang="de-DE" sz="3600">
              <a:latin typeface="+mn-lt"/>
              <a:ea typeface="+mn-ea"/>
              <a:cs typeface="+mn-cs"/>
            </a:endParaRPr>
          </a:p>
        </p:txBody>
      </p:sp>
      <p:sp>
        <p:nvSpPr>
          <p:cNvPr id="911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dirty="0">
                <a:solidFill>
                  <a:srgbClr val="333333"/>
                </a:solidFill>
              </a:rPr>
              <a:t>Opäť vám ukážeme nejaké </a:t>
            </a:r>
            <a:r>
              <a:rPr lang="sk-SK" altLang="de-DE" sz="2400">
                <a:solidFill>
                  <a:srgbClr val="333333"/>
                </a:solidFill>
              </a:rPr>
              <a:t>zložitejšie scény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42</a:t>
            </a:fld>
            <a:endParaRPr lang="de-DE" dirty="0">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7"/>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Cvičenie</a:t>
            </a:r>
            <a:endParaRPr lang="de-DE" altLang="de-DE" sz="3600">
              <a:latin typeface="+mn-lt"/>
              <a:ea typeface="+mn-ea"/>
              <a:cs typeface="+mn-cs"/>
            </a:endParaRPr>
          </a:p>
        </p:txBody>
      </p:sp>
      <p:sp>
        <p:nvSpPr>
          <p:cNvPr id="911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dirty="0">
                <a:solidFill>
                  <a:srgbClr val="333333"/>
                </a:solidFill>
              </a:rPr>
              <a:t>Opäť vám ukážeme nejaké zložitejšie scény</a:t>
            </a:r>
            <a:endParaRPr lang="de-DE" altLang="de-DE" sz="2400" dirty="0">
              <a:solidFill>
                <a:srgbClr val="333333"/>
              </a:solidFill>
            </a:endParaRPr>
          </a:p>
          <a:p>
            <a:pPr marL="342900" indent="-342900" eaLnBrk="1" hangingPunct="1">
              <a:buClr>
                <a:srgbClr val="333333"/>
              </a:buClr>
              <a:buFont typeface="WingDings"/>
              <a:buChar char=""/>
            </a:pPr>
            <a:r>
              <a:rPr lang="sk-SK" altLang="de-DE" sz="2400" dirty="0">
                <a:solidFill>
                  <a:srgbClr val="333333"/>
                </a:solidFill>
              </a:rPr>
              <a:t>Pokúste sa zistiť, čo v nich bolo vynechané</a:t>
            </a:r>
            <a:r>
              <a:rPr lang="de-DE" altLang="de-DE" sz="2400" dirty="0">
                <a:solidFill>
                  <a:srgbClr val="333333"/>
                </a:solidFill>
              </a:rPr>
              <a:t> (</a:t>
            </a:r>
            <a:r>
              <a:rPr lang="sk-SK" altLang="de-DE" sz="2400" dirty="0">
                <a:solidFill>
                  <a:srgbClr val="333333"/>
                </a:solidFill>
              </a:rPr>
              <a:t>chýbajúce detaily vám neskôr ukážeme modrým písmom</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43</a:t>
            </a:fld>
            <a:endParaRPr lang="de-DE" dirty="0">
              <a:latin typeface="+mn-lt"/>
            </a:endParaRPr>
          </a:p>
        </p:txBody>
      </p:sp>
    </p:spTree>
    <p:extLst>
      <p:ext uri="{BB962C8B-B14F-4D97-AF65-F5344CB8AC3E}">
        <p14:creationId xmlns:p14="http://schemas.microsoft.com/office/powerpoint/2010/main" val="3997873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44</a:t>
            </a:fld>
            <a:endParaRPr lang="de-DE" dirty="0">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Stánok</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9523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nápis “</a:t>
            </a:r>
            <a:r>
              <a:rPr lang="de-DE" altLang="de-DE" sz="2400">
                <a:solidFill>
                  <a:srgbClr val="333333"/>
                </a:solidFill>
              </a:rPr>
              <a:t>kiosk</a:t>
            </a:r>
            <a:r>
              <a:rPr lang="sk-SK" altLang="de-DE" sz="2400">
                <a:solidFill>
                  <a:srgbClr val="333333"/>
                </a:solidFill>
              </a:rPr>
              <a:t>”</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párka</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kôš na odpadky</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lavička</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vlajky</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cenovky</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fľaše</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predavač</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45</a:t>
            </a:fld>
            <a:endParaRPr lang="de-DE" dirty="0">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Stánok</a:t>
            </a:r>
            <a:endParaRPr lang="de-DE" altLang="de-DE" sz="3600">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nápis “</a:t>
            </a:r>
            <a:r>
              <a:rPr lang="de-DE" altLang="de-DE" sz="2400">
                <a:solidFill>
                  <a:srgbClr val="333333"/>
                </a:solidFill>
              </a:rPr>
              <a:t>kiosk</a:t>
            </a:r>
            <a:r>
              <a:rPr lang="sk-SK" altLang="de-DE" sz="2400">
                <a:solidFill>
                  <a:srgbClr val="333333"/>
                </a:solidFill>
              </a:rPr>
              <a:t>”</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párka</a:t>
            </a:r>
            <a:endParaRPr lang="de-DE"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a:solidFill>
                  <a:srgbClr val="004992"/>
                </a:solidFill>
              </a:rPr>
              <a:t>kôš na odpadky</a:t>
            </a:r>
            <a:endParaRPr lang="de-DE"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lavička</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vlajky</a:t>
            </a:r>
            <a:endParaRPr lang="de-DE"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a:solidFill>
                  <a:srgbClr val="004992"/>
                </a:solidFill>
              </a:rPr>
              <a:t>cenovky</a:t>
            </a:r>
            <a:endParaRPr lang="de-DE"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fľaše</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predavač</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46</a:t>
            </a:fld>
            <a:endParaRPr lang="de-DE" dirty="0">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47</a:t>
            </a:fld>
            <a:endParaRPr lang="de-DE" dirty="0">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Záhrada</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01378"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krhla na polievanie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slnečnice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záhon kvetov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strom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hrable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hadica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48</a:t>
            </a:fld>
            <a:endParaRPr lang="de-DE" dirty="0">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Záhrada</a:t>
            </a:r>
            <a:endParaRPr lang="de-DE" altLang="de-DE" sz="3600">
              <a:latin typeface="+mn-lt"/>
              <a:ea typeface="+mn-ea"/>
              <a:cs typeface="+mn-cs"/>
            </a:endParaRPr>
          </a:p>
        </p:txBody>
      </p:sp>
      <p:sp>
        <p:nvSpPr>
          <p:cNvPr id="1034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krhla na polievanie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slnečnice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záhon kvetov</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strom</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lopata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hrable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hadica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49</a:t>
            </a:fld>
            <a:endParaRPr lang="de-DE" dirty="0">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50</a:t>
            </a:fld>
            <a:endParaRPr lang="de-DE" dirty="0">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pre </a:t>
            </a:r>
            <a:r>
              <a:rPr lang="en-US" altLang="ko-KR" sz="1800" i="1" spc="-5" dirty="0" err="1">
                <a:solidFill>
                  <a:srgbClr val="333333"/>
                </a:solidFill>
              </a:rPr>
              <a:t>trénerov</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Niektoré</a:t>
            </a:r>
            <a:r>
              <a:rPr lang="en-US" altLang="ko-KR" sz="1800" dirty="0">
                <a:solidFill>
                  <a:srgbClr val="333333"/>
                </a:solidFill>
              </a:rPr>
              <a:t> </a:t>
            </a:r>
            <a:r>
              <a:rPr lang="en-US" altLang="ko-KR" sz="1800" dirty="0" err="1">
                <a:solidFill>
                  <a:srgbClr val="333333"/>
                </a:solidFill>
              </a:rPr>
              <a:t>klipy</a:t>
            </a:r>
            <a:r>
              <a:rPr lang="en-US" altLang="ko-KR" sz="1800" dirty="0">
                <a:solidFill>
                  <a:srgbClr val="333333"/>
                </a:solidFill>
              </a:rPr>
              <a:t> </a:t>
            </a:r>
            <a:r>
              <a:rPr lang="en-US" altLang="ko-KR" sz="1800" dirty="0" err="1">
                <a:solidFill>
                  <a:srgbClr val="333333"/>
                </a:solidFill>
              </a:rPr>
              <a:t>obsahujú</a:t>
            </a:r>
            <a:r>
              <a:rPr lang="en-US" altLang="ko-KR" sz="1800" dirty="0">
                <a:solidFill>
                  <a:srgbClr val="333333"/>
                </a:solidFill>
              </a:rPr>
              <a:t> </a:t>
            </a:r>
            <a:r>
              <a:rPr lang="en-US" altLang="ko-KR" sz="1800" dirty="0" err="1">
                <a:solidFill>
                  <a:srgbClr val="333333"/>
                </a:solidFill>
              </a:rPr>
              <a:t>jazyk</a:t>
            </a:r>
            <a:r>
              <a:rPr lang="en-US" altLang="ko-KR" sz="1800" dirty="0">
                <a:solidFill>
                  <a:srgbClr val="333333"/>
                </a:solidFill>
              </a:rPr>
              <a:t>, </a:t>
            </a:r>
            <a:r>
              <a:rPr lang="en-US" altLang="ko-KR" sz="1800" dirty="0" err="1">
                <a:solidFill>
                  <a:srgbClr val="333333"/>
                </a:solidFill>
              </a:rPr>
              <a:t>ktorý</a:t>
            </a:r>
            <a:r>
              <a:rPr lang="en-US" altLang="ko-KR" sz="1800" dirty="0">
                <a:solidFill>
                  <a:srgbClr val="333333"/>
                </a:solidFill>
              </a:rPr>
              <a:t> </a:t>
            </a:r>
            <a:r>
              <a:rPr lang="en-US" altLang="ko-KR" sz="1800" dirty="0" err="1">
                <a:solidFill>
                  <a:srgbClr val="333333"/>
                </a:solidFill>
              </a:rPr>
              <a:t>nie</a:t>
            </a:r>
            <a:r>
              <a:rPr lang="en-US" altLang="ko-KR" sz="1800" dirty="0">
                <a:solidFill>
                  <a:srgbClr val="333333"/>
                </a:solidFill>
              </a:rPr>
              <a:t> je </a:t>
            </a:r>
            <a:r>
              <a:rPr lang="en-US" altLang="ko-KR" sz="1800" dirty="0" err="1">
                <a:solidFill>
                  <a:srgbClr val="333333"/>
                </a:solidFill>
              </a:rPr>
              <a:t>vhodný</a:t>
            </a:r>
            <a:r>
              <a:rPr lang="en-US" altLang="ko-KR" sz="1800" dirty="0">
                <a:solidFill>
                  <a:srgbClr val="333333"/>
                </a:solidFill>
              </a:rPr>
              <a:t> pre </a:t>
            </a:r>
            <a:r>
              <a:rPr lang="en-US" altLang="ko-KR" sz="1800" dirty="0" err="1">
                <a:solidFill>
                  <a:srgbClr val="333333"/>
                </a:solidFill>
              </a:rPr>
              <a:t>všetkých</a:t>
            </a:r>
            <a:r>
              <a:rPr lang="en-US" altLang="ko-KR" sz="1800" dirty="0">
                <a:solidFill>
                  <a:srgbClr val="333333"/>
                </a:solidFill>
              </a:rPr>
              <a:t> </a:t>
            </a:r>
            <a:r>
              <a:rPr lang="en-US" altLang="ko-KR" sz="1800" dirty="0" err="1">
                <a:solidFill>
                  <a:srgbClr val="333333"/>
                </a:solidFill>
              </a:rPr>
              <a:t>poslucháčov</a:t>
            </a:r>
            <a:r>
              <a:rPr lang="en-US" altLang="ko-KR" sz="1800" dirty="0">
                <a:solidFill>
                  <a:srgbClr val="333333"/>
                </a:solidFill>
              </a:rPr>
              <a:t> a pre </a:t>
            </a:r>
            <a:r>
              <a:rPr lang="en-US" altLang="ko-KR" sz="1800" dirty="0" err="1">
                <a:solidFill>
                  <a:srgbClr val="333333"/>
                </a:solidFill>
              </a:rPr>
              <a:t>všetky</a:t>
            </a:r>
            <a:r>
              <a:rPr lang="en-US" altLang="ko-KR" sz="1800" dirty="0">
                <a:solidFill>
                  <a:srgbClr val="333333"/>
                </a:solidFill>
              </a:rPr>
              <a:t> </a:t>
            </a:r>
            <a:r>
              <a:rPr lang="en-US" altLang="ko-KR" sz="1800" dirty="0" err="1">
                <a:solidFill>
                  <a:srgbClr val="333333"/>
                </a:solidFill>
              </a:rPr>
              <a:t>kultúry</a:t>
            </a:r>
            <a:r>
              <a:rPr lang="en-US" altLang="ko-KR" sz="1800" dirty="0">
                <a:solidFill>
                  <a:srgbClr val="333333"/>
                </a:solidFill>
              </a:rPr>
              <a:t>. </a:t>
            </a:r>
            <a:r>
              <a:rPr lang="en-US" altLang="ko-KR" sz="1800" dirty="0" err="1">
                <a:solidFill>
                  <a:srgbClr val="333333"/>
                </a:solidFill>
              </a:rPr>
              <a:t>Starostlivo</a:t>
            </a:r>
            <a:r>
              <a:rPr lang="en-US" altLang="ko-KR" sz="1800" dirty="0">
                <a:solidFill>
                  <a:srgbClr val="333333"/>
                </a:solidFill>
              </a:rPr>
              <a:t> </a:t>
            </a:r>
            <a:r>
              <a:rPr lang="en-US" altLang="ko-KR" sz="1800" dirty="0" err="1">
                <a:solidFill>
                  <a:srgbClr val="333333"/>
                </a:solidFill>
              </a:rPr>
              <a:t>si</a:t>
            </a:r>
            <a:r>
              <a:rPr lang="en-US" altLang="ko-KR" sz="1800" dirty="0">
                <a:solidFill>
                  <a:srgbClr val="333333"/>
                </a:solidFill>
              </a:rPr>
              <a:t> </a:t>
            </a:r>
            <a:r>
              <a:rPr lang="en-US" altLang="ko-KR" sz="1800" dirty="0" err="1">
                <a:solidFill>
                  <a:srgbClr val="333333"/>
                </a:solidFill>
              </a:rPr>
              <a:t>pozrite</a:t>
            </a:r>
            <a:r>
              <a:rPr lang="en-US" altLang="ko-KR" sz="1800" dirty="0">
                <a:solidFill>
                  <a:srgbClr val="333333"/>
                </a:solidFill>
              </a:rPr>
              <a:t> </a:t>
            </a:r>
            <a:r>
              <a:rPr lang="en-US" altLang="ko-KR" sz="1800" dirty="0" err="1">
                <a:solidFill>
                  <a:srgbClr val="333333"/>
                </a:solidFill>
              </a:rPr>
              <a:t>videá</a:t>
            </a:r>
            <a:r>
              <a:rPr lang="en-US" altLang="ko-KR" sz="1800" dirty="0">
                <a:solidFill>
                  <a:srgbClr val="333333"/>
                </a:solidFill>
              </a:rPr>
              <a:t> </a:t>
            </a:r>
            <a:r>
              <a:rPr lang="en-US" altLang="ko-KR" sz="1800" dirty="0" err="1">
                <a:solidFill>
                  <a:srgbClr val="333333"/>
                </a:solidFill>
              </a:rPr>
              <a:t>pred</a:t>
            </a:r>
            <a:r>
              <a:rPr lang="en-US" altLang="ko-KR" sz="1800" dirty="0">
                <a:solidFill>
                  <a:srgbClr val="333333"/>
                </a:solidFill>
              </a:rPr>
              <a:t> </a:t>
            </a:r>
            <a:r>
              <a:rPr lang="en-US" altLang="ko-KR" sz="1800" dirty="0" err="1">
                <a:solidFill>
                  <a:srgbClr val="333333"/>
                </a:solidFill>
              </a:rPr>
              <a:t>ich</a:t>
            </a:r>
            <a:r>
              <a:rPr lang="en-US" altLang="ko-KR" sz="1800" dirty="0">
                <a:solidFill>
                  <a:srgbClr val="333333"/>
                </a:solidFill>
              </a:rPr>
              <a:t> </a:t>
            </a:r>
            <a:r>
              <a:rPr lang="en-US" altLang="ko-KR" sz="1800" dirty="0" err="1">
                <a:solidFill>
                  <a:srgbClr val="333333"/>
                </a:solidFill>
              </a:rPr>
              <a:t>premietaním</a:t>
            </a:r>
            <a:r>
              <a:rPr lang="en-US" altLang="ko-KR" sz="1800" dirty="0">
                <a:solidFill>
                  <a:srgbClr val="333333"/>
                </a:solidFill>
              </a:rPr>
              <a:t> </a:t>
            </a:r>
            <a:r>
              <a:rPr lang="en-US" altLang="ko-KR" sz="1800" dirty="0" err="1">
                <a:solidFill>
                  <a:srgbClr val="333333"/>
                </a:solidFill>
              </a:rPr>
              <a:t>prosím</a:t>
            </a:r>
            <a:r>
              <a:rPr lang="en-US" altLang="ko-KR" sz="1800" dirty="0">
                <a:solidFill>
                  <a:srgbClr val="333333"/>
                </a:solidFill>
              </a:rPr>
              <a:t>.</a:t>
            </a:r>
            <a:r>
              <a:rPr lang="de-DE" sz="1800" dirty="0">
                <a:solidFill>
                  <a:srgbClr val="333333"/>
                </a:solidFill>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grpSp>
    </p:spTree>
    <p:extLst>
      <p:ext uri="{BB962C8B-B14F-4D97-AF65-F5344CB8AC3E}">
        <p14:creationId xmlns:p14="http://schemas.microsoft.com/office/powerpoint/2010/main" val="27622450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51</a:t>
            </a:fld>
            <a:endParaRPr lang="de-DE" dirty="0">
              <a:latin typeface="+mn-lt"/>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Návrhy</a:t>
            </a:r>
            <a:endParaRPr lang="de-DE" altLang="de-DE" sz="3600">
              <a:latin typeface="+mn-lt"/>
              <a:ea typeface="+mn-ea"/>
              <a:cs typeface="+mn-cs"/>
            </a:endParaRPr>
          </a:p>
        </p:txBody>
      </p:sp>
      <p:sp>
        <p:nvSpPr>
          <p:cNvPr id="108547"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Čo vidíte v typickej školskej triede</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52</a:t>
            </a:fld>
            <a:endParaRPr lang="de-DE" dirty="0">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Trieda</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1059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školská taška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učiteľka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mapa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knihy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stolička učiteľky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tabuľa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taška učiteľky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53</a:t>
            </a:fld>
            <a:endParaRPr lang="de-DE" dirty="0">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Trieda</a:t>
            </a:r>
            <a:endParaRPr lang="de-DE" altLang="de-DE" sz="3600">
              <a:latin typeface="+mn-lt"/>
              <a:ea typeface="+mn-ea"/>
              <a:cs typeface="+mn-cs"/>
            </a:endParaRPr>
          </a:p>
        </p:txBody>
      </p:sp>
      <p:sp>
        <p:nvSpPr>
          <p:cNvPr id="11264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školská taška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učiteľka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mapa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knihy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stolička učiteľky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tabuľa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taška učiteľky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54</a:t>
            </a:fld>
            <a:endParaRPr lang="de-DE" dirty="0">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55</a:t>
            </a:fld>
            <a:endParaRPr lang="de-DE" dirty="0">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Rybár</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167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fajka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vedro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gombík na čiapke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nápis </a:t>
            </a:r>
            <a:r>
              <a:rPr lang="en-CA" altLang="de-DE" sz="2400" dirty="0">
                <a:solidFill>
                  <a:srgbClr val="333333"/>
                </a:solidFill>
              </a:rPr>
              <a:t>“</a:t>
            </a:r>
            <a:r>
              <a:rPr lang="sk-SK" altLang="de-DE" sz="2400" dirty="0">
                <a:solidFill>
                  <a:srgbClr val="333333"/>
                </a:solidFill>
              </a:rPr>
              <a:t>S</a:t>
            </a:r>
            <a:r>
              <a:rPr lang="en-CA" altLang="de-DE" sz="2400" dirty="0">
                <a:solidFill>
                  <a:srgbClr val="333333"/>
                </a:solidFill>
              </a:rPr>
              <a:t>port”</a:t>
            </a:r>
            <a:r>
              <a:rPr lang="de-DE" altLang="de-DE" sz="2400" dirty="0">
                <a:solidFill>
                  <a:srgbClr val="333333"/>
                </a:solidFill>
              </a:rPr>
              <a:t> </a:t>
            </a:r>
            <a:r>
              <a:rPr lang="sk-SK" altLang="de-DE" sz="2400" dirty="0">
                <a:solidFill>
                  <a:srgbClr val="333333"/>
                </a:solidFill>
              </a:rPr>
              <a:t>na loďke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udica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červený sveter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ryba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56</a:t>
            </a:fld>
            <a:endParaRPr lang="de-DE" dirty="0">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Rybár</a:t>
            </a:r>
            <a:endParaRPr lang="de-DE" altLang="de-DE" sz="3600">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fajka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vedro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gombík na čiapke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a:solidFill>
                  <a:srgbClr val="333333"/>
                </a:solidFill>
              </a:rPr>
              <a:t>nápis </a:t>
            </a:r>
            <a:r>
              <a:rPr lang="en-CA" altLang="de-DE" sz="2400">
                <a:solidFill>
                  <a:srgbClr val="333333"/>
                </a:solidFill>
              </a:rPr>
              <a:t>“</a:t>
            </a:r>
            <a:r>
              <a:rPr lang="sk-SK" altLang="de-DE" sz="2400">
                <a:solidFill>
                  <a:srgbClr val="333333"/>
                </a:solidFill>
              </a:rPr>
              <a:t>S</a:t>
            </a:r>
            <a:r>
              <a:rPr lang="en-CA" altLang="de-DE" sz="2400">
                <a:solidFill>
                  <a:srgbClr val="333333"/>
                </a:solidFill>
              </a:rPr>
              <a:t>port”</a:t>
            </a:r>
            <a:r>
              <a:rPr lang="de-DE" altLang="de-DE" sz="2400">
                <a:solidFill>
                  <a:srgbClr val="333333"/>
                </a:solidFill>
              </a:rPr>
              <a:t> </a:t>
            </a:r>
            <a:r>
              <a:rPr lang="sk-SK" altLang="de-DE" sz="2400" dirty="0">
                <a:solidFill>
                  <a:srgbClr val="333333"/>
                </a:solidFill>
              </a:rPr>
              <a:t>na loďke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udica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červený sveter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ryba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57</a:t>
            </a:fld>
            <a:endParaRPr lang="de-DE" dirty="0">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58</a:t>
            </a:fld>
            <a:endParaRPr lang="de-DE" dirty="0">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Návrhy</a:t>
            </a:r>
            <a:endParaRPr lang="de-DE" altLang="de-DE" sz="3600">
              <a:latin typeface="+mn-lt"/>
              <a:ea typeface="+mn-ea"/>
              <a:cs typeface="+mn-cs"/>
            </a:endParaRPr>
          </a:p>
        </p:txBody>
      </p:sp>
      <p:sp>
        <p:nvSpPr>
          <p:cNvPr id="122882" name="Rectangle 3"/>
          <p:cNvSpPr>
            <a:spLocks noGrp="1" noChangeArrowheads="1"/>
          </p:cNvSpPr>
          <p:nvPr>
            <p:ph idx="1"/>
          </p:nvPr>
        </p:nvSpPr>
        <p:spPr>
          <a:noFill/>
        </p:spPr>
        <p:txBody>
          <a:bodyPr>
            <a:noAutofit/>
          </a:bodyPr>
          <a:lstStyle/>
          <a:p>
            <a:r>
              <a:rPr lang="sk-SK" altLang="de-DE" sz="2400" dirty="0">
                <a:solidFill>
                  <a:srgbClr val="333333"/>
                </a:solidFill>
              </a:rPr>
              <a:t>Čo vidíte na typickej križovatke</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59</a:t>
            </a:fld>
            <a:endParaRPr lang="de-DE" dirty="0">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Križovatka</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autá</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policajt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dieťa na bicykli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staršia žena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zelené svetlo na semafore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prechod pre chodcov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dopravná značka “STOP”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obzor mesta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60</a:t>
            </a:fld>
            <a:endParaRPr lang="de-DE" dirty="0">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Križovatka</a:t>
            </a:r>
            <a:endParaRPr lang="de-DE" altLang="de-DE" sz="3600">
              <a:latin typeface="+mn-lt"/>
              <a:ea typeface="+mn-ea"/>
              <a:cs typeface="+mn-cs"/>
            </a:endParaRPr>
          </a:p>
        </p:txBody>
      </p:sp>
      <p:sp>
        <p:nvSpPr>
          <p:cNvPr id="1269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autá</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policajt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dieťa na bicykli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staršia žena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zelené svetlo na semafore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prechod pre chodcov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dopravná značka “STOP”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obzor mesta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61</a:t>
            </a:fld>
            <a:endParaRPr lang="de-DE" dirty="0">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72723"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62</a:t>
            </a:fld>
            <a:endParaRPr lang="de-DE" dirty="0">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Návrhy</a:t>
            </a:r>
            <a:endParaRPr lang="de-DE" altLang="de-DE" sz="3600">
              <a:latin typeface="+mn-lt"/>
              <a:ea typeface="+mn-ea"/>
              <a:cs typeface="+mn-cs"/>
            </a:endParaRPr>
          </a:p>
        </p:txBody>
      </p:sp>
      <p:sp>
        <p:nvSpPr>
          <p:cNvPr id="131074" name="Rectangle 3"/>
          <p:cNvSpPr>
            <a:spLocks noGrp="1" noChangeArrowheads="1"/>
          </p:cNvSpPr>
          <p:nvPr>
            <p:ph idx="1"/>
          </p:nvPr>
        </p:nvSpPr>
        <p:spPr>
          <a:noFill/>
        </p:spPr>
        <p:txBody>
          <a:bodyPr>
            <a:noAutofit/>
          </a:bodyPr>
          <a:lstStyle/>
          <a:p>
            <a:r>
              <a:rPr lang="sk-SK" altLang="de-DE" sz="2400" dirty="0">
                <a:solidFill>
                  <a:srgbClr val="333333"/>
                </a:solidFill>
              </a:rPr>
              <a:t>Čo typicky môžeme nájsť na detskom ihrisku</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63</a:t>
            </a:fld>
            <a:endParaRPr lang="de-DE" dirty="0">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Detské ihrisko</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3312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šmýkačka</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kolotoč</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šarkan</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skateboard</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lopta</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stromy</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hojdačka</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hračky</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pieskovisko</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64</a:t>
            </a:fld>
            <a:endParaRPr lang="de-DE" dirty="0">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Detské ihrisko</a:t>
            </a:r>
            <a:endParaRPr lang="de-DE" altLang="de-DE" sz="3600">
              <a:latin typeface="+mn-lt"/>
              <a:ea typeface="+mn-ea"/>
              <a:cs typeface="+mn-cs"/>
            </a:endParaRPr>
          </a:p>
        </p:txBody>
      </p:sp>
      <p:sp>
        <p:nvSpPr>
          <p:cNvPr id="13517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šmýkačka</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kolotoč</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šarkan</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skateboard</a:t>
            </a:r>
          </a:p>
          <a:p>
            <a:pPr marL="342900" indent="-342900" eaLnBrk="1" hangingPunct="1">
              <a:lnSpc>
                <a:spcPct val="100000"/>
              </a:lnSpc>
              <a:spcBef>
                <a:spcPts val="1200"/>
              </a:spcBef>
              <a:buClr>
                <a:srgbClr val="004992"/>
              </a:buClr>
              <a:buFont typeface="WingDings"/>
              <a:buChar char=""/>
            </a:pPr>
            <a:r>
              <a:rPr lang="sk-SK" altLang="de-DE" sz="2000" dirty="0">
                <a:solidFill>
                  <a:srgbClr val="004992"/>
                </a:solidFill>
              </a:rPr>
              <a:t>lopta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stromy</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000" dirty="0">
                <a:solidFill>
                  <a:srgbClr val="004992"/>
                </a:solidFill>
              </a:rPr>
              <a:t>hojdačka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hračky</a:t>
            </a:r>
          </a:p>
          <a:p>
            <a:pPr marL="342900" indent="-342900" eaLnBrk="1" hangingPunct="1">
              <a:lnSpc>
                <a:spcPct val="100000"/>
              </a:lnSpc>
              <a:spcBef>
                <a:spcPts val="1200"/>
              </a:spcBef>
              <a:buClr>
                <a:srgbClr val="333333"/>
              </a:buClr>
              <a:buFont typeface="WingDings"/>
              <a:buChar char=""/>
            </a:pPr>
            <a:r>
              <a:rPr lang="sk-SK" altLang="de-DE" sz="2000" dirty="0">
                <a:solidFill>
                  <a:srgbClr val="333333"/>
                </a:solidFill>
              </a:rPr>
              <a:t>pieskovisko</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65</a:t>
            </a:fld>
            <a:endParaRPr lang="de-DE" dirty="0">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66</a:t>
            </a:fld>
            <a:endParaRPr lang="de-DE" dirty="0">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Svadba</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392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okná kostola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družba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závoj nevesty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dievča s kvetinami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kostolné 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kvetinová výzdoba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67</a:t>
            </a:fld>
            <a:endParaRPr lang="de-DE" dirty="0">
              <a:latin typeface="+mn-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Svadba</a:t>
            </a:r>
            <a:endParaRPr lang="de-DE" altLang="de-DE" sz="3600">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okná kostola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družba</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závoj nevesty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dievča s kvetinami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kostolné 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kvetinová výzdoba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68</a:t>
            </a:fld>
            <a:endParaRPr lang="de-DE" dirty="0">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69</a:t>
            </a:fld>
            <a:endParaRPr lang="de-DE" dirty="0">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Futbal</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454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tabuľa so skóre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bránka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bočné čiary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hráč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futbalová lopta</a:t>
            </a: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fanúšikovia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reklama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vlajky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70</a:t>
            </a:fld>
            <a:endParaRPr lang="de-DE" dirty="0">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Futbal</a:t>
            </a:r>
            <a:endParaRPr lang="de-DE" altLang="de-DE" sz="3600">
              <a:latin typeface="+mn-lt"/>
              <a:ea typeface="+mn-ea"/>
              <a:cs typeface="+mn-cs"/>
            </a:endParaRPr>
          </a:p>
        </p:txBody>
      </p:sp>
      <p:sp>
        <p:nvSpPr>
          <p:cNvPr id="1474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tabuľa so skóre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bránka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bočné čiary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hráč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futbalová lopta</a:t>
            </a: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fanúšikovia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reklama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vlajky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71</a:t>
            </a:fld>
            <a:endParaRPr lang="de-DE" dirty="0">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72</a:t>
            </a:fld>
            <a:endParaRPr lang="de-DE" dirty="0">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Na Mesiaci</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515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nohy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nádrž na kyslík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helma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mesačné krátery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tryska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 pozadí planéta v</a:t>
            </a:r>
            <a:br>
              <a:rPr lang="en-US" altLang="de-DE" sz="2400" dirty="0">
                <a:solidFill>
                  <a:srgbClr val="333333"/>
                </a:solidFill>
              </a:rPr>
            </a:br>
            <a:r>
              <a:rPr lang="sk-SK" altLang="de-DE" sz="2400" dirty="0">
                <a:solidFill>
                  <a:srgbClr val="333333"/>
                </a:solidFill>
              </a:rPr>
              <a:t>tvare polmesiaca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73</a:t>
            </a:fld>
            <a:endParaRPr lang="de-DE" dirty="0">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Na Mesiaci</a:t>
            </a:r>
            <a:endParaRPr lang="de-DE" altLang="de-DE" sz="3600">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nohy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nádrž na kyslík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helma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mesačné krátery</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tryska rakety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 pozadí planéta v</a:t>
            </a:r>
            <a:br>
              <a:rPr lang="en-US" altLang="de-DE" sz="2400" dirty="0">
                <a:solidFill>
                  <a:srgbClr val="333333"/>
                </a:solidFill>
              </a:rPr>
            </a:br>
            <a:r>
              <a:rPr lang="sk-SK" altLang="de-DE" sz="2400" dirty="0">
                <a:solidFill>
                  <a:srgbClr val="333333"/>
                </a:solidFill>
              </a:rPr>
              <a:t>tvare polmesiaca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74</a:t>
            </a:fld>
            <a:endParaRPr lang="de-DE" dirty="0">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75</a:t>
            </a:fld>
            <a:endParaRPr lang="de-DE" dirty="0">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Záchranári</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6384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vrtuľník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nafukovací čln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potápač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prevrátená loďka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nosidlá</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záchranné koleso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76</a:t>
            </a:fld>
            <a:endParaRPr lang="de-DE" dirty="0">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Záchranári</a:t>
            </a:r>
            <a:endParaRPr lang="de-DE" altLang="de-DE" sz="3600">
              <a:latin typeface="+mn-lt"/>
              <a:ea typeface="+mn-ea"/>
              <a:cs typeface="+mn-cs"/>
            </a:endParaRPr>
          </a:p>
        </p:txBody>
      </p:sp>
      <p:sp>
        <p:nvSpPr>
          <p:cNvPr id="1658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vrtuľník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nafukovací čln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potápač</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prevrátená loďka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nosidlá</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záchranné koleso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77</a:t>
            </a:fld>
            <a:endParaRPr lang="de-DE" dirty="0">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78</a:t>
            </a:fld>
            <a:endParaRPr lang="de-DE" dirty="0">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Návrhy</a:t>
            </a:r>
            <a:endParaRPr lang="de-DE" altLang="de-DE" sz="3600">
              <a:latin typeface="+mn-lt"/>
              <a:ea typeface="+mn-ea"/>
              <a:cs typeface="+mn-cs"/>
            </a:endParaRPr>
          </a:p>
        </p:txBody>
      </p:sp>
      <p:sp>
        <p:nvSpPr>
          <p:cNvPr id="169986" name="Rectangle 3"/>
          <p:cNvSpPr>
            <a:spLocks noGrp="1" noChangeArrowheads="1"/>
          </p:cNvSpPr>
          <p:nvPr>
            <p:ph idx="1"/>
          </p:nvPr>
        </p:nvSpPr>
        <p:spPr>
          <a:noFill/>
        </p:spPr>
        <p:txBody>
          <a:bodyPr>
            <a:noAutofit/>
          </a:bodyPr>
          <a:lstStyle/>
          <a:p>
            <a:r>
              <a:rPr lang="sk-SK" altLang="de-DE" sz="2400" dirty="0">
                <a:solidFill>
                  <a:srgbClr val="333333"/>
                </a:solidFill>
              </a:rPr>
              <a:t>Čo typicky vidíte na mieste opravy cesty</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79</a:t>
            </a:fld>
            <a:endParaRPr lang="de-DE" dirty="0">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a:solidFill>
                  <a:srgbClr val="004992"/>
                </a:solidFill>
                <a:latin typeface="+mn-lt"/>
                <a:ea typeface="+mn-ea"/>
                <a:cs typeface="+mn-cs"/>
              </a:rPr>
              <a:t>Práca na ceste</a:t>
            </a:r>
            <a:br>
              <a:rPr lang="sk-SK" altLang="de-DE" sz="3600">
                <a:solidFill>
                  <a:srgbClr val="004992"/>
                </a:solidFill>
                <a:latin typeface="+mn-lt"/>
                <a:ea typeface="+mn-ea"/>
                <a:cs typeface="+mn-cs"/>
              </a:rPr>
            </a:br>
            <a:r>
              <a:rPr lang="sk-SK" altLang="de-DE">
                <a:solidFill>
                  <a:srgbClr val="004992"/>
                </a:solidFill>
                <a:latin typeface="+mn-lt"/>
                <a:ea typeface="+mn-ea"/>
                <a:cs typeface="+mn-cs"/>
              </a:rPr>
              <a:t>Čo z uvedeného ste nevideli? Do akej miery ste si tým istí?</a:t>
            </a:r>
            <a:endParaRPr lang="de-DE" altLang="de-DE">
              <a:solidFill>
                <a:srgbClr val="004992"/>
              </a:solidFill>
              <a:latin typeface="+mn-lt"/>
              <a:ea typeface="+mn-ea"/>
              <a:cs typeface="+mn-cs"/>
            </a:endParaRPr>
          </a:p>
        </p:txBody>
      </p:sp>
      <p:sp>
        <p:nvSpPr>
          <p:cNvPr id="1720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rúry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fúrik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zátarasy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bager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zbíjačka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dopravná značka</a:t>
            </a:r>
            <a:br>
              <a:rPr lang="en-US" altLang="de-DE" sz="2400">
                <a:solidFill>
                  <a:srgbClr val="333333"/>
                </a:solidFill>
              </a:rPr>
            </a:br>
            <a:r>
              <a:rPr lang="sk-SK" altLang="de-DE" sz="2400">
                <a:solidFill>
                  <a:srgbClr val="333333"/>
                </a:solidFill>
              </a:rPr>
              <a:t>“STOP”</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80</a:t>
            </a:fld>
            <a:endParaRPr lang="de-DE" dirty="0">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Práca na ceste</a:t>
            </a:r>
            <a:endParaRPr lang="de-DE" altLang="de-DE" sz="3600">
              <a:latin typeface="+mn-lt"/>
              <a:ea typeface="+mn-ea"/>
              <a:cs typeface="+mn-cs"/>
            </a:endParaRPr>
          </a:p>
        </p:txBody>
      </p:sp>
      <p:sp>
        <p:nvSpPr>
          <p:cNvPr id="174085"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rúry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fúrik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zátarasy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bager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zbíjačka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k-SK"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k-SK" altLang="de-DE" sz="2400" dirty="0">
                <a:solidFill>
                  <a:srgbClr val="004992"/>
                </a:solidFill>
              </a:rPr>
              <a:t>dopravná značka</a:t>
            </a:r>
            <a:br>
              <a:rPr lang="en-US" altLang="de-DE" sz="2400">
                <a:solidFill>
                  <a:srgbClr val="004992"/>
                </a:solidFill>
              </a:rPr>
            </a:br>
            <a:r>
              <a:rPr lang="sk-SK" altLang="de-DE" sz="2400">
                <a:solidFill>
                  <a:srgbClr val="004992"/>
                </a:solidFill>
              </a:rPr>
              <a:t>“STOP”</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81</a:t>
            </a:fld>
            <a:endParaRPr lang="de-DE" dirty="0">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nie sú na obrázku</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en-US"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Naša pamäť nás môže klamať</a:t>
            </a:r>
            <a:r>
              <a:rPr lang="en-US" altLang="de-DE" sz="2400" dirty="0">
                <a:solidFill>
                  <a:srgbClr val="004992"/>
                </a:solidFill>
              </a:rPr>
              <a:t>!</a:t>
            </a:r>
            <a:br>
              <a:rPr lang="en-US" altLang="de-DE" sz="2400" dirty="0">
                <a:solidFill>
                  <a:srgbClr val="004992"/>
                </a:solidFill>
              </a:rPr>
            </a:br>
            <a:r>
              <a:rPr lang="sk-SK" altLang="de-DE" sz="2400" dirty="0">
                <a:solidFill>
                  <a:srgbClr val="333333"/>
                </a:solidFill>
              </a:rPr>
              <a:t>Zvlášť v dôležitých prípadoch</a:t>
            </a:r>
            <a:r>
              <a:rPr lang="en-US" altLang="de-DE" sz="2400" dirty="0">
                <a:solidFill>
                  <a:srgbClr val="333333"/>
                </a:solidFill>
              </a:rPr>
              <a:t> (</a:t>
            </a:r>
            <a:r>
              <a:rPr lang="sk-SK" altLang="de-DE" sz="2400" dirty="0">
                <a:solidFill>
                  <a:srgbClr val="333333"/>
                </a:solidFill>
              </a:rPr>
              <a:t>hádky</a:t>
            </a:r>
            <a:r>
              <a:rPr lang="en-US" altLang="de-DE" sz="2400" dirty="0">
                <a:solidFill>
                  <a:srgbClr val="333333"/>
                </a:solidFill>
              </a:rPr>
              <a:t>, </a:t>
            </a:r>
            <a:r>
              <a:rPr lang="sk-SK" altLang="de-DE" sz="2400" dirty="0">
                <a:solidFill>
                  <a:srgbClr val="333333"/>
                </a:solidFill>
              </a:rPr>
              <a:t>očité svedectvo atď</a:t>
            </a:r>
            <a:r>
              <a:rPr lang="en-US" altLang="de-DE" sz="2400" dirty="0">
                <a:solidFill>
                  <a:srgbClr val="333333"/>
                </a:solidFill>
              </a:rPr>
              <a:t>.), </a:t>
            </a:r>
            <a:r>
              <a:rPr lang="sk-SK" altLang="de-DE" sz="2400" dirty="0">
                <a:solidFill>
                  <a:srgbClr val="333333"/>
                </a:solidFill>
              </a:rPr>
              <a:t>nezabudnite</a:t>
            </a:r>
            <a:r>
              <a:rPr lang="en-US" altLang="de-DE" sz="2400" dirty="0">
                <a:solidFill>
                  <a:srgbClr val="333333"/>
                </a:solidFill>
              </a:rPr>
              <a:t>:</a:t>
            </a:r>
            <a:br>
              <a:rPr lang="en-US" altLang="de-DE" sz="2400" dirty="0">
                <a:solidFill>
                  <a:srgbClr val="333333"/>
                </a:solidFill>
              </a:rPr>
            </a:br>
            <a:r>
              <a:rPr lang="sk-SK" altLang="de-DE" sz="2400" dirty="0">
                <a:solidFill>
                  <a:srgbClr val="333333"/>
                </a:solidFill>
              </a:rPr>
              <a:t>Ak si </a:t>
            </a:r>
            <a:r>
              <a:rPr lang="sk-SK" altLang="de-DE" sz="2400" i="1" dirty="0">
                <a:solidFill>
                  <a:srgbClr val="333333"/>
                </a:solidFill>
              </a:rPr>
              <a:t>nemôžete</a:t>
            </a:r>
            <a:r>
              <a:rPr lang="sk-SK" altLang="de-DE" sz="2400" dirty="0">
                <a:solidFill>
                  <a:srgbClr val="333333"/>
                </a:solidFill>
              </a:rPr>
              <a:t> spomenúť na</a:t>
            </a:r>
            <a:r>
              <a:rPr lang="en-US" altLang="de-DE" sz="2400" dirty="0">
                <a:solidFill>
                  <a:srgbClr val="333333"/>
                </a:solidFill>
              </a:rPr>
              <a:t> </a:t>
            </a:r>
            <a:r>
              <a:rPr lang="sk-SK" altLang="de-DE" sz="2400" i="1" dirty="0">
                <a:solidFill>
                  <a:srgbClr val="333333"/>
                </a:solidFill>
              </a:rPr>
              <a:t>živé</a:t>
            </a:r>
            <a:r>
              <a:rPr lang="en-US" altLang="de-DE" sz="2400" i="1" dirty="0">
                <a:solidFill>
                  <a:srgbClr val="333333"/>
                </a:solidFill>
              </a:rPr>
              <a:t> </a:t>
            </a:r>
            <a:r>
              <a:rPr lang="sk-SK" altLang="de-DE" sz="2400" dirty="0">
                <a:solidFill>
                  <a:srgbClr val="333333"/>
                </a:solidFill>
              </a:rPr>
              <a:t>podrobnosti o udalosti</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sk-SK" altLang="de-DE" sz="2400" dirty="0">
                <a:solidFill>
                  <a:srgbClr val="004992"/>
                </a:solidFill>
              </a:rPr>
              <a:t>Nebuďte si príliš istý, že sú vaše spomienky pravdivé</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82</a:t>
            </a:fld>
            <a:endParaRPr lang="de-DE" dirty="0">
              <a:latin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en-US"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Naša pamäť nás môže klamať</a:t>
            </a:r>
            <a:r>
              <a:rPr lang="en-US" altLang="de-DE" sz="2400" dirty="0">
                <a:solidFill>
                  <a:srgbClr val="004992"/>
                </a:solidFill>
              </a:rPr>
              <a:t>!</a:t>
            </a:r>
            <a:br>
              <a:rPr lang="en-US" altLang="de-DE" sz="2400" dirty="0">
                <a:solidFill>
                  <a:srgbClr val="004992"/>
                </a:solidFill>
              </a:rPr>
            </a:br>
            <a:r>
              <a:rPr lang="sk-SK" altLang="de-DE" sz="2400" dirty="0">
                <a:solidFill>
                  <a:srgbClr val="333333"/>
                </a:solidFill>
              </a:rPr>
              <a:t>Zvlášť v dôležitých prípadoch</a:t>
            </a:r>
            <a:r>
              <a:rPr lang="en-US" altLang="de-DE" sz="2400" dirty="0">
                <a:solidFill>
                  <a:srgbClr val="333333"/>
                </a:solidFill>
              </a:rPr>
              <a:t> (</a:t>
            </a:r>
            <a:r>
              <a:rPr lang="sk-SK" altLang="de-DE" sz="2400" dirty="0">
                <a:solidFill>
                  <a:srgbClr val="333333"/>
                </a:solidFill>
              </a:rPr>
              <a:t>hádky</a:t>
            </a:r>
            <a:r>
              <a:rPr lang="en-US" altLang="de-DE" sz="2400" dirty="0">
                <a:solidFill>
                  <a:srgbClr val="333333"/>
                </a:solidFill>
              </a:rPr>
              <a:t>, </a:t>
            </a:r>
            <a:r>
              <a:rPr lang="sk-SK" altLang="de-DE" sz="2400" dirty="0">
                <a:solidFill>
                  <a:srgbClr val="333333"/>
                </a:solidFill>
              </a:rPr>
              <a:t>očité svedectvo atď</a:t>
            </a:r>
            <a:r>
              <a:rPr lang="en-US" altLang="de-DE" sz="2400" dirty="0">
                <a:solidFill>
                  <a:srgbClr val="333333"/>
                </a:solidFill>
              </a:rPr>
              <a:t>.), </a:t>
            </a:r>
            <a:r>
              <a:rPr lang="sk-SK" altLang="de-DE" sz="2400" dirty="0">
                <a:solidFill>
                  <a:srgbClr val="333333"/>
                </a:solidFill>
              </a:rPr>
              <a:t>nezabudnite</a:t>
            </a:r>
            <a:r>
              <a:rPr lang="en-US" altLang="de-DE" sz="2400" dirty="0">
                <a:solidFill>
                  <a:srgbClr val="333333"/>
                </a:solidFill>
              </a:rPr>
              <a:t>:</a:t>
            </a:r>
            <a:br>
              <a:rPr lang="en-US" altLang="de-DE" sz="2400" dirty="0">
                <a:solidFill>
                  <a:srgbClr val="333333"/>
                </a:solidFill>
              </a:rPr>
            </a:br>
            <a:r>
              <a:rPr lang="sk-SK" altLang="de-DE" sz="2400" dirty="0">
                <a:solidFill>
                  <a:srgbClr val="333333"/>
                </a:solidFill>
              </a:rPr>
              <a:t>Ak si </a:t>
            </a:r>
            <a:r>
              <a:rPr lang="sk-SK" altLang="de-DE" sz="2400" i="1" dirty="0">
                <a:solidFill>
                  <a:srgbClr val="333333"/>
                </a:solidFill>
              </a:rPr>
              <a:t>nemôžete</a:t>
            </a:r>
            <a:r>
              <a:rPr lang="sk-SK" altLang="de-DE" sz="2400" dirty="0">
                <a:solidFill>
                  <a:srgbClr val="333333"/>
                </a:solidFill>
              </a:rPr>
              <a:t> spomenúť na</a:t>
            </a:r>
            <a:r>
              <a:rPr lang="en-US" altLang="de-DE" sz="2400" dirty="0">
                <a:solidFill>
                  <a:srgbClr val="333333"/>
                </a:solidFill>
              </a:rPr>
              <a:t> </a:t>
            </a:r>
            <a:r>
              <a:rPr lang="sk-SK" altLang="de-DE" sz="2400" i="1" dirty="0">
                <a:solidFill>
                  <a:srgbClr val="333333"/>
                </a:solidFill>
              </a:rPr>
              <a:t>živé</a:t>
            </a:r>
            <a:r>
              <a:rPr lang="en-US" altLang="de-DE" sz="2400" i="1" dirty="0">
                <a:solidFill>
                  <a:srgbClr val="333333"/>
                </a:solidFill>
              </a:rPr>
              <a:t> </a:t>
            </a:r>
            <a:r>
              <a:rPr lang="sk-SK" altLang="de-DE" sz="2400" dirty="0">
                <a:solidFill>
                  <a:srgbClr val="333333"/>
                </a:solidFill>
              </a:rPr>
              <a:t>podrobnosti o udalosti</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sk-SK" altLang="de-DE" sz="2400" dirty="0">
                <a:solidFill>
                  <a:srgbClr val="004992"/>
                </a:solidFill>
              </a:rPr>
              <a:t>Nebuďte si príliš istý, že sú vaše spomienky pravdivé</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sk-SK" altLang="de-DE" sz="2400" dirty="0">
                <a:solidFill>
                  <a:srgbClr val="004992"/>
                </a:solidFill>
              </a:rPr>
              <a:t>Zisťujte ďalšie informácie </a:t>
            </a:r>
            <a:r>
              <a:rPr lang="en-US" altLang="de-DE" sz="2400" dirty="0">
                <a:solidFill>
                  <a:srgbClr val="004992"/>
                </a:solidFill>
              </a:rPr>
              <a:t>(</a:t>
            </a:r>
            <a:r>
              <a:rPr lang="sk-SK" altLang="de-DE" sz="2400" dirty="0">
                <a:solidFill>
                  <a:srgbClr val="004992"/>
                </a:solidFill>
              </a:rPr>
              <a:t>napr.</a:t>
            </a:r>
            <a:r>
              <a:rPr lang="en-US" altLang="de-DE" sz="2400" dirty="0">
                <a:solidFill>
                  <a:srgbClr val="004992"/>
                </a:solidFill>
              </a:rPr>
              <a:t> </a:t>
            </a:r>
            <a:r>
              <a:rPr lang="sk-SK" altLang="de-DE" sz="2400" dirty="0">
                <a:solidFill>
                  <a:srgbClr val="004992"/>
                </a:solidFill>
              </a:rPr>
              <a:t>svedka</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83</a:t>
            </a:fld>
            <a:endParaRPr lang="de-DE" dirty="0">
              <a:latin typeface="+mn-lt"/>
            </a:endParaRPr>
          </a:p>
        </p:txBody>
      </p:sp>
    </p:spTree>
    <p:extLst>
      <p:ext uri="{BB962C8B-B14F-4D97-AF65-F5344CB8AC3E}">
        <p14:creationId xmlns:p14="http://schemas.microsoft.com/office/powerpoint/2010/main" val="24101762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en-US"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Naša pamäť nás môže klamať</a:t>
            </a:r>
            <a:r>
              <a:rPr lang="en-US" altLang="de-DE" sz="2400" dirty="0">
                <a:solidFill>
                  <a:srgbClr val="004992"/>
                </a:solidFill>
              </a:rPr>
              <a:t>!</a:t>
            </a:r>
            <a:br>
              <a:rPr lang="en-US" altLang="de-DE" sz="2400" dirty="0">
                <a:solidFill>
                  <a:srgbClr val="004992"/>
                </a:solidFill>
              </a:rPr>
            </a:br>
            <a:r>
              <a:rPr lang="sk-SK" altLang="de-DE" sz="2400" dirty="0">
                <a:solidFill>
                  <a:srgbClr val="333333"/>
                </a:solidFill>
              </a:rPr>
              <a:t>Zvlášť v dôležitých prípadoch</a:t>
            </a:r>
            <a:r>
              <a:rPr lang="en-US" altLang="de-DE" sz="2400" dirty="0">
                <a:solidFill>
                  <a:srgbClr val="333333"/>
                </a:solidFill>
              </a:rPr>
              <a:t> (</a:t>
            </a:r>
            <a:r>
              <a:rPr lang="sk-SK" altLang="de-DE" sz="2400" dirty="0">
                <a:solidFill>
                  <a:srgbClr val="333333"/>
                </a:solidFill>
              </a:rPr>
              <a:t>hádky</a:t>
            </a:r>
            <a:r>
              <a:rPr lang="en-US" altLang="de-DE" sz="2400" dirty="0">
                <a:solidFill>
                  <a:srgbClr val="333333"/>
                </a:solidFill>
              </a:rPr>
              <a:t>, </a:t>
            </a:r>
            <a:r>
              <a:rPr lang="sk-SK" altLang="de-DE" sz="2400" dirty="0">
                <a:solidFill>
                  <a:srgbClr val="333333"/>
                </a:solidFill>
              </a:rPr>
              <a:t>očité svedectvo atď</a:t>
            </a:r>
            <a:r>
              <a:rPr lang="en-US" altLang="de-DE" sz="2400" dirty="0">
                <a:solidFill>
                  <a:srgbClr val="333333"/>
                </a:solidFill>
              </a:rPr>
              <a:t>.), </a:t>
            </a:r>
            <a:r>
              <a:rPr lang="sk-SK" altLang="de-DE" sz="2400" dirty="0">
                <a:solidFill>
                  <a:srgbClr val="333333"/>
                </a:solidFill>
              </a:rPr>
              <a:t>nezabudnite</a:t>
            </a:r>
            <a:r>
              <a:rPr lang="en-US" altLang="de-DE" sz="2400" dirty="0">
                <a:solidFill>
                  <a:srgbClr val="333333"/>
                </a:solidFill>
              </a:rPr>
              <a:t>:</a:t>
            </a:r>
            <a:br>
              <a:rPr lang="en-US" altLang="de-DE" sz="2400" dirty="0">
                <a:solidFill>
                  <a:srgbClr val="333333"/>
                </a:solidFill>
              </a:rPr>
            </a:br>
            <a:r>
              <a:rPr lang="sk-SK" altLang="de-DE" sz="2400" dirty="0">
                <a:solidFill>
                  <a:srgbClr val="333333"/>
                </a:solidFill>
              </a:rPr>
              <a:t>Ak si </a:t>
            </a:r>
            <a:r>
              <a:rPr lang="sk-SK" altLang="de-DE" sz="2400" i="1" dirty="0">
                <a:solidFill>
                  <a:srgbClr val="333333"/>
                </a:solidFill>
              </a:rPr>
              <a:t>nemôžete</a:t>
            </a:r>
            <a:r>
              <a:rPr lang="sk-SK" altLang="de-DE" sz="2400" dirty="0">
                <a:solidFill>
                  <a:srgbClr val="333333"/>
                </a:solidFill>
              </a:rPr>
              <a:t> spomenúť na</a:t>
            </a:r>
            <a:r>
              <a:rPr lang="en-US" altLang="de-DE" sz="2400" dirty="0">
                <a:solidFill>
                  <a:srgbClr val="333333"/>
                </a:solidFill>
              </a:rPr>
              <a:t> </a:t>
            </a:r>
            <a:r>
              <a:rPr lang="sk-SK" altLang="de-DE" sz="2400" i="1" dirty="0">
                <a:solidFill>
                  <a:srgbClr val="333333"/>
                </a:solidFill>
              </a:rPr>
              <a:t>živé</a:t>
            </a:r>
            <a:r>
              <a:rPr lang="en-US" altLang="de-DE" sz="2400" i="1" dirty="0">
                <a:solidFill>
                  <a:srgbClr val="333333"/>
                </a:solidFill>
              </a:rPr>
              <a:t> </a:t>
            </a:r>
            <a:r>
              <a:rPr lang="sk-SK" altLang="de-DE" sz="2400" dirty="0">
                <a:solidFill>
                  <a:srgbClr val="333333"/>
                </a:solidFill>
              </a:rPr>
              <a:t>podrobnosti o udalosti</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sk-SK" altLang="de-DE" sz="2400" dirty="0">
                <a:solidFill>
                  <a:srgbClr val="004992"/>
                </a:solidFill>
              </a:rPr>
              <a:t>Nebuďte si príliš istý, že sú vaše spomienky pravdivé</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sk-SK" altLang="de-DE" sz="2400" dirty="0">
                <a:solidFill>
                  <a:srgbClr val="004992"/>
                </a:solidFill>
              </a:rPr>
              <a:t>Zisťujte ďalšie informácie </a:t>
            </a:r>
            <a:r>
              <a:rPr lang="en-US" altLang="de-DE" sz="2400" dirty="0">
                <a:solidFill>
                  <a:srgbClr val="004992"/>
                </a:solidFill>
              </a:rPr>
              <a:t>(</a:t>
            </a:r>
            <a:r>
              <a:rPr lang="sk-SK" altLang="de-DE" sz="2400" dirty="0">
                <a:solidFill>
                  <a:srgbClr val="004992"/>
                </a:solidFill>
              </a:rPr>
              <a:t>napr.</a:t>
            </a:r>
            <a:r>
              <a:rPr lang="en-US" altLang="de-DE" sz="2400" dirty="0">
                <a:solidFill>
                  <a:srgbClr val="004992"/>
                </a:solidFill>
              </a:rPr>
              <a:t> </a:t>
            </a:r>
            <a:r>
              <a:rPr lang="sk-SK" altLang="de-DE" sz="2400" dirty="0">
                <a:solidFill>
                  <a:srgbClr val="004992"/>
                </a:solidFill>
              </a:rPr>
              <a:t>svedka</a:t>
            </a:r>
            <a:r>
              <a:rPr lang="en-US" altLang="de-DE" sz="2400" dirty="0">
                <a:solidFill>
                  <a:srgbClr val="004992"/>
                </a:solidFill>
              </a:rPr>
              <a:t>).</a:t>
            </a:r>
            <a:br>
              <a:rPr lang="en-US" altLang="de-DE" sz="2400" dirty="0">
                <a:solidFill>
                  <a:srgbClr val="004992"/>
                </a:solidFill>
              </a:rPr>
            </a:br>
            <a:r>
              <a:rPr lang="sk-SK" altLang="de-DE" sz="2400" u="sng" dirty="0">
                <a:solidFill>
                  <a:srgbClr val="333333"/>
                </a:solidFill>
              </a:rPr>
              <a:t>Príklad</a:t>
            </a:r>
            <a:r>
              <a:rPr lang="en-US" altLang="de-DE" sz="2400" dirty="0">
                <a:solidFill>
                  <a:srgbClr val="333333"/>
                </a:solidFill>
              </a:rPr>
              <a:t>: </a:t>
            </a:r>
            <a:r>
              <a:rPr lang="sk-SK" altLang="de-DE" sz="2400" dirty="0">
                <a:solidFill>
                  <a:srgbClr val="333333"/>
                </a:solidFill>
              </a:rPr>
              <a:t>S niekým ste sa pohádali a</a:t>
            </a:r>
            <a:r>
              <a:rPr lang="en-US" altLang="de-DE" sz="2400" dirty="0">
                <a:solidFill>
                  <a:srgbClr val="333333"/>
                </a:solidFill>
              </a:rPr>
              <a:t> </a:t>
            </a:r>
            <a:r>
              <a:rPr lang="sk-SK" altLang="de-DE" sz="2400" i="1" dirty="0">
                <a:solidFill>
                  <a:srgbClr val="333333"/>
                </a:solidFill>
              </a:rPr>
              <a:t>neurčito</a:t>
            </a:r>
            <a:r>
              <a:rPr lang="en-US" altLang="de-DE" sz="2400" i="1" dirty="0">
                <a:solidFill>
                  <a:srgbClr val="333333"/>
                </a:solidFill>
              </a:rPr>
              <a:t> </a:t>
            </a:r>
            <a:r>
              <a:rPr lang="sk-SK" altLang="de-DE" sz="2400" dirty="0">
                <a:solidFill>
                  <a:srgbClr val="333333"/>
                </a:solidFill>
              </a:rPr>
              <a:t>si spomínate, že vás urazil či urazila</a:t>
            </a:r>
            <a:r>
              <a:rPr lang="en-US" altLang="de-DE" sz="2400" dirty="0">
                <a:solidFill>
                  <a:srgbClr val="333333"/>
                </a:solidFill>
              </a:rPr>
              <a:t>. </a:t>
            </a:r>
            <a:r>
              <a:rPr lang="sk-SK" altLang="de-DE" sz="2400" dirty="0">
                <a:solidFill>
                  <a:srgbClr val="333333"/>
                </a:solidFill>
              </a:rPr>
              <a:t>Zvážte, či vás môže vaša pamäť klamať alebo</a:t>
            </a:r>
            <a:r>
              <a:rPr lang="en-US" altLang="de-DE" sz="2400" dirty="0">
                <a:solidFill>
                  <a:srgbClr val="333333"/>
                </a:solidFill>
              </a:rPr>
              <a:t> </a:t>
            </a:r>
            <a:r>
              <a:rPr lang="sk-SK" altLang="de-DE" sz="2400" dirty="0">
                <a:solidFill>
                  <a:srgbClr val="333333"/>
                </a:solidFill>
              </a:rPr>
              <a:t>či môžu byť skreslené vaše spomienky.</a:t>
            </a:r>
            <a:r>
              <a:rPr lang="en-US" altLang="de-DE" sz="2400" dirty="0">
                <a:solidFill>
                  <a:srgbClr val="333333"/>
                </a:solidFill>
              </a:rPr>
              <a:t> </a:t>
            </a:r>
            <a:r>
              <a:rPr lang="sk-SK" altLang="de-DE" sz="2400" dirty="0">
                <a:solidFill>
                  <a:srgbClr val="333333"/>
                </a:solidFill>
              </a:rPr>
              <a:t>Spýtajte sa aj ľudí, ktorí tam boli prítomní</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84</a:t>
            </a:fld>
            <a:endParaRPr lang="de-DE" dirty="0">
              <a:latin typeface="+mn-lt"/>
            </a:endParaRPr>
          </a:p>
        </p:txBody>
      </p:sp>
    </p:spTree>
    <p:extLst>
      <p:ext uri="{BB962C8B-B14F-4D97-AF65-F5344CB8AC3E}">
        <p14:creationId xmlns:p14="http://schemas.microsoft.com/office/powerpoint/2010/main" val="10283048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sk-SK" altLang="de-DE" sz="2000" dirty="0">
                <a:solidFill>
                  <a:srgbClr val="333333"/>
                </a:solidFill>
              </a:rPr>
              <a:t>Počas psychózy sú ľudia náchylní pamätať si veci, ktoré sa nestali alebo sa stali inak</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85</a:t>
            </a:fld>
            <a:endParaRPr lang="de-DE" dirty="0">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sk-SK" altLang="de-DE" sz="2000" dirty="0">
                <a:solidFill>
                  <a:srgbClr val="333333"/>
                </a:solidFill>
              </a:rPr>
              <a:t>Počas psychózy sú ľudia náchylní pamätať si veci, ktoré sa nestali alebo sa stali inak</a:t>
            </a:r>
            <a:r>
              <a:rPr lang="en-AU" altLang="de-DE" sz="2000" dirty="0">
                <a:solidFill>
                  <a:srgbClr val="333333"/>
                </a:solidFill>
              </a:rPr>
              <a:t>.</a:t>
            </a:r>
          </a:p>
          <a:p>
            <a:pPr lvl="0" defTabSz="914400" fontAlgn="base"/>
            <a:r>
              <a:rPr lang="sk-SK" altLang="de-DE" sz="2000" dirty="0">
                <a:solidFill>
                  <a:srgbClr val="004992"/>
                </a:solidFill>
              </a:rPr>
              <a:t>Príklad</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Filip bol presvedčený, že mu niekto ukradol bicykel</a:t>
            </a:r>
            <a:r>
              <a:rPr lang="de-DE" altLang="de-DE" sz="2000" dirty="0">
                <a:solidFill>
                  <a:srgbClr val="333333"/>
                </a:solidFill>
              </a:rPr>
              <a:t>.</a:t>
            </a:r>
          </a:p>
          <a:p>
            <a:pPr lvl="0" defTabSz="914400" fontAlgn="base">
              <a:lnSpc>
                <a:spcPct val="100000"/>
              </a:lnSpc>
              <a:spcBef>
                <a:spcPts val="1200"/>
              </a:spcBef>
            </a:pPr>
            <a:r>
              <a:rPr lang="sk-SK" altLang="de-DE" sz="2000" dirty="0">
                <a:solidFill>
                  <a:srgbClr val="004992"/>
                </a:solidFill>
              </a:rPr>
              <a:t>Okolnosti</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Jeho bicykel nie je pred dverami ako obyčajne a je si</a:t>
            </a:r>
            <a:r>
              <a:rPr lang="de-DE" altLang="de-DE" sz="2000" dirty="0">
                <a:solidFill>
                  <a:srgbClr val="333333"/>
                </a:solidFill>
              </a:rPr>
              <a:t> 100%</a:t>
            </a:r>
            <a:r>
              <a:rPr lang="sk-SK" altLang="de-DE" sz="2000" dirty="0">
                <a:solidFill>
                  <a:srgbClr val="333333"/>
                </a:solidFill>
              </a:rPr>
              <a:t>-ne istý, že ho tam minulú noc nechal.</a:t>
            </a:r>
            <a:r>
              <a:rPr lang="de-DE" altLang="de-DE" sz="2000" dirty="0">
                <a:solidFill>
                  <a:srgbClr val="333333"/>
                </a:solidFill>
              </a:rPr>
              <a:t> </a:t>
            </a:r>
            <a:r>
              <a:rPr lang="sk-SK" altLang="de-DE" sz="2000" dirty="0">
                <a:solidFill>
                  <a:srgbClr val="333333"/>
                </a:solidFill>
              </a:rPr>
              <a:t>Neskôr videl svoj bicykel zamknutý pred vedľajším obchodom a chcel zavolať políciu, keďže bol presvedčený, že zlodej je v obchode</a:t>
            </a:r>
            <a:r>
              <a:rPr lang="de-DE" altLang="de-DE" sz="2000" dirty="0">
                <a:solidFill>
                  <a:srgbClr val="333333"/>
                </a:solidFill>
              </a:rPr>
              <a:t>. </a:t>
            </a:r>
            <a:r>
              <a:rPr lang="sk-SK" altLang="de-DE" sz="2000" dirty="0">
                <a:solidFill>
                  <a:srgbClr val="333333"/>
                </a:solidFill>
              </a:rPr>
              <a:t>Pre neho to bolo potvrdenie sprisahania, odkedy mu pred troma týždňami ukradli náprsnú tašku</a:t>
            </a:r>
            <a:r>
              <a:rPr lang="de-DE" altLang="de-DE" sz="2000" dirty="0">
                <a:solidFill>
                  <a:srgbClr val="333333"/>
                </a:solidFill>
              </a:rPr>
              <a:t>.</a:t>
            </a:r>
          </a:p>
          <a:p>
            <a:pPr lvl="0" defTabSz="914400" fontAlgn="base">
              <a:lnSpc>
                <a:spcPct val="100000"/>
              </a:lnSpc>
              <a:spcBef>
                <a:spcPts val="1200"/>
              </a:spcBef>
            </a:pPr>
            <a:r>
              <a:rPr lang="sk-SK" altLang="de-DE" sz="2000" dirty="0">
                <a:solidFill>
                  <a:srgbClr val="004992"/>
                </a:solidFill>
              </a:rPr>
              <a:t>Ale</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V telefónnej búdke si siahol Filip do vrecka, kde našiel kľúč od bicykla</a:t>
            </a:r>
            <a:r>
              <a:rPr lang="de-DE" altLang="de-DE" sz="2000" dirty="0">
                <a:solidFill>
                  <a:srgbClr val="333333"/>
                </a:solidFill>
              </a:rPr>
              <a:t>. </a:t>
            </a:r>
            <a:r>
              <a:rPr lang="sk-SK" altLang="de-DE" sz="2000" dirty="0">
                <a:solidFill>
                  <a:srgbClr val="333333"/>
                </a:solidFill>
              </a:rPr>
              <a:t>Náhle si spomenul, že sám nechal bicykel pred obchodom</a:t>
            </a:r>
            <a:r>
              <a:rPr lang="de-DE" altLang="de-DE" sz="2000" dirty="0">
                <a:solidFill>
                  <a:srgbClr val="333333"/>
                </a:solidFill>
              </a:rPr>
              <a:t>.</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86</a:t>
            </a:fld>
            <a:endParaRPr lang="de-DE" dirty="0">
              <a:latin typeface="+mn-lt"/>
            </a:endParaRPr>
          </a:p>
        </p:txBody>
      </p:sp>
    </p:spTree>
    <p:extLst>
      <p:ext uri="{BB962C8B-B14F-4D97-AF65-F5344CB8AC3E}">
        <p14:creationId xmlns:p14="http://schemas.microsoft.com/office/powerpoint/2010/main" val="9416150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sk-SK" altLang="de-DE" sz="2000" dirty="0">
                <a:solidFill>
                  <a:srgbClr val="333333"/>
                </a:solidFill>
              </a:rPr>
              <a:t>Počas psychózy sú ľudia náchylní pamätať si veci, ktoré sa nestali alebo sa stali inak</a:t>
            </a:r>
            <a:r>
              <a:rPr lang="en-AU" altLang="de-DE" sz="2000" dirty="0">
                <a:solidFill>
                  <a:srgbClr val="333333"/>
                </a:solidFill>
              </a:rPr>
              <a:t>.</a:t>
            </a:r>
          </a:p>
          <a:p>
            <a:pPr lvl="0" defTabSz="914400" fontAlgn="base"/>
            <a:r>
              <a:rPr lang="sk-SK" altLang="de-DE" sz="2000" dirty="0">
                <a:solidFill>
                  <a:srgbClr val="004992"/>
                </a:solidFill>
              </a:rPr>
              <a:t>Príklad</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Filip bol presvedčený, že mu niekto ukradol bicykel</a:t>
            </a:r>
            <a:r>
              <a:rPr lang="de-DE" altLang="de-DE" sz="2000" dirty="0">
                <a:solidFill>
                  <a:srgbClr val="333333"/>
                </a:solidFill>
              </a:rPr>
              <a:t>.</a:t>
            </a:r>
          </a:p>
          <a:p>
            <a:pPr lvl="0" defTabSz="914400" fontAlgn="base">
              <a:lnSpc>
                <a:spcPct val="100000"/>
              </a:lnSpc>
              <a:spcBef>
                <a:spcPts val="1200"/>
              </a:spcBef>
            </a:pPr>
            <a:r>
              <a:rPr lang="sk-SK" altLang="de-DE" sz="2000" dirty="0">
                <a:solidFill>
                  <a:srgbClr val="004992"/>
                </a:solidFill>
              </a:rPr>
              <a:t>Okolnosti</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Jeho bicykel nie je pred dverami ako obyčajne a je si</a:t>
            </a:r>
            <a:r>
              <a:rPr lang="de-DE" altLang="de-DE" sz="2000" dirty="0">
                <a:solidFill>
                  <a:srgbClr val="333333"/>
                </a:solidFill>
              </a:rPr>
              <a:t> 100%</a:t>
            </a:r>
            <a:r>
              <a:rPr lang="sk-SK" altLang="de-DE" sz="2000" dirty="0">
                <a:solidFill>
                  <a:srgbClr val="333333"/>
                </a:solidFill>
              </a:rPr>
              <a:t>-ne istý, že ho tam minulú noc nechal.</a:t>
            </a:r>
            <a:r>
              <a:rPr lang="de-DE" altLang="de-DE" sz="2000" dirty="0">
                <a:solidFill>
                  <a:srgbClr val="333333"/>
                </a:solidFill>
              </a:rPr>
              <a:t> </a:t>
            </a:r>
            <a:r>
              <a:rPr lang="sk-SK" altLang="de-DE" sz="2000" dirty="0">
                <a:solidFill>
                  <a:srgbClr val="333333"/>
                </a:solidFill>
              </a:rPr>
              <a:t>Neskôr videl svoj bicykel zamknutý pred vedľajším obchodom a chcel zavolať políciu, keďže bol presvedčený, že zlodej je v obchode</a:t>
            </a:r>
            <a:r>
              <a:rPr lang="de-DE" altLang="de-DE" sz="2000" dirty="0">
                <a:solidFill>
                  <a:srgbClr val="333333"/>
                </a:solidFill>
              </a:rPr>
              <a:t>. </a:t>
            </a:r>
            <a:r>
              <a:rPr lang="sk-SK" altLang="de-DE" sz="2000" dirty="0">
                <a:solidFill>
                  <a:srgbClr val="333333"/>
                </a:solidFill>
              </a:rPr>
              <a:t>Pre neho to bolo potvrdenie sprisahania, odkedy mu pred troma týždňami ukradli náprsnú tašku</a:t>
            </a:r>
            <a:r>
              <a:rPr lang="de-DE" altLang="de-DE" sz="2000" dirty="0">
                <a:solidFill>
                  <a:srgbClr val="333333"/>
                </a:solidFill>
              </a:rPr>
              <a:t>.</a:t>
            </a:r>
          </a:p>
          <a:p>
            <a:pPr lvl="0" defTabSz="914400" fontAlgn="base">
              <a:lnSpc>
                <a:spcPct val="100000"/>
              </a:lnSpc>
              <a:spcBef>
                <a:spcPts val="1200"/>
              </a:spcBef>
            </a:pPr>
            <a:r>
              <a:rPr lang="sk-SK" altLang="de-DE" sz="2000" dirty="0">
                <a:solidFill>
                  <a:srgbClr val="004992"/>
                </a:solidFill>
              </a:rPr>
              <a:t>Ale</a:t>
            </a:r>
            <a:r>
              <a:rPr lang="de-DE" altLang="de-DE" sz="2000" dirty="0">
                <a:solidFill>
                  <a:srgbClr val="004992"/>
                </a:solidFill>
              </a:rPr>
              <a:t>:</a:t>
            </a:r>
            <a:r>
              <a:rPr lang="de-DE" altLang="de-DE" sz="2000" dirty="0">
                <a:solidFill>
                  <a:srgbClr val="333333"/>
                </a:solidFill>
              </a:rPr>
              <a:t> </a:t>
            </a:r>
            <a:r>
              <a:rPr lang="sk-SK" altLang="de-DE" sz="2000" dirty="0">
                <a:solidFill>
                  <a:srgbClr val="333333"/>
                </a:solidFill>
              </a:rPr>
              <a:t>V telefónnej búdke si siahol Filip do vrecka, kde našiel kľúč od bicykla</a:t>
            </a:r>
            <a:r>
              <a:rPr lang="de-DE" altLang="de-DE" sz="2000" dirty="0">
                <a:solidFill>
                  <a:srgbClr val="333333"/>
                </a:solidFill>
              </a:rPr>
              <a:t>. </a:t>
            </a:r>
            <a:r>
              <a:rPr lang="sk-SK" altLang="de-DE" sz="2000" dirty="0">
                <a:solidFill>
                  <a:srgbClr val="333333"/>
                </a:solidFill>
              </a:rPr>
              <a:t>Náhle si spomenul, že sám nechal bicykel pred obchodom</a:t>
            </a:r>
            <a:r>
              <a:rPr lang="de-DE" altLang="de-DE" sz="2000" dirty="0">
                <a:solidFill>
                  <a:srgbClr val="333333"/>
                </a:solidFill>
              </a:rPr>
              <a:t>.</a:t>
            </a:r>
            <a:endParaRPr lang="en-AU" altLang="de-DE" sz="2000" dirty="0">
              <a:solidFill>
                <a:srgbClr val="333333"/>
              </a:solidFill>
            </a:endParaRPr>
          </a:p>
          <a:p>
            <a:pPr lvl="0" defTabSz="914400" fontAlgn="base"/>
            <a:r>
              <a:rPr lang="sk-SK" altLang="de-DE" sz="2000" dirty="0">
                <a:solidFill>
                  <a:srgbClr val="333333"/>
                </a:solidFill>
              </a:rPr>
              <a:t>Falošné spomienky vznikajú ľahšie, ak sa ľudia obávajú, alebo ak sú pod tlakom</a:t>
            </a:r>
            <a:r>
              <a:rPr lang="en-AU" altLang="de-DE" sz="2000" dirty="0">
                <a:solidFill>
                  <a:srgbClr val="333333"/>
                </a:solidFill>
              </a:rPr>
              <a:t>. </a:t>
            </a:r>
            <a:r>
              <a:rPr lang="sk-SK" altLang="de-DE" sz="2000" dirty="0">
                <a:solidFill>
                  <a:srgbClr val="333333"/>
                </a:solidFill>
              </a:rPr>
              <a:t>Pred prijatím nejakého záveru</a:t>
            </a:r>
            <a:r>
              <a:rPr lang="en-AU" altLang="de-DE" sz="2000" dirty="0">
                <a:solidFill>
                  <a:srgbClr val="333333"/>
                </a:solidFill>
              </a:rPr>
              <a:t>: </a:t>
            </a:r>
            <a:r>
              <a:rPr lang="sk-SK" altLang="de-DE" sz="2000" dirty="0">
                <a:solidFill>
                  <a:srgbClr val="333333"/>
                </a:solidFill>
              </a:rPr>
              <a:t>Dôkladne porozmýšľajte, či sú vaše predpoklady objektívne a dobre podložené</a:t>
            </a:r>
            <a:r>
              <a:rPr lang="en-AU" altLang="de-DE" sz="2000" dirty="0">
                <a:solidFill>
                  <a:srgbClr val="333333"/>
                </a:solidFill>
              </a:rPr>
              <a:t>! </a:t>
            </a:r>
            <a:r>
              <a:rPr lang="sk-SK" altLang="de-DE" sz="2000" dirty="0">
                <a:solidFill>
                  <a:srgbClr val="333333"/>
                </a:solidFill>
              </a:rPr>
              <a:t>Berte ďalej do úvahy, že v porovnaní s reálnymi spomienkami sú často falošné spomienky</a:t>
            </a:r>
            <a:r>
              <a:rPr lang="en-AU" altLang="de-DE" sz="2000" dirty="0">
                <a:solidFill>
                  <a:srgbClr val="333333"/>
                </a:solidFill>
              </a:rPr>
              <a:t> </a:t>
            </a:r>
            <a:r>
              <a:rPr lang="sk-SK" altLang="de-DE" sz="2000" dirty="0">
                <a:solidFill>
                  <a:srgbClr val="333333"/>
                </a:solidFill>
              </a:rPr>
              <a:t>nejasné</a:t>
            </a:r>
            <a:r>
              <a:rPr lang="en-AU"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87</a:t>
            </a:fld>
            <a:endParaRPr lang="de-DE" dirty="0">
              <a:latin typeface="+mn-lt"/>
            </a:endParaRPr>
          </a:p>
        </p:txBody>
      </p:sp>
    </p:spTree>
    <p:extLst>
      <p:ext uri="{BB962C8B-B14F-4D97-AF65-F5344CB8AC3E}">
        <p14:creationId xmlns:p14="http://schemas.microsoft.com/office/powerpoint/2010/main" val="5400134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88</a:t>
            </a:fld>
            <a:endParaRPr lang="de-DE" dirty="0">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39095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5 – Pamäť</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89</a:t>
            </a:fld>
            <a:endParaRPr lang="de-DE" dirty="0">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76397299"/>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4172</Words>
  <Application>Microsoft Office PowerPoint</Application>
  <PresentationFormat>Benutzerdefiniert</PresentationFormat>
  <Paragraphs>763</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89</vt:i4>
      </vt:variant>
    </vt:vector>
  </HeadingPairs>
  <TitlesOfParts>
    <vt:vector size="97" baseType="lpstr">
      <vt:lpstr>Wingdings</vt:lpstr>
      <vt:lpstr>Calibri Light</vt:lpstr>
      <vt:lpstr>Symbol</vt:lpstr>
      <vt:lpstr>Times New Roman</vt:lpstr>
      <vt:lpstr>Arial</vt:lpstr>
      <vt:lpstr>Calibri</vt:lpstr>
      <vt:lpstr>Wingdings</vt:lpstr>
      <vt:lpstr>UKE_PPT-Vorlage_16zu9</vt:lpstr>
      <vt:lpstr>MCT 5 A – Pamäť</vt:lpstr>
      <vt:lpstr>Pamäť</vt:lpstr>
      <vt:lpstr>Pamäť</vt:lpstr>
      <vt:lpstr>Pamäť</vt:lpstr>
      <vt:lpstr>Pamäť</vt:lpstr>
      <vt:lpstr>Pamäť</vt:lpstr>
      <vt:lpstr>Ako si môžem veci lepšie zapamätať?</vt:lpstr>
      <vt:lpstr>Ako si môžem veci lepšie zapamätať?</vt:lpstr>
      <vt:lpstr>Ako si môžem veci lepšie zapamätať?</vt:lpstr>
      <vt:lpstr>Ako si môžem veci lepšie zapamätať?</vt:lpstr>
      <vt:lpstr>Ako si môžem veci lepšie zapamätať?</vt:lpstr>
      <vt:lpstr>Ako si môžem veci lepšie zapamätať?</vt:lpstr>
      <vt:lpstr>Ako si môžem veci lepšie zapamätať?</vt:lpstr>
      <vt:lpstr>Ako si môžem veci lepšie zapamätať?</vt:lpstr>
      <vt:lpstr>Ako si môžem veci lepšie zapamätať?</vt:lpstr>
      <vt:lpstr>Vnímame a pamätáme si veci všetci rovnako?</vt:lpstr>
      <vt:lpstr>Všimnite si prosím rozdiely medzi obrazmi vo farbách a vo veľkostiach vecí. Ktoré aspekty umelci vyobrazili odlišne alebo ich vynechali?</vt:lpstr>
      <vt:lpstr>Každý človek vníma veci odlišne, inak! Ako pri týchto troch obrazoch: znázornená je rovnaká krajina, ale s rôznym dôrazom!</vt:lpstr>
      <vt:lpstr>Príklad</vt:lpstr>
      <vt:lpstr>Príklad</vt:lpstr>
      <vt:lpstr>PowerPoint-Präsentation</vt:lpstr>
      <vt:lpstr>Na pláži Čo všetko ste videli? Nakoľko ste si istí?</vt:lpstr>
      <vt:lpstr>Na pláži</vt:lpstr>
      <vt:lpstr>PowerPoint-Präsentation</vt:lpstr>
      <vt:lpstr>Železničná stanica Čo všetko ste videli? Nakoľko ste si istí?</vt:lpstr>
      <vt:lpstr>Železničná stanica</vt:lpstr>
      <vt:lpstr>Falošné spomienky v každodennom živote</vt:lpstr>
      <vt:lpstr>Falošné spomienky v každodennom živote</vt:lpstr>
      <vt:lpstr>Falošné spomienky v každodennom živote</vt:lpstr>
      <vt:lpstr>Typy chýb pamäte</vt:lpstr>
      <vt:lpstr>Typy chýb pamäte</vt:lpstr>
      <vt:lpstr>Typy chýb pamäte</vt:lpstr>
      <vt:lpstr>Typy chýb pamäte</vt:lpstr>
      <vt:lpstr>Falošné spomienky</vt:lpstr>
      <vt:lpstr>Falošné spomienky</vt:lpstr>
      <vt:lpstr>Falošné spomienky</vt:lpstr>
      <vt:lpstr>Falošné spomienky</vt:lpstr>
      <vt:lpstr>Prečo toto robíme?</vt:lpstr>
      <vt:lpstr>Prečo toto robíme?</vt:lpstr>
      <vt:lpstr>Prečo toto robíme?</vt:lpstr>
      <vt:lpstr>Ako chyby pamäte podporujú chybné chápanie počas psychózy – príklady</vt:lpstr>
      <vt:lpstr>Cvičenie</vt:lpstr>
      <vt:lpstr>Cvičenie</vt:lpstr>
      <vt:lpstr>PowerPoint-Präsentation</vt:lpstr>
      <vt:lpstr>Stánok Čo z uvedeného ste nevideli? Do akej miery ste si tým istí?</vt:lpstr>
      <vt:lpstr>Stánok</vt:lpstr>
      <vt:lpstr>PowerPoint-Präsentation</vt:lpstr>
      <vt:lpstr>Záhrada Čo z uvedeného ste nevideli? Do akej miery ste si tým istí?</vt:lpstr>
      <vt:lpstr>Záhrada</vt:lpstr>
      <vt:lpstr>voliteľné: Videoklip</vt:lpstr>
      <vt:lpstr>PowerPoint-Präsentation</vt:lpstr>
      <vt:lpstr>Návrhy</vt:lpstr>
      <vt:lpstr>Trieda Čo z uvedeného ste nevideli? Do akej miery ste si tým istí?</vt:lpstr>
      <vt:lpstr>Trieda</vt:lpstr>
      <vt:lpstr>PowerPoint-Präsentation</vt:lpstr>
      <vt:lpstr>Rybár Čo z uvedeného ste nevideli? Do akej miery ste si tým istí?</vt:lpstr>
      <vt:lpstr>Rybár</vt:lpstr>
      <vt:lpstr>PowerPoint-Präsentation</vt:lpstr>
      <vt:lpstr>Návrhy</vt:lpstr>
      <vt:lpstr>Križovatka Čo z uvedeného ste nevideli? Do akej miery ste si tým istí?</vt:lpstr>
      <vt:lpstr>Križovatka</vt:lpstr>
      <vt:lpstr>PowerPoint-Präsentation</vt:lpstr>
      <vt:lpstr>Návrhy</vt:lpstr>
      <vt:lpstr>Detské ihrisko Čo z uvedeného ste nevideli? Do akej miery ste si tým istí?</vt:lpstr>
      <vt:lpstr>Detské ihrisko</vt:lpstr>
      <vt:lpstr>PowerPoint-Präsentation</vt:lpstr>
      <vt:lpstr>Svadba Čo z uvedeného ste nevideli? Do akej miery ste si tým istí?</vt:lpstr>
      <vt:lpstr>Svadba</vt:lpstr>
      <vt:lpstr>PowerPoint-Präsentation</vt:lpstr>
      <vt:lpstr>Futbal Čo z uvedeného ste nevideli? Do akej miery ste si tým istí?</vt:lpstr>
      <vt:lpstr>Futbal</vt:lpstr>
      <vt:lpstr>PowerPoint-Präsentation</vt:lpstr>
      <vt:lpstr>Na Mesiaci Čo z uvedeného ste nevideli? Do akej miery ste si tým istí?</vt:lpstr>
      <vt:lpstr>Na Mesiaci</vt:lpstr>
      <vt:lpstr>PowerPoint-Präsentation</vt:lpstr>
      <vt:lpstr>Záchranári Čo z uvedeného ste nevideli? Do akej miery ste si tým istí?</vt:lpstr>
      <vt:lpstr>Záchranári</vt:lpstr>
      <vt:lpstr>PowerPoint-Präsentation</vt:lpstr>
      <vt:lpstr>Návrhy</vt:lpstr>
      <vt:lpstr>Práca na ceste Čo z uvedeného ste nevideli? Do akej miery ste si tým istí?</vt:lpstr>
      <vt:lpstr>Práca na ceste</vt:lpstr>
      <vt:lpstr>Prenos do každodenného života</vt:lpstr>
      <vt:lpstr>Prenos do každodenného života</vt:lpstr>
      <vt:lpstr>Prenos do každodenného života</vt:lpstr>
      <vt:lpstr>Ako toto súvisí so psychózou?</vt:lpstr>
      <vt:lpstr>Ako toto súvisí so psychózou?</vt:lpstr>
      <vt:lpstr>Ako toto súvisí so psychózou?</vt:lpstr>
      <vt:lpstr>Ďakujem vám za pozornosť!</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296</cp:revision>
  <dcterms:created xsi:type="dcterms:W3CDTF">2004-06-30T16:15:23Z</dcterms:created>
  <dcterms:modified xsi:type="dcterms:W3CDTF">2025-01-09T22:39:46Z</dcterms:modified>
</cp:coreProperties>
</file>