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9" r:id="rId1"/>
  </p:sldMasterIdLst>
  <p:notesMasterIdLst>
    <p:notesMasterId r:id="rId42"/>
  </p:notesMasterIdLst>
  <p:handoutMasterIdLst>
    <p:handoutMasterId r:id="rId43"/>
  </p:handoutMasterIdLst>
  <p:sldIdLst>
    <p:sldId id="486" r:id="rId2"/>
    <p:sldId id="390" r:id="rId3"/>
    <p:sldId id="391" r:id="rId4"/>
    <p:sldId id="392" r:id="rId5"/>
    <p:sldId id="393" r:id="rId6"/>
    <p:sldId id="388" r:id="rId7"/>
    <p:sldId id="360" r:id="rId8"/>
    <p:sldId id="453" r:id="rId9"/>
    <p:sldId id="452" r:id="rId10"/>
    <p:sldId id="465" r:id="rId11"/>
    <p:sldId id="454" r:id="rId12"/>
    <p:sldId id="470" r:id="rId13"/>
    <p:sldId id="363" r:id="rId14"/>
    <p:sldId id="456" r:id="rId15"/>
    <p:sldId id="472" r:id="rId16"/>
    <p:sldId id="471" r:id="rId17"/>
    <p:sldId id="332" r:id="rId18"/>
    <p:sldId id="364" r:id="rId19"/>
    <p:sldId id="473" r:id="rId20"/>
    <p:sldId id="386" r:id="rId21"/>
    <p:sldId id="458" r:id="rId22"/>
    <p:sldId id="475" r:id="rId23"/>
    <p:sldId id="474" r:id="rId24"/>
    <p:sldId id="476" r:id="rId25"/>
    <p:sldId id="444" r:id="rId26"/>
    <p:sldId id="340" r:id="rId27"/>
    <p:sldId id="477" r:id="rId28"/>
    <p:sldId id="479" r:id="rId29"/>
    <p:sldId id="482" r:id="rId30"/>
    <p:sldId id="483" r:id="rId31"/>
    <p:sldId id="468" r:id="rId32"/>
    <p:sldId id="376" r:id="rId33"/>
    <p:sldId id="352" r:id="rId34"/>
    <p:sldId id="389" r:id="rId35"/>
    <p:sldId id="460" r:id="rId36"/>
    <p:sldId id="485" r:id="rId37"/>
    <p:sldId id="484" r:id="rId38"/>
    <p:sldId id="369" r:id="rId39"/>
    <p:sldId id="469" r:id="rId40"/>
    <p:sldId id="463" r:id="rId41"/>
  </p:sldIdLst>
  <p:sldSz cx="12195175" cy="6858000"/>
  <p:notesSz cx="7099300" cy="10234613"/>
  <p:embeddedFontLst>
    <p:embeddedFont>
      <p:font typeface="Calibri" panose="020F0502020204030204" pitchFamily="34" charset="0"/>
      <p:regular r:id="rId44"/>
      <p:bold r:id="rId45"/>
      <p:italic r:id="rId46"/>
      <p:boldItalic r:id="rId47"/>
    </p:embeddedFont>
    <p:embeddedFont>
      <p:font typeface="Calibri Light" panose="020F0302020204030204" pitchFamily="34" charset="0"/>
      <p:regular r:id="rId48"/>
      <p:italic r:id="rId49"/>
    </p:embeddedFont>
    <p:embeddedFont>
      <p:font typeface="Verdana" panose="020B0604030504040204" pitchFamily="34" charset="0"/>
      <p:regular r:id="rId50"/>
      <p:bold r:id="rId51"/>
      <p:italic r:id="rId52"/>
      <p:boldItalic r:id="rId53"/>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4" autoAdjust="0"/>
    <p:restoredTop sz="94698" autoAdjust="0"/>
  </p:normalViewPr>
  <p:slideViewPr>
    <p:cSldViewPr>
      <p:cViewPr varScale="1">
        <p:scale>
          <a:sx n="67" d="100"/>
          <a:sy n="67" d="100"/>
        </p:scale>
        <p:origin x="796"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77C58B5C-735B-4FFA-BD91-B4F51AE9B82D}" type="slidenum">
              <a:rPr lang="en-US" altLang="de-DE"/>
              <a:pPr>
                <a:defRPr/>
              </a:pPr>
              <a:t>‹Nr.›</a:t>
            </a:fld>
            <a:endParaRPr lang="en-US" altLang="de-DE"/>
          </a:p>
        </p:txBody>
      </p:sp>
    </p:spTree>
    <p:extLst>
      <p:ext uri="{BB962C8B-B14F-4D97-AF65-F5344CB8AC3E}">
        <p14:creationId xmlns:p14="http://schemas.microsoft.com/office/powerpoint/2010/main" val="21187305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DF7ADD4-0FB7-4CDF-B51B-52A7071C5E83}" type="slidenum">
              <a:rPr lang="en-US" altLang="de-DE"/>
              <a:pPr>
                <a:defRPr/>
              </a:pPr>
              <a:t>‹Nr.›</a:t>
            </a:fld>
            <a:endParaRPr lang="en-US" altLang="de-DE"/>
          </a:p>
        </p:txBody>
      </p:sp>
    </p:spTree>
    <p:extLst>
      <p:ext uri="{BB962C8B-B14F-4D97-AF65-F5344CB8AC3E}">
        <p14:creationId xmlns:p14="http://schemas.microsoft.com/office/powerpoint/2010/main" val="40558618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687E4B-937A-4BF3-90F0-9AC73EEFD648}"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1657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6B95E6-10F0-4A8F-9EAD-36EB2D69CB2E}"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0904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BAC2AE-C11D-4186-8905-F1C504CBFDBD}"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2815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F63F91-35DE-4BBA-A43D-222A75707F37}"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0926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B84F06-BB7C-42B5-A354-CD467A25A169}"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2165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4C9C5A-B3A4-4CC4-90C5-B4EBA23CA75A}"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212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C591D7-0513-4636-BEEE-39A4207EA28E}" type="slidenum">
              <a:rPr lang="en-US" altLang="de-DE" sz="1300" smtClean="0"/>
              <a:pPr>
                <a:spcBef>
                  <a:spcPct val="0"/>
                </a:spcBef>
              </a:pPr>
              <a:t>8</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2121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55844D-072A-41EC-9874-EA25DAEC8FA1}"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8827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B2B4483-DB3B-421E-B848-34AF7129FFD4}" type="slidenum">
              <a:rPr lang="en-US" altLang="de-DE" sz="1300" b="1"/>
              <a:pPr algn="r" eaLnBrk="1" hangingPunct="1">
                <a:spcBef>
                  <a:spcPct val="0"/>
                </a:spcBef>
              </a:pPr>
              <a:t>10</a:t>
            </a:fld>
            <a:endParaRPr lang="en-US" altLang="de-DE" sz="1300" b="1"/>
          </a:p>
        </p:txBody>
      </p:sp>
      <p:sp>
        <p:nvSpPr>
          <p:cNvPr id="24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45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3072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81EF17-4170-4209-8738-BBADEB8477D5}" type="slidenum">
              <a:rPr lang="en-US" altLang="de-DE" sz="1300" smtClean="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7526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81EF17-4170-4209-8738-BBADEB8477D5}"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7526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6F1DEE-4BB0-4304-B0E1-DCD583F4A11B}"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2517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C0D03-C995-4003-9A35-6E30564E73A0}" type="slidenum">
              <a:rPr lang="en-US" altLang="de-DE" sz="1300" smtClean="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1731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C0D03-C995-4003-9A35-6E30564E73A0}" type="slidenum">
              <a:rPr lang="en-US" altLang="de-DE" sz="1300" smtClean="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1731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C0D03-C995-4003-9A35-6E30564E73A0}"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1731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FA78D1-CC56-47CC-B36C-E22E327870B2}"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3097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A7469E-DB8F-4DE8-A936-A54C1BEB4B4F}" type="slidenum">
              <a:rPr lang="en-US" altLang="de-DE" sz="1300" smtClean="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673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A7469E-DB8F-4DE8-A936-A54C1BEB4B4F}" type="slidenum">
              <a:rPr lang="en-US" altLang="de-DE" sz="1300" smtClean="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673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E30BDD-D520-41C8-A4C5-E878FFCBFDF3}"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21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592DED-4EF0-4D42-B748-1D286BCB4E62}" type="slidenum">
              <a:rPr lang="en-US" altLang="de-DE" sz="1300" smtClean="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3914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592DED-4EF0-4D42-B748-1D286BCB4E62}" type="slidenum">
              <a:rPr lang="en-US" altLang="de-DE" sz="1300" smtClean="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3914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592DED-4EF0-4D42-B748-1D286BCB4E62}"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3914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0CC6DD-7F89-4676-A2E3-90C02880878F}" type="slidenum">
              <a:rPr lang="en-US" altLang="de-DE" sz="1300" smtClean="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747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87E2E5-5D53-446D-9D2B-AB7F7D69411A}" type="slidenum">
              <a:rPr lang="en-US" altLang="de-DE" sz="1300" smtClean="0"/>
              <a:pPr>
                <a:spcBef>
                  <a:spcPct val="0"/>
                </a:spcBef>
              </a:pPr>
              <a:t>25</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3044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C14FA9-C449-4498-A99D-39D9EB5AFE48}" type="slidenum">
              <a:rPr lang="en-US" altLang="de-DE" sz="1300" smtClean="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78149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0C6971-17D0-4752-8534-A68986898FF2}" type="slidenum">
              <a:rPr lang="en-US" altLang="de-DE" sz="1300" smtClean="0"/>
              <a:pPr>
                <a:spcBef>
                  <a:spcPct val="0"/>
                </a:spcBef>
              </a:pPr>
              <a:t>27</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6750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40548-66C6-4AC8-9301-99BF95AFCD98}" type="slidenum">
              <a:rPr lang="en-US" altLang="de-DE" sz="1300" smtClean="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430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61B9CD-2B04-448F-BC42-030324B04FB6}"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5745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3F012-2FE6-41A4-AAB2-4A59CD6CCDC1}"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91498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419C63-F7F4-4F59-A7B8-9D7865AC87C9}" type="slidenum">
              <a:rPr lang="en-US" altLang="de-DE" sz="1300" smtClean="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3628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027E0E-43E8-490B-9572-3BDC3F61FFBC}" type="slidenum">
              <a:rPr lang="en-US" altLang="de-DE" sz="1300" smtClean="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00740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B2D266-A47C-432F-960E-E125D9F49CDB}" type="slidenum">
              <a:rPr lang="en-US" altLang="de-DE" sz="1300" smtClean="0"/>
              <a:pPr>
                <a:spcBef>
                  <a:spcPct val="0"/>
                </a:spcBef>
              </a:pPr>
              <a:t>34</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5881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07E35E-43AD-4010-B53D-72D7A837E221}" type="slidenum">
              <a:rPr lang="en-US" altLang="de-DE" sz="1300" smtClean="0"/>
              <a:pPr>
                <a:spcBef>
                  <a:spcPct val="0"/>
                </a:spcBef>
              </a:pPr>
              <a:t>35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54595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07E35E-43AD-4010-B53D-72D7A837E221}" type="slidenum">
              <a:rPr lang="en-US" altLang="de-DE" sz="1300" smtClean="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54595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07E35E-43AD-4010-B53D-72D7A837E221}"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54595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A0CE0F-1ECA-4CC3-B765-F446263AA732}" type="slidenum">
              <a:rPr lang="en-US" altLang="de-DE" sz="1300" smtClean="0"/>
              <a:pPr>
                <a:spcBef>
                  <a:spcPct val="0"/>
                </a:spcBef>
              </a:pPr>
              <a:t>38</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278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38113" y="768350"/>
            <a:ext cx="6823075" cy="3836988"/>
          </a:xfrm>
          <a:ln/>
        </p:spPr>
      </p:sp>
      <p:sp>
        <p:nvSpPr>
          <p:cNvPr id="10137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607424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6 – Empatia… II</a:t>
            </a:r>
          </a:p>
        </p:txBody>
      </p:sp>
      <p:sp>
        <p:nvSpPr>
          <p:cNvPr id="4" name="Slide Number Placeholder 3"/>
          <p:cNvSpPr>
            <a:spLocks noGrp="1"/>
          </p:cNvSpPr>
          <p:nvPr>
            <p:ph type="sldNum" sz="quarter" idx="12"/>
          </p:nvPr>
        </p:nvSpPr>
        <p:spPr bwMode="gray"/>
        <p:txBody>
          <a:bodyPr/>
          <a:lstStyle>
            <a:lvl1pPr>
              <a:defRPr b="0"/>
            </a:lvl1pPr>
          </a:lstStyle>
          <a:p>
            <a:pPr>
              <a:defRPr/>
            </a:pPr>
            <a:fld id="{F8413418-402B-4D70-8350-83ECB2AEBF9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Metakognitívny tréning 6 – Empatia…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Metakognitívny tréning 6 – Empatia…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6 – Empatia… II</a:t>
            </a:r>
          </a:p>
        </p:txBody>
      </p:sp>
      <p:sp>
        <p:nvSpPr>
          <p:cNvPr id="7" name="Slide Number Placeholder 6"/>
          <p:cNvSpPr>
            <a:spLocks noGrp="1"/>
          </p:cNvSpPr>
          <p:nvPr>
            <p:ph type="sldNum" sz="quarter" idx="12"/>
          </p:nvPr>
        </p:nvSpPr>
        <p:spPr bwMode="gray"/>
        <p:txBody>
          <a:bodyPr/>
          <a:lstStyle>
            <a:lvl1pPr>
              <a:defRPr b="0"/>
            </a:lvl1pPr>
          </a:lstStyle>
          <a:p>
            <a:pPr>
              <a:defRPr/>
            </a:pPr>
            <a:fld id="{F8413418-402B-4D70-8350-83ECB2AEBF9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6 – Empatia… II</a:t>
            </a:r>
          </a:p>
        </p:txBody>
      </p:sp>
      <p:sp>
        <p:nvSpPr>
          <p:cNvPr id="7" name="Slide Number Placeholder 6"/>
          <p:cNvSpPr>
            <a:spLocks noGrp="1"/>
          </p:cNvSpPr>
          <p:nvPr>
            <p:ph type="sldNum" sz="quarter" idx="12"/>
          </p:nvPr>
        </p:nvSpPr>
        <p:spPr bwMode="gray"/>
        <p:txBody>
          <a:bodyPr/>
          <a:lstStyle>
            <a:lvl1pPr>
              <a:defRPr b="0"/>
            </a:lvl1pPr>
          </a:lstStyle>
          <a:p>
            <a:pPr>
              <a:defRPr/>
            </a:pPr>
            <a:fld id="{F8413418-402B-4D70-8350-83ECB2AEBF9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Metakognitívny tréning 6 – Empatia…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Metakognitívny tréning 6 – Empatia…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6 – Empatia…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F8413418-402B-4D70-8350-83ECB2AEBF9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a:latin typeface="+mn-lt"/>
                <a:ea typeface="+mn-ea"/>
                <a:cs typeface="+mn-cs"/>
              </a:rPr>
              <a:t>MCT 6 A – Empatia…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a:solidFill>
                  <a:srgbClr val="004992"/>
                </a:solidFill>
              </a:rPr>
              <a:t> (9|22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65323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Keď</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s </a:t>
            </a:r>
            <a:r>
              <a:rPr lang="en-US" sz="3600" dirty="0" err="1">
                <a:solidFill>
                  <a:srgbClr val="004992"/>
                </a:solidFill>
                <a:latin typeface="+mn-lt"/>
                <a:ea typeface="+mn-ea"/>
                <a:cs typeface="+mn-cs"/>
              </a:rPr>
              <a:t>niekým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spoznáte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pozeráte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najskôr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Nakoľko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spoľahlivé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tieto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kľúče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správneho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odhadu</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a:t>
            </a:fld>
            <a:endParaRPr lang="de-DE" dirty="0">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Keď sa s niekým spoznáte, kam sa pozeráte najskôr? Nakoľko spoľahlivé sú tieto kľúče správneho odhadu?</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a:t>
            </a:fld>
            <a:endParaRPr lang="de-DE" dirty="0">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ruky?</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iné?...</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reč tela/</a:t>
            </a:r>
            <a:br>
              <a:rPr lang="de-DE" altLang="de-DE" sz="2000">
                <a:latin typeface="Calibri Light"/>
              </a:rPr>
            </a:br>
            <a:r>
              <a:rPr lang="de-DE" altLang="de-DE" sz="2000">
                <a:latin typeface="Calibri Light"/>
              </a:rPr>
              <a:t>postoj?</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reč?</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oblečenie?</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Aké iné zdroje informácií by sme mohli brať do úvahy? Do akej miery sú spoľahlivé?</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a:t>
            </a:fld>
            <a:endParaRPr lang="de-DE" dirty="0">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Aké iné zdroje informácií by sme mohli brať do úvahy? Do akej miery sú spoľahlivé?</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sk-SK" altLang="de-DE" sz="2400">
                <a:solidFill>
                  <a:srgbClr val="333333"/>
                </a:solidFill>
              </a:rPr>
              <a:t>prvotné informácie o osobe</a:t>
            </a:r>
            <a:r>
              <a:rPr lang="en-US" altLang="de-DE" sz="2400" dirty="0">
                <a:solidFill>
                  <a:srgbClr val="333333"/>
                </a:solidFill>
              </a:rPr>
              <a:t> (</a:t>
            </a:r>
            <a:r>
              <a:rPr lang="sk-SK" altLang="de-DE" sz="2400" dirty="0">
                <a:solidFill>
                  <a:srgbClr val="333333"/>
                </a:solidFill>
              </a:rPr>
              <a:t>z počutia</a:t>
            </a:r>
            <a:r>
              <a:rPr lang="en-US" altLang="de-DE" sz="2400" dirty="0">
                <a:solidFill>
                  <a:srgbClr val="333333"/>
                </a:solidFill>
              </a:rPr>
              <a:t>): </a:t>
            </a:r>
            <a:r>
              <a:rPr lang="sk-SK" altLang="de-DE" sz="2400" dirty="0">
                <a:solidFill>
                  <a:srgbClr val="333333"/>
                </a:solidFill>
              </a:rPr>
              <a:t>napríklad poznámka nejakého známeho</a:t>
            </a:r>
          </a:p>
          <a:p>
            <a:pPr marL="342900" lvl="0" indent="-342900" defTabSz="914400" fontAlgn="base">
              <a:buClr>
                <a:srgbClr val="333333"/>
              </a:buClr>
              <a:buFont typeface="WingDings"/>
              <a:buChar char=""/>
            </a:pPr>
            <a:r>
              <a:rPr lang="sk-SK" altLang="de-DE" sz="2400" dirty="0">
                <a:solidFill>
                  <a:srgbClr val="333333"/>
                </a:solidFill>
              </a:rPr>
              <a:t>predchádzajúce vedomosti o podobných osobách</a:t>
            </a:r>
            <a:r>
              <a:rPr lang="en-US" altLang="de-DE" sz="2400" dirty="0">
                <a:solidFill>
                  <a:srgbClr val="333333"/>
                </a:solidFill>
              </a:rPr>
              <a:t>/</a:t>
            </a:r>
            <a:r>
              <a:rPr lang="sk-SK" altLang="de-DE" sz="2400" dirty="0">
                <a:solidFill>
                  <a:srgbClr val="333333"/>
                </a:solidFill>
              </a:rPr>
              <a:t>skupinách</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en-US" altLang="de-DE" sz="2400" i="1" dirty="0">
                <a:solidFill>
                  <a:srgbClr val="333333"/>
                </a:solidFill>
              </a:rPr>
              <a:t>Rapper</a:t>
            </a:r>
          </a:p>
          <a:p>
            <a:pPr marL="342900" lvl="0" indent="-342900" defTabSz="914400" fontAlgn="base">
              <a:buClr>
                <a:srgbClr val="333333"/>
              </a:buClr>
              <a:buFont typeface="WingDings"/>
              <a:buChar char=""/>
            </a:pPr>
            <a:r>
              <a:rPr lang="en-US" altLang="de-DE" sz="2400">
                <a:solidFill>
                  <a:srgbClr val="333333"/>
                </a:solidFill>
              </a:rPr>
              <a:t>“</a:t>
            </a:r>
            <a:r>
              <a:rPr lang="sk-SK" altLang="de-DE" sz="2400">
                <a:solidFill>
                  <a:srgbClr val="333333"/>
                </a:solidFill>
              </a:rPr>
              <a:t>vnútorné pocity</a:t>
            </a:r>
            <a:r>
              <a:rPr lang="en-US" altLang="de-DE" sz="2400">
                <a:solidFill>
                  <a:srgbClr val="333333"/>
                </a:solidFill>
              </a:rPr>
              <a:t>”/</a:t>
            </a:r>
            <a:r>
              <a:rPr lang="sk-SK" altLang="de-DE" sz="2400" dirty="0">
                <a:solidFill>
                  <a:srgbClr val="333333"/>
                </a:solidFill>
              </a:rPr>
              <a:t>intuícia</a:t>
            </a:r>
            <a:endParaRPr lang="en-US"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niečo, čo bolo napísané</a:t>
            </a:r>
            <a:r>
              <a:rPr lang="en-GB" altLang="de-DE" sz="2400" dirty="0">
                <a:solidFill>
                  <a:srgbClr val="333333"/>
                </a:solidFill>
              </a:rPr>
              <a:t>: </a:t>
            </a:r>
            <a:r>
              <a:rPr lang="sk-SK" altLang="de-DE" sz="2400" dirty="0">
                <a:solidFill>
                  <a:srgbClr val="333333"/>
                </a:solidFill>
              </a:rPr>
              <a:t>napríklad z</a:t>
            </a:r>
            <a:r>
              <a:rPr lang="en-GB" altLang="de-DE" sz="2400" dirty="0">
                <a:solidFill>
                  <a:srgbClr val="333333"/>
                </a:solidFill>
              </a:rPr>
              <a:t> e-mail</a:t>
            </a:r>
            <a:r>
              <a:rPr lang="sk-SK" altLang="de-DE" sz="2400" dirty="0">
                <a:solidFill>
                  <a:srgbClr val="333333"/>
                </a:solidFill>
              </a:rPr>
              <a:t>ovej komunikácie alebo</a:t>
            </a:r>
            <a:r>
              <a:rPr lang="en-GB" altLang="de-DE" sz="2400" dirty="0">
                <a:solidFill>
                  <a:srgbClr val="333333"/>
                </a:solidFill>
              </a:rPr>
              <a:t> </a:t>
            </a:r>
            <a:r>
              <a:rPr lang="sk-SK" altLang="de-DE" sz="2400" dirty="0">
                <a:solidFill>
                  <a:srgbClr val="333333"/>
                </a:solidFill>
              </a:rPr>
              <a:t>internetových rozhovorov</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a:t>
            </a:fld>
            <a:endParaRPr lang="de-DE" dirty="0">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Výhody a nevýhody určitých sociálnych kľúčov posudzovania</a:t>
            </a:r>
          </a:p>
        </p:txBody>
      </p:sp>
      <p:sp>
        <p:nvSpPr>
          <p:cNvPr id="5" name="Content Placeholder 4"/>
          <p:cNvSpPr>
            <a:spLocks noGrp="1"/>
          </p:cNvSpPr>
          <p:nvPr>
            <p:ph idx="1"/>
          </p:nvPr>
        </p:nvSpPr>
        <p:spPr/>
        <p:txBody>
          <a:bodyPr/>
          <a:lstStyle/>
          <a:p>
            <a:pPr lvl="0" defTabSz="914377"/>
            <a:r>
              <a:rPr lang="en-US" sz="2400">
                <a:solidFill>
                  <a:srgbClr val="333333"/>
                </a:solidFill>
              </a:rPr>
              <a:t>Po </a:t>
            </a:r>
            <a:r>
              <a:rPr lang="en-US" sz="2400" dirty="0" err="1">
                <a:solidFill>
                  <a:srgbClr val="333333"/>
                </a:solidFill>
              </a:rPr>
              <a:t>prebratí</a:t>
            </a:r>
            <a:r>
              <a:rPr lang="en-US" sz="2400" dirty="0">
                <a:solidFill>
                  <a:srgbClr val="333333"/>
                </a:solidFill>
              </a:rPr>
              <a:t> </a:t>
            </a:r>
            <a:r>
              <a:rPr lang="en-US" sz="2400" dirty="0" err="1">
                <a:solidFill>
                  <a:srgbClr val="333333"/>
                </a:solidFill>
              </a:rPr>
              <a:t>niektorých</a:t>
            </a:r>
            <a:r>
              <a:rPr lang="en-US" sz="2400" dirty="0">
                <a:solidFill>
                  <a:srgbClr val="333333"/>
                </a:solidFill>
              </a:rPr>
              <a:t> </a:t>
            </a:r>
            <a:r>
              <a:rPr lang="en-US" sz="2400" dirty="0" err="1">
                <a:solidFill>
                  <a:srgbClr val="333333"/>
                </a:solidFill>
              </a:rPr>
              <a:t>možností</a:t>
            </a:r>
            <a:r>
              <a:rPr lang="en-US" sz="2400" dirty="0">
                <a:solidFill>
                  <a:srgbClr val="333333"/>
                </a:solidFill>
              </a:rPr>
              <a:t> </a:t>
            </a:r>
            <a:r>
              <a:rPr lang="en-US" sz="2400" dirty="0" err="1">
                <a:solidFill>
                  <a:srgbClr val="333333"/>
                </a:solidFill>
              </a:rPr>
              <a:t>odhadu</a:t>
            </a:r>
            <a:r>
              <a:rPr lang="en-US" sz="2400" dirty="0">
                <a:solidFill>
                  <a:srgbClr val="333333"/>
                </a:solidFill>
              </a:rPr>
              <a:t> </a:t>
            </a:r>
            <a:r>
              <a:rPr lang="en-US" sz="2400" dirty="0" err="1">
                <a:solidFill>
                  <a:srgbClr val="333333"/>
                </a:solidFill>
              </a:rPr>
              <a:t>nejakej</a:t>
            </a:r>
            <a:r>
              <a:rPr lang="en-US" sz="2400" dirty="0">
                <a:solidFill>
                  <a:srgbClr val="333333"/>
                </a:solidFill>
              </a:rPr>
              <a:t> </a:t>
            </a:r>
            <a:r>
              <a:rPr lang="en-US" sz="2400" dirty="0" err="1">
                <a:solidFill>
                  <a:srgbClr val="333333"/>
                </a:solidFill>
              </a:rPr>
              <a:t>osoby</a:t>
            </a:r>
            <a:r>
              <a:rPr lang="en-US" sz="2400" dirty="0">
                <a:solidFill>
                  <a:srgbClr val="333333"/>
                </a:solidFill>
              </a:rPr>
              <a:t> </a:t>
            </a:r>
            <a:r>
              <a:rPr lang="en-US" sz="2400" dirty="0" err="1">
                <a:solidFill>
                  <a:srgbClr val="333333"/>
                </a:solidFill>
              </a:rPr>
              <a:t>sa</a:t>
            </a:r>
            <a:r>
              <a:rPr lang="en-US" sz="2400" dirty="0">
                <a:solidFill>
                  <a:srgbClr val="333333"/>
                </a:solidFill>
              </a:rPr>
              <a:t> </a:t>
            </a:r>
            <a:r>
              <a:rPr lang="en-US" sz="2400" dirty="0" err="1">
                <a:solidFill>
                  <a:srgbClr val="333333"/>
                </a:solidFill>
              </a:rPr>
              <a:t>zameriame</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silné</a:t>
            </a:r>
            <a:r>
              <a:rPr lang="en-US" sz="2400" dirty="0">
                <a:solidFill>
                  <a:srgbClr val="333333"/>
                </a:solidFill>
              </a:rPr>
              <a:t> a </a:t>
            </a:r>
            <a:r>
              <a:rPr lang="en-US" sz="2400" dirty="0" err="1">
                <a:solidFill>
                  <a:srgbClr val="333333"/>
                </a:solidFill>
              </a:rPr>
              <a:t>slabé</a:t>
            </a:r>
            <a:r>
              <a:rPr lang="en-US" sz="2400" dirty="0">
                <a:solidFill>
                  <a:srgbClr val="333333"/>
                </a:solidFill>
              </a:rPr>
              <a:t> </a:t>
            </a:r>
            <a:r>
              <a:rPr lang="en-US" sz="2400" dirty="0" err="1">
                <a:solidFill>
                  <a:srgbClr val="333333"/>
                </a:solidFill>
              </a:rPr>
              <a:t>stránky</a:t>
            </a:r>
            <a:r>
              <a:rPr lang="en-US" sz="2400" dirty="0">
                <a:solidFill>
                  <a:srgbClr val="333333"/>
                </a:solidFill>
              </a:rPr>
              <a:t> </a:t>
            </a:r>
            <a:r>
              <a:rPr lang="en-US" sz="2400" dirty="0" err="1">
                <a:solidFill>
                  <a:srgbClr val="333333"/>
                </a:solidFill>
              </a:rPr>
              <a:t>týchto</a:t>
            </a:r>
            <a:r>
              <a:rPr lang="en-US" sz="2400" dirty="0">
                <a:solidFill>
                  <a:srgbClr val="333333"/>
                </a:solidFill>
              </a:rPr>
              <a:t> </a:t>
            </a:r>
            <a:r>
              <a:rPr lang="en-US" sz="2400" dirty="0" err="1">
                <a:solidFill>
                  <a:srgbClr val="333333"/>
                </a:solidFill>
              </a:rPr>
              <a:t>sociálnych</a:t>
            </a:r>
            <a:r>
              <a:rPr lang="en-US" sz="2400" dirty="0">
                <a:solidFill>
                  <a:srgbClr val="333333"/>
                </a:solidFill>
              </a:rPr>
              <a:t> </a:t>
            </a:r>
            <a:r>
              <a:rPr lang="en-US" sz="2400" dirty="0" err="1">
                <a:solidFill>
                  <a:srgbClr val="333333"/>
                </a:solidFill>
              </a:rPr>
              <a:t>kľúčov</a:t>
            </a:r>
            <a:r>
              <a:rPr lang="en-US" sz="2400" dirty="0">
                <a:solidFill>
                  <a:srgbClr val="333333"/>
                </a:solidFill>
              </a:rPr>
              <a:t> </a:t>
            </a:r>
            <a:r>
              <a:rPr lang="en-US" sz="2400" dirty="0" err="1">
                <a:solidFill>
                  <a:srgbClr val="333333"/>
                </a:solidFill>
              </a:rPr>
              <a:t>posudzovania</a:t>
            </a:r>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a:t>
            </a:fld>
            <a:endParaRPr lang="de-DE"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err="1">
                <a:solidFill>
                  <a:srgbClr val="004992"/>
                </a:solidFill>
                <a:latin typeface="+mn-lt"/>
                <a:ea typeface="+mn-ea"/>
                <a:cs typeface="+mn-cs"/>
              </a:rPr>
              <a:t>Porozprávajte</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sa</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prosím</a:t>
            </a:r>
            <a:r>
              <a:rPr lang="en-US" sz="3500" dirty="0">
                <a:solidFill>
                  <a:srgbClr val="004992"/>
                </a:solidFill>
                <a:latin typeface="+mn-lt"/>
                <a:ea typeface="+mn-ea"/>
                <a:cs typeface="+mn-cs"/>
              </a:rPr>
              <a:t> o </a:t>
            </a:r>
            <a:r>
              <a:rPr lang="en-US" sz="3500" dirty="0" err="1">
                <a:solidFill>
                  <a:srgbClr val="004992"/>
                </a:solidFill>
                <a:latin typeface="+mn-lt"/>
                <a:ea typeface="+mn-ea"/>
                <a:cs typeface="+mn-cs"/>
              </a:rPr>
              <a:t>výhodách</a:t>
            </a:r>
            <a:r>
              <a:rPr lang="en-US" sz="3500" dirty="0">
                <a:solidFill>
                  <a:srgbClr val="004992"/>
                </a:solidFill>
                <a:latin typeface="+mn-lt"/>
                <a:ea typeface="+mn-ea"/>
                <a:cs typeface="+mn-cs"/>
              </a:rPr>
              <a:t> a </a:t>
            </a:r>
            <a:r>
              <a:rPr lang="en-US" sz="3500" dirty="0" err="1">
                <a:solidFill>
                  <a:srgbClr val="004992"/>
                </a:solidFill>
                <a:latin typeface="+mn-lt"/>
                <a:ea typeface="+mn-ea"/>
                <a:cs typeface="+mn-cs"/>
              </a:rPr>
              <a:t>nevýhodách</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nasledovného</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znaku</a:t>
            </a:r>
            <a:r>
              <a:rPr lang="en-US" sz="3500" dirty="0">
                <a:solidFill>
                  <a:srgbClr val="004992"/>
                </a:solidFill>
                <a:latin typeface="+mn-lt"/>
                <a:ea typeface="+mn-ea"/>
                <a:cs typeface="+mn-cs"/>
              </a:rPr>
              <a:t> pre </a:t>
            </a:r>
            <a:r>
              <a:rPr lang="en-US" sz="3500" dirty="0" err="1">
                <a:solidFill>
                  <a:srgbClr val="004992"/>
                </a:solidFill>
                <a:latin typeface="+mn-lt"/>
                <a:ea typeface="+mn-ea"/>
                <a:cs typeface="+mn-cs"/>
              </a:rPr>
              <a:t>vytváranie</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si</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úsudkov</a:t>
            </a:r>
            <a:r>
              <a:rPr lang="en-US" sz="3500" dirty="0">
                <a:solidFill>
                  <a:srgbClr val="004992"/>
                </a:solidFill>
                <a:latin typeface="+mn-lt"/>
                <a:ea typeface="+mn-ea"/>
                <a:cs typeface="+mn-cs"/>
              </a:rPr>
              <a:t> o </a:t>
            </a:r>
            <a:r>
              <a:rPr lang="en-US" sz="3500" dirty="0" err="1">
                <a:solidFill>
                  <a:srgbClr val="004992"/>
                </a:solidFill>
                <a:latin typeface="+mn-lt"/>
                <a:ea typeface="+mn-ea"/>
                <a:cs typeface="+mn-cs"/>
              </a:rPr>
              <a:t>nejakej</a:t>
            </a:r>
            <a:r>
              <a:rPr lang="en-US" sz="3500" dirty="0">
                <a:solidFill>
                  <a:srgbClr val="004992"/>
                </a:solidFill>
                <a:latin typeface="+mn-lt"/>
                <a:ea typeface="+mn-ea"/>
                <a:cs typeface="+mn-cs"/>
              </a:rPr>
              <a:t> </a:t>
            </a:r>
            <a:r>
              <a:rPr lang="en-US" sz="3500" dirty="0" err="1">
                <a:solidFill>
                  <a:srgbClr val="004992"/>
                </a:solidFill>
                <a:latin typeface="+mn-lt"/>
                <a:ea typeface="+mn-ea"/>
                <a:cs typeface="+mn-cs"/>
              </a:rPr>
              <a:t>osobe</a:t>
            </a:r>
            <a:endParaRPr lang="en-US" sz="35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a:t>
            </a:fld>
            <a:endParaRPr lang="de-DE" dirty="0">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418980774"/>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Reč: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Čo niekto povie a ako to povie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
          <p:cNvSpPr txBox="1">
            <a:spLocks noChangeArrowheads="1"/>
          </p:cNvSpPr>
          <p:nvPr/>
        </p:nvSpPr>
        <p:spPr bwMode="auto">
          <a:xfrm>
            <a:off x="408955" y="5733256"/>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j-lt"/>
                <a:ea typeface="+mn-ea"/>
              </a:rPr>
              <a:t>Pripisuje sa Márii Antoinette (1755-1793); sarkazmus, naivnosť, neznalosť životných pomerov chudobných ľudí?</a:t>
            </a:r>
            <a:endParaRPr lang="en-US" altLang="de-DE" sz="1800" dirty="0">
              <a:solidFill>
                <a:srgbClr val="333333"/>
              </a:solidFill>
              <a:latin typeface="+mj-lt"/>
              <a:ea typeface="+mn-ea"/>
            </a:endParaRPr>
          </a:p>
        </p:txBody>
      </p:sp>
      <p:sp>
        <p:nvSpPr>
          <p:cNvPr id="14" name="Caption_14"/>
          <p:cNvSpPr>
            <a:spLocks noChangeArrowheads="1"/>
          </p:cNvSpPr>
          <p:nvPr/>
        </p:nvSpPr>
        <p:spPr bwMode="auto">
          <a:xfrm>
            <a:off x="624979" y="4591422"/>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Ľudia nemajú chlieb… prečo nejedia namiesto toho koláče?</a:t>
            </a:r>
            <a:endParaRPr lang="en-US" altLang="de-DE" sz="1600" b="1" dirty="0">
              <a:solidFill>
                <a:srgbClr val="333333"/>
              </a:solidFill>
              <a:latin typeface="Calibri Light"/>
            </a:endParaRPr>
          </a:p>
        </p:txBody>
      </p:sp>
      <p:sp>
        <p:nvSpPr>
          <p:cNvPr id="15" name="Rectangle 14"/>
          <p:cNvSpPr/>
          <p:nvPr/>
        </p:nvSpPr>
        <p:spPr>
          <a:xfrm>
            <a:off x="437082" y="4222090"/>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Príklad</a:t>
            </a:r>
            <a:r>
              <a:rPr lang="en-US" b="1" dirty="0">
                <a:solidFill>
                  <a:srgbClr val="333333"/>
                </a:solidFill>
                <a:latin typeface="Calibri Light"/>
                <a:cs typeface="Calibri Light"/>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a:t>
            </a:fld>
            <a:endParaRPr lang="de-DE" dirty="0">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4238390147"/>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Reč: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Čo niekto povie a ako to povie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Hovorená reč je pre priamu komunikáciu veľmi dôležitá.</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Intonácia (sarkastická, samoľúba), výber slov (arogantný, faktický a pod.) ti môže o nejakom človeku veľa povedať.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733256"/>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j-lt"/>
                <a:ea typeface="+mn-ea"/>
              </a:rPr>
              <a:t>Pripisuje sa Márii Antoinette (1755-1793); sarkazmus, naivnosť, neznalosť životných pomerov chudobných ľudí?</a:t>
            </a:r>
            <a:endParaRPr lang="en-US" altLang="de-DE" sz="1800" dirty="0">
              <a:solidFill>
                <a:srgbClr val="333333"/>
              </a:solidFill>
              <a:latin typeface="+mj-lt"/>
              <a:ea typeface="+mn-ea"/>
            </a:endParaRPr>
          </a:p>
        </p:txBody>
      </p:sp>
      <p:sp>
        <p:nvSpPr>
          <p:cNvPr id="15" name="Caption_14"/>
          <p:cNvSpPr>
            <a:spLocks noChangeArrowheads="1"/>
          </p:cNvSpPr>
          <p:nvPr/>
        </p:nvSpPr>
        <p:spPr bwMode="auto">
          <a:xfrm>
            <a:off x="624979" y="4591422"/>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Ľudia nemajú chlieb… prečo nejedia namiesto toho koláče?</a:t>
            </a:r>
            <a:endParaRPr lang="en-US" altLang="de-DE" sz="1600" b="1" dirty="0">
              <a:solidFill>
                <a:srgbClr val="333333"/>
              </a:solidFill>
              <a:latin typeface="Calibri Light"/>
            </a:endParaRPr>
          </a:p>
        </p:txBody>
      </p:sp>
      <p:sp>
        <p:nvSpPr>
          <p:cNvPr id="17" name="Rectangle 16"/>
          <p:cNvSpPr/>
          <p:nvPr/>
        </p:nvSpPr>
        <p:spPr>
          <a:xfrm>
            <a:off x="437082" y="4222090"/>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Príklad</a:t>
            </a:r>
            <a:r>
              <a:rPr lang="en-US" b="1" dirty="0">
                <a:solidFill>
                  <a:srgbClr val="333333"/>
                </a:solidFill>
                <a:latin typeface="Calibri Light"/>
                <a:cs typeface="Calibri Light"/>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a:t>
            </a:fld>
            <a:endParaRPr lang="de-DE" dirty="0">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30822518"/>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Reč: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Čo niekto povie a ako to povie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Hovorená reč je pre priamu komunikáciu veľmi dôležitá.</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Intonácia (sarkastická, samoľúba), výber slov (arogantný, faktický a pod.) ti môže o nejakom človeku veľa povedať.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Ako daň vhodnosti a nedorozumeniam sa často objavuje rozdiel medzi tým, čo si ľudia myslia a tým, čo práve povedia.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Niektorí ľudia pri reči vyjadrujú iba málo emócií – a pritom môžu byť emočne rozrušení (napr</a:t>
                      </a:r>
                      <a:r>
                        <a:rPr kumimoji="0" lang="pt-BR" sz="2000" b="0" i="0" u="none" strike="noStrike" cap="none" normalizeH="0" baseline="0">
                          <a:ln>
                            <a:noFill/>
                          </a:ln>
                          <a:solidFill>
                            <a:srgbClr val="333333"/>
                          </a:solidFill>
                          <a:effectLst/>
                          <a:latin typeface="Calibri Light"/>
                        </a:rPr>
                        <a:t>. “bezvýrazný humor”; </a:t>
                      </a:r>
                      <a:r>
                        <a:rPr kumimoji="0" lang="pt-BR" sz="2000" b="0" i="0" u="none" strike="noStrike" cap="none" normalizeH="0" baseline="0" dirty="0">
                          <a:ln>
                            <a:noFill/>
                          </a:ln>
                          <a:solidFill>
                            <a:srgbClr val="333333"/>
                          </a:solidFill>
                          <a:effectLst/>
                          <a:latin typeface="Calibri Light"/>
                        </a:rPr>
                        <a:t>nehybnosť tváre pri Parkinsonovej chorobe).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21088"/>
            <a:ext cx="1371600" cy="369332"/>
          </a:xfrm>
          <a:prstGeom prst="rect">
            <a:avLst/>
          </a:prstGeom>
        </p:spPr>
        <p:txBody>
          <a:bodyPr wrap="none" lIns="45720" rIns="45720">
            <a:noAutofit/>
          </a:bodyPr>
          <a:lstStyle/>
          <a:p>
            <a:pPr eaLnBrk="1" fontAlgn="auto" hangingPunct="1">
              <a:spcBef>
                <a:spcPts val="0"/>
              </a:spcBef>
              <a:spcAft>
                <a:spcPts val="0"/>
              </a:spcAft>
            </a:pPr>
            <a:r>
              <a:rPr lang="en-US" b="1" dirty="0" err="1">
                <a:solidFill>
                  <a:srgbClr val="333333"/>
                </a:solidFill>
                <a:latin typeface="Calibri Light"/>
                <a:cs typeface="Calibri Light"/>
              </a:rPr>
              <a:t>Príklad</a:t>
            </a:r>
            <a:r>
              <a:rPr lang="en-US" b="1" dirty="0">
                <a:solidFill>
                  <a:srgbClr val="333333"/>
                </a:solidFill>
                <a:latin typeface="Calibri Light"/>
                <a:cs typeface="Calibri Light"/>
              </a:rPr>
              <a:t>:</a:t>
            </a:r>
          </a:p>
        </p:txBody>
      </p:sp>
      <p:sp>
        <p:nvSpPr>
          <p:cNvPr id="15" name="Caption_4"/>
          <p:cNvSpPr txBox="1">
            <a:spLocks noChangeArrowheads="1"/>
          </p:cNvSpPr>
          <p:nvPr/>
        </p:nvSpPr>
        <p:spPr bwMode="auto">
          <a:xfrm>
            <a:off x="408955" y="573225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j-lt"/>
                <a:ea typeface="+mn-ea"/>
              </a:rPr>
              <a:t>Pripisuje sa Márii Antoinette (1755-1793); sarkazmus, naivnosť, neznalosť životných pomerov chudobných ľudí?</a:t>
            </a:r>
            <a:endParaRPr lang="en-US" altLang="de-DE" sz="1800" dirty="0">
              <a:solidFill>
                <a:srgbClr val="333333"/>
              </a:solidFill>
              <a:latin typeface="+mj-lt"/>
              <a:ea typeface="+mn-ea"/>
            </a:endParaRPr>
          </a:p>
        </p:txBody>
      </p:sp>
      <p:sp>
        <p:nvSpPr>
          <p:cNvPr id="16" name="Caption_14"/>
          <p:cNvSpPr>
            <a:spLocks noChangeArrowheads="1"/>
          </p:cNvSpPr>
          <p:nvPr/>
        </p:nvSpPr>
        <p:spPr bwMode="auto">
          <a:xfrm>
            <a:off x="624979" y="459042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Ľudia nemajú chlieb… prečo nejedia namiesto toho koláče?</a:t>
            </a:r>
            <a:endParaRPr lang="en-US" altLang="de-DE" sz="1600" b="1" dirty="0">
              <a:solidFill>
                <a:srgbClr val="333333"/>
              </a:solidFill>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10</a:t>
            </a:fld>
            <a:endParaRPr lang="de-DE" dirty="0">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413998997"/>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Predchádzajúce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vedomosti</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konkrétnej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11</a:t>
            </a:fld>
            <a:endParaRPr lang="de-DE" dirty="0">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288887444"/>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Predchádzajúce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vedomosti</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konkrétnej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Predchádzajúce vedomosti môžu pomáhať pri vytváraní si úsudkov o nejakej osobe, najmä pokiaľ ste sa s touto osobou už stretli v podobnej situácii.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12</a:t>
            </a:fld>
            <a:endParaRPr lang="de-DE" dirty="0">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25910088"/>
              </p:ext>
            </p:extLst>
          </p:nvPr>
        </p:nvGraphicFramePr>
        <p:xfrm>
          <a:off x="408955" y="2348880"/>
          <a:ext cx="11376000" cy="420624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Predchádzajúce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vedomosti</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konkrétnej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Predchádzajúce vedomosti môžu pomáhať pri vytváraní si úsudkov o nejakej osobe, najmä pokiaľ ste sa s touto osobou už stretli v podobnej situácii.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Ľudia sa môžu správať odlišne v závislosti na situácii, ich aktuálnej nálady alebo v závislosti od danej udalosti. Nikto nie je zakaždým iba šťastný alebo smutný, dobrý alebo zlý. Niekto môže byť veľmi otvorený v rámci svojej rodiny a rovnako veľmi plachý pri priateľoch - alebo naopak. Niekedy môžete byť prekvapený tým, ako sa odlišne správate za rôznych okolností.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504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endParaRPr lang="en-US" sz="35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13</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20350961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Intuícia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Dôležitý</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kľúč</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odhadu</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869160"/>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dirty="0">
                <a:solidFill>
                  <a:srgbClr val="333333"/>
                </a:solidFill>
                <a:latin typeface="+mj-lt"/>
                <a:ea typeface="+mn-ea"/>
              </a:rPr>
              <a:t>O </a:t>
            </a:r>
            <a:r>
              <a:rPr lang="en-US" altLang="de-DE" sz="2000" dirty="0" err="1">
                <a:solidFill>
                  <a:srgbClr val="333333"/>
                </a:solidFill>
                <a:latin typeface="+mj-lt"/>
                <a:ea typeface="+mn-ea"/>
              </a:rPr>
              <a:t>psoch</a:t>
            </a:r>
            <a:r>
              <a:rPr lang="en-US" altLang="de-DE" sz="2000" dirty="0">
                <a:solidFill>
                  <a:srgbClr val="333333"/>
                </a:solidFill>
                <a:latin typeface="+mj-lt"/>
                <a:ea typeface="+mn-ea"/>
              </a:rPr>
              <a:t> </a:t>
            </a:r>
            <a:r>
              <a:rPr lang="en-US" altLang="de-DE" sz="2000" dirty="0" err="1">
                <a:solidFill>
                  <a:srgbClr val="333333"/>
                </a:solidFill>
                <a:latin typeface="+mj-lt"/>
                <a:ea typeface="+mn-ea"/>
              </a:rPr>
              <a:t>sa</a:t>
            </a:r>
            <a:r>
              <a:rPr lang="en-US" altLang="de-DE" sz="2000" dirty="0">
                <a:solidFill>
                  <a:srgbClr val="333333"/>
                </a:solidFill>
                <a:latin typeface="+mj-lt"/>
                <a:ea typeface="+mn-ea"/>
              </a:rPr>
              <a:t> </a:t>
            </a:r>
            <a:r>
              <a:rPr lang="en-US" altLang="de-DE" sz="2000" dirty="0" err="1">
                <a:solidFill>
                  <a:srgbClr val="333333"/>
                </a:solidFill>
                <a:latin typeface="+mj-lt"/>
                <a:ea typeface="+mn-ea"/>
              </a:rPr>
              <a:t>hovorí</a:t>
            </a:r>
            <a:r>
              <a:rPr lang="en-US" altLang="de-DE" sz="2000" dirty="0">
                <a:solidFill>
                  <a:srgbClr val="333333"/>
                </a:solidFill>
                <a:latin typeface="+mj-lt"/>
                <a:ea typeface="+mn-ea"/>
              </a:rPr>
              <a:t>, </a:t>
            </a:r>
            <a:r>
              <a:rPr lang="en-US" altLang="de-DE" sz="2000" dirty="0" err="1">
                <a:solidFill>
                  <a:srgbClr val="333333"/>
                </a:solidFill>
                <a:latin typeface="+mj-lt"/>
                <a:ea typeface="+mn-ea"/>
              </a:rPr>
              <a:t>že</a:t>
            </a:r>
            <a:r>
              <a:rPr lang="en-US" altLang="de-DE" sz="2000" dirty="0">
                <a:solidFill>
                  <a:srgbClr val="333333"/>
                </a:solidFill>
                <a:latin typeface="+mj-lt"/>
                <a:ea typeface="+mn-ea"/>
              </a:rPr>
              <a:t> </a:t>
            </a:r>
            <a:r>
              <a:rPr lang="en-US" altLang="de-DE" sz="2000" dirty="0" err="1">
                <a:solidFill>
                  <a:srgbClr val="333333"/>
                </a:solidFill>
                <a:latin typeface="+mj-lt"/>
                <a:ea typeface="+mn-ea"/>
              </a:rPr>
              <a:t>sú</a:t>
            </a:r>
            <a:r>
              <a:rPr lang="en-US" altLang="de-DE" sz="2000" dirty="0">
                <a:solidFill>
                  <a:srgbClr val="333333"/>
                </a:solidFill>
                <a:latin typeface="+mj-lt"/>
                <a:ea typeface="+mn-ea"/>
              </a:rPr>
              <a:t> </a:t>
            </a:r>
            <a:r>
              <a:rPr lang="en-US" altLang="de-DE" sz="2000" dirty="0" err="1">
                <a:solidFill>
                  <a:srgbClr val="333333"/>
                </a:solidFill>
                <a:latin typeface="+mj-lt"/>
                <a:ea typeface="+mn-ea"/>
              </a:rPr>
              <a:t>schopné</a:t>
            </a:r>
            <a:r>
              <a:rPr lang="en-US" altLang="de-DE" sz="2000" dirty="0">
                <a:solidFill>
                  <a:srgbClr val="333333"/>
                </a:solidFill>
                <a:latin typeface="+mj-lt"/>
                <a:ea typeface="+mn-ea"/>
              </a:rPr>
              <a:t> </a:t>
            </a:r>
            <a:r>
              <a:rPr lang="en-US" altLang="de-DE" sz="2000" dirty="0" err="1">
                <a:solidFill>
                  <a:srgbClr val="333333"/>
                </a:solidFill>
                <a:latin typeface="+mj-lt"/>
                <a:ea typeface="+mn-ea"/>
              </a:rPr>
              <a:t>vycítiť</a:t>
            </a:r>
            <a:r>
              <a:rPr lang="en-US" altLang="de-DE" sz="2000" dirty="0">
                <a:solidFill>
                  <a:srgbClr val="333333"/>
                </a:solidFill>
                <a:latin typeface="+mj-lt"/>
                <a:ea typeface="+mn-ea"/>
              </a:rPr>
              <a:t>, </a:t>
            </a:r>
            <a:r>
              <a:rPr lang="en-US" altLang="de-DE" sz="2000" dirty="0" err="1">
                <a:solidFill>
                  <a:srgbClr val="333333"/>
                </a:solidFill>
                <a:latin typeface="+mj-lt"/>
                <a:ea typeface="+mn-ea"/>
              </a:rPr>
              <a:t>či</a:t>
            </a:r>
            <a:r>
              <a:rPr lang="en-US" altLang="de-DE" sz="2000" dirty="0">
                <a:solidFill>
                  <a:srgbClr val="333333"/>
                </a:solidFill>
                <a:latin typeface="+mj-lt"/>
                <a:ea typeface="+mn-ea"/>
              </a:rPr>
              <a:t> </a:t>
            </a:r>
            <a:r>
              <a:rPr lang="en-US" altLang="de-DE" sz="2000" dirty="0" err="1">
                <a:solidFill>
                  <a:srgbClr val="333333"/>
                </a:solidFill>
                <a:latin typeface="+mj-lt"/>
                <a:ea typeface="+mn-ea"/>
              </a:rPr>
              <a:t>sa</a:t>
            </a:r>
            <a:r>
              <a:rPr lang="en-US" altLang="de-DE" sz="2000" dirty="0">
                <a:solidFill>
                  <a:srgbClr val="333333"/>
                </a:solidFill>
                <a:latin typeface="+mj-lt"/>
                <a:ea typeface="+mn-ea"/>
              </a:rPr>
              <a:t> ich </a:t>
            </a:r>
            <a:r>
              <a:rPr lang="en-US" altLang="de-DE" sz="2000" dirty="0" err="1">
                <a:solidFill>
                  <a:srgbClr val="333333"/>
                </a:solidFill>
                <a:latin typeface="+mj-lt"/>
                <a:ea typeface="+mn-ea"/>
              </a:rPr>
              <a:t>ľudia</a:t>
            </a:r>
            <a:r>
              <a:rPr lang="en-US" altLang="de-DE" sz="2000" dirty="0">
                <a:solidFill>
                  <a:srgbClr val="333333"/>
                </a:solidFill>
                <a:latin typeface="+mj-lt"/>
                <a:ea typeface="+mn-ea"/>
              </a:rPr>
              <a:t> </a:t>
            </a:r>
            <a:r>
              <a:rPr lang="en-US" altLang="de-DE" sz="2000" dirty="0" err="1">
                <a:solidFill>
                  <a:srgbClr val="333333"/>
                </a:solidFill>
                <a:latin typeface="+mj-lt"/>
                <a:ea typeface="+mn-ea"/>
              </a:rPr>
              <a:t>boja</a:t>
            </a:r>
            <a:r>
              <a:rPr lang="en-US" altLang="de-DE" sz="2000" dirty="0">
                <a:solidFill>
                  <a:srgbClr val="333333"/>
                </a:solidFill>
                <a:latin typeface="+mj-lt"/>
                <a:ea typeface="+mn-ea"/>
              </a:rPr>
              <a:t> </a:t>
            </a:r>
            <a:r>
              <a:rPr lang="en-US" altLang="de-DE" sz="2000" dirty="0" err="1">
                <a:solidFill>
                  <a:srgbClr val="333333"/>
                </a:solidFill>
                <a:latin typeface="+mj-lt"/>
                <a:ea typeface="+mn-ea"/>
              </a:rPr>
              <a:t>alebo</a:t>
            </a:r>
            <a:r>
              <a:rPr lang="en-US" altLang="de-DE" sz="2000" dirty="0">
                <a:solidFill>
                  <a:srgbClr val="333333"/>
                </a:solidFill>
                <a:latin typeface="+mj-lt"/>
                <a:ea typeface="+mn-ea"/>
              </a:rPr>
              <a:t> </a:t>
            </a:r>
            <a:r>
              <a:rPr lang="en-US" altLang="de-DE" sz="2000" dirty="0" err="1">
                <a:solidFill>
                  <a:srgbClr val="333333"/>
                </a:solidFill>
                <a:latin typeface="+mj-lt"/>
                <a:ea typeface="+mn-ea"/>
              </a:rPr>
              <a:t>nie</a:t>
            </a:r>
            <a:r>
              <a:rPr lang="en-US" altLang="de-DE" sz="2000" dirty="0">
                <a:solidFill>
                  <a:srgbClr val="333333"/>
                </a:solidFill>
                <a:latin typeface="+mj-lt"/>
                <a:ea typeface="+mn-ea"/>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14</a:t>
            </a:fld>
            <a:endParaRPr lang="de-DE" dirty="0">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2134046605"/>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Intuícia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Intuícia môže byť chápaná ako vedomosť založená na skúsenosti. Niekedy je náš inštinkt lepší ako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60913"/>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60913"/>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53136"/>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653136"/>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Potešenie</a:t>
            </a:r>
            <a:endParaRPr lang="en-US" altLang="de-DE" sz="1400" dirty="0">
              <a:latin typeface="Calibri Light"/>
            </a:endParaRPr>
          </a:p>
        </p:txBody>
      </p:sp>
      <p:sp>
        <p:nvSpPr>
          <p:cNvPr id="25" name="Caption_24"/>
          <p:cNvSpPr txBox="1">
            <a:spLocks noChangeArrowheads="1"/>
          </p:cNvSpPr>
          <p:nvPr/>
        </p:nvSpPr>
        <p:spPr bwMode="auto">
          <a:xfrm>
            <a:off x="552971" y="6149633"/>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Napr. hororový film </a:t>
            </a:r>
            <a:br>
              <a:rPr lang="pt-BR" altLang="de-DE" sz="1200">
                <a:latin typeface="Calibri Light"/>
              </a:rPr>
            </a:br>
            <a:r>
              <a:rPr lang="pt-BR" altLang="de-DE" sz="1200">
                <a:latin typeface="Calibri Light"/>
              </a:rPr>
              <a:t>(“To”)</a:t>
            </a:r>
            <a:endParaRPr lang="en-US" altLang="de-DE" sz="1200" dirty="0">
              <a:latin typeface="Calibri Light"/>
            </a:endParaRPr>
          </a:p>
        </p:txBody>
      </p:sp>
      <p:sp>
        <p:nvSpPr>
          <p:cNvPr id="26" name="Caption_25"/>
          <p:cNvSpPr txBox="1">
            <a:spLocks noChangeArrowheads="1"/>
          </p:cNvSpPr>
          <p:nvPr/>
        </p:nvSpPr>
        <p:spPr bwMode="auto">
          <a:xfrm>
            <a:off x="2289423" y="6149633"/>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Spomienky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Zábavný</a:t>
            </a:r>
            <a:r>
              <a:rPr lang="en-US" altLang="de-DE" sz="1400" b="1" dirty="0">
                <a:latin typeface="Calibri Light"/>
              </a:rPr>
              <a:t>, </a:t>
            </a:r>
            <a:r>
              <a:rPr lang="en-US" altLang="de-DE" sz="1400" b="1" dirty="0" err="1">
                <a:latin typeface="Calibri Light"/>
              </a:rPr>
              <a:t>desivý</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Záleží</a:t>
            </a:r>
            <a:r>
              <a:rPr lang="en-US" altLang="de-DE" sz="1400" dirty="0">
                <a:latin typeface="Calibri Light"/>
              </a:rPr>
              <a:t> od </a:t>
            </a:r>
            <a:r>
              <a:rPr lang="en-US" altLang="de-DE" sz="1400" dirty="0" err="1">
                <a:latin typeface="Calibri Light"/>
              </a:rPr>
              <a:t>nálady</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19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15</a:t>
            </a:fld>
            <a:endParaRPr lang="de-DE" dirty="0">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384639610"/>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Intuícia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Intuícia môže byť chápaná ako vedomosť založená na skúsenosti. Niekedy je náš inštinkt lepší ako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pt-BR" sz="2000" b="0" i="0" u="none" strike="noStrike" cap="none" normalizeH="0" baseline="0" dirty="0">
                          <a:ln>
                            <a:noFill/>
                          </a:ln>
                          <a:solidFill>
                            <a:srgbClr val="333333"/>
                          </a:solidFill>
                          <a:effectLst/>
                          <a:latin typeface="Calibri Light"/>
                        </a:rPr>
                        <a:t>Pozor: </a:t>
                      </a:r>
                    </a:p>
                    <a:p>
                      <a:pPr marL="342900" marR="0" lvl="0" indent="-34290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súčasné emócie môžu ovplyvňovať naše vnímanie/myšlienky. Napríklad:</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Hnev:</a:t>
                      </a:r>
                      <a:r>
                        <a:rPr kumimoji="0" lang="pt-BR" sz="2000" b="0" i="0" u="none" strike="noStrike" cap="none" normalizeH="0" baseline="0" dirty="0">
                          <a:ln>
                            <a:noFill/>
                          </a:ln>
                          <a:solidFill>
                            <a:srgbClr val="333333"/>
                          </a:solidFill>
                          <a:effectLst/>
                          <a:latin typeface="Calibri Light"/>
                        </a:rPr>
                        <a:t> tendencia cítiť sa nepochopený alebo podvedený</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Depresia:</a:t>
                      </a:r>
                      <a:r>
                        <a:rPr kumimoji="0" lang="pt-BR" sz="2000" b="0" i="0" u="none" strike="noStrike" cap="none" normalizeH="0" baseline="0" dirty="0">
                          <a:ln>
                            <a:noFill/>
                          </a:ln>
                          <a:solidFill>
                            <a:srgbClr val="333333"/>
                          </a:solidFill>
                          <a:effectLst/>
                          <a:latin typeface="Calibri Light"/>
                        </a:rPr>
                        <a:t> všetko </a:t>
                      </a:r>
                      <a:r>
                        <a:rPr kumimoji="0" lang="pt-BR" sz="2000" b="0" i="0" u="none" strike="noStrike" cap="none" normalizeH="0" baseline="0">
                          <a:ln>
                            <a:noFill/>
                          </a:ln>
                          <a:solidFill>
                            <a:srgbClr val="333333"/>
                          </a:solidFill>
                          <a:effectLst/>
                          <a:latin typeface="Calibri Light"/>
                        </a:rPr>
                        <a:t>vyzerá “černejšie” </a:t>
                      </a:r>
                      <a:r>
                        <a:rPr kumimoji="0" lang="pt-BR" sz="2000" b="0" i="0" u="none" strike="noStrike" cap="none" normalizeH="0" baseline="0" dirty="0">
                          <a:ln>
                            <a:noFill/>
                          </a:ln>
                          <a:solidFill>
                            <a:srgbClr val="333333"/>
                          </a:solidFill>
                          <a:effectLst/>
                          <a:latin typeface="Calibri Light"/>
                        </a:rPr>
                        <a:t>ako 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60913"/>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60913"/>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53136"/>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653136"/>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Potešenie</a:t>
            </a:r>
            <a:endParaRPr lang="en-US" altLang="de-DE" sz="1400" dirty="0">
              <a:latin typeface="Calibri Light"/>
            </a:endParaRPr>
          </a:p>
        </p:txBody>
      </p:sp>
      <p:sp>
        <p:nvSpPr>
          <p:cNvPr id="25" name="Caption_24"/>
          <p:cNvSpPr txBox="1">
            <a:spLocks noChangeArrowheads="1"/>
          </p:cNvSpPr>
          <p:nvPr/>
        </p:nvSpPr>
        <p:spPr bwMode="auto">
          <a:xfrm>
            <a:off x="552971" y="6149633"/>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Napr. hororový film </a:t>
            </a:r>
            <a:br>
              <a:rPr lang="pt-BR" altLang="de-DE" sz="1200">
                <a:latin typeface="Calibri Light"/>
              </a:rPr>
            </a:br>
            <a:r>
              <a:rPr lang="pt-BR" altLang="de-DE" sz="1200">
                <a:latin typeface="Calibri Light"/>
              </a:rPr>
              <a:t>(“To”)</a:t>
            </a:r>
            <a:endParaRPr lang="en-US" altLang="de-DE" sz="1200" dirty="0">
              <a:latin typeface="Calibri Light"/>
            </a:endParaRPr>
          </a:p>
        </p:txBody>
      </p:sp>
      <p:sp>
        <p:nvSpPr>
          <p:cNvPr id="26" name="Caption_25"/>
          <p:cNvSpPr txBox="1">
            <a:spLocks noChangeArrowheads="1"/>
          </p:cNvSpPr>
          <p:nvPr/>
        </p:nvSpPr>
        <p:spPr bwMode="auto">
          <a:xfrm>
            <a:off x="2289423" y="6149633"/>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Spomienky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Zábavný</a:t>
            </a:r>
            <a:r>
              <a:rPr lang="en-US" altLang="de-DE" sz="1400" b="1" dirty="0">
                <a:latin typeface="Calibri Light"/>
              </a:rPr>
              <a:t>, </a:t>
            </a:r>
            <a:r>
              <a:rPr lang="en-US" altLang="de-DE" sz="1400" b="1" dirty="0" err="1">
                <a:latin typeface="Calibri Light"/>
              </a:rPr>
              <a:t>desivý</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Záleží</a:t>
            </a:r>
            <a:r>
              <a:rPr lang="en-US" altLang="de-DE" sz="1400" dirty="0">
                <a:latin typeface="Calibri Light"/>
              </a:rPr>
              <a:t> od </a:t>
            </a:r>
            <a:r>
              <a:rPr lang="en-US" altLang="de-DE" sz="1400" dirty="0" err="1">
                <a:latin typeface="Calibri Light"/>
              </a:rPr>
              <a:t>nálady</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19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677703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a:solidFill>
                  <a:srgbClr val="004992"/>
                </a:solidFill>
                <a:latin typeface="+mn-lt"/>
                <a:ea typeface="+mn-ea"/>
                <a:cs typeface="+mn-cs"/>
              </a:rPr>
              <a:t>Porozprávajte sa prosím o výhodách a nevýhodách nasledovného znaku pre vytváranie si úsudkov o nejakej osobe</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16</a:t>
            </a:fld>
            <a:endParaRPr lang="de-DE" dirty="0">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026750239"/>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Intuícia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Dôležitý kľúč odhadu: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Intuícia môže byť chápaná ako vedomosť založená na skúsenosti. Niekedy je náš inštinkt lepší ako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pt-BR" sz="2000" b="0" i="0" u="none" strike="noStrike" cap="none" normalizeH="0" baseline="0" dirty="0">
                          <a:ln>
                            <a:noFill/>
                          </a:ln>
                          <a:solidFill>
                            <a:srgbClr val="333333"/>
                          </a:solidFill>
                          <a:effectLst/>
                          <a:latin typeface="Calibri Light"/>
                        </a:rPr>
                        <a:t>Pozor: </a:t>
                      </a:r>
                    </a:p>
                    <a:p>
                      <a:pPr marL="342900" marR="0" lvl="0" indent="-34290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súčasné emócie môžu ovplyvňovať naše vnímanie/myšlienky. Napríklad:</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Hnev:</a:t>
                      </a:r>
                      <a:r>
                        <a:rPr kumimoji="0" lang="pt-BR" sz="2000" b="0" i="0" u="none" strike="noStrike" cap="none" normalizeH="0" baseline="0" dirty="0">
                          <a:ln>
                            <a:noFill/>
                          </a:ln>
                          <a:solidFill>
                            <a:srgbClr val="333333"/>
                          </a:solidFill>
                          <a:effectLst/>
                          <a:latin typeface="Calibri Light"/>
                        </a:rPr>
                        <a:t> tendencia cítiť sa nepochopený alebo podvedený</a:t>
                      </a:r>
                    </a:p>
                    <a:p>
                      <a:pPr marL="914323" marR="0" lvl="1" indent="-457200" algn="l" defTabSz="914400" rtl="0" eaLnBrk="1" fontAlgn="base" latinLnBrk="0" hangingPunct="1">
                        <a:lnSpc>
                          <a:spcPct val="100000"/>
                        </a:lnSpc>
                        <a:spcBef>
                          <a:spcPts val="6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Depresia:</a:t>
                      </a:r>
                      <a:r>
                        <a:rPr kumimoji="0" lang="pt-BR" sz="2000" b="0" i="0" u="none" strike="noStrike" cap="none" normalizeH="0" baseline="0" dirty="0">
                          <a:ln>
                            <a:noFill/>
                          </a:ln>
                          <a:solidFill>
                            <a:srgbClr val="333333"/>
                          </a:solidFill>
                          <a:effectLst/>
                          <a:latin typeface="Calibri Light"/>
                        </a:rPr>
                        <a:t> všetko </a:t>
                      </a:r>
                      <a:r>
                        <a:rPr kumimoji="0" lang="pt-BR" sz="2000" b="0" i="0" u="none" strike="noStrike" cap="none" normalizeH="0" baseline="0">
                          <a:ln>
                            <a:noFill/>
                          </a:ln>
                          <a:solidFill>
                            <a:srgbClr val="333333"/>
                          </a:solidFill>
                          <a:effectLst/>
                          <a:latin typeface="Calibri Light"/>
                        </a:rPr>
                        <a:t>vyzerá “černejšie” </a:t>
                      </a:r>
                      <a:r>
                        <a:rPr kumimoji="0" lang="pt-BR" sz="2000" b="0" i="0" u="none" strike="noStrike" cap="none" normalizeH="0" baseline="0" dirty="0">
                          <a:ln>
                            <a:noFill/>
                          </a:ln>
                          <a:solidFill>
                            <a:srgbClr val="333333"/>
                          </a:solidFill>
                          <a:effectLst/>
                          <a:latin typeface="Calibri Light"/>
                        </a:rPr>
                        <a:t>ako je.</a:t>
                      </a:r>
                    </a:p>
                    <a:p>
                      <a:pPr marL="342900" marR="0" lvl="0" indent="-34290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Mali by sme načúvať svojim inštinktom, ale nie slepo im veriť.</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08920"/>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60913"/>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60913"/>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53136"/>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653136"/>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Potešenie</a:t>
            </a:r>
            <a:endParaRPr lang="en-US" altLang="de-DE" sz="1400" dirty="0">
              <a:latin typeface="Calibri Light"/>
            </a:endParaRPr>
          </a:p>
        </p:txBody>
      </p:sp>
      <p:sp>
        <p:nvSpPr>
          <p:cNvPr id="25" name="Caption_24"/>
          <p:cNvSpPr txBox="1">
            <a:spLocks noChangeArrowheads="1"/>
          </p:cNvSpPr>
          <p:nvPr/>
        </p:nvSpPr>
        <p:spPr bwMode="auto">
          <a:xfrm>
            <a:off x="552971" y="6149633"/>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Napr. hororový film </a:t>
            </a:r>
            <a:br>
              <a:rPr lang="pt-BR" altLang="de-DE" sz="1200">
                <a:latin typeface="Calibri Light"/>
              </a:rPr>
            </a:br>
            <a:r>
              <a:rPr lang="pt-BR" altLang="de-DE" sz="1200">
                <a:latin typeface="Calibri Light"/>
              </a:rPr>
              <a:t>(“To”)</a:t>
            </a:r>
            <a:endParaRPr lang="en-US" altLang="de-DE" sz="1200" dirty="0">
              <a:latin typeface="Calibri Light"/>
            </a:endParaRPr>
          </a:p>
        </p:txBody>
      </p:sp>
      <p:sp>
        <p:nvSpPr>
          <p:cNvPr id="26" name="Caption_25"/>
          <p:cNvSpPr txBox="1">
            <a:spLocks noChangeArrowheads="1"/>
          </p:cNvSpPr>
          <p:nvPr/>
        </p:nvSpPr>
        <p:spPr bwMode="auto">
          <a:xfrm>
            <a:off x="2289423" y="6149633"/>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Spomienky na cirkus</a:t>
            </a:r>
            <a:endParaRPr lang="en-US" altLang="de-DE" sz="1200" dirty="0">
              <a:latin typeface="Calibri Light"/>
            </a:endParaRPr>
          </a:p>
        </p:txBody>
      </p:sp>
      <p:sp>
        <p:nvSpPr>
          <p:cNvPr id="27" name="Caption_28"/>
          <p:cNvSpPr txBox="1">
            <a:spLocks noChangeArrowheads="1"/>
          </p:cNvSpPr>
          <p:nvPr/>
        </p:nvSpPr>
        <p:spPr bwMode="auto">
          <a:xfrm>
            <a:off x="842367" y="389462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Zábavný</a:t>
            </a:r>
            <a:r>
              <a:rPr lang="en-US" altLang="de-DE" sz="1400" b="1" dirty="0">
                <a:latin typeface="Calibri Light"/>
              </a:rPr>
              <a:t>, </a:t>
            </a:r>
            <a:r>
              <a:rPr lang="en-US" altLang="de-DE" sz="1400" b="1" dirty="0" err="1">
                <a:latin typeface="Calibri Light"/>
              </a:rPr>
              <a:t>desivý</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Záleží</a:t>
            </a:r>
            <a:r>
              <a:rPr lang="en-US" altLang="de-DE" sz="1400" dirty="0">
                <a:latin typeface="Calibri Light"/>
              </a:rPr>
              <a:t> od </a:t>
            </a:r>
            <a:r>
              <a:rPr lang="en-US" altLang="de-DE" sz="1400" dirty="0" err="1">
                <a:latin typeface="Calibri Light"/>
              </a:rPr>
              <a:t>nálady</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119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188040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Zdanie a skutočnosť!</a:t>
            </a: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sk-SK" sz="2400" dirty="0">
                <a:solidFill>
                  <a:srgbClr val="004992"/>
                </a:solidFill>
              </a:rPr>
              <a:t>žiadnemu z predchádzajúcich aspektov</a:t>
            </a:r>
            <a:r>
              <a:rPr lang="en-US" sz="2400" dirty="0">
                <a:solidFill>
                  <a:srgbClr val="004992"/>
                </a:solidFill>
              </a:rPr>
              <a:t> (</a:t>
            </a:r>
            <a:r>
              <a:rPr lang="sk-SK" sz="2400" dirty="0">
                <a:solidFill>
                  <a:srgbClr val="004992"/>
                </a:solidFill>
              </a:rPr>
              <a:t>napr</a:t>
            </a:r>
            <a:r>
              <a:rPr lang="en-US" sz="2400" dirty="0">
                <a:solidFill>
                  <a:srgbClr val="004992"/>
                </a:solidFill>
              </a:rPr>
              <a:t>. </a:t>
            </a:r>
            <a:r>
              <a:rPr lang="sk-SK" sz="2400" dirty="0">
                <a:solidFill>
                  <a:srgbClr val="004992"/>
                </a:solidFill>
              </a:rPr>
              <a:t>tomu, čo človek hovorí</a:t>
            </a:r>
            <a:r>
              <a:rPr lang="en-US" sz="2400" dirty="0">
                <a:solidFill>
                  <a:srgbClr val="004992"/>
                </a:solidFill>
              </a:rPr>
              <a:t>) </a:t>
            </a:r>
            <a:r>
              <a:rPr lang="sk-SK" sz="2400" dirty="0">
                <a:solidFill>
                  <a:srgbClr val="004992"/>
                </a:solidFill>
              </a:rPr>
              <a:t>nemôžeme veriť v plnej miere</a:t>
            </a:r>
            <a:r>
              <a:rPr lang="en-US" sz="2400" dirty="0">
                <a:solidFill>
                  <a:srgbClr val="004992"/>
                </a:solidFill>
              </a:rPr>
              <a:t>!</a:t>
            </a:r>
            <a:endParaRPr lang="de-DE" sz="2400" dirty="0">
              <a:solidFill>
                <a:srgbClr val="004992"/>
              </a:solidFill>
            </a:endParaRPr>
          </a:p>
          <a:p>
            <a:pPr lvl="0" defTabSz="914400" fontAlgn="base"/>
            <a:r>
              <a:rPr lang="sk-SK" sz="2400" i="1" dirty="0">
                <a:solidFill>
                  <a:srgbClr val="333333"/>
                </a:solidFill>
              </a:rPr>
              <a:t>Mali by sme brať do úvahy všetky možnosti</a:t>
            </a:r>
            <a:r>
              <a:rPr lang="en-US" sz="2400" i="1" dirty="0">
                <a:solidFill>
                  <a:srgbClr val="333333"/>
                </a:solidFill>
              </a:rPr>
              <a:t>!</a:t>
            </a:r>
            <a:br>
              <a:rPr lang="en-US" sz="2400" i="1" dirty="0">
                <a:solidFill>
                  <a:srgbClr val="333333"/>
                </a:solidFill>
              </a:rPr>
            </a:br>
            <a:r>
              <a:rPr lang="sk-SK" sz="2400" dirty="0">
                <a:solidFill>
                  <a:srgbClr val="333333"/>
                </a:solidFill>
              </a:rPr>
              <a:t>Iba v kombinácii nám pomáhajú s vytváraním si úsudkov voči komplexným situáciám</a:t>
            </a:r>
            <a:r>
              <a:rPr lang="en-US"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17</a:t>
            </a:fld>
            <a:endParaRPr lang="de-DE"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k-SK" sz="2400" dirty="0">
                <a:solidFill>
                  <a:srgbClr val="333333"/>
                </a:solidFill>
              </a:rPr>
              <a:t>Štúdie ukazujú, že mnohí</a:t>
            </a:r>
            <a:r>
              <a:rPr lang="en-US" sz="2400" dirty="0">
                <a:solidFill>
                  <a:srgbClr val="333333"/>
                </a:solidFill>
              </a:rPr>
              <a:t> (</a:t>
            </a:r>
            <a:r>
              <a:rPr lang="sk-SK" sz="2400" dirty="0">
                <a:solidFill>
                  <a:srgbClr val="333333"/>
                </a:solidFill>
              </a:rPr>
              <a:t>ale nie všetci</a:t>
            </a:r>
            <a:r>
              <a:rPr lang="en-US" sz="2400" dirty="0">
                <a:solidFill>
                  <a:srgbClr val="333333"/>
                </a:solidFill>
              </a:rPr>
              <a:t>!) </a:t>
            </a:r>
            <a:r>
              <a:rPr lang="sk-SK" sz="2400" dirty="0">
                <a:solidFill>
                  <a:srgbClr val="333333"/>
                </a:solidFill>
              </a:rPr>
              <a:t>ľudia so psychickými problémami (obzvlášť so </a:t>
            </a:r>
            <a:r>
              <a:rPr lang="en-US" sz="2400" dirty="0">
                <a:solidFill>
                  <a:srgbClr val="333333"/>
                </a:solidFill>
              </a:rPr>
              <a:t>psych</a:t>
            </a:r>
            <a:r>
              <a:rPr lang="sk-SK" sz="2400" dirty="0">
                <a:solidFill>
                  <a:srgbClr val="333333"/>
                </a:solidFill>
              </a:rPr>
              <a:t>ózou) majú problémy v nasledovných oblastiach</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k-SK" sz="2400" dirty="0">
                <a:solidFill>
                  <a:srgbClr val="004992"/>
                </a:solidFill>
              </a:rPr>
              <a:t>Problémy v odkrývaní a hodnotení výrazov tváre iných ľudí</a:t>
            </a:r>
            <a:r>
              <a:rPr lang="de-DE" sz="2400" dirty="0">
                <a:solidFill>
                  <a:srgbClr val="004992"/>
                </a:solidFill>
              </a:rPr>
              <a:t> (</a:t>
            </a:r>
            <a:r>
              <a:rPr lang="sk-SK" sz="2400" dirty="0">
                <a:solidFill>
                  <a:srgbClr val="004992"/>
                </a:solidFill>
              </a:rPr>
              <a:t>napr</a:t>
            </a:r>
            <a:r>
              <a:rPr lang="de-DE" sz="2400" dirty="0">
                <a:solidFill>
                  <a:srgbClr val="004992"/>
                </a:solidFill>
              </a:rPr>
              <a:t>. </a:t>
            </a:r>
            <a:r>
              <a:rPr lang="sk-SK" sz="2400" dirty="0">
                <a:solidFill>
                  <a:srgbClr val="004992"/>
                </a:solidFill>
              </a:rPr>
              <a:t>radosť</a:t>
            </a:r>
            <a:r>
              <a:rPr lang="de-DE" sz="2400" dirty="0">
                <a:solidFill>
                  <a:srgbClr val="004992"/>
                </a:solidFill>
              </a:rPr>
              <a:t>, </a:t>
            </a:r>
            <a:r>
              <a:rPr lang="sk-SK" sz="2400" dirty="0">
                <a:solidFill>
                  <a:srgbClr val="004992"/>
                </a:solidFill>
              </a:rPr>
              <a:t>smútok</a:t>
            </a:r>
            <a:r>
              <a:rPr lang="de-DE" sz="2400" dirty="0">
                <a:solidFill>
                  <a:srgbClr val="004992"/>
                </a:solidFill>
              </a:rPr>
              <a:t>)</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18</a:t>
            </a:fld>
            <a:endParaRPr lang="de-DE"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sk-SK" sz="2400" dirty="0">
                <a:solidFill>
                  <a:srgbClr val="333333"/>
                </a:solidFill>
              </a:rPr>
              <a:t>Štúdie ukazujú, že mnohí</a:t>
            </a:r>
            <a:r>
              <a:rPr lang="en-US" sz="2400" dirty="0">
                <a:solidFill>
                  <a:srgbClr val="333333"/>
                </a:solidFill>
              </a:rPr>
              <a:t> (</a:t>
            </a:r>
            <a:r>
              <a:rPr lang="sk-SK" sz="2400" dirty="0">
                <a:solidFill>
                  <a:srgbClr val="333333"/>
                </a:solidFill>
              </a:rPr>
              <a:t>ale nie všetci</a:t>
            </a:r>
            <a:r>
              <a:rPr lang="en-US" sz="2400" dirty="0">
                <a:solidFill>
                  <a:srgbClr val="333333"/>
                </a:solidFill>
              </a:rPr>
              <a:t>!) </a:t>
            </a:r>
            <a:r>
              <a:rPr lang="sk-SK" sz="2400" dirty="0">
                <a:solidFill>
                  <a:srgbClr val="333333"/>
                </a:solidFill>
              </a:rPr>
              <a:t>ľudia so psychickými problémami (obzvlášť so </a:t>
            </a:r>
            <a:r>
              <a:rPr lang="en-US" sz="2400" dirty="0">
                <a:solidFill>
                  <a:srgbClr val="333333"/>
                </a:solidFill>
              </a:rPr>
              <a:t>psych</a:t>
            </a:r>
            <a:r>
              <a:rPr lang="sk-SK" sz="2400" dirty="0">
                <a:solidFill>
                  <a:srgbClr val="333333"/>
                </a:solidFill>
              </a:rPr>
              <a:t>ózou) majú problémy v nasledovných oblastiach</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k-SK" sz="2400" dirty="0">
                <a:solidFill>
                  <a:srgbClr val="004992"/>
                </a:solidFill>
              </a:rPr>
              <a:t>Problémy v odkrývaní a hodnotení výrazov tváre iných ľudí</a:t>
            </a:r>
            <a:r>
              <a:rPr lang="de-DE" sz="2400" dirty="0">
                <a:solidFill>
                  <a:srgbClr val="004992"/>
                </a:solidFill>
              </a:rPr>
              <a:t> (</a:t>
            </a:r>
            <a:r>
              <a:rPr lang="sk-SK" sz="2400" dirty="0">
                <a:solidFill>
                  <a:srgbClr val="004992"/>
                </a:solidFill>
              </a:rPr>
              <a:t>napr</a:t>
            </a:r>
            <a:r>
              <a:rPr lang="de-DE" sz="2400" dirty="0">
                <a:solidFill>
                  <a:srgbClr val="004992"/>
                </a:solidFill>
              </a:rPr>
              <a:t>. </a:t>
            </a:r>
            <a:r>
              <a:rPr lang="sk-SK" sz="2400" dirty="0">
                <a:solidFill>
                  <a:srgbClr val="004992"/>
                </a:solidFill>
              </a:rPr>
              <a:t>radosť</a:t>
            </a:r>
            <a:r>
              <a:rPr lang="de-DE" sz="2400" dirty="0">
                <a:solidFill>
                  <a:srgbClr val="004992"/>
                </a:solidFill>
              </a:rPr>
              <a:t>, </a:t>
            </a:r>
            <a:r>
              <a:rPr lang="sk-SK" sz="2400" dirty="0">
                <a:solidFill>
                  <a:srgbClr val="004992"/>
                </a:solidFill>
              </a:rPr>
              <a:t>smútok</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sk-SK" sz="2400" dirty="0">
                <a:solidFill>
                  <a:srgbClr val="004992"/>
                </a:solidFill>
              </a:rPr>
              <a:t>Problémy v odhadovaní motívov</a:t>
            </a:r>
            <a:r>
              <a:rPr lang="en-US" sz="2400" dirty="0">
                <a:solidFill>
                  <a:srgbClr val="004992"/>
                </a:solidFill>
              </a:rPr>
              <a:t>/</a:t>
            </a:r>
            <a:r>
              <a:rPr lang="sk-SK" sz="2400" dirty="0">
                <a:solidFill>
                  <a:srgbClr val="004992"/>
                </a:solidFill>
              </a:rPr>
              <a:t>budúceho správania sa iných ľudí na základe ich aktuálneho správania sa</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19</a:t>
            </a:fld>
            <a:endParaRPr lang="de-DE" dirty="0">
              <a:latin typeface="+mn-lt"/>
            </a:endParaRPr>
          </a:p>
        </p:txBody>
      </p:sp>
    </p:spTree>
    <p:extLst>
      <p:ext uri="{BB962C8B-B14F-4D97-AF65-F5344CB8AC3E}">
        <p14:creationId xmlns:p14="http://schemas.microsoft.com/office/powerpoint/2010/main" val="1480253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Ako</a:t>
            </a:r>
            <a:r>
              <a:rPr lang="en-US" sz="3600" dirty="0">
                <a:latin typeface="+mn-lt"/>
                <a:ea typeface="+mn-ea"/>
                <a:cs typeface="+mn-cs"/>
              </a:rPr>
              <a:t> </a:t>
            </a:r>
            <a:r>
              <a:rPr lang="en-US" sz="3600" dirty="0" err="1">
                <a:latin typeface="+mn-lt"/>
                <a:ea typeface="+mn-ea"/>
                <a:cs typeface="+mn-cs"/>
              </a:rPr>
              <a:t>nedostatok</a:t>
            </a:r>
            <a:r>
              <a:rPr lang="en-US" sz="3600" dirty="0">
                <a:latin typeface="+mn-lt"/>
                <a:ea typeface="+mn-ea"/>
                <a:cs typeface="+mn-cs"/>
              </a:rPr>
              <a:t> </a:t>
            </a:r>
            <a:r>
              <a:rPr lang="en-US" sz="3600" dirty="0" err="1">
                <a:latin typeface="+mn-lt"/>
                <a:ea typeface="+mn-ea"/>
                <a:cs typeface="+mn-cs"/>
              </a:rPr>
              <a:t>empatie</a:t>
            </a:r>
            <a:r>
              <a:rPr lang="en-US" sz="3600" dirty="0">
                <a:latin typeface="+mn-lt"/>
                <a:ea typeface="+mn-ea"/>
                <a:cs typeface="+mn-cs"/>
              </a:rPr>
              <a:t> </a:t>
            </a:r>
            <a:r>
              <a:rPr lang="en-US" sz="3600" dirty="0" err="1">
                <a:latin typeface="+mn-lt"/>
                <a:ea typeface="+mn-ea"/>
                <a:cs typeface="+mn-cs"/>
              </a:rPr>
              <a:t>počas</a:t>
            </a:r>
            <a:r>
              <a:rPr lang="en-US" sz="3600" dirty="0">
                <a:latin typeface="+mn-lt"/>
                <a:ea typeface="+mn-ea"/>
                <a:cs typeface="+mn-cs"/>
              </a:rPr>
              <a:t> </a:t>
            </a:r>
            <a:r>
              <a:rPr lang="en-US" sz="3600" dirty="0" err="1">
                <a:latin typeface="+mn-lt"/>
                <a:ea typeface="+mn-ea"/>
                <a:cs typeface="+mn-cs"/>
              </a:rPr>
              <a:t>psychózy</a:t>
            </a:r>
            <a:r>
              <a:rPr lang="en-US" sz="3600" dirty="0">
                <a:latin typeface="+mn-lt"/>
                <a:ea typeface="+mn-ea"/>
                <a:cs typeface="+mn-cs"/>
              </a:rPr>
              <a:t> </a:t>
            </a:r>
            <a:r>
              <a:rPr lang="en-US" sz="3600" dirty="0" err="1">
                <a:latin typeface="+mn-lt"/>
                <a:ea typeface="+mn-ea"/>
                <a:cs typeface="+mn-cs"/>
              </a:rPr>
              <a:t>napomáha</a:t>
            </a:r>
            <a:r>
              <a:rPr lang="en-US" sz="3600" dirty="0">
                <a:latin typeface="+mn-lt"/>
                <a:ea typeface="+mn-ea"/>
                <a:cs typeface="+mn-cs"/>
              </a:rPr>
              <a:t> </a:t>
            </a:r>
            <a:r>
              <a:rPr lang="en-US" sz="3600" dirty="0" err="1">
                <a:latin typeface="+mn-lt"/>
                <a:ea typeface="+mn-ea"/>
                <a:cs typeface="+mn-cs"/>
              </a:rPr>
              <a:t>chybným</a:t>
            </a:r>
            <a:r>
              <a:rPr lang="en-US" sz="3600" dirty="0">
                <a:latin typeface="+mn-lt"/>
                <a:ea typeface="+mn-ea"/>
                <a:cs typeface="+mn-cs"/>
              </a:rPr>
              <a:t> </a:t>
            </a:r>
            <a:r>
              <a:rPr lang="en-US" sz="3600" dirty="0" err="1">
                <a:latin typeface="+mn-lt"/>
                <a:ea typeface="+mn-ea"/>
                <a:cs typeface="+mn-cs"/>
              </a:rPr>
              <a:t>interpretáciám</a:t>
            </a:r>
            <a:r>
              <a:rPr lang="en-US" sz="3600" dirty="0">
                <a:latin typeface="+mn-lt"/>
                <a:ea typeface="+mn-ea"/>
                <a:cs typeface="+mn-cs"/>
              </a:rPr>
              <a:t> – </a:t>
            </a:r>
            <a:r>
              <a:rPr lang="en-US" sz="3600" dirty="0" err="1">
                <a:latin typeface="+mn-lt"/>
                <a:ea typeface="+mn-ea"/>
                <a:cs typeface="+mn-cs"/>
              </a:rPr>
              <a:t>príklady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20</a:t>
            </a:fld>
            <a:endParaRPr lang="de-DE" dirty="0">
              <a:latin typeface="+mn-lt"/>
            </a:endParaRPr>
          </a:p>
        </p:txBody>
      </p:sp>
      <p:sp>
        <p:nvSpPr>
          <p:cNvPr id="44058" name="Rechteck 1"/>
          <p:cNvSpPr>
            <a:spLocks noChangeArrowheads="1"/>
          </p:cNvSpPr>
          <p:nvPr/>
        </p:nvSpPr>
        <p:spPr bwMode="auto">
          <a:xfrm>
            <a:off x="408955" y="61653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k-SK" altLang="de-DE" sz="2000" dirty="0">
                <a:solidFill>
                  <a:srgbClr val="004992"/>
                </a:solidFill>
                <a:latin typeface="+mn-lt"/>
              </a:rPr>
              <a:t>Môže niekto prispieť nejakou krátkou osobnou skúsenosťou</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776995749"/>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Vysvetlenie počas psychózy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Iné možné vysvetlenia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V autobuse sa na vás dlho pozerá nejaký muž.</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Konečne sa ten prenasledovateľ prezradil.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Vďaka vášmu nápadnému správaniu (napr. noseniu slnečných okuliarov) , provokujete pohľady voči sebe.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Šéf kritizuje vaše chyby.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Ste presvedčený o tom, že budete prepustený.</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Šéf trochu preháňa, ale neplánuje vás vyhodiť – je vo všeobecnosti trochu podráždený.</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Priateľ číta nejaký novinový článok o zlých školských výsledkoch.</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Naznačuje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zlé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školské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známky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ktoré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dostal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dieťa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Čistá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zhoda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okolností</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priateľ</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zaujíma</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noviny</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nevie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vašich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problémoch</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škole</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Ďalej vám ukážeme niekoľko kreslených príbehov</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Porozprávajte sa prosím o tom, čo si jednotlivé postavy príbehu </a:t>
            </a:r>
            <a:r>
              <a:rPr lang="de-DE" altLang="de-DE" sz="2400" dirty="0">
                <a:solidFill>
                  <a:srgbClr val="333333"/>
                </a:solidFill>
              </a:rPr>
              <a:t>bb</a:t>
            </a:r>
            <a:r>
              <a:rPr lang="sk-SK" altLang="de-DE" sz="2400" dirty="0">
                <a:solidFill>
                  <a:srgbClr val="333333"/>
                </a:solidFill>
              </a:rPr>
              <a:t>môžu myslieť jedna o druhej.</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21</a:t>
            </a:fld>
            <a:endParaRPr lang="de-DE"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Ďalej vám ukážeme niekoľko kreslených príbehov</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Porozprávajte sa prosím o tom, čo si jednotlivé postavy príbehu </a:t>
            </a:r>
            <a:r>
              <a:rPr lang="de-DE" altLang="de-DE" sz="2400" dirty="0">
                <a:solidFill>
                  <a:srgbClr val="333333"/>
                </a:solidFill>
              </a:rPr>
              <a:t>bb</a:t>
            </a:r>
            <a:r>
              <a:rPr lang="sk-SK" altLang="de-DE" sz="2400" dirty="0">
                <a:solidFill>
                  <a:srgbClr val="333333"/>
                </a:solidFill>
              </a:rPr>
              <a:t>môžu myslieť jedna o druhej.</a:t>
            </a:r>
            <a:endParaRPr lang="en-US" altLang="de-DE" sz="2400" dirty="0">
              <a:solidFill>
                <a:srgbClr val="333333"/>
              </a:solidFill>
            </a:endParaRPr>
          </a:p>
          <a:p>
            <a:pPr lvl="0" defTabSz="914400" fontAlgn="base">
              <a:buClr>
                <a:srgbClr val="336699"/>
              </a:buClr>
            </a:pPr>
            <a:endParaRPr lang="de-DE" altLang="de-DE" sz="2400" dirty="0">
              <a:solidFill>
                <a:srgbClr val="333333"/>
              </a:solidFill>
            </a:endParaRPr>
          </a:p>
          <a:p>
            <a:pPr lvl="0" defTabSz="914400" fontAlgn="base"/>
            <a:r>
              <a:rPr lang="sk-SK" altLang="de-DE" sz="2400" b="1" dirty="0">
                <a:solidFill>
                  <a:srgbClr val="004992"/>
                </a:solidFill>
              </a:rPr>
              <a:t>Dôležité</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Máte rozlíšiť informácie, ktoré máte o postavách vy sami a </a:t>
            </a:r>
            <a:r>
              <a:rPr lang="de-DE" altLang="de-DE" sz="2400" dirty="0" err="1">
                <a:solidFill>
                  <a:srgbClr val="333333"/>
                </a:solidFill>
              </a:rPr>
              <a:t>bb</a:t>
            </a:r>
            <a:r>
              <a:rPr lang="sk-SK" altLang="de-DE" sz="2400" dirty="0">
                <a:solidFill>
                  <a:srgbClr val="333333"/>
                </a:solidFill>
              </a:rPr>
              <a:t>informácie, ktoré majú postavy o sebe navzájom</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22</a:t>
            </a:fld>
            <a:endParaRPr lang="de-DE" dirty="0">
              <a:latin typeface="+mn-lt"/>
            </a:endParaRPr>
          </a:p>
        </p:txBody>
      </p:sp>
    </p:spTree>
    <p:extLst>
      <p:ext uri="{BB962C8B-B14F-4D97-AF65-F5344CB8AC3E}">
        <p14:creationId xmlns:p14="http://schemas.microsoft.com/office/powerpoint/2010/main" val="135229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Ďalej vám ukážeme niekoľko kreslených príbehov</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Porozprávajte sa prosím o tom, čo si jednotlivé postavy príbehu </a:t>
            </a:r>
            <a:r>
              <a:rPr lang="de-DE" altLang="de-DE" sz="2400" dirty="0">
                <a:solidFill>
                  <a:srgbClr val="333333"/>
                </a:solidFill>
              </a:rPr>
              <a:t>bb</a:t>
            </a:r>
            <a:r>
              <a:rPr lang="sk-SK" altLang="de-DE" sz="2400" dirty="0">
                <a:solidFill>
                  <a:srgbClr val="333333"/>
                </a:solidFill>
              </a:rPr>
              <a:t>môžu myslieť jedna o druhej.</a:t>
            </a:r>
            <a:endParaRPr lang="en-US" altLang="de-DE" sz="2400" dirty="0">
              <a:solidFill>
                <a:srgbClr val="333333"/>
              </a:solidFill>
            </a:endParaRPr>
          </a:p>
          <a:p>
            <a:pPr lvl="0" defTabSz="914400" fontAlgn="base">
              <a:buClr>
                <a:srgbClr val="336699"/>
              </a:buClr>
            </a:pPr>
            <a:endParaRPr lang="de-DE" altLang="de-DE" sz="2400" dirty="0">
              <a:solidFill>
                <a:srgbClr val="333333"/>
              </a:solidFill>
            </a:endParaRPr>
          </a:p>
          <a:p>
            <a:pPr lvl="0" defTabSz="914400" fontAlgn="base"/>
            <a:r>
              <a:rPr lang="sk-SK" altLang="de-DE" sz="2400" b="1" dirty="0">
                <a:solidFill>
                  <a:srgbClr val="004992"/>
                </a:solidFill>
              </a:rPr>
              <a:t>Dôležité</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Máte rozlíšiť informácie, ktoré máte o postavách vy sami a </a:t>
            </a:r>
            <a:r>
              <a:rPr lang="de-DE" altLang="de-DE" sz="2400" dirty="0" err="1">
                <a:solidFill>
                  <a:srgbClr val="333333"/>
                </a:solidFill>
              </a:rPr>
              <a:t>bb</a:t>
            </a:r>
            <a:r>
              <a:rPr lang="sk-SK" altLang="de-DE" sz="2400" dirty="0">
                <a:solidFill>
                  <a:srgbClr val="333333"/>
                </a:solidFill>
              </a:rPr>
              <a:t>informácie, ktoré majú postavy o sebe navzájom</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Aké ďalšie informácie sú nevyhnutné pre definitívnu odpoveď?</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23</a:t>
            </a:fld>
            <a:endParaRPr lang="de-DE" dirty="0">
              <a:latin typeface="+mn-lt"/>
            </a:endParaRPr>
          </a:p>
        </p:txBody>
      </p:sp>
    </p:spTree>
    <p:extLst>
      <p:ext uri="{BB962C8B-B14F-4D97-AF65-F5344CB8AC3E}">
        <p14:creationId xmlns:p14="http://schemas.microsoft.com/office/powerpoint/2010/main" val="3337795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24</a:t>
            </a:fld>
            <a:endParaRPr lang="de-DE" dirty="0">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err="1">
                <a:solidFill>
                  <a:srgbClr val="004992"/>
                </a:solidFill>
                <a:latin typeface="Calibri Light"/>
              </a:rPr>
              <a:t>Čo</a:t>
            </a:r>
            <a:r>
              <a:rPr lang="en-US" altLang="de-DE" sz="2400" dirty="0">
                <a:solidFill>
                  <a:srgbClr val="004992"/>
                </a:solidFill>
                <a:latin typeface="Calibri Light"/>
              </a:rPr>
              <a:t> </a:t>
            </a:r>
            <a:r>
              <a:rPr lang="en-US" altLang="de-DE" sz="2400" dirty="0" err="1">
                <a:solidFill>
                  <a:srgbClr val="004992"/>
                </a:solidFill>
                <a:latin typeface="Calibri Light"/>
              </a:rPr>
              <a:t>dievča</a:t>
            </a:r>
            <a:r>
              <a:rPr lang="en-US" altLang="de-DE" sz="2400" dirty="0">
                <a:solidFill>
                  <a:srgbClr val="004992"/>
                </a:solidFill>
                <a:latin typeface="Calibri Light"/>
              </a:rPr>
              <a:t> </a:t>
            </a:r>
            <a:r>
              <a:rPr lang="en-US" altLang="de-DE" sz="2400" dirty="0" err="1">
                <a:solidFill>
                  <a:srgbClr val="004992"/>
                </a:solidFill>
                <a:latin typeface="Calibri Light"/>
              </a:rPr>
              <a:t>podľa</a:t>
            </a:r>
            <a:r>
              <a:rPr lang="en-US" altLang="de-DE" sz="2400" dirty="0">
                <a:solidFill>
                  <a:srgbClr val="004992"/>
                </a:solidFill>
                <a:latin typeface="Calibri Light"/>
              </a:rPr>
              <a:t> </a:t>
            </a:r>
            <a:r>
              <a:rPr lang="en-US" altLang="de-DE" sz="2400" dirty="0" err="1">
                <a:solidFill>
                  <a:srgbClr val="004992"/>
                </a:solidFill>
                <a:latin typeface="Calibri Light"/>
              </a:rPr>
              <a:t>všetkého</a:t>
            </a:r>
            <a:r>
              <a:rPr lang="en-US" altLang="de-DE" sz="2400" dirty="0">
                <a:solidFill>
                  <a:srgbClr val="004992"/>
                </a:solidFill>
                <a:latin typeface="Calibri Light"/>
              </a:rPr>
              <a:t> </a:t>
            </a:r>
            <a:r>
              <a:rPr lang="en-US" altLang="de-DE" sz="2400" dirty="0" err="1">
                <a:solidFill>
                  <a:srgbClr val="004992"/>
                </a:solidFill>
                <a:latin typeface="Calibri Light"/>
              </a:rPr>
              <a:t>prinesie</a:t>
            </a:r>
            <a:r>
              <a:rPr lang="en-US" altLang="de-DE" sz="2400" dirty="0">
                <a:solidFill>
                  <a:srgbClr val="004992"/>
                </a:solidFill>
                <a:latin typeface="Calibri Light"/>
              </a:rPr>
              <a:t> </a:t>
            </a:r>
            <a:r>
              <a:rPr lang="en-US" altLang="de-DE" sz="2400" dirty="0" err="1">
                <a:solidFill>
                  <a:srgbClr val="004992"/>
                </a:solidFill>
                <a:latin typeface="Calibri Light"/>
              </a:rPr>
              <a:t>svojej</a:t>
            </a:r>
            <a:r>
              <a:rPr lang="en-US" altLang="de-DE" sz="2400" dirty="0">
                <a:solidFill>
                  <a:srgbClr val="004992"/>
                </a:solidFill>
                <a:latin typeface="Calibri Light"/>
              </a:rPr>
              <a:t> </a:t>
            </a:r>
            <a:r>
              <a:rPr lang="en-US" altLang="de-DE" sz="2400" dirty="0" err="1">
                <a:solidFill>
                  <a:srgbClr val="004992"/>
                </a:solidFill>
                <a:latin typeface="Calibri Light"/>
              </a:rPr>
              <a:t>babičke</a:t>
            </a:r>
            <a:r>
              <a:rPr lang="en-US" altLang="de-DE" sz="2400" dirty="0">
                <a:solidFill>
                  <a:srgbClr val="004992"/>
                </a:solidFill>
                <a:latin typeface="Calibri Light"/>
              </a:rPr>
              <a:t> </a:t>
            </a:r>
            <a:r>
              <a:rPr lang="en-US" altLang="de-DE" sz="2400" dirty="0" err="1">
                <a:solidFill>
                  <a:srgbClr val="004992"/>
                </a:solidFill>
                <a:latin typeface="Calibri Light"/>
              </a:rPr>
              <a:t>ako</a:t>
            </a:r>
            <a:r>
              <a:rPr lang="en-US" altLang="de-DE" sz="2400" dirty="0">
                <a:solidFill>
                  <a:srgbClr val="004992"/>
                </a:solidFill>
                <a:latin typeface="Calibri Light"/>
              </a:rPr>
              <a:t> </a:t>
            </a:r>
            <a:r>
              <a:rPr lang="en-US" altLang="de-DE" sz="2400" dirty="0" err="1">
                <a:solidFill>
                  <a:srgbClr val="004992"/>
                </a:solidFill>
                <a:latin typeface="Calibri Light"/>
              </a:rPr>
              <a:t>darček</a:t>
            </a:r>
            <a:r>
              <a:rPr lang="en-US" altLang="de-DE" sz="2400" dirty="0">
                <a:solidFill>
                  <a:srgbClr val="004992"/>
                </a:solidFill>
                <a:latin typeface="Calibri Light"/>
              </a:rPr>
              <a:t> k </a:t>
            </a:r>
            <a:r>
              <a:rPr lang="en-US" altLang="de-DE" sz="2400" dirty="0" err="1">
                <a:solidFill>
                  <a:srgbClr val="004992"/>
                </a:solidFill>
                <a:latin typeface="Calibri Light"/>
              </a:rPr>
              <a:t>jej</a:t>
            </a:r>
            <a:r>
              <a:rPr lang="en-US" altLang="de-DE" sz="2400" dirty="0">
                <a:solidFill>
                  <a:srgbClr val="004992"/>
                </a:solidFill>
                <a:latin typeface="Calibri Light"/>
              </a:rPr>
              <a:t> </a:t>
            </a:r>
            <a:r>
              <a:rPr lang="en-US" altLang="de-DE" sz="2400" dirty="0" err="1">
                <a:solidFill>
                  <a:srgbClr val="004992"/>
                </a:solidFill>
                <a:latin typeface="Calibri Light"/>
              </a:rPr>
              <a:t>ďalším</a:t>
            </a:r>
            <a:r>
              <a:rPr lang="en-US" altLang="de-DE" sz="2400" dirty="0">
                <a:solidFill>
                  <a:srgbClr val="004992"/>
                </a:solidFill>
                <a:latin typeface="Calibri Light"/>
              </a:rPr>
              <a:t> </a:t>
            </a:r>
            <a:r>
              <a:rPr lang="en-US" altLang="de-DE" sz="2400" dirty="0" err="1">
                <a:solidFill>
                  <a:srgbClr val="004992"/>
                </a:solidFill>
                <a:latin typeface="Calibri Light"/>
              </a:rPr>
              <a:t>narodeninám</a:t>
            </a:r>
            <a:r>
              <a:rPr lang="en-US" altLang="de-DE" sz="2400" dirty="0">
                <a:solidFill>
                  <a:srgbClr val="004992"/>
                </a:solidFill>
                <a:latin typeface="Calibri Light"/>
              </a:rPr>
              <a:t>? </a:t>
            </a:r>
            <a:r>
              <a:rPr lang="en-US" altLang="de-DE" sz="2400" dirty="0" err="1">
                <a:solidFill>
                  <a:srgbClr val="004992"/>
                </a:solidFill>
                <a:latin typeface="Calibri Light"/>
              </a:rPr>
              <a:t>Poteší</a:t>
            </a:r>
            <a:r>
              <a:rPr lang="en-US" altLang="de-DE" sz="2400" dirty="0">
                <a:solidFill>
                  <a:srgbClr val="004992"/>
                </a:solidFill>
                <a:latin typeface="Calibri Light"/>
              </a:rPr>
              <a:t> </a:t>
            </a:r>
            <a:r>
              <a:rPr lang="en-US" altLang="de-DE" sz="2400" dirty="0" err="1">
                <a:solidFill>
                  <a:srgbClr val="004992"/>
                </a:solidFill>
                <a:latin typeface="Calibri Light"/>
              </a:rPr>
              <a:t>sa</a:t>
            </a:r>
            <a:r>
              <a:rPr lang="en-US" altLang="de-DE" sz="2400" dirty="0">
                <a:solidFill>
                  <a:srgbClr val="004992"/>
                </a:solidFill>
                <a:latin typeface="Calibri Light"/>
              </a:rPr>
              <a:t> </a:t>
            </a:r>
            <a:r>
              <a:rPr lang="en-US" altLang="de-DE" sz="2400" dirty="0" err="1">
                <a:solidFill>
                  <a:srgbClr val="004992"/>
                </a:solidFill>
                <a:latin typeface="Calibri Light"/>
              </a:rPr>
              <a:t>babička</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b="1">
                <a:solidFill>
                  <a:srgbClr val="000000"/>
                </a:solidFill>
                <a:latin typeface="Calibri Light"/>
              </a:rPr>
              <a:t>Čokoládové cukríky! </a:t>
            </a:r>
          </a:p>
          <a:p>
            <a:pPr algn="ctr" eaLnBrk="1" hangingPunct="1">
              <a:spcBef>
                <a:spcPct val="0"/>
              </a:spcBef>
              <a:buFontTx/>
              <a:buNone/>
            </a:pPr>
            <a:r>
              <a:rPr lang="de-DE" altLang="de-DE" sz="1100" b="1">
                <a:solidFill>
                  <a:srgbClr val="000000"/>
                </a:solidFill>
                <a:latin typeface="Calibri Light"/>
              </a:rPr>
              <a:t>Ďakujem pekne!</a:t>
            </a:r>
            <a:endParaRPr lang="de-DE" altLang="de-DE" sz="11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227511"/>
            <a:ext cx="10882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b="1" dirty="0">
                <a:solidFill>
                  <a:srgbClr val="000000"/>
                </a:solidFill>
                <a:latin typeface="Calibri Light"/>
              </a:rPr>
              <a:t>Nemôžem vystáť čokoládové cukríky...</a:t>
            </a:r>
          </a:p>
        </p:txBody>
      </p:sp>
    </p:spTree>
    <p:extLst>
      <p:ext uri="{BB962C8B-B14F-4D97-AF65-F5344CB8AC3E}">
        <p14:creationId xmlns:p14="http://schemas.microsoft.com/office/powerpoint/2010/main" val="1299202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Narodeniny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starej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mamy</a:t>
            </a:r>
            <a:br>
              <a:rPr lang="en-US" sz="3600" dirty="0">
                <a:solidFill>
                  <a:srgbClr val="004992"/>
                </a:solidFill>
                <a:latin typeface="+mn-lt"/>
                <a:ea typeface="+mn-ea"/>
                <a:cs typeface="+mn-cs"/>
              </a:rPr>
            </a:br>
            <a:r>
              <a:rPr lang="en-US" dirty="0" err="1">
                <a:solidFill>
                  <a:srgbClr val="004992"/>
                </a:solidFill>
                <a:latin typeface="+mn-lt"/>
                <a:ea typeface="+mn-ea"/>
                <a:cs typeface="+mn-cs"/>
              </a:rPr>
              <a:t>Čo</a:t>
            </a:r>
            <a:r>
              <a:rPr lang="en-US" dirty="0">
                <a:solidFill>
                  <a:srgbClr val="004992"/>
                </a:solidFill>
                <a:latin typeface="+mn-lt"/>
                <a:ea typeface="+mn-ea"/>
                <a:cs typeface="+mn-cs"/>
              </a:rPr>
              <a:t> </a:t>
            </a:r>
            <a:r>
              <a:rPr lang="en-US" dirty="0" err="1">
                <a:solidFill>
                  <a:srgbClr val="004992"/>
                </a:solidFill>
                <a:latin typeface="+mn-lt"/>
                <a:ea typeface="+mn-ea"/>
                <a:cs typeface="+mn-cs"/>
              </a:rPr>
              <a:t>dievča</a:t>
            </a:r>
            <a:r>
              <a:rPr lang="en-US" dirty="0">
                <a:solidFill>
                  <a:srgbClr val="004992"/>
                </a:solidFill>
                <a:latin typeface="+mn-lt"/>
                <a:ea typeface="+mn-ea"/>
                <a:cs typeface="+mn-cs"/>
              </a:rPr>
              <a:t> </a:t>
            </a:r>
            <a:r>
              <a:rPr lang="en-US" dirty="0" err="1">
                <a:solidFill>
                  <a:srgbClr val="004992"/>
                </a:solidFill>
                <a:latin typeface="+mn-lt"/>
                <a:ea typeface="+mn-ea"/>
                <a:cs typeface="+mn-cs"/>
              </a:rPr>
              <a:t>prinesie</a:t>
            </a:r>
            <a:r>
              <a:rPr lang="en-US" dirty="0">
                <a:solidFill>
                  <a:srgbClr val="004992"/>
                </a:solidFill>
                <a:latin typeface="+mn-lt"/>
                <a:ea typeface="+mn-ea"/>
                <a:cs typeface="+mn-cs"/>
              </a:rPr>
              <a:t> </a:t>
            </a:r>
            <a:r>
              <a:rPr lang="en-US" dirty="0" err="1">
                <a:solidFill>
                  <a:srgbClr val="004992"/>
                </a:solidFill>
                <a:latin typeface="+mn-lt"/>
                <a:ea typeface="+mn-ea"/>
                <a:cs typeface="+mn-cs"/>
              </a:rPr>
              <a:t>budúci</a:t>
            </a:r>
            <a:r>
              <a:rPr lang="en-US" dirty="0">
                <a:solidFill>
                  <a:srgbClr val="004992"/>
                </a:solidFill>
                <a:latin typeface="+mn-lt"/>
                <a:ea typeface="+mn-ea"/>
                <a:cs typeface="+mn-cs"/>
              </a:rPr>
              <a:t> </a:t>
            </a:r>
            <a:r>
              <a:rPr lang="en-US" dirty="0" err="1">
                <a:solidFill>
                  <a:srgbClr val="004992"/>
                </a:solidFill>
                <a:latin typeface="+mn-lt"/>
                <a:ea typeface="+mn-ea"/>
                <a:cs typeface="+mn-cs"/>
              </a:rPr>
              <a:t>rok</a:t>
            </a:r>
            <a:r>
              <a:rPr lang="en-US" dirty="0">
                <a:solidFill>
                  <a:srgbClr val="004992"/>
                </a:solidFill>
                <a:latin typeface="+mn-lt"/>
                <a:ea typeface="+mn-ea"/>
                <a:cs typeface="+mn-cs"/>
              </a:rPr>
              <a:t> </a:t>
            </a:r>
            <a:r>
              <a:rPr lang="en-US" dirty="0" err="1">
                <a:solidFill>
                  <a:srgbClr val="004992"/>
                </a:solidFill>
                <a:latin typeface="+mn-lt"/>
                <a:ea typeface="+mn-ea"/>
                <a:cs typeface="+mn-cs"/>
              </a:rPr>
              <a:t>svojej</a:t>
            </a:r>
            <a:r>
              <a:rPr lang="en-US" dirty="0">
                <a:solidFill>
                  <a:srgbClr val="004992"/>
                </a:solidFill>
                <a:latin typeface="+mn-lt"/>
                <a:ea typeface="+mn-ea"/>
                <a:cs typeface="+mn-cs"/>
              </a:rPr>
              <a:t> </a:t>
            </a:r>
            <a:r>
              <a:rPr lang="en-US" dirty="0" err="1">
                <a:solidFill>
                  <a:srgbClr val="004992"/>
                </a:solidFill>
                <a:latin typeface="+mn-lt"/>
                <a:ea typeface="+mn-ea"/>
                <a:cs typeface="+mn-cs"/>
              </a:rPr>
              <a:t>babičke</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25</a:t>
            </a:fld>
            <a:endParaRPr lang="de-DE" dirty="0">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Calibri Light"/>
              </a:rPr>
              <a:t>Pravdepodobne</a:t>
            </a:r>
            <a:r>
              <a:rPr lang="en-US" altLang="de-DE" sz="2000" b="1" dirty="0">
                <a:solidFill>
                  <a:srgbClr val="004992"/>
                </a:solidFill>
                <a:latin typeface="Calibri Light"/>
              </a:rPr>
              <a:t>: </a:t>
            </a:r>
            <a:r>
              <a:rPr lang="en-US" altLang="de-DE" sz="2000" dirty="0" err="1">
                <a:solidFill>
                  <a:srgbClr val="333333"/>
                </a:solidFill>
                <a:latin typeface="Calibri Light"/>
              </a:rPr>
              <a:t>Opäť</a:t>
            </a:r>
            <a:r>
              <a:rPr lang="en-US" altLang="de-DE" sz="2000" dirty="0">
                <a:solidFill>
                  <a:srgbClr val="333333"/>
                </a:solidFill>
                <a:latin typeface="Calibri Light"/>
              </a:rPr>
              <a:t> </a:t>
            </a:r>
            <a:r>
              <a:rPr lang="en-US" altLang="de-DE" sz="2000" dirty="0" err="1">
                <a:solidFill>
                  <a:srgbClr val="333333"/>
                </a:solidFill>
                <a:latin typeface="Calibri Light"/>
              </a:rPr>
              <a:t>bonboniéru</a:t>
            </a:r>
            <a:r>
              <a:rPr lang="en-US" altLang="de-DE" sz="2000" dirty="0">
                <a:solidFill>
                  <a:srgbClr val="333333"/>
                </a:solidFill>
                <a:latin typeface="Calibri Light"/>
              </a:rPr>
              <a:t>, </a:t>
            </a:r>
            <a:r>
              <a:rPr lang="en-US" altLang="de-DE" sz="2000" dirty="0" err="1">
                <a:solidFill>
                  <a:srgbClr val="333333"/>
                </a:solidFill>
                <a:latin typeface="Calibri Light"/>
              </a:rPr>
              <a:t>pretože</a:t>
            </a:r>
            <a:r>
              <a:rPr lang="en-US" altLang="de-DE" sz="2000" dirty="0">
                <a:solidFill>
                  <a:srgbClr val="333333"/>
                </a:solidFill>
                <a:latin typeface="Calibri Light"/>
              </a:rPr>
              <a:t> </a:t>
            </a:r>
            <a:r>
              <a:rPr lang="en-US" altLang="de-DE" sz="2000" dirty="0" err="1">
                <a:solidFill>
                  <a:srgbClr val="333333"/>
                </a:solidFill>
                <a:latin typeface="Calibri Light"/>
              </a:rPr>
              <a:t>babička</a:t>
            </a:r>
            <a:r>
              <a:rPr lang="en-US" altLang="de-DE" sz="2000" dirty="0">
                <a:solidFill>
                  <a:srgbClr val="333333"/>
                </a:solidFill>
                <a:latin typeface="Calibri Light"/>
              </a:rPr>
              <a:t> bola </a:t>
            </a:r>
            <a:r>
              <a:rPr lang="en-US" altLang="de-DE" sz="2000" dirty="0" err="1">
                <a:solidFill>
                  <a:srgbClr val="333333"/>
                </a:solidFill>
                <a:latin typeface="Calibri Light"/>
              </a:rPr>
              <a:t>minule</a:t>
            </a:r>
            <a:r>
              <a:rPr lang="en-US" altLang="de-DE" sz="2000" dirty="0">
                <a:solidFill>
                  <a:srgbClr val="333333"/>
                </a:solidFill>
                <a:latin typeface="Calibri Light"/>
              </a:rPr>
              <a:t> </a:t>
            </a:r>
            <a:r>
              <a:rPr lang="en-US" altLang="de-DE" sz="2000" dirty="0" err="1">
                <a:solidFill>
                  <a:srgbClr val="333333"/>
                </a:solidFill>
                <a:latin typeface="Calibri Light"/>
              </a:rPr>
              <a:t>tak</a:t>
            </a:r>
            <a:r>
              <a:rPr lang="en-US" altLang="de-DE" sz="2000" dirty="0">
                <a:solidFill>
                  <a:srgbClr val="333333"/>
                </a:solidFill>
                <a:latin typeface="Calibri Light"/>
              </a:rPr>
              <a:t> </a:t>
            </a:r>
            <a:r>
              <a:rPr lang="en-US" altLang="de-DE" sz="2000" dirty="0" err="1">
                <a:solidFill>
                  <a:srgbClr val="333333"/>
                </a:solidFill>
                <a:latin typeface="Calibri Light"/>
              </a:rPr>
              <a:t>nadšená</a:t>
            </a:r>
            <a:r>
              <a:rPr lang="en-US" altLang="de-DE" sz="2000" dirty="0">
                <a:solidFill>
                  <a:srgbClr val="333333"/>
                </a:solidFill>
                <a:latin typeface="Calibri Light"/>
              </a:rPr>
              <a:t>.</a:t>
            </a:r>
          </a:p>
          <a:p>
            <a:pPr eaLnBrk="1" hangingPunct="1">
              <a:spcBef>
                <a:spcPts val="1200"/>
              </a:spcBef>
              <a:spcAft>
                <a:spcPts val="0"/>
              </a:spcAft>
              <a:buNone/>
            </a:pPr>
            <a:r>
              <a:rPr lang="en-US" altLang="de-DE" sz="2000" b="1" dirty="0" err="1">
                <a:solidFill>
                  <a:srgbClr val="004992"/>
                </a:solidFill>
                <a:latin typeface="Calibri Light"/>
              </a:rPr>
              <a:t>Nepravdepodobne</a:t>
            </a:r>
            <a:r>
              <a:rPr lang="en-US" altLang="de-DE" sz="2000" b="1" dirty="0">
                <a:solidFill>
                  <a:srgbClr val="004992"/>
                </a:solidFill>
                <a:latin typeface="Calibri Light"/>
              </a:rPr>
              <a:t>: </a:t>
            </a:r>
            <a:r>
              <a:rPr lang="en-US" altLang="de-DE" sz="2000" dirty="0" err="1">
                <a:solidFill>
                  <a:srgbClr val="333333"/>
                </a:solidFill>
                <a:latin typeface="Calibri Light"/>
              </a:rPr>
              <a:t>Dievča</a:t>
            </a:r>
            <a:r>
              <a:rPr lang="en-US" altLang="de-DE" sz="2000" dirty="0">
                <a:solidFill>
                  <a:srgbClr val="333333"/>
                </a:solidFill>
                <a:latin typeface="Calibri Light"/>
              </a:rPr>
              <a:t> </a:t>
            </a:r>
            <a:r>
              <a:rPr lang="en-US" altLang="de-DE" sz="2000" dirty="0" err="1">
                <a:solidFill>
                  <a:srgbClr val="333333"/>
                </a:solidFill>
                <a:latin typeface="Calibri Light"/>
              </a:rPr>
              <a:t>si</a:t>
            </a:r>
            <a:r>
              <a:rPr lang="en-US" altLang="de-DE" sz="2000" dirty="0">
                <a:solidFill>
                  <a:srgbClr val="333333"/>
                </a:solidFill>
                <a:latin typeface="Calibri Light"/>
              </a:rPr>
              <a:t> </a:t>
            </a:r>
            <a:r>
              <a:rPr lang="en-US" altLang="de-DE" sz="2000" dirty="0" err="1">
                <a:solidFill>
                  <a:srgbClr val="333333"/>
                </a:solidFill>
                <a:latin typeface="Calibri Light"/>
              </a:rPr>
              <a:t>všimlo</a:t>
            </a:r>
            <a:r>
              <a:rPr lang="en-US" altLang="de-DE" sz="2000" dirty="0">
                <a:solidFill>
                  <a:srgbClr val="333333"/>
                </a:solidFill>
                <a:latin typeface="Calibri Light"/>
              </a:rPr>
              <a:t>, </a:t>
            </a:r>
            <a:r>
              <a:rPr lang="en-US" altLang="de-DE" sz="2000" dirty="0" err="1">
                <a:solidFill>
                  <a:srgbClr val="333333"/>
                </a:solidFill>
                <a:latin typeface="Calibri Light"/>
              </a:rPr>
              <a:t>že</a:t>
            </a:r>
            <a:r>
              <a:rPr lang="en-US" altLang="de-DE" sz="2000" dirty="0">
                <a:solidFill>
                  <a:srgbClr val="333333"/>
                </a:solidFill>
                <a:latin typeface="Calibri Light"/>
              </a:rPr>
              <a:t> </a:t>
            </a:r>
            <a:r>
              <a:rPr lang="en-US" altLang="de-DE" sz="2000" dirty="0" err="1">
                <a:solidFill>
                  <a:srgbClr val="333333"/>
                </a:solidFill>
                <a:latin typeface="Calibri Light"/>
              </a:rPr>
              <a:t>babička</a:t>
            </a:r>
            <a:r>
              <a:rPr lang="en-US" altLang="de-DE" sz="2000" dirty="0">
                <a:solidFill>
                  <a:srgbClr val="333333"/>
                </a:solidFill>
                <a:latin typeface="Calibri Light"/>
              </a:rPr>
              <a:t> </a:t>
            </a:r>
            <a:r>
              <a:rPr lang="en-US" altLang="de-DE" sz="2000" dirty="0" err="1">
                <a:solidFill>
                  <a:srgbClr val="333333"/>
                </a:solidFill>
                <a:latin typeface="Calibri Light"/>
              </a:rPr>
              <a:t>nemá</a:t>
            </a:r>
            <a:r>
              <a:rPr lang="en-US" altLang="de-DE" sz="2000" dirty="0">
                <a:solidFill>
                  <a:srgbClr val="333333"/>
                </a:solidFill>
                <a:latin typeface="Calibri Light"/>
              </a:rPr>
              <a:t> </a:t>
            </a:r>
            <a:r>
              <a:rPr lang="en-US" altLang="de-DE" sz="2000" dirty="0" err="1">
                <a:solidFill>
                  <a:srgbClr val="333333"/>
                </a:solidFill>
                <a:latin typeface="Calibri Light"/>
              </a:rPr>
              <a:t>rada</a:t>
            </a:r>
            <a:r>
              <a:rPr lang="en-US" altLang="de-DE" sz="2000" dirty="0">
                <a:solidFill>
                  <a:srgbClr val="333333"/>
                </a:solidFill>
                <a:latin typeface="Calibri Light"/>
              </a:rPr>
              <a:t> </a:t>
            </a:r>
            <a:r>
              <a:rPr lang="en-US" altLang="de-DE" sz="2000" dirty="0" err="1">
                <a:solidFill>
                  <a:srgbClr val="333333"/>
                </a:solidFill>
                <a:latin typeface="Calibri Light"/>
              </a:rPr>
              <a:t>čokoládové</a:t>
            </a:r>
            <a:r>
              <a:rPr lang="en-US" altLang="de-DE" sz="2000" dirty="0">
                <a:solidFill>
                  <a:srgbClr val="333333"/>
                </a:solidFill>
                <a:latin typeface="Calibri Light"/>
              </a:rPr>
              <a:t> </a:t>
            </a:r>
            <a:r>
              <a:rPr lang="en-US" altLang="de-DE" sz="2000" dirty="0" err="1">
                <a:solidFill>
                  <a:srgbClr val="333333"/>
                </a:solidFill>
                <a:latin typeface="Calibri Light"/>
              </a:rPr>
              <a:t>cukríky</a:t>
            </a:r>
            <a:r>
              <a:rPr lang="en-US" altLang="de-DE" sz="2000" dirty="0">
                <a:solidFill>
                  <a:srgbClr val="333333"/>
                </a:solidFill>
                <a:latin typeface="Calibri Light"/>
              </a:rPr>
              <a:t> a </a:t>
            </a:r>
            <a:r>
              <a:rPr lang="en-US" altLang="de-DE" sz="2000" dirty="0" err="1">
                <a:solidFill>
                  <a:srgbClr val="333333"/>
                </a:solidFill>
                <a:latin typeface="Calibri Light"/>
              </a:rPr>
              <a:t>na</a:t>
            </a:r>
            <a:r>
              <a:rPr lang="en-US" altLang="de-DE" sz="2000" dirty="0">
                <a:solidFill>
                  <a:srgbClr val="333333"/>
                </a:solidFill>
                <a:latin typeface="Calibri Light"/>
              </a:rPr>
              <a:t> </a:t>
            </a:r>
            <a:r>
              <a:rPr lang="en-US" altLang="de-DE" sz="2000" dirty="0" err="1">
                <a:solidFill>
                  <a:srgbClr val="333333"/>
                </a:solidFill>
                <a:latin typeface="Calibri Light"/>
              </a:rPr>
              <a:t>ďalšie</a:t>
            </a:r>
            <a:r>
              <a:rPr lang="en-US" altLang="de-DE" sz="2000" dirty="0">
                <a:solidFill>
                  <a:srgbClr val="333333"/>
                </a:solidFill>
                <a:latin typeface="Calibri Light"/>
              </a:rPr>
              <a:t> </a:t>
            </a:r>
            <a:r>
              <a:rPr lang="en-US" altLang="de-DE" sz="2000" dirty="0" err="1">
                <a:solidFill>
                  <a:srgbClr val="333333"/>
                </a:solidFill>
                <a:latin typeface="Calibri Light"/>
              </a:rPr>
              <a:t>narodeniny</a:t>
            </a:r>
            <a:r>
              <a:rPr lang="en-US" altLang="de-DE" sz="2000" dirty="0">
                <a:solidFill>
                  <a:srgbClr val="333333"/>
                </a:solidFill>
                <a:latin typeface="Calibri Light"/>
              </a:rPr>
              <a:t> </a:t>
            </a:r>
            <a:r>
              <a:rPr lang="en-US" altLang="de-DE" sz="2000" dirty="0" err="1">
                <a:solidFill>
                  <a:srgbClr val="333333"/>
                </a:solidFill>
                <a:latin typeface="Calibri Light"/>
              </a:rPr>
              <a:t>jej</a:t>
            </a:r>
            <a:r>
              <a:rPr lang="en-US" altLang="de-DE" sz="2000" dirty="0">
                <a:solidFill>
                  <a:srgbClr val="333333"/>
                </a:solidFill>
                <a:latin typeface="Calibri Light"/>
              </a:rPr>
              <a:t> </a:t>
            </a:r>
            <a:r>
              <a:rPr lang="en-US" altLang="de-DE" sz="2000" dirty="0" err="1">
                <a:solidFill>
                  <a:srgbClr val="333333"/>
                </a:solidFill>
                <a:latin typeface="Calibri Light"/>
              </a:rPr>
              <a:t>prinesie</a:t>
            </a:r>
            <a:r>
              <a:rPr lang="en-US" altLang="de-DE" sz="2000" dirty="0">
                <a:solidFill>
                  <a:srgbClr val="333333"/>
                </a:solidFill>
                <a:latin typeface="Calibri Light"/>
              </a:rPr>
              <a:t> </a:t>
            </a:r>
            <a:r>
              <a:rPr lang="en-US" altLang="de-DE" sz="2000" dirty="0" err="1">
                <a:solidFill>
                  <a:srgbClr val="333333"/>
                </a:solidFill>
                <a:latin typeface="Calibri Light"/>
              </a:rPr>
              <a:t>niečo</a:t>
            </a:r>
            <a:r>
              <a:rPr lang="en-US" altLang="de-DE" sz="2000" dirty="0">
                <a:solidFill>
                  <a:srgbClr val="333333"/>
                </a:solidFill>
                <a:latin typeface="Calibri Light"/>
              </a:rPr>
              <a:t> </a:t>
            </a:r>
            <a:r>
              <a:rPr lang="en-US" altLang="de-DE" sz="2000" dirty="0" err="1">
                <a:solidFill>
                  <a:srgbClr val="333333"/>
                </a:solidFill>
                <a:latin typeface="Calibri Light"/>
              </a:rPr>
              <a:t>iné</a:t>
            </a:r>
            <a:r>
              <a:rPr lang="en-US" altLang="de-DE" sz="2000" dirty="0">
                <a:solidFill>
                  <a:srgbClr val="333333"/>
                </a:solidFill>
                <a:latin typeface="Calibri Light"/>
              </a:rPr>
              <a:t>.</a:t>
            </a:r>
            <a:endParaRPr lang="de-DE" altLang="de-DE" sz="2000" dirty="0">
              <a:solidFill>
                <a:srgbClr val="333333"/>
              </a:solidFill>
              <a:latin typeface="Calibri Light"/>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b="1">
                <a:solidFill>
                  <a:srgbClr val="000000"/>
                </a:solidFill>
                <a:latin typeface="Calibri Light"/>
              </a:rPr>
              <a:t>Čokoládové cukríky! </a:t>
            </a:r>
          </a:p>
          <a:p>
            <a:pPr algn="ctr" eaLnBrk="1" hangingPunct="1">
              <a:spcBef>
                <a:spcPct val="0"/>
              </a:spcBef>
              <a:buFontTx/>
              <a:buNone/>
            </a:pPr>
            <a:r>
              <a:rPr lang="de-DE" altLang="de-DE" sz="1100" b="1">
                <a:solidFill>
                  <a:srgbClr val="000000"/>
                </a:solidFill>
                <a:latin typeface="Calibri Light"/>
              </a:rPr>
              <a:t>Ďakujem pekne!</a:t>
            </a:r>
            <a:endParaRPr lang="de-DE" altLang="de-DE" sz="1100" b="1" dirty="0">
              <a:solidFill>
                <a:srgbClr val="000000"/>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227511"/>
            <a:ext cx="10882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b="1" dirty="0">
                <a:solidFill>
                  <a:srgbClr val="000000"/>
                </a:solidFill>
                <a:latin typeface="Calibri Light"/>
              </a:rPr>
              <a:t>Nemôžem vystáť čokoládové cukríky...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Poďme na to!</a:t>
            </a:r>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26</a:t>
            </a:fld>
            <a:endParaRPr lang="de-DE" dirty="0">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27</a:t>
            </a:fld>
            <a:endParaRPr lang="de-DE" dirty="0">
              <a:latin typeface="+mn-lt"/>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tento šéf bezcitný? Potrebujeme doplňujúce informácie, aby sme sa rozhodli?</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pl-PL" sz="1200">
                <a:latin typeface="Calibri Light"/>
                <a:cs typeface="Verdana"/>
              </a:rPr>
              <a:t>Je mi to veľmi ľúto!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Ako to teraz budem zvládať v práci?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Je to neospravedlniteľné</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58246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28</a:t>
            </a:fld>
            <a:endParaRPr lang="de-DE" dirty="0">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Čo by si mohol policajt myslieť...má úplnú pravdu alebo len čiastočnú pravdu?</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283017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29</a:t>
            </a:fld>
            <a:endParaRPr lang="de-DE" dirty="0">
              <a:latin typeface="+mn-lt"/>
            </a:endParaRPr>
          </a:p>
        </p:txBody>
      </p:sp>
      <p:pic>
        <p:nvPicPr>
          <p:cNvPr id="1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Bav sa dobre, chlapče...</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1"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l-PL" altLang="de-DE" sz="1100" b="1">
                <a:latin typeface="Calibri Light"/>
                <a:cs typeface="Arial" panose="020B0604020202020204" pitchFamily="34" charset="0"/>
              </a:rPr>
              <a:t>Dajte mi peniaze, inak budem strieľať...</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Je zamestnankyňa banky vystrašená?</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Fíha!</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2370201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30</a:t>
            </a:fld>
            <a:endParaRPr lang="de-DE" dirty="0">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l-PL" sz="2400" spc="-5">
                <a:solidFill>
                  <a:srgbClr val="004992"/>
                </a:solidFill>
                <a:latin typeface="Calibri Light"/>
                <a:cs typeface="Verdana"/>
              </a:rPr>
              <a:t>Pôjde otec a syn s člnom na more? </a:t>
            </a:r>
            <a:endParaRPr sz="2400" dirty="0">
              <a:solidFill>
                <a:srgbClr val="004992"/>
              </a:solidFill>
              <a:latin typeface="Calibri Light"/>
              <a:cs typeface="Verdana"/>
            </a:endParaRP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dirty="0" err="1">
                <a:solidFill>
                  <a:srgbClr val="333333"/>
                </a:solidFill>
                <a:latin typeface="Calibri Light"/>
                <a:cs typeface="Arial"/>
              </a:rPr>
              <a:t>Pozor</a:t>
            </a:r>
            <a:r>
              <a:rPr lang="en-US" sz="1100" b="1" spc="-5" dirty="0">
                <a:solidFill>
                  <a:srgbClr val="333333"/>
                </a:solidFill>
                <a:latin typeface="Calibri Light"/>
                <a:cs typeface="Arial"/>
              </a:rPr>
              <a:t>! </a:t>
            </a:r>
            <a:r>
              <a:rPr lang="en-US" sz="1100" b="1" spc="-5" dirty="0" err="1">
                <a:solidFill>
                  <a:srgbClr val="333333"/>
                </a:solidFill>
                <a:latin typeface="Calibri Light"/>
                <a:cs typeface="Arial"/>
              </a:rPr>
              <a:t>Blíži</a:t>
            </a:r>
            <a:r>
              <a:rPr lang="en-US" sz="1100" b="1" spc="-5" dirty="0">
                <a:solidFill>
                  <a:srgbClr val="333333"/>
                </a:solidFill>
                <a:latin typeface="Calibri Light"/>
                <a:cs typeface="Arial"/>
              </a:rPr>
              <a:t> </a:t>
            </a:r>
            <a:r>
              <a:rPr lang="en-US" sz="1100" b="1" spc="-5" dirty="0" err="1">
                <a:solidFill>
                  <a:srgbClr val="333333"/>
                </a:solidFill>
                <a:latin typeface="Calibri Light"/>
                <a:cs typeface="Arial"/>
              </a:rPr>
              <a:t>sa</a:t>
            </a:r>
            <a:r>
              <a:rPr lang="en-US" sz="1100" b="1" spc="-5" dirty="0">
                <a:solidFill>
                  <a:srgbClr val="333333"/>
                </a:solidFill>
                <a:latin typeface="Calibri Light"/>
                <a:cs typeface="Arial"/>
              </a:rPr>
              <a:t> </a:t>
            </a:r>
            <a:r>
              <a:rPr lang="en-US" sz="1100" b="1" spc="-5" dirty="0" err="1">
                <a:solidFill>
                  <a:srgbClr val="333333"/>
                </a:solidFill>
                <a:latin typeface="Calibri Light"/>
                <a:cs typeface="Arial"/>
              </a:rPr>
              <a:t>búrka</a:t>
            </a:r>
            <a:r>
              <a:rPr lang="en-US" sz="1100" b="1" spc="-5" dirty="0">
                <a:solidFill>
                  <a:srgbClr val="333333"/>
                </a:solidFill>
                <a:latin typeface="Calibri Light"/>
                <a:cs typeface="Arial"/>
              </a:rPr>
              <a:t>! </a:t>
            </a:r>
          </a:p>
          <a:p>
            <a:pPr algn="ctr" eaLnBrk="1" fontAlgn="auto" hangingPunct="1">
              <a:spcBef>
                <a:spcPts val="0"/>
              </a:spcBef>
              <a:spcAft>
                <a:spcPts val="0"/>
              </a:spcAft>
              <a:defRPr/>
            </a:pPr>
            <a:r>
              <a:rPr lang="en-US" sz="1100" b="1" spc="-5" dirty="0" err="1">
                <a:solidFill>
                  <a:srgbClr val="333333"/>
                </a:solidFill>
                <a:latin typeface="Calibri Light"/>
                <a:cs typeface="Arial"/>
              </a:rPr>
              <a:t>Opustite</a:t>
            </a:r>
            <a:r>
              <a:rPr lang="en-US" sz="1100" b="1" spc="-5" dirty="0">
                <a:solidFill>
                  <a:srgbClr val="333333"/>
                </a:solidFill>
                <a:latin typeface="Calibri Light"/>
                <a:cs typeface="Arial"/>
              </a:rPr>
              <a:t> </a:t>
            </a:r>
            <a:r>
              <a:rPr lang="en-US" sz="1100" b="1" spc="-5" dirty="0" err="1">
                <a:solidFill>
                  <a:srgbClr val="333333"/>
                </a:solidFill>
                <a:latin typeface="Calibri Light"/>
                <a:cs typeface="Arial"/>
              </a:rPr>
              <a:t>pláž</a:t>
            </a:r>
            <a:r>
              <a:rPr lang="en-US" sz="1100" b="1" spc="-5" dirty="0">
                <a:solidFill>
                  <a:srgbClr val="333333"/>
                </a:solidFill>
                <a:latin typeface="Calibri Light"/>
                <a:cs typeface="Arial"/>
              </a:rPr>
              <a:t>!</a:t>
            </a:r>
          </a:p>
        </p:txBody>
      </p:sp>
    </p:spTree>
    <p:extLst>
      <p:ext uri="{BB962C8B-B14F-4D97-AF65-F5344CB8AC3E}">
        <p14:creationId xmlns:p14="http://schemas.microsoft.com/office/powerpoint/2010/main" val="2160213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31</a:t>
            </a:fld>
            <a:endParaRPr lang="de-DE" dirty="0">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a:solidFill>
                  <a:srgbClr val="333333"/>
                </a:solidFill>
              </a:rPr>
              <a:t>pre </a:t>
            </a:r>
            <a:r>
              <a:rPr lang="en-US" altLang="ko-KR" i="1" spc="-5" dirty="0" err="1">
                <a:solidFill>
                  <a:srgbClr val="333333"/>
                </a:solidFill>
              </a:rPr>
              <a:t>trénerov</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Niektoré</a:t>
            </a:r>
            <a:r>
              <a:rPr lang="en-US" altLang="ko-KR" dirty="0">
                <a:solidFill>
                  <a:srgbClr val="333333"/>
                </a:solidFill>
              </a:rPr>
              <a:t> </a:t>
            </a:r>
            <a:r>
              <a:rPr lang="en-US" altLang="ko-KR" dirty="0" err="1">
                <a:solidFill>
                  <a:srgbClr val="333333"/>
                </a:solidFill>
              </a:rPr>
              <a:t>klipy</a:t>
            </a:r>
            <a:r>
              <a:rPr lang="en-US" altLang="ko-KR" dirty="0">
                <a:solidFill>
                  <a:srgbClr val="333333"/>
                </a:solidFill>
              </a:rPr>
              <a:t> </a:t>
            </a:r>
            <a:r>
              <a:rPr lang="en-US" altLang="ko-KR" dirty="0" err="1">
                <a:solidFill>
                  <a:srgbClr val="333333"/>
                </a:solidFill>
              </a:rPr>
              <a:t>obsahujú</a:t>
            </a:r>
            <a:r>
              <a:rPr lang="en-US" altLang="ko-KR" dirty="0">
                <a:solidFill>
                  <a:srgbClr val="333333"/>
                </a:solidFill>
              </a:rPr>
              <a:t> </a:t>
            </a:r>
            <a:r>
              <a:rPr lang="en-US" altLang="ko-KR" dirty="0" err="1">
                <a:solidFill>
                  <a:srgbClr val="333333"/>
                </a:solidFill>
              </a:rPr>
              <a:t>jazyk</a:t>
            </a:r>
            <a:r>
              <a:rPr lang="en-US" altLang="ko-KR" dirty="0">
                <a:solidFill>
                  <a:srgbClr val="333333"/>
                </a:solidFill>
              </a:rPr>
              <a:t>, </a:t>
            </a:r>
            <a:r>
              <a:rPr lang="en-US" altLang="ko-KR" dirty="0" err="1">
                <a:solidFill>
                  <a:srgbClr val="333333"/>
                </a:solidFill>
              </a:rPr>
              <a:t>ktorý</a:t>
            </a:r>
            <a:r>
              <a:rPr lang="en-US" altLang="ko-KR" dirty="0">
                <a:solidFill>
                  <a:srgbClr val="333333"/>
                </a:solidFill>
              </a:rPr>
              <a:t> </a:t>
            </a:r>
            <a:r>
              <a:rPr lang="en-US" altLang="ko-KR" dirty="0" err="1">
                <a:solidFill>
                  <a:srgbClr val="333333"/>
                </a:solidFill>
              </a:rPr>
              <a:t>nie</a:t>
            </a:r>
            <a:r>
              <a:rPr lang="en-US" altLang="ko-KR" dirty="0">
                <a:solidFill>
                  <a:srgbClr val="333333"/>
                </a:solidFill>
              </a:rPr>
              <a:t> je </a:t>
            </a:r>
            <a:r>
              <a:rPr lang="en-US" altLang="ko-KR" dirty="0" err="1">
                <a:solidFill>
                  <a:srgbClr val="333333"/>
                </a:solidFill>
              </a:rPr>
              <a:t>vhodný</a:t>
            </a:r>
            <a:r>
              <a:rPr lang="en-US" altLang="ko-KR" dirty="0">
                <a:solidFill>
                  <a:srgbClr val="333333"/>
                </a:solidFill>
              </a:rPr>
              <a:t> pre </a:t>
            </a:r>
            <a:r>
              <a:rPr lang="en-US" altLang="ko-KR" dirty="0" err="1">
                <a:solidFill>
                  <a:srgbClr val="333333"/>
                </a:solidFill>
              </a:rPr>
              <a:t>všetkých</a:t>
            </a:r>
            <a:r>
              <a:rPr lang="en-US" altLang="ko-KR" dirty="0">
                <a:solidFill>
                  <a:srgbClr val="333333"/>
                </a:solidFill>
              </a:rPr>
              <a:t> </a:t>
            </a:r>
            <a:r>
              <a:rPr lang="en-US" altLang="ko-KR" dirty="0" err="1">
                <a:solidFill>
                  <a:srgbClr val="333333"/>
                </a:solidFill>
              </a:rPr>
              <a:t>poslucháčov</a:t>
            </a:r>
            <a:r>
              <a:rPr lang="en-US" altLang="ko-KR" dirty="0">
                <a:solidFill>
                  <a:srgbClr val="333333"/>
                </a:solidFill>
              </a:rPr>
              <a:t> a pre </a:t>
            </a:r>
            <a:r>
              <a:rPr lang="en-US" altLang="ko-KR" dirty="0" err="1">
                <a:solidFill>
                  <a:srgbClr val="333333"/>
                </a:solidFill>
              </a:rPr>
              <a:t>všetky</a:t>
            </a:r>
            <a:r>
              <a:rPr lang="en-US" altLang="ko-KR" dirty="0">
                <a:solidFill>
                  <a:srgbClr val="333333"/>
                </a:solidFill>
              </a:rPr>
              <a:t> </a:t>
            </a:r>
            <a:r>
              <a:rPr lang="en-US" altLang="ko-KR" dirty="0" err="1">
                <a:solidFill>
                  <a:srgbClr val="333333"/>
                </a:solidFill>
              </a:rPr>
              <a:t>kultúry</a:t>
            </a:r>
            <a:r>
              <a:rPr lang="en-US" altLang="ko-KR" dirty="0">
                <a:solidFill>
                  <a:srgbClr val="333333"/>
                </a:solidFill>
              </a:rPr>
              <a:t>. </a:t>
            </a:r>
            <a:r>
              <a:rPr lang="en-US" altLang="ko-KR" dirty="0" err="1">
                <a:solidFill>
                  <a:srgbClr val="333333"/>
                </a:solidFill>
              </a:rPr>
              <a:t>Starostlivo</a:t>
            </a:r>
            <a:r>
              <a:rPr lang="en-US" altLang="ko-KR" dirty="0">
                <a:solidFill>
                  <a:srgbClr val="333333"/>
                </a:solidFill>
              </a:rPr>
              <a:t> </a:t>
            </a:r>
            <a:r>
              <a:rPr lang="en-US" altLang="ko-KR" dirty="0" err="1">
                <a:solidFill>
                  <a:srgbClr val="333333"/>
                </a:solidFill>
              </a:rPr>
              <a:t>si</a:t>
            </a:r>
            <a:r>
              <a:rPr lang="en-US" altLang="ko-KR" dirty="0">
                <a:solidFill>
                  <a:srgbClr val="333333"/>
                </a:solidFill>
              </a:rPr>
              <a:t> </a:t>
            </a:r>
            <a:r>
              <a:rPr lang="en-US" altLang="ko-KR" dirty="0" err="1">
                <a:solidFill>
                  <a:srgbClr val="333333"/>
                </a:solidFill>
              </a:rPr>
              <a:t>pozrite</a:t>
            </a:r>
            <a:r>
              <a:rPr lang="en-US" altLang="ko-KR" dirty="0">
                <a:solidFill>
                  <a:srgbClr val="333333"/>
                </a:solidFill>
              </a:rPr>
              <a:t> </a:t>
            </a:r>
            <a:r>
              <a:rPr lang="en-US" altLang="ko-KR" dirty="0" err="1">
                <a:solidFill>
                  <a:srgbClr val="333333"/>
                </a:solidFill>
              </a:rPr>
              <a:t>videá</a:t>
            </a:r>
            <a:r>
              <a:rPr lang="en-US" altLang="ko-KR" dirty="0">
                <a:solidFill>
                  <a:srgbClr val="333333"/>
                </a:solidFill>
              </a:rPr>
              <a:t> </a:t>
            </a:r>
            <a:r>
              <a:rPr lang="en-US" altLang="ko-KR" dirty="0" err="1">
                <a:solidFill>
                  <a:srgbClr val="333333"/>
                </a:solidFill>
              </a:rPr>
              <a:t>pred</a:t>
            </a:r>
            <a:r>
              <a:rPr lang="en-US" altLang="ko-KR" dirty="0">
                <a:solidFill>
                  <a:srgbClr val="333333"/>
                </a:solidFill>
              </a:rPr>
              <a:t> </a:t>
            </a:r>
            <a:r>
              <a:rPr lang="en-US" altLang="ko-KR" dirty="0" err="1">
                <a:solidFill>
                  <a:srgbClr val="333333"/>
                </a:solidFill>
              </a:rPr>
              <a:t>ich</a:t>
            </a:r>
            <a:r>
              <a:rPr lang="en-US" altLang="ko-KR" dirty="0">
                <a:solidFill>
                  <a:srgbClr val="333333"/>
                </a:solidFill>
              </a:rPr>
              <a:t> </a:t>
            </a:r>
            <a:r>
              <a:rPr lang="en-US" altLang="ko-KR" dirty="0" err="1">
                <a:solidFill>
                  <a:srgbClr val="333333"/>
                </a:solidFill>
              </a:rPr>
              <a:t>premietaním</a:t>
            </a:r>
            <a:r>
              <a:rPr lang="en-US" altLang="ko-KR" dirty="0">
                <a:solidFill>
                  <a:srgbClr val="333333"/>
                </a:solidFill>
              </a:rPr>
              <a:t> </a:t>
            </a:r>
            <a:r>
              <a:rPr lang="en-US" altLang="ko-KR" dirty="0" err="1">
                <a:solidFill>
                  <a:srgbClr val="333333"/>
                </a:solidFill>
              </a:rPr>
              <a:t>prosím</a:t>
            </a:r>
            <a:r>
              <a:rPr lang="en-US" altLang="ko-KR" dirty="0">
                <a:solidFill>
                  <a:srgbClr val="333333"/>
                </a:solidFill>
              </a:rPr>
              <a:t>.</a:t>
            </a:r>
            <a:r>
              <a:rPr lang="de-DE" dirty="0">
                <a:solidFill>
                  <a:srgbClr val="333333"/>
                </a:solidFill>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777710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32</a:t>
            </a:fld>
            <a:endParaRPr lang="de-DE" dirty="0">
              <a:latin typeface="+mn-lt"/>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dirty="0" err="1">
                <a:solidFill>
                  <a:srgbClr val="004992"/>
                </a:solidFill>
                <a:latin typeface="Calibri Light"/>
                <a:cs typeface="Verdana"/>
              </a:rPr>
              <a:t>Kde</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podľa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Jána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videla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Mária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naposledy</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zmrzlinárske</a:t>
            </a:r>
            <a:r>
              <a:rPr lang="en-US" sz="2400" spc="-5" dirty="0">
                <a:solidFill>
                  <a:srgbClr val="004992"/>
                </a:solidFill>
                <a:latin typeface="Calibri Light"/>
                <a:cs typeface="Verdana"/>
              </a:rPr>
              <a:t> auto?                </a:t>
            </a:r>
            <a:r>
              <a:rPr lang="en-US" sz="2400" spc="-5" dirty="0" err="1">
                <a:solidFill>
                  <a:srgbClr val="004992"/>
                </a:solidFill>
                <a:latin typeface="Calibri Light"/>
                <a:cs typeface="Verdana"/>
              </a:rPr>
              <a:t>Pri</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hojdačke</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alebo</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pri</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kostole</a:t>
            </a:r>
            <a:r>
              <a:rPr lang="en-US" sz="2400" spc="-5" dirty="0">
                <a:solidFill>
                  <a:srgbClr val="004992"/>
                </a:solidFill>
                <a:latin typeface="Calibri Light"/>
                <a:cs typeface="Verdana"/>
              </a:rPr>
              <a:t>?</a:t>
            </a:r>
            <a:endParaRPr sz="2400" dirty="0">
              <a:solidFill>
                <a:srgbClr val="004992"/>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33</a:t>
            </a:fld>
            <a:endParaRPr lang="de-DE" dirty="0">
              <a:latin typeface="+mn-lt"/>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Čo si matka myslí...má pravdu?</a:t>
            </a:r>
            <a:endParaRPr lang="de-DE" altLang="de-DE" sz="2400" dirty="0">
              <a:solidFill>
                <a:srgbClr val="004992"/>
              </a:solidFill>
              <a:latin typeface="Calibri Ligh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dirty="0" err="1">
                <a:latin typeface="Calibri Light"/>
                <a:cs typeface="Arial" panose="020B0604020202020204" pitchFamily="34" charset="0"/>
              </a:rPr>
              <a:t>Môžeme</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jesť</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mami</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Mám</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hlad</a:t>
            </a:r>
            <a:r>
              <a:rPr lang="en-US" altLang="de-DE" sz="1200" b="1" dirty="0">
                <a:latin typeface="Calibri Light"/>
                <a:cs typeface="Arial" panose="020B0604020202020204" pitchFamily="34" charset="0"/>
              </a:rPr>
              <a:t>!</a:t>
            </a:r>
            <a:endParaRPr lang="de-DE" altLang="de-DE" sz="1200" dirty="0">
              <a:latin typeface="Calibri Light"/>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34</a:t>
            </a:fld>
            <a:endParaRPr lang="de-DE" dirty="0">
              <a:latin typeface="+mn-lt"/>
            </a:endParaRPr>
          </a:p>
        </p:txBody>
      </p:sp>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1"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Prečo bola v prvom prípade vybitá batéria? </a:t>
            </a:r>
            <a:br>
              <a:rPr lang="en-US" altLang="de-DE" sz="2400">
                <a:solidFill>
                  <a:srgbClr val="004992"/>
                </a:solidFill>
                <a:latin typeface="Calibri Light"/>
                <a:ea typeface="Verdana" panose="020B0604030504040204" pitchFamily="34" charset="0"/>
                <a:cs typeface="Verdana" panose="020B0604030504040204" pitchFamily="34" charset="0"/>
              </a:rPr>
            </a:br>
            <a:r>
              <a:rPr lang="en-US" altLang="de-DE" sz="2400">
                <a:solidFill>
                  <a:srgbClr val="004992"/>
                </a:solidFill>
                <a:latin typeface="Calibri Light"/>
                <a:ea typeface="Verdana" panose="020B0604030504040204" pitchFamily="34" charset="0"/>
                <a:cs typeface="Verdana" panose="020B0604030504040204" pitchFamily="34" charset="0"/>
              </a:rPr>
              <a:t>A v druhom prípade? Ako si mohol vyložiť túto situáciu majiteľ auta?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Batéria</a:t>
            </a:r>
            <a:endParaRPr sz="1000" dirty="0">
              <a:latin typeface="Calibri Light"/>
              <a:cs typeface="Arial"/>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Batéria</a:t>
            </a:r>
            <a:endParaRPr sz="1000" dirty="0">
              <a:latin typeface="Calibri Light"/>
              <a:cs typeface="Arial"/>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es-ES" altLang="de-DE" sz="1000" b="1">
                <a:solidFill>
                  <a:srgbClr val="333333"/>
                </a:solidFill>
                <a:latin typeface="Calibri Light"/>
                <a:ea typeface="Verdana" panose="020B0604030504040204" pitchFamily="34" charset="0"/>
                <a:cs typeface="Verdana" panose="020B0604030504040204" pitchFamily="34" charset="0"/>
              </a:rPr>
              <a:t>Sťažnosť</a:t>
            </a:r>
          </a:p>
          <a:p>
            <a:r>
              <a:rPr lang="es-ES" altLang="de-DE" sz="1000" b="1">
                <a:solidFill>
                  <a:srgbClr val="333333"/>
                </a:solidFill>
                <a:latin typeface="Calibri Light"/>
                <a:ea typeface="Verdana" panose="020B0604030504040204" pitchFamily="34" charset="0"/>
                <a:cs typeface="Verdana" panose="020B0604030504040204" pitchFamily="34" charset="0"/>
              </a:rPr>
              <a:t>Môj sused nado mnou</a:t>
            </a:r>
            <a:endParaRPr lang="en-US" sz="1000" b="1" dirty="0">
              <a:solidFill>
                <a:srgbClr val="333333"/>
              </a:solidFill>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Majiteľovi domu</a:t>
            </a:r>
            <a:endParaRPr lang="en-US" sz="1100" b="1" spc="-30" dirty="0">
              <a:solidFill>
                <a:srgbClr val="333333"/>
              </a:solidFill>
            </a:endParaRPr>
          </a:p>
        </p:txBody>
      </p:sp>
      <p:sp>
        <p:nvSpPr>
          <p:cNvPr id="19"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O dva týždne neskôr po presťahovaní sa do iného bytu..</a:t>
            </a:r>
            <a:endParaRPr sz="900" b="1" dirty="0">
              <a:latin typeface="Calibri Light"/>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Mnohé nedorozumenia a dokonca i konflikty</a:t>
            </a:r>
            <a:r>
              <a:rPr lang="de-DE" altLang="de-DE" sz="2400" dirty="0">
                <a:solidFill>
                  <a:srgbClr val="004992"/>
                </a:solidFill>
              </a:rPr>
              <a:t> </a:t>
            </a:r>
            <a:r>
              <a:rPr lang="sk-SK" altLang="de-DE" sz="2400" dirty="0">
                <a:solidFill>
                  <a:srgbClr val="004992"/>
                </a:solidFill>
              </a:rPr>
              <a:t>sú dôsledkom toho, že ľudia</a:t>
            </a:r>
            <a:r>
              <a:rPr lang="de-DE" altLang="de-DE" sz="2400" dirty="0">
                <a:solidFill>
                  <a:srgbClr val="004992"/>
                </a:solidFill>
              </a:rPr>
              <a:t> </a:t>
            </a:r>
            <a:r>
              <a:rPr lang="sk-SK" altLang="de-DE" sz="2400" dirty="0">
                <a:solidFill>
                  <a:srgbClr val="004992"/>
                </a:solidFill>
              </a:rPr>
              <a:t>nesprávne odhadujú, čo si myslia a čo cítia iní ľudia</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ak nepoviete priateľovi, že sa práve necítite dobre</a:t>
            </a:r>
            <a:r>
              <a:rPr lang="de-DE" altLang="de-DE" sz="2400" dirty="0">
                <a:solidFill>
                  <a:srgbClr val="333333"/>
                </a:solidFill>
              </a:rPr>
              <a:t>, </a:t>
            </a:r>
            <a:r>
              <a:rPr lang="sk-SK" altLang="de-DE" sz="2400" dirty="0">
                <a:solidFill>
                  <a:srgbClr val="333333"/>
                </a:solidFill>
              </a:rPr>
              <a:t>nemôžete od neho očakávať, že bude voči vám ohľaduplnejší</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35</a:t>
            </a:fld>
            <a:endParaRPr lang="de-DE" dirty="0">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Mnohé nedorozumenia a dokonca i konflikty</a:t>
            </a:r>
            <a:r>
              <a:rPr lang="de-DE" altLang="de-DE" sz="2400" dirty="0">
                <a:solidFill>
                  <a:srgbClr val="004992"/>
                </a:solidFill>
              </a:rPr>
              <a:t> </a:t>
            </a:r>
            <a:r>
              <a:rPr lang="sk-SK" altLang="de-DE" sz="2400" dirty="0">
                <a:solidFill>
                  <a:srgbClr val="004992"/>
                </a:solidFill>
              </a:rPr>
              <a:t>sú dôsledkom toho, že ľudia</a:t>
            </a:r>
            <a:r>
              <a:rPr lang="de-DE" altLang="de-DE" sz="2400" dirty="0">
                <a:solidFill>
                  <a:srgbClr val="004992"/>
                </a:solidFill>
              </a:rPr>
              <a:t> </a:t>
            </a:r>
            <a:r>
              <a:rPr lang="sk-SK" altLang="de-DE" sz="2400" dirty="0">
                <a:solidFill>
                  <a:srgbClr val="004992"/>
                </a:solidFill>
              </a:rPr>
              <a:t>nesprávne odhadujú, čo si myslia a čo cítia iní ľudia</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ak nepoviete priateľovi, že sa práve necítite dobre</a:t>
            </a:r>
            <a:r>
              <a:rPr lang="de-DE" altLang="de-DE" sz="2400" dirty="0">
                <a:solidFill>
                  <a:srgbClr val="333333"/>
                </a:solidFill>
              </a:rPr>
              <a:t>, </a:t>
            </a:r>
            <a:r>
              <a:rPr lang="sk-SK" altLang="de-DE" sz="2400" dirty="0">
                <a:solidFill>
                  <a:srgbClr val="333333"/>
                </a:solidFill>
              </a:rPr>
              <a:t>nemôžete od neho očakávať, že bude voči vám ohľaduplnejší</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Pokúste sa posudzovať komplexné sociálne situácie z rôznych uhlov pohľadov a berte do úvahy všetky dostupné informácie</a:t>
            </a:r>
            <a:r>
              <a:rPr lang="de-DE" altLang="de-DE" sz="2400" dirty="0">
                <a:solidFill>
                  <a:srgbClr val="333333"/>
                </a:solidFill>
              </a:rPr>
              <a:t>. </a:t>
            </a:r>
            <a:r>
              <a:rPr lang="sk-SK" altLang="de-DE" sz="2400" dirty="0">
                <a:solidFill>
                  <a:srgbClr val="333333"/>
                </a:solidFill>
              </a:rPr>
              <a:t>Čím viac informácií beriete do úvahy</a:t>
            </a:r>
            <a:r>
              <a:rPr lang="de-DE" altLang="de-DE" sz="2400" dirty="0">
                <a:solidFill>
                  <a:srgbClr val="333333"/>
                </a:solidFill>
              </a:rPr>
              <a:t>, </a:t>
            </a:r>
            <a:r>
              <a:rPr lang="sk-SK" altLang="de-DE" sz="2400" dirty="0">
                <a:solidFill>
                  <a:srgbClr val="333333"/>
                </a:solidFill>
              </a:rPr>
              <a:t>tým primeranejší záver dokážete dosiahnuť.</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36</a:t>
            </a:fld>
            <a:endParaRPr lang="de-DE" dirty="0">
              <a:latin typeface="+mn-lt"/>
            </a:endParaRPr>
          </a:p>
        </p:txBody>
      </p:sp>
    </p:spTree>
    <p:extLst>
      <p:ext uri="{BB962C8B-B14F-4D97-AF65-F5344CB8AC3E}">
        <p14:creationId xmlns:p14="http://schemas.microsoft.com/office/powerpoint/2010/main" val="1862859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000000"/>
              </a:buClr>
              <a:buFont typeface="WingDings"/>
              <a:buChar char=""/>
            </a:pPr>
            <a:r>
              <a:rPr lang="sk-SK" altLang="de-DE" sz="2400" dirty="0">
                <a:solidFill>
                  <a:srgbClr val="004992"/>
                </a:solidFill>
              </a:rPr>
              <a:t>Mnohé nedorozumenia a dokonca i konflikty</a:t>
            </a:r>
            <a:r>
              <a:rPr lang="de-DE" altLang="de-DE" sz="2400" dirty="0">
                <a:solidFill>
                  <a:srgbClr val="004992"/>
                </a:solidFill>
              </a:rPr>
              <a:t> </a:t>
            </a:r>
            <a:r>
              <a:rPr lang="sk-SK" altLang="de-DE" sz="2400" dirty="0">
                <a:solidFill>
                  <a:srgbClr val="004992"/>
                </a:solidFill>
              </a:rPr>
              <a:t>sú dôsledkom toho, že ľudia</a:t>
            </a:r>
            <a:r>
              <a:rPr lang="de-DE" altLang="de-DE" sz="2400" dirty="0">
                <a:solidFill>
                  <a:srgbClr val="004992"/>
                </a:solidFill>
              </a:rPr>
              <a:t> </a:t>
            </a:r>
            <a:r>
              <a:rPr lang="sk-SK" altLang="de-DE" sz="2400" dirty="0">
                <a:solidFill>
                  <a:srgbClr val="004992"/>
                </a:solidFill>
              </a:rPr>
              <a:t>nesprávne odhadujú, čo si myslia a čo cítia iní ľudia</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ak nepoviete priateľovi, že sa práve necítite dobre</a:t>
            </a:r>
            <a:r>
              <a:rPr lang="de-DE" altLang="de-DE" sz="2400" dirty="0">
                <a:solidFill>
                  <a:srgbClr val="333333"/>
                </a:solidFill>
              </a:rPr>
              <a:t>, </a:t>
            </a:r>
            <a:r>
              <a:rPr lang="sk-SK" altLang="de-DE" sz="2400" dirty="0">
                <a:solidFill>
                  <a:srgbClr val="333333"/>
                </a:solidFill>
              </a:rPr>
              <a:t>nemôžete od neho očakávať, že bude voči vám ohľaduplnejší</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Pokúste sa posudzovať komplexné sociálne situácie z rôznych uhlov pohľadov a berte do úvahy všetky dostupné informácie</a:t>
            </a:r>
            <a:r>
              <a:rPr lang="de-DE" altLang="de-DE" sz="2400" dirty="0">
                <a:solidFill>
                  <a:srgbClr val="333333"/>
                </a:solidFill>
              </a:rPr>
              <a:t>. </a:t>
            </a:r>
            <a:r>
              <a:rPr lang="sk-SK" altLang="de-DE" sz="2400" dirty="0">
                <a:solidFill>
                  <a:srgbClr val="333333"/>
                </a:solidFill>
              </a:rPr>
              <a:t>Čím viac informácií beriete do úvahy</a:t>
            </a:r>
            <a:r>
              <a:rPr lang="de-DE" altLang="de-DE" sz="2400" dirty="0">
                <a:solidFill>
                  <a:srgbClr val="333333"/>
                </a:solidFill>
              </a:rPr>
              <a:t>, </a:t>
            </a:r>
            <a:r>
              <a:rPr lang="sk-SK" altLang="de-DE" sz="2400" dirty="0">
                <a:solidFill>
                  <a:srgbClr val="333333"/>
                </a:solidFill>
              </a:rPr>
              <a:t>tým primeranejší záver dokážete dosiahnuť.</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Pozor:</a:t>
            </a:r>
            <a:r>
              <a:rPr lang="de-DE" altLang="de-DE" sz="2400" dirty="0">
                <a:solidFill>
                  <a:srgbClr val="333333"/>
                </a:solidFill>
              </a:rPr>
              <a:t> </a:t>
            </a:r>
            <a:r>
              <a:rPr lang="sk-SK" altLang="de-DE" sz="2400" dirty="0">
                <a:solidFill>
                  <a:srgbClr val="333333"/>
                </a:solidFill>
              </a:rPr>
              <a:t>Naša aktuálna nálada vplýva na to, ako vnímame naše okolie</a:t>
            </a:r>
            <a:r>
              <a:rPr lang="de-DE" altLang="de-DE" sz="2400" dirty="0">
                <a:solidFill>
                  <a:srgbClr val="333333"/>
                </a:solidFill>
              </a:rPr>
              <a:t> (</a:t>
            </a:r>
            <a:r>
              <a:rPr lang="sk-SK" altLang="de-DE" sz="2400" dirty="0">
                <a:solidFill>
                  <a:srgbClr val="333333"/>
                </a:solidFill>
              </a:rPr>
              <a:t>napr</a:t>
            </a:r>
            <a:r>
              <a:rPr lang="de-DE" altLang="de-DE" sz="2400" dirty="0">
                <a:solidFill>
                  <a:srgbClr val="333333"/>
                </a:solidFill>
              </a:rPr>
              <a:t>. </a:t>
            </a:r>
            <a:r>
              <a:rPr lang="sk-SK" altLang="de-DE" sz="2400" dirty="0">
                <a:solidFill>
                  <a:srgbClr val="333333"/>
                </a:solidFill>
              </a:rPr>
              <a:t>ako odhadujeme nejakú osobu</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37</a:t>
            </a:fld>
            <a:endParaRPr lang="de-DE" dirty="0">
              <a:latin typeface="+mn-lt"/>
            </a:endParaRPr>
          </a:p>
        </p:txBody>
      </p:sp>
    </p:spTree>
    <p:extLst>
      <p:ext uri="{BB962C8B-B14F-4D97-AF65-F5344CB8AC3E}">
        <p14:creationId xmlns:p14="http://schemas.microsoft.com/office/powerpoint/2010/main" val="4051713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a:solidFill>
                  <a:srgbClr val="333333"/>
                </a:solidFill>
              </a:rPr>
              <a:t>Počas psychózy ľudia</a:t>
            </a:r>
            <a:r>
              <a:rPr lang="en-AU" altLang="de-DE" sz="2400" dirty="0">
                <a:solidFill>
                  <a:srgbClr val="333333"/>
                </a:solidFill>
              </a:rPr>
              <a:t> </a:t>
            </a:r>
            <a:r>
              <a:rPr lang="sk-SK" altLang="de-DE" sz="2400" dirty="0">
                <a:solidFill>
                  <a:srgbClr val="333333"/>
                </a:solidFill>
              </a:rPr>
              <a:t>nesprávne interpretujú alebo prehnane hodnotia výraze tváre a správanie iných ľudí</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Príklad</a:t>
            </a:r>
            <a:r>
              <a:rPr lang="en-AU" altLang="de-DE" sz="2400" dirty="0">
                <a:solidFill>
                  <a:srgbClr val="004992"/>
                </a:solidFill>
              </a:rPr>
              <a:t>: </a:t>
            </a:r>
            <a:r>
              <a:rPr lang="en-AU" altLang="de-DE" sz="2400" dirty="0">
                <a:solidFill>
                  <a:srgbClr val="333333"/>
                </a:solidFill>
              </a:rPr>
              <a:t>Mar</a:t>
            </a:r>
            <a:r>
              <a:rPr lang="sk-SK" altLang="de-DE" sz="2400" dirty="0">
                <a:solidFill>
                  <a:srgbClr val="333333"/>
                </a:solidFill>
              </a:rPr>
              <a:t>t</a:t>
            </a:r>
            <a:r>
              <a:rPr lang="en-AU" altLang="de-DE" sz="2400" dirty="0">
                <a:solidFill>
                  <a:srgbClr val="333333"/>
                </a:solidFill>
              </a:rPr>
              <a:t>in </a:t>
            </a:r>
            <a:r>
              <a:rPr lang="sk-SK" altLang="de-DE" sz="2400" dirty="0">
                <a:solidFill>
                  <a:srgbClr val="333333"/>
                </a:solidFill>
              </a:rPr>
              <a:t>sa cíti byť zosmiešnený</a:t>
            </a:r>
            <a:r>
              <a:rPr lang="en-AU" altLang="de-DE"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sk-SK" altLang="de-DE" sz="2400" dirty="0">
                <a:solidFill>
                  <a:srgbClr val="004992"/>
                </a:solidFill>
              </a:rPr>
              <a:t>Okolnosti</a:t>
            </a:r>
            <a:r>
              <a:rPr lang="en-AU" altLang="de-DE" sz="2400" dirty="0">
                <a:solidFill>
                  <a:srgbClr val="004992"/>
                </a:solidFill>
              </a:rPr>
              <a:t>: </a:t>
            </a:r>
            <a:r>
              <a:rPr lang="en-AU" altLang="de-DE" sz="2400" dirty="0">
                <a:solidFill>
                  <a:srgbClr val="333333"/>
                </a:solidFill>
              </a:rPr>
              <a:t>Mar</a:t>
            </a:r>
            <a:r>
              <a:rPr lang="sk-SK" altLang="de-DE" sz="2400" dirty="0">
                <a:solidFill>
                  <a:srgbClr val="333333"/>
                </a:solidFill>
              </a:rPr>
              <a:t>t</a:t>
            </a:r>
            <a:r>
              <a:rPr lang="en-AU" altLang="de-DE" sz="2400" dirty="0">
                <a:solidFill>
                  <a:srgbClr val="333333"/>
                </a:solidFill>
              </a:rPr>
              <a:t>in </a:t>
            </a:r>
            <a:r>
              <a:rPr lang="sk-SK" altLang="de-DE" sz="2400" dirty="0">
                <a:solidFill>
                  <a:srgbClr val="333333"/>
                </a:solidFill>
              </a:rPr>
              <a:t>vstúpil do letiskovej haly, kde čakali iní ľudia a pozerali sa jeho smerom</a:t>
            </a:r>
            <a:r>
              <a:rPr lang="en-AU" altLang="de-DE" sz="2400" dirty="0">
                <a:solidFill>
                  <a:srgbClr val="333333"/>
                </a:solidFill>
              </a:rPr>
              <a:t>. </a:t>
            </a:r>
            <a:r>
              <a:rPr lang="sk-SK" altLang="de-DE" sz="2400" dirty="0">
                <a:solidFill>
                  <a:srgbClr val="333333"/>
                </a:solidFill>
              </a:rPr>
              <a:t>Dvaja z nich sa začali nahlas smiať</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Ale</a:t>
            </a:r>
            <a:r>
              <a:rPr lang="en-AU" altLang="de-DE" sz="2400" dirty="0">
                <a:solidFill>
                  <a:srgbClr val="004992"/>
                </a:solidFill>
              </a:rPr>
              <a:t>: </a:t>
            </a:r>
            <a:r>
              <a:rPr lang="sk-SK" altLang="de-DE" sz="2400" dirty="0">
                <a:solidFill>
                  <a:srgbClr val="333333"/>
                </a:solidFill>
              </a:rPr>
              <a:t>Čakajúci ľudia si samozrejme obzerajú prichádzajúcich pasažierov, aby si mohli vyzdvihnúť svojich priateľov alebo klientov</a:t>
            </a:r>
            <a:r>
              <a:rPr lang="en-AU" altLang="de-DE" sz="2400" dirty="0">
                <a:solidFill>
                  <a:srgbClr val="333333"/>
                </a:solidFill>
              </a:rPr>
              <a:t>. </a:t>
            </a:r>
            <a:r>
              <a:rPr lang="sk-SK" altLang="de-DE" sz="2400" dirty="0">
                <a:solidFill>
                  <a:srgbClr val="333333"/>
                </a:solidFill>
              </a:rPr>
              <a:t>Títo dvaja smejúci sa ľudia sa snáď iba dlho nevideli a rozprávajú sa o zážitkoch z dovolenky</a:t>
            </a:r>
            <a:r>
              <a:rPr lang="en-AU" altLang="de-DE" sz="2400" dirty="0">
                <a:solidFill>
                  <a:srgbClr val="333333"/>
                </a:solidFill>
              </a:rPr>
              <a:t>. </a:t>
            </a:r>
            <a:r>
              <a:rPr lang="sk-SK" altLang="de-DE" sz="2400" dirty="0">
                <a:solidFill>
                  <a:srgbClr val="333333"/>
                </a:solidFill>
              </a:rPr>
              <a:t>Alebo má možno</a:t>
            </a:r>
            <a:r>
              <a:rPr lang="en-AU" altLang="de-DE" sz="2400" dirty="0">
                <a:solidFill>
                  <a:srgbClr val="333333"/>
                </a:solidFill>
              </a:rPr>
              <a:t> Mar</a:t>
            </a:r>
            <a:r>
              <a:rPr lang="sk-SK" altLang="de-DE" sz="2400" dirty="0">
                <a:solidFill>
                  <a:srgbClr val="333333"/>
                </a:solidFill>
              </a:rPr>
              <a:t>t</a:t>
            </a:r>
            <a:r>
              <a:rPr lang="en-AU" altLang="de-DE" sz="2400" dirty="0">
                <a:solidFill>
                  <a:srgbClr val="333333"/>
                </a:solidFill>
              </a:rPr>
              <a:t>in </a:t>
            </a:r>
            <a:r>
              <a:rPr lang="sk-SK" altLang="de-DE" sz="2400" dirty="0">
                <a:solidFill>
                  <a:srgbClr val="333333"/>
                </a:solidFill>
              </a:rPr>
              <a:t>ešte stále na hlave to bláznivé</a:t>
            </a:r>
            <a:r>
              <a:rPr lang="en-AU" altLang="de-DE" sz="2400" dirty="0">
                <a:solidFill>
                  <a:srgbClr val="333333"/>
                </a:solidFill>
              </a:rPr>
              <a:t> sombrero </a:t>
            </a:r>
            <a:r>
              <a:rPr lang="sk-SK" altLang="de-DE" sz="2400" dirty="0">
                <a:solidFill>
                  <a:srgbClr val="333333"/>
                </a:solidFill>
              </a:rPr>
              <a:t>z dovolenky v Mexiku</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333333"/>
                </a:solidFill>
              </a:rPr>
              <a:t>Všetci robíme chyby</a:t>
            </a:r>
            <a:r>
              <a:rPr lang="en-AU" altLang="de-DE" sz="2400" dirty="0">
                <a:solidFill>
                  <a:srgbClr val="333333"/>
                </a:solidFill>
              </a:rPr>
              <a:t>! – </a:t>
            </a:r>
            <a:r>
              <a:rPr lang="sk-SK" altLang="de-DE" sz="2400" dirty="0">
                <a:solidFill>
                  <a:srgbClr val="333333"/>
                </a:solidFill>
              </a:rPr>
              <a:t>Vždy berte do úvahy rôzne možnosti.</a:t>
            </a:r>
            <a:endParaRPr lang="en-US" sz="2400" dirty="0"/>
          </a:p>
        </p:txBody>
      </p:sp>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38</a:t>
            </a:fld>
            <a:endParaRPr lang="de-DE" dirty="0">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39</a:t>
            </a:fld>
            <a:endParaRPr lang="de-DE" dirty="0">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053909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rPr>
              <a:t>Metakognitívny tréning 6 – Empatia…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40</a:t>
            </a:fld>
            <a:endParaRPr lang="de-DE" dirty="0">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85572118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2926</Words>
  <Application>Microsoft Office PowerPoint</Application>
  <PresentationFormat>Benutzerdefiniert</PresentationFormat>
  <Paragraphs>405</Paragraphs>
  <Slides>40</Slides>
  <Notes>40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40</vt:i4>
      </vt:variant>
    </vt:vector>
  </HeadingPairs>
  <TitlesOfParts>
    <vt:vector size="47" baseType="lpstr">
      <vt:lpstr>WingDings</vt:lpstr>
      <vt:lpstr>Calibri</vt:lpstr>
      <vt:lpstr>Arial</vt:lpstr>
      <vt:lpstr>Verdana</vt:lpstr>
      <vt:lpstr>Calibri Light</vt:lpstr>
      <vt:lpstr>Symbol</vt:lpstr>
      <vt:lpstr>UKE_PPT-Vorlage_16zu9</vt:lpstr>
      <vt:lpstr>MCT 6 A – Empatia… II</vt:lpstr>
      <vt:lpstr>Keď sa s niekým spoznáte, kam sa pozeráte najskôr? Nakoľko spoľahlivé sú tieto kľúče správneho odhadu?</vt:lpstr>
      <vt:lpstr>Keď sa s niekým spoznáte, kam sa pozeráte najskôr? Nakoľko spoľahlivé sú tieto kľúče správneho odhadu?</vt:lpstr>
      <vt:lpstr>Aké iné zdroje informácií by sme mohli brať do úvahy? Do akej miery sú spoľahlivé?</vt:lpstr>
      <vt:lpstr>Aké iné zdroje informácií by sme mohli brať do úvahy? Do akej miery sú spoľahlivé?</vt:lpstr>
      <vt:lpstr>Výhody a nevýhody určitých sociálnych kľúčov posudzovania</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Porozprávajte sa prosím o výhodách a nevýhodách nasledovného znaku pre vytváranie si úsudkov o nejakej osobe</vt:lpstr>
      <vt:lpstr>Zdanie a skutočnosť!</vt:lpstr>
      <vt:lpstr>Prečo toto robíme?</vt:lpstr>
      <vt:lpstr>Prečo toto robíme?</vt:lpstr>
      <vt:lpstr>Ako nedostatok empatie počas psychózy napomáha chybným interpretáciám – príklady</vt:lpstr>
      <vt:lpstr>Cvičenie</vt:lpstr>
      <vt:lpstr>Cvičenie</vt:lpstr>
      <vt:lpstr>Cvičenie</vt:lpstr>
      <vt:lpstr>PowerPoint-Präsentation</vt:lpstr>
      <vt:lpstr>Narodeniny starej mamy Čo dievča prinesie budúci rok svojej babičke?</vt:lpstr>
      <vt:lpstr>Poďme na to!</vt:lpstr>
      <vt:lpstr>PowerPoint-Präsentation</vt:lpstr>
      <vt:lpstr>PowerPoint-Präsentation</vt:lpstr>
      <vt:lpstr>PowerPoint-Präsentation</vt:lpstr>
      <vt:lpstr>PowerPoint-Präsentation</vt:lpstr>
      <vt:lpstr>voliteľné: Videoklip</vt:lpstr>
      <vt:lpstr>PowerPoint-Präsentation</vt:lpstr>
      <vt:lpstr>PowerPoint-Präsentation</vt:lpstr>
      <vt:lpstr>PowerPoint-Präsentation</vt:lpstr>
      <vt:lpstr>Prenos do každodenného života</vt:lpstr>
      <vt:lpstr>Prenos do každodenného života</vt:lpstr>
      <vt:lpstr>Prenos do každodenného života</vt:lpstr>
      <vt:lpstr>Ako toto súvisí so psychózou?</vt:lpstr>
      <vt:lpstr>Ďakujem vám za pozornosť!</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278</cp:revision>
  <dcterms:created xsi:type="dcterms:W3CDTF">2004-06-30T16:15:23Z</dcterms:created>
  <dcterms:modified xsi:type="dcterms:W3CDTF">2022-09-12T09:06:45Z</dcterms:modified>
</cp:coreProperties>
</file>