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Lst>
  <p:notesMasterIdLst>
    <p:notesMasterId r:id="rId60"/>
  </p:notesMasterIdLst>
  <p:handoutMasterIdLst>
    <p:handoutMasterId r:id="rId61"/>
  </p:handoutMasterIdLst>
  <p:sldIdLst>
    <p:sldId id="414" r:id="rId2"/>
    <p:sldId id="372" r:id="rId3"/>
    <p:sldId id="403" r:id="rId4"/>
    <p:sldId id="402" r:id="rId5"/>
    <p:sldId id="290" r:id="rId6"/>
    <p:sldId id="291" r:id="rId7"/>
    <p:sldId id="292" r:id="rId8"/>
    <p:sldId id="369" r:id="rId9"/>
    <p:sldId id="338" r:id="rId10"/>
    <p:sldId id="340" r:id="rId11"/>
    <p:sldId id="404" r:id="rId12"/>
    <p:sldId id="341" r:id="rId13"/>
    <p:sldId id="342" r:id="rId14"/>
    <p:sldId id="294" r:id="rId15"/>
    <p:sldId id="406" r:id="rId16"/>
    <p:sldId id="405" r:id="rId17"/>
    <p:sldId id="394" r:id="rId18"/>
    <p:sldId id="296" r:id="rId19"/>
    <p:sldId id="298" r:id="rId20"/>
    <p:sldId id="408" r:id="rId21"/>
    <p:sldId id="407" r:id="rId22"/>
    <p:sldId id="384" r:id="rId23"/>
    <p:sldId id="300" r:id="rId24"/>
    <p:sldId id="309" r:id="rId25"/>
    <p:sldId id="310" r:id="rId26"/>
    <p:sldId id="367" r:id="rId27"/>
    <p:sldId id="311" r:id="rId28"/>
    <p:sldId id="320" r:id="rId29"/>
    <p:sldId id="366" r:id="rId30"/>
    <p:sldId id="349" r:id="rId31"/>
    <p:sldId id="315" r:id="rId32"/>
    <p:sldId id="399" r:id="rId33"/>
    <p:sldId id="353" r:id="rId34"/>
    <p:sldId id="354" r:id="rId35"/>
    <p:sldId id="355" r:id="rId36"/>
    <p:sldId id="381" r:id="rId37"/>
    <p:sldId id="411" r:id="rId38"/>
    <p:sldId id="410" r:id="rId39"/>
    <p:sldId id="409" r:id="rId40"/>
    <p:sldId id="360" r:id="rId41"/>
    <p:sldId id="314" r:id="rId42"/>
    <p:sldId id="312" r:id="rId43"/>
    <p:sldId id="361" r:id="rId44"/>
    <p:sldId id="365" r:id="rId45"/>
    <p:sldId id="334" r:id="rId46"/>
    <p:sldId id="330" r:id="rId47"/>
    <p:sldId id="323" r:id="rId48"/>
    <p:sldId id="327" r:id="rId49"/>
    <p:sldId id="336" r:id="rId50"/>
    <p:sldId id="322" r:id="rId51"/>
    <p:sldId id="364" r:id="rId52"/>
    <p:sldId id="413" r:id="rId53"/>
    <p:sldId id="412" r:id="rId54"/>
    <p:sldId id="347" r:id="rId55"/>
    <p:sldId id="348" r:id="rId56"/>
    <p:sldId id="401" r:id="rId57"/>
    <p:sldId id="388" r:id="rId58"/>
    <p:sldId id="389" r:id="rId59"/>
  </p:sldIdLst>
  <p:sldSz cx="12195175" cy="6858000"/>
  <p:notesSz cx="7099300" cy="10234613"/>
  <p:embeddedFontLst>
    <p:embeddedFont>
      <p:font typeface="Calibri" panose="020F0502020204030204" pitchFamily="34" charset="0"/>
      <p:regular r:id="rId62"/>
      <p:bold r:id="rId63"/>
      <p:italic r:id="rId64"/>
      <p:boldItalic r:id="rId65"/>
    </p:embeddedFont>
    <p:embeddedFont>
      <p:font typeface="Calibri Light" panose="020F0302020204030204" pitchFamily="34" charset="0"/>
      <p:regular r:id="rId66"/>
      <p:italic r:id="rId67"/>
    </p:embeddedFont>
    <p:embeddedFont>
      <p:font typeface="Verdana" panose="020B0604030504040204" pitchFamily="34" charset="0"/>
      <p:regular r:id="rId68"/>
      <p:bold r:id="rId69"/>
      <p:italic r:id="rId70"/>
      <p:boldItalic r:id="rId71"/>
    </p:embeddedFont>
  </p:embeddedFontLst>
  <p:defaultTextStyle>
    <a:defPPr>
      <a:defRPr lang="en-US"/>
    </a:defPPr>
    <a:lvl1pPr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1pPr>
    <a:lvl2pPr marL="4572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2pPr>
    <a:lvl3pPr marL="9144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3pPr>
    <a:lvl4pPr marL="13716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4pPr>
    <a:lvl5pPr marL="18288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5pPr>
    <a:lvl6pPr marL="22860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884">
          <p15:clr>
            <a:srgbClr val="A4A3A4"/>
          </p15:clr>
        </p15:guide>
        <p15:guide id="2" pos="5692">
          <p15:clr>
            <a:srgbClr val="A4A3A4"/>
          </p15:clr>
        </p15:guide>
        <p15:guide id="3" pos="759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C3F7"/>
    <a:srgbClr val="8DC6FF"/>
    <a:srgbClr val="FFFF00"/>
    <a:srgbClr val="99CCFF"/>
    <a:srgbClr val="CCECFF"/>
    <a:srgbClr val="FF5050"/>
    <a:srgbClr val="DDDDDD"/>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316" autoAdjust="0"/>
    <p:restoredTop sz="89888" autoAdjust="0"/>
  </p:normalViewPr>
  <p:slideViewPr>
    <p:cSldViewPr>
      <p:cViewPr varScale="1">
        <p:scale>
          <a:sx n="67" d="100"/>
          <a:sy n="67" d="100"/>
        </p:scale>
        <p:origin x="668" y="44"/>
      </p:cViewPr>
      <p:guideLst>
        <p:guide orient="horz" pos="3884"/>
        <p:guide pos="5692"/>
        <p:guide pos="7591"/>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2.fntdata"/><Relationship Id="rId68" Type="http://schemas.openxmlformats.org/officeDocument/2006/relationships/font" Target="fonts/font7.fntdata"/><Relationship Id="rId7" Type="http://schemas.openxmlformats.org/officeDocument/2006/relationships/slide" Target="slides/slide6.xml"/><Relationship Id="rId71"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5.fntdata"/><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font" Target="fonts/font4.fntdata"/><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3.fntdata"/><Relationship Id="rId69" Type="http://schemas.openxmlformats.org/officeDocument/2006/relationships/font" Target="fonts/font8.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1.fntdata"/><Relationship Id="rId70" Type="http://schemas.openxmlformats.org/officeDocument/2006/relationships/font" Target="fonts/font9.fntdata"/><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_rels/viewProps.xml.rels><?xml version="1.0" encoding="UTF-8" standalone="yes"?>
<Relationships xmlns="http://schemas.openxmlformats.org/package/2006/relationships"><Relationship Id="rId1" Type="http://schemas.openxmlformats.org/officeDocument/2006/relationships/slide" Target="slides/slide4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8562A3BA-1FF9-4F28-872B-5430E4E09AE4}" type="slidenum">
              <a:rPr lang="en-GB" altLang="de-DE"/>
              <a:pPr/>
              <a:t>‹Nr.›</a:t>
            </a:fld>
            <a:endParaRPr lang="en-GB" altLang="de-DE"/>
          </a:p>
        </p:txBody>
      </p:sp>
    </p:spTree>
    <p:extLst>
      <p:ext uri="{BB962C8B-B14F-4D97-AF65-F5344CB8AC3E}">
        <p14:creationId xmlns:p14="http://schemas.microsoft.com/office/powerpoint/2010/main" val="1358975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vl1pPr>
          </a:lstStyle>
          <a:p>
            <a:pPr>
              <a:defRPr/>
            </a:pPr>
            <a:endParaRPr lang="en-US"/>
          </a:p>
        </p:txBody>
      </p:sp>
      <p:sp>
        <p:nvSpPr>
          <p:cNvPr id="6144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82419408-5E1A-425F-811A-965402D6D92D}" type="slidenum">
              <a:rPr lang="en-US" altLang="de-DE"/>
              <a:pPr/>
              <a:t>‹Nr.›</a:t>
            </a:fld>
            <a:endParaRPr lang="en-US" altLang="de-DE"/>
          </a:p>
        </p:txBody>
      </p:sp>
    </p:spTree>
    <p:extLst>
      <p:ext uri="{BB962C8B-B14F-4D97-AF65-F5344CB8AC3E}">
        <p14:creationId xmlns:p14="http://schemas.microsoft.com/office/powerpoint/2010/main" val="265436238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19BF6B5-CDE2-4EC0-82E1-44CCA8E44F93}" type="slidenum">
              <a:rPr lang="en-US" altLang="de-DE" sz="1300">
                <a:latin typeface="Verdana" panose="020B0604030504040204" pitchFamily="34" charset="0"/>
              </a:rPr>
              <a:pPr eaLnBrk="1" hangingPunct="1">
                <a:spcBef>
                  <a:spcPct val="0"/>
                </a:spcBef>
              </a:pPr>
              <a:t>2</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83428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19BF6B5-CDE2-4EC0-82E1-44CCA8E44F93}" type="slidenum">
              <a:rPr lang="en-US" altLang="de-DE" sz="1300">
                <a:latin typeface="Verdana" panose="020B0604030504040204" pitchFamily="34" charset="0"/>
              </a:rPr>
              <a:pPr eaLnBrk="1" hangingPunct="1">
                <a:spcBef>
                  <a:spcPct val="0"/>
                </a:spcBef>
              </a:pPr>
              <a:t>3</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834282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19BF6B5-CDE2-4EC0-82E1-44CCA8E44F93}" type="slidenum">
              <a:rPr lang="en-US" altLang="de-DE" sz="1300">
                <a:latin typeface="Verdana" panose="020B0604030504040204" pitchFamily="34" charset="0"/>
              </a:rPr>
              <a:pPr eaLnBrk="1" hangingPunct="1">
                <a:spcBef>
                  <a:spcPct val="0"/>
                </a:spcBef>
              </a:pPr>
              <a:t>4</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834282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D0F510B-3B63-4662-B9C0-A63180D321FA}" type="slidenum">
              <a:rPr lang="en-US" altLang="de-DE" sz="1300">
                <a:latin typeface="Verdana" panose="020B0604030504040204" pitchFamily="34" charset="0"/>
              </a:rPr>
              <a:pPr eaLnBrk="1" hangingPunct="1">
                <a:spcBef>
                  <a:spcPct val="0"/>
                </a:spcBef>
              </a:pPr>
              <a:t>5</a:t>
            </a:fld>
            <a:endParaRPr lang="en-US" altLang="de-DE"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1876538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5D44159-DEFE-4826-90B3-37C559C1D625}" type="slidenum">
              <a:rPr lang="en-US" altLang="de-DE" sz="1300">
                <a:latin typeface="Verdana" panose="020B0604030504040204" pitchFamily="34" charset="0"/>
              </a:rPr>
              <a:pPr eaLnBrk="1" hangingPunct="1">
                <a:spcBef>
                  <a:spcPct val="0"/>
                </a:spcBef>
              </a:pPr>
              <a:t>6</a:t>
            </a:fld>
            <a:endParaRPr lang="en-US" altLang="de-DE" sz="1300">
              <a:latin typeface="Verdana" panose="020B0604030504040204" pitchFamily="34" charset="0"/>
            </a:endParaRPr>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8083240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79A3C2D-1C04-4E6C-B70D-D71723617860}" type="slidenum">
              <a:rPr lang="en-US" altLang="de-DE" sz="1300">
                <a:latin typeface="Verdana" panose="020B0604030504040204" pitchFamily="34" charset="0"/>
              </a:rPr>
              <a:pPr eaLnBrk="1" hangingPunct="1">
                <a:spcBef>
                  <a:spcPct val="0"/>
                </a:spcBef>
              </a:pPr>
              <a:t>7</a:t>
            </a:fld>
            <a:endParaRPr lang="en-US" altLang="de-DE" sz="1300">
              <a:latin typeface="Verdana" panose="020B0604030504040204" pitchFamily="34" charset="0"/>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96850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3A1B379-7E09-4DAE-A70D-BF33F5493302}" type="slidenum">
              <a:rPr lang="en-US" altLang="de-DE" sz="1300">
                <a:latin typeface="Verdana" panose="020B0604030504040204" pitchFamily="34" charset="0"/>
              </a:rPr>
              <a:pPr eaLnBrk="1" hangingPunct="1">
                <a:spcBef>
                  <a:spcPct val="0"/>
                </a:spcBef>
              </a:pPr>
              <a:t>8</a:t>
            </a:fld>
            <a:endParaRPr lang="en-US" altLang="de-DE" sz="1300">
              <a:latin typeface="Verdana" panose="020B0604030504040204" pitchFamily="34" charset="0"/>
            </a:endParaRPr>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6901132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BDD48DC-5886-42CF-A91B-B75BB55F9868}" type="slidenum">
              <a:rPr lang="en-US" altLang="de-DE" sz="1300">
                <a:latin typeface="Verdana" panose="020B0604030504040204" pitchFamily="34" charset="0"/>
              </a:rPr>
              <a:pPr eaLnBrk="1" hangingPunct="1">
                <a:spcBef>
                  <a:spcPct val="0"/>
                </a:spcBef>
              </a:pPr>
              <a:t>9</a:t>
            </a:fld>
            <a:endParaRPr lang="en-US" altLang="de-DE" sz="1300">
              <a:latin typeface="Verdana" panose="020B0604030504040204" pitchFamily="34" charset="0"/>
            </a:endParaRPr>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94591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909B393-26CA-4F7C-93EB-1D36741FBC70}" type="slidenum">
              <a:rPr lang="en-US" altLang="de-DE" sz="1300">
                <a:latin typeface="Verdana" panose="020B0604030504040204" pitchFamily="34" charset="0"/>
              </a:rPr>
              <a:pPr eaLnBrk="1" hangingPunct="1">
                <a:spcBef>
                  <a:spcPct val="0"/>
                </a:spcBef>
              </a:pPr>
              <a:t>10</a:t>
            </a:fld>
            <a:endParaRPr lang="en-US" altLang="de-DE" sz="1300">
              <a:latin typeface="Verdana" panose="020B0604030504040204" pitchFamily="34" charset="0"/>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5795679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909B393-26CA-4F7C-93EB-1D36741FBC70}" type="slidenum">
              <a:rPr lang="en-US" altLang="de-DE" sz="1300">
                <a:latin typeface="Verdana" panose="020B0604030504040204" pitchFamily="34" charset="0"/>
              </a:rPr>
              <a:pPr eaLnBrk="1" hangingPunct="1">
                <a:spcBef>
                  <a:spcPct val="0"/>
                </a:spcBef>
              </a:pPr>
              <a:t>11</a:t>
            </a:fld>
            <a:endParaRPr lang="en-US" altLang="de-DE" sz="1300">
              <a:latin typeface="Verdana" panose="020B0604030504040204" pitchFamily="34" charset="0"/>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5795679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F7CB7455-623C-4CD6-9338-B3283865EA5B}" type="slidenum">
              <a:rPr lang="en-US" altLang="de-DE" sz="1300">
                <a:latin typeface="Verdana" panose="020B0604030504040204" pitchFamily="34" charset="0"/>
              </a:rPr>
              <a:pPr eaLnBrk="1" hangingPunct="1">
                <a:spcBef>
                  <a:spcPct val="0"/>
                </a:spcBef>
              </a:pPr>
              <a:t>12</a:t>
            </a:fld>
            <a:endParaRPr lang="en-US" altLang="de-DE" sz="1300">
              <a:latin typeface="Verdana" panose="020B0604030504040204" pitchFamily="34" charset="0"/>
            </a:endParaRPr>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778236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F294F5F4-7B4C-47B1-85CD-13A649B92D89}" type="slidenum">
              <a:rPr lang="en-US" altLang="de-DE" sz="1300">
                <a:latin typeface="Verdana" panose="020B0604030504040204" pitchFamily="34" charset="0"/>
              </a:rPr>
              <a:pPr eaLnBrk="1" hangingPunct="1">
                <a:spcBef>
                  <a:spcPct val="0"/>
                </a:spcBef>
              </a:pPr>
              <a:t>13</a:t>
            </a:fld>
            <a:endParaRPr lang="en-US" altLang="de-DE" sz="1300">
              <a:latin typeface="Verdana" panose="020B0604030504040204" pitchFamily="34" charset="0"/>
            </a:endParaRPr>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095296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4D77831B-92A0-44BB-89B4-24E750FD2BCE}" type="slidenum">
              <a:rPr lang="en-US" altLang="de-DE" sz="1300">
                <a:latin typeface="Verdana" panose="020B0604030504040204" pitchFamily="34" charset="0"/>
              </a:rPr>
              <a:pPr eaLnBrk="1" hangingPunct="1">
                <a:spcBef>
                  <a:spcPct val="0"/>
                </a:spcBef>
              </a:pPr>
              <a:t>14</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6669655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4D77831B-92A0-44BB-89B4-24E750FD2BCE}" type="slidenum">
              <a:rPr lang="en-US" altLang="de-DE" sz="1300">
                <a:latin typeface="Verdana" panose="020B0604030504040204" pitchFamily="34" charset="0"/>
              </a:rPr>
              <a:pPr eaLnBrk="1" hangingPunct="1">
                <a:spcBef>
                  <a:spcPct val="0"/>
                </a:spcBef>
              </a:pPr>
              <a:t>15</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6669655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4D77831B-92A0-44BB-89B4-24E750FD2BCE}" type="slidenum">
              <a:rPr lang="en-US" altLang="de-DE" sz="1300">
                <a:latin typeface="Verdana" panose="020B0604030504040204" pitchFamily="34" charset="0"/>
              </a:rPr>
              <a:pPr eaLnBrk="1" hangingPunct="1">
                <a:spcBef>
                  <a:spcPct val="0"/>
                </a:spcBef>
              </a:pPr>
              <a:t>16</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6669655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F707185F-F5C5-453F-9C26-7FC14FA6A3D8}" type="slidenum">
              <a:rPr lang="en-US" altLang="de-DE" sz="1300">
                <a:latin typeface="Verdana" panose="020B0604030504040204" pitchFamily="34" charset="0"/>
              </a:rPr>
              <a:pPr algn="r" eaLnBrk="1" hangingPunct="1">
                <a:spcBef>
                  <a:spcPct val="0"/>
                </a:spcBef>
              </a:pPr>
              <a:t>17</a:t>
            </a:fld>
            <a:endParaRPr lang="en-US" altLang="de-DE" sz="1300">
              <a:latin typeface="Verdana" panose="020B0604030504040204" pitchFamily="34" charset="0"/>
            </a:endParaRPr>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5474193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159E08A-CD26-4725-8F2A-222B4EEDD891}" type="slidenum">
              <a:rPr lang="en-US" altLang="de-DE" sz="1300">
                <a:latin typeface="Verdana" panose="020B0604030504040204" pitchFamily="34" charset="0"/>
              </a:rPr>
              <a:pPr eaLnBrk="1" hangingPunct="1">
                <a:spcBef>
                  <a:spcPct val="0"/>
                </a:spcBef>
              </a:pPr>
              <a:t>18</a:t>
            </a:fld>
            <a:endParaRPr lang="en-US" altLang="de-DE" sz="1300">
              <a:latin typeface="Verdana" panose="020B0604030504040204" pitchFamily="34" charset="0"/>
            </a:endParaRPr>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5530627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C6559C7-4758-4372-8C13-0B06BAF3321D}" type="slidenum">
              <a:rPr lang="en-US" altLang="de-DE" sz="1300">
                <a:latin typeface="Verdana" panose="020B0604030504040204" pitchFamily="34" charset="0"/>
              </a:rPr>
              <a:pPr eaLnBrk="1" hangingPunct="1">
                <a:spcBef>
                  <a:spcPct val="0"/>
                </a:spcBef>
              </a:pPr>
              <a:t>19</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838613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C6559C7-4758-4372-8C13-0B06BAF3321D}" type="slidenum">
              <a:rPr lang="en-US" altLang="de-DE" sz="1300">
                <a:latin typeface="Verdana" panose="020B0604030504040204" pitchFamily="34" charset="0"/>
              </a:rPr>
              <a:pPr eaLnBrk="1" hangingPunct="1">
                <a:spcBef>
                  <a:spcPct val="0"/>
                </a:spcBef>
              </a:pPr>
              <a:t>20</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838613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C6559C7-4758-4372-8C13-0B06BAF3321D}" type="slidenum">
              <a:rPr lang="en-US" altLang="de-DE" sz="1300">
                <a:latin typeface="Verdana" panose="020B0604030504040204" pitchFamily="34" charset="0"/>
              </a:rPr>
              <a:pPr eaLnBrk="1" hangingPunct="1">
                <a:spcBef>
                  <a:spcPct val="0"/>
                </a:spcBef>
              </a:pPr>
              <a:t>21</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838613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4EDE9E0D-D977-4E29-848B-E5EA80381321}" type="slidenum">
              <a:rPr lang="en-US" altLang="de-DE" sz="1300">
                <a:latin typeface="Verdana" panose="020B0604030504040204" pitchFamily="34" charset="0"/>
              </a:rPr>
              <a:pPr eaLnBrk="1" hangingPunct="1">
                <a:spcBef>
                  <a:spcPct val="0"/>
                </a:spcBef>
              </a:pPr>
              <a:t>22</a:t>
            </a:fld>
            <a:endParaRPr lang="en-US" altLang="de-DE" sz="1300">
              <a:latin typeface="Verdana" panose="020B060403050404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4018958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58DC82A-9459-4288-A719-AE65AABA692F}" type="slidenum">
              <a:rPr lang="en-US" altLang="de-DE" sz="1300">
                <a:latin typeface="Verdana" panose="020B0604030504040204" pitchFamily="34" charset="0"/>
              </a:rPr>
              <a:pPr eaLnBrk="1" hangingPunct="1">
                <a:spcBef>
                  <a:spcPct val="0"/>
                </a:spcBef>
              </a:pPr>
              <a:t>23</a:t>
            </a:fld>
            <a:endParaRPr lang="en-US" altLang="de-DE" sz="1300">
              <a:latin typeface="Verdana" panose="020B0604030504040204" pitchFamily="34" charset="0"/>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7781685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EC7412C-0346-459B-BD33-D47AD7DA1662}" type="slidenum">
              <a:rPr lang="en-US" altLang="de-DE" sz="1300">
                <a:latin typeface="Verdana" panose="020B0604030504040204" pitchFamily="34" charset="0"/>
              </a:rPr>
              <a:pPr eaLnBrk="1" hangingPunct="1">
                <a:spcBef>
                  <a:spcPct val="0"/>
                </a:spcBef>
              </a:pPr>
              <a:t>24</a:t>
            </a:fld>
            <a:endParaRPr lang="en-US" altLang="de-DE" sz="1300">
              <a:latin typeface="Verdana" panose="020B0604030504040204" pitchFamily="34" charset="0"/>
            </a:endParaRPr>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98772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DA0ED3B-1F36-40ED-A540-F7D9F41BDF12}" type="slidenum">
              <a:rPr lang="en-US" altLang="de-DE" sz="1300">
                <a:latin typeface="Verdana" panose="020B0604030504040204" pitchFamily="34" charset="0"/>
              </a:rPr>
              <a:pPr eaLnBrk="1" hangingPunct="1">
                <a:spcBef>
                  <a:spcPct val="0"/>
                </a:spcBef>
              </a:pPr>
              <a:t>25</a:t>
            </a:fld>
            <a:endParaRPr lang="en-US" altLang="de-DE" sz="1300">
              <a:latin typeface="Verdana" panose="020B0604030504040204" pitchFamily="34" charset="0"/>
            </a:endParaRPr>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237986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BDFF719-32A7-4F4B-95B6-86F627786BC1}" type="slidenum">
              <a:rPr lang="en-US" altLang="de-DE" sz="1300">
                <a:latin typeface="Verdana" panose="020B0604030504040204" pitchFamily="34" charset="0"/>
              </a:rPr>
              <a:pPr eaLnBrk="1" hangingPunct="1">
                <a:spcBef>
                  <a:spcPct val="0"/>
                </a:spcBef>
              </a:pPr>
              <a:t>26</a:t>
            </a:fld>
            <a:endParaRPr lang="en-US" altLang="de-DE" sz="1300">
              <a:latin typeface="Verdana" panose="020B0604030504040204" pitchFamily="34" charset="0"/>
            </a:endParaRPr>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260832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256EEC0-03F2-4BDF-B1C0-355D1F081836}" type="slidenum">
              <a:rPr lang="en-US" altLang="de-DE" sz="1300">
                <a:latin typeface="Verdana" panose="020B0604030504040204" pitchFamily="34" charset="0"/>
              </a:rPr>
              <a:pPr eaLnBrk="1" hangingPunct="1">
                <a:spcBef>
                  <a:spcPct val="0"/>
                </a:spcBef>
              </a:pPr>
              <a:t>27</a:t>
            </a:fld>
            <a:endParaRPr lang="en-US" altLang="de-DE" sz="1300">
              <a:latin typeface="Verdana" panose="020B0604030504040204" pitchFamily="34" charset="0"/>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777302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129AFC2-7891-47F2-B0FA-053F3616C2E1}" type="slidenum">
              <a:rPr lang="en-US" altLang="de-DE" sz="1300">
                <a:latin typeface="Verdana" panose="020B0604030504040204" pitchFamily="34" charset="0"/>
              </a:rPr>
              <a:pPr eaLnBrk="1" hangingPunct="1">
                <a:spcBef>
                  <a:spcPct val="0"/>
                </a:spcBef>
              </a:pPr>
              <a:t>28</a:t>
            </a:fld>
            <a:endParaRPr lang="en-US" altLang="de-DE" sz="1300">
              <a:latin typeface="Verdana" panose="020B0604030504040204" pitchFamily="34" charset="0"/>
            </a:endParaRPr>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597942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9E299BF-18C6-4344-99AB-2A86991A82CC}" type="slidenum">
              <a:rPr lang="en-US" altLang="de-DE" sz="1300">
                <a:latin typeface="Verdana" panose="020B0604030504040204" pitchFamily="34" charset="0"/>
              </a:rPr>
              <a:pPr eaLnBrk="1" hangingPunct="1">
                <a:spcBef>
                  <a:spcPct val="0"/>
                </a:spcBef>
              </a:pPr>
              <a:t>29</a:t>
            </a:fld>
            <a:endParaRPr lang="en-US" altLang="de-DE" sz="1300">
              <a:latin typeface="Verdana" panose="020B0604030504040204" pitchFamily="34" charset="0"/>
            </a:endParaRPr>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024448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33BB7A2-902E-4746-A373-BA5E93B8146B}" type="slidenum">
              <a:rPr lang="en-US" altLang="de-DE" sz="1300">
                <a:latin typeface="Verdana" panose="020B0604030504040204" pitchFamily="34" charset="0"/>
              </a:rPr>
              <a:pPr eaLnBrk="1" hangingPunct="1">
                <a:spcBef>
                  <a:spcPct val="0"/>
                </a:spcBef>
              </a:pPr>
              <a:t>30</a:t>
            </a:fld>
            <a:endParaRPr lang="en-US" altLang="de-DE" sz="1300">
              <a:latin typeface="Verdana" panose="020B0604030504040204" pitchFamily="34" charset="0"/>
            </a:endParaRPr>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480912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8616BDF-6EA8-4930-B299-73D0C95130AF}" type="slidenum">
              <a:rPr lang="en-US" altLang="de-DE" sz="1300">
                <a:latin typeface="Verdana" panose="020B0604030504040204" pitchFamily="34" charset="0"/>
              </a:rPr>
              <a:pPr eaLnBrk="1" hangingPunct="1">
                <a:spcBef>
                  <a:spcPct val="0"/>
                </a:spcBef>
              </a:pPr>
              <a:t>31</a:t>
            </a:fld>
            <a:endParaRPr lang="en-US" altLang="de-DE" sz="1300">
              <a:latin typeface="Verdana" panose="020B0604030504040204" pitchFamily="34" charset="0"/>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997596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2524F82-BF0A-45C8-A1EB-F1AA36DC099C}" type="slidenum">
              <a:rPr lang="en-US" altLang="de-DE" sz="1300">
                <a:latin typeface="Verdana" panose="020B0604030504040204" pitchFamily="34" charset="0"/>
              </a:rPr>
              <a:pPr eaLnBrk="1" hangingPunct="1">
                <a:spcBef>
                  <a:spcPct val="0"/>
                </a:spcBef>
              </a:pPr>
              <a:t>32</a:t>
            </a:fld>
            <a:endParaRPr lang="en-US" altLang="de-DE" sz="1300">
              <a:latin typeface="Verdana" panose="020B0604030504040204" pitchFamily="34" charset="0"/>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846026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218A9F3-2B55-4DA5-9767-FFDE46AD911D}" type="slidenum">
              <a:rPr lang="en-US" altLang="de-DE" sz="1300">
                <a:latin typeface="Verdana" panose="020B0604030504040204" pitchFamily="34" charset="0"/>
              </a:rPr>
              <a:pPr eaLnBrk="1" hangingPunct="1">
                <a:spcBef>
                  <a:spcPct val="0"/>
                </a:spcBef>
              </a:pPr>
              <a:t>33</a:t>
            </a:fld>
            <a:endParaRPr lang="en-US" altLang="de-DE" sz="1300">
              <a:latin typeface="Verdana" panose="020B0604030504040204" pitchFamily="34" charset="0"/>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714447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0D11A57-AD6B-4756-9EA3-4CD5E960FDA2}" type="slidenum">
              <a:rPr lang="en-US" altLang="de-DE" sz="1300">
                <a:latin typeface="Verdana" panose="020B0604030504040204" pitchFamily="34" charset="0"/>
              </a:rPr>
              <a:pPr eaLnBrk="1" hangingPunct="1">
                <a:spcBef>
                  <a:spcPct val="0"/>
                </a:spcBef>
              </a:pPr>
              <a:t>34</a:t>
            </a:fld>
            <a:endParaRPr lang="en-US" altLang="de-DE" sz="1300">
              <a:latin typeface="Verdana" panose="020B0604030504040204" pitchFamily="34" charset="0"/>
            </a:endParaRPr>
          </a:p>
        </p:txBody>
      </p:sp>
      <p:sp>
        <p:nvSpPr>
          <p:cNvPr id="96259" name="Rectangle 1026"/>
          <p:cNvSpPr>
            <a:spLocks noGrp="1" noRot="1" noChangeAspect="1" noChangeArrowheads="1" noTextEdit="1"/>
          </p:cNvSpPr>
          <p:nvPr>
            <p:ph type="sldImg"/>
          </p:nvPr>
        </p:nvSpPr>
        <p:spPr>
          <a:xfrm>
            <a:off x="138113" y="768350"/>
            <a:ext cx="6823075" cy="3836988"/>
          </a:xfrm>
          <a:ln/>
        </p:spPr>
      </p:sp>
      <p:sp>
        <p:nvSpPr>
          <p:cNvPr id="962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938143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CAAD154-1BA7-459D-90BE-AA8017FD1EBC}" type="slidenum">
              <a:rPr lang="en-US" altLang="de-DE" sz="1300">
                <a:latin typeface="Verdana" panose="020B0604030504040204" pitchFamily="34" charset="0"/>
              </a:rPr>
              <a:pPr eaLnBrk="1" hangingPunct="1">
                <a:spcBef>
                  <a:spcPct val="0"/>
                </a:spcBef>
              </a:pPr>
              <a:t>35</a:t>
            </a:fld>
            <a:endParaRPr lang="en-US" altLang="de-DE" sz="1300">
              <a:latin typeface="Verdana" panose="020B0604030504040204" pitchFamily="34" charset="0"/>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6657651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5199AEA-BE07-4974-B6F4-77B8EC95B56B}" type="slidenum">
              <a:rPr lang="en-US" altLang="de-DE" sz="1300">
                <a:latin typeface="Verdana" panose="020B0604030504040204" pitchFamily="34" charset="0"/>
              </a:rPr>
              <a:pPr eaLnBrk="1" hangingPunct="1">
                <a:spcBef>
                  <a:spcPct val="0"/>
                </a:spcBef>
              </a:pPr>
              <a:t>36</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440793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5199AEA-BE07-4974-B6F4-77B8EC95B56B}" type="slidenum">
              <a:rPr lang="en-US" altLang="de-DE" sz="1300">
                <a:latin typeface="Verdana" panose="020B0604030504040204" pitchFamily="34" charset="0"/>
              </a:rPr>
              <a:pPr eaLnBrk="1" hangingPunct="1">
                <a:spcBef>
                  <a:spcPct val="0"/>
                </a:spcBef>
              </a:pPr>
              <a:t>37</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440793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5199AEA-BE07-4974-B6F4-77B8EC95B56B}" type="slidenum">
              <a:rPr lang="en-US" altLang="de-DE" sz="1300">
                <a:latin typeface="Verdana" panose="020B0604030504040204" pitchFamily="34" charset="0"/>
              </a:rPr>
              <a:pPr eaLnBrk="1" hangingPunct="1">
                <a:spcBef>
                  <a:spcPct val="0"/>
                </a:spcBef>
              </a:pPr>
              <a:t>38</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440793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5199AEA-BE07-4974-B6F4-77B8EC95B56B}" type="slidenum">
              <a:rPr lang="en-US" altLang="de-DE" sz="1300">
                <a:latin typeface="Verdana" panose="020B0604030504040204" pitchFamily="34" charset="0"/>
              </a:rPr>
              <a:pPr eaLnBrk="1" hangingPunct="1">
                <a:spcBef>
                  <a:spcPct val="0"/>
                </a:spcBef>
              </a:pPr>
              <a:t>39</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440793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7672EE2-8153-48A2-BAB4-6BBC03827B7E}" type="slidenum">
              <a:rPr lang="en-US" altLang="de-DE" sz="1300">
                <a:latin typeface="Verdana" panose="020B0604030504040204" pitchFamily="34" charset="0"/>
              </a:rPr>
              <a:pPr eaLnBrk="1" hangingPunct="1">
                <a:spcBef>
                  <a:spcPct val="0"/>
                </a:spcBef>
              </a:pPr>
              <a:t>40</a:t>
            </a:fld>
            <a:endParaRPr lang="en-US" altLang="de-DE" sz="1300">
              <a:latin typeface="Verdana" panose="020B0604030504040204" pitchFamily="34" charset="0"/>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44578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F6068759-0F3C-464E-9BCA-E5F8AF547B00}" type="slidenum">
              <a:rPr lang="en-US" altLang="de-DE" sz="1300">
                <a:latin typeface="Verdana" panose="020B0604030504040204" pitchFamily="34" charset="0"/>
              </a:rPr>
              <a:pPr eaLnBrk="1" hangingPunct="1">
                <a:spcBef>
                  <a:spcPct val="0"/>
                </a:spcBef>
              </a:pPr>
              <a:t>41</a:t>
            </a:fld>
            <a:endParaRPr lang="en-US" altLang="de-DE" sz="1300">
              <a:latin typeface="Verdana" panose="020B0604030504040204" pitchFamily="34" charset="0"/>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751591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0EEBEBA-22DB-4E97-942A-22DE90CF9C43}" type="slidenum">
              <a:rPr lang="en-US" altLang="de-DE" sz="1300">
                <a:latin typeface="Verdana" panose="020B0604030504040204" pitchFamily="34" charset="0"/>
              </a:rPr>
              <a:pPr eaLnBrk="1" hangingPunct="1">
                <a:spcBef>
                  <a:spcPct val="0"/>
                </a:spcBef>
              </a:pPr>
              <a:t>42</a:t>
            </a:fld>
            <a:endParaRPr lang="en-US" altLang="de-DE" sz="1300">
              <a:latin typeface="Verdana" panose="020B0604030504040204" pitchFamily="34" charset="0"/>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972656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68302C8-E02F-47BF-A9D2-6FB9EE3CF6F8}" type="slidenum">
              <a:rPr lang="en-US" altLang="de-DE" sz="1300">
                <a:latin typeface="Verdana" panose="020B0604030504040204" pitchFamily="34" charset="0"/>
              </a:rPr>
              <a:pPr eaLnBrk="1" hangingPunct="1">
                <a:spcBef>
                  <a:spcPct val="0"/>
                </a:spcBef>
              </a:pPr>
              <a:t>43</a:t>
            </a:fld>
            <a:endParaRPr lang="en-US" altLang="de-DE" sz="1300">
              <a:latin typeface="Verdana" panose="020B0604030504040204" pitchFamily="34" charset="0"/>
            </a:endParaRPr>
          </a:p>
        </p:txBody>
      </p:sp>
      <p:sp>
        <p:nvSpPr>
          <p:cNvPr id="105475" name="Rectangle 1026"/>
          <p:cNvSpPr>
            <a:spLocks noGrp="1" noRot="1" noChangeAspect="1" noChangeArrowheads="1" noTextEdit="1"/>
          </p:cNvSpPr>
          <p:nvPr>
            <p:ph type="sldImg"/>
          </p:nvPr>
        </p:nvSpPr>
        <p:spPr>
          <a:xfrm>
            <a:off x="138113" y="768350"/>
            <a:ext cx="6823075" cy="3836988"/>
          </a:xfrm>
          <a:ln/>
        </p:spPr>
      </p:sp>
      <p:sp>
        <p:nvSpPr>
          <p:cNvPr id="1054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15604935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456182B-5363-4A16-B69F-59C40D63FDFF}" type="slidenum">
              <a:rPr lang="en-US" altLang="de-DE" sz="1300">
                <a:latin typeface="Verdana" panose="020B0604030504040204" pitchFamily="34" charset="0"/>
              </a:rPr>
              <a:pPr eaLnBrk="1" hangingPunct="1">
                <a:spcBef>
                  <a:spcPct val="0"/>
                </a:spcBef>
              </a:pPr>
              <a:t>44</a:t>
            </a:fld>
            <a:endParaRPr lang="en-US" altLang="de-DE" sz="1300">
              <a:latin typeface="Verdana" panose="020B0604030504040204" pitchFamily="34" charset="0"/>
            </a:endParaRPr>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659853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5611A32-6953-4338-9A75-09BB4ED0CF4A}" type="slidenum">
              <a:rPr lang="en-US" altLang="de-DE" sz="1300">
                <a:latin typeface="Verdana" panose="020B0604030504040204" pitchFamily="34" charset="0"/>
              </a:rPr>
              <a:pPr eaLnBrk="1" hangingPunct="1">
                <a:spcBef>
                  <a:spcPct val="0"/>
                </a:spcBef>
              </a:pPr>
              <a:t>45</a:t>
            </a:fld>
            <a:endParaRPr lang="en-US" altLang="de-DE" sz="1300">
              <a:latin typeface="Verdana" panose="020B0604030504040204" pitchFamily="34" charset="0"/>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180572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AE452AA-40B5-4986-A936-8A8C536A5951}" type="slidenum">
              <a:rPr lang="en-US" altLang="de-DE" sz="1300">
                <a:latin typeface="Verdana" panose="020B0604030504040204" pitchFamily="34" charset="0"/>
              </a:rPr>
              <a:pPr eaLnBrk="1" hangingPunct="1">
                <a:spcBef>
                  <a:spcPct val="0"/>
                </a:spcBef>
              </a:pPr>
              <a:t>46</a:t>
            </a:fld>
            <a:endParaRPr lang="en-US" altLang="de-DE" sz="1300">
              <a:latin typeface="Verdana" panose="020B0604030504040204" pitchFamily="34" charset="0"/>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604259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404AE29-3BFF-4C55-85FA-CFD3130A17B7}" type="slidenum">
              <a:rPr lang="en-US" altLang="de-DE" sz="1300">
                <a:latin typeface="Verdana" panose="020B0604030504040204" pitchFamily="34" charset="0"/>
              </a:rPr>
              <a:pPr eaLnBrk="1" hangingPunct="1">
                <a:spcBef>
                  <a:spcPct val="0"/>
                </a:spcBef>
              </a:pPr>
              <a:t>47</a:t>
            </a:fld>
            <a:endParaRPr lang="en-US" altLang="de-DE" sz="1300">
              <a:latin typeface="Verdana" panose="020B0604030504040204" pitchFamily="34" charset="0"/>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9444202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5043A06-B8EC-4AB6-AE90-EF7B7C15B287}" type="slidenum">
              <a:rPr lang="en-US" altLang="de-DE" sz="1300">
                <a:latin typeface="Verdana" panose="020B0604030504040204" pitchFamily="34" charset="0"/>
              </a:rPr>
              <a:pPr eaLnBrk="1" hangingPunct="1">
                <a:spcBef>
                  <a:spcPct val="0"/>
                </a:spcBef>
              </a:pPr>
              <a:t>48</a:t>
            </a:fld>
            <a:endParaRPr lang="en-US" altLang="de-DE" sz="1300">
              <a:latin typeface="Verdana" panose="020B0604030504040204" pitchFamily="34" charset="0"/>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0345512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1AA8F88-BE4F-450A-96AA-FFA210DF8FF5}" type="slidenum">
              <a:rPr lang="en-US" altLang="de-DE" sz="1300">
                <a:latin typeface="Verdana" panose="020B0604030504040204" pitchFamily="34" charset="0"/>
              </a:rPr>
              <a:pPr eaLnBrk="1" hangingPunct="1">
                <a:spcBef>
                  <a:spcPct val="0"/>
                </a:spcBef>
              </a:pPr>
              <a:t>49</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5386067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FDC637E8-DE00-474D-896F-4076F98143DA}" type="slidenum">
              <a:rPr lang="en-US" altLang="de-DE" sz="1300">
                <a:latin typeface="Verdana" panose="020B0604030504040204" pitchFamily="34" charset="0"/>
              </a:rPr>
              <a:pPr eaLnBrk="1" hangingPunct="1">
                <a:spcBef>
                  <a:spcPct val="0"/>
                </a:spcBef>
              </a:pPr>
              <a:t>50</a:t>
            </a:fld>
            <a:endParaRPr lang="en-US" altLang="de-DE" sz="1300">
              <a:latin typeface="Verdana" panose="020B0604030504040204" pitchFamily="34" charset="0"/>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6053743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996E3D3-0E4F-48ED-A976-9D0EBC839AA3}" type="slidenum">
              <a:rPr lang="en-US" altLang="de-DE" sz="1300">
                <a:latin typeface="Verdana" panose="020B0604030504040204" pitchFamily="34" charset="0"/>
              </a:rPr>
              <a:pPr eaLnBrk="1" hangingPunct="1">
                <a:spcBef>
                  <a:spcPct val="0"/>
                </a:spcBef>
              </a:pPr>
              <a:t>51</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5936561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996E3D3-0E4F-48ED-A976-9D0EBC839AA3}" type="slidenum">
              <a:rPr lang="en-US" altLang="de-DE" sz="1300">
                <a:latin typeface="Verdana" panose="020B0604030504040204" pitchFamily="34" charset="0"/>
              </a:rPr>
              <a:pPr eaLnBrk="1" hangingPunct="1">
                <a:spcBef>
                  <a:spcPct val="0"/>
                </a:spcBef>
              </a:pPr>
              <a:t>52</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5936561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996E3D3-0E4F-48ED-A976-9D0EBC839AA3}" type="slidenum">
              <a:rPr lang="en-US" altLang="de-DE" sz="1300">
                <a:latin typeface="Verdana" panose="020B0604030504040204" pitchFamily="34" charset="0"/>
              </a:rPr>
              <a:pPr eaLnBrk="1" hangingPunct="1">
                <a:spcBef>
                  <a:spcPct val="0"/>
                </a:spcBef>
              </a:pPr>
              <a:t>53</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5936561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8BAEF60-DFD5-4302-838B-C0B850BD3A99}" type="slidenum">
              <a:rPr lang="en-US" altLang="de-DE" sz="1300">
                <a:latin typeface="Verdana" panose="020B0604030504040204" pitchFamily="34" charset="0"/>
              </a:rPr>
              <a:pPr eaLnBrk="1" hangingPunct="1">
                <a:spcBef>
                  <a:spcPct val="0"/>
                </a:spcBef>
              </a:pPr>
              <a:t>54</a:t>
            </a:fld>
            <a:endParaRPr lang="en-US" altLang="de-DE" sz="1300">
              <a:latin typeface="Verdana" panose="020B0604030504040204" pitchFamily="34" charset="0"/>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105134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80F0542-B80D-43A2-B41C-D5B2971F5112}" type="slidenum">
              <a:rPr lang="en-US" altLang="de-DE" sz="1300">
                <a:latin typeface="Verdana" panose="020B0604030504040204" pitchFamily="34" charset="0"/>
              </a:rPr>
              <a:pPr eaLnBrk="1" hangingPunct="1">
                <a:spcBef>
                  <a:spcPct val="0"/>
                </a:spcBef>
              </a:pPr>
              <a:t>55</a:t>
            </a:fld>
            <a:endParaRPr lang="en-US" altLang="de-DE" sz="1300">
              <a:latin typeface="Verdana" panose="020B0604030504040204" pitchFamily="34" charset="0"/>
            </a:endParaRPr>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5001732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xfrm>
            <a:off x="138113" y="768350"/>
            <a:ext cx="6823075" cy="3836988"/>
          </a:xfrm>
          <a:ln/>
        </p:spPr>
      </p:sp>
      <p:sp>
        <p:nvSpPr>
          <p:cNvPr id="1198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Tree>
    <p:extLst>
      <p:ext uri="{BB962C8B-B14F-4D97-AF65-F5344CB8AC3E}">
        <p14:creationId xmlns:p14="http://schemas.microsoft.com/office/powerpoint/2010/main" val="272777960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ChangeArrowheads="1" noTextEdit="1"/>
          </p:cNvSpPr>
          <p:nvPr>
            <p:ph type="sldImg"/>
          </p:nvPr>
        </p:nvSpPr>
        <p:spPr>
          <a:xfrm>
            <a:off x="138113" y="768350"/>
            <a:ext cx="6823075" cy="3836988"/>
          </a:xfrm>
          <a:ln/>
        </p:spPr>
      </p:sp>
      <p:sp>
        <p:nvSpPr>
          <p:cNvPr id="1208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Tree>
    <p:extLst>
      <p:ext uri="{BB962C8B-B14F-4D97-AF65-F5344CB8AC3E}">
        <p14:creationId xmlns:p14="http://schemas.microsoft.com/office/powerpoint/2010/main" val="10728035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Metakognitívny</a:t>
            </a:r>
            <a:r>
              <a:rPr lang="en-US" altLang="ko-KR" dirty="0">
                <a:solidFill>
                  <a:srgbClr val="004992"/>
                </a:solidFill>
              </a:rPr>
              <a:t> </a:t>
            </a:r>
            <a:r>
              <a:rPr lang="en-US" altLang="ko-KR" dirty="0" err="1">
                <a:solidFill>
                  <a:srgbClr val="004992"/>
                </a:solidFill>
              </a:rPr>
              <a:t>tréning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Používanie</a:t>
            </a:r>
            <a:r>
              <a:rPr lang="en-US" altLang="ko-KR" sz="1000" dirty="0">
                <a:latin typeface="+mj-lt"/>
              </a:rPr>
              <a:t> </a:t>
            </a:r>
            <a:r>
              <a:rPr lang="en-US" altLang="ko-KR" sz="1000" dirty="0" err="1">
                <a:latin typeface="+mj-lt"/>
              </a:rPr>
              <a:t>týchto</a:t>
            </a:r>
            <a:r>
              <a:rPr lang="en-US" altLang="ko-KR" sz="1000" dirty="0">
                <a:latin typeface="+mj-lt"/>
              </a:rPr>
              <a:t> </a:t>
            </a:r>
            <a:r>
              <a:rPr lang="en-US" altLang="ko-KR" sz="1000" dirty="0" err="1">
                <a:latin typeface="+mj-lt"/>
              </a:rPr>
              <a:t>obrázkov</a:t>
            </a:r>
            <a:r>
              <a:rPr lang="en-US" altLang="ko-KR" sz="1000" dirty="0">
                <a:latin typeface="+mj-lt"/>
              </a:rPr>
              <a:t> v </a:t>
            </a:r>
            <a:r>
              <a:rPr lang="en-US" altLang="ko-KR" sz="1000" dirty="0" err="1">
                <a:latin typeface="+mj-lt"/>
              </a:rPr>
              <a:t>tomto</a:t>
            </a:r>
            <a:r>
              <a:rPr lang="en-US" altLang="ko-KR" sz="1000" dirty="0">
                <a:latin typeface="+mj-lt"/>
              </a:rPr>
              <a:t> module bolo </a:t>
            </a:r>
            <a:r>
              <a:rPr lang="en-US" altLang="ko-KR" sz="1000" dirty="0" err="1">
                <a:latin typeface="+mj-lt"/>
              </a:rPr>
              <a:t>láskavo</a:t>
            </a:r>
            <a:r>
              <a:rPr lang="en-US" altLang="ko-KR" sz="1000" dirty="0">
                <a:latin typeface="+mj-lt"/>
              </a:rPr>
              <a:t> </a:t>
            </a:r>
            <a:r>
              <a:rPr lang="en-US" altLang="ko-KR" sz="1000" dirty="0" err="1">
                <a:latin typeface="+mj-lt"/>
              </a:rPr>
              <a:t>povolené</a:t>
            </a:r>
            <a:r>
              <a:rPr lang="en-US" altLang="ko-KR" sz="1000" dirty="0">
                <a:latin typeface="+mj-lt"/>
              </a:rPr>
              <a:t> </a:t>
            </a:r>
            <a:r>
              <a:rPr lang="en-US" altLang="ko-KR" sz="1000" dirty="0" err="1">
                <a:latin typeface="+mj-lt"/>
              </a:rPr>
              <a:t>umelcami</a:t>
            </a:r>
            <a:r>
              <a:rPr lang="en-US" altLang="ko-KR" sz="1000" dirty="0">
                <a:latin typeface="+mj-lt"/>
              </a:rPr>
              <a:t> a </a:t>
            </a:r>
            <a:r>
              <a:rPr lang="en-US" altLang="ko-KR" sz="1000" dirty="0" err="1">
                <a:latin typeface="+mj-lt"/>
              </a:rPr>
              <a:t>vlastníkmi</a:t>
            </a:r>
            <a:r>
              <a:rPr lang="en-US" altLang="ko-KR" sz="1000" dirty="0">
                <a:latin typeface="+mj-lt"/>
              </a:rPr>
              <a:t> </a:t>
            </a:r>
            <a:r>
              <a:rPr lang="en-US" altLang="ko-KR" sz="1000" dirty="0" err="1">
                <a:latin typeface="+mj-lt"/>
              </a:rPr>
              <a:t>copyrightov</a:t>
            </a:r>
            <a:r>
              <a:rPr lang="en-US" altLang="ko-KR" sz="1000" dirty="0">
                <a:latin typeface="+mj-lt"/>
              </a:rPr>
              <a:t>. </a:t>
            </a:r>
            <a:r>
              <a:rPr lang="en-US" altLang="ko-KR" sz="1000" dirty="0" err="1">
                <a:latin typeface="+mj-lt"/>
              </a:rPr>
              <a:t>Podrobnosti</a:t>
            </a:r>
            <a:r>
              <a:rPr lang="en-US" altLang="ko-KR" sz="1000" dirty="0">
                <a:latin typeface="+mj-lt"/>
              </a:rPr>
              <a:t> (</a:t>
            </a:r>
            <a:r>
              <a:rPr lang="en-US" altLang="ko-KR" sz="1000" dirty="0" err="1">
                <a:latin typeface="+mj-lt"/>
              </a:rPr>
              <a:t>umelec</a:t>
            </a:r>
            <a:r>
              <a:rPr lang="en-US" altLang="ko-KR" sz="1000" dirty="0">
                <a:latin typeface="+mj-lt"/>
              </a:rPr>
              <a:t>, </a:t>
            </a:r>
            <a:r>
              <a:rPr lang="en-US" altLang="ko-KR" sz="1000" dirty="0" err="1">
                <a:latin typeface="+mj-lt"/>
              </a:rPr>
              <a:t>názov</a:t>
            </a:r>
            <a:r>
              <a:rPr lang="en-US" altLang="ko-KR" sz="1000" dirty="0">
                <a:latin typeface="+mj-lt"/>
              </a:rPr>
              <a:t> </a:t>
            </a:r>
            <a:r>
              <a:rPr lang="en-US" altLang="ko-KR" sz="1000" dirty="0" err="1">
                <a:latin typeface="+mj-lt"/>
              </a:rPr>
              <a:t>diela</a:t>
            </a:r>
            <a:r>
              <a:rPr lang="en-US" altLang="ko-KR" sz="1000" dirty="0">
                <a:latin typeface="+mj-lt"/>
              </a:rPr>
              <a:t>) </a:t>
            </a:r>
            <a:r>
              <a:rPr lang="en-US" altLang="ko-KR" sz="1000" dirty="0" err="1">
                <a:latin typeface="+mj-lt"/>
              </a:rPr>
              <a:t>uvádzajte</a:t>
            </a:r>
            <a:r>
              <a:rPr lang="en-US" altLang="ko-KR" sz="1000" dirty="0">
                <a:latin typeface="+mj-lt"/>
              </a:rPr>
              <a:t> </a:t>
            </a:r>
            <a:r>
              <a:rPr lang="en-US" altLang="ko-KR" sz="1000" dirty="0" err="1">
                <a:latin typeface="+mj-lt"/>
              </a:rPr>
              <a:t>prosím</a:t>
            </a:r>
            <a:r>
              <a:rPr lang="en-US" altLang="ko-KR" sz="1000" dirty="0">
                <a:latin typeface="+mj-lt"/>
              </a:rPr>
              <a:t> v </a:t>
            </a:r>
            <a:r>
              <a:rPr lang="en-US" altLang="ko-KR" sz="1000" dirty="0" err="1">
                <a:latin typeface="+mj-lt"/>
              </a:rPr>
              <a:t>závere</a:t>
            </a:r>
            <a:r>
              <a:rPr lang="en-US" altLang="ko-KR" sz="1000" dirty="0">
                <a:latin typeface="+mj-lt"/>
              </a:rPr>
              <a:t> </a:t>
            </a:r>
            <a:r>
              <a:rPr lang="en-US" altLang="ko-KR" sz="1000" dirty="0" err="1">
                <a:latin typeface="+mj-lt"/>
              </a:rPr>
              <a:t>tejto</a:t>
            </a:r>
            <a:r>
              <a:rPr lang="en-US" altLang="ko-KR" sz="1000" dirty="0">
                <a:latin typeface="+mj-lt"/>
              </a:rPr>
              <a:t> </a:t>
            </a:r>
            <a:r>
              <a:rPr lang="en-US" altLang="ko-KR" sz="1000" dirty="0" err="1">
                <a:latin typeface="+mj-lt"/>
              </a:rPr>
              <a:t>prezentácie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Metakognitívny tréning 1 – Atribúcia - Hľadanie vinníka a pripisovanie si zásluh</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e-DE"/>
              <a:t>Metakognitívny tréning 1 – Atribúcia - Hľadanie vinníka a pripisovanie si zásluh</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Metakognitívny tréning 1 – Atribúcia - Hľadanie vinníka a pripisovanie si zásluh</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Metakognitívny tréning 1 – Atribúcia - Hľadanie vinníka a pripisovanie si zásluh</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e-DE"/>
              <a:t>Metakognitívny tréning 1 – Atribúcia - Hľadanie vinníka a pripisovanie si zásluh</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a:t>Metakognitívny tréning 1 – Atribúcia - Hľadanie vinníka a pripisovanie si zásluh</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Metakognitívny tréning 1 – Atribúcia - Hľadanie vinníka a pripisovanie si zásluh</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r>
              <a:rPr lang="de-DE"/>
              <a:t>Metakognitívny tréning 1 – Atribúcia - Hľadanie vinníka a pripisovanie si zásluh</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6.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MCT 1 A – Atribúcia - Hľadanie vinníka a pripisovanie si zásluh</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Kotrc</a:t>
            </a:r>
            <a:r>
              <a:rPr lang="nl-NL" sz="1600" dirty="0">
                <a:solidFill>
                  <a:srgbClr val="004992"/>
                </a:solidFill>
              </a:rPr>
              <a:t> (9|22)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5427708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Atribúcia: Hľadanie vinníka a pripisovanie si zásluh</a:t>
            </a:r>
          </a:p>
        </p:txBody>
      </p:sp>
      <p:sp>
        <p:nvSpPr>
          <p:cNvPr id="5123" name="Rectangle 7"/>
          <p:cNvSpPr>
            <a:spLocks noGrp="1" noChangeArrowheads="1"/>
          </p:cNvSpPr>
          <p:nvPr>
            <p:ph idx="1"/>
          </p:nvPr>
        </p:nvSpPr>
        <p:spPr>
          <a:noFill/>
        </p:spPr>
        <p:txBody>
          <a:bodyPr>
            <a:noAutofit/>
          </a:bodyPr>
          <a:lstStyle/>
          <a:p>
            <a:pPr eaLnBrk="1" hangingPunct="1">
              <a:tabLst>
                <a:tab pos="0" algn="l"/>
              </a:tabLst>
            </a:pPr>
            <a:r>
              <a:rPr lang="en-US" altLang="de-DE" sz="2400" dirty="0" err="1">
                <a:solidFill>
                  <a:srgbClr val="333333"/>
                </a:solidFill>
              </a:rPr>
              <a:t>Atrib</a:t>
            </a:r>
            <a:r>
              <a:rPr lang="sk-SK" altLang="de-DE" sz="2400" dirty="0">
                <a:solidFill>
                  <a:srgbClr val="333333"/>
                </a:solidFill>
              </a:rPr>
              <a:t>úcia</a:t>
            </a:r>
            <a:r>
              <a:rPr lang="en-US" altLang="de-DE" sz="2400" dirty="0">
                <a:solidFill>
                  <a:srgbClr val="333333"/>
                </a:solidFill>
              </a:rPr>
              <a:t> = </a:t>
            </a:r>
            <a:r>
              <a:rPr lang="sk-SK" altLang="de-DE" sz="2400" dirty="0">
                <a:solidFill>
                  <a:srgbClr val="333333"/>
                </a:solidFill>
              </a:rPr>
              <a:t>vyvodzovanie záverov o príčinách udalostí</a:t>
            </a:r>
            <a:r>
              <a:rPr lang="en-US" altLang="de-DE" sz="2400" dirty="0">
                <a:solidFill>
                  <a:srgbClr val="333333"/>
                </a:solidFill>
              </a:rPr>
              <a:t> (</a:t>
            </a:r>
            <a:r>
              <a:rPr lang="sk-SK" altLang="de-DE" sz="2400" dirty="0">
                <a:solidFill>
                  <a:srgbClr val="333333"/>
                </a:solidFill>
              </a:rPr>
              <a:t>napríklad hľadanie vinníka a pripisovanie si zásluh</a:t>
            </a:r>
            <a:r>
              <a:rPr lang="en-US"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a:t>
            </a:fld>
            <a:endParaRPr lang="de-DE" dirty="0">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Atribúcia: Hľadanie vinníka a pripisovanie si zásluh</a:t>
            </a:r>
          </a:p>
        </p:txBody>
      </p:sp>
      <p:sp>
        <p:nvSpPr>
          <p:cNvPr id="5123" name="Rectangle 7"/>
          <p:cNvSpPr>
            <a:spLocks noGrp="1" noChangeArrowheads="1"/>
          </p:cNvSpPr>
          <p:nvPr>
            <p:ph idx="1"/>
          </p:nvPr>
        </p:nvSpPr>
        <p:spPr>
          <a:noFill/>
        </p:spPr>
        <p:txBody>
          <a:bodyPr>
            <a:noAutofit/>
          </a:bodyPr>
          <a:lstStyle/>
          <a:p>
            <a:pPr eaLnBrk="1" hangingPunct="1">
              <a:tabLst>
                <a:tab pos="0" algn="l"/>
              </a:tabLst>
            </a:pPr>
            <a:r>
              <a:rPr lang="en-US" altLang="de-DE" sz="2400" dirty="0" err="1">
                <a:solidFill>
                  <a:srgbClr val="333333"/>
                </a:solidFill>
              </a:rPr>
              <a:t>Atrib</a:t>
            </a:r>
            <a:r>
              <a:rPr lang="sk-SK" altLang="de-DE" sz="2400" dirty="0">
                <a:solidFill>
                  <a:srgbClr val="333333"/>
                </a:solidFill>
              </a:rPr>
              <a:t>úcia</a:t>
            </a:r>
            <a:r>
              <a:rPr lang="en-US" altLang="de-DE" sz="2400" dirty="0">
                <a:solidFill>
                  <a:srgbClr val="333333"/>
                </a:solidFill>
              </a:rPr>
              <a:t> = </a:t>
            </a:r>
            <a:r>
              <a:rPr lang="sk-SK" altLang="de-DE" sz="2400" dirty="0">
                <a:solidFill>
                  <a:srgbClr val="333333"/>
                </a:solidFill>
              </a:rPr>
              <a:t>vyvodzovanie záverov o príčinách udalostí</a:t>
            </a:r>
            <a:r>
              <a:rPr lang="en-US" altLang="de-DE" sz="2400" dirty="0">
                <a:solidFill>
                  <a:srgbClr val="333333"/>
                </a:solidFill>
              </a:rPr>
              <a:t> (</a:t>
            </a:r>
            <a:r>
              <a:rPr lang="sk-SK" altLang="de-DE" sz="2400" dirty="0">
                <a:solidFill>
                  <a:srgbClr val="333333"/>
                </a:solidFill>
              </a:rPr>
              <a:t>napríklad hľadanie vinníka a pripisovanie si zásluh</a:t>
            </a:r>
            <a:r>
              <a:rPr lang="en-US" altLang="de-DE" sz="2400" dirty="0">
                <a:solidFill>
                  <a:srgbClr val="333333"/>
                </a:solidFill>
              </a:rPr>
              <a:t>)</a:t>
            </a:r>
          </a:p>
          <a:p>
            <a:pPr lvl="0" defTabSz="914377"/>
            <a:r>
              <a:rPr lang="de-DE" altLang="de-DE" sz="2400" dirty="0">
                <a:solidFill>
                  <a:srgbClr val="333333"/>
                </a:solidFill>
              </a:rPr>
              <a:t>Často prehliadame myšlienku, že rovnaká udalosť môže mať veľmi rôznorodé </a:t>
            </a:r>
            <a:r>
              <a:rPr lang="de-DE" altLang="de-DE" sz="2400">
                <a:solidFill>
                  <a:srgbClr val="333333"/>
                </a:solidFill>
              </a:rPr>
              <a:t>príčiny.</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a:t>
            </a:fld>
            <a:endParaRPr lang="de-DE" dirty="0">
              <a:latin typeface="+mn-lt"/>
              <a:cs typeface="+mn-cs"/>
            </a:endParaRPr>
          </a:p>
        </p:txBody>
      </p:sp>
    </p:spTree>
    <p:extLst>
      <p:ext uri="{BB962C8B-B14F-4D97-AF65-F5344CB8AC3E}">
        <p14:creationId xmlns:p14="http://schemas.microsoft.com/office/powerpoint/2010/main" val="28247033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Atribúcia: Hľadanie vinníka a pripisovanie si zásluh</a:t>
            </a:r>
          </a:p>
        </p:txBody>
      </p:sp>
      <p:sp>
        <p:nvSpPr>
          <p:cNvPr id="5123" name="Rectangle 7"/>
          <p:cNvSpPr>
            <a:spLocks noGrp="1" noChangeArrowheads="1"/>
          </p:cNvSpPr>
          <p:nvPr>
            <p:ph idx="1"/>
          </p:nvPr>
        </p:nvSpPr>
        <p:spPr>
          <a:noFill/>
        </p:spPr>
        <p:txBody>
          <a:bodyPr>
            <a:noAutofit/>
          </a:bodyPr>
          <a:lstStyle/>
          <a:p>
            <a:pPr eaLnBrk="1" hangingPunct="1">
              <a:tabLst>
                <a:tab pos="0" algn="l"/>
              </a:tabLst>
            </a:pPr>
            <a:r>
              <a:rPr lang="en-US" altLang="de-DE" sz="2400" dirty="0" err="1">
                <a:solidFill>
                  <a:srgbClr val="333333"/>
                </a:solidFill>
              </a:rPr>
              <a:t>Atrib</a:t>
            </a:r>
            <a:r>
              <a:rPr lang="sk-SK" altLang="de-DE" sz="2400" dirty="0">
                <a:solidFill>
                  <a:srgbClr val="333333"/>
                </a:solidFill>
              </a:rPr>
              <a:t>úcia</a:t>
            </a:r>
            <a:r>
              <a:rPr lang="en-US" altLang="de-DE" sz="2400" dirty="0">
                <a:solidFill>
                  <a:srgbClr val="333333"/>
                </a:solidFill>
              </a:rPr>
              <a:t> = </a:t>
            </a:r>
            <a:r>
              <a:rPr lang="sk-SK" altLang="de-DE" sz="2400" dirty="0">
                <a:solidFill>
                  <a:srgbClr val="333333"/>
                </a:solidFill>
              </a:rPr>
              <a:t>vyvodzovanie záverov o príčinách udalostí</a:t>
            </a:r>
            <a:r>
              <a:rPr lang="en-US" altLang="de-DE" sz="2400" dirty="0">
                <a:solidFill>
                  <a:srgbClr val="333333"/>
                </a:solidFill>
              </a:rPr>
              <a:t> (</a:t>
            </a:r>
            <a:r>
              <a:rPr lang="sk-SK" altLang="de-DE" sz="2400" dirty="0">
                <a:solidFill>
                  <a:srgbClr val="333333"/>
                </a:solidFill>
              </a:rPr>
              <a:t>napríklad hľadanie vinníka a pripisovanie si zásluh</a:t>
            </a:r>
            <a:r>
              <a:rPr lang="en-US" altLang="de-DE" sz="2400" dirty="0">
                <a:solidFill>
                  <a:srgbClr val="333333"/>
                </a:solidFill>
              </a:rPr>
              <a:t>)</a:t>
            </a:r>
          </a:p>
          <a:p>
            <a:pPr lvl="0" defTabSz="914377"/>
            <a:r>
              <a:rPr lang="de-DE" altLang="de-DE" sz="2400" dirty="0">
                <a:solidFill>
                  <a:srgbClr val="333333"/>
                </a:solidFill>
              </a:rPr>
              <a:t>Často prehliadame myšlienku, že rovnaká udalosť môže mať veľmi rôznorodé príčiny.</a:t>
            </a:r>
          </a:p>
          <a:p>
            <a:pPr lvl="0" defTabSz="914400" fontAlgn="base"/>
            <a:r>
              <a:rPr lang="sk-SK" altLang="de-DE" sz="2400" b="1" dirty="0">
                <a:solidFill>
                  <a:srgbClr val="004992"/>
                </a:solidFill>
              </a:rPr>
              <a:t>Aké príčiny môžu prispieť k nasledovnej udalosti?</a:t>
            </a:r>
            <a:br>
              <a:rPr lang="de-DE" altLang="de-DE" sz="2400" b="1" dirty="0">
                <a:solidFill>
                  <a:srgbClr val="004992"/>
                </a:solidFill>
              </a:rPr>
            </a:br>
            <a:r>
              <a:rPr lang="sk-SK" altLang="de-DE" sz="2400" dirty="0">
                <a:solidFill>
                  <a:srgbClr val="333333"/>
                </a:solidFill>
              </a:rPr>
              <a:t>Dohodli sme si schôdzku s priateľom</a:t>
            </a:r>
            <a:r>
              <a:rPr lang="de-DE" altLang="de-DE" sz="2400" dirty="0">
                <a:solidFill>
                  <a:srgbClr val="333333"/>
                </a:solidFill>
              </a:rPr>
              <a:t>, </a:t>
            </a:r>
            <a:r>
              <a:rPr lang="sk-SK" altLang="de-DE" sz="2400" dirty="0">
                <a:solidFill>
                  <a:srgbClr val="333333"/>
                </a:solidFill>
              </a:rPr>
              <a:t>ale on na ňu neprišiel</a:t>
            </a:r>
            <a:r>
              <a:rPr lang="de-DE" altLang="de-DE" sz="2400" dirty="0">
                <a:solidFill>
                  <a:srgbClr val="333333"/>
                </a:solidFill>
              </a:rPr>
              <a:t>.</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a:t>
            </a:fld>
            <a:endParaRPr lang="de-DE" dirty="0">
              <a:latin typeface="+mn-lt"/>
              <a:cs typeface="+mn-cs"/>
            </a:endParaRPr>
          </a:p>
        </p:txBody>
      </p:sp>
    </p:spTree>
    <p:extLst>
      <p:ext uri="{BB962C8B-B14F-4D97-AF65-F5344CB8AC3E}">
        <p14:creationId xmlns:p14="http://schemas.microsoft.com/office/powerpoint/2010/main" val="2751850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Vysvetlenia</a:t>
            </a:r>
          </a:p>
        </p:txBody>
      </p:sp>
      <p:sp>
        <p:nvSpPr>
          <p:cNvPr id="4" name="Content Placeholder 3"/>
          <p:cNvSpPr>
            <a:spLocks noGrp="1"/>
          </p:cNvSpPr>
          <p:nvPr>
            <p:ph idx="1"/>
          </p:nvPr>
        </p:nvSpPr>
        <p:spPr/>
        <p:txBody>
          <a:bodyPr/>
          <a:lstStyle/>
          <a:p>
            <a:pPr lvl="0" defTabSz="914377"/>
            <a:r>
              <a:rPr lang="sk-SK" altLang="de-DE" sz="2400" dirty="0">
                <a:solidFill>
                  <a:srgbClr val="333333"/>
                </a:solidFill>
              </a:rPr>
              <a:t>Prečo váš priateľ neprišiel?</a:t>
            </a:r>
          </a:p>
          <a:p>
            <a:pPr lvl="0" defTabSz="914400" fontAlgn="base"/>
            <a:r>
              <a:rPr lang="sk-SK" altLang="de-DE" sz="2400" dirty="0">
                <a:solidFill>
                  <a:srgbClr val="004992"/>
                </a:solidFill>
              </a:rPr>
              <a:t>Možné príčiny takéhoto správania</a:t>
            </a:r>
            <a:r>
              <a:rPr lang="en-CA" altLang="de-DE" sz="2400" dirty="0">
                <a:solidFill>
                  <a:srgbClr val="004992"/>
                </a:solidFill>
              </a:rPr>
              <a:t>…</a:t>
            </a:r>
          </a:p>
          <a:p>
            <a:pPr lvl="0" defTabSz="914400" fontAlgn="base"/>
            <a:r>
              <a:rPr lang="en-CA"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a:t>
            </a:fld>
            <a:endParaRPr lang="de-DE" dirty="0">
              <a:latin typeface="+mn-lt"/>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Vysvetlenia</a:t>
            </a:r>
          </a:p>
        </p:txBody>
      </p:sp>
      <p:sp>
        <p:nvSpPr>
          <p:cNvPr id="4" name="Content Placeholder 3"/>
          <p:cNvSpPr>
            <a:spLocks noGrp="1"/>
          </p:cNvSpPr>
          <p:nvPr>
            <p:ph idx="1"/>
          </p:nvPr>
        </p:nvSpPr>
        <p:spPr/>
        <p:txBody>
          <a:bodyPr/>
          <a:lstStyle/>
          <a:p>
            <a:pPr lvl="0" defTabSz="914377"/>
            <a:r>
              <a:rPr lang="sk-SK" altLang="de-DE" sz="2400" dirty="0">
                <a:solidFill>
                  <a:srgbClr val="333333"/>
                </a:solidFill>
              </a:rPr>
              <a:t>Prečo váš priateľ neprišiel?</a:t>
            </a:r>
          </a:p>
          <a:p>
            <a:pPr lvl="0" defTabSz="914400" fontAlgn="base"/>
            <a:r>
              <a:rPr lang="sk-SK" altLang="de-DE" sz="2400" dirty="0">
                <a:solidFill>
                  <a:srgbClr val="004992"/>
                </a:solidFill>
              </a:rPr>
              <a:t>Možné príčiny takéhoto správania</a:t>
            </a:r>
            <a:r>
              <a:rPr lang="en-CA" altLang="de-DE" sz="2400" dirty="0">
                <a:solidFill>
                  <a:srgbClr val="004992"/>
                </a:solidFill>
              </a:rPr>
              <a:t>…</a:t>
            </a:r>
          </a:p>
          <a:p>
            <a:pPr marL="342900" lvl="0" indent="-342900" defTabSz="914400" fontAlgn="base">
              <a:buClr>
                <a:srgbClr val="333333"/>
              </a:buClr>
              <a:buFont typeface="WingDings"/>
              <a:buChar char=""/>
            </a:pPr>
            <a:r>
              <a:rPr lang="sk-SK" altLang="de-DE" sz="2400" dirty="0">
                <a:solidFill>
                  <a:srgbClr val="333333"/>
                </a:solidFill>
              </a:rPr>
              <a:t>Nie som pre neho dôležitý(-á)</a:t>
            </a:r>
            <a:r>
              <a:rPr lang="en-CA" altLang="de-DE" sz="2400" dirty="0">
                <a:solidFill>
                  <a:srgbClr val="333333"/>
                </a:solidFill>
              </a:rPr>
              <a:t>. </a:t>
            </a:r>
            <a:r>
              <a:rPr lang="sk-SK" altLang="de-DE" sz="2400" dirty="0">
                <a:solidFill>
                  <a:srgbClr val="333333"/>
                </a:solidFill>
              </a:rPr>
              <a:t>Neurobil by to niekomu inému</a:t>
            </a:r>
            <a:r>
              <a:rPr lang="en-CA"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Je zábudlivý </a:t>
            </a:r>
            <a:r>
              <a:rPr lang="en-CA" altLang="de-DE" sz="2400" dirty="0">
                <a:solidFill>
                  <a:srgbClr val="333333"/>
                </a:solidFill>
              </a:rPr>
              <a:t>– </a:t>
            </a:r>
            <a:r>
              <a:rPr lang="sk-SK" altLang="de-DE" sz="2400" dirty="0">
                <a:solidFill>
                  <a:srgbClr val="333333"/>
                </a:solidFill>
              </a:rPr>
              <a:t>len sa pozabudol</a:t>
            </a:r>
            <a:r>
              <a:rPr lang="en-CA"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Pokazilo sa mu auto</a:t>
            </a:r>
            <a:r>
              <a:rPr lang="en-CA"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6</a:t>
            </a:fld>
            <a:endParaRPr lang="de-DE" dirty="0">
              <a:latin typeface="+mn-lt"/>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Vysvetlenia</a:t>
            </a:r>
          </a:p>
        </p:txBody>
      </p:sp>
      <p:sp>
        <p:nvSpPr>
          <p:cNvPr id="4" name="Content Placeholder 3"/>
          <p:cNvSpPr>
            <a:spLocks noGrp="1"/>
          </p:cNvSpPr>
          <p:nvPr>
            <p:ph idx="1"/>
          </p:nvPr>
        </p:nvSpPr>
        <p:spPr/>
        <p:txBody>
          <a:bodyPr/>
          <a:lstStyle/>
          <a:p>
            <a:pPr lvl="0" defTabSz="914377"/>
            <a:r>
              <a:rPr lang="sk-SK" altLang="de-DE" sz="2400" dirty="0">
                <a:solidFill>
                  <a:srgbClr val="333333"/>
                </a:solidFill>
              </a:rPr>
              <a:t>Prečo váš priateľ neprišiel?</a:t>
            </a:r>
          </a:p>
          <a:p>
            <a:pPr lvl="0" defTabSz="914400" fontAlgn="base"/>
            <a:r>
              <a:rPr lang="sk-SK" altLang="de-DE" sz="2400" dirty="0">
                <a:solidFill>
                  <a:srgbClr val="004992"/>
                </a:solidFill>
              </a:rPr>
              <a:t>Možné príčiny takéhoto správania</a:t>
            </a:r>
            <a:r>
              <a:rPr lang="en-CA" altLang="de-DE" sz="2400" dirty="0">
                <a:solidFill>
                  <a:srgbClr val="004992"/>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7</a:t>
            </a:fld>
            <a:endParaRPr lang="de-DE" dirty="0">
              <a:latin typeface="+mn-lt"/>
              <a:cs typeface="+mn-cs"/>
            </a:endParaRPr>
          </a:p>
        </p:txBody>
      </p:sp>
      <p:graphicFrame>
        <p:nvGraphicFramePr>
          <p:cNvPr id="10" name="Group 68"/>
          <p:cNvGraphicFramePr>
            <a:graphicFrameLocks/>
          </p:cNvGraphicFramePr>
          <p:nvPr>
            <p:extLst>
              <p:ext uri="{D42A27DB-BD31-4B8C-83A1-F6EECF244321}">
                <p14:modId xmlns:p14="http://schemas.microsoft.com/office/powerpoint/2010/main" val="3007362809"/>
              </p:ext>
            </p:extLst>
          </p:nvPr>
        </p:nvGraphicFramePr>
        <p:xfrm>
          <a:off x="408955" y="3429000"/>
          <a:ext cx="11376000" cy="2285968"/>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7315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...ja sám/sama</a:t>
                      </a: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mj-lt"/>
                          <a:cs typeface="Times New Roman" pitchFamily="18" charset="0"/>
                        </a:rPr>
                        <a:t>Nie</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som</a:t>
                      </a:r>
                      <a:r>
                        <a:rPr kumimoji="0" lang="en-US" sz="2400" b="0" i="0" u="none" strike="noStrike" cap="none" normalizeH="0" baseline="0" dirty="0">
                          <a:ln>
                            <a:noFill/>
                          </a:ln>
                          <a:solidFill>
                            <a:srgbClr val="333333"/>
                          </a:solidFill>
                          <a:effectLst/>
                          <a:latin typeface="+mj-lt"/>
                          <a:cs typeface="Times New Roman" pitchFamily="18" charset="0"/>
                        </a:rPr>
                        <a:t> pre </a:t>
                      </a:r>
                      <a:r>
                        <a:rPr kumimoji="0" lang="en-US" sz="2400" b="0" i="0" u="none" strike="noStrike" cap="none" normalizeH="0" baseline="0" dirty="0" err="1">
                          <a:ln>
                            <a:noFill/>
                          </a:ln>
                          <a:solidFill>
                            <a:srgbClr val="333333"/>
                          </a:solidFill>
                          <a:effectLst/>
                          <a:latin typeface="+mj-lt"/>
                          <a:cs typeface="Times New Roman" pitchFamily="18" charset="0"/>
                        </a:rPr>
                        <a:t>neho</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dôležitý</a:t>
                      </a:r>
                      <a:r>
                        <a:rPr kumimoji="0" lang="en-US" sz="2400" b="0" i="0" u="none" strike="noStrike" cap="none" normalizeH="0" baseline="0" dirty="0">
                          <a:ln>
                            <a:noFill/>
                          </a:ln>
                          <a:solidFill>
                            <a:srgbClr val="333333"/>
                          </a:solidFill>
                          <a:effectLst/>
                          <a:latin typeface="+mj-lt"/>
                          <a:cs typeface="Times New Roman" pitchFamily="18" charset="0"/>
                        </a:rPr>
                        <a:t>(-á).</a:t>
                      </a: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7315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...iní</a:t>
                      </a: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333333"/>
                          </a:solidFill>
                          <a:effectLst/>
                          <a:latin typeface="+mj-lt"/>
                          <a:cs typeface="Times New Roman" pitchFamily="18" charset="0"/>
                        </a:rPr>
                        <a:t>Je </a:t>
                      </a:r>
                      <a:r>
                        <a:rPr kumimoji="0" lang="en-US" sz="2400" b="0" i="0" u="none" strike="noStrike" cap="none" normalizeH="0" baseline="0" dirty="0" err="1">
                          <a:ln>
                            <a:noFill/>
                          </a:ln>
                          <a:solidFill>
                            <a:srgbClr val="333333"/>
                          </a:solidFill>
                          <a:effectLst/>
                          <a:latin typeface="+mj-lt"/>
                          <a:cs typeface="Times New Roman" pitchFamily="18" charset="0"/>
                        </a:rPr>
                        <a:t>zábudlivý</a:t>
                      </a:r>
                      <a:r>
                        <a:rPr kumimoji="0" lang="en-US" sz="2400" b="0" i="0" u="none" strike="noStrike" cap="none" normalizeH="0" baseline="0" dirty="0">
                          <a:ln>
                            <a:noFill/>
                          </a:ln>
                          <a:solidFill>
                            <a:srgbClr val="333333"/>
                          </a:solidFill>
                          <a:effectLst/>
                          <a:latin typeface="+mj-lt"/>
                          <a:cs typeface="Times New Roman" pitchFamily="18" charset="0"/>
                        </a:rPr>
                        <a:t> – </a:t>
                      </a:r>
                      <a:r>
                        <a:rPr kumimoji="0" lang="en-US" sz="2400" b="0" i="0" u="none" strike="noStrike" cap="none" normalizeH="0" baseline="0" dirty="0" err="1">
                          <a:ln>
                            <a:noFill/>
                          </a:ln>
                          <a:solidFill>
                            <a:srgbClr val="333333"/>
                          </a:solidFill>
                          <a:effectLst/>
                          <a:latin typeface="+mj-lt"/>
                          <a:cs typeface="Times New Roman" pitchFamily="18" charset="0"/>
                        </a:rPr>
                        <a:t>len</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sa</a:t>
                      </a:r>
                      <a:r>
                        <a:rPr kumimoji="0" lang="en-US" sz="2400" b="0" i="0" u="none" strike="noStrike" cap="none" normalizeH="0" baseline="0">
                          <a:ln>
                            <a:noFill/>
                          </a:ln>
                          <a:solidFill>
                            <a:srgbClr val="333333"/>
                          </a:solidFill>
                          <a:effectLst/>
                          <a:latin typeface="+mj-lt"/>
                          <a:cs typeface="Times New Roman" pitchFamily="18" charset="0"/>
                        </a:rPr>
                        <a:t> pozabudol</a:t>
                      </a:r>
                      <a:r>
                        <a:rPr kumimoji="0" lang="en-US" sz="2400" b="0" i="0" u="none" strike="noStrike" cap="none" normalizeH="0" baseline="0" dirty="0">
                          <a:ln>
                            <a:noFill/>
                          </a:ln>
                          <a:solidFill>
                            <a:srgbClr val="333333"/>
                          </a:solidFill>
                          <a:effectLst/>
                          <a:latin typeface="+mj-lt"/>
                          <a:cs typeface="Times New Roman" pitchFamily="18" charset="0"/>
                        </a:rPr>
                        <a:t>.</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731520">
                <a:tc>
                  <a:txBody>
                    <a:bodyPr/>
                    <a:lstStyle/>
                    <a:p>
                      <a:pPr marL="274320"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pt-BR" sz="2400" b="0" i="0" u="none" strike="noStrike" cap="none" normalizeH="0" baseline="0" dirty="0">
                          <a:ln>
                            <a:noFill/>
                          </a:ln>
                          <a:solidFill>
                            <a:srgbClr val="004992"/>
                          </a:solidFill>
                          <a:effectLst/>
                          <a:latin typeface="+mj-lt"/>
                          <a:cs typeface="Times New Roman" pitchFamily="18" charset="0"/>
                        </a:rPr>
                        <a:t>...situácia alebo možnosť</a:t>
                      </a:r>
                      <a:endParaRPr kumimoji="0" lang="de-DE" sz="2400" b="0" i="0" u="none" strike="noStrike" cap="none" normalizeH="0" baseline="0" dirty="0">
                        <a:ln>
                          <a:noFill/>
                        </a:ln>
                        <a:solidFill>
                          <a:srgbClr val="004992"/>
                        </a:solidFill>
                        <a:effectLst/>
                        <a:latin typeface="+mj-lt"/>
                        <a:cs typeface="Times New Roman" pitchFamily="18" charset="0"/>
                      </a:endParaRP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mj-lt"/>
                          <a:cs typeface="Times New Roman" pitchFamily="18" charset="0"/>
                        </a:rPr>
                        <a:t>Pokazilo sa mu auto.</a:t>
                      </a: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Hľadanie vinníka a pripisovanie si zásluh</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sk-SK" altLang="de-DE" sz="2400">
                <a:solidFill>
                  <a:srgbClr val="333333"/>
                </a:solidFill>
              </a:rPr>
              <a:t>Ako sme si na príklade ukázali</a:t>
            </a:r>
            <a:r>
              <a:rPr lang="en-US" altLang="de-DE" sz="2400" dirty="0">
                <a:solidFill>
                  <a:srgbClr val="333333"/>
                </a:solidFill>
              </a:rPr>
              <a:t>, </a:t>
            </a:r>
            <a:r>
              <a:rPr lang="sk-SK" altLang="de-DE" sz="2400" dirty="0">
                <a:solidFill>
                  <a:srgbClr val="333333"/>
                </a:solidFill>
              </a:rPr>
              <a:t>udalosti môžu mať rôznorodé príčiny</a:t>
            </a:r>
            <a:r>
              <a:rPr lang="en-US" altLang="de-DE" sz="2400" dirty="0">
                <a:solidFill>
                  <a:srgbClr val="333333"/>
                </a:solidFill>
              </a:rPr>
              <a:t>.</a:t>
            </a:r>
          </a:p>
          <a:p>
            <a:pPr lvl="0" defTabSz="914400" fontAlgn="base"/>
            <a:r>
              <a:rPr lang="sk-SK" altLang="de-DE" sz="2400" dirty="0">
                <a:solidFill>
                  <a:srgbClr val="333333"/>
                </a:solidFill>
              </a:rPr>
              <a:t>Vo väčšine prípadov je situácia spôsobená niekoľkými faktormi</a:t>
            </a:r>
            <a:r>
              <a:rPr lang="en-US" altLang="de-DE" sz="2400" dirty="0">
                <a:solidFill>
                  <a:srgbClr val="333333"/>
                </a:solidFill>
              </a:rPr>
              <a:t>.</a:t>
            </a:r>
          </a:p>
          <a:p>
            <a:pPr lvl="0" defTabSz="914400" fontAlgn="base"/>
            <a:r>
              <a:rPr lang="sk-SK" altLang="de-DE" sz="2400" dirty="0">
                <a:solidFill>
                  <a:srgbClr val="333333"/>
                </a:solidFill>
              </a:rPr>
              <a:t>Napriek tomu veľa ľudí uprednostňuje iba jeden z týchto faktorov </a:t>
            </a:r>
            <a:r>
              <a:rPr lang="en-US" altLang="de-DE" sz="2400" dirty="0">
                <a:solidFill>
                  <a:srgbClr val="333333"/>
                </a:solidFill>
              </a:rPr>
              <a:t>(</a:t>
            </a:r>
            <a:r>
              <a:rPr lang="sk-SK" altLang="de-DE" sz="2400" dirty="0">
                <a:solidFill>
                  <a:srgbClr val="333333"/>
                </a:solidFill>
              </a:rPr>
              <a:t>napríklad</a:t>
            </a:r>
            <a:r>
              <a:rPr lang="en-US" altLang="de-DE" sz="2400" dirty="0">
                <a:solidFill>
                  <a:srgbClr val="333333"/>
                </a:solidFill>
              </a:rPr>
              <a:t> </a:t>
            </a:r>
            <a:r>
              <a:rPr lang="sk-SK" altLang="de-DE" sz="2400" dirty="0">
                <a:solidFill>
                  <a:srgbClr val="333333"/>
                </a:solidFill>
              </a:rPr>
              <a:t>hľadanie vinníka na strane iných a nie seba alebo naopak</a:t>
            </a:r>
            <a:r>
              <a:rPr lang="en-US"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8</a:t>
            </a:fld>
            <a:endParaRPr lang="de-DE" dirty="0">
              <a:latin typeface="+mn-lt"/>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6"/>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Boli ste prepustený z nemocnice, i keď sa necítite lepšie.</a:t>
            </a:r>
            <a:endParaRPr lang="en-US" altLang="de-DE" sz="3600" dirty="0">
              <a:latin typeface="+mn-lt"/>
              <a:ea typeface="+mn-ea"/>
              <a:cs typeface="+mn-cs"/>
            </a:endParaRPr>
          </a:p>
        </p:txBody>
      </p:sp>
      <p:sp>
        <p:nvSpPr>
          <p:cNvPr id="10242" name="Rectangle 3"/>
          <p:cNvSpPr>
            <a:spLocks noGrp="1" noChangeArrowheads="1"/>
          </p:cNvSpPr>
          <p:nvPr>
            <p:ph idx="1"/>
          </p:nvPr>
        </p:nvSpPr>
        <p:spPr/>
        <p:txBody>
          <a:bodyPr>
            <a:noAutofit/>
          </a:bodyPr>
          <a:lstStyle/>
          <a:p>
            <a:pPr eaLnBrk="1" hangingPunct="1">
              <a:lnSpc>
                <a:spcPct val="90000"/>
              </a:lnSpc>
              <a:buFontTx/>
              <a:buNone/>
            </a:pPr>
            <a:r>
              <a:rPr lang="sk-SK" altLang="de-DE" sz="2400">
                <a:solidFill>
                  <a:srgbClr val="004992"/>
                </a:solidFill>
              </a:rPr>
              <a:t>Vysvetlenia</a:t>
            </a:r>
            <a:r>
              <a:rPr lang="de-DE" altLang="de-DE" sz="2400">
                <a:solidFill>
                  <a:srgbClr val="004992"/>
                </a:solidFill>
              </a:rPr>
              <a:t>...</a:t>
            </a:r>
          </a:p>
          <a:p>
            <a:pPr eaLnBrk="1" hangingPunct="1">
              <a:lnSpc>
                <a:spcPct val="90000"/>
              </a:lnSpc>
              <a:buFontTx/>
              <a:buNone/>
            </a:pPr>
            <a:r>
              <a:rPr lang="de-DE" altLang="de-DE" sz="2400">
                <a:solidFill>
                  <a:srgbClr val="333333"/>
                </a:solidFill>
              </a:rPr>
              <a:t>...</a:t>
            </a:r>
            <a:r>
              <a:rPr lang="sk-SK" altLang="de-DE" sz="2400">
                <a:solidFill>
                  <a:srgbClr val="333333"/>
                </a:solidFill>
              </a:rPr>
              <a:t>ja sám/sama</a:t>
            </a:r>
            <a:endParaRPr lang="de-DE" altLang="de-DE" sz="2400">
              <a:solidFill>
                <a:srgbClr val="333333"/>
              </a:solidFill>
            </a:endParaRPr>
          </a:p>
          <a:p>
            <a:pPr eaLnBrk="1" hangingPunct="1">
              <a:lnSpc>
                <a:spcPct val="90000"/>
              </a:lnSpc>
              <a:buFontTx/>
              <a:buNone/>
            </a:pPr>
            <a:r>
              <a:rPr lang="de-DE" altLang="de-DE" sz="2400">
                <a:solidFill>
                  <a:srgbClr val="333333"/>
                </a:solidFill>
              </a:rPr>
              <a:t>...</a:t>
            </a:r>
            <a:r>
              <a:rPr lang="sk-SK" altLang="de-DE" sz="2400">
                <a:solidFill>
                  <a:srgbClr val="333333"/>
                </a:solidFill>
              </a:rPr>
              <a:t>iní</a:t>
            </a:r>
            <a:r>
              <a:rPr lang="de-DE" altLang="de-DE" sz="2400">
                <a:solidFill>
                  <a:srgbClr val="333333"/>
                </a:solidFill>
              </a:rPr>
              <a:t>	</a:t>
            </a:r>
          </a:p>
          <a:p>
            <a:pPr eaLnBrk="1" hangingPunct="1">
              <a:lnSpc>
                <a:spcPct val="90000"/>
              </a:lnSpc>
              <a:buFontTx/>
              <a:buNone/>
            </a:pPr>
            <a:r>
              <a:rPr lang="de-DE" altLang="de-DE" sz="2400">
                <a:solidFill>
                  <a:srgbClr val="333333"/>
                </a:solidFill>
              </a:rPr>
              <a:t>...</a:t>
            </a:r>
            <a:r>
              <a:rPr lang="sk-SK" altLang="de-DE" sz="2400">
                <a:solidFill>
                  <a:srgbClr val="333333"/>
                </a:solidFill>
              </a:rPr>
              <a:t>situácia alebo možnosť</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9</a:t>
            </a:fld>
            <a:endParaRPr lang="de-DE" dirty="0">
              <a:latin typeface="+mn-lt"/>
              <a:cs typeface="+mn-cs"/>
            </a:endParaRP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Neprenasleduj ma!</a:t>
            </a:r>
            <a:endParaRPr lang="de-DE" altLang="de-DE" sz="1200" dirty="0">
              <a:latin typeface="Calibri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Boli ste prepustený z nemocnice, i keď sa necítite lepšie.</a:t>
            </a:r>
            <a:endParaRPr lang="en-US" sz="3600" dirty="0">
              <a:solidFill>
                <a:srgbClr val="004992"/>
              </a:solidFill>
              <a:latin typeface="+mn-lt"/>
              <a:ea typeface="+mn-ea"/>
              <a:cs typeface="+mn-cs"/>
            </a:endParaRPr>
          </a:p>
        </p:txBody>
      </p:sp>
      <p:sp>
        <p:nvSpPr>
          <p:cNvPr id="11266" name="Rectangle 3"/>
          <p:cNvSpPr>
            <a:spLocks noGrp="1" noChangeArrowheads="1"/>
          </p:cNvSpPr>
          <p:nvPr>
            <p:ph idx="1"/>
          </p:nvPr>
        </p:nvSpPr>
        <p:spPr/>
        <p:txBody>
          <a:bodyPr>
            <a:noAutofit/>
          </a:bodyPr>
          <a:lstStyle/>
          <a:p>
            <a:pPr eaLnBrk="1" hangingPunct="1">
              <a:lnSpc>
                <a:spcPct val="100000"/>
              </a:lnSpc>
              <a:spcBef>
                <a:spcPts val="1200"/>
              </a:spcBef>
            </a:pPr>
            <a:r>
              <a:rPr lang="sk-SK" altLang="de-DE" sz="1600" b="1" dirty="0">
                <a:solidFill>
                  <a:srgbClr val="004992"/>
                </a:solidFill>
              </a:rPr>
              <a:t>Vysvetlenia</a:t>
            </a:r>
            <a:r>
              <a:rPr lang="de-DE" altLang="de-DE" sz="1600" b="1" dirty="0">
                <a:solidFill>
                  <a:srgbClr val="004992"/>
                </a:solidFill>
              </a:rPr>
              <a:t>...</a:t>
            </a:r>
          </a:p>
          <a:p>
            <a:pPr eaLnBrk="1" hangingPunct="1">
              <a:lnSpc>
                <a:spcPct val="100000"/>
              </a:lnSpc>
              <a:spcBef>
                <a:spcPts val="1200"/>
              </a:spcBef>
            </a:pPr>
            <a:r>
              <a:rPr lang="de-DE" altLang="de-DE" sz="1600" b="1" dirty="0">
                <a:solidFill>
                  <a:srgbClr val="004992"/>
                </a:solidFill>
              </a:rPr>
              <a:t>... </a:t>
            </a:r>
            <a:r>
              <a:rPr lang="sk-SK" altLang="de-DE" sz="1600" b="1" dirty="0">
                <a:solidFill>
                  <a:srgbClr val="004992"/>
                </a:solidFill>
              </a:rPr>
              <a:t>ja sám/sama</a:t>
            </a:r>
            <a:r>
              <a:rPr lang="de-DE" altLang="de-DE" sz="1600" b="1" dirty="0">
                <a:solidFill>
                  <a:srgbClr val="004992"/>
                </a:solidFill>
              </a:rPr>
              <a:t>:</a:t>
            </a:r>
          </a:p>
          <a:p>
            <a:pPr eaLnBrk="1" hangingPunct="1">
              <a:lnSpc>
                <a:spcPct val="100000"/>
              </a:lnSpc>
              <a:spcBef>
                <a:spcPts val="0"/>
              </a:spcBef>
            </a:pPr>
            <a:r>
              <a:rPr lang="de-DE" altLang="de-DE" sz="1600" i="1" dirty="0">
                <a:solidFill>
                  <a:srgbClr val="333333"/>
                </a:solidFill>
              </a:rPr>
              <a:t>(</a:t>
            </a:r>
            <a:r>
              <a:rPr lang="sk-SK" altLang="de-DE" sz="1600" i="1" dirty="0">
                <a:solidFill>
                  <a:srgbClr val="333333"/>
                </a:solidFill>
              </a:rPr>
              <a:t>do určitej miery vieme ovplyvniť)</a:t>
            </a:r>
            <a:endParaRPr lang="de-DE" altLang="de-DE" sz="1600" i="1" dirty="0">
              <a:solidFill>
                <a:srgbClr val="333333"/>
              </a:solidFill>
            </a:endParaRPr>
          </a:p>
          <a:p>
            <a:pPr marL="285750" indent="-285750" eaLnBrk="1" hangingPunct="1">
              <a:lnSpc>
                <a:spcPct val="100000"/>
              </a:lnSpc>
              <a:spcBef>
                <a:spcPts val="0"/>
              </a:spcBef>
              <a:buClr>
                <a:srgbClr val="333333"/>
              </a:buClr>
              <a:buFont typeface="WingDings"/>
              <a:buChar char=""/>
            </a:pPr>
            <a:r>
              <a:rPr lang="sk-SK" altLang="de-DE" sz="1600" dirty="0">
                <a:solidFill>
                  <a:srgbClr val="333333"/>
                </a:solidFill>
              </a:rPr>
              <a:t>Nebol som veľmi motivovaný, aby som sa zmenil</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sk-SK" altLang="de-DE" sz="1600" dirty="0">
                <a:solidFill>
                  <a:srgbClr val="333333"/>
                </a:solidFill>
              </a:rPr>
              <a:t>Neveril som v možnosť svojho uzdravenia</a:t>
            </a:r>
            <a:endParaRPr lang="de-DE" altLang="de-DE" sz="1600" dirty="0">
              <a:solidFill>
                <a:srgbClr val="333333"/>
              </a:solidFill>
            </a:endParaRPr>
          </a:p>
          <a:p>
            <a:pPr eaLnBrk="1" hangingPunct="1">
              <a:lnSpc>
                <a:spcPct val="100000"/>
              </a:lnSpc>
              <a:spcBef>
                <a:spcPts val="1200"/>
              </a:spcBef>
              <a:buClr>
                <a:schemeClr val="tx1"/>
              </a:buClr>
            </a:pPr>
            <a:r>
              <a:rPr lang="de-DE" altLang="de-DE" sz="1600" i="1" dirty="0">
                <a:solidFill>
                  <a:srgbClr val="333333"/>
                </a:solidFill>
              </a:rPr>
              <a:t>(</a:t>
            </a:r>
            <a:r>
              <a:rPr lang="sk-SK" altLang="de-DE" sz="1600" i="1" dirty="0">
                <a:solidFill>
                  <a:srgbClr val="333333"/>
                </a:solidFill>
              </a:rPr>
              <a:t>ťažšie ovplyvniteľné k zmene</a:t>
            </a:r>
            <a:r>
              <a:rPr lang="de-DE" altLang="de-DE"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sk-SK" altLang="de-DE" sz="1600" dirty="0">
                <a:solidFill>
                  <a:srgbClr val="333333"/>
                </a:solidFill>
              </a:rPr>
              <a:t>Som nevyliečiteľný</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sk-SK" altLang="de-DE" sz="1600" dirty="0">
                <a:solidFill>
                  <a:srgbClr val="333333"/>
                </a:solidFill>
              </a:rPr>
              <a:t>Mám </a:t>
            </a:r>
            <a:r>
              <a:rPr lang="sk-SK" altLang="de-DE" sz="1600" i="1" dirty="0">
                <a:solidFill>
                  <a:srgbClr val="333333"/>
                </a:solidFill>
              </a:rPr>
              <a:t>zlé</a:t>
            </a:r>
            <a:r>
              <a:rPr lang="sk-SK" altLang="de-DE" sz="1600" dirty="0">
                <a:solidFill>
                  <a:srgbClr val="333333"/>
                </a:solidFill>
              </a:rPr>
              <a:t> gény</a:t>
            </a:r>
            <a:endParaRPr lang="de-DE" altLang="de-DE" sz="1600" i="1" dirty="0">
              <a:solidFill>
                <a:srgbClr val="333333"/>
              </a:solidFill>
            </a:endParaRPr>
          </a:p>
          <a:p>
            <a:pPr eaLnBrk="1" hangingPunct="1">
              <a:lnSpc>
                <a:spcPct val="100000"/>
              </a:lnSpc>
              <a:spcBef>
                <a:spcPts val="1200"/>
              </a:spcBef>
              <a:buClr>
                <a:schemeClr val="tx1"/>
              </a:buClr>
            </a:pPr>
            <a:r>
              <a:rPr lang="de-DE" altLang="de-DE" sz="1600" b="1" dirty="0">
                <a:solidFill>
                  <a:srgbClr val="004992"/>
                </a:solidFill>
              </a:rPr>
              <a:t>... </a:t>
            </a:r>
            <a:r>
              <a:rPr lang="sk-SK" altLang="de-DE" sz="1600" b="1" dirty="0">
                <a:solidFill>
                  <a:srgbClr val="004992"/>
                </a:solidFill>
              </a:rPr>
              <a:t>iní</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sk-SK" altLang="de-DE" sz="1600" dirty="0">
                <a:solidFill>
                  <a:srgbClr val="333333"/>
                </a:solidFill>
              </a:rPr>
              <a:t>Zdravotní zamestnanci sa o mňa nestarali</a:t>
            </a:r>
            <a:endParaRPr lang="de-DE" altLang="de-DE" sz="1600" dirty="0">
              <a:solidFill>
                <a:srgbClr val="333333"/>
              </a:solidFill>
            </a:endParaRPr>
          </a:p>
          <a:p>
            <a:pPr eaLnBrk="1" hangingPunct="1">
              <a:lnSpc>
                <a:spcPct val="100000"/>
              </a:lnSpc>
              <a:spcBef>
                <a:spcPts val="1200"/>
              </a:spcBef>
              <a:buClr>
                <a:schemeClr val="tx1"/>
              </a:buClr>
            </a:pPr>
            <a:r>
              <a:rPr lang="de-DE" altLang="de-DE" sz="1600" b="1" dirty="0">
                <a:solidFill>
                  <a:srgbClr val="004992"/>
                </a:solidFill>
              </a:rPr>
              <a:t>... </a:t>
            </a:r>
            <a:r>
              <a:rPr lang="sk-SK" altLang="de-DE" sz="1600" b="1" dirty="0">
                <a:solidFill>
                  <a:srgbClr val="004992"/>
                </a:solidFill>
              </a:rPr>
              <a:t>situácia alebo možnosť</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sk-SK" altLang="de-DE" sz="1600" dirty="0">
                <a:solidFill>
                  <a:srgbClr val="333333"/>
                </a:solidFill>
              </a:rPr>
              <a:t>Možno by som sa vyliečil, keby som nemal izbu spoločnú s ďalšími 6 pacientmi</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sk-SK" altLang="de-DE" sz="1600" dirty="0">
                <a:solidFill>
                  <a:srgbClr val="333333"/>
                </a:solidFill>
              </a:rPr>
              <a:t>Keby bola nemocnica lepšie vybavená</a:t>
            </a:r>
            <a:r>
              <a:rPr lang="de-DE" altLang="de-DE" sz="1600" dirty="0">
                <a:solidFill>
                  <a:srgbClr val="333333"/>
                </a:solidFill>
              </a:rPr>
              <a:t>, </a:t>
            </a:r>
            <a:r>
              <a:rPr lang="sk-SK" altLang="de-DE" sz="1600" dirty="0">
                <a:solidFill>
                  <a:srgbClr val="333333"/>
                </a:solidFill>
              </a:rPr>
              <a:t>mohol som sa vyliečiť</a:t>
            </a:r>
          </a:p>
          <a:p>
            <a:pPr marL="285750" indent="-285750" eaLnBrk="1" hangingPunct="1">
              <a:lnSpc>
                <a:spcPct val="100000"/>
              </a:lnSpc>
              <a:spcBef>
                <a:spcPts val="0"/>
              </a:spcBef>
              <a:buClr>
                <a:srgbClr val="333333"/>
              </a:buClr>
              <a:buFont typeface="WingDings"/>
              <a:buChar char=""/>
            </a:pPr>
            <a:r>
              <a:rPr lang="sk-SK" altLang="de-DE" sz="1600" dirty="0">
                <a:solidFill>
                  <a:srgbClr val="333333"/>
                </a:solidFill>
              </a:rPr>
              <a:t>Niekedy trvá liečebný proces dlhšie</a:t>
            </a:r>
            <a:endParaRPr lang="en-US" altLang="de-DE" sz="16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10</a:t>
            </a:fld>
            <a:endParaRPr lang="de-DE" dirty="0">
              <a:latin typeface="+mn-lt"/>
              <a:cs typeface="+mn-cs"/>
            </a:endParaRP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Neprenasleduj ma!</a:t>
            </a:r>
            <a:endParaRPr lang="de-DE" altLang="de-DE" sz="1200" dirty="0">
              <a:latin typeface="Calibri 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Boli ste prepustený z nemocnice, i keď sa necítite lepšie.</a:t>
            </a:r>
            <a:endParaRPr lang="en-US" sz="3600" dirty="0">
              <a:solidFill>
                <a:srgbClr val="004992"/>
              </a:solidFill>
              <a:latin typeface="+mn-lt"/>
              <a:ea typeface="+mn-ea"/>
              <a:cs typeface="+mn-cs"/>
            </a:endParaRPr>
          </a:p>
        </p:txBody>
      </p:sp>
      <p:sp>
        <p:nvSpPr>
          <p:cNvPr id="11266" name="Rectangle 3"/>
          <p:cNvSpPr>
            <a:spLocks noGrp="1" noChangeArrowheads="1"/>
          </p:cNvSpPr>
          <p:nvPr>
            <p:ph idx="1"/>
          </p:nvPr>
        </p:nvSpPr>
        <p:spPr/>
        <p:txBody>
          <a:bodyPr>
            <a:noAutofit/>
          </a:bodyPr>
          <a:lstStyle/>
          <a:p>
            <a:pPr eaLnBrk="1" hangingPunct="1">
              <a:lnSpc>
                <a:spcPct val="100000"/>
              </a:lnSpc>
              <a:spcBef>
                <a:spcPts val="1200"/>
              </a:spcBef>
            </a:pPr>
            <a:r>
              <a:rPr lang="sk-SK" altLang="de-DE" sz="1600" b="1" dirty="0">
                <a:solidFill>
                  <a:srgbClr val="004992"/>
                </a:solidFill>
              </a:rPr>
              <a:t>Vysvetlenia</a:t>
            </a:r>
            <a:r>
              <a:rPr lang="de-DE" altLang="de-DE" sz="1600" b="1" dirty="0">
                <a:solidFill>
                  <a:srgbClr val="004992"/>
                </a:solidFill>
              </a:rPr>
              <a:t>...</a:t>
            </a:r>
          </a:p>
          <a:p>
            <a:pPr eaLnBrk="1" hangingPunct="1">
              <a:lnSpc>
                <a:spcPct val="100000"/>
              </a:lnSpc>
              <a:spcBef>
                <a:spcPts val="1200"/>
              </a:spcBef>
            </a:pPr>
            <a:r>
              <a:rPr lang="de-DE" altLang="de-DE" sz="1600" b="1" dirty="0">
                <a:solidFill>
                  <a:srgbClr val="004992"/>
                </a:solidFill>
              </a:rPr>
              <a:t>... </a:t>
            </a:r>
            <a:r>
              <a:rPr lang="sk-SK" altLang="de-DE" sz="1600" b="1" dirty="0">
                <a:solidFill>
                  <a:srgbClr val="004992"/>
                </a:solidFill>
              </a:rPr>
              <a:t>ja sám/sama</a:t>
            </a:r>
            <a:r>
              <a:rPr lang="de-DE" altLang="de-DE" sz="1600" b="1" dirty="0">
                <a:solidFill>
                  <a:srgbClr val="004992"/>
                </a:solidFill>
              </a:rPr>
              <a:t>:</a:t>
            </a:r>
          </a:p>
          <a:p>
            <a:pPr eaLnBrk="1" hangingPunct="1">
              <a:lnSpc>
                <a:spcPct val="100000"/>
              </a:lnSpc>
              <a:spcBef>
                <a:spcPts val="0"/>
              </a:spcBef>
            </a:pPr>
            <a:r>
              <a:rPr lang="de-DE" altLang="de-DE" sz="1600" i="1" dirty="0">
                <a:solidFill>
                  <a:srgbClr val="333333"/>
                </a:solidFill>
              </a:rPr>
              <a:t>(</a:t>
            </a:r>
            <a:r>
              <a:rPr lang="sk-SK" altLang="de-DE" sz="1600" i="1" dirty="0">
                <a:solidFill>
                  <a:srgbClr val="333333"/>
                </a:solidFill>
              </a:rPr>
              <a:t>do určitej miery vieme ovplyvniť)</a:t>
            </a:r>
            <a:endParaRPr lang="de-DE" altLang="de-DE" sz="1600" i="1" dirty="0">
              <a:solidFill>
                <a:srgbClr val="333333"/>
              </a:solidFill>
            </a:endParaRPr>
          </a:p>
          <a:p>
            <a:pPr marL="285750" indent="-285750" eaLnBrk="1" hangingPunct="1">
              <a:lnSpc>
                <a:spcPct val="100000"/>
              </a:lnSpc>
              <a:spcBef>
                <a:spcPts val="0"/>
              </a:spcBef>
              <a:buClr>
                <a:srgbClr val="333333"/>
              </a:buClr>
              <a:buFont typeface="WingDings"/>
              <a:buChar char=""/>
            </a:pPr>
            <a:r>
              <a:rPr lang="sk-SK" altLang="de-DE" sz="1600" dirty="0">
                <a:solidFill>
                  <a:srgbClr val="333333"/>
                </a:solidFill>
              </a:rPr>
              <a:t>Nebol som veľmi motivovaný, aby som sa zmenil</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sk-SK" altLang="de-DE" sz="1600" dirty="0">
                <a:solidFill>
                  <a:srgbClr val="333333"/>
                </a:solidFill>
              </a:rPr>
              <a:t>Neveril som v možnosť svojho uzdravenia</a:t>
            </a:r>
            <a:endParaRPr lang="de-DE" altLang="de-DE" sz="1600" dirty="0">
              <a:solidFill>
                <a:srgbClr val="333333"/>
              </a:solidFill>
            </a:endParaRPr>
          </a:p>
          <a:p>
            <a:pPr eaLnBrk="1" hangingPunct="1">
              <a:lnSpc>
                <a:spcPct val="100000"/>
              </a:lnSpc>
              <a:spcBef>
                <a:spcPts val="1200"/>
              </a:spcBef>
              <a:buClr>
                <a:schemeClr val="tx1"/>
              </a:buClr>
            </a:pPr>
            <a:r>
              <a:rPr lang="de-DE" altLang="de-DE" sz="1600" i="1" dirty="0">
                <a:solidFill>
                  <a:srgbClr val="333333"/>
                </a:solidFill>
              </a:rPr>
              <a:t>(</a:t>
            </a:r>
            <a:r>
              <a:rPr lang="sk-SK" altLang="de-DE" sz="1600" i="1" dirty="0">
                <a:solidFill>
                  <a:srgbClr val="333333"/>
                </a:solidFill>
              </a:rPr>
              <a:t>ťažšie ovplyvniteľné k zmene</a:t>
            </a:r>
            <a:r>
              <a:rPr lang="de-DE" altLang="de-DE"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sk-SK" altLang="de-DE" sz="1600" dirty="0">
                <a:solidFill>
                  <a:srgbClr val="333333"/>
                </a:solidFill>
              </a:rPr>
              <a:t>Som nevyliečiteľný</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sk-SK" altLang="de-DE" sz="1600" dirty="0">
                <a:solidFill>
                  <a:srgbClr val="333333"/>
                </a:solidFill>
              </a:rPr>
              <a:t>Mám </a:t>
            </a:r>
            <a:r>
              <a:rPr lang="sk-SK" altLang="de-DE" sz="1600" i="1" dirty="0">
                <a:solidFill>
                  <a:srgbClr val="333333"/>
                </a:solidFill>
              </a:rPr>
              <a:t>zlé</a:t>
            </a:r>
            <a:r>
              <a:rPr lang="sk-SK" altLang="de-DE" sz="1600" dirty="0">
                <a:solidFill>
                  <a:srgbClr val="333333"/>
                </a:solidFill>
              </a:rPr>
              <a:t> gény</a:t>
            </a:r>
            <a:endParaRPr lang="de-DE" altLang="de-DE" sz="1600" i="1" dirty="0">
              <a:solidFill>
                <a:srgbClr val="333333"/>
              </a:solidFill>
            </a:endParaRPr>
          </a:p>
          <a:p>
            <a:pPr eaLnBrk="1" hangingPunct="1">
              <a:lnSpc>
                <a:spcPct val="100000"/>
              </a:lnSpc>
              <a:spcBef>
                <a:spcPts val="1200"/>
              </a:spcBef>
              <a:buClr>
                <a:schemeClr val="tx1"/>
              </a:buClr>
            </a:pPr>
            <a:r>
              <a:rPr lang="de-DE" altLang="de-DE" sz="1600" b="1" dirty="0">
                <a:solidFill>
                  <a:srgbClr val="004992"/>
                </a:solidFill>
              </a:rPr>
              <a:t>... </a:t>
            </a:r>
            <a:r>
              <a:rPr lang="sk-SK" altLang="de-DE" sz="1600" b="1" dirty="0">
                <a:solidFill>
                  <a:srgbClr val="004992"/>
                </a:solidFill>
              </a:rPr>
              <a:t>iní</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sk-SK" altLang="de-DE" sz="1600" dirty="0">
                <a:solidFill>
                  <a:srgbClr val="333333"/>
                </a:solidFill>
              </a:rPr>
              <a:t>Zdravotní zamestnanci sa o mňa nestarali</a:t>
            </a:r>
            <a:endParaRPr lang="de-DE" altLang="de-DE" sz="1600" dirty="0">
              <a:solidFill>
                <a:srgbClr val="333333"/>
              </a:solidFill>
            </a:endParaRPr>
          </a:p>
          <a:p>
            <a:pPr eaLnBrk="1" hangingPunct="1">
              <a:lnSpc>
                <a:spcPct val="100000"/>
              </a:lnSpc>
              <a:spcBef>
                <a:spcPts val="1200"/>
              </a:spcBef>
              <a:buClr>
                <a:schemeClr val="tx1"/>
              </a:buClr>
            </a:pPr>
            <a:r>
              <a:rPr lang="de-DE" altLang="de-DE" sz="1600" b="1" dirty="0">
                <a:solidFill>
                  <a:srgbClr val="004992"/>
                </a:solidFill>
              </a:rPr>
              <a:t>... </a:t>
            </a:r>
            <a:r>
              <a:rPr lang="sk-SK" altLang="de-DE" sz="1600" b="1" dirty="0">
                <a:solidFill>
                  <a:srgbClr val="004992"/>
                </a:solidFill>
              </a:rPr>
              <a:t>situácia alebo možnosť</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sk-SK" altLang="de-DE" sz="1600" dirty="0">
                <a:solidFill>
                  <a:srgbClr val="333333"/>
                </a:solidFill>
              </a:rPr>
              <a:t>Možno by som sa vyliečil, keby som nemal izbu spoločnú s ďalšími 6 pacientmi</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sk-SK" altLang="de-DE" sz="1600" dirty="0">
                <a:solidFill>
                  <a:srgbClr val="333333"/>
                </a:solidFill>
              </a:rPr>
              <a:t>Keby bola nemocnica lepšie vybavená</a:t>
            </a:r>
            <a:r>
              <a:rPr lang="de-DE" altLang="de-DE" sz="1600" dirty="0">
                <a:solidFill>
                  <a:srgbClr val="333333"/>
                </a:solidFill>
              </a:rPr>
              <a:t>, </a:t>
            </a:r>
            <a:r>
              <a:rPr lang="sk-SK" altLang="de-DE" sz="1600" dirty="0">
                <a:solidFill>
                  <a:srgbClr val="333333"/>
                </a:solidFill>
              </a:rPr>
              <a:t>mohol som sa vyliečiť</a:t>
            </a:r>
          </a:p>
          <a:p>
            <a:pPr marL="285750" indent="-285750" eaLnBrk="1" hangingPunct="1">
              <a:lnSpc>
                <a:spcPct val="100000"/>
              </a:lnSpc>
              <a:spcBef>
                <a:spcPts val="0"/>
              </a:spcBef>
              <a:buClr>
                <a:srgbClr val="333333"/>
              </a:buClr>
              <a:buFont typeface="WingDings"/>
              <a:buChar char=""/>
            </a:pPr>
            <a:r>
              <a:rPr lang="sk-SK" altLang="de-DE" sz="1600" dirty="0">
                <a:solidFill>
                  <a:srgbClr val="333333"/>
                </a:solidFill>
              </a:rPr>
              <a:t>Niekedy trvá liečebný proces dlhšie</a:t>
            </a:r>
            <a:endParaRPr lang="en-US" altLang="de-DE" sz="16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a:t>
            </a:fld>
            <a:endParaRPr lang="de-DE" dirty="0">
              <a:latin typeface="+mn-lt"/>
              <a:cs typeface="+mn-cs"/>
            </a:endParaRP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Neprenasleduj ma!</a:t>
            </a:r>
            <a:endParaRPr lang="de-DE" altLang="de-DE" sz="1200" dirty="0">
              <a:latin typeface="Calibri Light"/>
            </a:endParaRPr>
          </a:p>
        </p:txBody>
      </p:sp>
      <p:sp>
        <p:nvSpPr>
          <p:cNvPr id="8" name="Caption_13"/>
          <p:cNvSpPr txBox="1">
            <a:spLocks noChangeArrowheads="1"/>
          </p:cNvSpPr>
          <p:nvPr/>
        </p:nvSpPr>
        <p:spPr bwMode="auto">
          <a:xfrm rot="-1140598">
            <a:off x="1352590" y="3585315"/>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pt-BR" altLang="de-DE" sz="2800" b="1">
                <a:solidFill>
                  <a:srgbClr val="FF0000"/>
                </a:solidFill>
                <a:latin typeface="Calibri Light"/>
              </a:rPr>
              <a:t>Upozornenie: jednostranné vysvetlenia!</a:t>
            </a:r>
            <a:endParaRPr lang="en-US" altLang="de-DE" sz="2800" b="1" dirty="0">
              <a:solidFill>
                <a:srgbClr val="FF0000"/>
              </a:solidFill>
              <a:latin typeface="Calibri Light"/>
            </a:endParaRPr>
          </a:p>
        </p:txBody>
      </p:sp>
    </p:spTree>
    <p:extLst>
      <p:ext uri="{BB962C8B-B14F-4D97-AF65-F5344CB8AC3E}">
        <p14:creationId xmlns:p14="http://schemas.microsoft.com/office/powerpoint/2010/main" val="14960752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Boli ste prepustený z nemocnice, i keď sa necítite lepšie.</a:t>
            </a:r>
          </a:p>
        </p:txBody>
      </p:sp>
      <p:sp>
        <p:nvSpPr>
          <p:cNvPr id="5" name="Content Placeholder 4"/>
          <p:cNvSpPr>
            <a:spLocks noGrp="1"/>
          </p:cNvSpPr>
          <p:nvPr>
            <p:ph idx="1"/>
          </p:nvPr>
        </p:nvSpPr>
        <p:spPr>
          <a:xfrm>
            <a:off x="408955" y="2204864"/>
            <a:ext cx="7772400" cy="4248000"/>
          </a:xfrm>
        </p:spPr>
        <p:txBody>
          <a:bodyPr/>
          <a:lstStyle/>
          <a:p>
            <a:pPr lvl="0" defTabSz="914400" fontAlgn="base"/>
            <a:r>
              <a:rPr lang="sk-SK" altLang="de-DE" sz="2400">
                <a:solidFill>
                  <a:srgbClr val="333333"/>
                </a:solidFill>
              </a:rPr>
              <a:t>Pokúste sa teraz navrhnúť nejaké možnosti, ktoré budú zahŕňať viaceré príčiny (iných ľudí, situáciu i seba samého)</a:t>
            </a:r>
          </a:p>
          <a:p>
            <a:pPr lvl="0"/>
            <a:r>
              <a:rPr lang="de-DE" altLang="de-DE" sz="2400" dirty="0">
                <a:solidFill>
                  <a:srgbClr val="333333"/>
                </a:solidFill>
              </a:rPr>
              <a:t>???</a:t>
            </a:r>
          </a:p>
          <a:p>
            <a:pPr lvl="0"/>
            <a:r>
              <a:rPr lang="de-DE" altLang="de-DE" sz="2400" dirty="0">
                <a:solidFill>
                  <a:srgbClr val="333333"/>
                </a:solidFill>
              </a:rPr>
              <a:t>???</a:t>
            </a:r>
          </a:p>
          <a:p>
            <a:pPr lvl="0"/>
            <a:r>
              <a:rPr lang="de-DE"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12</a:t>
            </a:fld>
            <a:endParaRPr lang="de-DE" dirty="0">
              <a:latin typeface="+mn-lt"/>
              <a:cs typeface="+mn-cs"/>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Neprenasleduj ma!</a:t>
            </a:r>
            <a:endParaRPr lang="de-DE" altLang="de-DE" sz="1200" dirty="0">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Boli ste prepustený z nemocnice, i keď sa necítite lepšie.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a:xfrm>
            <a:off x="408955" y="2204864"/>
            <a:ext cx="7772400" cy="4248000"/>
          </a:xfrm>
        </p:spPr>
        <p:txBody>
          <a:bodyPr/>
          <a:lstStyle/>
          <a:p>
            <a:pPr lvl="0" defTabSz="914400" fontAlgn="base"/>
            <a:r>
              <a:rPr lang="sk-SK" altLang="de-DE" sz="2400" dirty="0">
                <a:solidFill>
                  <a:srgbClr val="333333"/>
                </a:solidFill>
              </a:rPr>
              <a:t>Pokúste sa teraz navrhnúť nejaké možnosti, ktoré budú zahŕňať viaceré príčiny (iných ľudí, situáciu i seba samého)</a:t>
            </a:r>
          </a:p>
          <a:p>
            <a:pPr marL="342900" lvl="0" indent="-342900">
              <a:buClr>
                <a:srgbClr val="333333"/>
              </a:buClr>
              <a:buFont typeface="WingDings"/>
              <a:buChar char=""/>
            </a:pPr>
            <a:r>
              <a:rPr lang="en-CA" altLang="de-DE" sz="2400">
                <a:solidFill>
                  <a:srgbClr val="333333"/>
                </a:solidFill>
              </a:rPr>
              <a:t>“</a:t>
            </a:r>
            <a:r>
              <a:rPr lang="sk-SK" altLang="de-DE" sz="2400">
                <a:solidFill>
                  <a:srgbClr val="333333"/>
                </a:solidFill>
              </a:rPr>
              <a:t>Zdravotný </a:t>
            </a:r>
            <a:r>
              <a:rPr lang="sk-SK" altLang="de-DE" sz="2400" dirty="0">
                <a:solidFill>
                  <a:srgbClr val="333333"/>
                </a:solidFill>
              </a:rPr>
              <a:t>personál nemal na mňa dostatok času, ale mohol som žiadať o väčšiu mieru podpory a mal som častejšie chodiť na skupinové sedenia. Mohol to byť dôvod, prečo môj pobyt nebol tak úspešný ako mohol </a:t>
            </a:r>
            <a:r>
              <a:rPr lang="sk-SK" altLang="de-DE" sz="2400">
                <a:solidFill>
                  <a:srgbClr val="333333"/>
                </a:solidFill>
              </a:rPr>
              <a:t>byť</a:t>
            </a:r>
            <a:r>
              <a:rPr lang="en-GB" altLang="de-DE" sz="2400">
                <a:solidFill>
                  <a:srgbClr val="333333"/>
                </a:solidFill>
              </a:rPr>
              <a:t>.</a:t>
            </a:r>
            <a:r>
              <a:rPr lang="en-US" altLang="de-DE" sz="2400">
                <a:solidFill>
                  <a:srgbClr val="333333"/>
                </a:solidFill>
              </a:rPr>
              <a:t>”</a:t>
            </a:r>
            <a:endParaRPr lang="de-DE" altLang="de-DE" sz="2400" dirty="0">
              <a:solidFill>
                <a:srgbClr val="333333"/>
              </a:solidFill>
            </a:endParaRPr>
          </a:p>
          <a:p>
            <a:pPr marL="342900" lvl="0" indent="-342900">
              <a:buClr>
                <a:srgbClr val="333333"/>
              </a:buClr>
              <a:buFont typeface="WingDings"/>
              <a:buChar char=""/>
            </a:pPr>
            <a:r>
              <a:rPr lang="en-CA" altLang="de-DE" sz="2400">
                <a:solidFill>
                  <a:srgbClr val="333333"/>
                </a:solidFill>
              </a:rPr>
              <a:t>“</a:t>
            </a:r>
            <a:r>
              <a:rPr lang="sk-SK" altLang="de-DE" sz="2400">
                <a:solidFill>
                  <a:srgbClr val="333333"/>
                </a:solidFill>
              </a:rPr>
              <a:t>Snáď </a:t>
            </a:r>
            <a:r>
              <a:rPr lang="sk-SK" altLang="de-DE" sz="2400" dirty="0">
                <a:solidFill>
                  <a:srgbClr val="333333"/>
                </a:solidFill>
              </a:rPr>
              <a:t>by som mal byť trpezlivejší a brať ohľad na svoje uzdravovanie. Verím, že v budúcnosti mi pomôže kompetentný zdravotný </a:t>
            </a:r>
            <a:r>
              <a:rPr lang="sk-SK" altLang="de-DE" sz="2400">
                <a:solidFill>
                  <a:srgbClr val="333333"/>
                </a:solidFill>
              </a:rPr>
              <a:t>personál</a:t>
            </a:r>
            <a:r>
              <a:rPr lang="en-GB" altLang="de-DE" sz="2400">
                <a:solidFill>
                  <a:srgbClr val="333333"/>
                </a:solidFill>
              </a:rPr>
              <a:t>.</a:t>
            </a:r>
            <a:r>
              <a:rPr lang="en-US"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13</a:t>
            </a:fld>
            <a:endParaRPr lang="de-DE" dirty="0">
              <a:latin typeface="+mn-lt"/>
              <a:cs typeface="+mn-cs"/>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Neprenasleduj ma!</a:t>
            </a:r>
            <a:endParaRPr lang="de-DE" altLang="de-DE" sz="1200" dirty="0">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Vplyvy určitých atribučných štýlov na negatívne udalosti!</a:t>
            </a:r>
          </a:p>
        </p:txBody>
      </p:sp>
      <p:sp>
        <p:nvSpPr>
          <p:cNvPr id="3" name="Footer Placeholder 2"/>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14</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3101997715"/>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Atribúcia</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voči</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sebe</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napr</a:t>
                      </a:r>
                      <a:r>
                        <a:rPr kumimoji="0" lang="en-US" sz="2000" b="0" i="0" u="none" strike="noStrike" cap="none" normalizeH="0" baseline="0">
                          <a:ln>
                            <a:noFill/>
                          </a:ln>
                          <a:solidFill>
                            <a:srgbClr val="333333"/>
                          </a:solidFill>
                          <a:effectLst/>
                          <a:latin typeface="Calibri Light"/>
                          <a:cs typeface="Times New Roman" pitchFamily="18" charset="0"/>
                        </a:rPr>
                        <a:t>. “Bola </a:t>
                      </a:r>
                      <a:r>
                        <a:rPr kumimoji="0" lang="en-US" sz="2000" b="0" i="0" u="none" strike="noStrike" cap="none" normalizeH="0" baseline="0" dirty="0">
                          <a:ln>
                            <a:noFill/>
                          </a:ln>
                          <a:solidFill>
                            <a:srgbClr val="333333"/>
                          </a:solidFill>
                          <a:effectLst/>
                          <a:latin typeface="Calibri Light"/>
                          <a:cs typeface="Times New Roman" pitchFamily="18" charset="0"/>
                        </a:rPr>
                        <a:t>to </a:t>
                      </a:r>
                      <a:r>
                        <a:rPr kumimoji="0" lang="en-US" sz="2000" b="0" i="0" u="none" strike="noStrike" cap="none" normalizeH="0" baseline="0" dirty="0" err="1">
                          <a:ln>
                            <a:noFill/>
                          </a:ln>
                          <a:solidFill>
                            <a:srgbClr val="333333"/>
                          </a:solidFill>
                          <a:effectLst/>
                          <a:latin typeface="Calibri Light"/>
                          <a:cs typeface="Times New Roman" pitchFamily="18" charset="0"/>
                        </a:rPr>
                        <a:t>naozaj</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chyba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Dlžím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fanúšikom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ospravedlnenie</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err="1">
                          <a:ln>
                            <a:noFill/>
                          </a:ln>
                          <a:solidFill>
                            <a:srgbClr val="333333"/>
                          </a:solidFill>
                          <a:effectLst/>
                          <a:latin typeface="Calibri Light"/>
                          <a:cs typeface="Times New Roman" pitchFamily="18" charset="0"/>
                        </a:rPr>
                        <a:t>Nevýhoda</a:t>
                      </a:r>
                      <a:r>
                        <a:rPr kumimoji="0" lang="en-US" sz="2000" b="1" i="0" u="none" strike="noStrike" cap="none" normalizeH="0" baseline="0">
                          <a:ln>
                            <a:noFill/>
                          </a:ln>
                          <a:solidFill>
                            <a:srgbClr val="333333"/>
                          </a:solidFill>
                          <a:effectLst/>
                          <a:latin typeface="Calibri Light"/>
                          <a:cs typeface="Times New Roman" pitchFamily="18" charset="0"/>
                        </a:rPr>
                        <a:t>:</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a:ln>
                            <a:noFill/>
                          </a:ln>
                          <a:solidFill>
                            <a:srgbClr val="004992"/>
                          </a:solidFill>
                          <a:effectLst/>
                          <a:latin typeface="Calibri Light"/>
                          <a:cs typeface="Times New Roman" pitchFamily="18" charset="0"/>
                        </a:rPr>
                        <a:t>???</a:t>
                      </a:r>
                      <a:r>
                        <a:rPr kumimoji="0" lang="en-US" sz="2000" b="0" i="0" u="none" strike="noStrike" cap="none" normalizeH="0" baseline="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oslabuje</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sebavedomie</a:t>
                      </a:r>
                      <a:endParaRPr kumimoji="0" lang="en-US" sz="2000" b="0" i="0" u="none" strike="noStrike" cap="none" normalizeH="0" baseline="0" dirty="0">
                        <a:ln>
                          <a:noFill/>
                        </a:ln>
                        <a:solidFill>
                          <a:srgbClr val="FFFFFF"/>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err="1">
                          <a:ln>
                            <a:noFill/>
                          </a:ln>
                          <a:solidFill>
                            <a:srgbClr val="333333"/>
                          </a:solidFill>
                          <a:effectLst/>
                          <a:latin typeface="Calibri Light"/>
                          <a:cs typeface="Times New Roman" pitchFamily="18" charset="0"/>
                        </a:rPr>
                        <a:t>Výhoda</a:t>
                      </a:r>
                      <a:r>
                        <a:rPr kumimoji="0" lang="en-US" sz="2000" b="1" i="0" u="none" strike="noStrike" cap="none" normalizeH="0" baseline="0">
                          <a:ln>
                            <a:noFill/>
                          </a:ln>
                          <a:solidFill>
                            <a:srgbClr val="333333"/>
                          </a:solidFill>
                          <a:effectLst/>
                          <a:latin typeface="Calibri Light"/>
                          <a:cs typeface="Times New Roman" pitchFamily="18" charset="0"/>
                        </a:rPr>
                        <a:t>:</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a:ln>
                            <a:noFill/>
                          </a:ln>
                          <a:solidFill>
                            <a:srgbClr val="004992"/>
                          </a:solidFill>
                          <a:effectLst/>
                          <a:latin typeface="Calibri Light"/>
                          <a:cs typeface="Times New Roman" pitchFamily="18" charset="0"/>
                        </a:rPr>
                        <a:t>???</a:t>
                      </a:r>
                      <a:r>
                        <a:rPr kumimoji="0" lang="en-US" sz="2000" b="0" i="0" u="none" strike="noStrike" cap="none" normalizeH="0" baseline="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uznať</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si</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ušľachtilo</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chybu</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si</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vyžaduje</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err="1">
                          <a:ln>
                            <a:noFill/>
                          </a:ln>
                          <a:solidFill>
                            <a:srgbClr val="FFFFFF"/>
                          </a:solidFill>
                          <a:effectLst/>
                          <a:latin typeface="Calibri Light"/>
                          <a:cs typeface="Times New Roman" pitchFamily="18" charset="0"/>
                        </a:rPr>
                        <a:t>zodpovednosť</a:t>
                      </a:r>
                      <a:r>
                        <a:rPr kumimoji="0" lang="en-US" sz="2000" b="0" i="0" u="none" strike="noStrike" cap="none" normalizeH="0" baseline="0">
                          <a:ln>
                            <a:noFill/>
                          </a:ln>
                          <a:solidFill>
                            <a:srgbClr val="FFFFFF"/>
                          </a:solidFill>
                          <a:effectLst/>
                          <a:latin typeface="Calibri Light"/>
                          <a:cs typeface="Times New Roman" pitchFamily="18" charset="0"/>
                        </a:rPr>
                        <a:t> (“dobrý </a:t>
                      </a:r>
                      <a:r>
                        <a:rPr kumimoji="0" lang="en-US" sz="2000" b="0" i="0" u="none" strike="noStrike" cap="none" normalizeH="0" baseline="0" dirty="0" err="1">
                          <a:ln>
                            <a:noFill/>
                          </a:ln>
                          <a:solidFill>
                            <a:srgbClr val="FFFFFF"/>
                          </a:solidFill>
                          <a:effectLst/>
                          <a:latin typeface="Calibri Light"/>
                          <a:cs typeface="Times New Roman" pitchFamily="18" charset="0"/>
                        </a:rPr>
                        <a:t>hráč</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a:ln>
                            <a:noFill/>
                          </a:ln>
                          <a:solidFill>
                            <a:srgbClr val="FFFFFF"/>
                          </a:solidFill>
                          <a:effectLst/>
                          <a:latin typeface="Calibri Light"/>
                          <a:cs typeface="Times New Roman" pitchFamily="18" charset="0"/>
                        </a:rPr>
                        <a:t>v športe”)</a:t>
                      </a:r>
                      <a:endParaRPr kumimoji="0" lang="en-GB" sz="1800" b="0" i="0" u="none" strike="noStrike" cap="none" normalizeH="0" baseline="0" dirty="0">
                        <a:ln>
                          <a:noFill/>
                        </a:ln>
                        <a:solidFill>
                          <a:srgbClr val="FFFFFF"/>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Iní</a:t>
                      </a:r>
                      <a:r>
                        <a:rPr kumimoji="0" lang="en-US" sz="2000" b="1" i="0" u="none" strike="noStrike" cap="none" normalizeH="0" baseline="0" dirty="0">
                          <a:ln>
                            <a:noFill/>
                          </a:ln>
                          <a:solidFill>
                            <a:srgbClr val="333333"/>
                          </a:solidFill>
                          <a:effectLst/>
                          <a:latin typeface="Calibri Light"/>
                          <a:cs typeface="Times New Roman" pitchFamily="18" charset="0"/>
                        </a:rPr>
                        <a:t> / </a:t>
                      </a:r>
                      <a:r>
                        <a:rPr kumimoji="0" lang="en-US" sz="2000" b="1" i="0" u="none" strike="noStrike" cap="none" normalizeH="0" baseline="0" dirty="0" err="1">
                          <a:ln>
                            <a:noFill/>
                          </a:ln>
                          <a:solidFill>
                            <a:srgbClr val="333333"/>
                          </a:solidFill>
                          <a:effectLst/>
                          <a:latin typeface="Calibri Light"/>
                          <a:cs typeface="Times New Roman" pitchFamily="18" charset="0"/>
                        </a:rPr>
                        <a:t>Situačná</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atribúcia</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napr</a:t>
                      </a:r>
                      <a:r>
                        <a:rPr kumimoji="0" lang="en-US" sz="2000" b="0" i="0" u="none" strike="noStrike" cap="none" normalizeH="0" baseline="0">
                          <a:ln>
                            <a:noFill/>
                          </a:ln>
                          <a:solidFill>
                            <a:srgbClr val="333333"/>
                          </a:solidFill>
                          <a:effectLst/>
                          <a:latin typeface="Calibri Light"/>
                          <a:cs typeface="Times New Roman" pitchFamily="18" charset="0"/>
                        </a:rPr>
                        <a:t>. “Ale </a:t>
                      </a:r>
                      <a:r>
                        <a:rPr kumimoji="0" lang="en-US" sz="2000" b="0" i="0" u="none" strike="noStrike" cap="none" normalizeH="0" baseline="0" dirty="0" err="1">
                          <a:ln>
                            <a:noFill/>
                          </a:ln>
                          <a:solidFill>
                            <a:srgbClr val="333333"/>
                          </a:solidFill>
                          <a:effectLst/>
                          <a:latin typeface="Calibri Light"/>
                          <a:cs typeface="Times New Roman" pitchFamily="18" charset="0"/>
                        </a:rPr>
                        <a:t>kde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bol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brankár</a:t>
                      </a:r>
                      <a:r>
                        <a:rPr kumimoji="0" lang="en-US" sz="2000" b="0" i="0" u="none" strike="noStrike" cap="none" normalizeH="0" baseline="0">
                          <a:ln>
                            <a:noFill/>
                          </a:ln>
                          <a:solidFill>
                            <a:srgbClr val="333333"/>
                          </a:solidFill>
                          <a:effectLst/>
                          <a:latin typeface="Calibri Light"/>
                          <a:cs typeface="Times New Roman" pitchFamily="18" charset="0"/>
                        </a:rPr>
                        <a:t>?”; “Pri </a:t>
                      </a:r>
                      <a:r>
                        <a:rPr kumimoji="0" lang="en-US" sz="2000" b="0" i="0" u="none" strike="noStrike" cap="none" normalizeH="0" baseline="0" dirty="0" err="1">
                          <a:ln>
                            <a:noFill/>
                          </a:ln>
                          <a:solidFill>
                            <a:srgbClr val="333333"/>
                          </a:solidFill>
                          <a:effectLst/>
                          <a:latin typeface="Calibri Light"/>
                          <a:cs typeface="Times New Roman" pitchFamily="18" charset="0"/>
                        </a:rPr>
                        <a:t>fotbale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môže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stať</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hocičo</a:t>
                      </a:r>
                      <a:r>
                        <a:rPr kumimoji="0" lang="en-US" sz="2000" b="0" i="0" u="none" strike="noStrike" cap="none" normalizeH="0" baseline="0">
                          <a:ln>
                            <a:noFill/>
                          </a:ln>
                          <a:solidFill>
                            <a:srgbClr val="333333"/>
                          </a:solidFill>
                          <a:effectLst/>
                          <a:latin typeface="Calibri Light"/>
                          <a:cs typeface="Times New Roman" pitchFamily="18" charset="0"/>
                        </a:rPr>
                        <a:t>.”)</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Nevýhoda</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presúvanie</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zodpovednosti</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na</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iných</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sa</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považuje</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za</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nevhodné</a:t>
                      </a:r>
                      <a:r>
                        <a:rPr kumimoji="0" lang="en-US" sz="2000" b="0" i="0" u="none" strike="noStrike" cap="none" normalizeH="0" baseline="0" dirty="0">
                          <a:ln>
                            <a:noFill/>
                          </a:ln>
                          <a:solidFill>
                            <a:srgbClr val="E3EFF8"/>
                          </a:solidFill>
                          <a:effectLst/>
                          <a:latin typeface="Calibri Light"/>
                          <a:cs typeface="Times New Roman" pitchFamily="18" charset="0"/>
                        </a:rPr>
                        <a:t>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Výhoda</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sebadôvera</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ostáva</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nenarušená</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a:latin typeface="Calibri Light"/>
              </a:rPr>
              <a:t>Keby ste hral lepšie, protihráči by vám nedali gól.</a:t>
            </a:r>
            <a:endParaRPr lang="en-CA" altLang="de-DE" sz="1600" dirty="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Vplyvy určitých atribučných štýlov na negatívne udalosti!</a:t>
            </a:r>
          </a:p>
        </p:txBody>
      </p:sp>
      <p:sp>
        <p:nvSpPr>
          <p:cNvPr id="3" name="Footer Placeholder 2"/>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15</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2781103268"/>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Atribúcia</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voči</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sebe</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napr</a:t>
                      </a:r>
                      <a:r>
                        <a:rPr kumimoji="0" lang="en-US" sz="2000" b="0" i="0" u="none" strike="noStrike" cap="none" normalizeH="0" baseline="0">
                          <a:ln>
                            <a:noFill/>
                          </a:ln>
                          <a:solidFill>
                            <a:srgbClr val="333333"/>
                          </a:solidFill>
                          <a:effectLst/>
                          <a:latin typeface="Calibri Light"/>
                          <a:cs typeface="Times New Roman" pitchFamily="18" charset="0"/>
                        </a:rPr>
                        <a:t>. “Bola </a:t>
                      </a:r>
                      <a:r>
                        <a:rPr kumimoji="0" lang="en-US" sz="2000" b="0" i="0" u="none" strike="noStrike" cap="none" normalizeH="0" baseline="0" dirty="0">
                          <a:ln>
                            <a:noFill/>
                          </a:ln>
                          <a:solidFill>
                            <a:srgbClr val="333333"/>
                          </a:solidFill>
                          <a:effectLst/>
                          <a:latin typeface="Calibri Light"/>
                          <a:cs typeface="Times New Roman" pitchFamily="18" charset="0"/>
                        </a:rPr>
                        <a:t>to </a:t>
                      </a:r>
                      <a:r>
                        <a:rPr kumimoji="0" lang="en-US" sz="2000" b="0" i="0" u="none" strike="noStrike" cap="none" normalizeH="0" baseline="0" dirty="0" err="1">
                          <a:ln>
                            <a:noFill/>
                          </a:ln>
                          <a:solidFill>
                            <a:srgbClr val="333333"/>
                          </a:solidFill>
                          <a:effectLst/>
                          <a:latin typeface="Calibri Light"/>
                          <a:cs typeface="Times New Roman" pitchFamily="18" charset="0"/>
                        </a:rPr>
                        <a:t>naozaj</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chyba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Dlžím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fanúšikom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ospravedlnenie</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Nevýhoda</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oslabuje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sebavedomie</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Výhoda</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uznať</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ušľachtilo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chybu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vyžaduje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zodpovednosť</a:t>
                      </a:r>
                      <a:r>
                        <a:rPr kumimoji="0" lang="en-US" sz="2000" b="0" i="0" u="none" strike="noStrike" cap="none" normalizeH="0" baseline="0">
                          <a:ln>
                            <a:noFill/>
                          </a:ln>
                          <a:solidFill>
                            <a:srgbClr val="333333"/>
                          </a:solidFill>
                          <a:effectLst/>
                          <a:latin typeface="Calibri Light"/>
                          <a:cs typeface="Times New Roman" pitchFamily="18" charset="0"/>
                        </a:rPr>
                        <a:t> (“dobrý </a:t>
                      </a:r>
                      <a:r>
                        <a:rPr kumimoji="0" lang="en-US" sz="2000" b="0" i="0" u="none" strike="noStrike" cap="none" normalizeH="0" baseline="0" dirty="0" err="1">
                          <a:ln>
                            <a:noFill/>
                          </a:ln>
                          <a:solidFill>
                            <a:srgbClr val="333333"/>
                          </a:solidFill>
                          <a:effectLst/>
                          <a:latin typeface="Calibri Light"/>
                          <a:cs typeface="Times New Roman" pitchFamily="18" charset="0"/>
                        </a:rPr>
                        <a:t>hráč</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a:ln>
                            <a:noFill/>
                          </a:ln>
                          <a:solidFill>
                            <a:srgbClr val="333333"/>
                          </a:solidFill>
                          <a:effectLst/>
                          <a:latin typeface="Calibri Light"/>
                          <a:cs typeface="Times New Roman" pitchFamily="18" charset="0"/>
                        </a:rPr>
                        <a:t>v športe”)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Iní</a:t>
                      </a:r>
                      <a:r>
                        <a:rPr kumimoji="0" lang="en-US" sz="2000" b="1" i="0" u="none" strike="noStrike" cap="none" normalizeH="0" baseline="0" dirty="0">
                          <a:ln>
                            <a:noFill/>
                          </a:ln>
                          <a:solidFill>
                            <a:srgbClr val="333333"/>
                          </a:solidFill>
                          <a:effectLst/>
                          <a:latin typeface="Calibri Light"/>
                          <a:cs typeface="Times New Roman" pitchFamily="18" charset="0"/>
                        </a:rPr>
                        <a:t> / </a:t>
                      </a:r>
                      <a:r>
                        <a:rPr kumimoji="0" lang="en-US" sz="2000" b="1" i="0" u="none" strike="noStrike" cap="none" normalizeH="0" baseline="0" dirty="0" err="1">
                          <a:ln>
                            <a:noFill/>
                          </a:ln>
                          <a:solidFill>
                            <a:srgbClr val="333333"/>
                          </a:solidFill>
                          <a:effectLst/>
                          <a:latin typeface="Calibri Light"/>
                          <a:cs typeface="Times New Roman" pitchFamily="18" charset="0"/>
                        </a:rPr>
                        <a:t>Situačná</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atribúcia</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napr</a:t>
                      </a:r>
                      <a:r>
                        <a:rPr kumimoji="0" lang="en-US" sz="2000" b="0" i="0" u="none" strike="noStrike" cap="none" normalizeH="0" baseline="0">
                          <a:ln>
                            <a:noFill/>
                          </a:ln>
                          <a:solidFill>
                            <a:srgbClr val="333333"/>
                          </a:solidFill>
                          <a:effectLst/>
                          <a:latin typeface="Calibri Light"/>
                          <a:cs typeface="Times New Roman" pitchFamily="18" charset="0"/>
                        </a:rPr>
                        <a:t>. “Ale </a:t>
                      </a:r>
                      <a:r>
                        <a:rPr kumimoji="0" lang="en-US" sz="2000" b="0" i="0" u="none" strike="noStrike" cap="none" normalizeH="0" baseline="0" dirty="0" err="1">
                          <a:ln>
                            <a:noFill/>
                          </a:ln>
                          <a:solidFill>
                            <a:srgbClr val="333333"/>
                          </a:solidFill>
                          <a:effectLst/>
                          <a:latin typeface="Calibri Light"/>
                          <a:cs typeface="Times New Roman" pitchFamily="18" charset="0"/>
                        </a:rPr>
                        <a:t>kde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bol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brankár</a:t>
                      </a:r>
                      <a:r>
                        <a:rPr kumimoji="0" lang="en-US" sz="2000" b="0" i="0" u="none" strike="noStrike" cap="none" normalizeH="0" baseline="0">
                          <a:ln>
                            <a:noFill/>
                          </a:ln>
                          <a:solidFill>
                            <a:srgbClr val="333333"/>
                          </a:solidFill>
                          <a:effectLst/>
                          <a:latin typeface="Calibri Light"/>
                          <a:cs typeface="Times New Roman" pitchFamily="18" charset="0"/>
                        </a:rPr>
                        <a:t>?”; “Pri </a:t>
                      </a:r>
                      <a:r>
                        <a:rPr kumimoji="0" lang="en-US" sz="2000" b="0" i="0" u="none" strike="noStrike" cap="none" normalizeH="0" baseline="0" dirty="0" err="1">
                          <a:ln>
                            <a:noFill/>
                          </a:ln>
                          <a:solidFill>
                            <a:srgbClr val="333333"/>
                          </a:solidFill>
                          <a:effectLst/>
                          <a:latin typeface="Calibri Light"/>
                          <a:cs typeface="Times New Roman" pitchFamily="18" charset="0"/>
                        </a:rPr>
                        <a:t>fotbale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môže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stať</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hocičo</a:t>
                      </a:r>
                      <a:r>
                        <a:rPr kumimoji="0" lang="en-US" sz="2000" b="0" i="0" u="none" strike="noStrike" cap="none" normalizeH="0" baseline="0">
                          <a:ln>
                            <a:noFill/>
                          </a:ln>
                          <a:solidFill>
                            <a:srgbClr val="333333"/>
                          </a:solidFill>
                          <a:effectLst/>
                          <a:latin typeface="Calibri Light"/>
                          <a:cs typeface="Times New Roman" pitchFamily="18" charset="0"/>
                        </a:rPr>
                        <a:t>.”)</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mn-lt"/>
                          <a:cs typeface="Times New Roman" pitchFamily="18" charset="0"/>
                        </a:rPr>
                        <a:t>Nevýhoda</a:t>
                      </a:r>
                      <a:r>
                        <a:rPr kumimoji="0" lang="en-US" sz="2000" b="1" i="0" u="none" strike="noStrike" cap="none" normalizeH="0" baseline="0" dirty="0">
                          <a:ln>
                            <a:noFill/>
                          </a:ln>
                          <a:solidFill>
                            <a:srgbClr val="333333"/>
                          </a:solidFill>
                          <a:effectLst/>
                          <a:latin typeface="+mn-lt"/>
                          <a:cs typeface="Times New Roman" pitchFamily="18" charset="0"/>
                        </a:rPr>
                        <a:t>:</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a:ln>
                            <a:noFill/>
                          </a:ln>
                          <a:solidFill>
                            <a:srgbClr val="004992"/>
                          </a:solidFill>
                          <a:effectLst/>
                          <a:latin typeface="+mn-lt"/>
                          <a:cs typeface="Times New Roman" pitchFamily="18" charset="0"/>
                        </a:rPr>
                        <a:t>???</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presúvanie</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zodpovednosti</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na</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iných</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sa</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považuje</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za</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nevhodné</a:t>
                      </a:r>
                      <a:r>
                        <a:rPr kumimoji="0" lang="en-US" sz="2000" b="0" i="0" u="none" strike="noStrike" cap="none" normalizeH="0" baseline="0" dirty="0">
                          <a:ln>
                            <a:noFill/>
                          </a:ln>
                          <a:solidFill>
                            <a:srgbClr val="E3EFF8"/>
                          </a:solidFill>
                          <a:effectLst/>
                          <a:latin typeface="+mn-lt"/>
                          <a:cs typeface="Times New Roman" pitchFamily="18" charset="0"/>
                        </a:rPr>
                        <a:t>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mn-lt"/>
                          <a:cs typeface="Times New Roman" pitchFamily="18" charset="0"/>
                        </a:rPr>
                        <a:t>Výhoda</a:t>
                      </a:r>
                      <a:r>
                        <a:rPr kumimoji="0" lang="en-US" sz="2000" b="1" i="0" u="none" strike="noStrike" cap="none" normalizeH="0" baseline="0" dirty="0">
                          <a:ln>
                            <a:noFill/>
                          </a:ln>
                          <a:solidFill>
                            <a:srgbClr val="333333"/>
                          </a:solidFill>
                          <a:effectLst/>
                          <a:latin typeface="+mn-lt"/>
                          <a:cs typeface="Times New Roman" pitchFamily="18" charset="0"/>
                        </a:rPr>
                        <a:t>:</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a:ln>
                            <a:noFill/>
                          </a:ln>
                          <a:solidFill>
                            <a:srgbClr val="004992"/>
                          </a:solidFill>
                          <a:effectLst/>
                          <a:latin typeface="+mn-lt"/>
                          <a:cs typeface="Times New Roman" pitchFamily="18" charset="0"/>
                        </a:rPr>
                        <a:t>???</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sebadôvera</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ostáva</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nenarušená</a:t>
                      </a:r>
                      <a:endParaRPr kumimoji="0" lang="en-GB" sz="2000" b="0" i="0" u="none" strike="noStrike" cap="none" normalizeH="0" baseline="0" dirty="0">
                        <a:ln>
                          <a:noFill/>
                        </a:ln>
                        <a:solidFill>
                          <a:srgbClr val="E3EFF8"/>
                        </a:solidFill>
                        <a:effectLst/>
                        <a:latin typeface="+mn-l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a:latin typeface="Calibri Light"/>
              </a:rPr>
              <a:t>Keby ste hral lepšie, protihráči by vám nedali gól.</a:t>
            </a:r>
            <a:endParaRPr lang="en-CA" altLang="de-DE" sz="1600" dirty="0">
              <a:latin typeface="Calibri Light"/>
            </a:endParaRPr>
          </a:p>
        </p:txBody>
      </p:sp>
    </p:spTree>
    <p:extLst>
      <p:ext uri="{BB962C8B-B14F-4D97-AF65-F5344CB8AC3E}">
        <p14:creationId xmlns:p14="http://schemas.microsoft.com/office/powerpoint/2010/main" val="1734552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Vplyvy určitých atribučných štýlov na negatívne udalosti!</a:t>
            </a:r>
          </a:p>
        </p:txBody>
      </p:sp>
      <p:sp>
        <p:nvSpPr>
          <p:cNvPr id="3" name="Footer Placeholder 2"/>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16</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4213429365"/>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Atribúcia</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voči</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sebe</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napr</a:t>
                      </a:r>
                      <a:r>
                        <a:rPr kumimoji="0" lang="en-US" sz="2000" b="0" i="0" u="none" strike="noStrike" cap="none" normalizeH="0" baseline="0">
                          <a:ln>
                            <a:noFill/>
                          </a:ln>
                          <a:solidFill>
                            <a:srgbClr val="333333"/>
                          </a:solidFill>
                          <a:effectLst/>
                          <a:latin typeface="Calibri Light"/>
                          <a:cs typeface="Times New Roman" pitchFamily="18" charset="0"/>
                        </a:rPr>
                        <a:t>. “Bola </a:t>
                      </a:r>
                      <a:r>
                        <a:rPr kumimoji="0" lang="en-US" sz="2000" b="0" i="0" u="none" strike="noStrike" cap="none" normalizeH="0" baseline="0" dirty="0">
                          <a:ln>
                            <a:noFill/>
                          </a:ln>
                          <a:solidFill>
                            <a:srgbClr val="333333"/>
                          </a:solidFill>
                          <a:effectLst/>
                          <a:latin typeface="Calibri Light"/>
                          <a:cs typeface="Times New Roman" pitchFamily="18" charset="0"/>
                        </a:rPr>
                        <a:t>to </a:t>
                      </a:r>
                      <a:r>
                        <a:rPr kumimoji="0" lang="en-US" sz="2000" b="0" i="0" u="none" strike="noStrike" cap="none" normalizeH="0" baseline="0" dirty="0" err="1">
                          <a:ln>
                            <a:noFill/>
                          </a:ln>
                          <a:solidFill>
                            <a:srgbClr val="333333"/>
                          </a:solidFill>
                          <a:effectLst/>
                          <a:latin typeface="Calibri Light"/>
                          <a:cs typeface="Times New Roman" pitchFamily="18" charset="0"/>
                        </a:rPr>
                        <a:t>naozaj</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chyba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Dlžím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fanúšikom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ospravedlnenie</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Nevýhoda</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oslabuje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sebavedomie</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Výhoda</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uznať</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ušľachtilo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chybu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vyžaduje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zodpovednosť</a:t>
                      </a:r>
                      <a:r>
                        <a:rPr kumimoji="0" lang="en-US" sz="2000" b="0" i="0" u="none" strike="noStrike" cap="none" normalizeH="0" baseline="0">
                          <a:ln>
                            <a:noFill/>
                          </a:ln>
                          <a:solidFill>
                            <a:srgbClr val="333333"/>
                          </a:solidFill>
                          <a:effectLst/>
                          <a:latin typeface="Calibri Light"/>
                          <a:cs typeface="Times New Roman" pitchFamily="18" charset="0"/>
                        </a:rPr>
                        <a:t> (“dobrý </a:t>
                      </a:r>
                      <a:r>
                        <a:rPr kumimoji="0" lang="en-US" sz="2000" b="0" i="0" u="none" strike="noStrike" cap="none" normalizeH="0" baseline="0" dirty="0" err="1">
                          <a:ln>
                            <a:noFill/>
                          </a:ln>
                          <a:solidFill>
                            <a:srgbClr val="333333"/>
                          </a:solidFill>
                          <a:effectLst/>
                          <a:latin typeface="Calibri Light"/>
                          <a:cs typeface="Times New Roman" pitchFamily="18" charset="0"/>
                        </a:rPr>
                        <a:t>hráč</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a:ln>
                            <a:noFill/>
                          </a:ln>
                          <a:solidFill>
                            <a:srgbClr val="333333"/>
                          </a:solidFill>
                          <a:effectLst/>
                          <a:latin typeface="Calibri Light"/>
                          <a:cs typeface="Times New Roman" pitchFamily="18" charset="0"/>
                        </a:rPr>
                        <a:t>v športe”)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Iní</a:t>
                      </a:r>
                      <a:r>
                        <a:rPr kumimoji="0" lang="en-US" sz="2000" b="1" i="0" u="none" strike="noStrike" cap="none" normalizeH="0" baseline="0" dirty="0">
                          <a:ln>
                            <a:noFill/>
                          </a:ln>
                          <a:solidFill>
                            <a:srgbClr val="333333"/>
                          </a:solidFill>
                          <a:effectLst/>
                          <a:latin typeface="Calibri Light"/>
                          <a:cs typeface="Times New Roman" pitchFamily="18" charset="0"/>
                        </a:rPr>
                        <a:t> / </a:t>
                      </a:r>
                      <a:r>
                        <a:rPr kumimoji="0" lang="en-US" sz="2000" b="1" i="0" u="none" strike="noStrike" cap="none" normalizeH="0" baseline="0" dirty="0" err="1">
                          <a:ln>
                            <a:noFill/>
                          </a:ln>
                          <a:solidFill>
                            <a:srgbClr val="333333"/>
                          </a:solidFill>
                          <a:effectLst/>
                          <a:latin typeface="Calibri Light"/>
                          <a:cs typeface="Times New Roman" pitchFamily="18" charset="0"/>
                        </a:rPr>
                        <a:t>Situačná</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atribúcia</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napr</a:t>
                      </a:r>
                      <a:r>
                        <a:rPr kumimoji="0" lang="en-US" sz="2000" b="0" i="0" u="none" strike="noStrike" cap="none" normalizeH="0" baseline="0">
                          <a:ln>
                            <a:noFill/>
                          </a:ln>
                          <a:solidFill>
                            <a:srgbClr val="333333"/>
                          </a:solidFill>
                          <a:effectLst/>
                          <a:latin typeface="Calibri Light"/>
                          <a:cs typeface="Times New Roman" pitchFamily="18" charset="0"/>
                        </a:rPr>
                        <a:t>. “Ale </a:t>
                      </a:r>
                      <a:r>
                        <a:rPr kumimoji="0" lang="en-US" sz="2000" b="0" i="0" u="none" strike="noStrike" cap="none" normalizeH="0" baseline="0" dirty="0" err="1">
                          <a:ln>
                            <a:noFill/>
                          </a:ln>
                          <a:solidFill>
                            <a:srgbClr val="333333"/>
                          </a:solidFill>
                          <a:effectLst/>
                          <a:latin typeface="Calibri Light"/>
                          <a:cs typeface="Times New Roman" pitchFamily="18" charset="0"/>
                        </a:rPr>
                        <a:t>kde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bol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brankár</a:t>
                      </a:r>
                      <a:r>
                        <a:rPr kumimoji="0" lang="en-US" sz="2000" b="0" i="0" u="none" strike="noStrike" cap="none" normalizeH="0" baseline="0">
                          <a:ln>
                            <a:noFill/>
                          </a:ln>
                          <a:solidFill>
                            <a:srgbClr val="333333"/>
                          </a:solidFill>
                          <a:effectLst/>
                          <a:latin typeface="Calibri Light"/>
                          <a:cs typeface="Times New Roman" pitchFamily="18" charset="0"/>
                        </a:rPr>
                        <a:t>?”; “Pri </a:t>
                      </a:r>
                      <a:r>
                        <a:rPr kumimoji="0" lang="en-US" sz="2000" b="0" i="0" u="none" strike="noStrike" cap="none" normalizeH="0" baseline="0" dirty="0" err="1">
                          <a:ln>
                            <a:noFill/>
                          </a:ln>
                          <a:solidFill>
                            <a:srgbClr val="333333"/>
                          </a:solidFill>
                          <a:effectLst/>
                          <a:latin typeface="Calibri Light"/>
                          <a:cs typeface="Times New Roman" pitchFamily="18" charset="0"/>
                        </a:rPr>
                        <a:t>fotbale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môže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stať</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hocičo</a:t>
                      </a:r>
                      <a:r>
                        <a:rPr kumimoji="0" lang="en-US" sz="2000" b="0" i="0" u="none" strike="noStrike" cap="none" normalizeH="0" baseline="0">
                          <a:ln>
                            <a:noFill/>
                          </a:ln>
                          <a:solidFill>
                            <a:srgbClr val="333333"/>
                          </a:solidFill>
                          <a:effectLst/>
                          <a:latin typeface="Calibri Light"/>
                          <a:cs typeface="Times New Roman" pitchFamily="18" charset="0"/>
                        </a:rPr>
                        <a:t>.”)</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Nevýhoda</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presúvanie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zodpovednosti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iných</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považuje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nevhodné</a:t>
                      </a:r>
                      <a:r>
                        <a:rPr kumimoji="0" lang="en-US" sz="2000" b="0" i="0" u="none" strike="noStrike" cap="none" normalizeH="0" baseline="0" dirty="0">
                          <a:ln>
                            <a:noFill/>
                          </a:ln>
                          <a:solidFill>
                            <a:srgbClr val="333333"/>
                          </a:solidFill>
                          <a:effectLst/>
                          <a:latin typeface="Calibri Light"/>
                          <a:cs typeface="Times New Roman" pitchFamily="18" charset="0"/>
                        </a:rPr>
                        <a:t>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Výhoda</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sebadôvera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ostáva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nenarušená</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a:latin typeface="Calibri Light"/>
              </a:rPr>
              <a:t>Keby ste hral lepšie, protihráči by vám nedali gól.</a:t>
            </a:r>
            <a:endParaRPr lang="en-CA" altLang="de-DE" sz="1600" dirty="0">
              <a:latin typeface="Calibri Light"/>
            </a:endParaRPr>
          </a:p>
        </p:txBody>
      </p:sp>
    </p:spTree>
    <p:extLst>
      <p:ext uri="{BB962C8B-B14F-4D97-AF65-F5344CB8AC3E}">
        <p14:creationId xmlns:p14="http://schemas.microsoft.com/office/powerpoint/2010/main" val="19026276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47" name="Text Box 16"/>
          <p:cNvSpPr txBox="1">
            <a:spLocks noChangeArrowheads="1"/>
          </p:cNvSpPr>
          <p:nvPr/>
        </p:nvSpPr>
        <p:spPr bwMode="auto">
          <a:xfrm>
            <a:off x="408955" y="5967414"/>
            <a:ext cx="5357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CA" altLang="de-DE" sz="2000" b="1">
                <a:solidFill>
                  <a:srgbClr val="333333"/>
                </a:solidFill>
                <a:latin typeface="+mn-lt"/>
                <a:cs typeface="+mn-cs"/>
              </a:rPr>
              <a:t>???</a:t>
            </a:r>
            <a:endParaRPr lang="de-DE" altLang="de-DE" sz="2000" b="1">
              <a:solidFill>
                <a:srgbClr val="333333"/>
              </a:solidFill>
              <a:latin typeface="+mn-lt"/>
              <a:cs typeface="+mn-cs"/>
            </a:endParaRPr>
          </a:p>
        </p:txBody>
      </p:sp>
      <p:sp>
        <p:nvSpPr>
          <p:cNvPr id="18448" name="Text Box 17"/>
          <p:cNvSpPr txBox="1">
            <a:spLocks noChangeArrowheads="1"/>
          </p:cNvSpPr>
          <p:nvPr/>
        </p:nvSpPr>
        <p:spPr bwMode="auto">
          <a:xfrm>
            <a:off x="408955" y="5553076"/>
            <a:ext cx="5357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CA" altLang="de-DE" sz="2000" b="1">
                <a:solidFill>
                  <a:srgbClr val="333333"/>
                </a:solidFill>
                <a:latin typeface="+mn-lt"/>
                <a:cs typeface="+mn-cs"/>
              </a:rPr>
              <a:t>???</a:t>
            </a:r>
            <a:endParaRPr lang="de-DE" altLang="de-DE" sz="2000" b="1">
              <a:solidFill>
                <a:srgbClr val="333333"/>
              </a:solidFill>
              <a:latin typeface="+mn-lt"/>
              <a:cs typeface="+mn-cs"/>
            </a:endParaRPr>
          </a:p>
        </p:txBody>
      </p:sp>
      <p:sp>
        <p:nvSpPr>
          <p:cNvPr id="18449" name="Text Box 18"/>
          <p:cNvSpPr txBox="1">
            <a:spLocks noChangeArrowheads="1"/>
          </p:cNvSpPr>
          <p:nvPr/>
        </p:nvSpPr>
        <p:spPr bwMode="auto">
          <a:xfrm>
            <a:off x="408955" y="5157789"/>
            <a:ext cx="5357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CA" altLang="de-DE" sz="2000" b="1">
                <a:solidFill>
                  <a:srgbClr val="333333"/>
                </a:solidFill>
                <a:latin typeface="+mn-lt"/>
                <a:cs typeface="+mn-cs"/>
              </a:rPr>
              <a:t>???</a:t>
            </a:r>
            <a:endParaRPr lang="de-DE" altLang="de-DE" sz="2000" b="1">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Vplyvy určitých atribučných štýlov na negatívne udalosti!</a:t>
            </a:r>
          </a:p>
        </p:txBody>
      </p:sp>
      <p:sp>
        <p:nvSpPr>
          <p:cNvPr id="3" name="Footer Placeholder 2"/>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17</a:t>
            </a:fld>
            <a:endParaRPr lang="de-DE" dirty="0">
              <a:latin typeface="+mn-lt"/>
              <a:cs typeface="+mn-cs"/>
            </a:endParaRPr>
          </a:p>
        </p:txBody>
      </p:sp>
      <p:graphicFrame>
        <p:nvGraphicFramePr>
          <p:cNvPr id="14" name="Group 2"/>
          <p:cNvGraphicFramePr>
            <a:graphicFrameLocks noGrp="1"/>
          </p:cNvGraphicFramePr>
          <p:nvPr>
            <p:extLst>
              <p:ext uri="{D42A27DB-BD31-4B8C-83A1-F6EECF244321}">
                <p14:modId xmlns:p14="http://schemas.microsoft.com/office/powerpoint/2010/main" val="3406227144"/>
              </p:ext>
            </p:extLst>
          </p:nvPr>
        </p:nvGraphicFramePr>
        <p:xfrm>
          <a:off x="408955" y="4297680"/>
          <a:ext cx="11375136" cy="219456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Vyrovnanejšie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odpovede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kombinujúce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vplyvy</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seba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samého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iných</a:t>
                      </a:r>
                      <a:r>
                        <a:rPr kumimoji="0" lang="en-US" sz="2000" b="0" i="0" u="none" strike="noStrike" cap="none" normalizeH="0" baseline="0" dirty="0">
                          <a:ln>
                            <a:noFill/>
                          </a:ln>
                          <a:solidFill>
                            <a:srgbClr val="333333"/>
                          </a:solidFill>
                          <a:effectLst/>
                          <a:latin typeface="Calibri Light"/>
                          <a:cs typeface="Times New Roman" pitchFamily="18" charset="0"/>
                        </a:rPr>
                        <a:t> / </a:t>
                      </a:r>
                      <a:r>
                        <a:rPr kumimoji="0" lang="en-US" sz="2000" b="0" i="0" u="none" strike="noStrike" cap="none" normalizeH="0" baseline="0" dirty="0" err="1">
                          <a:ln>
                            <a:noFill/>
                          </a:ln>
                          <a:solidFill>
                            <a:srgbClr val="333333"/>
                          </a:solidFill>
                          <a:effectLst/>
                          <a:latin typeface="Calibri Light"/>
                          <a:cs typeface="Times New Roman" pitchFamily="18" charset="0"/>
                        </a:rPr>
                        <a:t>situácie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ponúkajú</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rôzne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vysvetlenia</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endParaRPr kumimoji="0" lang="de-DE" sz="2000" b="0" i="0" u="none" strike="noStrike" cap="none" normalizeH="0" baseline="0" dirty="0">
                        <a:ln>
                          <a:noFill/>
                        </a:ln>
                        <a:solidFill>
                          <a:srgbClr val="004992"/>
                        </a:solidFill>
                        <a:effectLst/>
                        <a:latin typeface="+mn-l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5"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6"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a:latin typeface="Calibri Light"/>
              </a:rPr>
              <a:t>Keby ste hral lepšie, protihráči by vám nedali gól.</a:t>
            </a:r>
            <a:endParaRPr lang="en-CA" altLang="de-DE" sz="1600" dirty="0">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Vplyvy určitých atribučných štýlov na negatívne udalosti!</a:t>
            </a:r>
          </a:p>
        </p:txBody>
      </p:sp>
      <p:sp>
        <p:nvSpPr>
          <p:cNvPr id="3" name="Footer Placeholder 2"/>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18</a:t>
            </a:fld>
            <a:endParaRPr lang="de-DE" dirty="0">
              <a:latin typeface="+mn-lt"/>
              <a:cs typeface="+mn-cs"/>
            </a:endParaRPr>
          </a:p>
        </p:txBody>
      </p:sp>
      <p:graphicFrame>
        <p:nvGraphicFramePr>
          <p:cNvPr id="11" name="Group 38"/>
          <p:cNvGraphicFramePr>
            <a:graphicFrameLocks noGrp="1"/>
          </p:cNvGraphicFramePr>
          <p:nvPr>
            <p:extLst>
              <p:ext uri="{D42A27DB-BD31-4B8C-83A1-F6EECF244321}">
                <p14:modId xmlns:p14="http://schemas.microsoft.com/office/powerpoint/2010/main" val="3643266174"/>
              </p:ext>
            </p:extLst>
          </p:nvPr>
        </p:nvGraphicFramePr>
        <p:xfrm>
          <a:off x="408955" y="4297680"/>
          <a:ext cx="11376000" cy="219456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Vyrovnanejšie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odpovede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kombinujúce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vplyvy</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seba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samého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iných</a:t>
                      </a:r>
                      <a:r>
                        <a:rPr kumimoji="0" lang="en-US" sz="2000" b="0" i="0" u="none" strike="noStrike" cap="none" normalizeH="0" baseline="0" dirty="0">
                          <a:ln>
                            <a:noFill/>
                          </a:ln>
                          <a:solidFill>
                            <a:srgbClr val="333333"/>
                          </a:solidFill>
                          <a:effectLst/>
                          <a:latin typeface="Calibri Light"/>
                          <a:cs typeface="Times New Roman" pitchFamily="18" charset="0"/>
                        </a:rPr>
                        <a:t> / </a:t>
                      </a:r>
                      <a:r>
                        <a:rPr kumimoji="0" lang="en-US" sz="2000" b="0" i="0" u="none" strike="noStrike" cap="none" normalizeH="0" baseline="0" dirty="0" err="1">
                          <a:ln>
                            <a:noFill/>
                          </a:ln>
                          <a:solidFill>
                            <a:srgbClr val="333333"/>
                          </a:solidFill>
                          <a:effectLst/>
                          <a:latin typeface="Calibri Light"/>
                          <a:cs typeface="Times New Roman" pitchFamily="18" charset="0"/>
                        </a:rPr>
                        <a:t>situácie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ponúkajú</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rôzne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vysvetlenia</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“Môj </a:t>
                      </a:r>
                      <a:r>
                        <a:rPr kumimoji="0" lang="en-US" sz="2000" b="0" i="0" u="none" strike="noStrike" cap="none" normalizeH="0" baseline="0" dirty="0" err="1">
                          <a:ln>
                            <a:noFill/>
                          </a:ln>
                          <a:solidFill>
                            <a:srgbClr val="333333"/>
                          </a:solidFill>
                          <a:effectLst/>
                          <a:latin typeface="Calibri Light"/>
                          <a:cs typeface="Times New Roman" pitchFamily="18" charset="0"/>
                        </a:rPr>
                        <a:t>výkon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bol</a:t>
                      </a:r>
                      <a:r>
                        <a:rPr kumimoji="0" lang="en-US" sz="2000" b="0" i="0" u="none" strike="noStrike" cap="none" normalizeH="0" baseline="0" dirty="0">
                          <a:ln>
                            <a:noFill/>
                          </a:ln>
                          <a:solidFill>
                            <a:srgbClr val="333333"/>
                          </a:solidFill>
                          <a:effectLst/>
                          <a:latin typeface="Calibri Light"/>
                          <a:cs typeface="Times New Roman" pitchFamily="18" charset="0"/>
                        </a:rPr>
                        <a:t> v </a:t>
                      </a:r>
                      <a:r>
                        <a:rPr kumimoji="0" lang="en-US" sz="2000" b="0" i="0" u="none" strike="noStrike" cap="none" normalizeH="0" baseline="0" dirty="0" err="1">
                          <a:ln>
                            <a:noFill/>
                          </a:ln>
                          <a:solidFill>
                            <a:srgbClr val="333333"/>
                          </a:solidFill>
                          <a:effectLst/>
                          <a:latin typeface="Calibri Light"/>
                          <a:cs typeface="Times New Roman" pitchFamily="18" charset="0"/>
                        </a:rPr>
                        <a:t>tejto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hre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slabý</a:t>
                      </a:r>
                      <a:r>
                        <a:rPr kumimoji="0" lang="en-US" sz="2000" b="0" i="0" u="none" strike="noStrike" cap="none" normalizeH="0" baseline="0" dirty="0">
                          <a:ln>
                            <a:noFill/>
                          </a:ln>
                          <a:solidFill>
                            <a:srgbClr val="333333"/>
                          </a:solidFill>
                          <a:effectLst/>
                          <a:latin typeface="Calibri Light"/>
                          <a:cs typeface="Times New Roman" pitchFamily="18" charset="0"/>
                        </a:rPr>
                        <a:t>, ale </a:t>
                      </a:r>
                      <a:r>
                        <a:rPr kumimoji="0" lang="en-US" sz="2000" b="0" i="0" u="none" strike="noStrike" cap="none" normalizeH="0" baseline="0" dirty="0" err="1">
                          <a:ln>
                            <a:noFill/>
                          </a:ln>
                          <a:solidFill>
                            <a:srgbClr val="333333"/>
                          </a:solidFill>
                          <a:effectLst/>
                          <a:latin typeface="Calibri Light"/>
                          <a:cs typeface="Times New Roman" pitchFamily="18" charset="0"/>
                        </a:rPr>
                        <a:t>zlepším</a:t>
                      </a:r>
                      <a:r>
                        <a:rPr kumimoji="0" lang="en-US" sz="2000" b="0" i="0" u="none" strike="noStrike" cap="none" normalizeH="0" baseline="0" dirty="0">
                          <a:ln>
                            <a:noFill/>
                          </a:ln>
                          <a:solidFill>
                            <a:srgbClr val="333333"/>
                          </a:solidFill>
                          <a:effectLst/>
                          <a:latin typeface="Calibri Light"/>
                          <a:cs typeface="Times New Roman" pitchFamily="18" charset="0"/>
                        </a:rPr>
                        <a:t> ho. A </a:t>
                      </a:r>
                      <a:r>
                        <a:rPr kumimoji="0" lang="en-US" sz="2000" b="0" i="0" u="none" strike="noStrike" cap="none" normalizeH="0" baseline="0" dirty="0" err="1">
                          <a:ln>
                            <a:noFill/>
                          </a:ln>
                          <a:solidFill>
                            <a:srgbClr val="333333"/>
                          </a:solidFill>
                          <a:effectLst/>
                          <a:latin typeface="Calibri Light"/>
                          <a:cs typeface="Times New Roman" pitchFamily="18" charset="0"/>
                        </a:rPr>
                        <a:t>spomeňte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že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som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zastavil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niektoré</a:t>
                      </a:r>
                      <a:r>
                        <a:rPr kumimoji="0" lang="en-US" sz="2000" b="0" i="0" u="none" strike="noStrike" cap="none" normalizeH="0" baseline="0" dirty="0">
                          <a:ln>
                            <a:noFill/>
                          </a:ln>
                          <a:solidFill>
                            <a:srgbClr val="333333"/>
                          </a:solidFill>
                          <a:effectLst/>
                          <a:latin typeface="Calibri Light"/>
                          <a:cs typeface="Times New Roman" pitchFamily="18" charset="0"/>
                        </a:rPr>
                        <a:t> z </a:t>
                      </a:r>
                      <a:r>
                        <a:rPr kumimoji="0" lang="en-US" sz="2000" b="0" i="0" u="none" strike="noStrike" cap="none" normalizeH="0" baseline="0" dirty="0" err="1">
                          <a:ln>
                            <a:noFill/>
                          </a:ln>
                          <a:solidFill>
                            <a:srgbClr val="333333"/>
                          </a:solidFill>
                          <a:effectLst/>
                          <a:latin typeface="Calibri Light"/>
                          <a:cs typeface="Times New Roman" pitchFamily="18" charset="0"/>
                        </a:rPr>
                        <a:t>ich</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najlepších</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gólových</a:t>
                      </a:r>
                      <a:r>
                        <a:rPr kumimoji="0" lang="en-US" sz="2000" b="0" i="0" u="none" strike="noStrike" cap="none" normalizeH="0" baseline="0">
                          <a:ln>
                            <a:noFill/>
                          </a:ln>
                          <a:solidFill>
                            <a:srgbClr val="333333"/>
                          </a:solidFill>
                          <a:effectLst/>
                          <a:latin typeface="Calibri Light"/>
                          <a:cs typeface="Times New Roman" pitchFamily="18" charset="0"/>
                        </a:rPr>
                        <a:t> príležitostí”</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“Na </a:t>
                      </a:r>
                      <a:r>
                        <a:rPr kumimoji="0" lang="en-US" sz="2000" b="0" i="0" u="none" strike="noStrike" cap="none" normalizeH="0" baseline="0" dirty="0" err="1">
                          <a:ln>
                            <a:noFill/>
                          </a:ln>
                          <a:solidFill>
                            <a:srgbClr val="333333"/>
                          </a:solidFill>
                          <a:effectLst/>
                          <a:latin typeface="Calibri Light"/>
                          <a:cs typeface="Times New Roman" pitchFamily="18" charset="0"/>
                        </a:rPr>
                        <a:t>budúce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budem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hrať</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lepšie</a:t>
                      </a:r>
                      <a:r>
                        <a:rPr kumimoji="0" lang="en-US" sz="2000" b="0" i="0" u="none" strike="noStrike" cap="none" normalizeH="0" baseline="0" dirty="0">
                          <a:ln>
                            <a:noFill/>
                          </a:ln>
                          <a:solidFill>
                            <a:srgbClr val="333333"/>
                          </a:solidFill>
                          <a:effectLst/>
                          <a:latin typeface="Calibri Light"/>
                          <a:cs typeface="Times New Roman" pitchFamily="18" charset="0"/>
                        </a:rPr>
                        <a:t> a </a:t>
                      </a:r>
                      <a:r>
                        <a:rPr kumimoji="0" lang="en-US" sz="2000" b="0" i="0" u="none" strike="noStrike" cap="none" normalizeH="0" baseline="0" dirty="0" err="1">
                          <a:ln>
                            <a:noFill/>
                          </a:ln>
                          <a:solidFill>
                            <a:srgbClr val="333333"/>
                          </a:solidFill>
                          <a:effectLst/>
                          <a:latin typeface="Calibri Light"/>
                          <a:cs typeface="Times New Roman" pitchFamily="18" charset="0"/>
                        </a:rPr>
                        <a:t>podobne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aj</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moji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spoluhráči</a:t>
                      </a:r>
                      <a:r>
                        <a:rPr kumimoji="0" lang="en-US" sz="2000" b="0" i="0" u="none" strike="noStrike" cap="none" normalizeH="0" baseline="0" dirty="0">
                          <a:ln>
                            <a:noFill/>
                          </a:ln>
                          <a:solidFill>
                            <a:srgbClr val="333333"/>
                          </a:solidFill>
                          <a:effectLst/>
                          <a:latin typeface="Calibri Light"/>
                          <a:cs typeface="Times New Roman" pitchFamily="18" charset="0"/>
                        </a:rPr>
                        <a:t>. A </a:t>
                      </a:r>
                      <a:r>
                        <a:rPr kumimoji="0" lang="en-US" sz="2000" b="0" i="0" u="none" strike="noStrike" cap="none" normalizeH="0" baseline="0" dirty="0" err="1">
                          <a:ln>
                            <a:noFill/>
                          </a:ln>
                          <a:solidFill>
                            <a:srgbClr val="333333"/>
                          </a:solidFill>
                          <a:effectLst/>
                          <a:latin typeface="Calibri Light"/>
                          <a:cs typeface="Times New Roman" pitchFamily="18" charset="0"/>
                        </a:rPr>
                        <a:t>plný</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nádeje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dosiahneme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veľké</a:t>
                      </a:r>
                      <a:r>
                        <a:rPr kumimoji="0" lang="en-US" sz="2000" b="0" i="0" u="none" strike="noStrike" cap="none" normalizeH="0" baseline="0">
                          <a:ln>
                            <a:noFill/>
                          </a:ln>
                          <a:solidFill>
                            <a:srgbClr val="333333"/>
                          </a:solidFill>
                          <a:effectLst/>
                          <a:latin typeface="Calibri Light"/>
                          <a:cs typeface="Times New Roman" pitchFamily="18" charset="0"/>
                        </a:rPr>
                        <a:t> víťazstvá”</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a:latin typeface="Calibri Light"/>
              </a:rPr>
              <a:t>Keby ste hral lepšie, protihráči by vám nedali gól.</a:t>
            </a:r>
            <a:endParaRPr lang="en-CA" altLang="de-DE" sz="1600" dirty="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Vplyvy určitých atribučných štýlov na pozitívne udalosti!</a:t>
            </a:r>
          </a:p>
        </p:txBody>
      </p:sp>
      <p:sp>
        <p:nvSpPr>
          <p:cNvPr id="3" name="Footer Placeholder 2"/>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19</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2372805014"/>
              </p:ext>
            </p:extLst>
          </p:nvPr>
        </p:nvGraphicFramePr>
        <p:xfrm>
          <a:off x="408955" y="4297680"/>
          <a:ext cx="11376000" cy="237746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Atribúcia</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voči</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sebe</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napr</a:t>
                      </a:r>
                      <a:r>
                        <a:rPr kumimoji="0" lang="en-US" sz="2000" b="0" i="0" u="none" strike="noStrike" cap="none" normalizeH="0" baseline="0">
                          <a:ln>
                            <a:noFill/>
                          </a:ln>
                          <a:solidFill>
                            <a:srgbClr val="333333"/>
                          </a:solidFill>
                          <a:effectLst/>
                          <a:latin typeface="Calibri Light"/>
                          <a:cs typeface="Times New Roman" pitchFamily="18" charset="0"/>
                        </a:rPr>
                        <a:t>. “Ako </a:t>
                      </a:r>
                      <a:r>
                        <a:rPr kumimoji="0" lang="en-US" sz="2000" b="0" i="0" u="none" strike="noStrike" cap="none" normalizeH="0" baseline="0" dirty="0" err="1">
                          <a:ln>
                            <a:noFill/>
                          </a:ln>
                          <a:solidFill>
                            <a:srgbClr val="333333"/>
                          </a:solidFill>
                          <a:effectLst/>
                          <a:latin typeface="Calibri Light"/>
                          <a:cs typeface="Times New Roman" pitchFamily="18" charset="0"/>
                        </a:rPr>
                        <a:t>ste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povedali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som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výnimočne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talentovaný</a:t>
                      </a:r>
                      <a:r>
                        <a:rPr kumimoji="0" lang="en-US" sz="2000" b="0" i="0" u="none" strike="noStrike" cap="none" normalizeH="0" baseline="0">
                          <a:ln>
                            <a:noFill/>
                          </a:ln>
                          <a:solidFill>
                            <a:srgbClr val="333333"/>
                          </a:solidFill>
                          <a:effectLst/>
                          <a:latin typeface="Calibri Light"/>
                          <a:cs typeface="Times New Roman" pitchFamily="18" charset="0"/>
                        </a:rPr>
                        <a:t>.”)</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err="1">
                          <a:ln>
                            <a:noFill/>
                          </a:ln>
                          <a:solidFill>
                            <a:srgbClr val="333333"/>
                          </a:solidFill>
                          <a:effectLst/>
                          <a:latin typeface="Calibri Light"/>
                          <a:cs typeface="Times New Roman" pitchFamily="18" charset="0"/>
                        </a:rPr>
                        <a:t>Nevýhoda</a:t>
                      </a:r>
                      <a:r>
                        <a:rPr kumimoji="0" lang="en-US" sz="2000" b="1" i="0" u="none" strike="noStrike" cap="none" normalizeH="0" baseline="0">
                          <a:ln>
                            <a:noFill/>
                          </a:ln>
                          <a:solidFill>
                            <a:srgbClr val="333333"/>
                          </a:solidFill>
                          <a:effectLst/>
                          <a:latin typeface="Calibri Light"/>
                          <a:cs typeface="Times New Roman" pitchFamily="18" charset="0"/>
                        </a:rPr>
                        <a:t>:</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a:ln>
                            <a:noFill/>
                          </a:ln>
                          <a:solidFill>
                            <a:srgbClr val="004992"/>
                          </a:solidFill>
                          <a:effectLst/>
                          <a:latin typeface="Calibri Light"/>
                          <a:cs typeface="Times New Roman" pitchFamily="18" charset="0"/>
                        </a:rPr>
                        <a:t>???</a:t>
                      </a:r>
                      <a:r>
                        <a:rPr kumimoji="0" lang="en-US" sz="2000" b="0" i="0" u="none" strike="noStrike" cap="none" normalizeH="0" baseline="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sebachvála</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sa</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javí</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ako</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arogantná</a:t>
                      </a:r>
                      <a:endParaRPr kumimoji="0" lang="en-US" sz="2000" b="0" i="0" u="none" strike="noStrike" cap="none" normalizeH="0" baseline="0" dirty="0">
                        <a:ln>
                          <a:noFill/>
                        </a:ln>
                        <a:solidFill>
                          <a:srgbClr val="FFFFFF"/>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err="1">
                          <a:ln>
                            <a:noFill/>
                          </a:ln>
                          <a:solidFill>
                            <a:srgbClr val="333333"/>
                          </a:solidFill>
                          <a:effectLst/>
                          <a:latin typeface="Calibri Light"/>
                          <a:cs typeface="Times New Roman" pitchFamily="18" charset="0"/>
                        </a:rPr>
                        <a:t>Výhoda</a:t>
                      </a:r>
                      <a:r>
                        <a:rPr kumimoji="0" lang="en-US" sz="2000" b="1" i="0" u="none" strike="noStrike" cap="none" normalizeH="0" baseline="0">
                          <a:ln>
                            <a:noFill/>
                          </a:ln>
                          <a:solidFill>
                            <a:srgbClr val="333333"/>
                          </a:solidFill>
                          <a:effectLst/>
                          <a:latin typeface="Calibri Light"/>
                          <a:cs typeface="Times New Roman" pitchFamily="18" charset="0"/>
                        </a:rPr>
                        <a:t>:</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a:ln>
                            <a:noFill/>
                          </a:ln>
                          <a:solidFill>
                            <a:srgbClr val="004992"/>
                          </a:solidFill>
                          <a:effectLst/>
                          <a:latin typeface="Calibri Light"/>
                          <a:cs typeface="Times New Roman" pitchFamily="18" charset="0"/>
                        </a:rPr>
                        <a:t>???</a:t>
                      </a:r>
                      <a:r>
                        <a:rPr kumimoji="0" lang="en-US" sz="2000" b="0" i="0" u="none" strike="noStrike" cap="none" normalizeH="0" baseline="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narastá</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sebavedomie</a:t>
                      </a:r>
                      <a:endParaRPr kumimoji="0" lang="en-US" sz="1800" b="0" i="0" u="none" strike="noStrike" cap="none" normalizeH="0" baseline="0" dirty="0">
                        <a:ln>
                          <a:noFill/>
                        </a:ln>
                        <a:solidFill>
                          <a:srgbClr val="FFFFFF"/>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Iní</a:t>
                      </a:r>
                      <a:r>
                        <a:rPr kumimoji="0" lang="en-US" sz="2000" b="1" i="0" u="none" strike="noStrike" cap="none" normalizeH="0" baseline="0" dirty="0">
                          <a:ln>
                            <a:noFill/>
                          </a:ln>
                          <a:solidFill>
                            <a:srgbClr val="333333"/>
                          </a:solidFill>
                          <a:effectLst/>
                          <a:latin typeface="Calibri Light"/>
                          <a:cs typeface="Times New Roman" pitchFamily="18" charset="0"/>
                        </a:rPr>
                        <a:t> / </a:t>
                      </a:r>
                      <a:r>
                        <a:rPr kumimoji="0" lang="en-US" sz="2000" b="1" i="0" u="none" strike="noStrike" cap="none" normalizeH="0" baseline="0" dirty="0" err="1">
                          <a:ln>
                            <a:noFill/>
                          </a:ln>
                          <a:solidFill>
                            <a:srgbClr val="333333"/>
                          </a:solidFill>
                          <a:effectLst/>
                          <a:latin typeface="Calibri Light"/>
                          <a:cs typeface="Times New Roman" pitchFamily="18" charset="0"/>
                        </a:rPr>
                        <a:t>Situačná</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atribúcia</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napr</a:t>
                      </a:r>
                      <a:r>
                        <a:rPr kumimoji="0" lang="en-US" sz="2000" b="0" i="0" u="none" strike="noStrike" cap="none" normalizeH="0" baseline="0">
                          <a:ln>
                            <a:noFill/>
                          </a:ln>
                          <a:solidFill>
                            <a:srgbClr val="333333"/>
                          </a:solidFill>
                          <a:effectLst/>
                          <a:latin typeface="Calibri Light"/>
                          <a:cs typeface="Times New Roman" pitchFamily="18" charset="0"/>
                        </a:rPr>
                        <a:t>. “Za </a:t>
                      </a:r>
                      <a:r>
                        <a:rPr kumimoji="0" lang="en-US" sz="2000" b="0" i="0" u="none" strike="noStrike" cap="none" normalizeH="0" baseline="0" dirty="0" err="1">
                          <a:ln>
                            <a:noFill/>
                          </a:ln>
                          <a:solidFill>
                            <a:srgbClr val="333333"/>
                          </a:solidFill>
                          <a:effectLst/>
                          <a:latin typeface="Calibri Light"/>
                          <a:cs typeface="Times New Roman" pitchFamily="18" charset="0"/>
                        </a:rPr>
                        <a:t>všetko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vďačím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svojim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učiteľom</a:t>
                      </a:r>
                      <a:r>
                        <a:rPr kumimoji="0" lang="en-US" sz="2000" b="0" i="0" u="none" strike="noStrike" cap="none" normalizeH="0" baseline="0" dirty="0">
                          <a:ln>
                            <a:noFill/>
                          </a:ln>
                          <a:solidFill>
                            <a:srgbClr val="333333"/>
                          </a:solidFill>
                          <a:effectLst/>
                          <a:latin typeface="Calibri Light"/>
                          <a:cs typeface="Times New Roman" pitchFamily="18" charset="0"/>
                        </a:rPr>
                        <a:t> a </a:t>
                      </a:r>
                      <a:r>
                        <a:rPr kumimoji="0" lang="en-US" sz="2000" b="0" i="0" u="none" strike="noStrike" cap="none" normalizeH="0" baseline="0" dirty="0" err="1">
                          <a:ln>
                            <a:noFill/>
                          </a:ln>
                          <a:solidFill>
                            <a:srgbClr val="333333"/>
                          </a:solidFill>
                          <a:effectLst/>
                          <a:latin typeface="Calibri Light"/>
                          <a:cs typeface="Times New Roman" pitchFamily="18" charset="0"/>
                        </a:rPr>
                        <a:t>svojim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rodičom</a:t>
                      </a:r>
                      <a:r>
                        <a:rPr kumimoji="0" lang="en-US" sz="2000" b="0" i="0" u="none" strike="noStrike" cap="none" normalizeH="0" baseline="0">
                          <a:ln>
                            <a:noFill/>
                          </a:ln>
                          <a:solidFill>
                            <a:srgbClr val="333333"/>
                          </a:solidFill>
                          <a:effectLst/>
                          <a:latin typeface="Calibri Light"/>
                          <a:cs typeface="Times New Roman" pitchFamily="18" charset="0"/>
                        </a:rPr>
                        <a:t>.”)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Nevýhoda</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pokles</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sebadôvery</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pri</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poklese</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výkonu</a:t>
                      </a:r>
                      <a:endParaRPr kumimoji="0" lang="en-US" sz="2000" b="0" i="0" u="none" strike="noStrike" cap="none" normalizeH="0" baseline="0" dirty="0">
                        <a:ln>
                          <a:noFill/>
                        </a:ln>
                        <a:solidFill>
                          <a:srgbClr val="E3EFF8"/>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Výhoda</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Ste</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považovaný</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za</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skromného</a:t>
                      </a:r>
                      <a:r>
                        <a:rPr kumimoji="0" lang="en-US" sz="2000" b="0" i="0" u="none" strike="noStrike" cap="none" normalizeH="0" baseline="0" dirty="0">
                          <a:ln>
                            <a:noFill/>
                          </a:ln>
                          <a:solidFill>
                            <a:srgbClr val="E3EFF8"/>
                          </a:solidFill>
                          <a:effectLst/>
                          <a:latin typeface="Calibri Light"/>
                          <a:cs typeface="Times New Roman" pitchFamily="18" charset="0"/>
                        </a:rPr>
                        <a:t> a </a:t>
                      </a:r>
                      <a:r>
                        <a:rPr kumimoji="0" lang="en-US" sz="2000" b="0" i="0" u="none" strike="noStrike" cap="none" normalizeH="0" baseline="0" dirty="0" err="1">
                          <a:ln>
                            <a:noFill/>
                          </a:ln>
                          <a:solidFill>
                            <a:srgbClr val="E3EFF8"/>
                          </a:solidFill>
                          <a:effectLst/>
                          <a:latin typeface="Calibri Light"/>
                          <a:cs typeface="Times New Roman" pitchFamily="18" charset="0"/>
                        </a:rPr>
                        <a:t>za</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err="1">
                          <a:ln>
                            <a:noFill/>
                          </a:ln>
                          <a:solidFill>
                            <a:srgbClr val="E3EFF8"/>
                          </a:solidFill>
                          <a:effectLst/>
                          <a:latin typeface="Calibri Light"/>
                          <a:cs typeface="Times New Roman" pitchFamily="18" charset="0"/>
                        </a:rPr>
                        <a:t>skutočného</a:t>
                      </a:r>
                      <a:r>
                        <a:rPr kumimoji="0" lang="en-US" sz="2000" b="0" i="0" u="none" strike="noStrike" cap="none" normalizeH="0" baseline="0">
                          <a:ln>
                            <a:noFill/>
                          </a:ln>
                          <a:solidFill>
                            <a:srgbClr val="E3EFF8"/>
                          </a:solidFill>
                          <a:effectLst/>
                          <a:latin typeface="Calibri Light"/>
                          <a:cs typeface="Times New Roman" pitchFamily="18" charset="0"/>
                        </a:rPr>
                        <a:t> “tímového hráča” </a:t>
                      </a:r>
                      <a:endParaRPr kumimoji="0" lang="en-US" sz="1800" b="0" i="0" u="none" strike="noStrike" cap="none" normalizeH="0" baseline="0" dirty="0">
                        <a:ln>
                          <a:noFill/>
                        </a:ln>
                        <a:solidFill>
                          <a:srgbClr val="E3EFF8"/>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400">
                <a:latin typeface="Calibri Light"/>
              </a:rPr>
              <a:t>Blahoželám ku víťazstvu tejto ceny. Ako ste to dokázal?</a:t>
            </a:r>
            <a:endParaRPr lang="en-CA" altLang="de-DE" sz="1400" dirty="0">
              <a:latin typeface="Calibri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Vplyvy určitých atribučných štýlov na pozitívne udalosti!</a:t>
            </a:r>
          </a:p>
        </p:txBody>
      </p:sp>
      <p:sp>
        <p:nvSpPr>
          <p:cNvPr id="3" name="Footer Placeholder 2"/>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20</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017712"/>
              </p:ext>
            </p:extLst>
          </p:nvPr>
        </p:nvGraphicFramePr>
        <p:xfrm>
          <a:off x="408955" y="4297680"/>
          <a:ext cx="11376000" cy="237746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Atribúcia</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voči</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sebe</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napr</a:t>
                      </a:r>
                      <a:r>
                        <a:rPr kumimoji="0" lang="en-US" sz="2000" b="0" i="0" u="none" strike="noStrike" cap="none" normalizeH="0" baseline="0">
                          <a:ln>
                            <a:noFill/>
                          </a:ln>
                          <a:solidFill>
                            <a:srgbClr val="333333"/>
                          </a:solidFill>
                          <a:effectLst/>
                          <a:latin typeface="Calibri Light"/>
                          <a:cs typeface="Times New Roman" pitchFamily="18" charset="0"/>
                        </a:rPr>
                        <a:t>. “Ako </a:t>
                      </a:r>
                      <a:r>
                        <a:rPr kumimoji="0" lang="en-US" sz="2000" b="0" i="0" u="none" strike="noStrike" cap="none" normalizeH="0" baseline="0" dirty="0" err="1">
                          <a:ln>
                            <a:noFill/>
                          </a:ln>
                          <a:solidFill>
                            <a:srgbClr val="333333"/>
                          </a:solidFill>
                          <a:effectLst/>
                          <a:latin typeface="Calibri Light"/>
                          <a:cs typeface="Times New Roman" pitchFamily="18" charset="0"/>
                        </a:rPr>
                        <a:t>ste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povedali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som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výnimočne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talentovaný</a:t>
                      </a:r>
                      <a:r>
                        <a:rPr kumimoji="0" lang="en-US" sz="2000" b="0" i="0" u="none" strike="noStrike" cap="none" normalizeH="0" baseline="0">
                          <a:ln>
                            <a:noFill/>
                          </a:ln>
                          <a:solidFill>
                            <a:srgbClr val="333333"/>
                          </a:solidFill>
                          <a:effectLst/>
                          <a:latin typeface="Calibri Light"/>
                          <a:cs typeface="Times New Roman" pitchFamily="18" charset="0"/>
                        </a:rPr>
                        <a:t>.”)</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dirty="0" err="1">
                          <a:ln>
                            <a:noFill/>
                          </a:ln>
                          <a:solidFill>
                            <a:srgbClr val="333333"/>
                          </a:solidFill>
                          <a:effectLst/>
                          <a:latin typeface="Calibri Light"/>
                          <a:cs typeface="Times New Roman" pitchFamily="18" charset="0"/>
                        </a:rPr>
                        <a:t>Nevýhoda</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sebachvála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javí</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ako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arogantná</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dirty="0" err="1">
                          <a:ln>
                            <a:noFill/>
                          </a:ln>
                          <a:solidFill>
                            <a:srgbClr val="333333"/>
                          </a:solidFill>
                          <a:effectLst/>
                          <a:latin typeface="Calibri Light"/>
                          <a:cs typeface="Times New Roman" pitchFamily="18" charset="0"/>
                        </a:rPr>
                        <a:t>Výhoda</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narastá</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sebavedomie</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Iní</a:t>
                      </a:r>
                      <a:r>
                        <a:rPr kumimoji="0" lang="en-US" sz="2000" b="1" i="0" u="none" strike="noStrike" cap="none" normalizeH="0" baseline="0" dirty="0">
                          <a:ln>
                            <a:noFill/>
                          </a:ln>
                          <a:solidFill>
                            <a:srgbClr val="333333"/>
                          </a:solidFill>
                          <a:effectLst/>
                          <a:latin typeface="Calibri Light"/>
                          <a:cs typeface="Times New Roman" pitchFamily="18" charset="0"/>
                        </a:rPr>
                        <a:t> / </a:t>
                      </a:r>
                      <a:r>
                        <a:rPr kumimoji="0" lang="en-US" sz="2000" b="1" i="0" u="none" strike="noStrike" cap="none" normalizeH="0" baseline="0" dirty="0" err="1">
                          <a:ln>
                            <a:noFill/>
                          </a:ln>
                          <a:solidFill>
                            <a:srgbClr val="333333"/>
                          </a:solidFill>
                          <a:effectLst/>
                          <a:latin typeface="Calibri Light"/>
                          <a:cs typeface="Times New Roman" pitchFamily="18" charset="0"/>
                        </a:rPr>
                        <a:t>Situačná</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atribúcia</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napr</a:t>
                      </a:r>
                      <a:r>
                        <a:rPr kumimoji="0" lang="en-US" sz="2000" b="0" i="0" u="none" strike="noStrike" cap="none" normalizeH="0" baseline="0">
                          <a:ln>
                            <a:noFill/>
                          </a:ln>
                          <a:solidFill>
                            <a:srgbClr val="333333"/>
                          </a:solidFill>
                          <a:effectLst/>
                          <a:latin typeface="Calibri Light"/>
                          <a:cs typeface="Times New Roman" pitchFamily="18" charset="0"/>
                        </a:rPr>
                        <a:t>. “Za </a:t>
                      </a:r>
                      <a:r>
                        <a:rPr kumimoji="0" lang="en-US" sz="2000" b="0" i="0" u="none" strike="noStrike" cap="none" normalizeH="0" baseline="0" dirty="0" err="1">
                          <a:ln>
                            <a:noFill/>
                          </a:ln>
                          <a:solidFill>
                            <a:srgbClr val="333333"/>
                          </a:solidFill>
                          <a:effectLst/>
                          <a:latin typeface="Calibri Light"/>
                          <a:cs typeface="Times New Roman" pitchFamily="18" charset="0"/>
                        </a:rPr>
                        <a:t>všetko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vďačím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svojim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učiteľom</a:t>
                      </a:r>
                      <a:r>
                        <a:rPr kumimoji="0" lang="en-US" sz="2000" b="0" i="0" u="none" strike="noStrike" cap="none" normalizeH="0" baseline="0" dirty="0">
                          <a:ln>
                            <a:noFill/>
                          </a:ln>
                          <a:solidFill>
                            <a:srgbClr val="333333"/>
                          </a:solidFill>
                          <a:effectLst/>
                          <a:latin typeface="Calibri Light"/>
                          <a:cs typeface="Times New Roman" pitchFamily="18" charset="0"/>
                        </a:rPr>
                        <a:t> a </a:t>
                      </a:r>
                      <a:r>
                        <a:rPr kumimoji="0" lang="en-US" sz="2000" b="0" i="0" u="none" strike="noStrike" cap="none" normalizeH="0" baseline="0" dirty="0" err="1">
                          <a:ln>
                            <a:noFill/>
                          </a:ln>
                          <a:solidFill>
                            <a:srgbClr val="333333"/>
                          </a:solidFill>
                          <a:effectLst/>
                          <a:latin typeface="Calibri Light"/>
                          <a:cs typeface="Times New Roman" pitchFamily="18" charset="0"/>
                        </a:rPr>
                        <a:t>svojim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rodičom</a:t>
                      </a:r>
                      <a:r>
                        <a:rPr kumimoji="0" lang="en-US" sz="2000" b="0" i="0" u="none" strike="noStrike" cap="none" normalizeH="0" baseline="0">
                          <a:ln>
                            <a:noFill/>
                          </a:ln>
                          <a:solidFill>
                            <a:srgbClr val="333333"/>
                          </a:solidFill>
                          <a:effectLst/>
                          <a:latin typeface="Calibri Light"/>
                          <a:cs typeface="Times New Roman" pitchFamily="18" charset="0"/>
                        </a:rPr>
                        <a:t>.”)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mn-lt"/>
                          <a:cs typeface="Times New Roman" pitchFamily="18" charset="0"/>
                        </a:rPr>
                        <a:t>Nevýhoda</a:t>
                      </a:r>
                      <a:r>
                        <a:rPr kumimoji="0" lang="en-US" sz="2000" b="1" i="0" u="none" strike="noStrike" cap="none" normalizeH="0" baseline="0" dirty="0">
                          <a:ln>
                            <a:noFill/>
                          </a:ln>
                          <a:solidFill>
                            <a:srgbClr val="333333"/>
                          </a:solidFill>
                          <a:effectLst/>
                          <a:latin typeface="+mn-lt"/>
                          <a:cs typeface="Times New Roman" pitchFamily="18" charset="0"/>
                        </a:rPr>
                        <a:t>:</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a:ln>
                            <a:noFill/>
                          </a:ln>
                          <a:solidFill>
                            <a:srgbClr val="004992"/>
                          </a:solidFill>
                          <a:effectLst/>
                          <a:latin typeface="+mn-lt"/>
                          <a:cs typeface="Times New Roman" pitchFamily="18" charset="0"/>
                        </a:rPr>
                        <a:t>???</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pokles</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sebadôvery</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pri</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poklese</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výkonu</a:t>
                      </a:r>
                      <a:endParaRPr kumimoji="0" lang="en-US" sz="2000" b="0" i="0" u="none" strike="noStrike" cap="none" normalizeH="0" baseline="0" dirty="0">
                        <a:ln>
                          <a:noFill/>
                        </a:ln>
                        <a:solidFill>
                          <a:srgbClr val="E3EFF8"/>
                        </a:solidFill>
                        <a:effectLst/>
                        <a:latin typeface="+mn-l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mn-lt"/>
                          <a:cs typeface="Times New Roman" pitchFamily="18" charset="0"/>
                        </a:rPr>
                        <a:t>Výhoda</a:t>
                      </a:r>
                      <a:r>
                        <a:rPr kumimoji="0" lang="en-US" sz="2000" b="1" i="0" u="none" strike="noStrike" cap="none" normalizeH="0" baseline="0" dirty="0">
                          <a:ln>
                            <a:noFill/>
                          </a:ln>
                          <a:solidFill>
                            <a:srgbClr val="333333"/>
                          </a:solidFill>
                          <a:effectLst/>
                          <a:latin typeface="+mn-lt"/>
                          <a:cs typeface="Times New Roman" pitchFamily="18" charset="0"/>
                        </a:rPr>
                        <a:t>:</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a:ln>
                            <a:noFill/>
                          </a:ln>
                          <a:solidFill>
                            <a:srgbClr val="004992"/>
                          </a:solidFill>
                          <a:effectLst/>
                          <a:latin typeface="+mn-lt"/>
                          <a:cs typeface="Times New Roman" pitchFamily="18" charset="0"/>
                        </a:rPr>
                        <a:t>???</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Ste</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považovaný</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za</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skromného</a:t>
                      </a:r>
                      <a:r>
                        <a:rPr kumimoji="0" lang="en-US" sz="2000" b="0" i="0" u="none" strike="noStrike" cap="none" normalizeH="0" baseline="0" dirty="0">
                          <a:ln>
                            <a:noFill/>
                          </a:ln>
                          <a:solidFill>
                            <a:srgbClr val="E3EFF8"/>
                          </a:solidFill>
                          <a:effectLst/>
                          <a:latin typeface="+mn-lt"/>
                          <a:cs typeface="Times New Roman" pitchFamily="18" charset="0"/>
                        </a:rPr>
                        <a:t> a </a:t>
                      </a:r>
                      <a:r>
                        <a:rPr kumimoji="0" lang="en-US" sz="2000" b="0" i="0" u="none" strike="noStrike" cap="none" normalizeH="0" baseline="0" dirty="0" err="1">
                          <a:ln>
                            <a:noFill/>
                          </a:ln>
                          <a:solidFill>
                            <a:srgbClr val="E3EFF8"/>
                          </a:solidFill>
                          <a:effectLst/>
                          <a:latin typeface="+mn-lt"/>
                          <a:cs typeface="Times New Roman" pitchFamily="18" charset="0"/>
                        </a:rPr>
                        <a:t>za</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err="1">
                          <a:ln>
                            <a:noFill/>
                          </a:ln>
                          <a:solidFill>
                            <a:srgbClr val="E3EFF8"/>
                          </a:solidFill>
                          <a:effectLst/>
                          <a:latin typeface="+mn-lt"/>
                          <a:cs typeface="Times New Roman" pitchFamily="18" charset="0"/>
                        </a:rPr>
                        <a:t>skutočného</a:t>
                      </a:r>
                      <a:r>
                        <a:rPr kumimoji="0" lang="en-US" sz="2000" b="0" i="0" u="none" strike="noStrike" cap="none" normalizeH="0" baseline="0">
                          <a:ln>
                            <a:noFill/>
                          </a:ln>
                          <a:solidFill>
                            <a:srgbClr val="E3EFF8"/>
                          </a:solidFill>
                          <a:effectLst/>
                          <a:latin typeface="+mn-lt"/>
                          <a:cs typeface="Times New Roman" pitchFamily="18" charset="0"/>
                        </a:rPr>
                        <a:t> “tímového hráča” </a:t>
                      </a:r>
                      <a:endParaRPr kumimoji="0" lang="en-US" sz="1800" b="0" i="0" u="none" strike="noStrike" cap="none" normalizeH="0" baseline="0" dirty="0">
                        <a:ln>
                          <a:noFill/>
                        </a:ln>
                        <a:solidFill>
                          <a:srgbClr val="E3EFF8"/>
                        </a:solidFill>
                        <a:effectLst/>
                        <a:latin typeface="+mn-l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400">
                <a:latin typeface="Calibri Light"/>
              </a:rPr>
              <a:t>Blahoželám ku víťazstvu tejto ceny. Ako ste to dokázal?</a:t>
            </a:r>
            <a:endParaRPr lang="en-CA" altLang="de-DE" sz="1400" dirty="0">
              <a:latin typeface="Calibri Light"/>
            </a:endParaRPr>
          </a:p>
        </p:txBody>
      </p:sp>
    </p:spTree>
    <p:extLst>
      <p:ext uri="{BB962C8B-B14F-4D97-AF65-F5344CB8AC3E}">
        <p14:creationId xmlns:p14="http://schemas.microsoft.com/office/powerpoint/2010/main" val="10186290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Vplyvy určitých atribučných štýlov na pozitívne udalosti!</a:t>
            </a:r>
          </a:p>
        </p:txBody>
      </p:sp>
      <p:sp>
        <p:nvSpPr>
          <p:cNvPr id="3" name="Footer Placeholder 2"/>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21</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2330071872"/>
              </p:ext>
            </p:extLst>
          </p:nvPr>
        </p:nvGraphicFramePr>
        <p:xfrm>
          <a:off x="408955" y="4297680"/>
          <a:ext cx="11376000" cy="237746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Atribúcia</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voči</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sebe</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napr</a:t>
                      </a:r>
                      <a:r>
                        <a:rPr kumimoji="0" lang="en-US" sz="2000" b="0" i="0" u="none" strike="noStrike" cap="none" normalizeH="0" baseline="0">
                          <a:ln>
                            <a:noFill/>
                          </a:ln>
                          <a:solidFill>
                            <a:srgbClr val="333333"/>
                          </a:solidFill>
                          <a:effectLst/>
                          <a:latin typeface="Calibri Light"/>
                          <a:cs typeface="Times New Roman" pitchFamily="18" charset="0"/>
                        </a:rPr>
                        <a:t>. “Ako </a:t>
                      </a:r>
                      <a:r>
                        <a:rPr kumimoji="0" lang="en-US" sz="2000" b="0" i="0" u="none" strike="noStrike" cap="none" normalizeH="0" baseline="0" dirty="0" err="1">
                          <a:ln>
                            <a:noFill/>
                          </a:ln>
                          <a:solidFill>
                            <a:srgbClr val="333333"/>
                          </a:solidFill>
                          <a:effectLst/>
                          <a:latin typeface="Calibri Light"/>
                          <a:cs typeface="Times New Roman" pitchFamily="18" charset="0"/>
                        </a:rPr>
                        <a:t>ste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povedali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som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výnimočne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talentovaný</a:t>
                      </a:r>
                      <a:r>
                        <a:rPr kumimoji="0" lang="en-US" sz="2000" b="0" i="0" u="none" strike="noStrike" cap="none" normalizeH="0" baseline="0">
                          <a:ln>
                            <a:noFill/>
                          </a:ln>
                          <a:solidFill>
                            <a:srgbClr val="333333"/>
                          </a:solidFill>
                          <a:effectLst/>
                          <a:latin typeface="Calibri Light"/>
                          <a:cs typeface="Times New Roman" pitchFamily="18" charset="0"/>
                        </a:rPr>
                        <a:t>.”)</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dirty="0" err="1">
                          <a:ln>
                            <a:noFill/>
                          </a:ln>
                          <a:solidFill>
                            <a:srgbClr val="333333"/>
                          </a:solidFill>
                          <a:effectLst/>
                          <a:latin typeface="Calibri Light"/>
                          <a:cs typeface="Times New Roman" pitchFamily="18" charset="0"/>
                        </a:rPr>
                        <a:t>Nevýhoda</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sebachvála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javí</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ako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arogantná</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dirty="0" err="1">
                          <a:ln>
                            <a:noFill/>
                          </a:ln>
                          <a:solidFill>
                            <a:srgbClr val="333333"/>
                          </a:solidFill>
                          <a:effectLst/>
                          <a:latin typeface="Calibri Light"/>
                          <a:cs typeface="Times New Roman" pitchFamily="18" charset="0"/>
                        </a:rPr>
                        <a:t>Výhoda</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narastá</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sebavedomie</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Iní</a:t>
                      </a:r>
                      <a:r>
                        <a:rPr kumimoji="0" lang="en-US" sz="2000" b="1" i="0" u="none" strike="noStrike" cap="none" normalizeH="0" baseline="0" dirty="0">
                          <a:ln>
                            <a:noFill/>
                          </a:ln>
                          <a:solidFill>
                            <a:srgbClr val="333333"/>
                          </a:solidFill>
                          <a:effectLst/>
                          <a:latin typeface="Calibri Light"/>
                          <a:cs typeface="Times New Roman" pitchFamily="18" charset="0"/>
                        </a:rPr>
                        <a:t> / </a:t>
                      </a:r>
                      <a:r>
                        <a:rPr kumimoji="0" lang="en-US" sz="2000" b="1" i="0" u="none" strike="noStrike" cap="none" normalizeH="0" baseline="0" dirty="0" err="1">
                          <a:ln>
                            <a:noFill/>
                          </a:ln>
                          <a:solidFill>
                            <a:srgbClr val="333333"/>
                          </a:solidFill>
                          <a:effectLst/>
                          <a:latin typeface="Calibri Light"/>
                          <a:cs typeface="Times New Roman" pitchFamily="18" charset="0"/>
                        </a:rPr>
                        <a:t>Situačná</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atribúcia</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napr</a:t>
                      </a:r>
                      <a:r>
                        <a:rPr kumimoji="0" lang="en-US" sz="2000" b="0" i="0" u="none" strike="noStrike" cap="none" normalizeH="0" baseline="0">
                          <a:ln>
                            <a:noFill/>
                          </a:ln>
                          <a:solidFill>
                            <a:srgbClr val="333333"/>
                          </a:solidFill>
                          <a:effectLst/>
                          <a:latin typeface="Calibri Light"/>
                          <a:cs typeface="Times New Roman" pitchFamily="18" charset="0"/>
                        </a:rPr>
                        <a:t>. “Za </a:t>
                      </a:r>
                      <a:r>
                        <a:rPr kumimoji="0" lang="en-US" sz="2000" b="0" i="0" u="none" strike="noStrike" cap="none" normalizeH="0" baseline="0" dirty="0" err="1">
                          <a:ln>
                            <a:noFill/>
                          </a:ln>
                          <a:solidFill>
                            <a:srgbClr val="333333"/>
                          </a:solidFill>
                          <a:effectLst/>
                          <a:latin typeface="Calibri Light"/>
                          <a:cs typeface="Times New Roman" pitchFamily="18" charset="0"/>
                        </a:rPr>
                        <a:t>všetko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vďačím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svojim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učiteľom</a:t>
                      </a:r>
                      <a:r>
                        <a:rPr kumimoji="0" lang="en-US" sz="2000" b="0" i="0" u="none" strike="noStrike" cap="none" normalizeH="0" baseline="0" dirty="0">
                          <a:ln>
                            <a:noFill/>
                          </a:ln>
                          <a:solidFill>
                            <a:srgbClr val="333333"/>
                          </a:solidFill>
                          <a:effectLst/>
                          <a:latin typeface="Calibri Light"/>
                          <a:cs typeface="Times New Roman" pitchFamily="18" charset="0"/>
                        </a:rPr>
                        <a:t> a </a:t>
                      </a:r>
                      <a:r>
                        <a:rPr kumimoji="0" lang="en-US" sz="2000" b="0" i="0" u="none" strike="noStrike" cap="none" normalizeH="0" baseline="0" dirty="0" err="1">
                          <a:ln>
                            <a:noFill/>
                          </a:ln>
                          <a:solidFill>
                            <a:srgbClr val="333333"/>
                          </a:solidFill>
                          <a:effectLst/>
                          <a:latin typeface="Calibri Light"/>
                          <a:cs typeface="Times New Roman" pitchFamily="18" charset="0"/>
                        </a:rPr>
                        <a:t>svojim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rodičom</a:t>
                      </a:r>
                      <a:r>
                        <a:rPr kumimoji="0" lang="en-US" sz="2000" b="0" i="0" u="none" strike="noStrike" cap="none" normalizeH="0" baseline="0">
                          <a:ln>
                            <a:noFill/>
                          </a:ln>
                          <a:solidFill>
                            <a:srgbClr val="333333"/>
                          </a:solidFill>
                          <a:effectLst/>
                          <a:latin typeface="Calibri Light"/>
                          <a:cs typeface="Times New Roman" pitchFamily="18" charset="0"/>
                        </a:rPr>
                        <a:t>.”)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Nevýhoda</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pokles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sebadôvery</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poklese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výkonu</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Výhoda</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Ste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považovaný</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skromného</a:t>
                      </a:r>
                      <a:r>
                        <a:rPr kumimoji="0" lang="en-US" sz="2000" b="0" i="0" u="none" strike="noStrike" cap="none" normalizeH="0" baseline="0" dirty="0">
                          <a:ln>
                            <a:noFill/>
                          </a:ln>
                          <a:solidFill>
                            <a:srgbClr val="333333"/>
                          </a:solidFill>
                          <a:effectLst/>
                          <a:latin typeface="Calibri Light"/>
                          <a:cs typeface="Times New Roman" pitchFamily="18" charset="0"/>
                        </a:rPr>
                        <a:t> a </a:t>
                      </a:r>
                      <a:r>
                        <a:rPr kumimoji="0" lang="en-US" sz="2000" b="0" i="0" u="none" strike="noStrike" cap="none" normalizeH="0" baseline="0" dirty="0" err="1">
                          <a:ln>
                            <a:noFill/>
                          </a:ln>
                          <a:solidFill>
                            <a:srgbClr val="333333"/>
                          </a:solidFill>
                          <a:effectLst/>
                          <a:latin typeface="Calibri Light"/>
                          <a:cs typeface="Times New Roman" pitchFamily="18" charset="0"/>
                        </a:rPr>
                        <a:t>za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skutočného</a:t>
                      </a:r>
                      <a:r>
                        <a:rPr kumimoji="0" lang="en-US" sz="2000" b="0" i="0" u="none" strike="noStrike" cap="none" normalizeH="0" baseline="0">
                          <a:ln>
                            <a:noFill/>
                          </a:ln>
                          <a:solidFill>
                            <a:srgbClr val="333333"/>
                          </a:solidFill>
                          <a:effectLst/>
                          <a:latin typeface="Calibri Light"/>
                          <a:cs typeface="Times New Roman" pitchFamily="18" charset="0"/>
                        </a:rPr>
                        <a:t> “tímového hráča” </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400">
                <a:latin typeface="Calibri Light"/>
              </a:rPr>
              <a:t>Blahoželám ku víťazstvu tejto ceny. Ako ste to dokázal?</a:t>
            </a:r>
            <a:endParaRPr lang="en-CA" altLang="de-DE" sz="1400" dirty="0">
              <a:latin typeface="Calibri Light"/>
            </a:endParaRPr>
          </a:p>
        </p:txBody>
      </p:sp>
    </p:spTree>
    <p:extLst>
      <p:ext uri="{BB962C8B-B14F-4D97-AF65-F5344CB8AC3E}">
        <p14:creationId xmlns:p14="http://schemas.microsoft.com/office/powerpoint/2010/main" val="26304103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66" name="Text Box 14"/>
          <p:cNvSpPr txBox="1">
            <a:spLocks noChangeArrowheads="1"/>
          </p:cNvSpPr>
          <p:nvPr/>
        </p:nvSpPr>
        <p:spPr bwMode="auto">
          <a:xfrm>
            <a:off x="408955" y="5003800"/>
            <a:ext cx="521297" cy="1232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30000"/>
              </a:lnSpc>
              <a:spcBef>
                <a:spcPct val="0"/>
              </a:spcBef>
              <a:buClrTx/>
              <a:buFontTx/>
              <a:buNone/>
            </a:pPr>
            <a:r>
              <a:rPr lang="de-DE" altLang="de-DE" sz="1900">
                <a:solidFill>
                  <a:srgbClr val="333333"/>
                </a:solidFill>
                <a:latin typeface="+mn-lt"/>
                <a:cs typeface="+mn-cs"/>
              </a:rPr>
              <a:t>???</a:t>
            </a:r>
          </a:p>
          <a:p>
            <a:pPr eaLnBrk="1" hangingPunct="1">
              <a:lnSpc>
                <a:spcPct val="130000"/>
              </a:lnSpc>
              <a:spcBef>
                <a:spcPct val="0"/>
              </a:spcBef>
              <a:buClrTx/>
              <a:buFontTx/>
              <a:buNone/>
            </a:pPr>
            <a:r>
              <a:rPr lang="de-DE" altLang="de-DE" sz="1900">
                <a:solidFill>
                  <a:srgbClr val="333333"/>
                </a:solidFill>
                <a:latin typeface="+mn-lt"/>
                <a:cs typeface="+mn-cs"/>
              </a:rPr>
              <a:t>???</a:t>
            </a:r>
          </a:p>
          <a:p>
            <a:pPr eaLnBrk="1" hangingPunct="1">
              <a:lnSpc>
                <a:spcPct val="130000"/>
              </a:lnSpc>
              <a:spcBef>
                <a:spcPct val="0"/>
              </a:spcBef>
              <a:buClrTx/>
              <a:buFontTx/>
              <a:buNone/>
            </a:pPr>
            <a:r>
              <a:rPr lang="de-DE" altLang="de-DE" sz="1900">
                <a:solidFill>
                  <a:srgbClr val="333333"/>
                </a:solidFill>
                <a:latin typeface="+mn-lt"/>
                <a:cs typeface="+mn-cs"/>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Vplyvy určitých atribučných štýlov na pozitívne udalosti!</a:t>
            </a:r>
          </a:p>
        </p:txBody>
      </p:sp>
      <p:sp>
        <p:nvSpPr>
          <p:cNvPr id="3" name="Footer Placeholder 2"/>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22</a:t>
            </a:fld>
            <a:endParaRPr lang="de-DE" dirty="0">
              <a:latin typeface="+mn-lt"/>
              <a:cs typeface="+mn-cs"/>
            </a:endParaRPr>
          </a:p>
        </p:txBody>
      </p:sp>
      <p:graphicFrame>
        <p:nvGraphicFramePr>
          <p:cNvPr id="12" name="Group 15"/>
          <p:cNvGraphicFramePr>
            <a:graphicFrameLocks noGrp="1"/>
          </p:cNvGraphicFramePr>
          <p:nvPr>
            <p:extLst>
              <p:ext uri="{D42A27DB-BD31-4B8C-83A1-F6EECF244321}">
                <p14:modId xmlns:p14="http://schemas.microsoft.com/office/powerpoint/2010/main" val="1706452646"/>
              </p:ext>
            </p:extLst>
          </p:nvPr>
        </p:nvGraphicFramePr>
        <p:xfrm>
          <a:off x="408955" y="4297680"/>
          <a:ext cx="11375136" cy="219456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Vyrovnanejšie odpovede (kombinujúce vplyvy seba samého, iných / situácie; ponúkajú rôzne vysvetlenia):</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endParaRPr kumimoji="0" lang="de-DE" sz="2000" b="1" i="0" u="none" strike="noStrike" cap="none" normalizeH="0" baseline="0" dirty="0">
                        <a:ln>
                          <a:noFill/>
                        </a:ln>
                        <a:solidFill>
                          <a:srgbClr val="004992"/>
                        </a:solidFill>
                        <a:effectLst/>
                        <a:latin typeface="+mn-l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3"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4"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400">
                <a:latin typeface="Calibri Light"/>
              </a:rPr>
              <a:t>Blahoželám ku víťazstvu tejto ceny. Ako ste to dokázal?</a:t>
            </a:r>
            <a:endParaRPr lang="en-CA" altLang="de-DE" sz="1400" dirty="0">
              <a:latin typeface="Calibri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Vplyvy určitých atribučných štýlov na pozitívne udalosti!</a:t>
            </a:r>
          </a:p>
        </p:txBody>
      </p:sp>
      <p:sp>
        <p:nvSpPr>
          <p:cNvPr id="3" name="Footer Placeholder 2"/>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23</a:t>
            </a:fld>
            <a:endParaRPr lang="de-DE" dirty="0">
              <a:latin typeface="+mn-lt"/>
              <a:cs typeface="+mn-cs"/>
            </a:endParaRPr>
          </a:p>
        </p:txBody>
      </p:sp>
      <p:graphicFrame>
        <p:nvGraphicFramePr>
          <p:cNvPr id="11" name="Group 15"/>
          <p:cNvGraphicFramePr>
            <a:graphicFrameLocks noGrp="1"/>
          </p:cNvGraphicFramePr>
          <p:nvPr>
            <p:extLst>
              <p:ext uri="{D42A27DB-BD31-4B8C-83A1-F6EECF244321}">
                <p14:modId xmlns:p14="http://schemas.microsoft.com/office/powerpoint/2010/main" val="416772573"/>
              </p:ext>
            </p:extLst>
          </p:nvPr>
        </p:nvGraphicFramePr>
        <p:xfrm>
          <a:off x="408955" y="4297680"/>
          <a:ext cx="11375136" cy="219456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Vyrovnanejšie odpovede (kombinujúce vplyvy seba samého, iných / situácie; ponúkajú rôzne vysvetlenia):</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“Som </a:t>
                      </a:r>
                      <a:r>
                        <a:rPr kumimoji="0" lang="en-US" sz="2000" b="0" i="0" u="none" strike="noStrike" cap="none" normalizeH="0" baseline="0" dirty="0" err="1">
                          <a:ln>
                            <a:noFill/>
                          </a:ln>
                          <a:solidFill>
                            <a:srgbClr val="333333"/>
                          </a:solidFill>
                          <a:effectLst/>
                          <a:latin typeface="Calibri Light"/>
                          <a:cs typeface="Times New Roman" pitchFamily="18" charset="0"/>
                        </a:rPr>
                        <a:t>na</a:t>
                      </a:r>
                      <a:r>
                        <a:rPr kumimoji="0" lang="en-US" sz="2000" b="0" i="0" u="none" strike="noStrike" cap="none" normalizeH="0" baseline="0" dirty="0">
                          <a:ln>
                            <a:noFill/>
                          </a:ln>
                          <a:solidFill>
                            <a:srgbClr val="333333"/>
                          </a:solidFill>
                          <a:effectLst/>
                          <a:latin typeface="Calibri Light"/>
                          <a:cs typeface="Times New Roman" pitchFamily="18" charset="0"/>
                        </a:rPr>
                        <a:t> to </a:t>
                      </a:r>
                      <a:r>
                        <a:rPr kumimoji="0" lang="en-US" sz="2000" b="0" i="0" u="none" strike="noStrike" cap="none" normalizeH="0" baseline="0" dirty="0" err="1">
                          <a:ln>
                            <a:noFill/>
                          </a:ln>
                          <a:solidFill>
                            <a:srgbClr val="333333"/>
                          </a:solidFill>
                          <a:effectLst/>
                          <a:latin typeface="Calibri Light"/>
                          <a:cs typeface="Times New Roman" pitchFamily="18" charset="0"/>
                        </a:rPr>
                        <a:t>hrdý</a:t>
                      </a:r>
                      <a:r>
                        <a:rPr kumimoji="0" lang="en-US" sz="2000" b="0" i="0" u="none" strike="noStrike" cap="none" normalizeH="0" baseline="0" dirty="0">
                          <a:ln>
                            <a:noFill/>
                          </a:ln>
                          <a:solidFill>
                            <a:srgbClr val="333333"/>
                          </a:solidFill>
                          <a:effectLst/>
                          <a:latin typeface="Calibri Light"/>
                          <a:cs typeface="Times New Roman" pitchFamily="18" charset="0"/>
                        </a:rPr>
                        <a:t>, ale </a:t>
                      </a:r>
                      <a:r>
                        <a:rPr kumimoji="0" lang="en-US" sz="2000" b="0" i="0" u="none" strike="noStrike" cap="none" normalizeH="0" baseline="0" dirty="0" err="1">
                          <a:ln>
                            <a:noFill/>
                          </a:ln>
                          <a:solidFill>
                            <a:srgbClr val="333333"/>
                          </a:solidFill>
                          <a:effectLst/>
                          <a:latin typeface="Calibri Light"/>
                          <a:cs typeface="Times New Roman" pitchFamily="18" charset="0"/>
                        </a:rPr>
                        <a:t>rád</a:t>
                      </a:r>
                      <a:r>
                        <a:rPr kumimoji="0" lang="en-US" sz="2000" b="0" i="0" u="none" strike="noStrike" cap="none" normalizeH="0" baseline="0" dirty="0">
                          <a:ln>
                            <a:noFill/>
                          </a:ln>
                          <a:solidFill>
                            <a:srgbClr val="333333"/>
                          </a:solidFill>
                          <a:effectLst/>
                          <a:latin typeface="Calibri Light"/>
                          <a:cs typeface="Times New Roman" pitchFamily="18" charset="0"/>
                        </a:rPr>
                        <a:t> by </a:t>
                      </a:r>
                      <a:r>
                        <a:rPr kumimoji="0" lang="en-US" sz="2000" b="0" i="0" u="none" strike="noStrike" cap="none" normalizeH="0" baseline="0" dirty="0" err="1">
                          <a:ln>
                            <a:noFill/>
                          </a:ln>
                          <a:solidFill>
                            <a:srgbClr val="333333"/>
                          </a:solidFill>
                          <a:effectLst/>
                          <a:latin typeface="Calibri Light"/>
                          <a:cs typeface="Times New Roman" pitchFamily="18" charset="0"/>
                        </a:rPr>
                        <a:t>som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poďakoval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aj</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svojim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rodičom</a:t>
                      </a:r>
                      <a:r>
                        <a:rPr kumimoji="0" lang="en-US" sz="2000" b="0" i="0" u="none" strike="noStrike" cap="none" normalizeH="0" baseline="0" dirty="0">
                          <a:ln>
                            <a:noFill/>
                          </a:ln>
                          <a:solidFill>
                            <a:srgbClr val="333333"/>
                          </a:solidFill>
                          <a:effectLst/>
                          <a:latin typeface="Calibri Light"/>
                          <a:cs typeface="Times New Roman" pitchFamily="18" charset="0"/>
                        </a:rPr>
                        <a:t> a </a:t>
                      </a:r>
                      <a:r>
                        <a:rPr kumimoji="0" lang="en-US" sz="2000" b="0" i="0" u="none" strike="noStrike" cap="none" normalizeH="0" baseline="0" dirty="0" err="1">
                          <a:ln>
                            <a:noFill/>
                          </a:ln>
                          <a:solidFill>
                            <a:srgbClr val="333333"/>
                          </a:solidFill>
                          <a:effectLst/>
                          <a:latin typeface="Calibri Light"/>
                          <a:cs typeface="Times New Roman" pitchFamily="18" charset="0"/>
                        </a:rPr>
                        <a:t>nášmu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tímu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Aj</a:t>
                      </a:r>
                      <a:r>
                        <a:rPr kumimoji="0" lang="en-US" sz="2000" b="0" i="0" u="none" strike="noStrike" cap="none" normalizeH="0" baseline="0" dirty="0">
                          <a:ln>
                            <a:noFill/>
                          </a:ln>
                          <a:solidFill>
                            <a:srgbClr val="333333"/>
                          </a:solidFill>
                          <a:effectLst/>
                          <a:latin typeface="Calibri Light"/>
                          <a:cs typeface="Times New Roman" pitchFamily="18" charset="0"/>
                        </a:rPr>
                        <a:t> Thomas Alva Edison </a:t>
                      </a:r>
                      <a:r>
                        <a:rPr kumimoji="0" lang="en-US" sz="2000" b="0" i="0" u="none" strike="noStrike" cap="none" normalizeH="0" baseline="0" dirty="0" err="1">
                          <a:ln>
                            <a:noFill/>
                          </a:ln>
                          <a:solidFill>
                            <a:srgbClr val="333333"/>
                          </a:solidFill>
                          <a:effectLst/>
                          <a:latin typeface="Calibri Light"/>
                          <a:cs typeface="Times New Roman" pitchFamily="18" charset="0"/>
                        </a:rPr>
                        <a:t>kedysi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povedal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Génius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rovná</a:t>
                      </a:r>
                      <a:r>
                        <a:rPr kumimoji="0" lang="en-US" sz="2000" b="0" i="0" u="none" strike="noStrike" cap="none" normalizeH="0" baseline="0" dirty="0">
                          <a:ln>
                            <a:noFill/>
                          </a:ln>
                          <a:solidFill>
                            <a:srgbClr val="333333"/>
                          </a:solidFill>
                          <a:effectLst/>
                          <a:latin typeface="Calibri Light"/>
                          <a:cs typeface="Times New Roman" pitchFamily="18" charset="0"/>
                        </a:rPr>
                        <a:t> 1% </a:t>
                      </a:r>
                      <a:r>
                        <a:rPr kumimoji="0" lang="en-US" sz="2000" b="0" i="0" u="none" strike="noStrike" cap="none" normalizeH="0" baseline="0" dirty="0" err="1">
                          <a:ln>
                            <a:noFill/>
                          </a:ln>
                          <a:solidFill>
                            <a:srgbClr val="333333"/>
                          </a:solidFill>
                          <a:effectLst/>
                          <a:latin typeface="Calibri Light"/>
                          <a:cs typeface="Times New Roman" pitchFamily="18" charset="0"/>
                        </a:rPr>
                        <a:t>inšpirácie</a:t>
                      </a:r>
                      <a:r>
                        <a:rPr kumimoji="0" lang="en-US" sz="2000" b="0" i="0" u="none" strike="noStrike" cap="none" normalizeH="0" baseline="0" dirty="0">
                          <a:ln>
                            <a:noFill/>
                          </a:ln>
                          <a:solidFill>
                            <a:srgbClr val="333333"/>
                          </a:solidFill>
                          <a:effectLst/>
                          <a:latin typeface="Calibri Light"/>
                          <a:cs typeface="Times New Roman" pitchFamily="18" charset="0"/>
                        </a:rPr>
                        <a:t> a 99% </a:t>
                      </a:r>
                      <a:r>
                        <a:rPr kumimoji="0" lang="en-US" sz="2000" b="0" i="0" u="none" strike="noStrike" cap="none" normalizeH="0" baseline="0" dirty="0" err="1">
                          <a:ln>
                            <a:noFill/>
                          </a:ln>
                          <a:solidFill>
                            <a:srgbClr val="333333"/>
                          </a:solidFill>
                          <a:effectLst/>
                          <a:latin typeface="Calibri Light"/>
                          <a:cs typeface="Times New Roman" pitchFamily="18" charset="0"/>
                        </a:rPr>
                        <a:t>zapotenia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sa</a:t>
                      </a:r>
                      <a:r>
                        <a:rPr kumimoji="0" lang="en-US" sz="2000" b="0" i="0" u="none" strike="noStrike" cap="none" normalizeH="0" baseline="0">
                          <a:ln>
                            <a:noFill/>
                          </a:ln>
                          <a:solidFill>
                            <a:srgbClr val="333333"/>
                          </a:solidFill>
                          <a:effectLst/>
                          <a:latin typeface="Calibri Light"/>
                          <a:cs typeface="Times New Roman" pitchFamily="18" charset="0"/>
                        </a:rPr>
                        <a:t>.”</a:t>
                      </a: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2"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400">
                <a:latin typeface="Calibri Light"/>
              </a:rPr>
              <a:t>Blahoželám ku víťazstvu tejto ceny. Ako ste to dokázal?</a:t>
            </a:r>
            <a:endParaRPr lang="en-CA" altLang="de-DE" sz="1400" dirty="0">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Prečo toto robíme?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sk-SK" altLang="de-DE" sz="2400" dirty="0">
                <a:solidFill>
                  <a:srgbClr val="333333"/>
                </a:solidFill>
              </a:rPr>
              <a:t>Štúdie ukazujú, že veľa ľudí s </a:t>
            </a:r>
            <a:r>
              <a:rPr lang="en-US" altLang="de-DE" sz="2400" b="1" dirty="0" err="1">
                <a:solidFill>
                  <a:srgbClr val="333333"/>
                </a:solidFill>
              </a:rPr>
              <a:t>depresio</a:t>
            </a:r>
            <a:r>
              <a:rPr lang="sk-SK" altLang="de-DE" sz="2400" b="1" dirty="0">
                <a:solidFill>
                  <a:srgbClr val="333333"/>
                </a:solidFill>
              </a:rPr>
              <a:t>u</a:t>
            </a:r>
            <a:r>
              <a:rPr lang="en-US" altLang="de-DE" sz="2400" dirty="0">
                <a:solidFill>
                  <a:srgbClr val="333333"/>
                </a:solidFill>
              </a:rPr>
              <a:t> (</a:t>
            </a:r>
            <a:r>
              <a:rPr lang="sk-SK" altLang="de-DE" sz="2400" dirty="0">
                <a:solidFill>
                  <a:srgbClr val="333333"/>
                </a:solidFill>
              </a:rPr>
              <a:t>ale</a:t>
            </a:r>
            <a:r>
              <a:rPr lang="en-US" altLang="de-DE" sz="2400" dirty="0">
                <a:solidFill>
                  <a:srgbClr val="333333"/>
                </a:solidFill>
              </a:rPr>
              <a:t> n</a:t>
            </a:r>
            <a:r>
              <a:rPr lang="sk-SK" altLang="de-DE" sz="2400" dirty="0">
                <a:solidFill>
                  <a:srgbClr val="333333"/>
                </a:solidFill>
              </a:rPr>
              <a:t>ie</a:t>
            </a:r>
            <a:r>
              <a:rPr lang="en-US" altLang="de-DE" sz="2400" dirty="0">
                <a:solidFill>
                  <a:srgbClr val="333333"/>
                </a:solidFill>
              </a:rPr>
              <a:t> </a:t>
            </a:r>
            <a:r>
              <a:rPr lang="sk-SK" altLang="de-DE" sz="2400" dirty="0">
                <a:solidFill>
                  <a:srgbClr val="333333"/>
                </a:solidFill>
              </a:rPr>
              <a:t>všetci</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majú </a:t>
            </a:r>
            <a:r>
              <a:rPr lang="de-DE" altLang="de-DE" sz="2400" dirty="0">
                <a:solidFill>
                  <a:srgbClr val="333333"/>
                </a:solidFill>
              </a:rPr>
              <a:t>tend</a:t>
            </a:r>
            <a:r>
              <a:rPr lang="sk-SK" altLang="de-DE" sz="2400" dirty="0">
                <a:solidFill>
                  <a:srgbClr val="333333"/>
                </a:solidFill>
              </a:rPr>
              <a:t>enciu obviňovať seba samých za chyby</a:t>
            </a:r>
            <a:endParaRPr lang="de-DE" altLang="de-DE" sz="2400" dirty="0">
              <a:solidFill>
                <a:srgbClr val="333333"/>
              </a:solidFill>
            </a:endParaRPr>
          </a:p>
          <a:p>
            <a:pPr marL="342900" lvl="0" indent="-342900" defTabSz="914400" fontAlgn="base">
              <a:buClr>
                <a:srgbClr val="333333"/>
              </a:buClr>
              <a:buFont typeface="WingDings"/>
              <a:buChar char=""/>
            </a:pPr>
            <a:r>
              <a:rPr lang="sk-SK" altLang="de-DE" sz="2400" dirty="0">
                <a:solidFill>
                  <a:srgbClr val="333333"/>
                </a:solidFill>
              </a:rPr>
              <a:t>majú </a:t>
            </a:r>
            <a:r>
              <a:rPr lang="de-DE" altLang="de-DE" sz="2400" dirty="0">
                <a:solidFill>
                  <a:srgbClr val="333333"/>
                </a:solidFill>
              </a:rPr>
              <a:t>tend</a:t>
            </a:r>
            <a:r>
              <a:rPr lang="sk-SK" altLang="de-DE" sz="2400" dirty="0">
                <a:solidFill>
                  <a:srgbClr val="333333"/>
                </a:solidFill>
              </a:rPr>
              <a:t>enciu pripisovať zásluhy za úspechy iným alebo okolnostiam</a:t>
            </a:r>
            <a:endParaRPr lang="de-DE" altLang="de-DE" sz="2400" dirty="0">
              <a:solidFill>
                <a:srgbClr val="333333"/>
              </a:solidFill>
            </a:endParaRPr>
          </a:p>
          <a:p>
            <a:pPr lvl="0" algn="ctr" defTabSz="914400" fontAlgn="base"/>
            <a:r>
              <a:rPr lang="sk-SK" altLang="de-DE" sz="2400" b="1" dirty="0">
                <a:solidFill>
                  <a:srgbClr val="004992"/>
                </a:solidFill>
              </a:rPr>
              <a:t>Môže to viesť k nízkemu sebavedomiu</a:t>
            </a:r>
            <a:r>
              <a:rPr lang="en-US" altLang="de-DE" sz="2400" b="1" dirty="0">
                <a:solidFill>
                  <a:srgbClr val="004992"/>
                </a:solidFill>
              </a:rPr>
              <a:t>!</a:t>
            </a:r>
            <a:endParaRPr lang="en-US" sz="2400" dirty="0"/>
          </a:p>
        </p:txBody>
      </p:sp>
      <p:sp>
        <p:nvSpPr>
          <p:cNvPr id="2" name="Footer Placeholder 1"/>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24</a:t>
            </a:fld>
            <a:endParaRPr lang="de-DE" dirty="0">
              <a:latin typeface="+mn-lt"/>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Prečo toto robíme?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sk-SK" altLang="de-DE" sz="2400" dirty="0">
                <a:solidFill>
                  <a:srgbClr val="333333"/>
                </a:solidFill>
              </a:rPr>
              <a:t>Štúdie ukazujú, že veľa ľudí s </a:t>
            </a:r>
            <a:r>
              <a:rPr lang="sk-SK" altLang="de-DE" sz="2400" b="1" dirty="0">
                <a:solidFill>
                  <a:srgbClr val="333333"/>
                </a:solidFill>
              </a:rPr>
              <a:t>nereálnymi presvedčeniami</a:t>
            </a:r>
            <a:r>
              <a:rPr lang="en-US" altLang="de-DE" sz="2400" dirty="0">
                <a:solidFill>
                  <a:srgbClr val="333333"/>
                </a:solidFill>
              </a:rPr>
              <a:t> (</a:t>
            </a:r>
            <a:r>
              <a:rPr lang="sk-SK" altLang="de-DE" sz="2400" dirty="0">
                <a:solidFill>
                  <a:srgbClr val="333333"/>
                </a:solidFill>
              </a:rPr>
              <a:t>ale</a:t>
            </a:r>
            <a:r>
              <a:rPr lang="en-US" altLang="de-DE" sz="2400" dirty="0">
                <a:solidFill>
                  <a:srgbClr val="333333"/>
                </a:solidFill>
              </a:rPr>
              <a:t> n</a:t>
            </a:r>
            <a:r>
              <a:rPr lang="sk-SK" altLang="de-DE" sz="2400" dirty="0">
                <a:solidFill>
                  <a:srgbClr val="333333"/>
                </a:solidFill>
              </a:rPr>
              <a:t>ie</a:t>
            </a:r>
            <a:r>
              <a:rPr lang="en-US" altLang="de-DE" sz="2400" dirty="0">
                <a:solidFill>
                  <a:srgbClr val="333333"/>
                </a:solidFill>
              </a:rPr>
              <a:t> </a:t>
            </a:r>
            <a:r>
              <a:rPr lang="sk-SK" altLang="de-DE" sz="2400" dirty="0">
                <a:solidFill>
                  <a:srgbClr val="333333"/>
                </a:solidFill>
              </a:rPr>
              <a:t>všetci</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majú </a:t>
            </a:r>
            <a:r>
              <a:rPr lang="de-DE" altLang="de-DE" sz="2400" dirty="0">
                <a:solidFill>
                  <a:srgbClr val="333333"/>
                </a:solidFill>
              </a:rPr>
              <a:t>tend</a:t>
            </a:r>
            <a:r>
              <a:rPr lang="sk-SK" altLang="de-DE" sz="2400" dirty="0">
                <a:solidFill>
                  <a:srgbClr val="333333"/>
                </a:solidFill>
              </a:rPr>
              <a:t>enciu obviňovať za negatívne udalosti a zlyhania iných ľudí</a:t>
            </a:r>
          </a:p>
          <a:p>
            <a:pPr marL="342900" lvl="0" indent="-342900" defTabSz="914400" fontAlgn="base">
              <a:buClr>
                <a:srgbClr val="333333"/>
              </a:buClr>
              <a:buFont typeface="WingDings"/>
              <a:buChar char=""/>
            </a:pPr>
            <a:r>
              <a:rPr lang="sk-SK" altLang="de-DE" sz="2400" dirty="0">
                <a:solidFill>
                  <a:srgbClr val="333333"/>
                </a:solidFill>
              </a:rPr>
              <a:t>majú </a:t>
            </a:r>
            <a:r>
              <a:rPr lang="de-DE" altLang="de-DE" sz="2400" dirty="0">
                <a:solidFill>
                  <a:srgbClr val="333333"/>
                </a:solidFill>
              </a:rPr>
              <a:t>tend</a:t>
            </a:r>
            <a:r>
              <a:rPr lang="sk-SK" altLang="de-DE" sz="2400" dirty="0">
                <a:solidFill>
                  <a:srgbClr val="333333"/>
                </a:solidFill>
              </a:rPr>
              <a:t>enciu myslieť si, že všetky udalosti sú mimo ich vlastnú kontrolu</a:t>
            </a:r>
            <a:endParaRPr lang="en-US" altLang="de-DE" sz="2400" dirty="0">
              <a:solidFill>
                <a:srgbClr val="333333"/>
              </a:solidFill>
            </a:endParaRPr>
          </a:p>
          <a:p>
            <a:pPr lvl="0" algn="ctr" defTabSz="914400" fontAlgn="base"/>
            <a:r>
              <a:rPr lang="sk-SK" altLang="de-DE" sz="2400" b="1" dirty="0">
                <a:solidFill>
                  <a:srgbClr val="004992"/>
                </a:solidFill>
              </a:rPr>
              <a:t>Najmä prvý atribučný štýl môže viesť k medziľudským problémom</a:t>
            </a:r>
            <a:r>
              <a:rPr lang="en-US" altLang="de-DE" sz="2400" b="1" dirty="0">
                <a:solidFill>
                  <a:srgbClr val="004992"/>
                </a:solidFill>
              </a:rPr>
              <a:t>!</a:t>
            </a:r>
            <a:endParaRPr lang="en-US" sz="2400" dirty="0"/>
          </a:p>
        </p:txBody>
      </p:sp>
      <p:sp>
        <p:nvSpPr>
          <p:cNvPr id="2" name="Footer Placeholder 1"/>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25</a:t>
            </a:fld>
            <a:endParaRPr lang="de-DE" dirty="0">
              <a:latin typeface="+mn-lt"/>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dirty="0">
                <a:latin typeface="+mn-lt"/>
                <a:ea typeface="+mn-ea"/>
                <a:cs typeface="+mn-cs"/>
              </a:rPr>
              <a:t>Príklady, ako jednostranné atribúcie v psychóze podporujú chybné interpretácie</a:t>
            </a:r>
            <a:endParaRPr lang="en-US" altLang="de-DE" sz="3600" dirty="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26</a:t>
            </a:fld>
            <a:endParaRPr lang="de-DE" dirty="0">
              <a:latin typeface="+mn-lt"/>
              <a:cs typeface="+mn-cs"/>
            </a:endParaRPr>
          </a:p>
        </p:txBody>
      </p:sp>
      <p:sp>
        <p:nvSpPr>
          <p:cNvPr id="27673" name="Rechteck 1"/>
          <p:cNvSpPr>
            <a:spLocks noChangeArrowheads="1"/>
          </p:cNvSpPr>
          <p:nvPr/>
        </p:nvSpPr>
        <p:spPr bwMode="auto">
          <a:xfrm>
            <a:off x="408955" y="6079257"/>
            <a:ext cx="11376000"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sk-SK" altLang="de-DE" sz="2000" dirty="0">
                <a:solidFill>
                  <a:srgbClr val="004992"/>
                </a:solidFill>
                <a:latin typeface="+mn-lt"/>
                <a:cs typeface="+mn-cs"/>
              </a:rPr>
              <a:t>Môže niekto prispieť nejakou krátkou osobnou skúsenosťou</a:t>
            </a:r>
            <a:r>
              <a:rPr lang="en-US" altLang="de-DE" sz="2000" dirty="0">
                <a:solidFill>
                  <a:srgbClr val="004992"/>
                </a:solidFill>
                <a:latin typeface="+mn-lt"/>
                <a:cs typeface="+mn-cs"/>
              </a:rPr>
              <a:t>? </a:t>
            </a:r>
            <a:endParaRPr lang="de-DE" altLang="de-DE" sz="2000" dirty="0">
              <a:solidFill>
                <a:srgbClr val="004992"/>
              </a:solidFill>
              <a:latin typeface="+mn-lt"/>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998454279"/>
              </p:ext>
            </p:extLst>
          </p:nvPr>
        </p:nvGraphicFramePr>
        <p:xfrm>
          <a:off x="408955" y="2391576"/>
          <a:ext cx="11376000" cy="3413742"/>
        </p:xfrm>
        <a:graphic>
          <a:graphicData uri="http://schemas.openxmlformats.org/drawingml/2006/table">
            <a:tbl>
              <a:tblPr firstRow="1" bandRow="1">
                <a:tableStyleId>{21E4AEA4-8DFA-4A89-87EB-49C32662AFE0}</a:tableStyleId>
              </a:tblPr>
              <a:tblGrid>
                <a:gridCol w="2740494">
                  <a:extLst>
                    <a:ext uri="{9D8B030D-6E8A-4147-A177-3AD203B41FA5}">
                      <a16:colId xmlns:a16="http://schemas.microsoft.com/office/drawing/2014/main" val="20000"/>
                    </a:ext>
                  </a:extLst>
                </a:gridCol>
                <a:gridCol w="3668218">
                  <a:extLst>
                    <a:ext uri="{9D8B030D-6E8A-4147-A177-3AD203B41FA5}">
                      <a16:colId xmlns:a16="http://schemas.microsoft.com/office/drawing/2014/main" val="20001"/>
                    </a:ext>
                  </a:extLst>
                </a:gridCol>
                <a:gridCol w="4967288">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Udalosť</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Vysvetlenie v psychóze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Iné vysvetlenia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Keď rozprávaš, ľudia sa smejú.</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Ľudia sa nezaujímajú o to, čo hovorím, iba si robia zo mňa srandu.</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Čistá</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zhoda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okolností</a:t>
                      </a:r>
                      <a:r>
                        <a:rPr kumimoji="0" lang="en-US" sz="2000" b="0" i="0" u="none" strike="noStrike" cap="none" normalizeH="0" baseline="0" dirty="0">
                          <a:ln>
                            <a:noFill/>
                          </a:ln>
                          <a:solidFill>
                            <a:srgbClr val="333333"/>
                          </a:solidFill>
                          <a:effectLst/>
                          <a:latin typeface="Calibri Light"/>
                          <a:cs typeface="Times New Roman" pitchFamily="18" charset="0"/>
                        </a:rPr>
                        <a:t> – </a:t>
                      </a:r>
                      <a:r>
                        <a:rPr kumimoji="0" lang="en-US" sz="2000" b="0" i="0" u="none" strike="noStrike" cap="none" normalizeH="0" baseline="0" dirty="0" err="1">
                          <a:ln>
                            <a:noFill/>
                          </a:ln>
                          <a:solidFill>
                            <a:srgbClr val="333333"/>
                          </a:solidFill>
                          <a:effectLst/>
                          <a:latin typeface="Calibri Light"/>
                          <a:cs typeface="Times New Roman" pitchFamily="18" charset="0"/>
                        </a:rPr>
                        <a:t>niekto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iný</a:t>
                      </a:r>
                      <a:r>
                        <a:rPr kumimoji="0" lang="en-US" sz="2000" b="0" i="0" u="none" strike="noStrike" cap="none" normalizeH="0" baseline="0" dirty="0">
                          <a:ln>
                            <a:noFill/>
                          </a:ln>
                          <a:solidFill>
                            <a:srgbClr val="333333"/>
                          </a:solidFill>
                          <a:effectLst/>
                          <a:latin typeface="Calibri Light"/>
                          <a:cs typeface="Times New Roman" pitchFamily="18" charset="0"/>
                        </a:rPr>
                        <a:t> v </a:t>
                      </a:r>
                      <a:r>
                        <a:rPr kumimoji="0" lang="en-US" sz="2000" b="0" i="0" u="none" strike="noStrike" cap="none" normalizeH="0" baseline="0" dirty="0" err="1">
                          <a:ln>
                            <a:noFill/>
                          </a:ln>
                          <a:solidFill>
                            <a:srgbClr val="333333"/>
                          </a:solidFill>
                          <a:effectLst/>
                          <a:latin typeface="Calibri Light"/>
                          <a:cs typeface="Times New Roman" pitchFamily="18" charset="0"/>
                        </a:rPr>
                        <a:t>rovnakom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čase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povedal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žart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ľudia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bavili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tvojom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čiernom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humore</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Pribral si na váhe.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Nejaký biedny lekár mi predpísal lacné lieky.</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Možné</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sú</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aj</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vedľajšie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účinky</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liekov</a:t>
                      </a:r>
                      <a:r>
                        <a:rPr kumimoji="0" lang="en-US" sz="2000" b="0" i="0" u="none" strike="noStrike" cap="none" normalizeH="0" baseline="0" dirty="0">
                          <a:ln>
                            <a:noFill/>
                          </a:ln>
                          <a:solidFill>
                            <a:srgbClr val="333333"/>
                          </a:solidFill>
                          <a:effectLst/>
                          <a:latin typeface="Calibri Light"/>
                          <a:cs typeface="Times New Roman" pitchFamily="18" charset="0"/>
                        </a:rPr>
                        <a:t>, ale </a:t>
                      </a:r>
                      <a:r>
                        <a:rPr kumimoji="0" lang="en-US" sz="2000" b="0" i="0" u="none" strike="noStrike" cap="none" normalizeH="0" baseline="0" dirty="0" err="1">
                          <a:ln>
                            <a:noFill/>
                          </a:ln>
                          <a:solidFill>
                            <a:srgbClr val="333333"/>
                          </a:solidFill>
                          <a:effectLst/>
                          <a:latin typeface="Calibri Light"/>
                          <a:cs typeface="Times New Roman" pitchFamily="18" charset="0"/>
                        </a:rPr>
                        <a:t>môže</a:t>
                      </a:r>
                      <a:r>
                        <a:rPr kumimoji="0" lang="en-US" sz="2000" b="0" i="0" u="none" strike="noStrike" cap="none" normalizeH="0" baseline="0" dirty="0">
                          <a:ln>
                            <a:noFill/>
                          </a:ln>
                          <a:solidFill>
                            <a:srgbClr val="333333"/>
                          </a:solidFill>
                          <a:effectLst/>
                          <a:latin typeface="Calibri Light"/>
                          <a:cs typeface="Times New Roman" pitchFamily="18" charset="0"/>
                        </a:rPr>
                        <a:t> to </a:t>
                      </a:r>
                      <a:r>
                        <a:rPr kumimoji="0" lang="en-US" sz="2000" b="0" i="0" u="none" strike="noStrike" cap="none" normalizeH="0" baseline="0" dirty="0" err="1">
                          <a:ln>
                            <a:noFill/>
                          </a:ln>
                          <a:solidFill>
                            <a:srgbClr val="333333"/>
                          </a:solidFill>
                          <a:effectLst/>
                          <a:latin typeface="Calibri Light"/>
                          <a:cs typeface="Times New Roman" pitchFamily="18" charset="0"/>
                        </a:rPr>
                        <a:t>byť</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spôsobené</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aj</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malou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mierou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aktivít</a:t>
                      </a:r>
                      <a:r>
                        <a:rPr kumimoji="0" lang="en-US" sz="2000" b="0" i="0" u="none" strike="noStrike" cap="none" normalizeH="0" baseline="0" dirty="0">
                          <a:ln>
                            <a:noFill/>
                          </a:ln>
                          <a:solidFill>
                            <a:srgbClr val="333333"/>
                          </a:solidFill>
                          <a:effectLst/>
                          <a:latin typeface="Calibri Light"/>
                          <a:cs typeface="Times New Roman" pitchFamily="18" charset="0"/>
                        </a:rPr>
                        <a:t> a </a:t>
                      </a:r>
                      <a:r>
                        <a:rPr kumimoji="0" lang="en-US" sz="2000" b="0" i="0" u="none" strike="noStrike" cap="none" normalizeH="0" baseline="0" dirty="0" err="1">
                          <a:ln>
                            <a:noFill/>
                          </a:ln>
                          <a:solidFill>
                            <a:srgbClr val="333333"/>
                          </a:solidFill>
                          <a:effectLst/>
                          <a:latin typeface="Calibri Light"/>
                          <a:cs typeface="Times New Roman" pitchFamily="18" charset="0"/>
                        </a:rPr>
                        <a:t>nevhodným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stravovaním</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Koleso tvojho bicykla je prázdne.</a:t>
                      </a:r>
                      <a:endParaRPr kumimoji="0" lang="de-DE" sz="2000" b="0" i="0" u="none" strike="noStrike" cap="none" normalizeH="0" baseline="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Som cieľom vandalov.</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Zabudol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dofúkať</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koleso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klinec</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prepichol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koleso</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Atribučný štýl</a:t>
            </a:r>
            <a:br>
              <a:rPr lang="de-DE" altLang="de-DE" sz="3600">
                <a:solidFill>
                  <a:srgbClr val="004992"/>
                </a:solidFill>
                <a:latin typeface="+mn-lt"/>
                <a:ea typeface="+mn-ea"/>
                <a:cs typeface="+mn-cs"/>
              </a:rPr>
            </a:br>
            <a:r>
              <a:rPr lang="de-DE" altLang="de-DE">
                <a:solidFill>
                  <a:srgbClr val="004992"/>
                </a:solidFill>
                <a:latin typeface="+mn-lt"/>
                <a:ea typeface="+mn-ea"/>
                <a:cs typeface="+mn-cs"/>
              </a:rPr>
              <a:t>Cieľ dnešného stretnutia:</a:t>
            </a:r>
            <a:endParaRPr lang="en-US" altLang="de-DE">
              <a:solidFill>
                <a:srgbClr val="004992"/>
              </a:solidFill>
              <a:latin typeface="+mn-lt"/>
              <a:ea typeface="+mn-ea"/>
              <a:cs typeface="+mn-cs"/>
            </a:endParaRPr>
          </a:p>
        </p:txBody>
      </p:sp>
      <p:sp>
        <p:nvSpPr>
          <p:cNvPr id="28675" name="Text Box 3"/>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sk-SK" altLang="de-DE" sz="2400" dirty="0">
                <a:solidFill>
                  <a:srgbClr val="333333"/>
                </a:solidFill>
              </a:rPr>
              <a:t>Berte do úvahy možné príčiny udalostí</a:t>
            </a:r>
            <a:endParaRPr lang="en-US" altLang="de-DE" sz="2400" dirty="0">
              <a:solidFill>
                <a:srgbClr val="333333"/>
              </a:solidFill>
            </a:endParaRPr>
          </a:p>
          <a:p>
            <a:pPr marL="342900" indent="-342900" eaLnBrk="1" hangingPunct="1">
              <a:buClr>
                <a:srgbClr val="333333"/>
              </a:buClr>
              <a:buFont typeface="WingDings"/>
              <a:buChar char=""/>
            </a:pPr>
            <a:r>
              <a:rPr lang="sk-SK" altLang="de-DE" sz="2400" dirty="0">
                <a:solidFill>
                  <a:srgbClr val="333333"/>
                </a:solidFill>
              </a:rPr>
              <a:t>Neponáhľajte sa v prijímaní iba jedného vysvetlenia</a:t>
            </a:r>
            <a:endParaRPr lang="en-US" altLang="de-DE" sz="2400" dirty="0">
              <a:solidFill>
                <a:srgbClr val="333333"/>
              </a:solidFill>
            </a:endParaRPr>
          </a:p>
          <a:p>
            <a:pPr marL="342900" indent="-342900" eaLnBrk="1" hangingPunct="1">
              <a:buClr>
                <a:srgbClr val="333333"/>
              </a:buClr>
              <a:buFont typeface="WingDings"/>
              <a:buChar char=""/>
            </a:pPr>
            <a:r>
              <a:rPr lang="sk-SK" altLang="de-DE" sz="2400" dirty="0">
                <a:solidFill>
                  <a:srgbClr val="333333"/>
                </a:solidFill>
              </a:rPr>
              <a:t>Porozprávajte sa o dôsledkoch, ku ktorým vedú určité spôsoby vysvetľovania udalostí</a:t>
            </a:r>
          </a:p>
          <a:p>
            <a:pPr lvl="0" defTabSz="914400" fontAlgn="base"/>
            <a:r>
              <a:rPr lang="sk-SK" altLang="de-DE" sz="2400" dirty="0">
                <a:solidFill>
                  <a:srgbClr val="004992"/>
                </a:solidFill>
              </a:rPr>
              <a:t>Mali by sme sa pokúšať byť v našich životoch tak realistickými ako sa len dá</a:t>
            </a:r>
            <a:r>
              <a:rPr lang="de-DE" altLang="de-DE" sz="2400" dirty="0">
                <a:solidFill>
                  <a:srgbClr val="004992"/>
                </a:solidFill>
              </a:rPr>
              <a:t>:</a:t>
            </a:r>
          </a:p>
          <a:p>
            <a:pPr lvl="0" defTabSz="914400" fontAlgn="base"/>
            <a:r>
              <a:rPr lang="sk-SK" altLang="de-DE" sz="2400" dirty="0">
                <a:solidFill>
                  <a:srgbClr val="004992"/>
                </a:solidFill>
              </a:rPr>
              <a:t>Nemali by sme vždy obviňovať iných z našich neúspechov, ani by sme nemali vždy obviňovať</a:t>
            </a:r>
            <a:r>
              <a:rPr lang="de-DE" altLang="de-DE" sz="2400" dirty="0">
                <a:solidFill>
                  <a:srgbClr val="004992"/>
                </a:solidFill>
              </a:rPr>
              <a:t> </a:t>
            </a:r>
            <a:r>
              <a:rPr lang="sk-SK" altLang="de-DE" sz="2400" dirty="0">
                <a:solidFill>
                  <a:srgbClr val="004992"/>
                </a:solidFill>
              </a:rPr>
              <a:t>sami seba, keď sa niečo nedarí</a:t>
            </a:r>
            <a:r>
              <a:rPr lang="de-DE" altLang="de-DE" sz="2400" dirty="0">
                <a:solidFill>
                  <a:srgbClr val="004992"/>
                </a:solidFill>
              </a:rPr>
              <a:t>.</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27</a:t>
            </a:fld>
            <a:endParaRPr lang="de-DE" dirty="0">
              <a:latin typeface="+mn-lt"/>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Predavač vám vrátil za tovar plnú cenu.</a:t>
            </a:r>
            <a:endParaRPr lang="de-DE" altLang="de-DE" sz="3600">
              <a:latin typeface="+mn-lt"/>
              <a:ea typeface="+mn-ea"/>
              <a:cs typeface="+mn-cs"/>
            </a:endParaRPr>
          </a:p>
        </p:txBody>
      </p:sp>
      <p:sp>
        <p:nvSpPr>
          <p:cNvPr id="29699" name="Rectangle 3"/>
          <p:cNvSpPr>
            <a:spLocks noGrp="1" noChangeArrowheads="1"/>
          </p:cNvSpPr>
          <p:nvPr>
            <p:ph idx="1"/>
          </p:nvPr>
        </p:nvSpPr>
        <p:spPr/>
        <p:txBody>
          <a:bodyPr>
            <a:noAutofit/>
          </a:bodyPr>
          <a:lstStyle/>
          <a:p>
            <a:pPr eaLnBrk="1" hangingPunct="1"/>
            <a:r>
              <a:rPr lang="sk-SK" altLang="de-DE" sz="2400">
                <a:solidFill>
                  <a:srgbClr val="333333"/>
                </a:solidFill>
              </a:rPr>
              <a:t>Prečo predavač vrátil za tovar plnú cenu</a:t>
            </a:r>
            <a:r>
              <a:rPr lang="de-DE" altLang="de-DE" sz="2400" dirty="0">
                <a:solidFill>
                  <a:srgbClr val="333333"/>
                </a:solidFill>
              </a:rPr>
              <a:t>?</a:t>
            </a:r>
          </a:p>
          <a:p>
            <a:pPr lvl="0" defTabSz="914400" fontAlgn="base"/>
            <a:r>
              <a:rPr lang="sk-SK" altLang="de-DE" sz="2400" dirty="0">
                <a:solidFill>
                  <a:srgbClr val="333333"/>
                </a:solidFill>
              </a:rPr>
              <a:t>Čo je hlavnou príčinou tejto udalosti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28</a:t>
            </a:fld>
            <a:endParaRPr lang="de-DE" dirty="0">
              <a:latin typeface="+mn-lt"/>
              <a:cs typeface="+mn-cs"/>
            </a:endParaRPr>
          </a:p>
        </p:txBody>
      </p:sp>
      <p:pic>
        <p:nvPicPr>
          <p:cNvPr id="10" name="Picture 17" descr="Ethnocentrics - flickr - Beijing-Trading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275" y="4663440"/>
            <a:ext cx="3649900"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Vy sami? </a:t>
            </a:r>
          </a:p>
          <a:p>
            <a:pPr eaLnBrk="1" hangingPunct="1">
              <a:lnSpc>
                <a:spcPct val="105000"/>
              </a:lnSpc>
              <a:spcBef>
                <a:spcPts val="1999"/>
              </a:spcBef>
              <a:spcAft>
                <a:spcPts val="0"/>
              </a:spcAft>
              <a:buClrTx/>
              <a:buNone/>
            </a:pPr>
            <a:r>
              <a:rPr lang="en-US" altLang="de-DE" sz="2400">
                <a:solidFill>
                  <a:srgbClr val="004992"/>
                </a:solidFill>
                <a:latin typeface="Calibri Light"/>
              </a:rPr>
              <a:t>Iný človek alebo iní ľudia?</a:t>
            </a:r>
          </a:p>
          <a:p>
            <a:pPr eaLnBrk="1" hangingPunct="1">
              <a:lnSpc>
                <a:spcPct val="105000"/>
              </a:lnSpc>
              <a:spcBef>
                <a:spcPts val="1999"/>
              </a:spcBef>
              <a:spcAft>
                <a:spcPts val="0"/>
              </a:spcAft>
              <a:buClrTx/>
              <a:buNone/>
            </a:pPr>
            <a:r>
              <a:rPr lang="en-US" altLang="de-DE" sz="2400">
                <a:solidFill>
                  <a:srgbClr val="004992"/>
                </a:solidFill>
                <a:latin typeface="Calibri Light"/>
              </a:rPr>
              <a:t>Okolnosti alebo náhoda? </a:t>
            </a:r>
            <a:endParaRPr lang="fr-CH"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1026"/>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Keď vstúpite do miestnosti všetci prestanú hovoriť.</a:t>
            </a:r>
            <a:endParaRPr lang="de-DE" altLang="de-DE" sz="3600">
              <a:latin typeface="+mn-lt"/>
              <a:ea typeface="+mn-ea"/>
              <a:cs typeface="+mn-cs"/>
            </a:endParaRPr>
          </a:p>
        </p:txBody>
      </p:sp>
      <p:sp>
        <p:nvSpPr>
          <p:cNvPr id="30723" name="Rectangle 1027"/>
          <p:cNvSpPr>
            <a:spLocks noGrp="1" noChangeArrowheads="1"/>
          </p:cNvSpPr>
          <p:nvPr>
            <p:ph idx="1"/>
          </p:nvPr>
        </p:nvSpPr>
        <p:spPr/>
        <p:txBody>
          <a:bodyPr>
            <a:noAutofit/>
          </a:bodyPr>
          <a:lstStyle/>
          <a:p>
            <a:pPr eaLnBrk="1" hangingPunct="1"/>
            <a:r>
              <a:rPr lang="sk-SK" altLang="de-DE" sz="2400" dirty="0">
                <a:solidFill>
                  <a:srgbClr val="333333"/>
                </a:solidFill>
              </a:rPr>
              <a:t>Čo mohlo spôsobiť, že ľudia prestali hovoriť po vašom vstupe do </a:t>
            </a:r>
            <a:r>
              <a:rPr lang="sk-SK" altLang="de-DE" sz="2400">
                <a:solidFill>
                  <a:srgbClr val="333333"/>
                </a:solidFill>
              </a:rPr>
              <a:t>miestnosti</a:t>
            </a:r>
            <a:r>
              <a:rPr lang="de-DE" altLang="de-DE" sz="2400" dirty="0">
                <a:solidFill>
                  <a:srgbClr val="333333"/>
                </a:solidFill>
              </a:rPr>
              <a:t>?</a:t>
            </a:r>
          </a:p>
          <a:p>
            <a:pPr lvl="0" defTabSz="914400" fontAlgn="base"/>
            <a:r>
              <a:rPr lang="sk-SK" altLang="de-DE" sz="2400" dirty="0">
                <a:solidFill>
                  <a:srgbClr val="333333"/>
                </a:solidFill>
              </a:rPr>
              <a:t>Čo je hlavnou príčinou tejto udalosti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29</a:t>
            </a:fld>
            <a:endParaRPr lang="de-DE" dirty="0">
              <a:latin typeface="+mn-lt"/>
              <a:cs typeface="+mn-cs"/>
            </a:endParaRPr>
          </a:p>
        </p:txBody>
      </p:sp>
      <p:pic>
        <p:nvPicPr>
          <p:cNvPr id="10" name="Picture 8" descr="The quiet room - 1 of 3-Brett 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Vy sami? </a:t>
            </a:r>
          </a:p>
          <a:p>
            <a:pPr eaLnBrk="1" hangingPunct="1">
              <a:lnSpc>
                <a:spcPct val="105000"/>
              </a:lnSpc>
              <a:spcBef>
                <a:spcPts val="1999"/>
              </a:spcBef>
              <a:spcAft>
                <a:spcPts val="0"/>
              </a:spcAft>
              <a:buClrTx/>
              <a:buNone/>
            </a:pPr>
            <a:r>
              <a:rPr lang="en-US" altLang="de-DE" sz="2400">
                <a:solidFill>
                  <a:srgbClr val="004992"/>
                </a:solidFill>
                <a:latin typeface="Calibri Light"/>
              </a:rPr>
              <a:t>Iný človek alebo iní ľudia?</a:t>
            </a:r>
          </a:p>
          <a:p>
            <a:pPr eaLnBrk="1" hangingPunct="1">
              <a:lnSpc>
                <a:spcPct val="105000"/>
              </a:lnSpc>
              <a:spcBef>
                <a:spcPts val="1999"/>
              </a:spcBef>
              <a:spcAft>
                <a:spcPts val="0"/>
              </a:spcAft>
              <a:buClrTx/>
              <a:buNone/>
            </a:pPr>
            <a:r>
              <a:rPr lang="en-US" altLang="de-DE" sz="2400">
                <a:solidFill>
                  <a:srgbClr val="004992"/>
                </a:solidFill>
                <a:latin typeface="Calibri Light"/>
              </a:rPr>
              <a:t>Okolnosti alebo náhoda? </a:t>
            </a:r>
            <a:endParaRPr lang="fr-CH" altLang="de-DE" sz="24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1026"/>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Niekto povedal, že nevyzeráte dobre.</a:t>
            </a:r>
            <a:endParaRPr lang="de-DE" altLang="de-DE" sz="3600">
              <a:latin typeface="+mn-lt"/>
              <a:ea typeface="+mn-ea"/>
              <a:cs typeface="+mn-cs"/>
            </a:endParaRPr>
          </a:p>
        </p:txBody>
      </p:sp>
      <p:sp>
        <p:nvSpPr>
          <p:cNvPr id="31747" name="Rectangle 1027"/>
          <p:cNvSpPr>
            <a:spLocks noGrp="1" noChangeArrowheads="1"/>
          </p:cNvSpPr>
          <p:nvPr>
            <p:ph idx="1"/>
          </p:nvPr>
        </p:nvSpPr>
        <p:spPr>
          <a:noFill/>
        </p:spPr>
        <p:txBody>
          <a:bodyPr>
            <a:noAutofit/>
          </a:bodyPr>
          <a:lstStyle/>
          <a:p>
            <a:pPr eaLnBrk="1" hangingPunct="1"/>
            <a:r>
              <a:rPr lang="sk-SK" altLang="de-DE" sz="2400">
                <a:solidFill>
                  <a:srgbClr val="333333"/>
                </a:solidFill>
              </a:rPr>
              <a:t>Čo </a:t>
            </a:r>
            <a:r>
              <a:rPr lang="sk-SK" altLang="de-DE" sz="2400" dirty="0">
                <a:solidFill>
                  <a:srgbClr val="333333"/>
                </a:solidFill>
              </a:rPr>
              <a:t>ho k tomu viedlo</a:t>
            </a:r>
            <a:r>
              <a:rPr lang="de-DE" altLang="de-DE" sz="2400" dirty="0">
                <a:solidFill>
                  <a:srgbClr val="333333"/>
                </a:solidFill>
              </a:rPr>
              <a:t>?</a:t>
            </a:r>
          </a:p>
          <a:p>
            <a:pPr lvl="0" defTabSz="914400" fontAlgn="base"/>
            <a:r>
              <a:rPr lang="sk-SK" altLang="de-DE" sz="2400" dirty="0">
                <a:solidFill>
                  <a:srgbClr val="333333"/>
                </a:solidFill>
              </a:rPr>
              <a:t>Čo je hlavnou príčinou tejto udalosti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30</a:t>
            </a:fld>
            <a:endParaRPr lang="de-DE" dirty="0">
              <a:latin typeface="+mn-lt"/>
              <a:cs typeface="+mn-cs"/>
            </a:endParaRPr>
          </a:p>
        </p:txBody>
      </p:sp>
      <p:pic>
        <p:nvPicPr>
          <p:cNvPr id="10" name="Picture 14" descr="Lipstick - troeth - flickr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427320"/>
            <a:ext cx="3650084" cy="243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Vy sami? </a:t>
            </a:r>
          </a:p>
          <a:p>
            <a:pPr eaLnBrk="1" hangingPunct="1">
              <a:lnSpc>
                <a:spcPct val="105000"/>
              </a:lnSpc>
              <a:spcBef>
                <a:spcPts val="1999"/>
              </a:spcBef>
              <a:spcAft>
                <a:spcPts val="0"/>
              </a:spcAft>
              <a:buClrTx/>
              <a:buNone/>
            </a:pPr>
            <a:r>
              <a:rPr lang="en-US" altLang="de-DE" sz="2400">
                <a:solidFill>
                  <a:srgbClr val="004992"/>
                </a:solidFill>
                <a:latin typeface="Calibri Light"/>
              </a:rPr>
              <a:t>Iný človek alebo iní ľudia?</a:t>
            </a:r>
          </a:p>
          <a:p>
            <a:pPr eaLnBrk="1" hangingPunct="1">
              <a:lnSpc>
                <a:spcPct val="105000"/>
              </a:lnSpc>
              <a:spcBef>
                <a:spcPts val="1999"/>
              </a:spcBef>
              <a:spcAft>
                <a:spcPts val="0"/>
              </a:spcAft>
              <a:buClrTx/>
              <a:buNone/>
            </a:pPr>
            <a:r>
              <a:rPr lang="en-US" altLang="de-DE" sz="2400">
                <a:solidFill>
                  <a:srgbClr val="004992"/>
                </a:solidFill>
                <a:latin typeface="Calibri Light"/>
              </a:rPr>
              <a:t>Okolnosti alebo náhoda? </a:t>
            </a:r>
            <a:endParaRPr lang="fr-CH"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Nezvládli ste skúšku.</a:t>
            </a:r>
            <a:endParaRPr lang="de-DE" altLang="de-DE" sz="3600">
              <a:latin typeface="+mn-lt"/>
              <a:ea typeface="+mn-ea"/>
              <a:cs typeface="+mn-cs"/>
            </a:endParaRPr>
          </a:p>
        </p:txBody>
      </p:sp>
      <p:sp>
        <p:nvSpPr>
          <p:cNvPr id="32771" name="Rectangle 3"/>
          <p:cNvSpPr>
            <a:spLocks noGrp="1" noChangeArrowheads="1"/>
          </p:cNvSpPr>
          <p:nvPr>
            <p:ph idx="1"/>
          </p:nvPr>
        </p:nvSpPr>
        <p:spPr>
          <a:noFill/>
        </p:spPr>
        <p:txBody>
          <a:bodyPr>
            <a:noAutofit/>
          </a:bodyPr>
          <a:lstStyle/>
          <a:p>
            <a:pPr eaLnBrk="1" hangingPunct="1"/>
            <a:r>
              <a:rPr lang="sk-SK" altLang="de-DE" sz="2400">
                <a:solidFill>
                  <a:srgbClr val="333333"/>
                </a:solidFill>
              </a:rPr>
              <a:t>Prečo </a:t>
            </a:r>
            <a:r>
              <a:rPr lang="sk-SK" altLang="de-DE" sz="2400" dirty="0">
                <a:solidFill>
                  <a:srgbClr val="333333"/>
                </a:solidFill>
              </a:rPr>
              <a:t>ste nezvládli </a:t>
            </a:r>
            <a:r>
              <a:rPr lang="sk-SK" altLang="de-DE" sz="2400">
                <a:solidFill>
                  <a:srgbClr val="333333"/>
                </a:solidFill>
              </a:rPr>
              <a:t>skúšku</a:t>
            </a:r>
            <a:r>
              <a:rPr lang="de-DE" altLang="de-DE" sz="2400" dirty="0">
                <a:solidFill>
                  <a:srgbClr val="333333"/>
                </a:solidFill>
              </a:rPr>
              <a:t>?</a:t>
            </a:r>
          </a:p>
          <a:p>
            <a:pPr lvl="0" defTabSz="914400" fontAlgn="base"/>
            <a:r>
              <a:rPr lang="sk-SK" altLang="de-DE" sz="2400" dirty="0">
                <a:solidFill>
                  <a:srgbClr val="333333"/>
                </a:solidFill>
              </a:rPr>
              <a:t>Čo je hlavnou príčinou tejto udalosti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31</a:t>
            </a:fld>
            <a:endParaRPr lang="de-DE" dirty="0">
              <a:latin typeface="+mn-lt"/>
              <a:cs typeface="+mn-cs"/>
            </a:endParaRPr>
          </a:p>
        </p:txBody>
      </p:sp>
      <p:pic>
        <p:nvPicPr>
          <p:cNvPr id="10" name="Picture 20" descr="avdgaag - flickr - Markin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120437"/>
            <a:ext cx="3650084" cy="273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Vy sami? </a:t>
            </a:r>
          </a:p>
          <a:p>
            <a:pPr eaLnBrk="1" hangingPunct="1">
              <a:lnSpc>
                <a:spcPct val="105000"/>
              </a:lnSpc>
              <a:spcBef>
                <a:spcPts val="1999"/>
              </a:spcBef>
              <a:spcAft>
                <a:spcPts val="0"/>
              </a:spcAft>
              <a:buClrTx/>
              <a:buNone/>
            </a:pPr>
            <a:r>
              <a:rPr lang="en-US" altLang="de-DE" sz="2400">
                <a:solidFill>
                  <a:srgbClr val="004992"/>
                </a:solidFill>
                <a:latin typeface="Calibri Light"/>
              </a:rPr>
              <a:t>Iný človek alebo iní ľudia?</a:t>
            </a:r>
          </a:p>
          <a:p>
            <a:pPr eaLnBrk="1" hangingPunct="1">
              <a:lnSpc>
                <a:spcPct val="105000"/>
              </a:lnSpc>
              <a:spcBef>
                <a:spcPts val="1999"/>
              </a:spcBef>
              <a:spcAft>
                <a:spcPts val="0"/>
              </a:spcAft>
              <a:buClrTx/>
              <a:buNone/>
            </a:pPr>
            <a:r>
              <a:rPr lang="en-US" altLang="de-DE" sz="2400">
                <a:solidFill>
                  <a:srgbClr val="004992"/>
                </a:solidFill>
                <a:latin typeface="Calibri Light"/>
              </a:rPr>
              <a:t>Okolnosti alebo náhoda? </a:t>
            </a:r>
            <a:endParaRPr lang="fr-CH" altLang="de-DE" sz="24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vyjdite s vašimi vlastnými príkladmi!</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sk-SK" altLang="de-DE" sz="2400" kern="0">
                <a:solidFill>
                  <a:srgbClr val="333333"/>
                </a:solidFill>
              </a:rPr>
              <a:t>Čo by mohlo viesť k tejto situácii</a:t>
            </a:r>
            <a:r>
              <a:rPr lang="en-US" altLang="de-DE" sz="2400" kern="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32</a:t>
            </a:fld>
            <a:endParaRPr lang="de-DE" dirty="0">
              <a:latin typeface="+mn-lt"/>
              <a:cs typeface="+mn-cs"/>
            </a:endParaRPr>
          </a:p>
        </p:txBody>
      </p:sp>
      <p:pic>
        <p:nvPicPr>
          <p:cNvPr id="11"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Vy sami? </a:t>
            </a:r>
          </a:p>
          <a:p>
            <a:pPr eaLnBrk="1" hangingPunct="1">
              <a:lnSpc>
                <a:spcPct val="105000"/>
              </a:lnSpc>
              <a:spcBef>
                <a:spcPts val="1999"/>
              </a:spcBef>
              <a:spcAft>
                <a:spcPts val="0"/>
              </a:spcAft>
              <a:buClrTx/>
              <a:buNone/>
            </a:pPr>
            <a:r>
              <a:rPr lang="en-US" altLang="de-DE" sz="2400">
                <a:solidFill>
                  <a:srgbClr val="004992"/>
                </a:solidFill>
                <a:latin typeface="Calibri Light"/>
              </a:rPr>
              <a:t>Iný človek alebo iní ľudia?</a:t>
            </a:r>
          </a:p>
          <a:p>
            <a:pPr eaLnBrk="1" hangingPunct="1">
              <a:lnSpc>
                <a:spcPct val="105000"/>
              </a:lnSpc>
              <a:spcBef>
                <a:spcPts val="1999"/>
              </a:spcBef>
              <a:spcAft>
                <a:spcPts val="0"/>
              </a:spcAft>
              <a:buClrTx/>
              <a:buNone/>
            </a:pPr>
            <a:r>
              <a:rPr lang="en-US" altLang="de-DE" sz="2400">
                <a:solidFill>
                  <a:srgbClr val="004992"/>
                </a:solidFill>
                <a:latin typeface="Calibri Light"/>
              </a:rPr>
              <a:t>Okolnosti alebo náhoda? </a:t>
            </a:r>
            <a:endParaRPr lang="fr-CH" altLang="de-DE" sz="24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10"/>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Vnútorný hlas vám hovorí, že nie ste dobrý.</a:t>
            </a:r>
            <a:endParaRPr lang="en-US" altLang="de-DE" sz="3600" dirty="0">
              <a:latin typeface="+mn-lt"/>
              <a:ea typeface="+mn-ea"/>
              <a:cs typeface="+mn-cs"/>
            </a:endParaRPr>
          </a:p>
        </p:txBody>
      </p:sp>
      <p:sp>
        <p:nvSpPr>
          <p:cNvPr id="34818" name="Rectangle 2"/>
          <p:cNvSpPr>
            <a:spLocks noGrp="1" noChangeArrowheads="1"/>
          </p:cNvSpPr>
          <p:nvPr>
            <p:ph idx="1"/>
          </p:nvPr>
        </p:nvSpPr>
        <p:spPr/>
        <p:txBody>
          <a:bodyPr>
            <a:noAutofit/>
          </a:bodyPr>
          <a:lstStyle/>
          <a:p>
            <a:pPr eaLnBrk="1" hangingPunct="1">
              <a:lnSpc>
                <a:spcPct val="90000"/>
              </a:lnSpc>
              <a:buFontTx/>
              <a:buNone/>
            </a:pPr>
            <a:r>
              <a:rPr lang="sk-SK" altLang="de-DE" sz="2400" b="1">
                <a:solidFill>
                  <a:srgbClr val="004992"/>
                </a:solidFill>
              </a:rPr>
              <a:t>Dôvody</a:t>
            </a:r>
            <a:r>
              <a:rPr lang="de-DE" altLang="de-DE" sz="2400" b="1">
                <a:solidFill>
                  <a:srgbClr val="004992"/>
                </a:solidFill>
              </a:rPr>
              <a:t>...</a:t>
            </a:r>
          </a:p>
          <a:p>
            <a:pPr eaLnBrk="1" hangingPunct="1">
              <a:lnSpc>
                <a:spcPct val="90000"/>
              </a:lnSpc>
              <a:buFontTx/>
              <a:buNone/>
            </a:pPr>
            <a:r>
              <a:rPr lang="de-DE" altLang="de-DE" sz="2400">
                <a:solidFill>
                  <a:srgbClr val="333333"/>
                </a:solidFill>
              </a:rPr>
              <a:t>...</a:t>
            </a:r>
            <a:r>
              <a:rPr lang="sk-SK" altLang="de-DE" sz="2400">
                <a:solidFill>
                  <a:srgbClr val="333333"/>
                </a:solidFill>
              </a:rPr>
              <a:t>vy sám</a:t>
            </a:r>
            <a:endParaRPr lang="de-DE" altLang="de-DE" sz="2400">
              <a:solidFill>
                <a:srgbClr val="333333"/>
              </a:solidFill>
            </a:endParaRPr>
          </a:p>
          <a:p>
            <a:pPr eaLnBrk="1" hangingPunct="1">
              <a:lnSpc>
                <a:spcPct val="90000"/>
              </a:lnSpc>
              <a:buFontTx/>
              <a:buNone/>
            </a:pPr>
            <a:r>
              <a:rPr lang="de-DE" altLang="de-DE" sz="2400">
                <a:solidFill>
                  <a:srgbClr val="333333"/>
                </a:solidFill>
              </a:rPr>
              <a:t>...</a:t>
            </a:r>
            <a:r>
              <a:rPr lang="sk-SK" altLang="de-DE" sz="2400">
                <a:solidFill>
                  <a:srgbClr val="333333"/>
                </a:solidFill>
              </a:rPr>
              <a:t>iní</a:t>
            </a:r>
            <a:r>
              <a:rPr lang="de-DE" altLang="de-DE" sz="2400">
                <a:solidFill>
                  <a:srgbClr val="333333"/>
                </a:solidFill>
              </a:rPr>
              <a:t> 	</a:t>
            </a:r>
          </a:p>
          <a:p>
            <a:pPr eaLnBrk="1" hangingPunct="1">
              <a:lnSpc>
                <a:spcPct val="90000"/>
              </a:lnSpc>
              <a:buFontTx/>
              <a:buNone/>
            </a:pPr>
            <a:r>
              <a:rPr lang="de-DE" altLang="de-DE" sz="2400">
                <a:solidFill>
                  <a:srgbClr val="333333"/>
                </a:solidFill>
              </a:rPr>
              <a:t>...situ</a:t>
            </a:r>
            <a:r>
              <a:rPr lang="sk-SK" altLang="de-DE" sz="2400">
                <a:solidFill>
                  <a:srgbClr val="333333"/>
                </a:solidFill>
              </a:rPr>
              <a:t>ácia </a:t>
            </a:r>
            <a:r>
              <a:rPr lang="de-DE" altLang="de-DE" sz="2400">
                <a:solidFill>
                  <a:srgbClr val="333333"/>
                </a:solidFill>
              </a:rPr>
              <a:t>/</a:t>
            </a:r>
            <a:r>
              <a:rPr lang="sk-SK" altLang="de-DE" sz="2400">
                <a:solidFill>
                  <a:srgbClr val="333333"/>
                </a:solidFill>
              </a:rPr>
              <a:t> okolnosti</a:t>
            </a:r>
            <a:r>
              <a:rPr lang="de-DE" altLang="de-DE" sz="2400">
                <a:solidFill>
                  <a:srgbClr val="004992"/>
                </a:solidFill>
              </a:rPr>
              <a:t>	</a:t>
            </a:r>
          </a:p>
        </p:txBody>
      </p:sp>
      <p:sp>
        <p:nvSpPr>
          <p:cNvPr id="2" name="Footer Placeholder 1"/>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33</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Vnútorný hlas vám hovorí, že nie ste dobrý.</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a:lnSpc>
                <a:spcPct val="100000"/>
              </a:lnSpc>
              <a:spcBef>
                <a:spcPts val="1200"/>
              </a:spcBef>
            </a:pPr>
            <a:r>
              <a:rPr lang="sk-SK" altLang="de-DE" sz="2000" b="1" dirty="0">
                <a:solidFill>
                  <a:srgbClr val="004992"/>
                </a:solidFill>
              </a:rPr>
              <a:t>Dôvody</a:t>
            </a:r>
            <a:r>
              <a:rPr lang="en-US" altLang="de-DE" sz="2000" b="1" dirty="0">
                <a:solidFill>
                  <a:srgbClr val="004992"/>
                </a:solidFill>
              </a:rPr>
              <a:t>...</a:t>
            </a:r>
          </a:p>
          <a:p>
            <a:pPr lvl="0" defTabSz="914400">
              <a:lnSpc>
                <a:spcPct val="100000"/>
              </a:lnSpc>
              <a:spcBef>
                <a:spcPts val="1200"/>
              </a:spcBef>
            </a:pPr>
            <a:r>
              <a:rPr lang="en-US" altLang="de-DE" sz="2000" b="1" dirty="0">
                <a:solidFill>
                  <a:srgbClr val="004992"/>
                </a:solidFill>
              </a:rPr>
              <a:t>... </a:t>
            </a:r>
            <a:r>
              <a:rPr lang="sk-SK" altLang="de-DE" sz="2000" b="1" dirty="0">
                <a:solidFill>
                  <a:srgbClr val="004992"/>
                </a:solidFill>
              </a:rPr>
              <a:t>vy sám</a:t>
            </a:r>
            <a:r>
              <a:rPr lang="en-US" altLang="de-DE" sz="2000" b="1" dirty="0">
                <a:solidFill>
                  <a:srgbClr val="004992"/>
                </a:solidFill>
              </a:rPr>
              <a:t>:</a:t>
            </a:r>
          </a:p>
          <a:p>
            <a:pPr marL="342900" lvl="0" indent="-342900" defTabSz="914400">
              <a:spcBef>
                <a:spcPts val="0"/>
              </a:spcBef>
              <a:buClr>
                <a:srgbClr val="333333"/>
              </a:buClr>
              <a:buFont typeface="WingDings"/>
              <a:buChar char=""/>
            </a:pPr>
            <a:r>
              <a:rPr lang="en-US" altLang="de-DE" sz="2000" dirty="0">
                <a:solidFill>
                  <a:srgbClr val="333333"/>
                </a:solidFill>
              </a:rPr>
              <a:t>“</a:t>
            </a:r>
            <a:r>
              <a:rPr lang="sk-SK" altLang="de-DE" sz="2000" dirty="0">
                <a:solidFill>
                  <a:srgbClr val="333333"/>
                </a:solidFill>
              </a:rPr>
              <a:t>Nanešťastie stále obviňujem sám seba</a:t>
            </a:r>
            <a:r>
              <a:rPr lang="en-US" altLang="de-DE" sz="2000" dirty="0">
                <a:solidFill>
                  <a:srgbClr val="333333"/>
                </a:solidFill>
              </a:rPr>
              <a:t>. </a:t>
            </a:r>
            <a:r>
              <a:rPr lang="sk-SK" altLang="de-DE" sz="2000" dirty="0">
                <a:solidFill>
                  <a:srgbClr val="333333"/>
                </a:solidFill>
              </a:rPr>
              <a:t>Vyzerá to ako nejaký druh skrytej nenávisti seba samého</a:t>
            </a:r>
            <a:r>
              <a:rPr lang="en-US" altLang="de-DE" sz="2000" dirty="0">
                <a:solidFill>
                  <a:srgbClr val="333333"/>
                </a:solidFill>
              </a:rPr>
              <a:t>.”</a:t>
            </a:r>
          </a:p>
          <a:p>
            <a:pPr marL="342900" lvl="0" indent="-342900" defTabSz="914400">
              <a:spcBef>
                <a:spcPts val="0"/>
              </a:spcBef>
              <a:buClr>
                <a:srgbClr val="333333"/>
              </a:buClr>
              <a:buFont typeface="WingDings"/>
              <a:buChar char=""/>
            </a:pPr>
            <a:r>
              <a:rPr lang="en-US" altLang="de-DE" sz="2000" dirty="0">
                <a:solidFill>
                  <a:srgbClr val="333333"/>
                </a:solidFill>
              </a:rPr>
              <a:t>“</a:t>
            </a:r>
            <a:r>
              <a:rPr lang="sk-SK" altLang="de-DE" sz="2000" dirty="0">
                <a:solidFill>
                  <a:srgbClr val="333333"/>
                </a:solidFill>
              </a:rPr>
              <a:t>Zbláznil som sa</a:t>
            </a:r>
            <a:r>
              <a:rPr lang="en-US" altLang="de-DE" sz="2000" dirty="0">
                <a:solidFill>
                  <a:srgbClr val="333333"/>
                </a:solidFill>
              </a:rPr>
              <a:t>.”</a:t>
            </a:r>
          </a:p>
          <a:p>
            <a:pPr marL="342900" lvl="0" indent="-342900" defTabSz="914400">
              <a:spcBef>
                <a:spcPts val="0"/>
              </a:spcBef>
              <a:buClr>
                <a:srgbClr val="333333"/>
              </a:buClr>
              <a:buFont typeface="WingDings"/>
              <a:buChar char=""/>
            </a:pPr>
            <a:r>
              <a:rPr lang="en-US" altLang="de-DE" sz="2000" dirty="0">
                <a:solidFill>
                  <a:srgbClr val="333333"/>
                </a:solidFill>
              </a:rPr>
              <a:t>“</a:t>
            </a:r>
            <a:r>
              <a:rPr lang="sk-SK" altLang="de-DE" sz="2000" dirty="0">
                <a:solidFill>
                  <a:srgbClr val="333333"/>
                </a:solidFill>
              </a:rPr>
              <a:t>Vyzerá to ako</a:t>
            </a:r>
            <a:r>
              <a:rPr lang="sk-SK" altLang="de-DE" sz="2000" i="1" dirty="0">
                <a:solidFill>
                  <a:srgbClr val="333333"/>
                </a:solidFill>
              </a:rPr>
              <a:t> keby</a:t>
            </a:r>
            <a:r>
              <a:rPr lang="sk-SK" altLang="de-DE" sz="2000" dirty="0">
                <a:solidFill>
                  <a:srgbClr val="333333"/>
                </a:solidFill>
              </a:rPr>
              <a:t> rozmýšľal niekto iný</a:t>
            </a:r>
            <a:r>
              <a:rPr lang="en-US" altLang="de-DE" sz="2000" dirty="0">
                <a:solidFill>
                  <a:srgbClr val="333333"/>
                </a:solidFill>
              </a:rPr>
              <a:t>. </a:t>
            </a:r>
            <a:r>
              <a:rPr lang="sk-SK" altLang="de-DE" sz="2000" dirty="0">
                <a:solidFill>
                  <a:srgbClr val="333333"/>
                </a:solidFill>
              </a:rPr>
              <a:t>Ale viem, že sú to moje vlastné myšlienky</a:t>
            </a:r>
            <a:r>
              <a:rPr lang="en-US" altLang="de-DE" sz="2000" dirty="0">
                <a:solidFill>
                  <a:srgbClr val="333333"/>
                </a:solidFill>
              </a:rPr>
              <a:t>.”</a:t>
            </a:r>
          </a:p>
          <a:p>
            <a:pPr lvl="0" defTabSz="914400">
              <a:lnSpc>
                <a:spcPct val="100000"/>
              </a:lnSpc>
              <a:spcBef>
                <a:spcPts val="1200"/>
              </a:spcBef>
              <a:buClr>
                <a:srgbClr val="333333"/>
              </a:buClr>
            </a:pPr>
            <a:r>
              <a:rPr lang="en-US" altLang="de-DE" sz="2000" b="1" dirty="0">
                <a:solidFill>
                  <a:srgbClr val="004992"/>
                </a:solidFill>
              </a:rPr>
              <a:t>... </a:t>
            </a:r>
            <a:r>
              <a:rPr lang="sk-SK" altLang="de-DE" sz="2000" b="1" dirty="0">
                <a:solidFill>
                  <a:srgbClr val="004992"/>
                </a:solidFill>
              </a:rPr>
              <a:t>iní</a:t>
            </a:r>
            <a:r>
              <a:rPr lang="en-US" altLang="de-DE" sz="2000" b="1" dirty="0">
                <a:solidFill>
                  <a:srgbClr val="004992"/>
                </a:solidFill>
              </a:rPr>
              <a:t>:</a:t>
            </a:r>
          </a:p>
          <a:p>
            <a:pPr marL="342900" lvl="0" indent="-342900" defTabSz="914400">
              <a:spcBef>
                <a:spcPts val="0"/>
              </a:spcBef>
              <a:buClr>
                <a:srgbClr val="333333"/>
              </a:buClr>
              <a:buFont typeface="WingDings"/>
              <a:buChar char=""/>
            </a:pPr>
            <a:r>
              <a:rPr lang="en-US" altLang="de-DE" sz="2000" dirty="0">
                <a:solidFill>
                  <a:srgbClr val="333333"/>
                </a:solidFill>
              </a:rPr>
              <a:t>“</a:t>
            </a:r>
            <a:r>
              <a:rPr lang="sk-SK" altLang="de-DE" sz="2000" dirty="0">
                <a:solidFill>
                  <a:srgbClr val="333333"/>
                </a:solidFill>
              </a:rPr>
              <a:t>Niečo mi vložili do môjho mozgu</a:t>
            </a:r>
            <a:r>
              <a:rPr lang="en-US" altLang="de-DE" sz="2000" dirty="0">
                <a:solidFill>
                  <a:srgbClr val="333333"/>
                </a:solidFill>
              </a:rPr>
              <a:t>.”</a:t>
            </a:r>
          </a:p>
          <a:p>
            <a:pPr marL="342900" lvl="0" indent="-342900" defTabSz="914400">
              <a:spcBef>
                <a:spcPts val="0"/>
              </a:spcBef>
              <a:buClr>
                <a:srgbClr val="333333"/>
              </a:buClr>
              <a:buFont typeface="WingDings"/>
              <a:buChar char=""/>
            </a:pPr>
            <a:r>
              <a:rPr lang="en-US" altLang="de-DE" sz="2000" dirty="0">
                <a:solidFill>
                  <a:srgbClr val="333333"/>
                </a:solidFill>
              </a:rPr>
              <a:t>“</a:t>
            </a:r>
            <a:r>
              <a:rPr lang="sk-SK" altLang="de-DE" sz="2000" dirty="0">
                <a:solidFill>
                  <a:srgbClr val="333333"/>
                </a:solidFill>
              </a:rPr>
              <a:t>Neviem, ako sa to mohlo stať</a:t>
            </a:r>
            <a:r>
              <a:rPr lang="de-DE" altLang="de-DE" sz="2000" dirty="0">
                <a:solidFill>
                  <a:srgbClr val="333333"/>
                </a:solidFill>
              </a:rPr>
              <a:t>,</a:t>
            </a:r>
            <a:r>
              <a:rPr lang="sk-SK" altLang="de-DE" sz="2000" dirty="0">
                <a:solidFill>
                  <a:srgbClr val="333333"/>
                </a:solidFill>
              </a:rPr>
              <a:t> ale niekto ovláda moje myšlienky</a:t>
            </a:r>
            <a:r>
              <a:rPr lang="en-US" altLang="de-DE" sz="2000" dirty="0">
                <a:solidFill>
                  <a:srgbClr val="333333"/>
                </a:solidFill>
              </a:rPr>
              <a:t>.”</a:t>
            </a:r>
          </a:p>
          <a:p>
            <a:pPr lvl="0" defTabSz="914400">
              <a:lnSpc>
                <a:spcPct val="100000"/>
              </a:lnSpc>
              <a:spcBef>
                <a:spcPts val="1200"/>
              </a:spcBef>
              <a:buClr>
                <a:srgbClr val="333333"/>
              </a:buClr>
            </a:pPr>
            <a:r>
              <a:rPr lang="en-US" altLang="de-DE" sz="2000" b="1" dirty="0">
                <a:solidFill>
                  <a:srgbClr val="004992"/>
                </a:solidFill>
              </a:rPr>
              <a:t>... Situ</a:t>
            </a:r>
            <a:r>
              <a:rPr lang="sk-SK" altLang="de-DE" sz="2000" b="1" dirty="0">
                <a:solidFill>
                  <a:srgbClr val="004992"/>
                </a:solidFill>
              </a:rPr>
              <a:t>ácia </a:t>
            </a:r>
            <a:r>
              <a:rPr lang="en-US" altLang="de-DE" sz="2000" b="1" dirty="0">
                <a:solidFill>
                  <a:srgbClr val="004992"/>
                </a:solidFill>
              </a:rPr>
              <a:t>/</a:t>
            </a:r>
            <a:r>
              <a:rPr lang="sk-SK" altLang="de-DE" sz="2000" b="1" dirty="0">
                <a:solidFill>
                  <a:srgbClr val="004992"/>
                </a:solidFill>
              </a:rPr>
              <a:t> okolnosti</a:t>
            </a:r>
            <a:r>
              <a:rPr lang="en-US" altLang="de-DE" sz="2000" b="1" dirty="0">
                <a:solidFill>
                  <a:srgbClr val="004992"/>
                </a:solidFill>
              </a:rPr>
              <a:t>:</a:t>
            </a:r>
          </a:p>
          <a:p>
            <a:pPr marL="342900" lvl="0" indent="-342900" defTabSz="914400">
              <a:spcBef>
                <a:spcPts val="0"/>
              </a:spcBef>
              <a:buClr>
                <a:srgbClr val="333333"/>
              </a:buClr>
              <a:buFont typeface="WingDings"/>
              <a:buChar char=""/>
            </a:pPr>
            <a:r>
              <a:rPr lang="en-US" altLang="de-DE" sz="2000" dirty="0">
                <a:solidFill>
                  <a:srgbClr val="333333"/>
                </a:solidFill>
              </a:rPr>
              <a:t>“</a:t>
            </a:r>
            <a:r>
              <a:rPr lang="sk-SK" altLang="de-DE" sz="2000" dirty="0">
                <a:solidFill>
                  <a:srgbClr val="333333"/>
                </a:solidFill>
              </a:rPr>
              <a:t>V posledných dňoch sa cítim pod stresom.</a:t>
            </a:r>
            <a:r>
              <a:rPr lang="en-US" altLang="de-DE" sz="2000" dirty="0">
                <a:solidFill>
                  <a:srgbClr val="333333"/>
                </a:solidFill>
              </a:rPr>
              <a:t> </a:t>
            </a:r>
            <a:r>
              <a:rPr lang="sk-SK" altLang="de-DE" sz="2000" dirty="0">
                <a:solidFill>
                  <a:srgbClr val="333333"/>
                </a:solidFill>
              </a:rPr>
              <a:t>Preto všetko pociťujem intenzívnejšie, a to aj svoje myšlienky</a:t>
            </a:r>
            <a:r>
              <a:rPr lang="en-US" altLang="de-DE" sz="2000" dirty="0">
                <a:solidFill>
                  <a:srgbClr val="333333"/>
                </a:solidFill>
              </a:rPr>
              <a:t>.”</a:t>
            </a:r>
          </a:p>
          <a:p>
            <a:pPr marL="342900" lvl="0" indent="-342900" defTabSz="914400">
              <a:spcBef>
                <a:spcPts val="0"/>
              </a:spcBef>
              <a:buClr>
                <a:srgbClr val="333333"/>
              </a:buClr>
              <a:buFont typeface="WingDings"/>
              <a:buChar char=""/>
            </a:pPr>
            <a:r>
              <a:rPr lang="en-US" altLang="de-DE" sz="2000" dirty="0">
                <a:solidFill>
                  <a:srgbClr val="333333"/>
                </a:solidFill>
              </a:rPr>
              <a:t>“</a:t>
            </a:r>
            <a:r>
              <a:rPr lang="sk-SK" altLang="de-DE" sz="2000" dirty="0">
                <a:solidFill>
                  <a:srgbClr val="333333"/>
                </a:solidFill>
              </a:rPr>
              <a:t>Zvoní mi v ušiach z počúvania hlasnej hudby</a:t>
            </a:r>
            <a:r>
              <a:rPr lang="en-US" altLang="de-DE"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34</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Vnútorný hlas vám hovorí, že nie ste dobrý.</a:t>
            </a:r>
            <a:endParaRPr lang="en-US" sz="3600" dirty="0">
              <a:solidFill>
                <a:srgbClr val="004992"/>
              </a:solidFill>
              <a:latin typeface="+mn-lt"/>
              <a:ea typeface="+mn-ea"/>
              <a:cs typeface="+mn-cs"/>
            </a:endParaRPr>
          </a:p>
        </p:txBody>
      </p:sp>
      <p:sp>
        <p:nvSpPr>
          <p:cNvPr id="36866" name="Rectangle 2"/>
          <p:cNvSpPr>
            <a:spLocks noGrp="1" noChangeArrowheads="1"/>
          </p:cNvSpPr>
          <p:nvPr>
            <p:ph idx="1"/>
          </p:nvPr>
        </p:nvSpPr>
        <p:spPr/>
        <p:txBody>
          <a:bodyPr>
            <a:noAutofit/>
          </a:bodyPr>
          <a:lstStyle/>
          <a:p>
            <a:pPr eaLnBrk="1" hangingPunct="1"/>
            <a:r>
              <a:rPr lang="de-DE" altLang="de-DE" sz="2400" b="1" dirty="0">
                <a:solidFill>
                  <a:srgbClr val="004992"/>
                </a:solidFill>
              </a:rPr>
              <a:t>Psych</a:t>
            </a:r>
            <a:r>
              <a:rPr lang="sk-SK" altLang="de-DE" sz="2400" b="1" dirty="0">
                <a:solidFill>
                  <a:srgbClr val="004992"/>
                </a:solidFill>
              </a:rPr>
              <a:t>óza</a:t>
            </a:r>
            <a:r>
              <a:rPr lang="de-DE" altLang="de-DE" sz="2400" b="1" dirty="0">
                <a:solidFill>
                  <a:srgbClr val="004992"/>
                </a:solidFill>
              </a:rPr>
              <a:t>: </a:t>
            </a:r>
            <a:r>
              <a:rPr lang="sk-SK" altLang="de-DE" sz="2400" b="1" dirty="0">
                <a:solidFill>
                  <a:srgbClr val="004992"/>
                </a:solidFill>
              </a:rPr>
              <a:t>vnútorný hlas si vysvetľujeme inými ľuďmi / inými silami</a:t>
            </a:r>
            <a:r>
              <a:rPr lang="de-DE" altLang="de-DE" sz="2400" b="1" dirty="0">
                <a:solidFill>
                  <a:srgbClr val="004992"/>
                </a:solidFill>
              </a:rPr>
              <a:t>:</a:t>
            </a:r>
          </a:p>
          <a:p>
            <a:pPr marL="342900" indent="-342900" eaLnBrk="1" hangingPunct="1">
              <a:buClr>
                <a:srgbClr val="333333"/>
              </a:buClr>
              <a:buFont typeface="WingDings"/>
              <a:buChar char=""/>
            </a:pPr>
            <a:r>
              <a:rPr lang="en-US" altLang="de-DE" sz="2400">
                <a:solidFill>
                  <a:srgbClr val="333333"/>
                </a:solidFill>
              </a:rPr>
              <a:t>“</a:t>
            </a:r>
            <a:r>
              <a:rPr lang="sk-SK" altLang="de-DE" sz="2400">
                <a:solidFill>
                  <a:srgbClr val="333333"/>
                </a:solidFill>
              </a:rPr>
              <a:t>Niečo </a:t>
            </a:r>
            <a:r>
              <a:rPr lang="sk-SK" altLang="de-DE" sz="2400" dirty="0">
                <a:solidFill>
                  <a:srgbClr val="333333"/>
                </a:solidFill>
              </a:rPr>
              <a:t>mi vložili do môjho </a:t>
            </a:r>
            <a:r>
              <a:rPr lang="sk-SK" altLang="de-DE" sz="2400">
                <a:solidFill>
                  <a:srgbClr val="333333"/>
                </a:solidFill>
              </a:rPr>
              <a:t>mozgu</a:t>
            </a:r>
            <a:r>
              <a:rPr lang="de-DE" altLang="de-DE" sz="2400">
                <a:solidFill>
                  <a:srgbClr val="333333"/>
                </a:solidFill>
              </a:rPr>
              <a:t>.</a:t>
            </a:r>
            <a:r>
              <a:rPr lang="en-US" altLang="de-DE" sz="2400">
                <a:solidFill>
                  <a:srgbClr val="333333"/>
                </a:solidFill>
              </a:rPr>
              <a:t>”</a:t>
            </a:r>
            <a:endParaRPr lang="de-DE" altLang="de-DE" sz="2400" dirty="0">
              <a:solidFill>
                <a:srgbClr val="333333"/>
              </a:solidFill>
            </a:endParaRPr>
          </a:p>
          <a:p>
            <a:pPr marL="342900" indent="-342900" eaLnBrk="1" hangingPunct="1">
              <a:buClr>
                <a:srgbClr val="333333"/>
              </a:buClr>
              <a:buFont typeface="WingDings"/>
              <a:buChar char=""/>
            </a:pPr>
            <a:r>
              <a:rPr lang="en-US" altLang="de-DE" sz="2400">
                <a:solidFill>
                  <a:srgbClr val="333333"/>
                </a:solidFill>
              </a:rPr>
              <a:t>“</a:t>
            </a:r>
            <a:r>
              <a:rPr lang="sk-SK" altLang="de-DE" sz="2400">
                <a:solidFill>
                  <a:srgbClr val="333333"/>
                </a:solidFill>
              </a:rPr>
              <a:t>Neviem</a:t>
            </a:r>
            <a:r>
              <a:rPr lang="sk-SK" altLang="de-DE" sz="2400" dirty="0">
                <a:solidFill>
                  <a:srgbClr val="333333"/>
                </a:solidFill>
              </a:rPr>
              <a:t>, ako sa to mohlo stať</a:t>
            </a:r>
            <a:r>
              <a:rPr lang="de-DE" altLang="de-DE" sz="2400" dirty="0">
                <a:solidFill>
                  <a:srgbClr val="333333"/>
                </a:solidFill>
              </a:rPr>
              <a:t>,</a:t>
            </a:r>
            <a:r>
              <a:rPr lang="sk-SK" altLang="de-DE" sz="2400" dirty="0">
                <a:solidFill>
                  <a:srgbClr val="333333"/>
                </a:solidFill>
              </a:rPr>
              <a:t> ale niekto ovláda moje </a:t>
            </a:r>
            <a:r>
              <a:rPr lang="sk-SK" altLang="de-DE" sz="2400">
                <a:solidFill>
                  <a:srgbClr val="333333"/>
                </a:solidFill>
              </a:rPr>
              <a:t>myšlienky</a:t>
            </a:r>
            <a:r>
              <a:rPr lang="de-DE" altLang="de-DE" sz="2400">
                <a:solidFill>
                  <a:srgbClr val="333333"/>
                </a:solidFill>
              </a:rPr>
              <a:t>.</a:t>
            </a:r>
            <a:r>
              <a:rPr lang="en-US" altLang="de-DE" sz="2400">
                <a:solidFill>
                  <a:srgbClr val="333333"/>
                </a:solidFill>
              </a:rPr>
              <a:t>”</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35</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Počúvanie hlasov</a:t>
            </a:r>
            <a:br>
              <a:rPr lang="en-US" sz="3600">
                <a:solidFill>
                  <a:srgbClr val="004992"/>
                </a:solidFill>
                <a:latin typeface="+mn-lt"/>
                <a:ea typeface="+mn-ea"/>
                <a:cs typeface="+mn-cs"/>
              </a:rPr>
            </a:br>
            <a:r>
              <a:rPr lang="en-US">
                <a:solidFill>
                  <a:srgbClr val="004992"/>
                </a:solidFill>
                <a:latin typeface="+mn-lt"/>
                <a:ea typeface="+mn-ea"/>
                <a:cs typeface="+mn-cs"/>
              </a:rPr>
              <a:t>Vlastné myšlienky alebo ovládanie zvonku?</a:t>
            </a:r>
            <a:br>
              <a:rPr lang="en-US" sz="3600">
                <a:solidFill>
                  <a:srgbClr val="004992"/>
                </a:solidFill>
                <a:latin typeface="+mn-lt"/>
                <a:ea typeface="+mn-ea"/>
                <a:cs typeface="+mn-cs"/>
              </a:rPr>
            </a:br>
            <a:r>
              <a:rPr lang="en-US">
                <a:solidFill>
                  <a:srgbClr val="004992"/>
                </a:solidFill>
                <a:latin typeface="+mn-lt"/>
                <a:ea typeface="+mn-ea"/>
                <a:cs typeface="+mn-cs"/>
              </a:rPr>
              <a:t>Pre a proti</a:t>
            </a:r>
          </a:p>
        </p:txBody>
      </p:sp>
      <p:sp>
        <p:nvSpPr>
          <p:cNvPr id="3" name="Footer Placeholder 2"/>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36</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3192757995"/>
              </p:ext>
            </p:extLst>
          </p:nvPr>
        </p:nvGraphicFramePr>
        <p:xfrm>
          <a:off x="408955" y="2560320"/>
          <a:ext cx="11376000" cy="406908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333333"/>
                          </a:solidFill>
                          <a:effectLst/>
                          <a:latin typeface="Calibri Light"/>
                          <a:cs typeface="Times New Roman" pitchFamily="18" charset="0"/>
                        </a:rPr>
                        <a:t>Prečo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myslíte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že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myšlienky</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ktoré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máte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sú</a:t>
                      </a:r>
                      <a:r>
                        <a:rPr kumimoji="0" lang="en-US" sz="1800" b="0" i="0" u="none" strike="noStrike" cap="none" normalizeH="0" baseline="0" dirty="0">
                          <a:ln>
                            <a:noFill/>
                          </a:ln>
                          <a:solidFill>
                            <a:srgbClr val="333333"/>
                          </a:solidFill>
                          <a:effectLst/>
                          <a:latin typeface="Calibri Light"/>
                          <a:cs typeface="Times New Roman" pitchFamily="18" charset="0"/>
                        </a:rPr>
                        <a:t> z </a:t>
                      </a:r>
                      <a:r>
                        <a:rPr kumimoji="0" lang="en-US" sz="1800" b="0" i="0" u="none" strike="noStrike" cap="none" normalizeH="0" baseline="0" dirty="0" err="1">
                          <a:ln>
                            <a:noFill/>
                          </a:ln>
                          <a:solidFill>
                            <a:srgbClr val="333333"/>
                          </a:solidFill>
                          <a:effectLst/>
                          <a:latin typeface="Calibri Light"/>
                          <a:cs typeface="Times New Roman" pitchFamily="18" charset="0"/>
                        </a:rPr>
                        <a:t>vonku</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Sú aj iné možné vysvetlenia pre predpoklady na ľavej strane?</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“Môžem ich počuť jasne. Oproti tomu sú moje myšlienky úplne tiché!”</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“Tieto myšlienky nemám pod kontrolou. Keď sa ich snažím potlačiť, zhoršuje sa to. Je to pre mňa dôkazom, že sa ma niekto snaží skutočne ponížiť.”</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“Nikdy by som nemal také hrozné myšlienky. Nikdy by som niekomu neublížil. Ale stále mám tieto agresívne myšlienky.”</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Počúvanie hlasov</a:t>
            </a:r>
            <a:br>
              <a:rPr lang="en-US" sz="3600">
                <a:solidFill>
                  <a:srgbClr val="004992"/>
                </a:solidFill>
                <a:latin typeface="+mn-lt"/>
                <a:ea typeface="+mn-ea"/>
                <a:cs typeface="+mn-cs"/>
              </a:rPr>
            </a:br>
            <a:r>
              <a:rPr lang="en-US">
                <a:solidFill>
                  <a:srgbClr val="004992"/>
                </a:solidFill>
                <a:latin typeface="+mn-lt"/>
                <a:ea typeface="+mn-ea"/>
                <a:cs typeface="+mn-cs"/>
              </a:rPr>
              <a:t>Vlastné myšlienky alebo ovládanie zvonku?</a:t>
            </a:r>
            <a:br>
              <a:rPr lang="en-US" sz="3600">
                <a:solidFill>
                  <a:srgbClr val="004992"/>
                </a:solidFill>
                <a:latin typeface="+mn-lt"/>
                <a:ea typeface="+mn-ea"/>
                <a:cs typeface="+mn-cs"/>
              </a:rPr>
            </a:br>
            <a:r>
              <a:rPr lang="en-US">
                <a:solidFill>
                  <a:srgbClr val="004992"/>
                </a:solidFill>
                <a:latin typeface="+mn-lt"/>
                <a:ea typeface="+mn-ea"/>
                <a:cs typeface="+mn-cs"/>
              </a:rPr>
              <a:t>Pre a proti</a:t>
            </a:r>
          </a:p>
        </p:txBody>
      </p:sp>
      <p:sp>
        <p:nvSpPr>
          <p:cNvPr id="3" name="Footer Placeholder 2"/>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37</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1314180004"/>
              </p:ext>
            </p:extLst>
          </p:nvPr>
        </p:nvGraphicFramePr>
        <p:xfrm>
          <a:off x="408955" y="2560320"/>
          <a:ext cx="11376000" cy="406908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333333"/>
                          </a:solidFill>
                          <a:effectLst/>
                          <a:latin typeface="Calibri Light"/>
                          <a:cs typeface="Times New Roman" pitchFamily="18" charset="0"/>
                        </a:rPr>
                        <a:t>Prečo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myslíte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že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myšlienky</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ktoré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máte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sú</a:t>
                      </a:r>
                      <a:r>
                        <a:rPr kumimoji="0" lang="en-US" sz="1800" b="0" i="0" u="none" strike="noStrike" cap="none" normalizeH="0" baseline="0" dirty="0">
                          <a:ln>
                            <a:noFill/>
                          </a:ln>
                          <a:solidFill>
                            <a:srgbClr val="333333"/>
                          </a:solidFill>
                          <a:effectLst/>
                          <a:latin typeface="Calibri Light"/>
                          <a:cs typeface="Times New Roman" pitchFamily="18" charset="0"/>
                        </a:rPr>
                        <a:t> z </a:t>
                      </a:r>
                      <a:r>
                        <a:rPr kumimoji="0" lang="en-US" sz="1800" b="0" i="0" u="none" strike="noStrike" cap="none" normalizeH="0" baseline="0" dirty="0" err="1">
                          <a:ln>
                            <a:noFill/>
                          </a:ln>
                          <a:solidFill>
                            <a:srgbClr val="333333"/>
                          </a:solidFill>
                          <a:effectLst/>
                          <a:latin typeface="Calibri Light"/>
                          <a:cs typeface="Times New Roman" pitchFamily="18" charset="0"/>
                        </a:rPr>
                        <a:t>vonku</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Sú aj iné možné vysvetlenia pre predpoklady na ľavej strane?</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“Môžem ich počuť jasne. Oproti tomu sú moje myšlienky úplne tiché!”</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Približne</a:t>
                      </a:r>
                      <a:r>
                        <a:rPr kumimoji="0" lang="en-US" sz="1600" b="0" i="0" u="none" strike="noStrike" cap="none" normalizeH="0" baseline="0" dirty="0">
                          <a:ln>
                            <a:noFill/>
                          </a:ln>
                          <a:solidFill>
                            <a:srgbClr val="333333"/>
                          </a:solidFill>
                          <a:effectLst/>
                          <a:latin typeface="Calibri Light"/>
                          <a:cs typeface="Times New Roman" pitchFamily="18" charset="0"/>
                        </a:rPr>
                        <a:t> 15-20% </a:t>
                      </a:r>
                      <a:r>
                        <a:rPr kumimoji="0" lang="en-US" sz="1600" b="0" i="0" u="none" strike="noStrike" cap="none" normalizeH="0" baseline="0" dirty="0" err="1">
                          <a:ln>
                            <a:noFill/>
                          </a:ln>
                          <a:solidFill>
                            <a:srgbClr val="333333"/>
                          </a:solidFill>
                          <a:effectLst/>
                          <a:latin typeface="Calibri Light"/>
                          <a:cs typeface="Times New Roman" pitchFamily="18" charset="0"/>
                        </a:rPr>
                        <a:t>normálnej</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populácie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počuje</a:t>
                      </a:r>
                      <a:r>
                        <a:rPr kumimoji="0" lang="en-US" sz="1600" b="0" i="0" u="none" strike="noStrike" cap="none" normalizeH="0" baseline="0" dirty="0">
                          <a:ln>
                            <a:noFill/>
                          </a:ln>
                          <a:solidFill>
                            <a:srgbClr val="333333"/>
                          </a:solidFill>
                          <a:effectLst/>
                          <a:latin typeface="Calibri Light"/>
                          <a:cs typeface="Times New Roman" pitchFamily="18" charset="0"/>
                        </a:rPr>
                        <a:t> z </a:t>
                      </a:r>
                      <a:r>
                        <a:rPr kumimoji="0" lang="en-US" sz="1600" b="0" i="0" u="none" strike="noStrike" cap="none" normalizeH="0" baseline="0" dirty="0" err="1">
                          <a:ln>
                            <a:noFill/>
                          </a:ln>
                          <a:solidFill>
                            <a:srgbClr val="333333"/>
                          </a:solidFill>
                          <a:effectLst/>
                          <a:latin typeface="Calibri Light"/>
                          <a:cs typeface="Times New Roman" pitchFamily="18" charset="0"/>
                        </a:rPr>
                        <a:t>času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čas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také</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hlasy</a:t>
                      </a:r>
                      <a:endParaRPr kumimoji="0" lang="en-US" sz="16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Intenzívne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myšlienky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môžeme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niekedy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aj</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počuť</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vtieravé</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zvuky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zvažovanie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počúvanie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hlasu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priateľa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pri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čítaní</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jeho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alebo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jej</a:t>
                      </a:r>
                      <a:r>
                        <a:rPr kumimoji="0" lang="en-US" sz="1600" b="0" i="0" u="none" strike="noStrike" cap="none" normalizeH="0" baseline="0" dirty="0">
                          <a:ln>
                            <a:noFill/>
                          </a:ln>
                          <a:solidFill>
                            <a:srgbClr val="333333"/>
                          </a:solidFill>
                          <a:effectLst/>
                          <a:latin typeface="Calibri Light"/>
                          <a:cs typeface="Times New Roman" pitchFamily="18" charset="0"/>
                        </a:rPr>
                        <a:t> e-</a:t>
                      </a:r>
                      <a:r>
                        <a:rPr kumimoji="0" lang="en-US" sz="1600" b="0" i="0" u="none" strike="noStrike" cap="none" normalizeH="0" baseline="0" dirty="0" err="1">
                          <a:ln>
                            <a:noFill/>
                          </a:ln>
                          <a:solidFill>
                            <a:srgbClr val="333333"/>
                          </a:solidFill>
                          <a:effectLst/>
                          <a:latin typeface="Calibri Light"/>
                          <a:cs typeface="Times New Roman" pitchFamily="18" charset="0"/>
                        </a:rPr>
                        <a:t>mailu</a:t>
                      </a:r>
                      <a:r>
                        <a:rPr kumimoji="0" lang="en-US" sz="1600" b="0" i="0" u="none" strike="noStrike" cap="none" normalizeH="0" baseline="0" dirty="0">
                          <a:ln>
                            <a:noFill/>
                          </a:ln>
                          <a:solidFill>
                            <a:srgbClr val="333333"/>
                          </a:solidFill>
                          <a:effectLst/>
                          <a:latin typeface="Calibri Light"/>
                          <a:cs typeface="Times New Roman" pitchFamily="18" charset="0"/>
                        </a:rPr>
                        <a: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“Tieto myšlienky nemám pod kontrolou. Keď sa ich snažím potlačiť, zhoršuje sa to. Je to pre mňa dôkazom, že sa ma niekto snaží skutočne ponížiť.”</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“Nikdy by som nemal také hrozné myšlienky. Nikdy by som niekomu neublížil. Ale stále mám tieto agresívne myšlienky.”</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58005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Počúvanie hlasov</a:t>
            </a:r>
            <a:br>
              <a:rPr lang="en-US" sz="3600">
                <a:solidFill>
                  <a:srgbClr val="004992"/>
                </a:solidFill>
                <a:latin typeface="+mn-lt"/>
                <a:ea typeface="+mn-ea"/>
                <a:cs typeface="+mn-cs"/>
              </a:rPr>
            </a:br>
            <a:r>
              <a:rPr lang="en-US">
                <a:solidFill>
                  <a:srgbClr val="004992"/>
                </a:solidFill>
                <a:latin typeface="+mn-lt"/>
                <a:ea typeface="+mn-ea"/>
                <a:cs typeface="+mn-cs"/>
              </a:rPr>
              <a:t>Vlastné myšlienky alebo ovládanie zvonku?</a:t>
            </a:r>
            <a:br>
              <a:rPr lang="en-US" sz="3600">
                <a:solidFill>
                  <a:srgbClr val="004992"/>
                </a:solidFill>
                <a:latin typeface="+mn-lt"/>
                <a:ea typeface="+mn-ea"/>
                <a:cs typeface="+mn-cs"/>
              </a:rPr>
            </a:br>
            <a:r>
              <a:rPr lang="en-US">
                <a:solidFill>
                  <a:srgbClr val="004992"/>
                </a:solidFill>
                <a:latin typeface="+mn-lt"/>
                <a:ea typeface="+mn-ea"/>
                <a:cs typeface="+mn-cs"/>
              </a:rPr>
              <a:t>Pre a proti</a:t>
            </a:r>
          </a:p>
        </p:txBody>
      </p:sp>
      <p:sp>
        <p:nvSpPr>
          <p:cNvPr id="3" name="Footer Placeholder 2"/>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38</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971106282"/>
              </p:ext>
            </p:extLst>
          </p:nvPr>
        </p:nvGraphicFramePr>
        <p:xfrm>
          <a:off x="408955" y="2560320"/>
          <a:ext cx="11376000" cy="406908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333333"/>
                          </a:solidFill>
                          <a:effectLst/>
                          <a:latin typeface="Calibri Light"/>
                          <a:cs typeface="Times New Roman" pitchFamily="18" charset="0"/>
                        </a:rPr>
                        <a:t>Prečo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myslíte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že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myšlienky</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ktoré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máte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sú</a:t>
                      </a:r>
                      <a:r>
                        <a:rPr kumimoji="0" lang="en-US" sz="1800" b="0" i="0" u="none" strike="noStrike" cap="none" normalizeH="0" baseline="0" dirty="0">
                          <a:ln>
                            <a:noFill/>
                          </a:ln>
                          <a:solidFill>
                            <a:srgbClr val="333333"/>
                          </a:solidFill>
                          <a:effectLst/>
                          <a:latin typeface="Calibri Light"/>
                          <a:cs typeface="Times New Roman" pitchFamily="18" charset="0"/>
                        </a:rPr>
                        <a:t> z </a:t>
                      </a:r>
                      <a:r>
                        <a:rPr kumimoji="0" lang="en-US" sz="1800" b="0" i="0" u="none" strike="noStrike" cap="none" normalizeH="0" baseline="0" dirty="0" err="1">
                          <a:ln>
                            <a:noFill/>
                          </a:ln>
                          <a:solidFill>
                            <a:srgbClr val="333333"/>
                          </a:solidFill>
                          <a:effectLst/>
                          <a:latin typeface="Calibri Light"/>
                          <a:cs typeface="Times New Roman" pitchFamily="18" charset="0"/>
                        </a:rPr>
                        <a:t>vonku</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Sú aj iné možné vysvetlenia pre predpoklady na ľavej strane?</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“Môžem ich počuť jasne. Oproti tomu sú moje myšlienky úplne tiché!”</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Približne</a:t>
                      </a:r>
                      <a:r>
                        <a:rPr kumimoji="0" lang="en-US" sz="1600" b="0" i="0" u="none" strike="noStrike" cap="none" normalizeH="0" baseline="0" dirty="0">
                          <a:ln>
                            <a:noFill/>
                          </a:ln>
                          <a:solidFill>
                            <a:srgbClr val="333333"/>
                          </a:solidFill>
                          <a:effectLst/>
                          <a:latin typeface="Calibri Light"/>
                          <a:cs typeface="Times New Roman" pitchFamily="18" charset="0"/>
                        </a:rPr>
                        <a:t> 15-20% </a:t>
                      </a:r>
                      <a:r>
                        <a:rPr kumimoji="0" lang="en-US" sz="1600" b="0" i="0" u="none" strike="noStrike" cap="none" normalizeH="0" baseline="0" dirty="0" err="1">
                          <a:ln>
                            <a:noFill/>
                          </a:ln>
                          <a:solidFill>
                            <a:srgbClr val="333333"/>
                          </a:solidFill>
                          <a:effectLst/>
                          <a:latin typeface="Calibri Light"/>
                          <a:cs typeface="Times New Roman" pitchFamily="18" charset="0"/>
                        </a:rPr>
                        <a:t>normálnej</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populácie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počuje</a:t>
                      </a:r>
                      <a:r>
                        <a:rPr kumimoji="0" lang="en-US" sz="1600" b="0" i="0" u="none" strike="noStrike" cap="none" normalizeH="0" baseline="0" dirty="0">
                          <a:ln>
                            <a:noFill/>
                          </a:ln>
                          <a:solidFill>
                            <a:srgbClr val="333333"/>
                          </a:solidFill>
                          <a:effectLst/>
                          <a:latin typeface="Calibri Light"/>
                          <a:cs typeface="Times New Roman" pitchFamily="18" charset="0"/>
                        </a:rPr>
                        <a:t> z </a:t>
                      </a:r>
                      <a:r>
                        <a:rPr kumimoji="0" lang="en-US" sz="1600" b="0" i="0" u="none" strike="noStrike" cap="none" normalizeH="0" baseline="0" dirty="0" err="1">
                          <a:ln>
                            <a:noFill/>
                          </a:ln>
                          <a:solidFill>
                            <a:srgbClr val="333333"/>
                          </a:solidFill>
                          <a:effectLst/>
                          <a:latin typeface="Calibri Light"/>
                          <a:cs typeface="Times New Roman" pitchFamily="18" charset="0"/>
                        </a:rPr>
                        <a:t>času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čas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také</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hlasy</a:t>
                      </a:r>
                      <a:endParaRPr kumimoji="0" lang="en-US" sz="16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Intenzívne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myšlienky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môžeme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niekedy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aj</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počuť</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vtieravé</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zvuky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zvažovanie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počúvanie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hlasu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priateľa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pri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čítaní</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jeho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alebo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jej</a:t>
                      </a:r>
                      <a:r>
                        <a:rPr kumimoji="0" lang="en-US" sz="1600" b="0" i="0" u="none" strike="noStrike" cap="none" normalizeH="0" baseline="0" dirty="0">
                          <a:ln>
                            <a:noFill/>
                          </a:ln>
                          <a:solidFill>
                            <a:srgbClr val="333333"/>
                          </a:solidFill>
                          <a:effectLst/>
                          <a:latin typeface="Calibri Light"/>
                          <a:cs typeface="Times New Roman" pitchFamily="18" charset="0"/>
                        </a:rPr>
                        <a:t> e-</a:t>
                      </a:r>
                      <a:r>
                        <a:rPr kumimoji="0" lang="en-US" sz="1600" b="0" i="0" u="none" strike="noStrike" cap="none" normalizeH="0" baseline="0" dirty="0" err="1">
                          <a:ln>
                            <a:noFill/>
                          </a:ln>
                          <a:solidFill>
                            <a:srgbClr val="333333"/>
                          </a:solidFill>
                          <a:effectLst/>
                          <a:latin typeface="Calibri Light"/>
                          <a:cs typeface="Times New Roman" pitchFamily="18" charset="0"/>
                        </a:rPr>
                        <a:t>mailu</a:t>
                      </a:r>
                      <a:r>
                        <a:rPr kumimoji="0" lang="en-US" sz="1600" b="0" i="0" u="none" strike="noStrike" cap="none" normalizeH="0" baseline="0" dirty="0">
                          <a:ln>
                            <a:noFill/>
                          </a:ln>
                          <a:solidFill>
                            <a:srgbClr val="333333"/>
                          </a:solidFill>
                          <a:effectLst/>
                          <a:latin typeface="Calibri Light"/>
                          <a:cs typeface="Times New Roman" pitchFamily="18" charset="0"/>
                        </a:rPr>
                        <a: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“Tieto myšlienky nemám pod kontrolou. Keď sa ich snažím potlačiť, zhoršuje sa to. Je to pre mňa dôkazom, že sa ma niekto snaží skutočne ponížiť.”</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Naše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myšlienky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nedokážeme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stále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kontrolovať</a:t>
                      </a:r>
                      <a:r>
                        <a:rPr kumimoji="0" lang="en-US" sz="1600" b="0" i="0" u="none" strike="noStrike" cap="none" normalizeH="0" baseline="0" dirty="0">
                          <a:ln>
                            <a:noFill/>
                          </a:ln>
                          <a:solidFill>
                            <a:srgbClr val="333333"/>
                          </a:solidFill>
                          <a:effectLst/>
                          <a:latin typeface="Calibri Light"/>
                          <a:cs typeface="Times New Roman" pitchFamily="18" charset="0"/>
                        </a:rPr>
                        <a:t> – </a:t>
                      </a:r>
                      <a:r>
                        <a:rPr kumimoji="0" lang="en-US" sz="1600" b="0" i="0" u="none" strike="noStrike" cap="none" normalizeH="0" baseline="0" dirty="0" err="1">
                          <a:ln>
                            <a:noFill/>
                          </a:ln>
                          <a:solidFill>
                            <a:srgbClr val="333333"/>
                          </a:solidFill>
                          <a:effectLst/>
                          <a:latin typeface="Calibri Light"/>
                          <a:cs typeface="Times New Roman" pitchFamily="18" charset="0"/>
                        </a:rPr>
                        <a:t>inak</a:t>
                      </a:r>
                      <a:r>
                        <a:rPr kumimoji="0" lang="en-US" sz="1600" b="0" i="0" u="none" strike="noStrike" cap="none" normalizeH="0" baseline="0" dirty="0">
                          <a:ln>
                            <a:noFill/>
                          </a:ln>
                          <a:solidFill>
                            <a:srgbClr val="333333"/>
                          </a:solidFill>
                          <a:effectLst/>
                          <a:latin typeface="Calibri Light"/>
                          <a:cs typeface="Times New Roman" pitchFamily="18" charset="0"/>
                        </a:rPr>
                        <a:t> by </a:t>
                      </a:r>
                      <a:r>
                        <a:rPr kumimoji="0" lang="en-US" sz="1600" b="0" i="0" u="none" strike="noStrike" cap="none" normalizeH="0" baseline="0" dirty="0" err="1">
                          <a:ln>
                            <a:noFill/>
                          </a:ln>
                          <a:solidFill>
                            <a:srgbClr val="333333"/>
                          </a:solidFill>
                          <a:effectLst/>
                          <a:latin typeface="Calibri Light"/>
                          <a:cs typeface="Times New Roman" pitchFamily="18" charset="0"/>
                        </a:rPr>
                        <a:t>neboli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také</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udalosti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ako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sú</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náhle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inšpirácie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nápady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alebo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dumanie</a:t>
                      </a:r>
                      <a:endParaRPr kumimoji="0" lang="en-US" sz="16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Keď</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snažíme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tieto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myšlienky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potlačiť</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automaticky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silnejú</a:t>
                      </a:r>
                      <a:br>
                        <a:rPr kumimoji="0" lang="en-US" sz="1600" b="0" i="0" u="none" strike="noStrike" cap="none" normalizeH="0" baseline="0" dirty="0">
                          <a:ln>
                            <a:noFill/>
                          </a:ln>
                          <a:solidFill>
                            <a:srgbClr val="333333"/>
                          </a:solidFill>
                          <a:effectLst/>
                          <a:latin typeface="Calibri Light"/>
                          <a:cs typeface="Times New Roman" pitchFamily="18" charset="0"/>
                        </a:rPr>
                      </a:br>
                      <a:r>
                        <a:rPr kumimoji="0" lang="en-US" sz="1600" b="0" i="0" u="none" strike="noStrike" cap="none" normalizeH="0" baseline="0" dirty="0">
                          <a:ln>
                            <a:noFill/>
                          </a:ln>
                          <a:solidFill>
                            <a:srgbClr val="333333"/>
                          </a:solidFill>
                          <a:effectLst/>
                          <a:latin typeface="Times New Roman"/>
                          <a:cs typeface="Times New Roman" pitchFamily="18" charset="0"/>
                          <a:sym typeface="Wingdings" panose="05000000000000000000" pitchFamily="2" charset="2"/>
                        </a:rPr>
                        <a:t>→</a:t>
                      </a:r>
                      <a:r>
                        <a:rPr kumimoji="0" lang="en-US" sz="1600" b="0" i="0" u="none" strike="noStrike" cap="none" normalizeH="0" baseline="0" dirty="0">
                          <a:ln>
                            <a:noFill/>
                          </a:ln>
                          <a:solidFill>
                            <a:srgbClr val="333333"/>
                          </a:solidFill>
                          <a:effectLst/>
                          <a:latin typeface="Calibri Light"/>
                          <a:cs typeface="Times New Roman" pitchFamily="18" charset="0"/>
                          <a:sym typeface="Wingdings" panose="05000000000000000000" pitchFamily="2" charset="2"/>
                        </a:rPr>
                        <a:t> </a:t>
                      </a:r>
                      <a:r>
                        <a:rPr kumimoji="0" lang="en-US" sz="1600" b="0" i="0" u="none" strike="noStrike" cap="none" normalizeH="0" baseline="0" dirty="0">
                          <a:ln>
                            <a:noFill/>
                          </a:ln>
                          <a:solidFill>
                            <a:srgbClr val="333333"/>
                          </a:solidFill>
                          <a:effectLst/>
                          <a:latin typeface="Calibri Light"/>
                          <a:cs typeface="Times New Roman" pitchFamily="18" charset="0"/>
                        </a:rPr>
                        <a:t>Experiment: </a:t>
                      </a:r>
                      <a:r>
                        <a:rPr kumimoji="0" lang="en-US" sz="1600" b="0" i="0" u="none" strike="noStrike" cap="none" normalizeH="0" baseline="0" dirty="0" err="1">
                          <a:ln>
                            <a:noFill/>
                          </a:ln>
                          <a:solidFill>
                            <a:srgbClr val="333333"/>
                          </a:solidFill>
                          <a:effectLst/>
                          <a:latin typeface="Calibri Light"/>
                          <a:cs typeface="Times New Roman" pitchFamily="18" charset="0"/>
                        </a:rPr>
                        <a:t>Pokúste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nemyslieť</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číslo</a:t>
                      </a:r>
                      <a:r>
                        <a:rPr kumimoji="0" lang="en-US" sz="1600" b="0" i="0" u="none" strike="noStrike" cap="none" normalizeH="0" baseline="0" dirty="0">
                          <a:ln>
                            <a:noFill/>
                          </a:ln>
                          <a:solidFill>
                            <a:srgbClr val="333333"/>
                          </a:solidFill>
                          <a:effectLst/>
                          <a:latin typeface="Calibri Light"/>
                          <a:cs typeface="Times New Roman" pitchFamily="18" charset="0"/>
                        </a:rPr>
                        <a:t> 8…. </a:t>
                      </a:r>
                      <a:r>
                        <a:rPr kumimoji="0" lang="en-US" sz="1600" b="0" i="0" u="none" strike="noStrike" cap="none" normalizeH="0" baseline="0" dirty="0" err="1">
                          <a:ln>
                            <a:noFill/>
                          </a:ln>
                          <a:solidFill>
                            <a:srgbClr val="333333"/>
                          </a:solidFill>
                          <a:effectLst/>
                          <a:latin typeface="Calibri Light"/>
                          <a:cs typeface="Times New Roman" pitchFamily="18" charset="0"/>
                        </a:rPr>
                        <a:t>Nepodarí</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vám</a:t>
                      </a:r>
                      <a:r>
                        <a:rPr kumimoji="0" lang="en-US" sz="1600" b="0" i="0" u="none" strike="noStrike" cap="none" normalizeH="0" baseline="0" dirty="0">
                          <a:ln>
                            <a:noFill/>
                          </a:ln>
                          <a:solidFill>
                            <a:srgbClr val="333333"/>
                          </a:solidFill>
                          <a:effectLst/>
                          <a:latin typeface="Calibri Light"/>
                          <a:cs typeface="Times New Roman" pitchFamily="18" charset="0"/>
                        </a:rPr>
                        <a:t> to. </a:t>
                      </a:r>
                      <a:r>
                        <a:rPr kumimoji="0" lang="en-US" sz="1600" b="0" i="0" u="none" strike="noStrike" cap="none" normalizeH="0" baseline="0" dirty="0" err="1">
                          <a:ln>
                            <a:noFill/>
                          </a:ln>
                          <a:solidFill>
                            <a:srgbClr val="333333"/>
                          </a:solidFill>
                          <a:effectLst/>
                          <a:latin typeface="Calibri Light"/>
                          <a:cs typeface="Times New Roman" pitchFamily="18" charset="0"/>
                        </a:rPr>
                        <a:t>Ešte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viac</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ako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kedykoľvek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predtým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vám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vtierajú</a:t>
                      </a:r>
                      <a:r>
                        <a:rPr kumimoji="0" lang="en-US" sz="1600" b="0" i="0" u="none" strike="noStrike" cap="none" normalizeH="0" baseline="0" dirty="0">
                          <a:ln>
                            <a:noFill/>
                          </a:ln>
                          <a:solidFill>
                            <a:srgbClr val="333333"/>
                          </a:solidFill>
                          <a:effectLst/>
                          <a:latin typeface="Calibri Light"/>
                          <a:cs typeface="Times New Roman" pitchFamily="18" charset="0"/>
                        </a:rPr>
                        <a:t> do </a:t>
                      </a:r>
                      <a:r>
                        <a:rPr kumimoji="0" lang="en-US" sz="1600" b="0" i="0" u="none" strike="noStrike" cap="none" normalizeH="0" baseline="0" dirty="0" err="1">
                          <a:ln>
                            <a:noFill/>
                          </a:ln>
                          <a:solidFill>
                            <a:srgbClr val="333333"/>
                          </a:solidFill>
                          <a:effectLst/>
                          <a:latin typeface="Calibri Light"/>
                          <a:cs typeface="Times New Roman" pitchFamily="18" charset="0"/>
                        </a:rPr>
                        <a:t>mysle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“Nikdy by som nemal také hrozné myšlienky. Nikdy by som niekomu neublížil. Ale stále mám tieto agresívne myšlienky.”</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82876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Počúvanie hlasov</a:t>
            </a:r>
            <a:br>
              <a:rPr lang="en-US" sz="3600">
                <a:solidFill>
                  <a:srgbClr val="004992"/>
                </a:solidFill>
                <a:latin typeface="+mn-lt"/>
                <a:ea typeface="+mn-ea"/>
                <a:cs typeface="+mn-cs"/>
              </a:rPr>
            </a:br>
            <a:r>
              <a:rPr lang="en-US">
                <a:solidFill>
                  <a:srgbClr val="004992"/>
                </a:solidFill>
                <a:latin typeface="+mn-lt"/>
                <a:ea typeface="+mn-ea"/>
                <a:cs typeface="+mn-cs"/>
              </a:rPr>
              <a:t>Vlastné myšlienky alebo ovládanie zvonku?</a:t>
            </a:r>
            <a:br>
              <a:rPr lang="en-US" sz="3600">
                <a:solidFill>
                  <a:srgbClr val="004992"/>
                </a:solidFill>
                <a:latin typeface="+mn-lt"/>
                <a:ea typeface="+mn-ea"/>
                <a:cs typeface="+mn-cs"/>
              </a:rPr>
            </a:br>
            <a:r>
              <a:rPr lang="en-US">
                <a:solidFill>
                  <a:srgbClr val="004992"/>
                </a:solidFill>
                <a:latin typeface="+mn-lt"/>
                <a:ea typeface="+mn-ea"/>
                <a:cs typeface="+mn-cs"/>
              </a:rPr>
              <a:t>Pre a proti</a:t>
            </a:r>
          </a:p>
        </p:txBody>
      </p:sp>
      <p:sp>
        <p:nvSpPr>
          <p:cNvPr id="3" name="Footer Placeholder 2"/>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39</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1429452377"/>
              </p:ext>
            </p:extLst>
          </p:nvPr>
        </p:nvGraphicFramePr>
        <p:xfrm>
          <a:off x="408955" y="2560320"/>
          <a:ext cx="11376000" cy="406908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333333"/>
                          </a:solidFill>
                          <a:effectLst/>
                          <a:latin typeface="Calibri Light"/>
                          <a:cs typeface="Times New Roman" pitchFamily="18" charset="0"/>
                        </a:rPr>
                        <a:t>Prečo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myslíte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že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myšlienky</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ktoré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máte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sú</a:t>
                      </a:r>
                      <a:r>
                        <a:rPr kumimoji="0" lang="en-US" sz="1800" b="0" i="0" u="none" strike="noStrike" cap="none" normalizeH="0" baseline="0" dirty="0">
                          <a:ln>
                            <a:noFill/>
                          </a:ln>
                          <a:solidFill>
                            <a:srgbClr val="333333"/>
                          </a:solidFill>
                          <a:effectLst/>
                          <a:latin typeface="Calibri Light"/>
                          <a:cs typeface="Times New Roman" pitchFamily="18" charset="0"/>
                        </a:rPr>
                        <a:t> z </a:t>
                      </a:r>
                      <a:r>
                        <a:rPr kumimoji="0" lang="en-US" sz="1800" b="0" i="0" u="none" strike="noStrike" cap="none" normalizeH="0" baseline="0" dirty="0" err="1">
                          <a:ln>
                            <a:noFill/>
                          </a:ln>
                          <a:solidFill>
                            <a:srgbClr val="333333"/>
                          </a:solidFill>
                          <a:effectLst/>
                          <a:latin typeface="Calibri Light"/>
                          <a:cs typeface="Times New Roman" pitchFamily="18" charset="0"/>
                        </a:rPr>
                        <a:t>vonku</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Sú aj iné možné vysvetlenia pre predpoklady na ľavej strane?</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“Môžem ich počuť jasne. Oproti tomu sú moje myšlienky úplne tiché!”</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Približne</a:t>
                      </a:r>
                      <a:r>
                        <a:rPr kumimoji="0" lang="en-US" sz="1600" b="0" i="0" u="none" strike="noStrike" cap="none" normalizeH="0" baseline="0" dirty="0">
                          <a:ln>
                            <a:noFill/>
                          </a:ln>
                          <a:solidFill>
                            <a:srgbClr val="333333"/>
                          </a:solidFill>
                          <a:effectLst/>
                          <a:latin typeface="Calibri Light"/>
                          <a:cs typeface="Times New Roman" pitchFamily="18" charset="0"/>
                        </a:rPr>
                        <a:t> 15-20% </a:t>
                      </a:r>
                      <a:r>
                        <a:rPr kumimoji="0" lang="en-US" sz="1600" b="0" i="0" u="none" strike="noStrike" cap="none" normalizeH="0" baseline="0" dirty="0" err="1">
                          <a:ln>
                            <a:noFill/>
                          </a:ln>
                          <a:solidFill>
                            <a:srgbClr val="333333"/>
                          </a:solidFill>
                          <a:effectLst/>
                          <a:latin typeface="Calibri Light"/>
                          <a:cs typeface="Times New Roman" pitchFamily="18" charset="0"/>
                        </a:rPr>
                        <a:t>normálnej</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populácie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počuje</a:t>
                      </a:r>
                      <a:r>
                        <a:rPr kumimoji="0" lang="en-US" sz="1600" b="0" i="0" u="none" strike="noStrike" cap="none" normalizeH="0" baseline="0" dirty="0">
                          <a:ln>
                            <a:noFill/>
                          </a:ln>
                          <a:solidFill>
                            <a:srgbClr val="333333"/>
                          </a:solidFill>
                          <a:effectLst/>
                          <a:latin typeface="Calibri Light"/>
                          <a:cs typeface="Times New Roman" pitchFamily="18" charset="0"/>
                        </a:rPr>
                        <a:t> z </a:t>
                      </a:r>
                      <a:r>
                        <a:rPr kumimoji="0" lang="en-US" sz="1600" b="0" i="0" u="none" strike="noStrike" cap="none" normalizeH="0" baseline="0" dirty="0" err="1">
                          <a:ln>
                            <a:noFill/>
                          </a:ln>
                          <a:solidFill>
                            <a:srgbClr val="333333"/>
                          </a:solidFill>
                          <a:effectLst/>
                          <a:latin typeface="Calibri Light"/>
                          <a:cs typeface="Times New Roman" pitchFamily="18" charset="0"/>
                        </a:rPr>
                        <a:t>času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čas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také</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hlasy</a:t>
                      </a:r>
                      <a:endParaRPr kumimoji="0" lang="en-US" sz="16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Intenzívne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myšlienky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môžeme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niekedy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aj</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počuť</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vtieravé</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zvuky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zvažovanie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počúvanie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hlasu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priateľa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pri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čítaní</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jeho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alebo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jej</a:t>
                      </a:r>
                      <a:r>
                        <a:rPr kumimoji="0" lang="en-US" sz="1600" b="0" i="0" u="none" strike="noStrike" cap="none" normalizeH="0" baseline="0" dirty="0">
                          <a:ln>
                            <a:noFill/>
                          </a:ln>
                          <a:solidFill>
                            <a:srgbClr val="333333"/>
                          </a:solidFill>
                          <a:effectLst/>
                          <a:latin typeface="Calibri Light"/>
                          <a:cs typeface="Times New Roman" pitchFamily="18" charset="0"/>
                        </a:rPr>
                        <a:t> e-</a:t>
                      </a:r>
                      <a:r>
                        <a:rPr kumimoji="0" lang="en-US" sz="1600" b="0" i="0" u="none" strike="noStrike" cap="none" normalizeH="0" baseline="0" dirty="0" err="1">
                          <a:ln>
                            <a:noFill/>
                          </a:ln>
                          <a:solidFill>
                            <a:srgbClr val="333333"/>
                          </a:solidFill>
                          <a:effectLst/>
                          <a:latin typeface="Calibri Light"/>
                          <a:cs typeface="Times New Roman" pitchFamily="18" charset="0"/>
                        </a:rPr>
                        <a:t>mailu</a:t>
                      </a:r>
                      <a:r>
                        <a:rPr kumimoji="0" lang="en-US" sz="1600" b="0" i="0" u="none" strike="noStrike" cap="none" normalizeH="0" baseline="0" dirty="0">
                          <a:ln>
                            <a:noFill/>
                          </a:ln>
                          <a:solidFill>
                            <a:srgbClr val="333333"/>
                          </a:solidFill>
                          <a:effectLst/>
                          <a:latin typeface="Calibri Light"/>
                          <a:cs typeface="Times New Roman" pitchFamily="18" charset="0"/>
                        </a:rPr>
                        <a: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“Tieto myšlienky nemám pod kontrolou. Keď sa ich snažím potlačiť, zhoršuje sa to. Je to pre mňa dôkazom, že sa ma niekto snaží skutočne ponížiť.”</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Naše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myšlienky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nedokážeme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stále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kontrolovať</a:t>
                      </a:r>
                      <a:r>
                        <a:rPr kumimoji="0" lang="en-US" sz="1600" b="0" i="0" u="none" strike="noStrike" cap="none" normalizeH="0" baseline="0" dirty="0">
                          <a:ln>
                            <a:noFill/>
                          </a:ln>
                          <a:solidFill>
                            <a:srgbClr val="333333"/>
                          </a:solidFill>
                          <a:effectLst/>
                          <a:latin typeface="Calibri Light"/>
                          <a:cs typeface="Times New Roman" pitchFamily="18" charset="0"/>
                        </a:rPr>
                        <a:t> – </a:t>
                      </a:r>
                      <a:r>
                        <a:rPr kumimoji="0" lang="en-US" sz="1600" b="0" i="0" u="none" strike="noStrike" cap="none" normalizeH="0" baseline="0" dirty="0" err="1">
                          <a:ln>
                            <a:noFill/>
                          </a:ln>
                          <a:solidFill>
                            <a:srgbClr val="333333"/>
                          </a:solidFill>
                          <a:effectLst/>
                          <a:latin typeface="Calibri Light"/>
                          <a:cs typeface="Times New Roman" pitchFamily="18" charset="0"/>
                        </a:rPr>
                        <a:t>inak</a:t>
                      </a:r>
                      <a:r>
                        <a:rPr kumimoji="0" lang="en-US" sz="1600" b="0" i="0" u="none" strike="noStrike" cap="none" normalizeH="0" baseline="0" dirty="0">
                          <a:ln>
                            <a:noFill/>
                          </a:ln>
                          <a:solidFill>
                            <a:srgbClr val="333333"/>
                          </a:solidFill>
                          <a:effectLst/>
                          <a:latin typeface="Calibri Light"/>
                          <a:cs typeface="Times New Roman" pitchFamily="18" charset="0"/>
                        </a:rPr>
                        <a:t> by </a:t>
                      </a:r>
                      <a:r>
                        <a:rPr kumimoji="0" lang="en-US" sz="1600" b="0" i="0" u="none" strike="noStrike" cap="none" normalizeH="0" baseline="0" dirty="0" err="1">
                          <a:ln>
                            <a:noFill/>
                          </a:ln>
                          <a:solidFill>
                            <a:srgbClr val="333333"/>
                          </a:solidFill>
                          <a:effectLst/>
                          <a:latin typeface="Calibri Light"/>
                          <a:cs typeface="Times New Roman" pitchFamily="18" charset="0"/>
                        </a:rPr>
                        <a:t>neboli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také</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udalosti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ako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sú</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náhle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inšpirácie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nápady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alebo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dumanie</a:t>
                      </a:r>
                      <a:r>
                        <a:rPr kumimoji="0" lang="en-US" sz="1600" b="0" i="0" u="none" strike="noStrike" cap="none" normalizeH="0" baseline="0" dirty="0">
                          <a:ln>
                            <a:noFill/>
                          </a:ln>
                          <a:solidFill>
                            <a:srgbClr val="333333"/>
                          </a:solidFill>
                          <a:effectLst/>
                          <a:latin typeface="Calibri Light"/>
                          <a:cs typeface="Times New Roman" pitchFamily="18" charset="0"/>
                        </a:rPr>
                        <a:t>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Keď</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snažíme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tieto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myšlienky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potlačiť</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automaticky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silnejú</a:t>
                      </a:r>
                      <a:br>
                        <a:rPr kumimoji="0" lang="en-US" sz="1600" b="0" i="0" u="none" strike="noStrike" cap="none" normalizeH="0" baseline="0" dirty="0">
                          <a:ln>
                            <a:noFill/>
                          </a:ln>
                          <a:solidFill>
                            <a:srgbClr val="333333"/>
                          </a:solidFill>
                          <a:effectLst/>
                          <a:latin typeface="Calibri Light"/>
                          <a:cs typeface="Times New Roman" pitchFamily="18" charset="0"/>
                        </a:rPr>
                      </a:br>
                      <a:r>
                        <a:rPr kumimoji="0" lang="en-US" sz="1600" b="0" i="0" u="none" strike="noStrike" cap="none" normalizeH="0" baseline="0" dirty="0">
                          <a:ln>
                            <a:noFill/>
                          </a:ln>
                          <a:solidFill>
                            <a:srgbClr val="333333"/>
                          </a:solidFill>
                          <a:effectLst/>
                          <a:latin typeface="Times New Roman"/>
                          <a:cs typeface="Times New Roman" pitchFamily="18" charset="0"/>
                          <a:sym typeface="Wingdings" panose="05000000000000000000" pitchFamily="2" charset="2"/>
                        </a:rPr>
                        <a:t>→</a:t>
                      </a:r>
                      <a:r>
                        <a:rPr kumimoji="0" lang="en-US" sz="1600" b="0" i="0" u="none" strike="noStrike" cap="none" normalizeH="0" baseline="0" dirty="0">
                          <a:ln>
                            <a:noFill/>
                          </a:ln>
                          <a:solidFill>
                            <a:srgbClr val="333333"/>
                          </a:solidFill>
                          <a:effectLst/>
                          <a:latin typeface="Calibri Light"/>
                          <a:cs typeface="Times New Roman" pitchFamily="18" charset="0"/>
                          <a:sym typeface="Wingdings" panose="05000000000000000000" pitchFamily="2" charset="2"/>
                        </a:rPr>
                        <a:t> </a:t>
                      </a:r>
                      <a:r>
                        <a:rPr kumimoji="0" lang="en-US" sz="1600" b="0" i="0" u="none" strike="noStrike" cap="none" normalizeH="0" baseline="0" dirty="0">
                          <a:ln>
                            <a:noFill/>
                          </a:ln>
                          <a:solidFill>
                            <a:srgbClr val="333333"/>
                          </a:solidFill>
                          <a:effectLst/>
                          <a:latin typeface="Calibri Light"/>
                          <a:cs typeface="Times New Roman" pitchFamily="18" charset="0"/>
                        </a:rPr>
                        <a:t>Experiment: </a:t>
                      </a:r>
                      <a:r>
                        <a:rPr kumimoji="0" lang="en-US" sz="1600" b="0" i="0" u="none" strike="noStrike" cap="none" normalizeH="0" baseline="0" dirty="0" err="1">
                          <a:ln>
                            <a:noFill/>
                          </a:ln>
                          <a:solidFill>
                            <a:srgbClr val="333333"/>
                          </a:solidFill>
                          <a:effectLst/>
                          <a:latin typeface="Calibri Light"/>
                          <a:cs typeface="Times New Roman" pitchFamily="18" charset="0"/>
                        </a:rPr>
                        <a:t>Pokúste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nemyslieť</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číslo</a:t>
                      </a:r>
                      <a:r>
                        <a:rPr kumimoji="0" lang="en-US" sz="1600" b="0" i="0" u="none" strike="noStrike" cap="none" normalizeH="0" baseline="0" dirty="0">
                          <a:ln>
                            <a:noFill/>
                          </a:ln>
                          <a:solidFill>
                            <a:srgbClr val="333333"/>
                          </a:solidFill>
                          <a:effectLst/>
                          <a:latin typeface="Calibri Light"/>
                          <a:cs typeface="Times New Roman" pitchFamily="18" charset="0"/>
                        </a:rPr>
                        <a:t> 8…. </a:t>
                      </a:r>
                      <a:r>
                        <a:rPr kumimoji="0" lang="en-US" sz="1600" b="0" i="0" u="none" strike="noStrike" cap="none" normalizeH="0" baseline="0" dirty="0" err="1">
                          <a:ln>
                            <a:noFill/>
                          </a:ln>
                          <a:solidFill>
                            <a:srgbClr val="333333"/>
                          </a:solidFill>
                          <a:effectLst/>
                          <a:latin typeface="Calibri Light"/>
                          <a:cs typeface="Times New Roman" pitchFamily="18" charset="0"/>
                        </a:rPr>
                        <a:t>Nepodarí</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vám</a:t>
                      </a:r>
                      <a:r>
                        <a:rPr kumimoji="0" lang="en-US" sz="1600" b="0" i="0" u="none" strike="noStrike" cap="none" normalizeH="0" baseline="0" dirty="0">
                          <a:ln>
                            <a:noFill/>
                          </a:ln>
                          <a:solidFill>
                            <a:srgbClr val="333333"/>
                          </a:solidFill>
                          <a:effectLst/>
                          <a:latin typeface="Calibri Light"/>
                          <a:cs typeface="Times New Roman" pitchFamily="18" charset="0"/>
                        </a:rPr>
                        <a:t> to. </a:t>
                      </a:r>
                      <a:r>
                        <a:rPr kumimoji="0" lang="en-US" sz="1600" b="0" i="0" u="none" strike="noStrike" cap="none" normalizeH="0" baseline="0" dirty="0" err="1">
                          <a:ln>
                            <a:noFill/>
                          </a:ln>
                          <a:solidFill>
                            <a:srgbClr val="333333"/>
                          </a:solidFill>
                          <a:effectLst/>
                          <a:latin typeface="Calibri Light"/>
                          <a:cs typeface="Times New Roman" pitchFamily="18" charset="0"/>
                        </a:rPr>
                        <a:t>Ešte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viac</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ako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kedykoľvek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predtým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vám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vtierajú</a:t>
                      </a:r>
                      <a:r>
                        <a:rPr kumimoji="0" lang="en-US" sz="1600" b="0" i="0" u="none" strike="noStrike" cap="none" normalizeH="0" baseline="0" dirty="0">
                          <a:ln>
                            <a:noFill/>
                          </a:ln>
                          <a:solidFill>
                            <a:srgbClr val="333333"/>
                          </a:solidFill>
                          <a:effectLst/>
                          <a:latin typeface="Calibri Light"/>
                          <a:cs typeface="Times New Roman" pitchFamily="18" charset="0"/>
                        </a:rPr>
                        <a:t> do </a:t>
                      </a:r>
                      <a:r>
                        <a:rPr kumimoji="0" lang="en-US" sz="1600" b="0" i="0" u="none" strike="noStrike" cap="none" normalizeH="0" baseline="0" dirty="0" err="1">
                          <a:ln>
                            <a:noFill/>
                          </a:ln>
                          <a:solidFill>
                            <a:srgbClr val="333333"/>
                          </a:solidFill>
                          <a:effectLst/>
                          <a:latin typeface="Calibri Light"/>
                          <a:cs typeface="Times New Roman" pitchFamily="18" charset="0"/>
                        </a:rPr>
                        <a:t>mysle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“Nikdy by som nemal také hrozné myšlienky. Nikdy by som niekomu neublížil. Ale stále mám tieto agresívne myšlienky.”</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Často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máme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myšlienky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ktoré</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sú</a:t>
                      </a:r>
                      <a:r>
                        <a:rPr kumimoji="0" lang="en-US" sz="1600" b="0" i="0" u="none" strike="noStrike" cap="none" normalizeH="0" baseline="0" dirty="0">
                          <a:ln>
                            <a:noFill/>
                          </a:ln>
                          <a:solidFill>
                            <a:srgbClr val="333333"/>
                          </a:solidFill>
                          <a:effectLst/>
                          <a:latin typeface="Calibri Light"/>
                          <a:cs typeface="Times New Roman" pitchFamily="18" charset="0"/>
                        </a:rPr>
                        <a:t> v </a:t>
                      </a:r>
                      <a:r>
                        <a:rPr kumimoji="0" lang="en-US" sz="1600" b="0" i="0" u="none" strike="noStrike" cap="none" normalizeH="0" baseline="0" dirty="0" err="1">
                          <a:ln>
                            <a:noFill/>
                          </a:ln>
                          <a:solidFill>
                            <a:srgbClr val="333333"/>
                          </a:solidFill>
                          <a:effectLst/>
                          <a:latin typeface="Calibri Light"/>
                          <a:cs typeface="Times New Roman" pitchFamily="18" charset="0"/>
                        </a:rPr>
                        <a:t>protiklade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nášmu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obvyklému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spôsobu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uvažovania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Myšlienky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nie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sú</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činmi</a:t>
                      </a:r>
                      <a:r>
                        <a:rPr kumimoji="0" lang="en-US" sz="1600" b="0" i="0" u="none" strike="noStrike" cap="none" normalizeH="0" baseline="0" dirty="0">
                          <a:ln>
                            <a:noFill/>
                          </a:ln>
                          <a:solidFill>
                            <a:srgbClr val="333333"/>
                          </a:solidFill>
                          <a:effectLst/>
                          <a:latin typeface="Calibri Light"/>
                          <a:cs typeface="Times New Roman" pitchFamily="18" charset="0"/>
                        </a:rPr>
                        <a:t>! 20% </a:t>
                      </a:r>
                      <a:r>
                        <a:rPr kumimoji="0" lang="en-US" sz="1600" b="0" i="0" u="none" strike="noStrike" cap="none" normalizeH="0" baseline="0" dirty="0" err="1">
                          <a:ln>
                            <a:noFill/>
                          </a:ln>
                          <a:solidFill>
                            <a:srgbClr val="333333"/>
                          </a:solidFill>
                          <a:effectLst/>
                          <a:latin typeface="Calibri Light"/>
                          <a:cs typeface="Times New Roman" pitchFamily="18" charset="0"/>
                        </a:rPr>
                        <a:t>normálnych</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ľudí</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má</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niekedy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myšlienky</a:t>
                      </a:r>
                      <a:r>
                        <a:rPr kumimoji="0" lang="en-US" sz="1600" b="0" i="0" u="none" strike="noStrike" cap="none" normalizeH="0" baseline="0" dirty="0">
                          <a:ln>
                            <a:noFill/>
                          </a:ln>
                          <a:solidFill>
                            <a:srgbClr val="333333"/>
                          </a:solidFill>
                          <a:effectLst/>
                          <a:latin typeface="Calibri Light"/>
                          <a:cs typeface="Times New Roman" pitchFamily="18" charset="0"/>
                        </a:rPr>
                        <a:t> o </a:t>
                      </a:r>
                      <a:r>
                        <a:rPr kumimoji="0" lang="en-US" sz="1600" b="0" i="0" u="none" strike="noStrike" cap="none" normalizeH="0" baseline="0" dirty="0" err="1">
                          <a:ln>
                            <a:noFill/>
                          </a:ln>
                          <a:solidFill>
                            <a:srgbClr val="333333"/>
                          </a:solidFill>
                          <a:effectLst/>
                          <a:latin typeface="Calibri Light"/>
                          <a:cs typeface="Times New Roman" pitchFamily="18" charset="0"/>
                        </a:rPr>
                        <a:t>spáchaní</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sebevraždy</a:t>
                      </a:r>
                      <a:r>
                        <a:rPr kumimoji="0" lang="en-US" sz="1600" b="0" i="0" u="none" strike="noStrike" cap="none" normalizeH="0" baseline="0" dirty="0">
                          <a:ln>
                            <a:noFill/>
                          </a:ln>
                          <a:solidFill>
                            <a:srgbClr val="333333"/>
                          </a:solidFill>
                          <a:effectLst/>
                          <a:latin typeface="Calibri Light"/>
                          <a:cs typeface="Times New Roman" pitchFamily="18" charset="0"/>
                        </a:rPr>
                        <a:t>, ale </a:t>
                      </a:r>
                      <a:r>
                        <a:rPr kumimoji="0" lang="en-US" sz="1600" b="0" i="0" u="none" strike="noStrike" cap="none" normalizeH="0" baseline="0" dirty="0" err="1">
                          <a:ln>
                            <a:noFill/>
                          </a:ln>
                          <a:solidFill>
                            <a:srgbClr val="333333"/>
                          </a:solidFill>
                          <a:effectLst/>
                          <a:latin typeface="Calibri Light"/>
                          <a:cs typeface="Times New Roman" pitchFamily="18" charset="0"/>
                        </a:rPr>
                        <a:t>neurobia</a:t>
                      </a:r>
                      <a:r>
                        <a:rPr kumimoji="0" lang="en-US" sz="1600" b="0" i="0" u="none" strike="noStrike" cap="none" normalizeH="0" baseline="0" dirty="0">
                          <a:ln>
                            <a:noFill/>
                          </a:ln>
                          <a:solidFill>
                            <a:srgbClr val="333333"/>
                          </a:solidFill>
                          <a:effectLst/>
                          <a:latin typeface="Calibri Light"/>
                          <a:cs typeface="Times New Roman" pitchFamily="18" charset="0"/>
                        </a:rPr>
                        <a:t> to. </a:t>
                      </a:r>
                      <a:r>
                        <a:rPr kumimoji="0" lang="en-US" sz="1600" b="0" i="0" u="none" strike="noStrike" cap="none" normalizeH="0" baseline="0" dirty="0" err="1">
                          <a:ln>
                            <a:noFill/>
                          </a:ln>
                          <a:solidFill>
                            <a:srgbClr val="333333"/>
                          </a:solidFill>
                          <a:effectLst/>
                          <a:latin typeface="Calibri Light"/>
                          <a:cs typeface="Times New Roman" pitchFamily="18" charset="0"/>
                        </a:rPr>
                        <a:t>Dokonca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aj</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voči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ľuďom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ktorých</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milujeme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cítime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niekedy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agresiu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napr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matka</a:t>
                      </a:r>
                      <a:r>
                        <a:rPr kumimoji="0" lang="en-US" sz="1600" b="0" i="0" u="none" strike="noStrike" cap="none" normalizeH="0" baseline="0" dirty="0">
                          <a:ln>
                            <a:noFill/>
                          </a:ln>
                          <a:solidFill>
                            <a:srgbClr val="333333"/>
                          </a:solidFill>
                          <a:effectLst/>
                          <a:latin typeface="Calibri Light"/>
                          <a:cs typeface="Times New Roman" pitchFamily="18" charset="0"/>
                        </a:rPr>
                        <a:t> a </a:t>
                      </a:r>
                      <a:r>
                        <a:rPr kumimoji="0" lang="en-US" sz="1600" b="0" i="0" u="none" strike="noStrike" cap="none" normalizeH="0" baseline="0" dirty="0" err="1">
                          <a:ln>
                            <a:noFill/>
                          </a:ln>
                          <a:solidFill>
                            <a:srgbClr val="333333"/>
                          </a:solidFill>
                          <a:effectLst/>
                          <a:latin typeface="Calibri Light"/>
                          <a:cs typeface="Times New Roman" pitchFamily="18" charset="0"/>
                        </a:rPr>
                        <a:t>jej</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plačúce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dieťa</a:t>
                      </a:r>
                      <a:r>
                        <a:rPr kumimoji="0" lang="en-US" sz="1600" b="0" i="0" u="none" strike="noStrike" cap="none" normalizeH="0" baseline="0" dirty="0">
                          <a:ln>
                            <a:noFill/>
                          </a:ln>
                          <a:solidFill>
                            <a:srgbClr val="333333"/>
                          </a:solidFill>
                          <a:effectLst/>
                          <a:latin typeface="Calibri Light"/>
                          <a:cs typeface="Times New Roman" pitchFamily="18" charset="0"/>
                        </a:rPr>
                        <a: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00062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Počúvanie hlasov</a:t>
            </a:r>
            <a:br>
              <a:rPr lang="en-US" sz="3600">
                <a:solidFill>
                  <a:srgbClr val="004992"/>
                </a:solidFill>
                <a:latin typeface="+mn-lt"/>
                <a:ea typeface="+mn-ea"/>
                <a:cs typeface="+mn-cs"/>
              </a:rPr>
            </a:br>
            <a:r>
              <a:rPr lang="en-US">
                <a:solidFill>
                  <a:srgbClr val="004992"/>
                </a:solidFill>
                <a:latin typeface="+mn-lt"/>
                <a:ea typeface="+mn-ea"/>
                <a:cs typeface="+mn-cs"/>
              </a:rPr>
              <a:t>Vlastné myšlienky alebo ovládanie zvonku?</a:t>
            </a:r>
            <a:br>
              <a:rPr lang="en-US" sz="3600">
                <a:solidFill>
                  <a:srgbClr val="004992"/>
                </a:solidFill>
                <a:latin typeface="+mn-lt"/>
                <a:ea typeface="+mn-ea"/>
                <a:cs typeface="+mn-cs"/>
              </a:rPr>
            </a:br>
            <a:r>
              <a:rPr lang="en-US">
                <a:solidFill>
                  <a:srgbClr val="004992"/>
                </a:solidFill>
                <a:latin typeface="+mn-lt"/>
                <a:ea typeface="+mn-ea"/>
                <a:cs typeface="+mn-cs"/>
              </a:rPr>
              <a:t>Pre a proti</a:t>
            </a:r>
          </a:p>
        </p:txBody>
      </p:sp>
      <p:sp>
        <p:nvSpPr>
          <p:cNvPr id="5" name="Content Placeholder 4"/>
          <p:cNvSpPr>
            <a:spLocks noGrp="1"/>
          </p:cNvSpPr>
          <p:nvPr>
            <p:ph idx="1"/>
          </p:nvPr>
        </p:nvSpPr>
        <p:spPr>
          <a:xfrm>
            <a:off x="408955" y="2636912"/>
            <a:ext cx="11340000" cy="3815952"/>
          </a:xfrm>
        </p:spPr>
        <p:txBody>
          <a:bodyPr/>
          <a:lstStyle/>
          <a:p>
            <a:pPr lvl="0" defTabSz="914400" fontAlgn="base"/>
            <a:r>
              <a:rPr lang="sk-SK" altLang="de-DE" sz="2400" dirty="0">
                <a:solidFill>
                  <a:srgbClr val="004992"/>
                </a:solidFill>
              </a:rPr>
              <a:t>Vysvetlenie, že čudné myšlienky sú ako niečo ovládané zvonku, prináša viac otázok ako odpovedí, napr</a:t>
            </a:r>
            <a:r>
              <a:rPr lang="de-DE" altLang="de-DE" sz="2400" dirty="0">
                <a:solidFill>
                  <a:srgbClr val="004992"/>
                </a:solidFill>
              </a:rPr>
              <a:t>.:</a:t>
            </a:r>
          </a:p>
          <a:p>
            <a:pPr marL="342900" lvl="0" indent="-342900" defTabSz="914400" fontAlgn="base">
              <a:buClr>
                <a:srgbClr val="333333"/>
              </a:buClr>
              <a:buFont typeface="WingDings"/>
              <a:buChar char=""/>
            </a:pPr>
            <a:r>
              <a:rPr lang="sk-SK" altLang="de-DE" sz="2400" dirty="0">
                <a:solidFill>
                  <a:srgbClr val="333333"/>
                </a:solidFill>
              </a:rPr>
              <a:t>Je to technicky možné</a:t>
            </a:r>
            <a:r>
              <a:rPr lang="de-DE"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Kedy a kde sa uskutočnila</a:t>
            </a:r>
            <a:r>
              <a:rPr lang="de-DE" altLang="de-DE" sz="2400" dirty="0">
                <a:solidFill>
                  <a:srgbClr val="333333"/>
                </a:solidFill>
              </a:rPr>
              <a:t> implant</a:t>
            </a:r>
            <a:r>
              <a:rPr lang="sk-SK" altLang="de-DE" sz="2400" dirty="0">
                <a:solidFill>
                  <a:srgbClr val="333333"/>
                </a:solidFill>
              </a:rPr>
              <a:t>ácia</a:t>
            </a:r>
            <a:r>
              <a:rPr lang="de-DE"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Kto by mal záujem, aby vám uškodil</a:t>
            </a:r>
            <a:r>
              <a:rPr lang="de-DE" altLang="de-DE" sz="2400" dirty="0">
                <a:solidFill>
                  <a:srgbClr val="333333"/>
                </a:solidFill>
              </a:rPr>
              <a:t>? </a:t>
            </a:r>
            <a:r>
              <a:rPr lang="sk-SK" altLang="de-DE" sz="2400" dirty="0">
                <a:solidFill>
                  <a:srgbClr val="333333"/>
                </a:solidFill>
              </a:rPr>
              <a:t>Kto by do toho vložil toľko času a peňazí</a:t>
            </a:r>
            <a:r>
              <a:rPr lang="de-DE"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Existujú ľahšie spôsoby, ako niekomu uškodiť</a:t>
            </a:r>
            <a:r>
              <a:rPr lang="de-DE" altLang="de-DE" sz="2400" dirty="0">
                <a:solidFill>
                  <a:srgbClr val="333333"/>
                </a:solidFill>
              </a:rPr>
              <a:t>. </a:t>
            </a:r>
            <a:r>
              <a:rPr lang="sk-SK" altLang="de-DE" sz="2400" dirty="0">
                <a:solidFill>
                  <a:srgbClr val="333333"/>
                </a:solidFill>
              </a:rPr>
              <a:t>Prečo by si niekto vybral tak zložitý (a snáď nemožný) spôsob?</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40</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mn-lt"/>
                <a:ea typeface="+mn-ea"/>
                <a:cs typeface="+mn-cs"/>
              </a:rPr>
              <a:t>Priateľ vás pozýva na večeru.</a:t>
            </a:r>
            <a:endParaRPr lang="de-DE" altLang="de-DE" sz="3600">
              <a:latin typeface="+mn-lt"/>
              <a:ea typeface="+mn-ea"/>
              <a:cs typeface="+mn-cs"/>
            </a:endParaRPr>
          </a:p>
        </p:txBody>
      </p:sp>
      <p:sp>
        <p:nvSpPr>
          <p:cNvPr id="43011" name="Rectangle 3"/>
          <p:cNvSpPr>
            <a:spLocks noGrp="1" noChangeArrowheads="1"/>
          </p:cNvSpPr>
          <p:nvPr>
            <p:ph idx="1"/>
          </p:nvPr>
        </p:nvSpPr>
        <p:spPr>
          <a:noFill/>
        </p:spPr>
        <p:txBody>
          <a:bodyPr>
            <a:noAutofit/>
          </a:bodyPr>
          <a:lstStyle/>
          <a:p>
            <a:pPr eaLnBrk="1" hangingPunct="1"/>
            <a:r>
              <a:rPr lang="sk-SK" altLang="de-DE" sz="2400" dirty="0">
                <a:solidFill>
                  <a:srgbClr val="333333"/>
                </a:solidFill>
              </a:rPr>
              <a:t>Prečo vás pozval priateľ na </a:t>
            </a:r>
            <a:r>
              <a:rPr lang="sk-SK" altLang="de-DE" sz="2400">
                <a:solidFill>
                  <a:srgbClr val="333333"/>
                </a:solidFill>
              </a:rPr>
              <a:t>večeru</a:t>
            </a:r>
            <a:r>
              <a:rPr lang="de-DE" altLang="de-DE" sz="2400" dirty="0">
                <a:solidFill>
                  <a:srgbClr val="333333"/>
                </a:solidFill>
              </a:rPr>
              <a:t>?</a:t>
            </a:r>
          </a:p>
          <a:p>
            <a:pPr lvl="0" defTabSz="914400" fontAlgn="base"/>
            <a:r>
              <a:rPr lang="sk-SK" altLang="de-DE" sz="2400" dirty="0">
                <a:solidFill>
                  <a:srgbClr val="333333"/>
                </a:solidFill>
              </a:rPr>
              <a:t>Čo môže byť hlavnou príčinou takejto udalosti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41</a:t>
            </a:fld>
            <a:endParaRPr lang="de-DE" dirty="0">
              <a:latin typeface="+mn-lt"/>
              <a:cs typeface="+mn-cs"/>
            </a:endParaRPr>
          </a:p>
        </p:txBody>
      </p:sp>
      <p:pic>
        <p:nvPicPr>
          <p:cNvPr id="10" name="Picture 19" descr="Erwyn van der Meer - flickr  - Diner at Chateau de Violet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683676"/>
            <a:ext cx="3264750" cy="217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Vy sami? </a:t>
            </a:r>
          </a:p>
          <a:p>
            <a:pPr eaLnBrk="1" hangingPunct="1">
              <a:lnSpc>
                <a:spcPct val="105000"/>
              </a:lnSpc>
              <a:spcBef>
                <a:spcPts val="1999"/>
              </a:spcBef>
              <a:spcAft>
                <a:spcPts val="0"/>
              </a:spcAft>
              <a:buClrTx/>
              <a:buNone/>
            </a:pPr>
            <a:r>
              <a:rPr lang="en-US" altLang="de-DE" sz="2400">
                <a:solidFill>
                  <a:srgbClr val="004992"/>
                </a:solidFill>
                <a:latin typeface="Calibri Light"/>
              </a:rPr>
              <a:t>Iný človek alebo iní ľudia?</a:t>
            </a:r>
          </a:p>
          <a:p>
            <a:pPr eaLnBrk="1" hangingPunct="1">
              <a:lnSpc>
                <a:spcPct val="105000"/>
              </a:lnSpc>
              <a:spcBef>
                <a:spcPts val="1999"/>
              </a:spcBef>
              <a:spcAft>
                <a:spcPts val="0"/>
              </a:spcAft>
              <a:buClrTx/>
              <a:buNone/>
            </a:pPr>
            <a:r>
              <a:rPr lang="en-US" altLang="de-DE" sz="2400">
                <a:solidFill>
                  <a:srgbClr val="004992"/>
                </a:solidFill>
                <a:latin typeface="Calibri Light"/>
              </a:rPr>
              <a:t>Okolnosti alebo náhoda? </a:t>
            </a:r>
            <a:endParaRPr lang="fr-CH" altLang="de-DE" sz="24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Policajt zastavil vaše auto.</a:t>
            </a:r>
            <a:endParaRPr lang="de-DE" altLang="de-DE" sz="3600">
              <a:latin typeface="+mn-lt"/>
              <a:ea typeface="+mn-ea"/>
              <a:cs typeface="+mn-cs"/>
            </a:endParaRPr>
          </a:p>
        </p:txBody>
      </p:sp>
      <p:sp>
        <p:nvSpPr>
          <p:cNvPr id="44035" name="Rectangle 3"/>
          <p:cNvSpPr>
            <a:spLocks noGrp="1" noChangeArrowheads="1"/>
          </p:cNvSpPr>
          <p:nvPr>
            <p:ph idx="1"/>
          </p:nvPr>
        </p:nvSpPr>
        <p:spPr>
          <a:noFill/>
        </p:spPr>
        <p:txBody>
          <a:bodyPr>
            <a:noAutofit/>
          </a:bodyPr>
          <a:lstStyle/>
          <a:p>
            <a:pPr eaLnBrk="1" hangingPunct="1"/>
            <a:r>
              <a:rPr lang="sk-SK" altLang="de-DE" sz="2400" dirty="0">
                <a:solidFill>
                  <a:srgbClr val="333333"/>
                </a:solidFill>
              </a:rPr>
              <a:t>Čo viedlo policajta k tomu, aby zastavil vaše </a:t>
            </a:r>
            <a:r>
              <a:rPr lang="sk-SK" altLang="de-DE" sz="2400">
                <a:solidFill>
                  <a:srgbClr val="333333"/>
                </a:solidFill>
              </a:rPr>
              <a:t>auto</a:t>
            </a:r>
            <a:r>
              <a:rPr lang="de-DE" altLang="de-DE" sz="2400" dirty="0">
                <a:solidFill>
                  <a:srgbClr val="333333"/>
                </a:solidFill>
              </a:rPr>
              <a:t>?</a:t>
            </a:r>
          </a:p>
          <a:p>
            <a:pPr lvl="0" defTabSz="914400" fontAlgn="base"/>
            <a:r>
              <a:rPr lang="sk-SK" altLang="de-DE" sz="2400" dirty="0">
                <a:solidFill>
                  <a:srgbClr val="333333"/>
                </a:solidFill>
              </a:rPr>
              <a:t>Čo môže byť hlavnou príčinou takejto udalosti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42</a:t>
            </a:fld>
            <a:endParaRPr lang="de-DE" dirty="0">
              <a:latin typeface="+mn-lt"/>
              <a:cs typeface="+mn-cs"/>
            </a:endParaRPr>
          </a:p>
        </p:txBody>
      </p:sp>
      <p:pic>
        <p:nvPicPr>
          <p:cNvPr id="10" name="Picture 17" descr="Kambiz Kamrani - flickr- Bored Traffic Man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247923"/>
            <a:ext cx="3264750" cy="261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Vy sami? </a:t>
            </a:r>
          </a:p>
          <a:p>
            <a:pPr eaLnBrk="1" hangingPunct="1">
              <a:lnSpc>
                <a:spcPct val="105000"/>
              </a:lnSpc>
              <a:spcBef>
                <a:spcPts val="1999"/>
              </a:spcBef>
              <a:spcAft>
                <a:spcPts val="0"/>
              </a:spcAft>
              <a:buClrTx/>
              <a:buNone/>
            </a:pPr>
            <a:r>
              <a:rPr lang="en-US" altLang="de-DE" sz="2400">
                <a:solidFill>
                  <a:srgbClr val="004992"/>
                </a:solidFill>
                <a:latin typeface="Calibri Light"/>
              </a:rPr>
              <a:t>Iný človek alebo iní ľudia?</a:t>
            </a:r>
          </a:p>
          <a:p>
            <a:pPr eaLnBrk="1" hangingPunct="1">
              <a:lnSpc>
                <a:spcPct val="105000"/>
              </a:lnSpc>
              <a:spcBef>
                <a:spcPts val="1999"/>
              </a:spcBef>
              <a:spcAft>
                <a:spcPts val="0"/>
              </a:spcAft>
              <a:buClrTx/>
              <a:buNone/>
            </a:pPr>
            <a:r>
              <a:rPr lang="en-US" altLang="de-DE" sz="2400">
                <a:solidFill>
                  <a:srgbClr val="004992"/>
                </a:solidFill>
                <a:latin typeface="Calibri Light"/>
              </a:rPr>
              <a:t>Okolnosti alebo náhoda? </a:t>
            </a:r>
            <a:endParaRPr lang="fr-CH" altLang="de-DE" sz="24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Vyhrali ste v hre.</a:t>
            </a:r>
            <a:endParaRPr lang="de-DE" altLang="de-DE" sz="3600">
              <a:latin typeface="+mn-lt"/>
              <a:ea typeface="+mn-ea"/>
              <a:cs typeface="+mn-cs"/>
            </a:endParaRPr>
          </a:p>
        </p:txBody>
      </p:sp>
      <p:sp>
        <p:nvSpPr>
          <p:cNvPr id="45059" name="Rectangle 3"/>
          <p:cNvSpPr>
            <a:spLocks noGrp="1" noChangeArrowheads="1"/>
          </p:cNvSpPr>
          <p:nvPr>
            <p:ph idx="1"/>
          </p:nvPr>
        </p:nvSpPr>
        <p:spPr>
          <a:noFill/>
        </p:spPr>
        <p:txBody>
          <a:bodyPr>
            <a:noAutofit/>
          </a:bodyPr>
          <a:lstStyle/>
          <a:p>
            <a:pPr eaLnBrk="1" hangingPunct="1"/>
            <a:r>
              <a:rPr lang="sk-SK" altLang="de-DE" sz="2400" dirty="0">
                <a:solidFill>
                  <a:srgbClr val="333333"/>
                </a:solidFill>
              </a:rPr>
              <a:t>Prečo ste </a:t>
            </a:r>
            <a:r>
              <a:rPr lang="sk-SK" altLang="de-DE" sz="2400">
                <a:solidFill>
                  <a:srgbClr val="333333"/>
                </a:solidFill>
              </a:rPr>
              <a:t>vyhral</a:t>
            </a:r>
            <a:r>
              <a:rPr lang="de-DE" altLang="de-DE" sz="2400" dirty="0">
                <a:solidFill>
                  <a:srgbClr val="333333"/>
                </a:solidFill>
              </a:rPr>
              <a:t>?</a:t>
            </a:r>
          </a:p>
          <a:p>
            <a:pPr lvl="0" defTabSz="914400" fontAlgn="base"/>
            <a:r>
              <a:rPr lang="sk-SK" altLang="de-DE" sz="2400" dirty="0">
                <a:solidFill>
                  <a:srgbClr val="333333"/>
                </a:solidFill>
              </a:rPr>
              <a:t>Čo môže byť hlavnou príčinou takejto udalosti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43</a:t>
            </a:fld>
            <a:endParaRPr lang="de-DE" dirty="0">
              <a:latin typeface="+mn-lt"/>
              <a:cs typeface="+mn-cs"/>
            </a:endParaRPr>
          </a:p>
        </p:txBody>
      </p:sp>
      <p:pic>
        <p:nvPicPr>
          <p:cNvPr id="10" name="Picture 9" descr="Jochen Schmidt-Oehm fotocommunity Zocker"/>
          <p:cNvPicPr>
            <a:picLocks noChangeAspect="1" noChangeArrowheads="1"/>
          </p:cNvPicPr>
          <p:nvPr/>
        </p:nvPicPr>
        <p:blipFill rotWithShape="1">
          <a:blip r:embed="rId3">
            <a:extLst>
              <a:ext uri="{28A0092B-C50C-407E-A947-70E740481C1C}">
                <a14:useLocalDpi xmlns:a14="http://schemas.microsoft.com/office/drawing/2010/main" val="0"/>
              </a:ext>
            </a:extLst>
          </a:blip>
          <a:srcRect r="650" b="1027"/>
          <a:stretch/>
        </p:blipFill>
        <p:spPr bwMode="auto">
          <a:xfrm>
            <a:off x="8665575" y="4219479"/>
            <a:ext cx="3529600" cy="2638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Vy sami? </a:t>
            </a:r>
          </a:p>
          <a:p>
            <a:pPr eaLnBrk="1" hangingPunct="1">
              <a:lnSpc>
                <a:spcPct val="105000"/>
              </a:lnSpc>
              <a:spcBef>
                <a:spcPts val="1999"/>
              </a:spcBef>
              <a:spcAft>
                <a:spcPts val="0"/>
              </a:spcAft>
              <a:buClrTx/>
              <a:buNone/>
            </a:pPr>
            <a:r>
              <a:rPr lang="en-US" altLang="de-DE" sz="2400">
                <a:solidFill>
                  <a:srgbClr val="004992"/>
                </a:solidFill>
                <a:latin typeface="Calibri Light"/>
              </a:rPr>
              <a:t>Iný človek alebo iní ľudia?</a:t>
            </a:r>
          </a:p>
          <a:p>
            <a:pPr eaLnBrk="1" hangingPunct="1">
              <a:lnSpc>
                <a:spcPct val="105000"/>
              </a:lnSpc>
              <a:spcBef>
                <a:spcPts val="1999"/>
              </a:spcBef>
              <a:spcAft>
                <a:spcPts val="0"/>
              </a:spcAft>
              <a:buClrTx/>
              <a:buNone/>
            </a:pPr>
            <a:r>
              <a:rPr lang="en-US" altLang="de-DE" sz="2400">
                <a:solidFill>
                  <a:srgbClr val="004992"/>
                </a:solidFill>
                <a:latin typeface="Calibri Light"/>
              </a:rPr>
              <a:t>Okolnosti alebo náhoda? </a:t>
            </a:r>
            <a:endParaRPr lang="fr-CH"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Po príchode k autu ste si všimli, že je na laku škrabanec.</a:t>
            </a:r>
            <a:endParaRPr lang="de-DE" altLang="de-DE" sz="3600">
              <a:latin typeface="+mn-lt"/>
              <a:ea typeface="+mn-ea"/>
              <a:cs typeface="+mn-cs"/>
            </a:endParaRPr>
          </a:p>
        </p:txBody>
      </p:sp>
      <p:sp>
        <p:nvSpPr>
          <p:cNvPr id="46083" name="Rectangle 3"/>
          <p:cNvSpPr>
            <a:spLocks noGrp="1" noChangeArrowheads="1"/>
          </p:cNvSpPr>
          <p:nvPr>
            <p:ph idx="1"/>
          </p:nvPr>
        </p:nvSpPr>
        <p:spPr>
          <a:noFill/>
        </p:spPr>
        <p:txBody>
          <a:bodyPr>
            <a:noAutofit/>
          </a:bodyPr>
          <a:lstStyle/>
          <a:p>
            <a:pPr eaLnBrk="1" hangingPunct="1"/>
            <a:r>
              <a:rPr lang="sk-SK" altLang="de-DE" sz="2400" dirty="0">
                <a:solidFill>
                  <a:srgbClr val="333333"/>
                </a:solidFill>
              </a:rPr>
              <a:t>Čo mohlo spôsobiť tento </a:t>
            </a:r>
            <a:r>
              <a:rPr lang="sk-SK" altLang="de-DE" sz="2400">
                <a:solidFill>
                  <a:srgbClr val="333333"/>
                </a:solidFill>
              </a:rPr>
              <a:t>škrabanec</a:t>
            </a:r>
            <a:r>
              <a:rPr lang="de-DE" altLang="de-DE" sz="2400" dirty="0">
                <a:solidFill>
                  <a:srgbClr val="333333"/>
                </a:solidFill>
              </a:rPr>
              <a:t>?</a:t>
            </a:r>
          </a:p>
          <a:p>
            <a:pPr lvl="0" defTabSz="914400" fontAlgn="base"/>
            <a:r>
              <a:rPr lang="sk-SK" altLang="de-DE" sz="2400" dirty="0">
                <a:solidFill>
                  <a:srgbClr val="333333"/>
                </a:solidFill>
              </a:rPr>
              <a:t>Čo môže byť hlavnou príčinou takejto udalosti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44</a:t>
            </a:fld>
            <a:endParaRPr lang="de-DE" dirty="0">
              <a:latin typeface="+mn-lt"/>
              <a:cs typeface="+mn-cs"/>
            </a:endParaRPr>
          </a:p>
        </p:txBody>
      </p:sp>
      <p:pic>
        <p:nvPicPr>
          <p:cNvPr id="10" name="Picture 6" descr="robertrazrbl - 02-07-06_1728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63809" y="4509476"/>
            <a:ext cx="3131366" cy="2348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Vy sami? </a:t>
            </a:r>
          </a:p>
          <a:p>
            <a:pPr eaLnBrk="1" hangingPunct="1">
              <a:lnSpc>
                <a:spcPct val="105000"/>
              </a:lnSpc>
              <a:spcBef>
                <a:spcPts val="1999"/>
              </a:spcBef>
              <a:spcAft>
                <a:spcPts val="0"/>
              </a:spcAft>
              <a:buClrTx/>
              <a:buNone/>
            </a:pPr>
            <a:r>
              <a:rPr lang="en-US" altLang="de-DE" sz="2400">
                <a:solidFill>
                  <a:srgbClr val="004992"/>
                </a:solidFill>
                <a:latin typeface="Calibri Light"/>
              </a:rPr>
              <a:t>Iný človek alebo iní ľudia?</a:t>
            </a:r>
          </a:p>
          <a:p>
            <a:pPr eaLnBrk="1" hangingPunct="1">
              <a:lnSpc>
                <a:spcPct val="105000"/>
              </a:lnSpc>
              <a:spcBef>
                <a:spcPts val="1999"/>
              </a:spcBef>
              <a:spcAft>
                <a:spcPts val="0"/>
              </a:spcAft>
              <a:buClrTx/>
              <a:buNone/>
            </a:pPr>
            <a:r>
              <a:rPr lang="en-US" altLang="de-DE" sz="2400">
                <a:solidFill>
                  <a:srgbClr val="004992"/>
                </a:solidFill>
                <a:latin typeface="Calibri Light"/>
              </a:rPr>
              <a:t>Okolnosti alebo náhoda? </a:t>
            </a:r>
            <a:endParaRPr lang="fr-CH" altLang="de-DE" sz="2400" dirty="0">
              <a:solidFill>
                <a:srgbClr val="004992"/>
              </a:solidFill>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Lekár zistil, že máte vysoký krvný tlak.</a:t>
            </a:r>
            <a:endParaRPr lang="de-DE" altLang="de-DE" sz="3600">
              <a:latin typeface="+mn-lt"/>
              <a:ea typeface="+mn-ea"/>
              <a:cs typeface="+mn-cs"/>
            </a:endParaRPr>
          </a:p>
        </p:txBody>
      </p:sp>
      <p:sp>
        <p:nvSpPr>
          <p:cNvPr id="47108" name="Rectangle 3"/>
          <p:cNvSpPr>
            <a:spLocks noGrp="1" noChangeArrowheads="1"/>
          </p:cNvSpPr>
          <p:nvPr>
            <p:ph idx="1"/>
          </p:nvPr>
        </p:nvSpPr>
        <p:spPr>
          <a:noFill/>
        </p:spPr>
        <p:txBody>
          <a:bodyPr>
            <a:noAutofit/>
          </a:bodyPr>
          <a:lstStyle/>
          <a:p>
            <a:pPr eaLnBrk="1" hangingPunct="1"/>
            <a:r>
              <a:rPr lang="sk-SK" altLang="de-DE" sz="2400" dirty="0">
                <a:solidFill>
                  <a:srgbClr val="333333"/>
                </a:solidFill>
              </a:rPr>
              <a:t>Prečo máte vysoký krvný </a:t>
            </a:r>
            <a:r>
              <a:rPr lang="sk-SK" altLang="de-DE" sz="2400">
                <a:solidFill>
                  <a:srgbClr val="333333"/>
                </a:solidFill>
              </a:rPr>
              <a:t>tlak</a:t>
            </a:r>
            <a:r>
              <a:rPr lang="de-DE" altLang="de-DE" sz="2400" dirty="0">
                <a:solidFill>
                  <a:srgbClr val="333333"/>
                </a:solidFill>
              </a:rPr>
              <a:t>?</a:t>
            </a:r>
          </a:p>
          <a:p>
            <a:pPr lvl="0" defTabSz="914400" fontAlgn="base"/>
            <a:r>
              <a:rPr lang="sk-SK" altLang="de-DE" sz="2400" dirty="0">
                <a:solidFill>
                  <a:srgbClr val="333333"/>
                </a:solidFill>
              </a:rPr>
              <a:t>Čo môže byť hlavnou príčinou takejto udalosti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45</a:t>
            </a:fld>
            <a:endParaRPr lang="de-DE" dirty="0">
              <a:latin typeface="+mn-lt"/>
              <a:cs typeface="+mn-cs"/>
            </a:endParaRPr>
          </a:p>
        </p:txBody>
      </p:sp>
      <p:pic>
        <p:nvPicPr>
          <p:cNvPr id="10" name="Picture 14" descr="haysophie flickr name DSCN3940 cc 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Vy sami? </a:t>
            </a:r>
          </a:p>
          <a:p>
            <a:pPr eaLnBrk="1" hangingPunct="1">
              <a:lnSpc>
                <a:spcPct val="105000"/>
              </a:lnSpc>
              <a:spcBef>
                <a:spcPts val="1999"/>
              </a:spcBef>
              <a:spcAft>
                <a:spcPts val="0"/>
              </a:spcAft>
              <a:buClrTx/>
              <a:buNone/>
            </a:pPr>
            <a:r>
              <a:rPr lang="en-US" altLang="de-DE" sz="2400">
                <a:solidFill>
                  <a:srgbClr val="004992"/>
                </a:solidFill>
                <a:latin typeface="Calibri Light"/>
              </a:rPr>
              <a:t>Iný človek alebo iní ľudia?</a:t>
            </a:r>
          </a:p>
          <a:p>
            <a:pPr eaLnBrk="1" hangingPunct="1">
              <a:lnSpc>
                <a:spcPct val="105000"/>
              </a:lnSpc>
              <a:spcBef>
                <a:spcPts val="1999"/>
              </a:spcBef>
              <a:spcAft>
                <a:spcPts val="0"/>
              </a:spcAft>
              <a:buClrTx/>
              <a:buNone/>
            </a:pPr>
            <a:r>
              <a:rPr lang="en-US" altLang="de-DE" sz="2400">
                <a:solidFill>
                  <a:srgbClr val="004992"/>
                </a:solidFill>
                <a:latin typeface="Calibri Light"/>
              </a:rPr>
              <a:t>Okolnosti alebo náhoda? </a:t>
            </a:r>
            <a:endParaRPr lang="fr-CH"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Priateľ vám odmietol pomôcť s vašou prácou.</a:t>
            </a:r>
            <a:endParaRPr lang="de-DE" altLang="de-DE" sz="3600">
              <a:latin typeface="+mn-lt"/>
              <a:ea typeface="+mn-ea"/>
              <a:cs typeface="+mn-cs"/>
            </a:endParaRPr>
          </a:p>
        </p:txBody>
      </p:sp>
      <p:sp>
        <p:nvSpPr>
          <p:cNvPr id="48131" name="Rectangle 3"/>
          <p:cNvSpPr>
            <a:spLocks noGrp="1" noChangeArrowheads="1"/>
          </p:cNvSpPr>
          <p:nvPr>
            <p:ph idx="1"/>
          </p:nvPr>
        </p:nvSpPr>
        <p:spPr>
          <a:noFill/>
        </p:spPr>
        <p:txBody>
          <a:bodyPr>
            <a:noAutofit/>
          </a:bodyPr>
          <a:lstStyle/>
          <a:p>
            <a:pPr eaLnBrk="1" hangingPunct="1"/>
            <a:r>
              <a:rPr lang="sk-SK" altLang="de-DE" sz="2400" dirty="0">
                <a:solidFill>
                  <a:srgbClr val="333333"/>
                </a:solidFill>
              </a:rPr>
              <a:t>Čo viedlo vášho priateľa k tomu, aby vám </a:t>
            </a:r>
            <a:r>
              <a:rPr lang="sk-SK" altLang="de-DE" sz="2400">
                <a:solidFill>
                  <a:srgbClr val="333333"/>
                </a:solidFill>
              </a:rPr>
              <a:t>nepomohol</a:t>
            </a:r>
            <a:r>
              <a:rPr lang="de-DE" altLang="de-DE" sz="2400" dirty="0">
                <a:solidFill>
                  <a:srgbClr val="333333"/>
                </a:solidFill>
              </a:rPr>
              <a:t>?</a:t>
            </a:r>
          </a:p>
          <a:p>
            <a:pPr lvl="0" defTabSz="914400" fontAlgn="base"/>
            <a:r>
              <a:rPr lang="sk-SK" altLang="de-DE" sz="2400" dirty="0">
                <a:solidFill>
                  <a:srgbClr val="333333"/>
                </a:solidFill>
              </a:rPr>
              <a:t>Čo môže byť hlavnou príčinou takejto udalosti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46</a:t>
            </a:fld>
            <a:endParaRPr lang="de-DE" dirty="0">
              <a:latin typeface="+mn-lt"/>
              <a:cs typeface="+mn-cs"/>
            </a:endParaRPr>
          </a:p>
        </p:txBody>
      </p:sp>
      <p:pic>
        <p:nvPicPr>
          <p:cNvPr id="10" name="Picture 12" descr="Katrin Ze"/>
          <p:cNvPicPr>
            <a:picLocks noChangeAspect="1" noChangeArrowheads="1"/>
          </p:cNvPicPr>
          <p:nvPr/>
        </p:nvPicPr>
        <p:blipFill rotWithShape="1">
          <a:blip r:embed="rId3">
            <a:extLst>
              <a:ext uri="{28A0092B-C50C-407E-A947-70E740481C1C}">
                <a14:useLocalDpi xmlns:a14="http://schemas.microsoft.com/office/drawing/2010/main" val="0"/>
              </a:ext>
            </a:extLst>
          </a:blip>
          <a:srcRect l="786" t="534" r="684" b="938"/>
          <a:stretch/>
        </p:blipFill>
        <p:spPr bwMode="auto">
          <a:xfrm>
            <a:off x="9451975" y="4114800"/>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Vy sami? </a:t>
            </a:r>
          </a:p>
          <a:p>
            <a:pPr eaLnBrk="1" hangingPunct="1">
              <a:lnSpc>
                <a:spcPct val="105000"/>
              </a:lnSpc>
              <a:spcBef>
                <a:spcPts val="1999"/>
              </a:spcBef>
              <a:spcAft>
                <a:spcPts val="0"/>
              </a:spcAft>
              <a:buClrTx/>
              <a:buNone/>
            </a:pPr>
            <a:r>
              <a:rPr lang="en-US" altLang="de-DE" sz="2400">
                <a:solidFill>
                  <a:srgbClr val="004992"/>
                </a:solidFill>
                <a:latin typeface="Calibri Light"/>
              </a:rPr>
              <a:t>Iný človek alebo iní ľudia?</a:t>
            </a:r>
          </a:p>
          <a:p>
            <a:pPr eaLnBrk="1" hangingPunct="1">
              <a:lnSpc>
                <a:spcPct val="105000"/>
              </a:lnSpc>
              <a:spcBef>
                <a:spcPts val="1999"/>
              </a:spcBef>
              <a:spcAft>
                <a:spcPts val="0"/>
              </a:spcAft>
              <a:buClrTx/>
              <a:buNone/>
            </a:pPr>
            <a:r>
              <a:rPr lang="en-US" altLang="de-DE" sz="2400">
                <a:solidFill>
                  <a:srgbClr val="004992"/>
                </a:solidFill>
                <a:latin typeface="Calibri Light"/>
              </a:rPr>
              <a:t>Okolnosti alebo náhoda? </a:t>
            </a:r>
            <a:endParaRPr lang="fr-CH" altLang="de-DE" sz="24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Priateľ vás prekvapil darom.</a:t>
            </a:r>
            <a:endParaRPr lang="de-DE" altLang="de-DE" sz="3600">
              <a:latin typeface="+mn-lt"/>
              <a:ea typeface="+mn-ea"/>
              <a:cs typeface="+mn-cs"/>
            </a:endParaRPr>
          </a:p>
        </p:txBody>
      </p:sp>
      <p:sp>
        <p:nvSpPr>
          <p:cNvPr id="49155" name="Rectangle 3"/>
          <p:cNvSpPr>
            <a:spLocks noGrp="1" noChangeArrowheads="1"/>
          </p:cNvSpPr>
          <p:nvPr>
            <p:ph idx="1"/>
          </p:nvPr>
        </p:nvSpPr>
        <p:spPr>
          <a:noFill/>
        </p:spPr>
        <p:txBody>
          <a:bodyPr>
            <a:noAutofit/>
          </a:bodyPr>
          <a:lstStyle/>
          <a:p>
            <a:pPr eaLnBrk="1" hangingPunct="1"/>
            <a:r>
              <a:rPr lang="sk-SK" altLang="de-DE" sz="2400" dirty="0">
                <a:solidFill>
                  <a:srgbClr val="333333"/>
                </a:solidFill>
              </a:rPr>
              <a:t>Čo viedlo vášho priateľa k tomu, aby vám daroval </a:t>
            </a:r>
            <a:r>
              <a:rPr lang="sk-SK" altLang="de-DE" sz="2400">
                <a:solidFill>
                  <a:srgbClr val="333333"/>
                </a:solidFill>
              </a:rPr>
              <a:t>dar</a:t>
            </a:r>
            <a:r>
              <a:rPr lang="de-DE" altLang="de-DE" sz="2400" dirty="0">
                <a:solidFill>
                  <a:srgbClr val="333333"/>
                </a:solidFill>
              </a:rPr>
              <a:t>?</a:t>
            </a:r>
          </a:p>
          <a:p>
            <a:pPr lvl="0" defTabSz="914400" fontAlgn="base"/>
            <a:r>
              <a:rPr lang="sk-SK" altLang="de-DE" sz="2400" dirty="0">
                <a:solidFill>
                  <a:srgbClr val="333333"/>
                </a:solidFill>
              </a:rPr>
              <a:t>Čo môže byť hlavnou príčinou takejto udalosti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47</a:t>
            </a:fld>
            <a:endParaRPr lang="de-DE" dirty="0">
              <a:latin typeface="+mn-lt"/>
              <a:cs typeface="+mn-cs"/>
            </a:endParaRPr>
          </a:p>
        </p:txBody>
      </p:sp>
      <p:pic>
        <p:nvPicPr>
          <p:cNvPr id="10" name="Picture 18" descr="penmachine - flickr - Big Present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9290" y="4619038"/>
            <a:ext cx="3465885" cy="223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Vy sami? </a:t>
            </a:r>
          </a:p>
          <a:p>
            <a:pPr eaLnBrk="1" hangingPunct="1">
              <a:lnSpc>
                <a:spcPct val="105000"/>
              </a:lnSpc>
              <a:spcBef>
                <a:spcPts val="1999"/>
              </a:spcBef>
              <a:spcAft>
                <a:spcPts val="0"/>
              </a:spcAft>
              <a:buClrTx/>
              <a:buNone/>
            </a:pPr>
            <a:r>
              <a:rPr lang="en-US" altLang="de-DE" sz="2400">
                <a:solidFill>
                  <a:srgbClr val="004992"/>
                </a:solidFill>
                <a:latin typeface="Calibri Light"/>
              </a:rPr>
              <a:t>Iný človek alebo iní ľudia?</a:t>
            </a:r>
          </a:p>
          <a:p>
            <a:pPr eaLnBrk="1" hangingPunct="1">
              <a:lnSpc>
                <a:spcPct val="105000"/>
              </a:lnSpc>
              <a:spcBef>
                <a:spcPts val="1999"/>
              </a:spcBef>
              <a:spcAft>
                <a:spcPts val="0"/>
              </a:spcAft>
              <a:buClrTx/>
              <a:buNone/>
            </a:pPr>
            <a:r>
              <a:rPr lang="en-US" altLang="de-DE" sz="2400">
                <a:solidFill>
                  <a:srgbClr val="004992"/>
                </a:solidFill>
                <a:latin typeface="Calibri Light"/>
              </a:rPr>
              <a:t>Okolnosti alebo náhoda? </a:t>
            </a:r>
            <a:endParaRPr lang="fr-CH" altLang="de-DE" sz="24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Priateľ vám povedal, že ste hlúpy.</a:t>
            </a:r>
            <a:endParaRPr lang="de-DE" altLang="de-DE" sz="3600">
              <a:latin typeface="+mn-lt"/>
              <a:ea typeface="+mn-ea"/>
              <a:cs typeface="+mn-cs"/>
            </a:endParaRPr>
          </a:p>
        </p:txBody>
      </p:sp>
      <p:sp>
        <p:nvSpPr>
          <p:cNvPr id="50179" name="Rectangle 3"/>
          <p:cNvSpPr>
            <a:spLocks noGrp="1" noChangeArrowheads="1"/>
          </p:cNvSpPr>
          <p:nvPr>
            <p:ph idx="1"/>
          </p:nvPr>
        </p:nvSpPr>
        <p:spPr>
          <a:noFill/>
        </p:spPr>
        <p:txBody>
          <a:bodyPr>
            <a:noAutofit/>
          </a:bodyPr>
          <a:lstStyle/>
          <a:p>
            <a:pPr eaLnBrk="1" hangingPunct="1"/>
            <a:r>
              <a:rPr lang="sk-SK" altLang="de-DE" sz="2400" dirty="0">
                <a:solidFill>
                  <a:srgbClr val="333333"/>
                </a:solidFill>
              </a:rPr>
              <a:t>Čo viedlo vášho priateľa k tomu, aby vám povedal, že ste hlúpy</a:t>
            </a:r>
            <a:r>
              <a:rPr lang="de-DE" altLang="de-DE" sz="2400" dirty="0">
                <a:solidFill>
                  <a:srgbClr val="333333"/>
                </a:solidFill>
              </a:rPr>
              <a:t>?</a:t>
            </a:r>
          </a:p>
          <a:p>
            <a:pPr lvl="0" defTabSz="914400" fontAlgn="base"/>
            <a:r>
              <a:rPr lang="sk-SK" altLang="de-DE" sz="2400" dirty="0">
                <a:solidFill>
                  <a:srgbClr val="333333"/>
                </a:solidFill>
              </a:rPr>
              <a:t>Čo môže byť hlavnou príčinou takejto udalosti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48</a:t>
            </a:fld>
            <a:endParaRPr lang="de-DE" dirty="0">
              <a:latin typeface="+mn-lt"/>
              <a:cs typeface="+mn-cs"/>
            </a:endParaRPr>
          </a:p>
        </p:txBody>
      </p:sp>
      <p:pic>
        <p:nvPicPr>
          <p:cNvPr id="10" name="Picture 17" descr="Simon Pais - flickr - Stupid M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3093" y="4656526"/>
            <a:ext cx="3072082" cy="2201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Vy sami? </a:t>
            </a:r>
          </a:p>
          <a:p>
            <a:pPr eaLnBrk="1" hangingPunct="1">
              <a:lnSpc>
                <a:spcPct val="105000"/>
              </a:lnSpc>
              <a:spcBef>
                <a:spcPts val="1999"/>
              </a:spcBef>
              <a:spcAft>
                <a:spcPts val="0"/>
              </a:spcAft>
              <a:buClrTx/>
              <a:buNone/>
            </a:pPr>
            <a:r>
              <a:rPr lang="en-US" altLang="de-DE" sz="2400">
                <a:solidFill>
                  <a:srgbClr val="004992"/>
                </a:solidFill>
                <a:latin typeface="Calibri Light"/>
              </a:rPr>
              <a:t>Iný človek alebo iní ľudia?</a:t>
            </a:r>
          </a:p>
          <a:p>
            <a:pPr eaLnBrk="1" hangingPunct="1">
              <a:lnSpc>
                <a:spcPct val="105000"/>
              </a:lnSpc>
              <a:spcBef>
                <a:spcPts val="1999"/>
              </a:spcBef>
              <a:spcAft>
                <a:spcPts val="0"/>
              </a:spcAft>
              <a:buClrTx/>
              <a:buNone/>
            </a:pPr>
            <a:r>
              <a:rPr lang="en-US" altLang="de-DE" sz="2400">
                <a:solidFill>
                  <a:srgbClr val="004992"/>
                </a:solidFill>
                <a:latin typeface="Calibri Light"/>
              </a:rPr>
              <a:t>Okolnosti alebo náhoda? </a:t>
            </a:r>
            <a:endParaRPr lang="fr-CH" altLang="de-DE" sz="240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Dieťa vášho suseda sa rozplakalo, keď ste ho zodvihli.</a:t>
            </a:r>
            <a:endParaRPr lang="de-DE" altLang="de-DE" sz="3600">
              <a:latin typeface="+mn-lt"/>
              <a:ea typeface="+mn-ea"/>
              <a:cs typeface="+mn-cs"/>
            </a:endParaRPr>
          </a:p>
        </p:txBody>
      </p:sp>
      <p:sp>
        <p:nvSpPr>
          <p:cNvPr id="51203" name="Rectangle 3"/>
          <p:cNvSpPr>
            <a:spLocks noGrp="1" noChangeArrowheads="1"/>
          </p:cNvSpPr>
          <p:nvPr>
            <p:ph idx="1"/>
          </p:nvPr>
        </p:nvSpPr>
        <p:spPr>
          <a:noFill/>
        </p:spPr>
        <p:txBody>
          <a:bodyPr>
            <a:noAutofit/>
          </a:bodyPr>
          <a:lstStyle/>
          <a:p>
            <a:pPr eaLnBrk="1" hangingPunct="1"/>
            <a:r>
              <a:rPr lang="sk-SK" altLang="de-DE" sz="2400" dirty="0">
                <a:solidFill>
                  <a:srgbClr val="333333"/>
                </a:solidFill>
              </a:rPr>
              <a:t>Prečo dieťa </a:t>
            </a:r>
            <a:r>
              <a:rPr lang="sk-SK" altLang="de-DE" sz="2400">
                <a:solidFill>
                  <a:srgbClr val="333333"/>
                </a:solidFill>
              </a:rPr>
              <a:t>plače</a:t>
            </a:r>
            <a:r>
              <a:rPr lang="de-DE" altLang="de-DE" sz="2400" dirty="0">
                <a:solidFill>
                  <a:srgbClr val="333333"/>
                </a:solidFill>
              </a:rPr>
              <a:t>?</a:t>
            </a:r>
          </a:p>
          <a:p>
            <a:pPr lvl="0" defTabSz="914400" fontAlgn="base"/>
            <a:r>
              <a:rPr lang="sk-SK" altLang="de-DE" sz="2400" dirty="0">
                <a:solidFill>
                  <a:srgbClr val="333333"/>
                </a:solidFill>
              </a:rPr>
              <a:t>Čo môže byť hlavnou príčinou takejto udalosti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49</a:t>
            </a:fld>
            <a:endParaRPr lang="de-DE" dirty="0">
              <a:latin typeface="+mn-lt"/>
              <a:cs typeface="+mn-cs"/>
            </a:endParaRPr>
          </a:p>
        </p:txBody>
      </p:sp>
      <p:pic>
        <p:nvPicPr>
          <p:cNvPr id="10" name="Picture 8" descr="valentinapowers flickr Cry Baby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956" y="4403086"/>
            <a:ext cx="3273219" cy="2454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Vy sami? </a:t>
            </a:r>
          </a:p>
          <a:p>
            <a:pPr eaLnBrk="1" hangingPunct="1">
              <a:lnSpc>
                <a:spcPct val="105000"/>
              </a:lnSpc>
              <a:spcBef>
                <a:spcPts val="1999"/>
              </a:spcBef>
              <a:spcAft>
                <a:spcPts val="0"/>
              </a:spcAft>
              <a:buClrTx/>
              <a:buNone/>
            </a:pPr>
            <a:r>
              <a:rPr lang="en-US" altLang="de-DE" sz="2400">
                <a:solidFill>
                  <a:srgbClr val="004992"/>
                </a:solidFill>
                <a:latin typeface="Calibri Light"/>
              </a:rPr>
              <a:t>Iný človek alebo iní ľudia?</a:t>
            </a:r>
          </a:p>
          <a:p>
            <a:pPr eaLnBrk="1" hangingPunct="1">
              <a:lnSpc>
                <a:spcPct val="105000"/>
              </a:lnSpc>
              <a:spcBef>
                <a:spcPts val="1999"/>
              </a:spcBef>
              <a:spcAft>
                <a:spcPts val="0"/>
              </a:spcAft>
              <a:buClrTx/>
              <a:buNone/>
            </a:pPr>
            <a:r>
              <a:rPr lang="en-US" altLang="de-DE" sz="2400">
                <a:solidFill>
                  <a:srgbClr val="004992"/>
                </a:solidFill>
                <a:latin typeface="Calibri Light"/>
              </a:rPr>
              <a:t>Okolnosti alebo náhoda? </a:t>
            </a:r>
            <a:endParaRPr lang="fr-CH" altLang="de-DE" sz="24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Priateľ povedal, že vás nerešpektuje.</a:t>
            </a:r>
            <a:endParaRPr lang="de-DE" altLang="de-DE" sz="3600">
              <a:latin typeface="+mn-lt"/>
              <a:ea typeface="+mn-ea"/>
              <a:cs typeface="+mn-cs"/>
            </a:endParaRPr>
          </a:p>
        </p:txBody>
      </p:sp>
      <p:sp>
        <p:nvSpPr>
          <p:cNvPr id="52227" name="Rectangle 3"/>
          <p:cNvSpPr>
            <a:spLocks noGrp="1" noChangeArrowheads="1"/>
          </p:cNvSpPr>
          <p:nvPr>
            <p:ph idx="1"/>
          </p:nvPr>
        </p:nvSpPr>
        <p:spPr>
          <a:noFill/>
        </p:spPr>
        <p:txBody>
          <a:bodyPr>
            <a:noAutofit/>
          </a:bodyPr>
          <a:lstStyle/>
          <a:p>
            <a:pPr eaLnBrk="1" hangingPunct="1"/>
            <a:r>
              <a:rPr lang="sk-SK" altLang="de-DE" sz="2400" dirty="0">
                <a:solidFill>
                  <a:srgbClr val="333333"/>
                </a:solidFill>
              </a:rPr>
              <a:t>Čo viedlo vášho priateľa k tomu, aby to </a:t>
            </a:r>
            <a:r>
              <a:rPr lang="sk-SK" altLang="de-DE" sz="2400">
                <a:solidFill>
                  <a:srgbClr val="333333"/>
                </a:solidFill>
              </a:rPr>
              <a:t>povedal</a:t>
            </a:r>
            <a:r>
              <a:rPr lang="de-DE" altLang="de-DE" sz="2400" dirty="0">
                <a:solidFill>
                  <a:srgbClr val="333333"/>
                </a:solidFill>
              </a:rPr>
              <a:t>?</a:t>
            </a:r>
          </a:p>
          <a:p>
            <a:pPr lvl="0" defTabSz="914400" fontAlgn="base"/>
            <a:r>
              <a:rPr lang="sk-SK" altLang="de-DE" sz="2400" dirty="0">
                <a:solidFill>
                  <a:srgbClr val="333333"/>
                </a:solidFill>
              </a:rPr>
              <a:t>Čo môže byť hlavnou príčinou takejto udalosti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50</a:t>
            </a:fld>
            <a:endParaRPr lang="de-DE" dirty="0">
              <a:latin typeface="+mn-lt"/>
              <a:cs typeface="+mn-cs"/>
            </a:endParaRPr>
          </a:p>
        </p:txBody>
      </p:sp>
      <p:pic>
        <p:nvPicPr>
          <p:cNvPr id="10" name="Picture 18" descr="Heidi Wittwer fotocommunity He Du! Gwealt ist keine Lös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2" y="4491386"/>
            <a:ext cx="3552693" cy="236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Vy sami? </a:t>
            </a:r>
          </a:p>
          <a:p>
            <a:pPr eaLnBrk="1" hangingPunct="1">
              <a:lnSpc>
                <a:spcPct val="105000"/>
              </a:lnSpc>
              <a:spcBef>
                <a:spcPts val="1999"/>
              </a:spcBef>
              <a:spcAft>
                <a:spcPts val="0"/>
              </a:spcAft>
              <a:buClrTx/>
              <a:buNone/>
            </a:pPr>
            <a:r>
              <a:rPr lang="en-US" altLang="de-DE" sz="2400">
                <a:solidFill>
                  <a:srgbClr val="004992"/>
                </a:solidFill>
                <a:latin typeface="Calibri Light"/>
              </a:rPr>
              <a:t>Iný človek alebo iní ľudia?</a:t>
            </a:r>
          </a:p>
          <a:p>
            <a:pPr eaLnBrk="1" hangingPunct="1">
              <a:lnSpc>
                <a:spcPct val="105000"/>
              </a:lnSpc>
              <a:spcBef>
                <a:spcPts val="1999"/>
              </a:spcBef>
              <a:spcAft>
                <a:spcPts val="0"/>
              </a:spcAft>
              <a:buClrTx/>
              <a:buNone/>
            </a:pPr>
            <a:r>
              <a:rPr lang="en-US" altLang="de-DE" sz="2400">
                <a:solidFill>
                  <a:srgbClr val="004992"/>
                </a:solidFill>
                <a:latin typeface="Calibri Light"/>
              </a:rPr>
              <a:t>Okolnosti alebo náhoda? </a:t>
            </a:r>
            <a:endParaRPr lang="fr-CH" altLang="de-DE" sz="2400" dirty="0">
              <a:solidFill>
                <a:srgbClr val="004992"/>
              </a:solidFill>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Prenos</a:t>
            </a:r>
            <a:r>
              <a:rPr lang="en-US" sz="3600" dirty="0">
                <a:latin typeface="+mn-lt"/>
                <a:ea typeface="+mn-ea"/>
                <a:cs typeface="+mn-cs"/>
              </a:rPr>
              <a:t> do </a:t>
            </a:r>
            <a:r>
              <a:rPr lang="en-US" sz="3600" dirty="0" err="1">
                <a:latin typeface="+mn-lt"/>
                <a:ea typeface="+mn-ea"/>
                <a:cs typeface="+mn-cs"/>
              </a:rPr>
              <a:t>každodenného</a:t>
            </a:r>
            <a:r>
              <a:rPr lang="en-US" sz="3600" dirty="0">
                <a:latin typeface="+mn-lt"/>
                <a:ea typeface="+mn-ea"/>
                <a:cs typeface="+mn-cs"/>
              </a:rPr>
              <a:t> </a:t>
            </a:r>
            <a:r>
              <a:rPr lang="en-US" sz="3600" dirty="0" err="1">
                <a:latin typeface="+mn-lt"/>
                <a:ea typeface="+mn-ea"/>
                <a:cs typeface="+mn-cs"/>
              </a:rPr>
              <a:t>života</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k-SK" altLang="de-DE" sz="2400" b="1" dirty="0">
                <a:solidFill>
                  <a:srgbClr val="333333"/>
                </a:solidFill>
              </a:rPr>
              <a:t>Ciele učenia</a:t>
            </a:r>
            <a:r>
              <a:rPr lang="de-DE" altLang="de-DE" sz="2400" b="1"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Vždy berte do úvahy rôzne faktory, ktoré môžu prispieť k tomu, ako nejaká udalosť dopadla</a:t>
            </a:r>
            <a:r>
              <a:rPr lang="en-US" altLang="de-DE" sz="2400" dirty="0">
                <a:solidFill>
                  <a:srgbClr val="333333"/>
                </a:solidFill>
              </a:rPr>
              <a:t> (</a:t>
            </a:r>
            <a:r>
              <a:rPr lang="sk-SK" altLang="de-DE" sz="2400" dirty="0">
                <a:solidFill>
                  <a:srgbClr val="333333"/>
                </a:solidFill>
              </a:rPr>
              <a:t>vlastný podiel</a:t>
            </a:r>
            <a:r>
              <a:rPr lang="en-US" altLang="de-DE" sz="2400" dirty="0">
                <a:solidFill>
                  <a:srgbClr val="333333"/>
                </a:solidFill>
              </a:rPr>
              <a:t>/</a:t>
            </a:r>
            <a:r>
              <a:rPr lang="sk-SK" altLang="de-DE" sz="2400" dirty="0">
                <a:solidFill>
                  <a:srgbClr val="333333"/>
                </a:solidFill>
              </a:rPr>
              <a:t>podiel iných</a:t>
            </a:r>
            <a:r>
              <a:rPr lang="en-US" altLang="de-DE" sz="2400" dirty="0">
                <a:solidFill>
                  <a:srgbClr val="333333"/>
                </a:solidFill>
              </a:rPr>
              <a:t>/</a:t>
            </a:r>
            <a:r>
              <a:rPr lang="sk-SK" altLang="de-DE" sz="2400" dirty="0">
                <a:solidFill>
                  <a:srgbClr val="333333"/>
                </a:solidFill>
              </a:rPr>
              <a:t>podiel okolností</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51</a:t>
            </a:fld>
            <a:endParaRPr lang="de-DE" dirty="0">
              <a:latin typeface="+mn-lt"/>
              <a:cs typeface="+mn-cs"/>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Prenos</a:t>
            </a:r>
            <a:r>
              <a:rPr lang="en-US" sz="3600" dirty="0">
                <a:latin typeface="+mn-lt"/>
                <a:ea typeface="+mn-ea"/>
                <a:cs typeface="+mn-cs"/>
              </a:rPr>
              <a:t> do </a:t>
            </a:r>
            <a:r>
              <a:rPr lang="en-US" sz="3600" dirty="0" err="1">
                <a:latin typeface="+mn-lt"/>
                <a:ea typeface="+mn-ea"/>
                <a:cs typeface="+mn-cs"/>
              </a:rPr>
              <a:t>každodenného</a:t>
            </a:r>
            <a:r>
              <a:rPr lang="en-US" sz="3600" dirty="0">
                <a:latin typeface="+mn-lt"/>
                <a:ea typeface="+mn-ea"/>
                <a:cs typeface="+mn-cs"/>
              </a:rPr>
              <a:t> </a:t>
            </a:r>
            <a:r>
              <a:rPr lang="en-US" sz="3600" dirty="0" err="1">
                <a:latin typeface="+mn-lt"/>
                <a:ea typeface="+mn-ea"/>
                <a:cs typeface="+mn-cs"/>
              </a:rPr>
              <a:t>života</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k-SK" altLang="de-DE" sz="2400" b="1" dirty="0">
                <a:solidFill>
                  <a:srgbClr val="333333"/>
                </a:solidFill>
              </a:rPr>
              <a:t>Ciele učenia</a:t>
            </a:r>
            <a:r>
              <a:rPr lang="de-DE" altLang="de-DE" sz="2400" b="1"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Vždy berte do úvahy rôzne faktory, ktoré môžu prispieť k tomu, ako nejaká udalosť dopadla</a:t>
            </a:r>
            <a:r>
              <a:rPr lang="en-US" altLang="de-DE" sz="2400" dirty="0">
                <a:solidFill>
                  <a:srgbClr val="333333"/>
                </a:solidFill>
              </a:rPr>
              <a:t> (</a:t>
            </a:r>
            <a:r>
              <a:rPr lang="sk-SK" altLang="de-DE" sz="2400" dirty="0">
                <a:solidFill>
                  <a:srgbClr val="333333"/>
                </a:solidFill>
              </a:rPr>
              <a:t>vlastný podiel</a:t>
            </a:r>
            <a:r>
              <a:rPr lang="en-US" altLang="de-DE" sz="2400" dirty="0">
                <a:solidFill>
                  <a:srgbClr val="333333"/>
                </a:solidFill>
              </a:rPr>
              <a:t>/</a:t>
            </a:r>
            <a:r>
              <a:rPr lang="sk-SK" altLang="de-DE" sz="2400" dirty="0">
                <a:solidFill>
                  <a:srgbClr val="333333"/>
                </a:solidFill>
              </a:rPr>
              <a:t>podiel iných</a:t>
            </a:r>
            <a:r>
              <a:rPr lang="en-US" altLang="de-DE" sz="2400" dirty="0">
                <a:solidFill>
                  <a:srgbClr val="333333"/>
                </a:solidFill>
              </a:rPr>
              <a:t>/</a:t>
            </a:r>
            <a:r>
              <a:rPr lang="sk-SK" altLang="de-DE" sz="2400" dirty="0">
                <a:solidFill>
                  <a:srgbClr val="333333"/>
                </a:solidFill>
              </a:rPr>
              <a:t>podiel okolností</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V každodennom živote by sme sa mali snažiť byť takí realistickí, ako je len možné</a:t>
            </a:r>
            <a:r>
              <a:rPr lang="en-US" altLang="de-DE" sz="2400" dirty="0">
                <a:solidFill>
                  <a:srgbClr val="333333"/>
                </a:solidFill>
              </a:rPr>
              <a:t>:</a:t>
            </a:r>
            <a:br>
              <a:rPr lang="en-US" altLang="de-DE" sz="2400" dirty="0">
                <a:solidFill>
                  <a:srgbClr val="333333"/>
                </a:solidFill>
              </a:rPr>
            </a:br>
            <a:r>
              <a:rPr lang="sk-SK" altLang="de-DE" sz="2400" dirty="0">
                <a:solidFill>
                  <a:srgbClr val="333333"/>
                </a:solidFill>
              </a:rPr>
              <a:t>Nie je správne</a:t>
            </a:r>
            <a:r>
              <a:rPr lang="en-US" altLang="de-DE" sz="2400" dirty="0">
                <a:solidFill>
                  <a:srgbClr val="333333"/>
                </a:solidFill>
              </a:rPr>
              <a:t> </a:t>
            </a:r>
            <a:r>
              <a:rPr lang="sk-SK" altLang="de-DE" sz="2400" i="1" dirty="0">
                <a:solidFill>
                  <a:srgbClr val="333333"/>
                </a:solidFill>
              </a:rPr>
              <a:t>vždy</a:t>
            </a:r>
            <a:r>
              <a:rPr lang="en-US" altLang="de-DE" sz="2400" dirty="0">
                <a:solidFill>
                  <a:srgbClr val="333333"/>
                </a:solidFill>
              </a:rPr>
              <a:t> </a:t>
            </a:r>
            <a:r>
              <a:rPr lang="sk-SK" altLang="de-DE" sz="2400" dirty="0">
                <a:solidFill>
                  <a:srgbClr val="333333"/>
                </a:solidFill>
              </a:rPr>
              <a:t>klásť vinu na iných</a:t>
            </a:r>
            <a:r>
              <a:rPr lang="en-US" altLang="de-DE" sz="2400" dirty="0">
                <a:solidFill>
                  <a:srgbClr val="333333"/>
                </a:solidFill>
              </a:rPr>
              <a:t>, </a:t>
            </a:r>
            <a:r>
              <a:rPr lang="sk-SK" altLang="de-DE" sz="2400" dirty="0">
                <a:solidFill>
                  <a:srgbClr val="333333"/>
                </a:solidFill>
              </a:rPr>
              <a:t>rovnako ako nie je</a:t>
            </a:r>
            <a:r>
              <a:rPr lang="en-US" altLang="de-DE" sz="2400" dirty="0">
                <a:solidFill>
                  <a:srgbClr val="333333"/>
                </a:solidFill>
              </a:rPr>
              <a:t> </a:t>
            </a:r>
            <a:r>
              <a:rPr lang="sk-SK" altLang="de-DE" sz="2400" i="1" dirty="0">
                <a:solidFill>
                  <a:srgbClr val="333333"/>
                </a:solidFill>
              </a:rPr>
              <a:t>vždy</a:t>
            </a:r>
            <a:r>
              <a:rPr lang="en-US" altLang="de-DE" sz="2400" dirty="0">
                <a:solidFill>
                  <a:srgbClr val="333333"/>
                </a:solidFill>
              </a:rPr>
              <a:t> </a:t>
            </a:r>
            <a:r>
              <a:rPr lang="sk-SK" altLang="de-DE" sz="2400" dirty="0">
                <a:solidFill>
                  <a:srgbClr val="333333"/>
                </a:solidFill>
              </a:rPr>
              <a:t>našou vinou, keď sa niečo </a:t>
            </a:r>
            <a:r>
              <a:rPr lang="sk-SK" altLang="de-DE" sz="2400">
                <a:solidFill>
                  <a:srgbClr val="333333"/>
                </a:solidFill>
              </a:rPr>
              <a:t>nedarí</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52</a:t>
            </a:fld>
            <a:endParaRPr lang="de-DE" dirty="0">
              <a:latin typeface="+mn-lt"/>
              <a:cs typeface="+mn-cs"/>
            </a:endParaRPr>
          </a:p>
        </p:txBody>
      </p:sp>
    </p:spTree>
    <p:extLst>
      <p:ext uri="{BB962C8B-B14F-4D97-AF65-F5344CB8AC3E}">
        <p14:creationId xmlns:p14="http://schemas.microsoft.com/office/powerpoint/2010/main" val="16739033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Prenos</a:t>
            </a:r>
            <a:r>
              <a:rPr lang="en-US" sz="3600" dirty="0">
                <a:latin typeface="+mn-lt"/>
                <a:ea typeface="+mn-ea"/>
                <a:cs typeface="+mn-cs"/>
              </a:rPr>
              <a:t> do </a:t>
            </a:r>
            <a:r>
              <a:rPr lang="en-US" sz="3600" dirty="0" err="1">
                <a:latin typeface="+mn-lt"/>
                <a:ea typeface="+mn-ea"/>
                <a:cs typeface="+mn-cs"/>
              </a:rPr>
              <a:t>každodenného</a:t>
            </a:r>
            <a:r>
              <a:rPr lang="en-US" sz="3600" dirty="0">
                <a:latin typeface="+mn-lt"/>
                <a:ea typeface="+mn-ea"/>
                <a:cs typeface="+mn-cs"/>
              </a:rPr>
              <a:t> </a:t>
            </a:r>
            <a:r>
              <a:rPr lang="en-US" sz="3600" dirty="0" err="1">
                <a:latin typeface="+mn-lt"/>
                <a:ea typeface="+mn-ea"/>
                <a:cs typeface="+mn-cs"/>
              </a:rPr>
              <a:t>života</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k-SK" altLang="de-DE" sz="2400" b="1" dirty="0">
                <a:solidFill>
                  <a:srgbClr val="333333"/>
                </a:solidFill>
              </a:rPr>
              <a:t>Ciele učenia</a:t>
            </a:r>
            <a:r>
              <a:rPr lang="de-DE" altLang="de-DE" sz="2400" b="1"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Vždy berte do úvahy rôzne faktory, ktoré môžu prispieť k tomu, ako nejaká udalosť dopadla</a:t>
            </a:r>
            <a:r>
              <a:rPr lang="en-US" altLang="de-DE" sz="2400" dirty="0">
                <a:solidFill>
                  <a:srgbClr val="333333"/>
                </a:solidFill>
              </a:rPr>
              <a:t> (</a:t>
            </a:r>
            <a:r>
              <a:rPr lang="sk-SK" altLang="de-DE" sz="2400" dirty="0">
                <a:solidFill>
                  <a:srgbClr val="333333"/>
                </a:solidFill>
              </a:rPr>
              <a:t>vlastný podiel</a:t>
            </a:r>
            <a:r>
              <a:rPr lang="en-US" altLang="de-DE" sz="2400" dirty="0">
                <a:solidFill>
                  <a:srgbClr val="333333"/>
                </a:solidFill>
              </a:rPr>
              <a:t>/</a:t>
            </a:r>
            <a:r>
              <a:rPr lang="sk-SK" altLang="de-DE" sz="2400" dirty="0">
                <a:solidFill>
                  <a:srgbClr val="333333"/>
                </a:solidFill>
              </a:rPr>
              <a:t>podiel iných</a:t>
            </a:r>
            <a:r>
              <a:rPr lang="en-US" altLang="de-DE" sz="2400" dirty="0">
                <a:solidFill>
                  <a:srgbClr val="333333"/>
                </a:solidFill>
              </a:rPr>
              <a:t>/</a:t>
            </a:r>
            <a:r>
              <a:rPr lang="sk-SK" altLang="de-DE" sz="2400" dirty="0">
                <a:solidFill>
                  <a:srgbClr val="333333"/>
                </a:solidFill>
              </a:rPr>
              <a:t>podiel okolností</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V každodennom živote by sme sa mali snažiť byť takí realistickí, ako je len možné</a:t>
            </a:r>
            <a:r>
              <a:rPr lang="en-US" altLang="de-DE" sz="2400" dirty="0">
                <a:solidFill>
                  <a:srgbClr val="333333"/>
                </a:solidFill>
              </a:rPr>
              <a:t>:</a:t>
            </a:r>
            <a:br>
              <a:rPr lang="en-US" altLang="de-DE" sz="2400" dirty="0">
                <a:solidFill>
                  <a:srgbClr val="333333"/>
                </a:solidFill>
              </a:rPr>
            </a:br>
            <a:r>
              <a:rPr lang="sk-SK" altLang="de-DE" sz="2400" dirty="0">
                <a:solidFill>
                  <a:srgbClr val="333333"/>
                </a:solidFill>
              </a:rPr>
              <a:t>Nie je správne</a:t>
            </a:r>
            <a:r>
              <a:rPr lang="en-US" altLang="de-DE" sz="2400" dirty="0">
                <a:solidFill>
                  <a:srgbClr val="333333"/>
                </a:solidFill>
              </a:rPr>
              <a:t> </a:t>
            </a:r>
            <a:r>
              <a:rPr lang="sk-SK" altLang="de-DE" sz="2400" i="1" dirty="0">
                <a:solidFill>
                  <a:srgbClr val="333333"/>
                </a:solidFill>
              </a:rPr>
              <a:t>vždy</a:t>
            </a:r>
            <a:r>
              <a:rPr lang="en-US" altLang="de-DE" sz="2400" dirty="0">
                <a:solidFill>
                  <a:srgbClr val="333333"/>
                </a:solidFill>
              </a:rPr>
              <a:t> </a:t>
            </a:r>
            <a:r>
              <a:rPr lang="sk-SK" altLang="de-DE" sz="2400" dirty="0">
                <a:solidFill>
                  <a:srgbClr val="333333"/>
                </a:solidFill>
              </a:rPr>
              <a:t>klásť vinu na iných</a:t>
            </a:r>
            <a:r>
              <a:rPr lang="en-US" altLang="de-DE" sz="2400" dirty="0">
                <a:solidFill>
                  <a:srgbClr val="333333"/>
                </a:solidFill>
              </a:rPr>
              <a:t>, </a:t>
            </a:r>
            <a:r>
              <a:rPr lang="sk-SK" altLang="de-DE" sz="2400" dirty="0">
                <a:solidFill>
                  <a:srgbClr val="333333"/>
                </a:solidFill>
              </a:rPr>
              <a:t>rovnako ako nie je</a:t>
            </a:r>
            <a:r>
              <a:rPr lang="en-US" altLang="de-DE" sz="2400" dirty="0">
                <a:solidFill>
                  <a:srgbClr val="333333"/>
                </a:solidFill>
              </a:rPr>
              <a:t> </a:t>
            </a:r>
            <a:r>
              <a:rPr lang="sk-SK" altLang="de-DE" sz="2400" i="1" dirty="0">
                <a:solidFill>
                  <a:srgbClr val="333333"/>
                </a:solidFill>
              </a:rPr>
              <a:t>vždy</a:t>
            </a:r>
            <a:r>
              <a:rPr lang="en-US" altLang="de-DE" sz="2400" dirty="0">
                <a:solidFill>
                  <a:srgbClr val="333333"/>
                </a:solidFill>
              </a:rPr>
              <a:t> </a:t>
            </a:r>
            <a:r>
              <a:rPr lang="sk-SK" altLang="de-DE" sz="2400" dirty="0">
                <a:solidFill>
                  <a:srgbClr val="333333"/>
                </a:solidFill>
              </a:rPr>
              <a:t>našou vinou, keď sa niečo nedarí</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Zvyčajne vplýva na udalosť viacero faktorov.</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53</a:t>
            </a:fld>
            <a:endParaRPr lang="de-DE" dirty="0">
              <a:latin typeface="+mn-lt"/>
              <a:cs typeface="+mn-cs"/>
            </a:endParaRPr>
          </a:p>
        </p:txBody>
      </p:sp>
    </p:spTree>
    <p:extLst>
      <p:ext uri="{BB962C8B-B14F-4D97-AF65-F5344CB8AC3E}">
        <p14:creationId xmlns:p14="http://schemas.microsoft.com/office/powerpoint/2010/main" val="13158487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Ako</a:t>
            </a:r>
            <a:r>
              <a:rPr lang="en-US" sz="3600" dirty="0">
                <a:latin typeface="+mn-lt"/>
                <a:ea typeface="+mn-ea"/>
                <a:cs typeface="+mn-cs"/>
              </a:rPr>
              <a:t> </a:t>
            </a:r>
            <a:r>
              <a:rPr lang="en-US" sz="3600" dirty="0" err="1">
                <a:latin typeface="+mn-lt"/>
                <a:ea typeface="+mn-ea"/>
                <a:cs typeface="+mn-cs"/>
              </a:rPr>
              <a:t>toto</a:t>
            </a:r>
            <a:r>
              <a:rPr lang="en-US" sz="3600" dirty="0">
                <a:latin typeface="+mn-lt"/>
                <a:ea typeface="+mn-ea"/>
                <a:cs typeface="+mn-cs"/>
              </a:rPr>
              <a:t> </a:t>
            </a:r>
            <a:r>
              <a:rPr lang="en-US" sz="3600" dirty="0" err="1">
                <a:latin typeface="+mn-lt"/>
                <a:ea typeface="+mn-ea"/>
                <a:cs typeface="+mn-cs"/>
              </a:rPr>
              <a:t>súvisí</a:t>
            </a:r>
            <a:r>
              <a:rPr lang="en-US" sz="3600" dirty="0">
                <a:latin typeface="+mn-lt"/>
                <a:ea typeface="+mn-ea"/>
                <a:cs typeface="+mn-cs"/>
              </a:rPr>
              <a:t> so </a:t>
            </a:r>
            <a:r>
              <a:rPr lang="en-US" sz="3600" dirty="0" err="1">
                <a:latin typeface="+mn-lt"/>
                <a:ea typeface="+mn-ea"/>
                <a:cs typeface="+mn-cs"/>
              </a:rPr>
              <a:t>psychózou</a:t>
            </a:r>
            <a:r>
              <a:rPr lang="en-US" sz="3600" dirty="0">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AU" altLang="de-DE" sz="2400">
                <a:solidFill>
                  <a:srgbClr val="333333"/>
                </a:solidFill>
              </a:rPr>
              <a:t>M</a:t>
            </a:r>
            <a:r>
              <a:rPr lang="sk-SK" altLang="de-DE" sz="2400" dirty="0">
                <a:solidFill>
                  <a:srgbClr val="333333"/>
                </a:solidFill>
              </a:rPr>
              <a:t>nohí ľudia so psychózou majú </a:t>
            </a:r>
            <a:r>
              <a:rPr lang="en-AU" altLang="de-DE" sz="2400" dirty="0">
                <a:solidFill>
                  <a:srgbClr val="333333"/>
                </a:solidFill>
              </a:rPr>
              <a:t>tend</a:t>
            </a:r>
            <a:r>
              <a:rPr lang="sk-SK" altLang="de-DE" sz="2400" dirty="0">
                <a:solidFill>
                  <a:srgbClr val="333333"/>
                </a:solidFill>
              </a:rPr>
              <a:t>enciu vysvetľovať</a:t>
            </a:r>
            <a:r>
              <a:rPr lang="en-AU" altLang="de-DE" sz="2400" dirty="0">
                <a:solidFill>
                  <a:srgbClr val="333333"/>
                </a:solidFill>
              </a:rPr>
              <a:t> </a:t>
            </a:r>
            <a:r>
              <a:rPr lang="sk-SK" altLang="de-DE" sz="2400" i="1" dirty="0">
                <a:solidFill>
                  <a:srgbClr val="333333"/>
                </a:solidFill>
              </a:rPr>
              <a:t>komplexné</a:t>
            </a:r>
            <a:r>
              <a:rPr lang="en-AU" altLang="de-DE" sz="2400" dirty="0">
                <a:solidFill>
                  <a:srgbClr val="333333"/>
                </a:solidFill>
              </a:rPr>
              <a:t> </a:t>
            </a:r>
            <a:r>
              <a:rPr lang="sk-SK" altLang="de-DE" sz="2400" dirty="0">
                <a:solidFill>
                  <a:srgbClr val="333333"/>
                </a:solidFill>
              </a:rPr>
              <a:t>udalosti iba jednou možnou príčinou</a:t>
            </a:r>
            <a:r>
              <a:rPr lang="en-AU" altLang="de-DE" sz="2400" dirty="0">
                <a:solidFill>
                  <a:srgbClr val="333333"/>
                </a:solidFill>
              </a:rPr>
              <a:t>. </a:t>
            </a:r>
            <a:r>
              <a:rPr lang="sk-SK" altLang="de-DE" sz="2400" dirty="0">
                <a:solidFill>
                  <a:srgbClr val="333333"/>
                </a:solidFill>
              </a:rPr>
              <a:t>Niekedy kladú vinu za vlastné neúspechy na iných ľudí</a:t>
            </a:r>
            <a:r>
              <a:rPr lang="en-AU" altLang="de-DE" sz="2400" dirty="0">
                <a:solidFill>
                  <a:srgbClr val="333333"/>
                </a:solidFill>
              </a:rPr>
              <a:t>.</a:t>
            </a:r>
          </a:p>
          <a:p>
            <a:pPr lvl="0" defTabSz="914400" fontAlgn="base"/>
            <a:r>
              <a:rPr lang="sk-SK" altLang="de-DE" sz="2400" dirty="0">
                <a:solidFill>
                  <a:srgbClr val="004992"/>
                </a:solidFill>
              </a:rPr>
              <a:t>Príklad</a:t>
            </a:r>
            <a:r>
              <a:rPr lang="en-AU" altLang="de-DE" sz="2400" dirty="0">
                <a:solidFill>
                  <a:srgbClr val="004992"/>
                </a:solidFill>
              </a:rPr>
              <a:t> I</a:t>
            </a:r>
            <a:r>
              <a:rPr lang="sk-SK" altLang="de-DE" sz="2400" dirty="0">
                <a:solidFill>
                  <a:srgbClr val="004992"/>
                </a:solidFill>
              </a:rPr>
              <a:t>.</a:t>
            </a:r>
            <a:r>
              <a:rPr lang="en-AU" altLang="de-DE" sz="2400" dirty="0">
                <a:solidFill>
                  <a:srgbClr val="004992"/>
                </a:solidFill>
              </a:rPr>
              <a:t>: </a:t>
            </a:r>
            <a:r>
              <a:rPr lang="en-AU" altLang="de-DE" sz="2400" dirty="0">
                <a:solidFill>
                  <a:srgbClr val="333333"/>
                </a:solidFill>
              </a:rPr>
              <a:t>Kl</a:t>
            </a:r>
            <a:r>
              <a:rPr lang="sk-SK" altLang="de-DE" sz="2400" dirty="0">
                <a:solidFill>
                  <a:srgbClr val="333333"/>
                </a:solidFill>
              </a:rPr>
              <a:t>á</a:t>
            </a:r>
            <a:r>
              <a:rPr lang="en-AU" altLang="de-DE" sz="2400" dirty="0" err="1">
                <a:solidFill>
                  <a:srgbClr val="333333"/>
                </a:solidFill>
              </a:rPr>
              <a:t>ra</a:t>
            </a:r>
            <a:r>
              <a:rPr lang="en-AU" altLang="de-DE" sz="2400" dirty="0">
                <a:solidFill>
                  <a:srgbClr val="333333"/>
                </a:solidFill>
              </a:rPr>
              <a:t> </a:t>
            </a:r>
            <a:r>
              <a:rPr lang="sk-SK" altLang="de-DE" sz="2400" dirty="0">
                <a:solidFill>
                  <a:srgbClr val="333333"/>
                </a:solidFill>
              </a:rPr>
              <a:t>má často závrate</a:t>
            </a:r>
            <a:r>
              <a:rPr lang="en-AU" altLang="de-DE" sz="2400" dirty="0">
                <a:solidFill>
                  <a:srgbClr val="333333"/>
                </a:solidFill>
              </a:rPr>
              <a:t>.</a:t>
            </a:r>
          </a:p>
          <a:p>
            <a:pPr lvl="0" defTabSz="914400" fontAlgn="base"/>
            <a:r>
              <a:rPr lang="sk-SK" altLang="de-DE" sz="2400" dirty="0">
                <a:solidFill>
                  <a:srgbClr val="004992"/>
                </a:solidFill>
              </a:rPr>
              <a:t>Jej vlastné presvedčenie</a:t>
            </a:r>
            <a:r>
              <a:rPr lang="en-AU" altLang="de-DE" sz="2400" dirty="0">
                <a:solidFill>
                  <a:srgbClr val="004992"/>
                </a:solidFill>
              </a:rPr>
              <a:t>: </a:t>
            </a:r>
            <a:r>
              <a:rPr lang="sk-SK" altLang="de-DE" sz="2400" dirty="0">
                <a:solidFill>
                  <a:srgbClr val="333333"/>
                </a:solidFill>
              </a:rPr>
              <a:t>Spôsobuje to jej strýko tým, že jej posiela cez elektródy signály do jej hlavy</a:t>
            </a:r>
            <a:r>
              <a:rPr lang="en-AU" altLang="de-DE" sz="2400" dirty="0">
                <a:solidFill>
                  <a:srgbClr val="333333"/>
                </a:solidFill>
              </a:rPr>
              <a:t>.</a:t>
            </a:r>
            <a:endParaRPr lang="en-AU" altLang="de-DE" sz="2400" dirty="0">
              <a:solidFill>
                <a:srgbClr val="004992"/>
              </a:solidFill>
            </a:endParaRPr>
          </a:p>
          <a:p>
            <a:pPr lvl="0" defTabSz="914400" fontAlgn="base"/>
            <a:r>
              <a:rPr lang="en-AU" altLang="de-DE" sz="2400" dirty="0" err="1">
                <a:solidFill>
                  <a:srgbClr val="004992"/>
                </a:solidFill>
              </a:rPr>
              <a:t>Alternat</a:t>
            </a:r>
            <a:r>
              <a:rPr lang="sk-SK" altLang="de-DE" sz="2400" dirty="0">
                <a:solidFill>
                  <a:srgbClr val="004992"/>
                </a:solidFill>
              </a:rPr>
              <a:t>ívne vysvetlenie</a:t>
            </a:r>
            <a:r>
              <a:rPr lang="en-AU" altLang="de-DE" sz="2400" dirty="0">
                <a:solidFill>
                  <a:srgbClr val="004992"/>
                </a:solidFill>
              </a:rPr>
              <a:t>: </a:t>
            </a:r>
            <a:r>
              <a:rPr lang="sk-SK" altLang="de-DE" sz="2400" dirty="0">
                <a:solidFill>
                  <a:srgbClr val="333333"/>
                </a:solidFill>
              </a:rPr>
              <a:t>Má infekciu ucha spôsobujúcu jej citlivosť na rovnováhu</a:t>
            </a:r>
            <a:r>
              <a:rPr lang="de-DE" altLang="de-DE" sz="2400" dirty="0">
                <a:solidFill>
                  <a:srgbClr val="333333"/>
                </a:solidFill>
              </a:rPr>
              <a:t>. </a:t>
            </a:r>
            <a:r>
              <a:rPr lang="sk-SK" altLang="de-DE" sz="2400" dirty="0">
                <a:solidFill>
                  <a:srgbClr val="333333"/>
                </a:solidFill>
              </a:rPr>
              <a:t>Okrem toho niekoľko týždňov pršalo a tak boli ulice veľmi šmykľavé</a:t>
            </a:r>
            <a:r>
              <a:rPr lang="en-GB"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54</a:t>
            </a:fld>
            <a:endParaRPr lang="de-DE" dirty="0">
              <a:latin typeface="+mn-lt"/>
              <a:cs typeface="+mn-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Ako</a:t>
            </a:r>
            <a:r>
              <a:rPr lang="en-US" sz="3600" dirty="0">
                <a:latin typeface="+mn-lt"/>
                <a:ea typeface="+mn-ea"/>
                <a:cs typeface="+mn-cs"/>
              </a:rPr>
              <a:t> </a:t>
            </a:r>
            <a:r>
              <a:rPr lang="en-US" sz="3600" dirty="0" err="1">
                <a:latin typeface="+mn-lt"/>
                <a:ea typeface="+mn-ea"/>
                <a:cs typeface="+mn-cs"/>
              </a:rPr>
              <a:t>toto</a:t>
            </a:r>
            <a:r>
              <a:rPr lang="en-US" sz="3600" dirty="0">
                <a:latin typeface="+mn-lt"/>
                <a:ea typeface="+mn-ea"/>
                <a:cs typeface="+mn-cs"/>
              </a:rPr>
              <a:t> </a:t>
            </a:r>
            <a:r>
              <a:rPr lang="en-US" sz="3600" dirty="0" err="1">
                <a:latin typeface="+mn-lt"/>
                <a:ea typeface="+mn-ea"/>
                <a:cs typeface="+mn-cs"/>
              </a:rPr>
              <a:t>súvisí</a:t>
            </a:r>
            <a:r>
              <a:rPr lang="en-US" sz="3600" dirty="0">
                <a:latin typeface="+mn-lt"/>
                <a:ea typeface="+mn-ea"/>
                <a:cs typeface="+mn-cs"/>
              </a:rPr>
              <a:t> so </a:t>
            </a:r>
            <a:r>
              <a:rPr lang="en-US" sz="3600" dirty="0" err="1">
                <a:latin typeface="+mn-lt"/>
                <a:ea typeface="+mn-ea"/>
                <a:cs typeface="+mn-cs"/>
              </a:rPr>
              <a:t>psychózou</a:t>
            </a:r>
            <a:r>
              <a:rPr lang="en-US" sz="3600" dirty="0">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sk-SK" altLang="de-DE" sz="2400">
                <a:solidFill>
                  <a:srgbClr val="333333"/>
                </a:solidFill>
              </a:rPr>
              <a:t>Niekedy nesú iní ľudia </a:t>
            </a:r>
            <a:r>
              <a:rPr lang="sk-SK" altLang="de-DE" sz="2400" i="1">
                <a:solidFill>
                  <a:srgbClr val="333333"/>
                </a:solidFill>
              </a:rPr>
              <a:t>čiastočnú</a:t>
            </a:r>
            <a:r>
              <a:rPr lang="sk-SK" altLang="de-DE" sz="2400">
                <a:solidFill>
                  <a:srgbClr val="333333"/>
                </a:solidFill>
              </a:rPr>
              <a:t> zodpovednosť, ale mali by sme uznať aj vplyv iných dôležitých faktorov</a:t>
            </a:r>
            <a:r>
              <a:rPr lang="en-AU" altLang="de-DE" sz="2400" dirty="0">
                <a:solidFill>
                  <a:srgbClr val="333333"/>
                </a:solidFill>
              </a:rPr>
              <a:t>.</a:t>
            </a:r>
          </a:p>
          <a:p>
            <a:pPr lvl="0" defTabSz="914400" fontAlgn="base"/>
            <a:r>
              <a:rPr lang="sk-SK" altLang="de-DE" sz="2400" dirty="0">
                <a:solidFill>
                  <a:srgbClr val="004992"/>
                </a:solidFill>
              </a:rPr>
              <a:t>Príklad</a:t>
            </a:r>
            <a:r>
              <a:rPr lang="en-AU" altLang="de-DE" sz="2400" dirty="0">
                <a:solidFill>
                  <a:srgbClr val="004992"/>
                </a:solidFill>
              </a:rPr>
              <a:t> II</a:t>
            </a:r>
            <a:r>
              <a:rPr lang="sk-SK" altLang="de-DE" sz="2400" dirty="0">
                <a:solidFill>
                  <a:srgbClr val="004992"/>
                </a:solidFill>
              </a:rPr>
              <a:t>.</a:t>
            </a:r>
            <a:r>
              <a:rPr lang="en-AU" altLang="de-DE" sz="2400" dirty="0">
                <a:solidFill>
                  <a:srgbClr val="004992"/>
                </a:solidFill>
              </a:rPr>
              <a:t>: </a:t>
            </a:r>
            <a:r>
              <a:rPr lang="en-AU" altLang="de-DE" sz="2400" dirty="0">
                <a:solidFill>
                  <a:srgbClr val="333333"/>
                </a:solidFill>
              </a:rPr>
              <a:t>Pa</a:t>
            </a:r>
            <a:r>
              <a:rPr lang="sk-SK" altLang="de-DE" sz="2400" dirty="0">
                <a:solidFill>
                  <a:srgbClr val="333333"/>
                </a:solidFill>
              </a:rPr>
              <a:t>vol</a:t>
            </a:r>
            <a:r>
              <a:rPr lang="en-AU" altLang="de-DE" sz="2400" dirty="0">
                <a:solidFill>
                  <a:srgbClr val="333333"/>
                </a:solidFill>
              </a:rPr>
              <a:t> </a:t>
            </a:r>
            <a:r>
              <a:rPr lang="sk-SK" altLang="de-DE" sz="2400" dirty="0">
                <a:solidFill>
                  <a:srgbClr val="333333"/>
                </a:solidFill>
              </a:rPr>
              <a:t>opäť prepadol do psychózy</a:t>
            </a:r>
            <a:r>
              <a:rPr lang="en-AU" altLang="de-DE" sz="2400" dirty="0">
                <a:solidFill>
                  <a:srgbClr val="333333"/>
                </a:solidFill>
              </a:rPr>
              <a:t>!</a:t>
            </a:r>
          </a:p>
          <a:p>
            <a:pPr lvl="0" defTabSz="914400" fontAlgn="base"/>
            <a:r>
              <a:rPr lang="sk-SK" altLang="de-DE" sz="2400" dirty="0">
                <a:solidFill>
                  <a:srgbClr val="004992"/>
                </a:solidFill>
              </a:rPr>
              <a:t>Jeho vlastné presvedčenie</a:t>
            </a:r>
            <a:r>
              <a:rPr lang="en-AU" altLang="de-DE" sz="2400" dirty="0">
                <a:solidFill>
                  <a:srgbClr val="004992"/>
                </a:solidFill>
              </a:rPr>
              <a:t>: </a:t>
            </a:r>
            <a:r>
              <a:rPr lang="sk-SK" altLang="de-DE" sz="2400" dirty="0">
                <a:solidFill>
                  <a:srgbClr val="333333"/>
                </a:solidFill>
              </a:rPr>
              <a:t>Príčinou relapsu boli vtieravé myšlienky o hrozných spomienkach z detstva</a:t>
            </a:r>
            <a:r>
              <a:rPr lang="en-AU" altLang="de-DE" sz="2400" dirty="0">
                <a:solidFill>
                  <a:srgbClr val="333333"/>
                </a:solidFill>
              </a:rPr>
              <a:t>; </a:t>
            </a:r>
            <a:r>
              <a:rPr lang="sk-SK" altLang="de-DE" sz="2400" dirty="0">
                <a:solidFill>
                  <a:srgbClr val="333333"/>
                </a:solidFill>
              </a:rPr>
              <a:t>ako dieťa bol často bitý</a:t>
            </a:r>
            <a:r>
              <a:rPr lang="en-AU" altLang="de-DE" sz="2400" dirty="0">
                <a:solidFill>
                  <a:srgbClr val="333333"/>
                </a:solidFill>
              </a:rPr>
              <a:t>.</a:t>
            </a:r>
          </a:p>
          <a:p>
            <a:pPr lvl="0" defTabSz="914400" fontAlgn="base"/>
            <a:r>
              <a:rPr lang="sk-SK" altLang="de-DE" sz="2400" dirty="0">
                <a:solidFill>
                  <a:srgbClr val="004992"/>
                </a:solidFill>
              </a:rPr>
              <a:t>Ďalšie</a:t>
            </a:r>
            <a:r>
              <a:rPr lang="en-AU" altLang="de-DE" sz="2400" dirty="0">
                <a:solidFill>
                  <a:srgbClr val="004992"/>
                </a:solidFill>
              </a:rPr>
              <a:t> fa</a:t>
            </a:r>
            <a:r>
              <a:rPr lang="sk-SK" altLang="de-DE" sz="2400" dirty="0">
                <a:solidFill>
                  <a:srgbClr val="004992"/>
                </a:solidFill>
              </a:rPr>
              <a:t>k</a:t>
            </a:r>
            <a:r>
              <a:rPr lang="en-AU" altLang="de-DE" sz="2400" dirty="0">
                <a:solidFill>
                  <a:srgbClr val="004992"/>
                </a:solidFill>
              </a:rPr>
              <a:t>tor</a:t>
            </a:r>
            <a:r>
              <a:rPr lang="sk-SK" altLang="de-DE" sz="2400" dirty="0">
                <a:solidFill>
                  <a:srgbClr val="004992"/>
                </a:solidFill>
              </a:rPr>
              <a:t>y</a:t>
            </a:r>
            <a:r>
              <a:rPr lang="en-AU" altLang="de-DE" sz="2400" dirty="0">
                <a:solidFill>
                  <a:srgbClr val="004992"/>
                </a:solidFill>
              </a:rPr>
              <a:t>: </a:t>
            </a:r>
            <a:r>
              <a:rPr lang="sk-SK" altLang="de-DE" sz="2400" dirty="0">
                <a:solidFill>
                  <a:srgbClr val="333333"/>
                </a:solidFill>
              </a:rPr>
              <a:t>Môže to byť jedna z možných príčin</a:t>
            </a:r>
            <a:r>
              <a:rPr lang="en-AU" altLang="de-DE" sz="2400" dirty="0">
                <a:solidFill>
                  <a:srgbClr val="333333"/>
                </a:solidFill>
              </a:rPr>
              <a:t>, </a:t>
            </a:r>
            <a:r>
              <a:rPr lang="sk-SK" altLang="de-DE" sz="2400" dirty="0">
                <a:solidFill>
                  <a:srgbClr val="333333"/>
                </a:solidFill>
              </a:rPr>
              <a:t>ale existujú aj iné faktory</a:t>
            </a:r>
            <a:r>
              <a:rPr lang="en-AU" altLang="de-DE" sz="2400" dirty="0">
                <a:solidFill>
                  <a:srgbClr val="333333"/>
                </a:solidFill>
              </a:rPr>
              <a:t>: Pa</a:t>
            </a:r>
            <a:r>
              <a:rPr lang="sk-SK" altLang="de-DE" sz="2400" dirty="0">
                <a:solidFill>
                  <a:srgbClr val="333333"/>
                </a:solidFill>
              </a:rPr>
              <a:t>vol prestal užívať lieky</a:t>
            </a:r>
            <a:r>
              <a:rPr lang="en-AU" altLang="de-DE" sz="2400" dirty="0">
                <a:solidFill>
                  <a:srgbClr val="333333"/>
                </a:solidFill>
              </a:rPr>
              <a:t> a </a:t>
            </a:r>
            <a:r>
              <a:rPr lang="sk-SK" altLang="de-DE" sz="2400" dirty="0">
                <a:solidFill>
                  <a:srgbClr val="333333"/>
                </a:solidFill>
              </a:rPr>
              <a:t>mal konflikt v práci, čo viedlo u neho k strachu, že môže prísť o prácu</a:t>
            </a:r>
            <a:r>
              <a:rPr lang="en-AU"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55</a:t>
            </a:fld>
            <a:endParaRPr lang="de-DE" dirty="0">
              <a:latin typeface="+mn-lt"/>
              <a:cs typeface="+mn-c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Ďakujem</a:t>
            </a:r>
            <a:r>
              <a:rPr lang="en-US" altLang="ko-KR" sz="3600" dirty="0">
                <a:latin typeface="+mn-lt"/>
                <a:ea typeface="+mn-ea"/>
                <a:cs typeface="+mn-cs"/>
              </a:rPr>
              <a:t> </a:t>
            </a:r>
            <a:r>
              <a:rPr lang="en-US" altLang="ko-KR" sz="3600" dirty="0" err="1">
                <a:latin typeface="+mn-lt"/>
                <a:ea typeface="+mn-ea"/>
                <a:cs typeface="+mn-cs"/>
              </a:rPr>
              <a:t>vám</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pozornosť</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pre </a:t>
            </a:r>
            <a:r>
              <a:rPr lang="en-US" altLang="ko-KR" i="1" dirty="0" err="1">
                <a:solidFill>
                  <a:srgbClr val="004992"/>
                </a:solidFill>
              </a:rPr>
              <a:t>trénerov</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Rozdajte</a:t>
            </a:r>
            <a:r>
              <a:rPr lang="en-US" altLang="ko-KR" dirty="0">
                <a:solidFill>
                  <a:srgbClr val="004992"/>
                </a:solidFill>
              </a:rPr>
              <a:t> </a:t>
            </a:r>
            <a:r>
              <a:rPr lang="en-US" altLang="ko-KR" dirty="0" err="1">
                <a:solidFill>
                  <a:srgbClr val="004992"/>
                </a:solidFill>
              </a:rPr>
              <a:t>pracovné</a:t>
            </a:r>
            <a:r>
              <a:rPr lang="en-US" altLang="ko-KR" dirty="0">
                <a:solidFill>
                  <a:srgbClr val="004992"/>
                </a:solidFill>
              </a:rPr>
              <a:t> </a:t>
            </a:r>
            <a:r>
              <a:rPr lang="en-US" altLang="ko-KR" dirty="0" err="1">
                <a:solidFill>
                  <a:srgbClr val="004992"/>
                </a:solidFill>
              </a:rPr>
              <a:t>listy</a:t>
            </a:r>
            <a:r>
              <a:rPr lang="en-US" altLang="ko-KR" dirty="0">
                <a:solidFill>
                  <a:srgbClr val="004992"/>
                </a:solidFill>
              </a:rPr>
              <a:t>. </a:t>
            </a:r>
            <a:r>
              <a:rPr lang="en-US" altLang="ko-KR" dirty="0" err="1">
                <a:solidFill>
                  <a:srgbClr val="004992"/>
                </a:solidFill>
              </a:rPr>
              <a:t>Predstavte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aplikáciu</a:t>
            </a:r>
            <a:r>
              <a:rPr lang="en-US" altLang="ko-KR" dirty="0">
                <a:solidFill>
                  <a:srgbClr val="004992"/>
                </a:solidFill>
              </a:rPr>
              <a:t> COGITO (</a:t>
            </a:r>
            <a:r>
              <a:rPr lang="en-US" altLang="ko-KR" dirty="0" err="1">
                <a:solidFill>
                  <a:srgbClr val="004992"/>
                </a:solidFill>
              </a:rPr>
              <a:t>na</a:t>
            </a:r>
            <a:r>
              <a:rPr lang="en-US" altLang="ko-KR" dirty="0">
                <a:solidFill>
                  <a:srgbClr val="004992"/>
                </a:solidFill>
              </a:rPr>
              <a:t> </a:t>
            </a:r>
            <a:r>
              <a:rPr lang="en-US" altLang="ko-KR" dirty="0" err="1">
                <a:solidFill>
                  <a:srgbClr val="004992"/>
                </a:solidFill>
              </a:rPr>
              <a:t>stiahnutie</a:t>
            </a:r>
            <a:r>
              <a:rPr lang="en-US" altLang="ko-KR" dirty="0">
                <a:solidFill>
                  <a:srgbClr val="004992"/>
                </a:solidFill>
              </a:rPr>
              <a:t> </a:t>
            </a:r>
            <a:r>
              <a:rPr lang="en-US" altLang="ko-KR" dirty="0" err="1">
                <a:solidFill>
                  <a:srgbClr val="004992"/>
                </a:solidFill>
              </a:rPr>
              <a:t>zdarma</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56</a:t>
            </a:fld>
            <a:endParaRPr lang="de-DE" dirty="0">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cs typeface="+mn-cs"/>
              </a:rPr>
              <a:t>www.uke.de/mct_app</a:t>
            </a:r>
            <a:endParaRPr lang="de-DE" sz="1800" dirty="0">
              <a:solidFill>
                <a:srgbClr val="333333"/>
              </a:solidFill>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9576363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57</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3875335971"/>
              </p:ext>
            </p:extLst>
          </p:nvPr>
        </p:nvGraphicFramePr>
        <p:xfrm>
          <a:off x="408954" y="2011680"/>
          <a:ext cx="11375999" cy="46817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Sabine Sperber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Shadowchaser/Schattenverfolgung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Benny-Kristin Fischer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US"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various motives: soccerplayer, award ceremony/ Verschiedene Motive: Fußballer, Preisverleihung</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Ethnocentrics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Beijing-Trading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Claim (of shoes)/Schuhreklamation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Brett 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quiet room - 1 of 3</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When you enter the room everyone turns silent/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Leute verstummen beim Betreten des Raumes</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Todd Rieth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Lipstick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Critical look in the mirror/Kritischer Blick in den Spiegel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avdgaag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Marking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Failing an exam/Sie fallen durch eine Prüfung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schreiende Hand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Screaming hand/Schreiende Hand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Erwyn van der Meer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Calibri Light"/>
                          <a:cs typeface="Times New Roman" pitchFamily="18" charset="0"/>
                        </a:rPr>
                        <a:t>Diner at Chateau de Violet</a:t>
                      </a:r>
                      <a:endParaRPr kumimoji="0" lang="fr-FR"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friend invites you for dinner (plate with food)/</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Jemand lädt sie zum Essen ein (Menü)</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Kambiz Kamrani</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Bored Traffic Man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 policeman stops a car on the street/Polizist stoppt Auto auf der Landstraße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Jochen Schmidt-Oem</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fotocommunity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Zocker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Win in a gamble (dice, clock, money)/</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Sie gewinnen im Spiel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cs typeface="+mn-cs"/>
              </a:rPr>
              <a:t>Metakognitívny tréning 1 – Atribúcia - Hľadanie vinníka a pripisovanie si zásluh</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58</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3627784169"/>
              </p:ext>
            </p:extLst>
          </p:nvPr>
        </p:nvGraphicFramePr>
        <p:xfrm>
          <a:off x="408954" y="2011680"/>
          <a:ext cx="11375999" cy="34930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robertrazrblog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02-07-06_1728</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Scratch/Kratzer am Auto</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haysophie</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DSCN3940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Taking the blood pressure/Blutdruckmessung</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Katrin 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enttäuscht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friend refused to help you with your work/Eine Bekannte hat sich geweigert ihnen bei der Arbeit zu helfen</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penmachine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Big Presents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Presents/Geschenke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Simon Pais-Thomas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Stupid Me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 friend says you are stupid (black/white, portrait of a man)/Jemand findet Sie dumm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valentinapowers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Cry Baby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Crying baby/Schreiendes Baby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 Du! Gewalt ist keine Lösung</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Respect (two fists)/</a:t>
                      </a:r>
                      <a:r>
                        <a:rPr kumimoji="0" lang="en-US" sz="1000" b="0" i="0" u="none" strike="noStrike" cap="none" normalizeH="0" baseline="0" dirty="0" err="1">
                          <a:ln>
                            <a:noFill/>
                          </a:ln>
                          <a:solidFill>
                            <a:srgbClr val="333333"/>
                          </a:solidFill>
                          <a:effectLst/>
                          <a:latin typeface="Calibri Light"/>
                          <a:cs typeface="Times New Roman" pitchFamily="18" charset="0"/>
                        </a:rPr>
                        <a:t>Respekt</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zwei</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Fäuste</a:t>
                      </a: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Motív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ív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5167</Words>
  <Application>Microsoft Office PowerPoint</Application>
  <PresentationFormat>Benutzerdefiniert</PresentationFormat>
  <Paragraphs>663</Paragraphs>
  <Slides>58</Slides>
  <Notes>58</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58</vt:i4>
      </vt:variant>
    </vt:vector>
  </HeadingPairs>
  <TitlesOfParts>
    <vt:vector size="67" baseType="lpstr">
      <vt:lpstr>WingDings</vt:lpstr>
      <vt:lpstr>Times New Roman</vt:lpstr>
      <vt:lpstr>Calibri</vt:lpstr>
      <vt:lpstr>Arial</vt:lpstr>
      <vt:lpstr>Verdana</vt:lpstr>
      <vt:lpstr>WingDings</vt:lpstr>
      <vt:lpstr>Calibri Light</vt:lpstr>
      <vt:lpstr>Symbol</vt:lpstr>
      <vt:lpstr>UKE_PPT-Vorlage_16zu9</vt:lpstr>
      <vt:lpstr>MCT 1 A – Atribúcia - Hľadanie vinníka a pripisovanie si zásluh</vt:lpstr>
      <vt:lpstr>Atribúcia: Hľadanie vinníka a pripisovanie si zásluh</vt:lpstr>
      <vt:lpstr>Atribúcia: Hľadanie vinníka a pripisovanie si zásluh</vt:lpstr>
      <vt:lpstr>Atribúcia: Hľadanie vinníka a pripisovanie si zásluh</vt:lpstr>
      <vt:lpstr>Vysvetlenia</vt:lpstr>
      <vt:lpstr>Vysvetlenia</vt:lpstr>
      <vt:lpstr>Vysvetlenia</vt:lpstr>
      <vt:lpstr>Hľadanie vinníka a pripisovanie si zásluh</vt:lpstr>
      <vt:lpstr>Boli ste prepustený z nemocnice, i keď sa necítite lepšie.</vt:lpstr>
      <vt:lpstr>Boli ste prepustený z nemocnice, i keď sa necítite lepšie.</vt:lpstr>
      <vt:lpstr>Boli ste prepustený z nemocnice, i keď sa necítite lepšie.</vt:lpstr>
      <vt:lpstr>Boli ste prepustený z nemocnice, i keď sa necítite lepšie.</vt:lpstr>
      <vt:lpstr>Boli ste prepustený z nemocnice, i keď sa necítite lepšie.</vt:lpstr>
      <vt:lpstr>Vplyvy určitých atribučných štýlov na negatívne udalosti!</vt:lpstr>
      <vt:lpstr>Vplyvy určitých atribučných štýlov na negatívne udalosti!</vt:lpstr>
      <vt:lpstr>Vplyvy určitých atribučných štýlov na negatívne udalosti!</vt:lpstr>
      <vt:lpstr>Vplyvy určitých atribučných štýlov na negatívne udalosti!</vt:lpstr>
      <vt:lpstr>Vplyvy určitých atribučných štýlov na negatívne udalosti!</vt:lpstr>
      <vt:lpstr>Vplyvy určitých atribučných štýlov na pozitívne udalosti!</vt:lpstr>
      <vt:lpstr>Vplyvy určitých atribučných štýlov na pozitívne udalosti!</vt:lpstr>
      <vt:lpstr>Vplyvy určitých atribučných štýlov na pozitívne udalosti!</vt:lpstr>
      <vt:lpstr>Vplyvy určitých atribučných štýlov na pozitívne udalosti!</vt:lpstr>
      <vt:lpstr>Vplyvy určitých atribučných štýlov na pozitívne udalosti!</vt:lpstr>
      <vt:lpstr>Prečo toto robíme?</vt:lpstr>
      <vt:lpstr>Prečo toto robíme?</vt:lpstr>
      <vt:lpstr>Príklady, ako jednostranné atribúcie v psychóze podporujú chybné interpretácie</vt:lpstr>
      <vt:lpstr>Atribučný štýl Cieľ dnešného stretnutia:</vt:lpstr>
      <vt:lpstr>Predavač vám vrátil za tovar plnú cenu.</vt:lpstr>
      <vt:lpstr>Keď vstúpite do miestnosti všetci prestanú hovoriť.</vt:lpstr>
      <vt:lpstr>Niekto povedal, že nevyzeráte dobre.</vt:lpstr>
      <vt:lpstr>Nezvládli ste skúšku.</vt:lpstr>
      <vt:lpstr>vyjdite s vašimi vlastnými príkladmi!</vt:lpstr>
      <vt:lpstr>Vnútorný hlas vám hovorí, že nie ste dobrý.</vt:lpstr>
      <vt:lpstr>Vnútorný hlas vám hovorí, že nie ste dobrý.</vt:lpstr>
      <vt:lpstr>Vnútorný hlas vám hovorí, že nie ste dobrý.</vt:lpstr>
      <vt:lpstr>Počúvanie hlasov Vlastné myšlienky alebo ovládanie zvonku? Pre a proti</vt:lpstr>
      <vt:lpstr>Počúvanie hlasov Vlastné myšlienky alebo ovládanie zvonku? Pre a proti</vt:lpstr>
      <vt:lpstr>Počúvanie hlasov Vlastné myšlienky alebo ovládanie zvonku? Pre a proti</vt:lpstr>
      <vt:lpstr>Počúvanie hlasov Vlastné myšlienky alebo ovládanie zvonku? Pre a proti</vt:lpstr>
      <vt:lpstr>Počúvanie hlasov Vlastné myšlienky alebo ovládanie zvonku? Pre a proti</vt:lpstr>
      <vt:lpstr>Priateľ vás pozýva na večeru.</vt:lpstr>
      <vt:lpstr>Policajt zastavil vaše auto.</vt:lpstr>
      <vt:lpstr>Vyhrali ste v hre.</vt:lpstr>
      <vt:lpstr>Po príchode k autu ste si všimli, že je na laku škrabanec.</vt:lpstr>
      <vt:lpstr>Lekár zistil, že máte vysoký krvný tlak.</vt:lpstr>
      <vt:lpstr>Priateľ vám odmietol pomôcť s vašou prácou.</vt:lpstr>
      <vt:lpstr>Priateľ vás prekvapil darom.</vt:lpstr>
      <vt:lpstr>Priateľ vám povedal, že ste hlúpy.</vt:lpstr>
      <vt:lpstr>Dieťa vášho suseda sa rozplakalo, keď ste ho zodvihli.</vt:lpstr>
      <vt:lpstr>Priateľ povedal, že vás nerešpektuje.</vt:lpstr>
      <vt:lpstr>Prenos do každodenného života</vt:lpstr>
      <vt:lpstr>Prenos do každodenného života</vt:lpstr>
      <vt:lpstr>Prenos do každodenného života</vt:lpstr>
      <vt:lpstr>Ako toto súvisí so psychózou?</vt:lpstr>
      <vt:lpstr>Ako toto súvisí so psychózou?</vt:lpstr>
      <vt:lpstr>Ďakujem vám za pozornosť!</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 ...</cp:lastModifiedBy>
  <cp:revision>380</cp:revision>
  <dcterms:created xsi:type="dcterms:W3CDTF">2004-10-11T13:21:01Z</dcterms:created>
  <dcterms:modified xsi:type="dcterms:W3CDTF">2022-09-12T08:58:12Z</dcterms:modified>
</cp:coreProperties>
</file>