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5" r:id="rId1"/>
  </p:sldMasterIdLst>
  <p:notesMasterIdLst>
    <p:notesMasterId r:id="rId74"/>
  </p:notesMasterIdLst>
  <p:handoutMasterIdLst>
    <p:handoutMasterId r:id="rId75"/>
  </p:handoutMasterIdLst>
  <p:sldIdLst>
    <p:sldId id="590" r:id="rId2"/>
    <p:sldId id="298" r:id="rId3"/>
    <p:sldId id="579" r:id="rId4"/>
    <p:sldId id="578" r:id="rId5"/>
    <p:sldId id="513" r:id="rId6"/>
    <p:sldId id="514" r:id="rId7"/>
    <p:sldId id="497" r:id="rId8"/>
    <p:sldId id="582" r:id="rId9"/>
    <p:sldId id="581" r:id="rId10"/>
    <p:sldId id="580" r:id="rId11"/>
    <p:sldId id="301" r:id="rId12"/>
    <p:sldId id="507" r:id="rId13"/>
    <p:sldId id="510" r:id="rId14"/>
    <p:sldId id="511" r:id="rId15"/>
    <p:sldId id="506" r:id="rId16"/>
    <p:sldId id="585" r:id="rId17"/>
    <p:sldId id="584" r:id="rId18"/>
    <p:sldId id="583" r:id="rId19"/>
    <p:sldId id="525" r:id="rId20"/>
    <p:sldId id="526" r:id="rId21"/>
    <p:sldId id="527" r:id="rId22"/>
    <p:sldId id="528" r:id="rId23"/>
    <p:sldId id="529" r:id="rId24"/>
    <p:sldId id="530" r:id="rId25"/>
    <p:sldId id="531" r:id="rId26"/>
    <p:sldId id="532" r:id="rId27"/>
    <p:sldId id="533" r:id="rId28"/>
    <p:sldId id="534" r:id="rId29"/>
    <p:sldId id="535" r:id="rId30"/>
    <p:sldId id="536" r:id="rId31"/>
    <p:sldId id="537" r:id="rId32"/>
    <p:sldId id="538" r:id="rId33"/>
    <p:sldId id="570" r:id="rId34"/>
    <p:sldId id="571" r:id="rId35"/>
    <p:sldId id="573" r:id="rId36"/>
    <p:sldId id="542" r:id="rId37"/>
    <p:sldId id="543" r:id="rId38"/>
    <p:sldId id="544" r:id="rId39"/>
    <p:sldId id="545" r:id="rId40"/>
    <p:sldId id="576" r:id="rId41"/>
    <p:sldId id="546" r:id="rId42"/>
    <p:sldId id="547" r:id="rId43"/>
    <p:sldId id="548" r:id="rId44"/>
    <p:sldId id="549" r:id="rId45"/>
    <p:sldId id="550" r:id="rId46"/>
    <p:sldId id="551" r:id="rId47"/>
    <p:sldId id="552" r:id="rId48"/>
    <p:sldId id="553" r:id="rId49"/>
    <p:sldId id="554" r:id="rId50"/>
    <p:sldId id="555" r:id="rId51"/>
    <p:sldId id="556" r:id="rId52"/>
    <p:sldId id="557" r:id="rId53"/>
    <p:sldId id="558" r:id="rId54"/>
    <p:sldId id="559" r:id="rId55"/>
    <p:sldId id="560" r:id="rId56"/>
    <p:sldId id="561" r:id="rId57"/>
    <p:sldId id="562" r:id="rId58"/>
    <p:sldId id="563" r:id="rId59"/>
    <p:sldId id="564" r:id="rId60"/>
    <p:sldId id="565" r:id="rId61"/>
    <p:sldId id="566" r:id="rId62"/>
    <p:sldId id="567" r:id="rId63"/>
    <p:sldId id="568" r:id="rId64"/>
    <p:sldId id="569" r:id="rId65"/>
    <p:sldId id="499" r:id="rId66"/>
    <p:sldId id="587" r:id="rId67"/>
    <p:sldId id="586" r:id="rId68"/>
    <p:sldId id="487" r:id="rId69"/>
    <p:sldId id="589" r:id="rId70"/>
    <p:sldId id="588" r:id="rId71"/>
    <p:sldId id="577" r:id="rId72"/>
    <p:sldId id="518" r:id="rId73"/>
  </p:sldIdLst>
  <p:sldSz cx="12195175" cy="6858000"/>
  <p:notesSz cx="7099300" cy="10234613"/>
  <p:embeddedFontLst>
    <p:embeddedFont>
      <p:font typeface="Calibri" panose="020F0502020204030204" pitchFamily="34" charset="0"/>
      <p:regular r:id="rId76"/>
      <p:bold r:id="rId77"/>
      <p:italic r:id="rId78"/>
      <p:boldItalic r:id="rId79"/>
    </p:embeddedFont>
    <p:embeddedFont>
      <p:font typeface="Calibri Light" panose="020F0302020204030204" pitchFamily="34" charset="0"/>
      <p:regular r:id="rId80"/>
      <p:italic r:id="rId81"/>
    </p:embeddedFont>
    <p:embeddedFont>
      <p:font typeface="Verdana" panose="020B0604030504040204" pitchFamily="34" charset="0"/>
      <p:regular r:id="rId82"/>
      <p:bold r:id="rId83"/>
      <p:italic r:id="rId84"/>
      <p:boldItalic r:id="rId85"/>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85" autoAdjust="0"/>
    <p:restoredTop sz="99881" autoAdjust="0"/>
  </p:normalViewPr>
  <p:slideViewPr>
    <p:cSldViewPr>
      <p:cViewPr varScale="1">
        <p:scale>
          <a:sx n="67" d="100"/>
          <a:sy n="67" d="100"/>
        </p:scale>
        <p:origin x="784" y="44"/>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84" Type="http://schemas.openxmlformats.org/officeDocument/2006/relationships/font" Target="fonts/font9.fntdata"/><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font" Target="fonts/font4.fntdata"/><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7.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83" Type="http://schemas.openxmlformats.org/officeDocument/2006/relationships/font" Target="fonts/font8.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F32F000-923C-490E-B795-9F3257874B6D}" type="slidenum">
              <a:rPr lang="en-GB" altLang="de-DE"/>
              <a:pPr/>
              <a:t>‹Nr.›</a:t>
            </a:fld>
            <a:endParaRPr lang="en-GB" altLang="de-DE"/>
          </a:p>
        </p:txBody>
      </p:sp>
    </p:spTree>
    <p:extLst>
      <p:ext uri="{BB962C8B-B14F-4D97-AF65-F5344CB8AC3E}">
        <p14:creationId xmlns:p14="http://schemas.microsoft.com/office/powerpoint/2010/main" val="941547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US"/>
          </a:p>
        </p:txBody>
      </p:sp>
      <p:sp>
        <p:nvSpPr>
          <p:cNvPr id="788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48ACFCD-2343-48F7-B6EF-624DB37A1984}" type="slidenum">
              <a:rPr lang="en-US" altLang="de-DE"/>
              <a:pPr/>
              <a:t>‹Nr.›</a:t>
            </a:fld>
            <a:endParaRPr lang="en-US" altLang="de-DE"/>
          </a:p>
        </p:txBody>
      </p:sp>
    </p:spTree>
    <p:extLst>
      <p:ext uri="{BB962C8B-B14F-4D97-AF65-F5344CB8AC3E}">
        <p14:creationId xmlns:p14="http://schemas.microsoft.com/office/powerpoint/2010/main" val="18248490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57A809-75FD-4F61-BC06-766A3F8CB77F}" type="slidenum">
              <a:rPr lang="en-US" altLang="de-DE" sz="1300"/>
              <a:pPr eaLnBrk="1" hangingPunct="1">
                <a:spcBef>
                  <a:spcPct val="0"/>
                </a:spcBef>
              </a:pPr>
              <a:t>2</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673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57A809-75FD-4F61-BC06-766A3F8CB77F}" type="slidenum">
              <a:rPr lang="en-US" altLang="de-DE" sz="1300"/>
              <a:pPr eaLnBrk="1" hangingPunct="1">
                <a:spcBef>
                  <a:spcPct val="0"/>
                </a:spcBef>
              </a:pPr>
              <a:t>3</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673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57A809-75FD-4F61-BC06-766A3F8CB77F}" type="slidenum">
              <a:rPr lang="en-US" altLang="de-DE" sz="1300"/>
              <a:pPr eaLnBrk="1" hangingPunct="1">
                <a:spcBef>
                  <a:spcPct val="0"/>
                </a:spcBef>
              </a:pPr>
              <a:t>4</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67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8ACFCD-2343-48F7-B6EF-624DB37A1984}" type="slidenum">
              <a:rPr lang="en-US" altLang="de-DE" smtClean="0"/>
              <a:pPr/>
              <a:t>5</a:t>
            </a:fld>
            <a:endParaRPr lang="en-US" altLang="de-DE"/>
          </a:p>
        </p:txBody>
      </p:sp>
    </p:spTree>
    <p:extLst>
      <p:ext uri="{BB962C8B-B14F-4D97-AF65-F5344CB8AC3E}">
        <p14:creationId xmlns:p14="http://schemas.microsoft.com/office/powerpoint/2010/main" val="3208534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8ACFCD-2343-48F7-B6EF-624DB37A1984}" type="slidenum">
              <a:rPr lang="en-US" altLang="de-DE" smtClean="0"/>
              <a:pPr/>
              <a:t>6</a:t>
            </a:fld>
            <a:endParaRPr lang="en-US" altLang="de-DE"/>
          </a:p>
        </p:txBody>
      </p:sp>
    </p:spTree>
    <p:extLst>
      <p:ext uri="{BB962C8B-B14F-4D97-AF65-F5344CB8AC3E}">
        <p14:creationId xmlns:p14="http://schemas.microsoft.com/office/powerpoint/2010/main" val="1197369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ACD886-6E6E-4AA4-B911-6287B86F1CB8}" type="slidenum">
              <a:rPr lang="en-US" altLang="de-DE" sz="1300"/>
              <a:pPr eaLnBrk="1" hangingPunct="1">
                <a:spcBef>
                  <a:spcPct val="0"/>
                </a:spcBef>
              </a:pPr>
              <a:t>7</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6447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ACD886-6E6E-4AA4-B911-6287B86F1CB8}" type="slidenum">
              <a:rPr lang="en-US" altLang="de-DE" sz="1300"/>
              <a:pPr eaLnBrk="1" hangingPunct="1">
                <a:spcBef>
                  <a:spcPct val="0"/>
                </a:spcBef>
              </a:pPr>
              <a:t>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6447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ACD886-6E6E-4AA4-B911-6287B86F1CB8}" type="slidenum">
              <a:rPr lang="en-US" altLang="de-DE" sz="1300"/>
              <a:pPr eaLnBrk="1" hangingPunct="1">
                <a:spcBef>
                  <a:spcPct val="0"/>
                </a:spcBef>
              </a:pPr>
              <a:t>9</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6447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ACD886-6E6E-4AA4-B911-6287B86F1CB8}" type="slidenum">
              <a:rPr lang="en-US" altLang="de-DE" sz="1300"/>
              <a:pPr eaLnBrk="1" hangingPunct="1">
                <a:spcBef>
                  <a:spcPct val="0"/>
                </a:spcBef>
              </a:pPr>
              <a:t>10</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6447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9CFFBD-6BD1-4C94-B8D6-281CE4262E44}" type="slidenum">
              <a:rPr lang="en-US" altLang="de-DE" sz="1300"/>
              <a:pPr eaLnBrk="1" hangingPunct="1">
                <a:spcBef>
                  <a:spcPct val="0"/>
                </a:spcBef>
              </a:pPr>
              <a:t>11</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0624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23D917-DB2D-43C1-BD81-24709A47C7EE}" type="slidenum">
              <a:rPr lang="en-US" altLang="de-DE" sz="1300"/>
              <a:pPr eaLnBrk="1" hangingPunct="1">
                <a:spcBef>
                  <a:spcPct val="0"/>
                </a:spcBef>
              </a:pPr>
              <a:t>12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114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CBFB53-785E-47E1-A19B-C3CD79197FF5}" type="slidenum">
              <a:rPr lang="en-US" altLang="de-DE" sz="1300"/>
              <a:pPr eaLnBrk="1" hangingPunct="1">
                <a:spcBef>
                  <a:spcPct val="0"/>
                </a:spcBef>
              </a:pPr>
              <a:t>13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6180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A8486D-9885-4DB5-8EE3-6A639B7C8152}" type="slidenum">
              <a:rPr lang="en-US" altLang="de-DE" sz="1300"/>
              <a:pPr eaLnBrk="1" hangingPunct="1">
                <a:spcBef>
                  <a:spcPct val="0"/>
                </a:spcBef>
              </a:pPr>
              <a:t>14</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56878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498697-A1B7-4DF2-A7A0-F79EAED0E324}" type="slidenum">
              <a:rPr lang="en-US" altLang="de-DE" sz="1300"/>
              <a:pPr eaLnBrk="1" hangingPunct="1">
                <a:spcBef>
                  <a:spcPct val="0"/>
                </a:spcBef>
              </a:pPr>
              <a:t>15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747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498697-A1B7-4DF2-A7A0-F79EAED0E324}" type="slidenum">
              <a:rPr lang="en-US" altLang="de-DE" sz="1300"/>
              <a:pPr eaLnBrk="1" hangingPunct="1">
                <a:spcBef>
                  <a:spcPct val="0"/>
                </a:spcBef>
              </a:pPr>
              <a:t>16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747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498697-A1B7-4DF2-A7A0-F79EAED0E324}" type="slidenum">
              <a:rPr lang="en-US" altLang="de-DE" sz="1300"/>
              <a:pPr eaLnBrk="1" hangingPunct="1">
                <a:spcBef>
                  <a:spcPct val="0"/>
                </a:spcBef>
              </a:pPr>
              <a:t>17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747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498697-A1B7-4DF2-A7A0-F79EAED0E324}" type="slidenum">
              <a:rPr lang="en-US" altLang="de-DE" sz="1300"/>
              <a:pPr eaLnBrk="1" hangingPunct="1">
                <a:spcBef>
                  <a:spcPct val="0"/>
                </a:spcBef>
              </a:pPr>
              <a:t>18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747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F5336D-D05C-4703-8857-0559E0343D5C}"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5279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12D3E5-8C4C-43E4-8DE7-9249E3B14901}"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6957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6A3E7D-1C14-4D1A-9B4C-9C219A6067C4}"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809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AB44F8-DF60-496A-BCE7-EAC1022F0F3C}"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88107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623662-FDBC-4180-851A-A872CAA35B54}"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978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8ACFCD-2343-48F7-B6EF-624DB37A1984}" type="slidenum">
              <a:rPr lang="en-US" altLang="de-DE" smtClean="0"/>
              <a:pPr/>
              <a:t>24</a:t>
            </a:fld>
            <a:endParaRPr lang="en-US" altLang="de-DE"/>
          </a:p>
        </p:txBody>
      </p:sp>
    </p:spTree>
    <p:extLst>
      <p:ext uri="{BB962C8B-B14F-4D97-AF65-F5344CB8AC3E}">
        <p14:creationId xmlns:p14="http://schemas.microsoft.com/office/powerpoint/2010/main" val="128178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8ACFCD-2343-48F7-B6EF-624DB37A1984}" type="slidenum">
              <a:rPr lang="en-US" altLang="de-DE" smtClean="0"/>
              <a:pPr/>
              <a:t>25</a:t>
            </a:fld>
            <a:endParaRPr lang="en-US" altLang="de-DE"/>
          </a:p>
        </p:txBody>
      </p:sp>
    </p:spTree>
    <p:extLst>
      <p:ext uri="{BB962C8B-B14F-4D97-AF65-F5344CB8AC3E}">
        <p14:creationId xmlns:p14="http://schemas.microsoft.com/office/powerpoint/2010/main" val="2550552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8ACFCD-2343-48F7-B6EF-624DB37A1984}" type="slidenum">
              <a:rPr lang="en-US" altLang="de-DE" smtClean="0"/>
              <a:pPr/>
              <a:t>26</a:t>
            </a:fld>
            <a:endParaRPr lang="en-US" altLang="de-DE"/>
          </a:p>
        </p:txBody>
      </p:sp>
    </p:spTree>
    <p:extLst>
      <p:ext uri="{BB962C8B-B14F-4D97-AF65-F5344CB8AC3E}">
        <p14:creationId xmlns:p14="http://schemas.microsoft.com/office/powerpoint/2010/main" val="518193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8ACFCD-2343-48F7-B6EF-624DB37A1984}" type="slidenum">
              <a:rPr lang="en-US" altLang="de-DE" smtClean="0"/>
              <a:pPr/>
              <a:t>27</a:t>
            </a:fld>
            <a:endParaRPr lang="en-US" altLang="de-DE"/>
          </a:p>
        </p:txBody>
      </p:sp>
    </p:spTree>
    <p:extLst>
      <p:ext uri="{BB962C8B-B14F-4D97-AF65-F5344CB8AC3E}">
        <p14:creationId xmlns:p14="http://schemas.microsoft.com/office/powerpoint/2010/main" val="916447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AF0A82-B38E-4461-A8B4-987559C47826}"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42753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AF9231-00AC-43F1-AE7F-AC11BC0453DE}"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89474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BD20B1-A68D-42A1-B93A-8E88A6C1DB92}"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14501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1C5360-50FB-4F0C-8C90-51DF4E8E0E3F}"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14792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4C9B56-00CD-4DD0-8218-09A3C539DF34}"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90301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C066B7-E53C-4164-BF5E-A0515A088459}" type="slidenum">
              <a:rPr lang="de-DE" altLang="de-DE" sz="1300">
                <a:solidFill>
                  <a:srgbClr val="000000"/>
                </a:solidFill>
              </a:rPr>
              <a:pPr eaLnBrk="1" hangingPunct="1">
                <a:spcBef>
                  <a:spcPct val="0"/>
                </a:spcBef>
              </a:pPr>
              <a:t>33</a:t>
            </a:fld>
            <a:endParaRPr lang="de-DE" altLang="de-DE" sz="1300">
              <a:solidFill>
                <a:srgbClr val="000000"/>
              </a:solidFill>
            </a:endParaRPr>
          </a:p>
        </p:txBody>
      </p:sp>
      <p:sp>
        <p:nvSpPr>
          <p:cNvPr id="1064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E739995-E6C3-48B9-8287-1930A2307586}" type="slidenum">
              <a:rPr lang="en-US" altLang="de-DE" sz="1300">
                <a:solidFill>
                  <a:srgbClr val="000000"/>
                </a:solidFill>
              </a:rPr>
              <a:pPr algn="r" eaLnBrk="1" hangingPunct="1">
                <a:spcBef>
                  <a:spcPct val="0"/>
                </a:spcBef>
              </a:pPr>
              <a:t>33</a:t>
            </a:fld>
            <a:endParaRPr lang="en-US" altLang="de-DE" sz="1300">
              <a:solidFill>
                <a:srgbClr val="000000"/>
              </a:solidFill>
            </a:endParaRPr>
          </a:p>
        </p:txBody>
      </p:sp>
      <p:sp>
        <p:nvSpPr>
          <p:cNvPr id="106500" name="Rectangle 2"/>
          <p:cNvSpPr>
            <a:spLocks noGrp="1" noRot="1" noChangeAspect="1" noChangeArrowheads="1" noTextEdit="1"/>
          </p:cNvSpPr>
          <p:nvPr>
            <p:ph type="sldImg"/>
          </p:nvPr>
        </p:nvSpPr>
        <p:spPr>
          <a:xfrm>
            <a:off x="138113" y="768350"/>
            <a:ext cx="6823075" cy="3836988"/>
          </a:xfrm>
          <a:ln/>
        </p:spPr>
      </p:sp>
      <p:sp>
        <p:nvSpPr>
          <p:cNvPr id="106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p>
        </p:txBody>
      </p:sp>
    </p:spTree>
    <p:extLst>
      <p:ext uri="{BB962C8B-B14F-4D97-AF65-F5344CB8AC3E}">
        <p14:creationId xmlns:p14="http://schemas.microsoft.com/office/powerpoint/2010/main" val="1269035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4B0DF7-B06F-4A91-BA94-66BF783064B4}" type="slidenum">
              <a:rPr lang="de-DE" altLang="de-DE" sz="1300">
                <a:solidFill>
                  <a:srgbClr val="000000"/>
                </a:solidFill>
              </a:rPr>
              <a:pPr eaLnBrk="1" hangingPunct="1">
                <a:spcBef>
                  <a:spcPct val="0"/>
                </a:spcBef>
              </a:pPr>
              <a:t>34</a:t>
            </a:fld>
            <a:endParaRPr lang="de-DE" altLang="de-DE" sz="1300">
              <a:solidFill>
                <a:srgbClr val="000000"/>
              </a:solidFill>
            </a:endParaRPr>
          </a:p>
        </p:txBody>
      </p:sp>
      <p:sp>
        <p:nvSpPr>
          <p:cNvPr id="1075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E1EE384-1012-4F1A-A524-215D8751BB37}" type="slidenum">
              <a:rPr lang="en-US" altLang="de-DE" sz="1300">
                <a:solidFill>
                  <a:srgbClr val="000000"/>
                </a:solidFill>
              </a:rPr>
              <a:pPr algn="r" eaLnBrk="1" hangingPunct="1">
                <a:spcBef>
                  <a:spcPct val="0"/>
                </a:spcBef>
              </a:pPr>
              <a:t>34</a:t>
            </a:fld>
            <a:endParaRPr lang="en-US" altLang="de-DE" sz="1300">
              <a:solidFill>
                <a:srgbClr val="000000"/>
              </a:solidFill>
            </a:endParaRPr>
          </a:p>
        </p:txBody>
      </p:sp>
      <p:sp>
        <p:nvSpPr>
          <p:cNvPr id="107524" name="Rectangle 2"/>
          <p:cNvSpPr>
            <a:spLocks noGrp="1" noRot="1" noChangeAspect="1" noChangeArrowheads="1" noTextEdit="1"/>
          </p:cNvSpPr>
          <p:nvPr>
            <p:ph type="sldImg"/>
          </p:nvPr>
        </p:nvSpPr>
        <p:spPr>
          <a:xfrm>
            <a:off x="138113" y="768350"/>
            <a:ext cx="6823075" cy="3836988"/>
          </a:xfrm>
          <a:ln/>
        </p:spPr>
      </p:sp>
      <p:sp>
        <p:nvSpPr>
          <p:cNvPr id="107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p>
        </p:txBody>
      </p:sp>
    </p:spTree>
    <p:extLst>
      <p:ext uri="{BB962C8B-B14F-4D97-AF65-F5344CB8AC3E}">
        <p14:creationId xmlns:p14="http://schemas.microsoft.com/office/powerpoint/2010/main" val="3495257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AE8FD2-5340-4E45-9E15-8BAD29564329}" type="slidenum">
              <a:rPr lang="de-DE" altLang="de-DE" sz="1300">
                <a:solidFill>
                  <a:srgbClr val="000000"/>
                </a:solidFill>
              </a:rPr>
              <a:pPr eaLnBrk="1" hangingPunct="1">
                <a:spcBef>
                  <a:spcPct val="0"/>
                </a:spcBef>
              </a:pPr>
              <a:t>35</a:t>
            </a:fld>
            <a:endParaRPr lang="de-DE" altLang="de-DE" sz="1300">
              <a:solidFill>
                <a:srgbClr val="000000"/>
              </a:solidFill>
            </a:endParaRPr>
          </a:p>
        </p:txBody>
      </p:sp>
      <p:sp>
        <p:nvSpPr>
          <p:cNvPr id="1085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946D81C-FD39-423F-819A-D990606DDF55}" type="slidenum">
              <a:rPr lang="en-US" altLang="de-DE" sz="1300">
                <a:solidFill>
                  <a:srgbClr val="000000"/>
                </a:solidFill>
              </a:rPr>
              <a:pPr algn="r" eaLnBrk="1" hangingPunct="1">
                <a:spcBef>
                  <a:spcPct val="0"/>
                </a:spcBef>
              </a:pPr>
              <a:t>35</a:t>
            </a:fld>
            <a:endParaRPr lang="en-US" altLang="de-DE" sz="1300">
              <a:solidFill>
                <a:srgbClr val="000000"/>
              </a:solidFill>
            </a:endParaRPr>
          </a:p>
        </p:txBody>
      </p:sp>
      <p:sp>
        <p:nvSpPr>
          <p:cNvPr id="108548" name="Rectangle 2"/>
          <p:cNvSpPr>
            <a:spLocks noGrp="1" noRot="1" noChangeAspect="1" noChangeArrowheads="1" noTextEdit="1"/>
          </p:cNvSpPr>
          <p:nvPr>
            <p:ph type="sldImg"/>
          </p:nvPr>
        </p:nvSpPr>
        <p:spPr>
          <a:xfrm>
            <a:off x="138113" y="768350"/>
            <a:ext cx="6823075" cy="3836988"/>
          </a:xfrm>
          <a:ln/>
        </p:spPr>
      </p:sp>
      <p:sp>
        <p:nvSpPr>
          <p:cNvPr id="108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p>
        </p:txBody>
      </p:sp>
    </p:spTree>
    <p:extLst>
      <p:ext uri="{BB962C8B-B14F-4D97-AF65-F5344CB8AC3E}">
        <p14:creationId xmlns:p14="http://schemas.microsoft.com/office/powerpoint/2010/main" val="5920870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4E6EF5-92E1-4C9B-9DA5-BB5106DB47B1}"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75387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68E001-A0FF-44C0-A11B-AA9606D5A3AF}"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07031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FD4A94-7B4E-42CB-B3F6-2DE1CC183CCE}"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14662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E8E4C2-7221-422D-9BB2-CFCA63F6D734}"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90916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9B34CA-BF1D-42AA-92C1-C13406CFA5AB}"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94745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E563C1-B370-44F8-A601-9A469FFA5074}"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64028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33104F-E410-4E46-B6AC-3F2D1AA546D3}"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00138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A30E3F-9871-43AC-9DAC-B167A8765072}"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11462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814619-DEEF-4856-9A37-D6D6EBDDDA09}"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69751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5AE09F-6CAC-41E7-96F7-A1F87FCF3AEA}"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3163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61DDFA-81C9-4088-A125-E54F99715612}"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90361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FB814E-4AA6-4B3F-ACD3-26AEF8DF8D53}"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82251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6043E1-BC35-420A-A2E5-4FECD926771D}"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59383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6BDA48-A78C-4DA7-A15F-06691603EDAB}"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0522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8B2A68-D4BF-48B3-AC6E-899E06E392AF}"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30454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07E3F0-2B8C-4AC9-B2BC-AAEF673E47F5}"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8530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D6CFDA-99A4-4A30-A39B-7E1B785DE2AD}"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86497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67A33A-2DE4-4632-8137-C210B455E8C3}"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86066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7A1EB6-6234-40C3-ADB8-DEFCD584F814}"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90296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9B4333-FC27-4C08-A53E-8DDE8EEACEF1}"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90958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64BC1A-AD18-4D8B-89DF-8467DD1BA3EC}"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28222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6D5D80-FF80-422B-AD48-76A19B2C81FF}"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9471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0EC80C-EF04-4546-95C6-4BC0BB3DCA5C}"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34481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58143C-AAE4-4340-B523-0FACFBA316BE}"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75257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81F276-09C6-4E96-8817-A02598096553}"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5683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09D3B1-75AE-40E3-B6D3-F8C44D3E6C0D}"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24769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4AA853-B91F-4CFE-ABB2-01190A68E313}"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59047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5D272A-4BCC-4B02-96A9-65B27226F844}"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34720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0FCDD7-F1C7-4565-8127-CECA65204975}" type="slidenum">
              <a:rPr lang="en-US" altLang="de-DE" sz="1300"/>
              <a:pPr eaLnBrk="1" hangingPunct="1">
                <a:spcBef>
                  <a:spcPct val="0"/>
                </a:spcBef>
              </a:pPr>
              <a:t>65</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49255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0FCDD7-F1C7-4565-8127-CECA65204975}" type="slidenum">
              <a:rPr lang="en-US" altLang="de-DE" sz="1300"/>
              <a:pPr eaLnBrk="1" hangingPunct="1">
                <a:spcBef>
                  <a:spcPct val="0"/>
                </a:spcBef>
              </a:pPr>
              <a:t>66</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492554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0FCDD7-F1C7-4565-8127-CECA65204975}" type="slidenum">
              <a:rPr lang="en-US" altLang="de-DE" sz="1300"/>
              <a:pPr eaLnBrk="1" hangingPunct="1">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49255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FE365F-1C4C-4BB1-851D-F929D99182BE}" type="slidenum">
              <a:rPr lang="en-US" altLang="de-DE" sz="1300"/>
              <a:pPr eaLnBrk="1" hangingPunct="1">
                <a:spcBef>
                  <a:spcPct val="0"/>
                </a:spcBef>
              </a:pPr>
              <a:t>68</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40217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FE365F-1C4C-4BB1-851D-F929D99182BE}" type="slidenum">
              <a:rPr lang="en-US" altLang="de-DE" sz="1300"/>
              <a:pPr eaLnBrk="1" hangingPunct="1">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40217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FE365F-1C4C-4BB1-851D-F929D99182BE}" type="slidenum">
              <a:rPr lang="en-US" altLang="de-DE" sz="1300"/>
              <a:pPr eaLnBrk="1" hangingPunct="1">
                <a:spcBef>
                  <a:spcPct val="0"/>
                </a:spcBef>
              </a:pPr>
              <a:t>70</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40217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xfrm>
            <a:off x="139700" y="768350"/>
            <a:ext cx="6821488" cy="3836988"/>
          </a:xfrm>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816109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Používanie</a:t>
            </a:r>
            <a:r>
              <a:rPr lang="en-US" altLang="ko-KR" sz="1000" b="0" dirty="0">
                <a:latin typeface="+mj-lt"/>
              </a:rPr>
              <a:t> </a:t>
            </a:r>
            <a:r>
              <a:rPr lang="en-US" altLang="ko-KR" sz="1000" b="0" dirty="0" err="1">
                <a:latin typeface="+mj-lt"/>
              </a:rPr>
              <a:t>týchto</a:t>
            </a:r>
            <a:r>
              <a:rPr lang="en-US" altLang="ko-KR" sz="1000" b="0" dirty="0">
                <a:latin typeface="+mj-lt"/>
              </a:rPr>
              <a:t> </a:t>
            </a:r>
            <a:r>
              <a:rPr lang="en-US" altLang="ko-KR" sz="1000" b="0" dirty="0" err="1">
                <a:latin typeface="+mj-lt"/>
              </a:rPr>
              <a:t>obrázkov</a:t>
            </a:r>
            <a:r>
              <a:rPr lang="en-US" altLang="ko-KR" sz="1000" b="0" dirty="0">
                <a:latin typeface="+mj-lt"/>
              </a:rPr>
              <a:t> v </a:t>
            </a:r>
            <a:r>
              <a:rPr lang="en-US" altLang="ko-KR" sz="1000" b="0" dirty="0" err="1">
                <a:latin typeface="+mj-lt"/>
              </a:rPr>
              <a:t>tomto</a:t>
            </a:r>
            <a:r>
              <a:rPr lang="en-US" altLang="ko-KR" sz="1000" b="0" dirty="0">
                <a:latin typeface="+mj-lt"/>
              </a:rPr>
              <a:t> module bolo </a:t>
            </a:r>
            <a:r>
              <a:rPr lang="en-US" altLang="ko-KR" sz="1000" b="0" dirty="0" err="1">
                <a:latin typeface="+mj-lt"/>
              </a:rPr>
              <a:t>láskavo</a:t>
            </a:r>
            <a:r>
              <a:rPr lang="en-US" altLang="ko-KR" sz="1000" b="0" dirty="0">
                <a:latin typeface="+mj-lt"/>
              </a:rPr>
              <a:t> </a:t>
            </a:r>
            <a:r>
              <a:rPr lang="en-US" altLang="ko-KR" sz="1000" b="0" dirty="0" err="1">
                <a:latin typeface="+mj-lt"/>
              </a:rPr>
              <a:t>povolené</a:t>
            </a:r>
            <a:r>
              <a:rPr lang="en-US" altLang="ko-KR" sz="1000" b="0" dirty="0">
                <a:latin typeface="+mj-lt"/>
              </a:rPr>
              <a:t> </a:t>
            </a:r>
            <a:r>
              <a:rPr lang="en-US" altLang="ko-KR" sz="1000" b="0" dirty="0" err="1">
                <a:latin typeface="+mj-lt"/>
              </a:rPr>
              <a:t>umelcami</a:t>
            </a:r>
            <a:r>
              <a:rPr lang="en-US" altLang="ko-KR" sz="1000" b="0" dirty="0">
                <a:latin typeface="+mj-lt"/>
              </a:rPr>
              <a:t> a </a:t>
            </a:r>
            <a:r>
              <a:rPr lang="en-US" altLang="ko-KR" sz="1000" b="0" dirty="0" err="1">
                <a:latin typeface="+mj-lt"/>
              </a:rPr>
              <a:t>vlastníkmi</a:t>
            </a:r>
            <a:r>
              <a:rPr lang="en-US" altLang="ko-KR" sz="1000" b="0" dirty="0">
                <a:latin typeface="+mj-lt"/>
              </a:rPr>
              <a:t> </a:t>
            </a:r>
            <a:r>
              <a:rPr lang="en-US" altLang="ko-KR" sz="1000" b="0" dirty="0" err="1">
                <a:latin typeface="+mj-lt"/>
              </a:rPr>
              <a:t>copyrightov</a:t>
            </a:r>
            <a:r>
              <a:rPr lang="en-US" altLang="ko-KR" sz="1000" b="0" dirty="0">
                <a:latin typeface="+mj-lt"/>
              </a:rPr>
              <a:t>. </a:t>
            </a:r>
            <a:r>
              <a:rPr lang="en-US" altLang="ko-KR" sz="1000" b="0" dirty="0" err="1">
                <a:latin typeface="+mj-lt"/>
              </a:rPr>
              <a:t>Podrobnosti</a:t>
            </a:r>
            <a:r>
              <a:rPr lang="en-US" altLang="ko-KR" sz="1000" b="0" dirty="0">
                <a:latin typeface="+mj-lt"/>
              </a:rPr>
              <a:t> (</a:t>
            </a:r>
            <a:r>
              <a:rPr lang="en-US" altLang="ko-KR" sz="1000" b="0" dirty="0" err="1">
                <a:latin typeface="+mj-lt"/>
              </a:rPr>
              <a:t>umelec</a:t>
            </a:r>
            <a:r>
              <a:rPr lang="en-US" altLang="ko-KR" sz="1000" b="0" dirty="0">
                <a:latin typeface="+mj-lt"/>
              </a:rPr>
              <a:t>, </a:t>
            </a:r>
            <a:r>
              <a:rPr lang="en-US" altLang="ko-KR" sz="1000" b="0" dirty="0" err="1">
                <a:latin typeface="+mj-lt"/>
              </a:rPr>
              <a:t>názov</a:t>
            </a:r>
            <a:r>
              <a:rPr lang="en-US" altLang="ko-KR" sz="1000" b="0" dirty="0">
                <a:latin typeface="+mj-lt"/>
              </a:rPr>
              <a:t> </a:t>
            </a:r>
            <a:r>
              <a:rPr lang="en-US" altLang="ko-KR" sz="1000" b="0" dirty="0" err="1">
                <a:latin typeface="+mj-lt"/>
              </a:rPr>
              <a:t>diela</a:t>
            </a:r>
            <a:r>
              <a:rPr lang="en-US" altLang="ko-KR" sz="1000" b="0" dirty="0">
                <a:latin typeface="+mj-lt"/>
              </a:rPr>
              <a:t>) </a:t>
            </a:r>
            <a:r>
              <a:rPr lang="en-US" altLang="ko-KR" sz="1000" b="0" dirty="0" err="1">
                <a:latin typeface="+mj-lt"/>
              </a:rPr>
              <a:t>uvádzajte</a:t>
            </a:r>
            <a:r>
              <a:rPr lang="en-US" altLang="ko-KR" sz="1000" b="0" dirty="0">
                <a:latin typeface="+mj-lt"/>
              </a:rPr>
              <a:t> </a:t>
            </a:r>
            <a:r>
              <a:rPr lang="en-US" altLang="ko-KR" sz="1000" b="0" dirty="0" err="1">
                <a:latin typeface="+mj-lt"/>
              </a:rPr>
              <a:t>prosím</a:t>
            </a:r>
            <a:r>
              <a:rPr lang="en-US" altLang="ko-KR" sz="1000" b="0" dirty="0">
                <a:latin typeface="+mj-lt"/>
              </a:rPr>
              <a:t> v </a:t>
            </a:r>
            <a:r>
              <a:rPr lang="en-US" altLang="ko-KR" sz="1000" b="0" dirty="0" err="1">
                <a:latin typeface="+mj-lt"/>
              </a:rPr>
              <a:t>závere</a:t>
            </a:r>
            <a:r>
              <a:rPr lang="en-US" altLang="ko-KR" sz="1000" b="0" dirty="0">
                <a:latin typeface="+mj-lt"/>
              </a:rPr>
              <a:t> </a:t>
            </a:r>
            <a:r>
              <a:rPr lang="en-US" altLang="ko-KR" sz="1000" b="0" dirty="0" err="1">
                <a:latin typeface="+mj-lt"/>
              </a:rPr>
              <a:t>tejto</a:t>
            </a:r>
            <a:r>
              <a:rPr lang="en-US" altLang="ko-KR" sz="1000" b="0" dirty="0">
                <a:latin typeface="+mj-lt"/>
              </a:rPr>
              <a:t> </a:t>
            </a:r>
            <a:r>
              <a:rPr lang="en-US" altLang="ko-KR" sz="1000" b="0" dirty="0" err="1">
                <a:latin typeface="+mj-lt"/>
              </a:rPr>
              <a:t>prezentácie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3 – Zmena presvedčení</a:t>
            </a:r>
          </a:p>
        </p:txBody>
      </p:sp>
      <p:sp>
        <p:nvSpPr>
          <p:cNvPr id="4" name="Slide Number Placeholder 3"/>
          <p:cNvSpPr>
            <a:spLocks noGrp="1"/>
          </p:cNvSpPr>
          <p:nvPr>
            <p:ph type="sldNum" sz="quarter" idx="12"/>
          </p:nvPr>
        </p:nvSpPr>
        <p:spPr bwMode="gray"/>
        <p:txBody>
          <a:bodyPr/>
          <a:lstStyle>
            <a:lvl1pPr>
              <a:defRPr b="0"/>
            </a:lvl1pPr>
          </a:lstStyle>
          <a:p>
            <a:fld id="{F8C3068E-F7FC-4887-A348-FDF33DC2B21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Metakognitívny tréning 3 – Zmena presvedčení</a:t>
            </a:r>
          </a:p>
        </p:txBody>
      </p:sp>
      <p:sp>
        <p:nvSpPr>
          <p:cNvPr id="6" name="Slide Number Placeholder 5"/>
          <p:cNvSpPr>
            <a:spLocks noGrp="1"/>
          </p:cNvSpPr>
          <p:nvPr>
            <p:ph type="sldNum" sz="quarter" idx="12"/>
          </p:nvPr>
        </p:nvSpPr>
        <p:spPr bwMode="gray"/>
        <p:txBody>
          <a:bodyPr>
            <a:noAutofit/>
          </a:bodyPr>
          <a:lstStyle>
            <a:lvl1pPr>
              <a:defRPr b="0"/>
            </a:lvl1pPr>
          </a:lstStyle>
          <a:p>
            <a:fld id="{9E54AB14-F438-4F16-80F7-3E39B3B68812}"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3 – Zmena presvedčení</a:t>
            </a:r>
          </a:p>
        </p:txBody>
      </p:sp>
      <p:sp>
        <p:nvSpPr>
          <p:cNvPr id="7" name="Slide Number Placeholder 6"/>
          <p:cNvSpPr>
            <a:spLocks noGrp="1"/>
          </p:cNvSpPr>
          <p:nvPr>
            <p:ph type="sldNum" sz="quarter" idx="12"/>
          </p:nvPr>
        </p:nvSpPr>
        <p:spPr bwMode="gray"/>
        <p:txBody>
          <a:bodyPr/>
          <a:lstStyle>
            <a:lvl1pPr>
              <a:defRPr b="0"/>
            </a:lvl1pPr>
          </a:lstStyle>
          <a:p>
            <a:fld id="{BB17130E-FA8D-4BBB-8249-88606AB92455}"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3 – Zmena presvedčení</a:t>
            </a:r>
          </a:p>
        </p:txBody>
      </p:sp>
      <p:sp>
        <p:nvSpPr>
          <p:cNvPr id="7" name="Slide Number Placeholder 6"/>
          <p:cNvSpPr>
            <a:spLocks noGrp="1"/>
          </p:cNvSpPr>
          <p:nvPr>
            <p:ph type="sldNum" sz="quarter" idx="12"/>
          </p:nvPr>
        </p:nvSpPr>
        <p:spPr bwMode="gray"/>
        <p:txBody>
          <a:bodyPr/>
          <a:lstStyle>
            <a:lvl1pPr>
              <a:defRPr b="0"/>
            </a:lvl1pPr>
          </a:lstStyle>
          <a:p>
            <a:fld id="{F8C3068E-F7FC-4887-A348-FDF33DC2B21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3 – Zmena presvedčení</a:t>
            </a:r>
          </a:p>
        </p:txBody>
      </p:sp>
      <p:sp>
        <p:nvSpPr>
          <p:cNvPr id="7" name="Slide Number Placeholder 6"/>
          <p:cNvSpPr>
            <a:spLocks noGrp="1"/>
          </p:cNvSpPr>
          <p:nvPr>
            <p:ph type="sldNum" sz="quarter" idx="12"/>
          </p:nvPr>
        </p:nvSpPr>
        <p:spPr bwMode="gray"/>
        <p:txBody>
          <a:bodyPr/>
          <a:lstStyle>
            <a:lvl1pPr>
              <a:defRPr b="0"/>
            </a:lvl1pPr>
          </a:lstStyle>
          <a:p>
            <a:fld id="{F8C3068E-F7FC-4887-A348-FDF33DC2B21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Metakognitívny tréning 3 – Zmena presvedčení</a:t>
            </a:r>
          </a:p>
        </p:txBody>
      </p:sp>
      <p:sp>
        <p:nvSpPr>
          <p:cNvPr id="5" name="Slide Number Placeholder 4"/>
          <p:cNvSpPr>
            <a:spLocks noGrp="1"/>
          </p:cNvSpPr>
          <p:nvPr>
            <p:ph type="sldNum" sz="quarter" idx="12"/>
          </p:nvPr>
        </p:nvSpPr>
        <p:spPr bwMode="gray"/>
        <p:txBody>
          <a:bodyPr/>
          <a:lstStyle>
            <a:lvl1pPr>
              <a:defRPr b="0"/>
            </a:lvl1pPr>
          </a:lstStyle>
          <a:p>
            <a:fld id="{4B24F7BB-91C8-4ED0-AA95-EF192872F79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3 – Zmena presvedčení</a:t>
            </a:r>
          </a:p>
        </p:txBody>
      </p:sp>
      <p:sp>
        <p:nvSpPr>
          <p:cNvPr id="4" name="Slide Number Placeholder 3"/>
          <p:cNvSpPr>
            <a:spLocks noGrp="1"/>
          </p:cNvSpPr>
          <p:nvPr>
            <p:ph type="sldNum" sz="quarter" idx="12"/>
          </p:nvPr>
        </p:nvSpPr>
        <p:spPr bwMode="gray"/>
        <p:txBody>
          <a:bodyPr/>
          <a:lstStyle>
            <a:lvl1pPr>
              <a:defRPr b="0"/>
            </a:lvl1pPr>
          </a:lstStyle>
          <a:p>
            <a:fld id="{A6EC78DA-16FC-4DE8-BBCB-58419C67E40C}"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3 – Zmena presvedčení</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8C3068E-F7FC-4887-A348-FDF33DC2B21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3 A – Zmena presvedčení</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a:solidFill>
                  <a:srgbClr val="004992"/>
                </a:solidFill>
              </a:rPr>
              <a:t> (9|22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24278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Zmena presvedčení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sk-SK" altLang="de-DE" sz="2400" dirty="0">
                <a:solidFill>
                  <a:srgbClr val="333333"/>
                </a:solidFill>
              </a:rPr>
              <a:t>Ľudia majú tendenciu držať sa prvých dojmov</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pre</a:t>
            </a:r>
            <a:r>
              <a:rPr lang="sk-SK" altLang="de-DE" sz="2400" dirty="0">
                <a:solidFill>
                  <a:srgbClr val="333333"/>
                </a:solidFill>
              </a:rPr>
              <a:t>dsudky</a:t>
            </a:r>
            <a:r>
              <a:rPr lang="en-US" altLang="de-DE" sz="2400">
                <a:solidFill>
                  <a:srgbClr val="333333"/>
                </a:solidFill>
              </a:rPr>
              <a:t>, “</a:t>
            </a:r>
            <a:r>
              <a:rPr lang="sk-SK" altLang="de-DE" sz="2400">
                <a:solidFill>
                  <a:srgbClr val="333333"/>
                </a:solidFill>
              </a:rPr>
              <a:t>prvý </a:t>
            </a:r>
            <a:r>
              <a:rPr lang="sk-SK" altLang="de-DE" sz="2400" dirty="0">
                <a:solidFill>
                  <a:srgbClr val="333333"/>
                </a:solidFill>
              </a:rPr>
              <a:t>dojem je ten jediný </a:t>
            </a:r>
            <a:r>
              <a:rPr lang="sk-SK" altLang="de-DE" sz="2400">
                <a:solidFill>
                  <a:srgbClr val="333333"/>
                </a:solidFill>
              </a:rPr>
              <a:t>správny dojem</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Zmena presvedčení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sk-SK" altLang="de-DE" sz="2400" dirty="0">
                <a:solidFill>
                  <a:srgbClr val="333333"/>
                </a:solidFill>
              </a:rPr>
              <a:t>Ľudia majú tendenciu držať sa prvých dojmov</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pre</a:t>
            </a:r>
            <a:r>
              <a:rPr lang="sk-SK" altLang="de-DE" sz="2400" dirty="0">
                <a:solidFill>
                  <a:srgbClr val="333333"/>
                </a:solidFill>
              </a:rPr>
              <a:t>dsudky</a:t>
            </a:r>
            <a:r>
              <a:rPr lang="en-US" altLang="de-DE" sz="2400">
                <a:solidFill>
                  <a:srgbClr val="333333"/>
                </a:solidFill>
              </a:rPr>
              <a:t>, “</a:t>
            </a:r>
            <a:r>
              <a:rPr lang="sk-SK" altLang="de-DE" sz="2400">
                <a:solidFill>
                  <a:srgbClr val="333333"/>
                </a:solidFill>
              </a:rPr>
              <a:t>prvý </a:t>
            </a:r>
            <a:r>
              <a:rPr lang="sk-SK" altLang="de-DE" sz="2400" dirty="0">
                <a:solidFill>
                  <a:srgbClr val="333333"/>
                </a:solidFill>
              </a:rPr>
              <a:t>dojem je ten jediný </a:t>
            </a:r>
            <a:r>
              <a:rPr lang="sk-SK" altLang="de-DE" sz="2400">
                <a:solidFill>
                  <a:srgbClr val="333333"/>
                </a:solidFill>
              </a:rPr>
              <a:t>správny dojem</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sk-SK" altLang="de-DE" sz="2400" dirty="0">
                <a:solidFill>
                  <a:srgbClr val="004992"/>
                </a:solidFill>
              </a:rPr>
              <a:t>Dôvody</a:t>
            </a:r>
            <a:r>
              <a:rPr lang="en-US" altLang="de-DE" sz="2400" dirty="0">
                <a:solidFill>
                  <a:srgbClr val="004992"/>
                </a:solidFill>
              </a:rPr>
              <a:t>:</a:t>
            </a:r>
            <a:r>
              <a:rPr lang="en-US" altLang="de-DE" sz="2400" dirty="0">
                <a:solidFill>
                  <a:srgbClr val="333333"/>
                </a:solidFill>
              </a:rPr>
              <a:t> L</a:t>
            </a:r>
            <a:r>
              <a:rPr lang="sk-SK" altLang="de-DE" sz="2400" dirty="0">
                <a:solidFill>
                  <a:srgbClr val="333333"/>
                </a:solidFill>
              </a:rPr>
              <a:t>enivosť</a:t>
            </a:r>
            <a:r>
              <a:rPr lang="en-US" altLang="de-DE" sz="2400">
                <a:solidFill>
                  <a:srgbClr val="333333"/>
                </a:solidFill>
              </a:rPr>
              <a:t>, “</a:t>
            </a:r>
            <a:r>
              <a:rPr lang="sk-SK" altLang="de-DE" sz="2400">
                <a:solidFill>
                  <a:srgbClr val="333333"/>
                </a:solidFill>
              </a:rPr>
              <a:t>potvrdzovanie presvedčení</a:t>
            </a:r>
            <a:r>
              <a:rPr lang="en-US" altLang="de-DE" sz="2400">
                <a:solidFill>
                  <a:srgbClr val="333333"/>
                </a:solidFill>
              </a:rPr>
              <a:t>”*, </a:t>
            </a:r>
            <a:r>
              <a:rPr lang="sk-SK" altLang="de-DE" sz="2400" dirty="0">
                <a:solidFill>
                  <a:srgbClr val="333333"/>
                </a:solidFill>
              </a:rPr>
              <a:t>bezmyšlienkovitosť, pomáha v orientácii v zložitom svete</a:t>
            </a:r>
            <a:r>
              <a:rPr lang="en-US" altLang="de-DE" sz="2400">
                <a:solidFill>
                  <a:srgbClr val="333333"/>
                </a:solidFill>
              </a:rPr>
              <a:t>, </a:t>
            </a:r>
            <a:r>
              <a:rPr lang="sk-SK" altLang="de-DE" sz="2400">
                <a:solidFill>
                  <a:srgbClr val="333333"/>
                </a:solidFill>
              </a:rPr>
              <a:t>pýcha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a:t>
            </a:fld>
            <a:endParaRPr lang="de-DE" altLang="de-DE">
              <a:latin typeface="+mn-lt"/>
            </a:endParaRPr>
          </a:p>
        </p:txBody>
      </p:sp>
      <p:sp>
        <p:nvSpPr>
          <p:cNvPr id="7" name="Text Box 5"/>
          <p:cNvSpPr txBox="1">
            <a:spLocks noChangeArrowheads="1"/>
          </p:cNvSpPr>
          <p:nvPr/>
        </p:nvSpPr>
        <p:spPr bwMode="auto">
          <a:xfrm>
            <a:off x="408955" y="6178544"/>
            <a:ext cx="1137600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a:solidFill>
                  <a:srgbClr val="333333"/>
                </a:solidFill>
                <a:latin typeface="+mn-lt"/>
              </a:rPr>
              <a:t>* </a:t>
            </a:r>
            <a:r>
              <a:rPr lang="sk-SK" altLang="de-DE" sz="1400" b="0">
                <a:solidFill>
                  <a:srgbClr val="333333"/>
                </a:solidFill>
                <a:latin typeface="+mn-lt"/>
              </a:rPr>
              <a:t>Vidíte iba to, čo chcete vidieť</a:t>
            </a:r>
            <a:endParaRPr lang="de-DE" altLang="de-DE" sz="1400" b="0">
              <a:solidFill>
                <a:srgbClr val="333333"/>
              </a:solidFill>
              <a:latin typeface="+mn-lt"/>
            </a:endParaRPr>
          </a:p>
        </p:txBody>
      </p:sp>
    </p:spTree>
    <p:extLst>
      <p:ext uri="{BB962C8B-B14F-4D97-AF65-F5344CB8AC3E}">
        <p14:creationId xmlns:p14="http://schemas.microsoft.com/office/powerpoint/2010/main" val="446871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5"/>
          <p:cNvSpPr txBox="1">
            <a:spLocks noChangeArrowheads="1"/>
          </p:cNvSpPr>
          <p:nvPr/>
        </p:nvSpPr>
        <p:spPr bwMode="auto">
          <a:xfrm>
            <a:off x="408955" y="6178544"/>
            <a:ext cx="1137600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a:solidFill>
                  <a:srgbClr val="333333"/>
                </a:solidFill>
                <a:latin typeface="+mn-lt"/>
              </a:rPr>
              <a:t>* </a:t>
            </a:r>
            <a:r>
              <a:rPr lang="sk-SK" altLang="de-DE" sz="1400" b="0">
                <a:solidFill>
                  <a:srgbClr val="333333"/>
                </a:solidFill>
                <a:latin typeface="+mn-lt"/>
              </a:rPr>
              <a:t>Vidíte iba to, čo chcete vidieť</a:t>
            </a:r>
            <a:endParaRPr lang="de-DE" altLang="de-DE" sz="14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Zmena presvedčení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sk-SK" altLang="de-DE" sz="2400" dirty="0">
                <a:solidFill>
                  <a:srgbClr val="333333"/>
                </a:solidFill>
              </a:rPr>
              <a:t>Ľudia majú tendenciu držať sa prvých dojmov</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pre</a:t>
            </a:r>
            <a:r>
              <a:rPr lang="sk-SK" altLang="de-DE" sz="2400" dirty="0">
                <a:solidFill>
                  <a:srgbClr val="333333"/>
                </a:solidFill>
              </a:rPr>
              <a:t>dsudky</a:t>
            </a:r>
            <a:r>
              <a:rPr lang="en-US" altLang="de-DE" sz="2400">
                <a:solidFill>
                  <a:srgbClr val="333333"/>
                </a:solidFill>
              </a:rPr>
              <a:t>, “</a:t>
            </a:r>
            <a:r>
              <a:rPr lang="sk-SK" altLang="de-DE" sz="2400">
                <a:solidFill>
                  <a:srgbClr val="333333"/>
                </a:solidFill>
              </a:rPr>
              <a:t>prvý </a:t>
            </a:r>
            <a:r>
              <a:rPr lang="sk-SK" altLang="de-DE" sz="2400" dirty="0">
                <a:solidFill>
                  <a:srgbClr val="333333"/>
                </a:solidFill>
              </a:rPr>
              <a:t>dojem je ten jediný </a:t>
            </a:r>
            <a:r>
              <a:rPr lang="sk-SK" altLang="de-DE" sz="2400">
                <a:solidFill>
                  <a:srgbClr val="333333"/>
                </a:solidFill>
              </a:rPr>
              <a:t>správny dojem</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sk-SK" altLang="de-DE" sz="2400" dirty="0">
                <a:solidFill>
                  <a:srgbClr val="004992"/>
                </a:solidFill>
              </a:rPr>
              <a:t>Dôvody</a:t>
            </a:r>
            <a:r>
              <a:rPr lang="en-US" altLang="de-DE" sz="2400" dirty="0">
                <a:solidFill>
                  <a:srgbClr val="004992"/>
                </a:solidFill>
              </a:rPr>
              <a:t>:</a:t>
            </a:r>
            <a:r>
              <a:rPr lang="en-US" altLang="de-DE" sz="2400" dirty="0">
                <a:solidFill>
                  <a:srgbClr val="333333"/>
                </a:solidFill>
              </a:rPr>
              <a:t> L</a:t>
            </a:r>
            <a:r>
              <a:rPr lang="sk-SK" altLang="de-DE" sz="2400" dirty="0">
                <a:solidFill>
                  <a:srgbClr val="333333"/>
                </a:solidFill>
              </a:rPr>
              <a:t>enivosť</a:t>
            </a:r>
            <a:r>
              <a:rPr lang="en-US" altLang="de-DE" sz="2400">
                <a:solidFill>
                  <a:srgbClr val="333333"/>
                </a:solidFill>
              </a:rPr>
              <a:t>, “</a:t>
            </a:r>
            <a:r>
              <a:rPr lang="sk-SK" altLang="de-DE" sz="2400">
                <a:solidFill>
                  <a:srgbClr val="333333"/>
                </a:solidFill>
              </a:rPr>
              <a:t>potvrdzovanie presvedčení</a:t>
            </a:r>
            <a:r>
              <a:rPr lang="en-US" altLang="de-DE" sz="2400">
                <a:solidFill>
                  <a:srgbClr val="333333"/>
                </a:solidFill>
              </a:rPr>
              <a:t>”*, </a:t>
            </a:r>
            <a:r>
              <a:rPr lang="sk-SK" altLang="de-DE" sz="2400" dirty="0">
                <a:solidFill>
                  <a:srgbClr val="333333"/>
                </a:solidFill>
              </a:rPr>
              <a:t>bezmyšlienkovitosť, pomáha v orientácii v zložitom svete</a:t>
            </a:r>
            <a:r>
              <a:rPr lang="en-US" altLang="de-DE" sz="2400" dirty="0">
                <a:solidFill>
                  <a:srgbClr val="333333"/>
                </a:solidFill>
              </a:rPr>
              <a:t>, </a:t>
            </a:r>
            <a:r>
              <a:rPr lang="sk-SK" altLang="de-DE" sz="2400" dirty="0">
                <a:solidFill>
                  <a:srgbClr val="333333"/>
                </a:solidFill>
              </a:rPr>
              <a:t>pýcha</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Probl</a:t>
            </a:r>
            <a:r>
              <a:rPr lang="sk-SK" altLang="de-DE" sz="2400" dirty="0">
                <a:solidFill>
                  <a:srgbClr val="004992"/>
                </a:solidFill>
              </a:rPr>
              <a:t>é</a:t>
            </a:r>
            <a:r>
              <a:rPr lang="en-US" altLang="de-DE" sz="2400" dirty="0">
                <a:solidFill>
                  <a:srgbClr val="004992"/>
                </a:solidFill>
              </a:rPr>
              <a:t>m</a:t>
            </a:r>
            <a:r>
              <a:rPr lang="sk-SK" altLang="de-DE" sz="2400" dirty="0">
                <a:solidFill>
                  <a:srgbClr val="004992"/>
                </a:solidFill>
              </a:rPr>
              <a:t>y</a:t>
            </a:r>
            <a:r>
              <a:rPr lang="en-US" altLang="de-DE" sz="2400" dirty="0">
                <a:solidFill>
                  <a:srgbClr val="004992"/>
                </a:solidFill>
              </a:rPr>
              <a:t>:</a:t>
            </a:r>
            <a:r>
              <a:rPr lang="en-US" altLang="de-DE" sz="2400" dirty="0">
                <a:solidFill>
                  <a:srgbClr val="333333"/>
                </a:solidFill>
              </a:rPr>
              <a:t> </a:t>
            </a:r>
            <a:r>
              <a:rPr lang="sk-SK" altLang="de-DE" sz="2400" dirty="0">
                <a:solidFill>
                  <a:srgbClr val="333333"/>
                </a:solidFill>
              </a:rPr>
              <a:t>Udržiavajú sa chybné úsudky</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rasové predsudky</a:t>
            </a:r>
            <a:r>
              <a:rPr lang="en-US" altLang="de-DE" sz="2400" dirty="0">
                <a:solidFill>
                  <a:srgbClr val="333333"/>
                </a:solidFill>
              </a:rPr>
              <a:t>), </a:t>
            </a:r>
            <a:r>
              <a:rPr lang="sk-SK" altLang="de-DE" sz="2400" dirty="0">
                <a:solidFill>
                  <a:srgbClr val="333333"/>
                </a:solidFill>
              </a:rPr>
              <a:t>chybné nadmerné </a:t>
            </a:r>
            <a:r>
              <a:rPr lang="sk-SK" altLang="de-DE" sz="2400">
                <a:solidFill>
                  <a:srgbClr val="333333"/>
                </a:solidFill>
              </a:rPr>
              <a:t>zovšeobecnenia</a:t>
            </a:r>
            <a:r>
              <a:rPr lang="en-US" altLang="de-DE" sz="2400">
                <a:solidFill>
                  <a:srgbClr val="333333"/>
                </a:solidFill>
              </a:rPr>
              <a:t> (“</a:t>
            </a:r>
            <a:r>
              <a:rPr lang="sk-SK" altLang="de-DE" sz="2400">
                <a:solidFill>
                  <a:srgbClr val="333333"/>
                </a:solidFill>
              </a:rPr>
              <a:t>videl </a:t>
            </a:r>
            <a:r>
              <a:rPr lang="sk-SK" altLang="de-DE" sz="2400" dirty="0">
                <a:solidFill>
                  <a:srgbClr val="333333"/>
                </a:solidFill>
              </a:rPr>
              <a:t>som jedného </a:t>
            </a:r>
            <a:r>
              <a:rPr lang="en-US" altLang="de-DE" sz="2400" dirty="0">
                <a:solidFill>
                  <a:srgbClr val="333333"/>
                </a:solidFill>
              </a:rPr>
              <a:t>–</a:t>
            </a:r>
            <a:r>
              <a:rPr lang="de-DE" altLang="de-DE" sz="2400" dirty="0">
                <a:solidFill>
                  <a:srgbClr val="333333"/>
                </a:solidFill>
              </a:rPr>
              <a:t> </a:t>
            </a:r>
            <a:r>
              <a:rPr lang="sk-SK" altLang="de-DE" sz="2400" dirty="0">
                <a:solidFill>
                  <a:srgbClr val="333333"/>
                </a:solidFill>
              </a:rPr>
              <a:t>platí to </a:t>
            </a:r>
            <a:r>
              <a:rPr lang="sk-SK" altLang="de-DE" sz="2400">
                <a:solidFill>
                  <a:srgbClr val="333333"/>
                </a:solidFill>
              </a:rPr>
              <a:t>pre všetkých</a:t>
            </a:r>
            <a:r>
              <a:rPr lang="en-US" altLang="de-DE" sz="2400">
                <a:solidFill>
                  <a:srgbClr val="333333"/>
                </a:solidFill>
              </a:rPr>
              <a:t>”), </a:t>
            </a:r>
            <a:r>
              <a:rPr lang="sk-SK" altLang="de-DE" sz="2400" dirty="0">
                <a:solidFill>
                  <a:srgbClr val="333333"/>
                </a:solidFill>
              </a:rPr>
              <a:t>niekto nedostane druhú šancu i keď by si ju zaslúžil</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2228093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title"/>
          </p:nvPr>
        </p:nvSpPr>
        <p:spPr>
          <a:noFill/>
        </p:spPr>
        <p:txBody>
          <a:bodyPr/>
          <a:lstStyle/>
          <a:p>
            <a:pPr eaLnBrk="1" hangingPunct="1"/>
            <a:r>
              <a:rPr lang="sk-SK" altLang="de-DE" sz="3600">
                <a:solidFill>
                  <a:schemeClr val="accent1"/>
                </a:solidFill>
                <a:latin typeface="+mn-lt"/>
                <a:ea typeface="+mn-ea"/>
                <a:cs typeface="+mn-cs"/>
              </a:rPr>
              <a:t>Keď sa predpovede nesplnia</a:t>
            </a:r>
            <a:endParaRPr lang="de-DE" altLang="de-DE" sz="3600">
              <a:solidFill>
                <a:schemeClr val="accent1"/>
              </a:solidFill>
              <a:latin typeface="+mn-lt"/>
              <a:ea typeface="+mn-ea"/>
              <a:cs typeface="+mn-cs"/>
            </a:endParaRPr>
          </a:p>
        </p:txBody>
      </p:sp>
      <p:sp>
        <p:nvSpPr>
          <p:cNvPr id="9218"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2400" dirty="0">
                <a:solidFill>
                  <a:srgbClr val="333333"/>
                </a:solidFill>
              </a:rPr>
              <a:t>Marion </a:t>
            </a:r>
            <a:r>
              <a:rPr lang="de-DE" altLang="de-DE" sz="2400" dirty="0" err="1">
                <a:solidFill>
                  <a:srgbClr val="333333"/>
                </a:solidFill>
              </a:rPr>
              <a:t>Keech</a:t>
            </a:r>
            <a:r>
              <a:rPr lang="sk-SK" altLang="de-DE" sz="2400" dirty="0">
                <a:solidFill>
                  <a:srgbClr val="333333"/>
                </a:solidFill>
              </a:rPr>
              <a:t>ová</a:t>
            </a:r>
            <a:r>
              <a:rPr lang="de-DE" altLang="de-DE" sz="2400" dirty="0">
                <a:solidFill>
                  <a:srgbClr val="333333"/>
                </a:solidFill>
              </a:rPr>
              <a:t>, </a:t>
            </a:r>
            <a:r>
              <a:rPr lang="sk-SK" altLang="de-DE" sz="2400" dirty="0">
                <a:solidFill>
                  <a:srgbClr val="333333"/>
                </a:solidFill>
              </a:rPr>
              <a:t>vodkyňa sekty v</a:t>
            </a:r>
            <a:r>
              <a:rPr lang="de-DE" altLang="de-DE" sz="2400" dirty="0">
                <a:solidFill>
                  <a:srgbClr val="333333"/>
                </a:solidFill>
              </a:rPr>
              <a:t> Salt Lake City (USA),</a:t>
            </a:r>
            <a:r>
              <a:rPr lang="sk-SK" altLang="de-DE" sz="2400" dirty="0">
                <a:solidFill>
                  <a:srgbClr val="333333"/>
                </a:solidFill>
              </a:rPr>
              <a:t> vyhlasovala, že prijíma posolstvá z iného sveta</a:t>
            </a:r>
            <a:r>
              <a:rPr lang="de-DE" altLang="de-DE" sz="2400" dirty="0">
                <a:solidFill>
                  <a:srgbClr val="333333"/>
                </a:solidFill>
              </a:rPr>
              <a:t>. </a:t>
            </a:r>
            <a:r>
              <a:rPr lang="sk-SK" altLang="de-DE" sz="2400" dirty="0">
                <a:solidFill>
                  <a:srgbClr val="333333"/>
                </a:solidFill>
              </a:rPr>
              <a:t>Mala zjavenie, že svet skončí veľkou potopou pred ukončením 21. decembra 1954.</a:t>
            </a:r>
            <a:r>
              <a:rPr lang="de-DE" altLang="de-DE" sz="2400" dirty="0">
                <a:solidFill>
                  <a:srgbClr val="333333"/>
                </a:solidFill>
              </a:rPr>
              <a:t> </a:t>
            </a:r>
            <a:r>
              <a:rPr lang="sk-SK" altLang="de-DE" sz="2400" dirty="0">
                <a:solidFill>
                  <a:srgbClr val="333333"/>
                </a:solidFill>
              </a:rPr>
              <a:t>Ona spolu s jej nasledovníkmi by mali byť ušetrení a zachránení vesmírnou loďou</a:t>
            </a:r>
            <a:r>
              <a:rPr lang="de-DE" altLang="de-DE" sz="2400" dirty="0">
                <a:solidFill>
                  <a:srgbClr val="333333"/>
                </a:solidFill>
              </a:rPr>
              <a:t>.</a:t>
            </a:r>
          </a:p>
          <a:p>
            <a:pPr eaLnBrk="1" hangingPunct="1"/>
            <a:r>
              <a:rPr lang="sk-SK" altLang="de-DE" sz="2400" dirty="0">
                <a:solidFill>
                  <a:srgbClr val="333333"/>
                </a:solidFill>
              </a:rPr>
              <a:t>V podvečer tohto dňa sa zhromaždila skupina ľudí v jej obývačke a čakali na naplnenie proroctva</a:t>
            </a:r>
            <a:r>
              <a:rPr lang="de-DE" altLang="de-DE" sz="2400" dirty="0">
                <a:solidFill>
                  <a:srgbClr val="333333"/>
                </a:solidFill>
              </a:rPr>
              <a:t>. </a:t>
            </a:r>
            <a:r>
              <a:rPr lang="sk-SK" altLang="de-DE" sz="2400" dirty="0">
                <a:solidFill>
                  <a:srgbClr val="333333"/>
                </a:solidFill>
              </a:rPr>
              <a:t>Prešla polnoc</a:t>
            </a:r>
            <a:r>
              <a:rPr lang="de-DE" altLang="de-DE" sz="2400" dirty="0">
                <a:solidFill>
                  <a:srgbClr val="333333"/>
                </a:solidFill>
              </a:rPr>
              <a:t> </a:t>
            </a:r>
            <a:r>
              <a:rPr lang="sk-SK" altLang="de-DE" sz="2400" dirty="0">
                <a:solidFill>
                  <a:srgbClr val="333333"/>
                </a:solidFill>
              </a:rPr>
              <a:t>a</a:t>
            </a:r>
            <a:r>
              <a:rPr lang="de-DE" altLang="de-DE" sz="2400" dirty="0">
                <a:solidFill>
                  <a:srgbClr val="333333"/>
                </a:solidFill>
              </a:rPr>
              <a:t>… </a:t>
            </a:r>
            <a:r>
              <a:rPr lang="sk-SK" altLang="de-DE" sz="2400" dirty="0">
                <a:solidFill>
                  <a:srgbClr val="333333"/>
                </a:solidFill>
              </a:rPr>
              <a:t>nič sa nestalo</a:t>
            </a:r>
            <a:r>
              <a:rPr lang="de-DE" altLang="de-DE" sz="2400" dirty="0">
                <a:solidFill>
                  <a:srgbClr val="333333"/>
                </a:solidFill>
              </a:rPr>
              <a:t>. </a:t>
            </a:r>
            <a:r>
              <a:rPr lang="sk-SK" altLang="de-DE" sz="2400" dirty="0">
                <a:solidFill>
                  <a:srgbClr val="333333"/>
                </a:solidFill>
              </a:rPr>
              <a:t>Žiadna potopa</a:t>
            </a:r>
            <a:r>
              <a:rPr lang="de-DE" altLang="de-DE" sz="2400" dirty="0">
                <a:solidFill>
                  <a:srgbClr val="333333"/>
                </a:solidFill>
              </a:rPr>
              <a:t>, </a:t>
            </a:r>
            <a:r>
              <a:rPr lang="sk-SK" altLang="de-DE" sz="2400" dirty="0">
                <a:solidFill>
                  <a:srgbClr val="333333"/>
                </a:solidFill>
              </a:rPr>
              <a:t>žiadna vesmírna loď</a:t>
            </a:r>
            <a:r>
              <a:rPr lang="de-DE" altLang="de-DE" sz="2400" dirty="0">
                <a:solidFill>
                  <a:srgbClr val="333333"/>
                </a:solidFill>
              </a:rPr>
              <a:t>, </a:t>
            </a:r>
            <a:r>
              <a:rPr lang="sk-SK" altLang="de-DE" sz="2400" dirty="0">
                <a:solidFill>
                  <a:srgbClr val="333333"/>
                </a:solidFill>
              </a:rPr>
              <a:t>proste sa nestalo nič</a:t>
            </a:r>
            <a:r>
              <a:rPr lang="de-DE" altLang="de-DE" sz="2400" dirty="0">
                <a:solidFill>
                  <a:srgbClr val="333333"/>
                </a:solidFill>
              </a:rPr>
              <a:t>.</a:t>
            </a:r>
          </a:p>
          <a:p>
            <a:pPr algn="ctr" eaLnBrk="1" hangingPunct="1"/>
            <a:r>
              <a:rPr lang="sk-SK" altLang="de-DE" sz="2400" dirty="0">
                <a:solidFill>
                  <a:srgbClr val="004992"/>
                </a:solidFill>
              </a:rPr>
              <a:t>Ako si v sekte vysvetlili túto situáciu</a:t>
            </a:r>
            <a:r>
              <a:rPr lang="de-DE" altLang="de-DE" sz="2400" dirty="0">
                <a:solidFill>
                  <a:srgbClr val="004992"/>
                </a:solidFill>
              </a:rPr>
              <a:t>?</a:t>
            </a:r>
          </a:p>
          <a:p>
            <a:pPr algn="ctr" eaLnBrk="1" hangingPunct="1">
              <a:lnSpc>
                <a:spcPct val="100000"/>
              </a:lnSpc>
              <a:spcBef>
                <a:spcPts val="1200"/>
              </a:spcBef>
            </a:pPr>
            <a:r>
              <a:rPr lang="sk-SK" altLang="de-DE" sz="2400" dirty="0">
                <a:solidFill>
                  <a:srgbClr val="004992"/>
                </a:solidFill>
              </a:rPr>
              <a:t>Vzdali sa svojho presvedčenia</a:t>
            </a:r>
            <a:r>
              <a:rPr lang="de-DE" altLang="de-DE" sz="2400" dirty="0">
                <a:solidFill>
                  <a:srgbClr val="004992"/>
                </a:solidFill>
              </a:rPr>
              <a:t>? </a:t>
            </a:r>
            <a:r>
              <a:rPr lang="sk-SK" altLang="de-DE" sz="2400" dirty="0">
                <a:solidFill>
                  <a:srgbClr val="004992"/>
                </a:solidFill>
              </a:rPr>
              <a:t>Čo myslíte</a:t>
            </a:r>
            <a:r>
              <a:rPr lang="de-DE" altLang="de-DE" sz="2400" dirty="0">
                <a:solidFill>
                  <a:srgbClr val="004992"/>
                </a:solidFill>
              </a:rPr>
              <a:t>?</a:t>
            </a:r>
          </a:p>
          <a:p>
            <a:pPr algn="ctr" eaLnBrk="1" hangingPunct="1">
              <a:lnSpc>
                <a:spcPct val="100000"/>
              </a:lnSpc>
              <a:spcBef>
                <a:spcPts val="1200"/>
              </a:spcBef>
            </a:pP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3 – Zmena presvedčení</a:t>
            </a:r>
          </a:p>
        </p:txBody>
      </p:sp>
      <p:sp>
        <p:nvSpPr>
          <p:cNvPr id="3" name="Slide Number Placeholder 2"/>
          <p:cNvSpPr>
            <a:spLocks noGrp="1"/>
          </p:cNvSpPr>
          <p:nvPr>
            <p:ph type="sldNum" sz="quarter" idx="12"/>
          </p:nvPr>
        </p:nvSpPr>
        <p:spPr/>
        <p:txBody>
          <a:bodyPr/>
          <a:lstStyle/>
          <a:p>
            <a:fld id="{A6EC78DA-16FC-4DE8-BBCB-58419C67E40C}" type="slidenum">
              <a:rPr lang="de-DE" altLang="de-DE" smtClean="0">
                <a:latin typeface="+mn-lt"/>
              </a:rPr>
              <a:pPr/>
              <a:t>5</a:t>
            </a:fld>
            <a:endParaRPr lang="de-DE" altLang="de-DE">
              <a:latin typeface="+mn-lt"/>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Keď sa predpovede nesplnia</a:t>
            </a:r>
          </a:p>
        </p:txBody>
      </p:sp>
      <p:sp>
        <p:nvSpPr>
          <p:cNvPr id="10242" name="Rectangle 3"/>
          <p:cNvSpPr>
            <a:spLocks noGrp="1" noChangeArrowheads="1"/>
          </p:cNvSpPr>
          <p:nvPr>
            <p:ph idx="1"/>
          </p:nvPr>
        </p:nvSpPr>
        <p:spPr>
          <a:xfrm>
            <a:off x="408955" y="2204864"/>
            <a:ext cx="11340000" cy="4248000"/>
          </a:xfrm>
        </p:spPr>
        <p:txBody>
          <a:bodyPr>
            <a:noAutofit/>
          </a:bodyPr>
          <a:lstStyle/>
          <a:p>
            <a:pPr eaLnBrk="1" hangingPunct="1"/>
            <a:r>
              <a:rPr lang="sk-SK" altLang="de-DE" sz="2400" dirty="0">
                <a:solidFill>
                  <a:srgbClr val="333333"/>
                </a:solidFill>
              </a:rPr>
              <a:t>Keď už bolo jasné, že sa proroctvo nenaplnilo,</a:t>
            </a:r>
            <a:r>
              <a:rPr lang="de-DE" altLang="de-DE" sz="2400" dirty="0">
                <a:solidFill>
                  <a:srgbClr val="333333"/>
                </a:solidFill>
              </a:rPr>
              <a:t> </a:t>
            </a:r>
            <a:r>
              <a:rPr lang="de-DE" altLang="de-DE" sz="2400" dirty="0" err="1">
                <a:solidFill>
                  <a:srgbClr val="333333"/>
                </a:solidFill>
              </a:rPr>
              <a:t>Keech</a:t>
            </a:r>
            <a:r>
              <a:rPr lang="sk-SK" altLang="de-DE" sz="2400" dirty="0">
                <a:solidFill>
                  <a:srgbClr val="333333"/>
                </a:solidFill>
              </a:rPr>
              <a:t>ová</a:t>
            </a:r>
            <a:r>
              <a:rPr lang="de-DE" altLang="de-DE" sz="2400" dirty="0">
                <a:solidFill>
                  <a:srgbClr val="333333"/>
                </a:solidFill>
              </a:rPr>
              <a:t>, </a:t>
            </a:r>
            <a:r>
              <a:rPr lang="sk-SK" altLang="de-DE" sz="2400" dirty="0">
                <a:solidFill>
                  <a:srgbClr val="333333"/>
                </a:solidFill>
              </a:rPr>
              <a:t>vodkyňa sekty</a:t>
            </a:r>
            <a:r>
              <a:rPr lang="de-DE" altLang="de-DE" sz="2400" dirty="0">
                <a:solidFill>
                  <a:srgbClr val="333333"/>
                </a:solidFill>
              </a:rPr>
              <a:t>, </a:t>
            </a:r>
            <a:r>
              <a:rPr lang="sk-SK" altLang="de-DE" sz="2400" dirty="0">
                <a:solidFill>
                  <a:srgbClr val="333333"/>
                </a:solidFill>
              </a:rPr>
              <a:t>tomu najskôr nemohla uveriť a plakala</a:t>
            </a:r>
            <a:r>
              <a:rPr lang="de-DE" altLang="de-DE" sz="2400" dirty="0">
                <a:solidFill>
                  <a:srgbClr val="333333"/>
                </a:solidFill>
              </a:rPr>
              <a:t>.</a:t>
            </a:r>
          </a:p>
          <a:p>
            <a:pPr eaLnBrk="1" hangingPunct="1"/>
            <a:r>
              <a:rPr lang="sk-SK" altLang="de-DE" sz="2400" dirty="0">
                <a:solidFill>
                  <a:srgbClr val="333333"/>
                </a:solidFill>
              </a:rPr>
              <a:t>Nasledovné ráno táto skupina vyhlásila, že Boh bol tak dojatý touto malou skupinkou ľudí, že</a:t>
            </a:r>
            <a:r>
              <a:rPr lang="de-DE" altLang="de-DE" sz="2400" dirty="0">
                <a:solidFill>
                  <a:srgbClr val="333333"/>
                </a:solidFill>
              </a:rPr>
              <a:t> </a:t>
            </a:r>
            <a:r>
              <a:rPr lang="sk-SK" altLang="de-DE" sz="2400" dirty="0">
                <a:solidFill>
                  <a:srgbClr val="333333"/>
                </a:solidFill>
              </a:rPr>
              <a:t>odvolal potopu a zachránili tak svet.</a:t>
            </a:r>
            <a:endParaRPr lang="de-DE" altLang="de-DE" sz="2400" dirty="0">
              <a:solidFill>
                <a:srgbClr val="333333"/>
              </a:solidFill>
            </a:endParaRPr>
          </a:p>
          <a:p>
            <a:pPr algn="ctr" eaLnBrk="1" hangingPunct="1"/>
            <a:r>
              <a:rPr lang="sk-SK" altLang="de-DE" sz="2400" dirty="0">
                <a:solidFill>
                  <a:srgbClr val="004992"/>
                </a:solidFill>
              </a:rPr>
              <a:t>Toto vysvetlenie je príkladom toho, ako sa niektorí ľudia</a:t>
            </a:r>
            <a:r>
              <a:rPr lang="de-DE" altLang="de-DE" sz="2400" dirty="0">
                <a:solidFill>
                  <a:srgbClr val="004992"/>
                </a:solidFill>
              </a:rPr>
              <a:t> </a:t>
            </a:r>
            <a:r>
              <a:rPr lang="sk-SK" altLang="de-DE" sz="2400" dirty="0">
                <a:solidFill>
                  <a:srgbClr val="004992"/>
                </a:solidFill>
              </a:rPr>
              <a:t>vyrovnávajú s predpoveďami, ktoré sa nenaplnili</a:t>
            </a:r>
            <a:r>
              <a:rPr lang="de-DE" altLang="de-DE" sz="2400" dirty="0">
                <a:solidFill>
                  <a:srgbClr val="004992"/>
                </a:solidFill>
              </a:rPr>
              <a:t>:</a:t>
            </a:r>
          </a:p>
          <a:p>
            <a:pPr algn="ctr" eaLnBrk="1" hangingPunct="1"/>
            <a:r>
              <a:rPr lang="de-DE" altLang="de-DE" sz="2400">
                <a:solidFill>
                  <a:srgbClr val="004992"/>
                </a:solidFill>
              </a:rPr>
              <a:t>“</a:t>
            </a:r>
            <a:r>
              <a:rPr lang="sk-SK" altLang="de-DE" sz="2400">
                <a:solidFill>
                  <a:srgbClr val="004992"/>
                </a:solidFill>
              </a:rPr>
              <a:t>Ak </a:t>
            </a:r>
            <a:r>
              <a:rPr lang="sk-SK" altLang="de-DE" sz="2400" dirty="0">
                <a:solidFill>
                  <a:srgbClr val="004992"/>
                </a:solidFill>
              </a:rPr>
              <a:t>sa to nehodí</a:t>
            </a:r>
            <a:r>
              <a:rPr lang="de-DE" altLang="de-DE" sz="2400" dirty="0">
                <a:solidFill>
                  <a:srgbClr val="004992"/>
                </a:solidFill>
              </a:rPr>
              <a:t> – </a:t>
            </a:r>
            <a:r>
              <a:rPr lang="sk-SK" altLang="de-DE" sz="2400" dirty="0">
                <a:solidFill>
                  <a:srgbClr val="004992"/>
                </a:solidFill>
              </a:rPr>
              <a:t>použi väčšie </a:t>
            </a:r>
            <a:r>
              <a:rPr lang="sk-SK" altLang="de-DE" sz="2400">
                <a:solidFill>
                  <a:srgbClr val="004992"/>
                </a:solidFill>
              </a:rPr>
              <a:t>kladivo</a:t>
            </a:r>
            <a:r>
              <a:rPr lang="de-DE" altLang="de-DE" sz="2400">
                <a:solidFill>
                  <a:srgbClr val="004992"/>
                </a:solidFill>
              </a:rPr>
              <a:t>!”</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a:t>
            </a:fld>
            <a:endParaRPr lang="de-DE" altLang="de-DE">
              <a:latin typeface="+mn-lt"/>
            </a:endParaRPr>
          </a:p>
        </p:txBody>
      </p:sp>
      <p:sp>
        <p:nvSpPr>
          <p:cNvPr id="10243"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200" b="0">
                <a:solidFill>
                  <a:srgbClr val="333333"/>
                </a:solidFill>
                <a:latin typeface="+mn-lt"/>
              </a:rPr>
              <a:t>* </a:t>
            </a:r>
            <a:r>
              <a:rPr lang="sk-SK" altLang="de-DE" sz="1200" b="0">
                <a:solidFill>
                  <a:srgbClr val="333333"/>
                </a:solidFill>
                <a:latin typeface="+mn-lt"/>
              </a:rPr>
              <a:t>Zdroj</a:t>
            </a:r>
            <a:r>
              <a:rPr lang="de-DE" altLang="de-DE" sz="1200" b="0">
                <a:solidFill>
                  <a:srgbClr val="333333"/>
                </a:solidFill>
                <a:latin typeface="+mn-lt"/>
              </a:rPr>
              <a:t>: Festinger et al., (1956) </a:t>
            </a:r>
            <a:r>
              <a:rPr lang="sk-SK" altLang="de-DE" sz="1200" b="0">
                <a:solidFill>
                  <a:srgbClr val="333333"/>
                </a:solidFill>
                <a:latin typeface="+mn-lt"/>
              </a:rPr>
              <a:t>Keď sa proroctvo nenaplní</a:t>
            </a:r>
            <a:endParaRPr lang="de-DE" altLang="de-DE" sz="1200" b="0">
              <a:solidFill>
                <a:srgbClr val="333333"/>
              </a:solidFill>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Nepružnosť</a:t>
            </a:r>
            <a:r>
              <a:rPr lang="en-US" sz="3600">
                <a:latin typeface="+mn-lt"/>
                <a:ea typeface="+mn-ea"/>
                <a:cs typeface="+mn-cs"/>
              </a:rPr>
              <a:t> “v praxi” (“tunelové videnie”)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7</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924574770"/>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oblasť</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príklady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n-US"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spoločnosť</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Nepružnosť</a:t>
            </a:r>
            <a:r>
              <a:rPr lang="en-US" sz="3600">
                <a:latin typeface="+mn-lt"/>
                <a:ea typeface="+mn-ea"/>
                <a:cs typeface="+mn-cs"/>
              </a:rPr>
              <a:t> “v praxi” (“tunelové videnie”)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828045125"/>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oblasť</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príklady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plochý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Táto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teória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bola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vyvracaná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väčšinou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vedcov</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v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období</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stredoveku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Napriek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tomu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do 20.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storočia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existovala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Spoločnosť</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plochej</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ktorá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pokladala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fotky</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guľatej</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z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vesmíru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konšpiračný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podvrh</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spoločnosť</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19245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Nepružnosť</a:t>
            </a:r>
            <a:r>
              <a:rPr lang="en-US" sz="3600">
                <a:latin typeface="+mn-lt"/>
                <a:ea typeface="+mn-ea"/>
                <a:cs typeface="+mn-cs"/>
              </a:rPr>
              <a:t> “v praxi” (“tunelové videnie”)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298628173"/>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oblasť</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príklady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plochý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Táto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teória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bola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vyvracaná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väčšinou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vedcov</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v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období</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stredoveku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Napriek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tomu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do 20.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storočia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existovala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Spoločnosť</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plochej</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ktorá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pokladala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fotky</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guľatej</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z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vesmíru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konšpiračný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podvrh</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spoločnosť</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Oslavovanie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režimu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napriek</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dôkazom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jeho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zločinnosti</a:t>
                      </a:r>
                      <a:r>
                        <a:rPr kumimoji="0" lang="en-US" sz="2000" b="0" i="0" u="none" strike="noStrike" cap="none" normalizeH="0" baseline="0" dirty="0">
                          <a:ln>
                            <a:noFill/>
                          </a:ln>
                          <a:solidFill>
                            <a:srgbClr val="333333"/>
                          </a:solidFill>
                          <a:effectLst/>
                          <a:latin typeface="Calibri Light"/>
                          <a:ea typeface="ＭＳ Ｐゴシック" charset="-128"/>
                        </a:rPr>
                        <a:t>, brutality a </a:t>
                      </a:r>
                      <a:r>
                        <a:rPr kumimoji="0" lang="en-US" sz="2000" b="0" i="0" u="none" strike="noStrike" cap="none" normalizeH="0" baseline="0" dirty="0" err="1">
                          <a:ln>
                            <a:noFill/>
                          </a:ln>
                          <a:solidFill>
                            <a:srgbClr val="333333"/>
                          </a:solidFill>
                          <a:effectLst/>
                          <a:latin typeface="Calibri Light"/>
                          <a:ea typeface="ＭＳ Ｐゴシック" charset="-128"/>
                        </a:rPr>
                        <a:t>jeho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neúspechu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napr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fašizmus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Stalinizmus</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29078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Nepružnosť</a:t>
            </a:r>
            <a:r>
              <a:rPr lang="en-US" sz="3600">
                <a:latin typeface="+mn-lt"/>
                <a:ea typeface="+mn-ea"/>
                <a:cs typeface="+mn-cs"/>
              </a:rPr>
              <a:t> “v praxi” (“tunelové videnie”)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156931782"/>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oblasť</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príklady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plochý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Táto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teória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bola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vyvracaná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väčšinou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vedcov</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v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období</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stredoveku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Napriek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tomu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do 20.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storočia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existovala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Spoločnosť</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plochej</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ktorá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pokladala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fotky</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guľatej</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z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vesmíru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konšpiračný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podvrh</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spoločnosť</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Oslavovanie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režimu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napriek</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dôkazom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jeho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zločinnosti</a:t>
                      </a:r>
                      <a:r>
                        <a:rPr kumimoji="0" lang="en-US" sz="2000" b="0" i="0" u="none" strike="noStrike" cap="none" normalizeH="0" baseline="0" dirty="0">
                          <a:ln>
                            <a:noFill/>
                          </a:ln>
                          <a:solidFill>
                            <a:srgbClr val="333333"/>
                          </a:solidFill>
                          <a:effectLst/>
                          <a:latin typeface="Calibri Light"/>
                          <a:ea typeface="ＭＳ Ｐゴシック" charset="-128"/>
                        </a:rPr>
                        <a:t>, brutality a </a:t>
                      </a:r>
                      <a:r>
                        <a:rPr kumimoji="0" lang="en-US" sz="2000" b="0" i="0" u="none" strike="noStrike" cap="none" normalizeH="0" baseline="0" dirty="0" err="1">
                          <a:ln>
                            <a:noFill/>
                          </a:ln>
                          <a:solidFill>
                            <a:srgbClr val="333333"/>
                          </a:solidFill>
                          <a:effectLst/>
                          <a:latin typeface="Calibri Light"/>
                          <a:ea typeface="ＭＳ Ｐゴシック" charset="-128"/>
                        </a:rPr>
                        <a:t>jeho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neúspechu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napr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fašizmus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Stalinizmus</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Nevšímanie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varovných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signálov</a:t>
                      </a:r>
                      <a:r>
                        <a:rPr kumimoji="0" lang="en-US" sz="2000" b="0" i="0" u="none" strike="noStrike" cap="none" normalizeH="0" baseline="0" dirty="0">
                          <a:ln>
                            <a:noFill/>
                          </a:ln>
                          <a:solidFill>
                            <a:srgbClr val="333333"/>
                          </a:solidFill>
                          <a:effectLst/>
                          <a:latin typeface="Calibri Light"/>
                          <a:ea typeface="ＭＳ Ｐゴシック" charset="-128"/>
                        </a:rPr>
                        <a:t> je </a:t>
                      </a:r>
                      <a:r>
                        <a:rPr kumimoji="0" lang="en-US" sz="2000" b="0" i="0" u="none" strike="noStrike" cap="none" normalizeH="0" baseline="0" dirty="0" err="1">
                          <a:ln>
                            <a:noFill/>
                          </a:ln>
                          <a:solidFill>
                            <a:srgbClr val="333333"/>
                          </a:solidFill>
                          <a:effectLst/>
                          <a:latin typeface="Calibri Light"/>
                          <a:ea typeface="ＭＳ Ｐゴシック" charset="-128"/>
                        </a:rPr>
                        <a:t>často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príčinou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tých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prípadov</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nehôd</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ktorým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dalo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vyhnúť</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napr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lavíny</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obete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boli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často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predtým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ako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prišli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varované</a:t>
                      </a:r>
                      <a:r>
                        <a:rPr kumimoji="0" lang="en-US" sz="2000" b="0" i="0" u="none" strike="noStrike" cap="none" normalizeH="0" baseline="0" dirty="0">
                          <a:ln>
                            <a:noFill/>
                          </a:ln>
                          <a:solidFill>
                            <a:srgbClr val="333333"/>
                          </a:solidFill>
                          <a:effectLst/>
                          <a:latin typeface="Calibri Light"/>
                          <a:ea typeface="ＭＳ Ｐゴシック" charset="-128"/>
                        </a:rPr>
                        <a:t> o </a:t>
                      </a:r>
                      <a:r>
                        <a:rPr kumimoji="0" lang="en-US" sz="2000" b="0" i="0" u="none" strike="noStrike" cap="none" normalizeH="0" baseline="0" dirty="0" err="1">
                          <a:ln>
                            <a:noFill/>
                          </a:ln>
                          <a:solidFill>
                            <a:srgbClr val="333333"/>
                          </a:solidFill>
                          <a:effectLst/>
                          <a:latin typeface="Calibri Light"/>
                          <a:ea typeface="ＭＳ Ｐゴシック" charset="-128"/>
                        </a:rPr>
                        <a:t>ich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nebezpečí</a:t>
                      </a:r>
                      <a:r>
                        <a:rPr kumimoji="0" lang="en-US" sz="2000" b="0" i="0" u="none" strike="noStrike" cap="none" normalizeH="0" baseline="0" dirty="0">
                          <a:ln>
                            <a:noFill/>
                          </a:ln>
                          <a:solidFill>
                            <a:srgbClr val="333333"/>
                          </a:solidFill>
                          <a:effectLst/>
                          <a:latin typeface="Calibri Light"/>
                          <a:ea typeface="ＭＳ Ｐゴシック" charset="-128"/>
                        </a:rPr>
                        <a:t>)</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Katastrofa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Titanicu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varovania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neboli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brané</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vážne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keďže</a:t>
                      </a:r>
                      <a:r>
                        <a:rPr kumimoji="0" lang="en-US" sz="2000" b="0" i="0" u="none" strike="noStrike" cap="none" normalizeH="0" baseline="0" dirty="0">
                          <a:ln>
                            <a:noFill/>
                          </a:ln>
                          <a:solidFill>
                            <a:srgbClr val="333333"/>
                          </a:solidFill>
                          <a:effectLst/>
                          <a:latin typeface="Calibri Light"/>
                          <a:ea typeface="ＭＳ Ｐゴシック" charset="-128"/>
                        </a:rPr>
                        <a:t> mal </a:t>
                      </a:r>
                      <a:r>
                        <a:rPr kumimoji="0" lang="en-US" sz="2000" b="0" i="0" u="none" strike="noStrike" cap="none" normalizeH="0" baseline="0" dirty="0" err="1">
                          <a:ln>
                            <a:noFill/>
                          </a:ln>
                          <a:solidFill>
                            <a:srgbClr val="333333"/>
                          </a:solidFill>
                          <a:effectLst/>
                          <a:latin typeface="Calibri Light"/>
                          <a:ea typeface="ＭＳ Ｐゴシック" charset="-128"/>
                        </a:rPr>
                        <a:t>povesť</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nepotopiteľnej</a:t>
                      </a:r>
                      <a:r>
                        <a:rPr kumimoji="0" lang="en-US" sz="2000" b="0" i="0" u="none" strike="noStrike" cap="none" normalizeH="0" baseline="0" dirty="0">
                          <a:ln>
                            <a:noFill/>
                          </a:ln>
                          <a:solidFill>
                            <a:srgbClr val="333333"/>
                          </a:solidFill>
                          <a:effectLst/>
                          <a:latin typeface="Calibri Light"/>
                          <a:ea typeface="ＭＳ Ｐゴシック" charset="-128"/>
                        </a:rPr>
                        <a:t> lode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91702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k-SK" altLang="de-DE" sz="2400">
                <a:solidFill>
                  <a:srgbClr val="333333"/>
                </a:solidFill>
              </a:rPr>
              <a:t>Štúdie ukazujú, že mnohí</a:t>
            </a:r>
            <a:r>
              <a:rPr lang="en-US" altLang="de-DE" sz="2400" dirty="0">
                <a:solidFill>
                  <a:srgbClr val="333333"/>
                </a:solidFill>
              </a:rPr>
              <a:t> (</a:t>
            </a:r>
            <a:r>
              <a:rPr lang="sk-SK" altLang="de-DE" sz="2400" dirty="0">
                <a:solidFill>
                  <a:srgbClr val="333333"/>
                </a:solidFill>
              </a:rPr>
              <a:t>ale nie všetci</a:t>
            </a:r>
            <a:r>
              <a:rPr lang="en-US" altLang="de-DE" sz="2400" dirty="0">
                <a:solidFill>
                  <a:srgbClr val="333333"/>
                </a:solidFill>
              </a:rPr>
              <a:t>!) </a:t>
            </a:r>
            <a:r>
              <a:rPr lang="sk-SK" altLang="de-DE" sz="2400" dirty="0">
                <a:solidFill>
                  <a:srgbClr val="333333"/>
                </a:solidFill>
              </a:rPr>
              <a:t>ľudia so psychózou sa pevne držia svojich názorov alebo presvedčení o nejakej udalosti. A to aj vtedy, keď sú postavení zoči-voči informáciám, ktoré ich spochybňujú</a:t>
            </a:r>
            <a:r>
              <a:rPr lang="en-US" altLang="de-DE" sz="2400" dirty="0">
                <a:solidFill>
                  <a:srgbClr val="333333"/>
                </a:solidFill>
              </a:rPr>
              <a:t>.</a:t>
            </a:r>
          </a:p>
          <a:p>
            <a:pPr lvl="0" defTabSz="914400" fontAlgn="base"/>
            <a:r>
              <a:rPr lang="sk-SK" altLang="de-DE" sz="2400" dirty="0">
                <a:solidFill>
                  <a:srgbClr val="004992"/>
                </a:solidFill>
              </a:rPr>
              <a:t>Môže to viesť k medziľudským problémom a môže to brániť získaniu zdravého a realistického pohľadu na svet</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Metakognitívny tréning 3 – Zmena presvedčení</a:t>
            </a:r>
          </a:p>
        </p:txBody>
      </p:sp>
      <p:sp>
        <p:nvSpPr>
          <p:cNvPr id="3" name="Slide Number Placeholder 2"/>
          <p:cNvSpPr>
            <a:spLocks noGrp="1"/>
          </p:cNvSpPr>
          <p:nvPr>
            <p:ph type="sldNum" sz="quarter" idx="12"/>
          </p:nvPr>
        </p:nvSpPr>
        <p:spPr/>
        <p:txBody>
          <a:bodyPr/>
          <a:lstStyle/>
          <a:p>
            <a:fld id="{4B24F7BB-91C8-4ED0-AA95-EF192872F79B}" type="slidenum">
              <a:rPr lang="de-DE" altLang="de-DE" smtClean="0">
                <a:latin typeface="+mn-lt"/>
              </a:rPr>
              <a:pPr/>
              <a:t>11</a:t>
            </a:fld>
            <a:endParaRPr lang="de-DE" altLang="de-DE">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k-SK" altLang="de-DE" sz="3600" dirty="0">
                <a:latin typeface="+mn-lt"/>
                <a:ea typeface="+mn-ea"/>
                <a:cs typeface="+mn-cs"/>
              </a:rPr>
              <a:t>Ako rigidne zastávané presvedčenia podporujú počas psychózy chybné porozumenie – príklady</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Vyhýbanie sa rozhovorom s priateľmi a príbuznými</a:t>
            </a:r>
            <a:r>
              <a:rPr lang="en-US" altLang="de-DE" sz="2400" dirty="0">
                <a:solidFill>
                  <a:srgbClr val="333333"/>
                </a:solidFill>
              </a:rPr>
              <a:t> </a:t>
            </a:r>
            <a:r>
              <a:rPr lang="sk-SK" altLang="de-DE" sz="2400" dirty="0">
                <a:solidFill>
                  <a:srgbClr val="333333"/>
                </a:solidFill>
              </a:rPr>
              <a:t>o určitých myšlienkach, pretože očakávate/obávate sa, že ostatní nebudú s vami súhlasiť a nikomu už neveríte</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Ľudia, ktorí s vami nesúhlasia, sú považovaní za nepriateľov alebo</a:t>
            </a:r>
            <a:r>
              <a:rPr lang="en-US" altLang="de-DE" sz="2400" dirty="0">
                <a:solidFill>
                  <a:srgbClr val="333333"/>
                </a:solidFill>
              </a:rPr>
              <a:t> </a:t>
            </a:r>
            <a:r>
              <a:rPr lang="sk-SK" altLang="de-DE" sz="2400" dirty="0">
                <a:solidFill>
                  <a:srgbClr val="333333"/>
                </a:solidFill>
              </a:rPr>
              <a:t>prenasledovateľov</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Informácie sú získavané len z jedného zdroja</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internet</a:t>
            </a:r>
            <a:r>
              <a:rPr lang="sk-SK" altLang="de-DE" sz="2400" dirty="0">
                <a:solidFill>
                  <a:srgbClr val="333333"/>
                </a:solidFill>
              </a:rPr>
              <a:t>ové fóra o konšpiračných teóriách</a:t>
            </a:r>
            <a:r>
              <a:rPr lang="en-US" altLang="de-DE" sz="2400" dirty="0">
                <a:solidFill>
                  <a:srgbClr val="333333"/>
                </a:solidFill>
              </a:rPr>
              <a:t>), </a:t>
            </a:r>
            <a:r>
              <a:rPr lang="sk-SK" altLang="de-DE" sz="2400" dirty="0">
                <a:solidFill>
                  <a:srgbClr val="333333"/>
                </a:solidFill>
              </a:rPr>
              <a:t>neberú sa do úvahy iné dôveryhodné zdroje</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tlačové agentúry</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Metakognitívny tréning 3 – Zmena presvedčení</a:t>
            </a:r>
          </a:p>
        </p:txBody>
      </p:sp>
      <p:sp>
        <p:nvSpPr>
          <p:cNvPr id="3" name="Slide Number Placeholder 2"/>
          <p:cNvSpPr>
            <a:spLocks noGrp="1"/>
          </p:cNvSpPr>
          <p:nvPr>
            <p:ph type="sldNum" sz="quarter" idx="12"/>
          </p:nvPr>
        </p:nvSpPr>
        <p:spPr/>
        <p:txBody>
          <a:bodyPr/>
          <a:lstStyle/>
          <a:p>
            <a:fld id="{4B24F7BB-91C8-4ED0-AA95-EF192872F79B}" type="slidenum">
              <a:rPr lang="de-DE" altLang="de-DE" smtClean="0">
                <a:latin typeface="+mn-lt"/>
              </a:rPr>
              <a:pPr/>
              <a:t>12</a:t>
            </a:fld>
            <a:endParaRPr lang="de-DE" altLang="de-DE">
              <a:latin typeface="+mn-lt"/>
            </a:endParaRPr>
          </a:p>
        </p:txBody>
      </p:sp>
      <p:sp>
        <p:nvSpPr>
          <p:cNvPr id="16389" name="Rechteck 1"/>
          <p:cNvSpPr>
            <a:spLocks noChangeArrowheads="1"/>
          </p:cNvSpPr>
          <p:nvPr/>
        </p:nvSpPr>
        <p:spPr bwMode="auto">
          <a:xfrm>
            <a:off x="408955" y="4869160"/>
            <a:ext cx="113760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sk-SK" altLang="de-DE" sz="2400" b="0" dirty="0">
                <a:solidFill>
                  <a:srgbClr val="004992"/>
                </a:solidFill>
                <a:latin typeface="+mn-lt"/>
              </a:rPr>
              <a:t>Môže niekto prispieť nejakou krátkou osobnou skúsenosťou</a:t>
            </a:r>
            <a:r>
              <a:rPr lang="en-US" altLang="de-DE" sz="2400" b="0" dirty="0">
                <a:solidFill>
                  <a:srgbClr val="004992"/>
                </a:solidFill>
                <a:latin typeface="+mn-lt"/>
              </a:rPr>
              <a:t>? </a:t>
            </a:r>
            <a:endParaRPr lang="de-DE" altLang="de-DE" sz="2400" b="0" dirty="0">
              <a:solidFill>
                <a:srgbClr val="004992"/>
              </a:solidFill>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Tieto tri dolné obrázky patria do určitej kategórie. Aká je to kategória?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3 – Zmena presvedčení</a:t>
            </a:r>
          </a:p>
        </p:txBody>
      </p:sp>
      <p:sp>
        <p:nvSpPr>
          <p:cNvPr id="3" name="Slide Number Placeholder 2"/>
          <p:cNvSpPr>
            <a:spLocks noGrp="1"/>
          </p:cNvSpPr>
          <p:nvPr>
            <p:ph type="sldNum" sz="quarter" idx="12"/>
          </p:nvPr>
        </p:nvSpPr>
        <p:spPr/>
        <p:txBody>
          <a:bodyPr/>
          <a:lstStyle/>
          <a:p>
            <a:fld id="{4B24F7BB-91C8-4ED0-AA95-EF192872F79B}" type="slidenum">
              <a:rPr lang="de-DE" altLang="de-DE" smtClean="0">
                <a:latin typeface="+mn-lt"/>
              </a:rPr>
              <a:pPr/>
              <a:t>13</a:t>
            </a:fld>
            <a:endParaRPr lang="de-DE" altLang="de-DE">
              <a:latin typeface="+mn-lt"/>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n-US" sz="2400" dirty="0">
                <a:solidFill>
                  <a:srgbClr val="333333"/>
                </a:solidFill>
              </a:rPr>
              <a:t>Ak </a:t>
            </a:r>
            <a:r>
              <a:rPr lang="en-US" sz="2400" dirty="0" err="1">
                <a:solidFill>
                  <a:srgbClr val="333333"/>
                </a:solidFill>
              </a:rPr>
              <a:t>ste</a:t>
            </a:r>
            <a:r>
              <a:rPr lang="en-US" sz="2400" dirty="0">
                <a:solidFill>
                  <a:srgbClr val="333333"/>
                </a:solidFill>
              </a:rPr>
              <a:t> </a:t>
            </a:r>
            <a:r>
              <a:rPr lang="en-US" sz="2400" dirty="0" err="1">
                <a:solidFill>
                  <a:srgbClr val="333333"/>
                </a:solidFill>
              </a:rPr>
              <a:t>si</a:t>
            </a:r>
            <a:r>
              <a:rPr lang="en-US" sz="2400" dirty="0">
                <a:solidFill>
                  <a:srgbClr val="333333"/>
                </a:solidFill>
              </a:rPr>
              <a:t> </a:t>
            </a:r>
            <a:r>
              <a:rPr lang="en-US" sz="2400" dirty="0" err="1">
                <a:solidFill>
                  <a:srgbClr val="333333"/>
                </a:solidFill>
              </a:rPr>
              <a:t>istý</a:t>
            </a:r>
            <a:r>
              <a:rPr lang="en-US" sz="2400" dirty="0">
                <a:solidFill>
                  <a:srgbClr val="333333"/>
                </a:solidFill>
              </a:rPr>
              <a:t> </a:t>
            </a:r>
            <a:r>
              <a:rPr lang="en-US" sz="2400" dirty="0" err="1">
                <a:solidFill>
                  <a:srgbClr val="333333"/>
                </a:solidFill>
              </a:rPr>
              <a:t>tým</a:t>
            </a:r>
            <a:r>
              <a:rPr lang="en-US" sz="2400" dirty="0">
                <a:solidFill>
                  <a:srgbClr val="333333"/>
                </a:solidFill>
              </a:rPr>
              <a:t>, o </a:t>
            </a:r>
            <a:r>
              <a:rPr lang="en-US" sz="2400" dirty="0" err="1">
                <a:solidFill>
                  <a:srgbClr val="333333"/>
                </a:solidFill>
              </a:rPr>
              <a:t>akú</a:t>
            </a:r>
            <a:r>
              <a:rPr lang="en-US" sz="2400" dirty="0">
                <a:solidFill>
                  <a:srgbClr val="333333"/>
                </a:solidFill>
              </a:rPr>
              <a:t> </a:t>
            </a:r>
            <a:r>
              <a:rPr lang="en-US" sz="2400" dirty="0" err="1">
                <a:solidFill>
                  <a:srgbClr val="333333"/>
                </a:solidFill>
              </a:rPr>
              <a:t>kategóriu</a:t>
            </a:r>
            <a:r>
              <a:rPr lang="en-US" sz="2400" dirty="0">
                <a:solidFill>
                  <a:srgbClr val="333333"/>
                </a:solidFill>
              </a:rPr>
              <a:t> ide, </a:t>
            </a:r>
            <a:r>
              <a:rPr lang="en-US" sz="2400" dirty="0" err="1">
                <a:solidFill>
                  <a:srgbClr val="333333"/>
                </a:solidFill>
              </a:rPr>
              <a:t>povedzte</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odpoveď</a:t>
            </a:r>
            <a:r>
              <a:rPr lang="en-US" sz="2400" dirty="0">
                <a:solidFill>
                  <a:srgbClr val="333333"/>
                </a:solidFill>
              </a:rPr>
              <a:t>.</a:t>
            </a:r>
          </a:p>
          <a:p>
            <a:pPr algn="ctr" fontAlgn="auto">
              <a:lnSpc>
                <a:spcPct val="100000"/>
              </a:lnSpc>
              <a:spcBef>
                <a:spcPts val="1200"/>
              </a:spcBef>
              <a:buClr>
                <a:srgbClr val="333333"/>
              </a:buClr>
            </a:pPr>
            <a:r>
              <a:rPr lang="en-US" sz="2400" dirty="0" err="1">
                <a:solidFill>
                  <a:srgbClr val="333333"/>
                </a:solidFill>
              </a:rPr>
              <a:t>Dostanete</a:t>
            </a:r>
            <a:r>
              <a:rPr lang="en-US" sz="2400" dirty="0">
                <a:solidFill>
                  <a:srgbClr val="333333"/>
                </a:solidFill>
              </a:rPr>
              <a:t> </a:t>
            </a:r>
            <a:r>
              <a:rPr lang="en-US" sz="2400" dirty="0" err="1">
                <a:solidFill>
                  <a:srgbClr val="333333"/>
                </a:solidFill>
              </a:rPr>
              <a:t>spätnú</a:t>
            </a:r>
            <a:r>
              <a:rPr lang="en-US" sz="2400" dirty="0">
                <a:solidFill>
                  <a:srgbClr val="333333"/>
                </a:solidFill>
              </a:rPr>
              <a:t> </a:t>
            </a:r>
            <a:r>
              <a:rPr lang="en-US" sz="2400" dirty="0" err="1">
                <a:solidFill>
                  <a:srgbClr val="333333"/>
                </a:solidFill>
              </a:rPr>
              <a:t>väzbu</a:t>
            </a:r>
            <a:r>
              <a:rPr lang="en-US" sz="2400" dirty="0">
                <a:solidFill>
                  <a:srgbClr val="333333"/>
                </a:solidFill>
              </a:rPr>
              <a:t> (“</a:t>
            </a:r>
            <a:r>
              <a:rPr lang="en-US" sz="2400" dirty="0" err="1">
                <a:solidFill>
                  <a:srgbClr val="333333"/>
                </a:solidFill>
              </a:rPr>
              <a:t>áno</a:t>
            </a:r>
            <a:r>
              <a:rPr lang="en-US" sz="2400" dirty="0">
                <a:solidFill>
                  <a:srgbClr val="333333"/>
                </a:solidFill>
              </a:rPr>
              <a:t>” </a:t>
            </a:r>
            <a:r>
              <a:rPr lang="en-US" sz="2400" dirty="0" err="1">
                <a:solidFill>
                  <a:srgbClr val="333333"/>
                </a:solidFill>
              </a:rPr>
              <a:t>alebo</a:t>
            </a:r>
            <a:r>
              <a:rPr lang="en-US" sz="2400" dirty="0">
                <a:solidFill>
                  <a:srgbClr val="333333"/>
                </a:solidFill>
              </a:rPr>
              <a:t> “</a:t>
            </a:r>
            <a:r>
              <a:rPr lang="en-US" sz="2400" dirty="0" err="1">
                <a:solidFill>
                  <a:srgbClr val="333333"/>
                </a:solidFill>
              </a:rPr>
              <a:t>nie</a:t>
            </a:r>
            <a:r>
              <a:rPr lang="en-US" sz="2400" dirty="0">
                <a:solidFill>
                  <a:srgbClr val="333333"/>
                </a:solidFill>
              </a:rPr>
              <a:t>”).</a:t>
            </a:r>
          </a:p>
          <a:p>
            <a:pPr algn="ctr" fontAlgn="auto">
              <a:lnSpc>
                <a:spcPct val="100000"/>
              </a:lnSpc>
              <a:spcBef>
                <a:spcPts val="1200"/>
              </a:spcBef>
              <a:buClr>
                <a:srgbClr val="333333"/>
              </a:buClr>
            </a:pPr>
            <a:r>
              <a:rPr lang="en-US" sz="2400" dirty="0" err="1">
                <a:solidFill>
                  <a:srgbClr val="333333"/>
                </a:solidFill>
              </a:rPr>
              <a:t>Navrhnite</a:t>
            </a:r>
            <a:r>
              <a:rPr lang="en-US" sz="2400" dirty="0">
                <a:solidFill>
                  <a:srgbClr val="333333"/>
                </a:solidFill>
              </a:rPr>
              <a:t> </a:t>
            </a:r>
            <a:r>
              <a:rPr lang="en-US" sz="2400" dirty="0" err="1">
                <a:solidFill>
                  <a:srgbClr val="333333"/>
                </a:solidFill>
              </a:rPr>
              <a:t>prosím</a:t>
            </a:r>
            <a:r>
              <a:rPr lang="en-US" sz="2400" dirty="0">
                <a:solidFill>
                  <a:srgbClr val="333333"/>
                </a:solidFill>
              </a:rPr>
              <a:t> </a:t>
            </a:r>
            <a:r>
              <a:rPr lang="en-US" sz="2400" dirty="0" err="1">
                <a:solidFill>
                  <a:srgbClr val="333333"/>
                </a:solidFill>
              </a:rPr>
              <a:t>iné</a:t>
            </a:r>
            <a:r>
              <a:rPr lang="en-US" sz="2400" dirty="0">
                <a:solidFill>
                  <a:srgbClr val="333333"/>
                </a:solidFill>
              </a:rPr>
              <a:t> </a:t>
            </a:r>
            <a:r>
              <a:rPr lang="en-US" sz="2400" dirty="0" err="1">
                <a:solidFill>
                  <a:srgbClr val="333333"/>
                </a:solidFill>
              </a:rPr>
              <a:t>možnosti</a:t>
            </a:r>
            <a:r>
              <a:rPr lang="en-US" sz="2400" dirty="0">
                <a:solidFill>
                  <a:srgbClr val="333333"/>
                </a:solidFill>
              </a:rPr>
              <a:t> </a:t>
            </a:r>
            <a:r>
              <a:rPr lang="en-US" sz="2400" dirty="0" err="1">
                <a:solidFill>
                  <a:srgbClr val="333333"/>
                </a:solidFill>
              </a:rPr>
              <a:t>vašich</a:t>
            </a:r>
            <a:r>
              <a:rPr lang="en-US" sz="2400" dirty="0">
                <a:solidFill>
                  <a:srgbClr val="333333"/>
                </a:solidFill>
              </a:rPr>
              <a:t> </a:t>
            </a:r>
            <a:r>
              <a:rPr lang="en-US" sz="2400" dirty="0" err="1">
                <a:solidFill>
                  <a:srgbClr val="333333"/>
                </a:solidFill>
              </a:rPr>
              <a:t>predpokladov</a:t>
            </a:r>
            <a:r>
              <a:rPr lang="en-US" sz="2400" dirty="0">
                <a:solidFill>
                  <a:srgbClr val="333333"/>
                </a:solidFill>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2" name="Rectangle 10"/>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Kategória: živé bytosti!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3 – Zmena presvedčení</a:t>
            </a:r>
          </a:p>
        </p:txBody>
      </p:sp>
      <p:sp>
        <p:nvSpPr>
          <p:cNvPr id="3" name="Slide Number Placeholder 2"/>
          <p:cNvSpPr>
            <a:spLocks noGrp="1"/>
          </p:cNvSpPr>
          <p:nvPr>
            <p:ph type="sldNum" sz="quarter" idx="12"/>
          </p:nvPr>
        </p:nvSpPr>
        <p:spPr/>
        <p:txBody>
          <a:bodyPr/>
          <a:lstStyle/>
          <a:p>
            <a:fld id="{4B24F7BB-91C8-4ED0-AA95-EF192872F79B}" type="slidenum">
              <a:rPr lang="de-DE" altLang="de-DE" smtClean="0">
                <a:latin typeface="+mn-lt"/>
              </a:rPr>
              <a:pPr/>
              <a:t>14</a:t>
            </a:fld>
            <a:endParaRPr lang="de-DE" altLang="de-DE">
              <a:latin typeface="+mn-lt"/>
            </a:endParaRPr>
          </a:p>
        </p:txBody>
      </p:sp>
      <p:pic>
        <p:nvPicPr>
          <p:cNvPr id="21"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en-US" b="1" dirty="0" err="1">
                <a:solidFill>
                  <a:srgbClr val="333333"/>
                </a:solidFill>
              </a:rPr>
              <a:t>Bežná</a:t>
            </a:r>
            <a:r>
              <a:rPr lang="en-US" b="1" dirty="0">
                <a:solidFill>
                  <a:srgbClr val="333333"/>
                </a:solidFill>
              </a:rPr>
              <a:t> </a:t>
            </a:r>
            <a:r>
              <a:rPr lang="en-US" b="1" dirty="0" err="1">
                <a:solidFill>
                  <a:srgbClr val="333333"/>
                </a:solidFill>
              </a:rPr>
              <a:t>chyba</a:t>
            </a:r>
            <a:r>
              <a:rPr lang="en-US" b="1" dirty="0">
                <a:solidFill>
                  <a:srgbClr val="333333"/>
                </a:solidFill>
              </a:rPr>
              <a:t>: </a:t>
            </a:r>
            <a:r>
              <a:rPr lang="en-US" dirty="0" err="1">
                <a:solidFill>
                  <a:srgbClr val="333333"/>
                </a:solidFill>
              </a:rPr>
              <a:t>Väčšina</a:t>
            </a:r>
            <a:r>
              <a:rPr lang="en-US" dirty="0">
                <a:solidFill>
                  <a:srgbClr val="333333"/>
                </a:solidFill>
              </a:rPr>
              <a:t> </a:t>
            </a:r>
            <a:r>
              <a:rPr lang="en-US" dirty="0" err="1">
                <a:solidFill>
                  <a:srgbClr val="333333"/>
                </a:solidFill>
              </a:rPr>
              <a:t>ľudí</a:t>
            </a:r>
            <a:r>
              <a:rPr lang="en-US" dirty="0">
                <a:solidFill>
                  <a:srgbClr val="333333"/>
                </a:solidFill>
              </a:rPr>
              <a:t> </a:t>
            </a:r>
            <a:r>
              <a:rPr lang="en-US" dirty="0" err="1">
                <a:solidFill>
                  <a:srgbClr val="333333"/>
                </a:solidFill>
              </a:rPr>
              <a:t>hľadá</a:t>
            </a:r>
            <a:r>
              <a:rPr lang="en-US" dirty="0">
                <a:solidFill>
                  <a:srgbClr val="333333"/>
                </a:solidFill>
              </a:rPr>
              <a:t> </a:t>
            </a:r>
            <a:r>
              <a:rPr lang="en-US" dirty="0" err="1">
                <a:solidFill>
                  <a:srgbClr val="333333"/>
                </a:solidFill>
              </a:rPr>
              <a:t>iba</a:t>
            </a:r>
            <a:r>
              <a:rPr lang="en-US" dirty="0">
                <a:solidFill>
                  <a:srgbClr val="333333"/>
                </a:solidFill>
              </a:rPr>
              <a:t> </a:t>
            </a:r>
            <a:r>
              <a:rPr lang="en-US" dirty="0" err="1">
                <a:solidFill>
                  <a:srgbClr val="333333"/>
                </a:solidFill>
              </a:rPr>
              <a:t>také</a:t>
            </a:r>
            <a:r>
              <a:rPr lang="en-US" dirty="0">
                <a:solidFill>
                  <a:srgbClr val="333333"/>
                </a:solidFill>
              </a:rPr>
              <a:t> </a:t>
            </a:r>
            <a:r>
              <a:rPr lang="en-US" dirty="0" err="1">
                <a:solidFill>
                  <a:srgbClr val="333333"/>
                </a:solidFill>
              </a:rPr>
              <a:t>informácie</a:t>
            </a:r>
            <a:r>
              <a:rPr lang="en-US" dirty="0">
                <a:solidFill>
                  <a:srgbClr val="333333"/>
                </a:solidFill>
              </a:rPr>
              <a:t>, </a:t>
            </a:r>
            <a:r>
              <a:rPr lang="en-US" dirty="0" err="1">
                <a:solidFill>
                  <a:srgbClr val="333333"/>
                </a:solidFill>
              </a:rPr>
              <a:t>ktoré</a:t>
            </a:r>
            <a:r>
              <a:rPr lang="en-US" dirty="0">
                <a:solidFill>
                  <a:srgbClr val="333333"/>
                </a:solidFill>
              </a:rPr>
              <a:t> </a:t>
            </a:r>
            <a:r>
              <a:rPr lang="en-US" dirty="0" err="1">
                <a:solidFill>
                  <a:srgbClr val="333333"/>
                </a:solidFill>
              </a:rPr>
              <a:t>potvrdzujú</a:t>
            </a:r>
            <a:r>
              <a:rPr lang="en-US" dirty="0">
                <a:solidFill>
                  <a:srgbClr val="333333"/>
                </a:solidFill>
              </a:rPr>
              <a:t> </a:t>
            </a:r>
            <a:r>
              <a:rPr lang="en-US" dirty="0" err="1">
                <a:solidFill>
                  <a:srgbClr val="333333"/>
                </a:solidFill>
              </a:rPr>
              <a:t>ich</a:t>
            </a:r>
            <a:r>
              <a:rPr lang="en-US" dirty="0">
                <a:solidFill>
                  <a:srgbClr val="333333"/>
                </a:solidFill>
              </a:rPr>
              <a:t> </a:t>
            </a:r>
            <a:r>
              <a:rPr lang="en-US" dirty="0" err="1">
                <a:solidFill>
                  <a:srgbClr val="333333"/>
                </a:solidFill>
              </a:rPr>
              <a:t>predpoklady</a:t>
            </a:r>
            <a:r>
              <a:rPr lang="en-US" dirty="0">
                <a:solidFill>
                  <a:srgbClr val="333333"/>
                </a:solidFill>
              </a:rPr>
              <a:t>, a </a:t>
            </a:r>
            <a:r>
              <a:rPr lang="en-US" dirty="0" err="1">
                <a:solidFill>
                  <a:srgbClr val="333333"/>
                </a:solidFill>
              </a:rPr>
              <a:t>nie</a:t>
            </a:r>
            <a:r>
              <a:rPr lang="en-US" dirty="0">
                <a:solidFill>
                  <a:srgbClr val="333333"/>
                </a:solidFill>
              </a:rPr>
              <a:t> </a:t>
            </a:r>
            <a:r>
              <a:rPr lang="en-US" dirty="0" err="1">
                <a:solidFill>
                  <a:srgbClr val="333333"/>
                </a:solidFill>
              </a:rPr>
              <a:t>sú</a:t>
            </a:r>
            <a:r>
              <a:rPr lang="en-US" dirty="0">
                <a:solidFill>
                  <a:srgbClr val="333333"/>
                </a:solidFill>
              </a:rPr>
              <a:t> s </a:t>
            </a:r>
            <a:r>
              <a:rPr lang="en-US" dirty="0" err="1">
                <a:solidFill>
                  <a:srgbClr val="333333"/>
                </a:solidFill>
              </a:rPr>
              <a:t>nimi</a:t>
            </a:r>
            <a:r>
              <a:rPr lang="en-US" dirty="0">
                <a:solidFill>
                  <a:srgbClr val="333333"/>
                </a:solidFill>
              </a:rPr>
              <a:t> v </a:t>
            </a:r>
            <a:r>
              <a:rPr lang="en-US" dirty="0" err="1">
                <a:solidFill>
                  <a:srgbClr val="333333"/>
                </a:solidFill>
              </a:rPr>
              <a:t>rozpore</a:t>
            </a:r>
            <a:r>
              <a:rPr lang="en-US" dirty="0">
                <a:solidFill>
                  <a:srgbClr val="333333"/>
                </a:solidFill>
              </a:rPr>
              <a:t> (</a:t>
            </a:r>
            <a:r>
              <a:rPr lang="en-US" dirty="0" err="1">
                <a:solidFill>
                  <a:srgbClr val="333333"/>
                </a:solidFill>
              </a:rPr>
              <a:t>podľa</a:t>
            </a:r>
            <a:r>
              <a:rPr lang="en-US" dirty="0">
                <a:solidFill>
                  <a:srgbClr val="333333"/>
                </a:solidFill>
              </a:rPr>
              <a:t> </a:t>
            </a:r>
            <a:r>
              <a:rPr lang="en-US" dirty="0" err="1">
                <a:solidFill>
                  <a:srgbClr val="333333"/>
                </a:solidFill>
              </a:rPr>
              <a:t>princípu</a:t>
            </a:r>
            <a:r>
              <a:rPr lang="en-US" dirty="0">
                <a:solidFill>
                  <a:srgbClr val="333333"/>
                </a:solidFill>
              </a:rPr>
              <a:t> </a:t>
            </a:r>
            <a:r>
              <a:rPr lang="en-US" dirty="0" err="1">
                <a:solidFill>
                  <a:srgbClr val="333333"/>
                </a:solidFill>
              </a:rPr>
              <a:t>utvrdzovania</a:t>
            </a:r>
            <a:r>
              <a:rPr lang="en-US" dirty="0">
                <a:solidFill>
                  <a:srgbClr val="333333"/>
                </a:solidFill>
              </a:rPr>
              <a:t> </a:t>
            </a:r>
            <a:r>
              <a:rPr lang="en-US" dirty="0" err="1">
                <a:solidFill>
                  <a:srgbClr val="333333"/>
                </a:solidFill>
              </a:rPr>
              <a:t>sa</a:t>
            </a:r>
            <a:r>
              <a:rPr lang="en-US" dirty="0">
                <a:solidFill>
                  <a:srgbClr val="333333"/>
                </a:solidFill>
              </a:rPr>
              <a:t>). V </a:t>
            </a:r>
            <a:r>
              <a:rPr lang="en-US" dirty="0" err="1">
                <a:solidFill>
                  <a:srgbClr val="333333"/>
                </a:solidFill>
              </a:rPr>
              <a:t>tomto</a:t>
            </a:r>
            <a:r>
              <a:rPr lang="en-US" dirty="0">
                <a:solidFill>
                  <a:srgbClr val="333333"/>
                </a:solidFill>
              </a:rPr>
              <a:t> </a:t>
            </a:r>
            <a:r>
              <a:rPr lang="en-US" dirty="0" err="1">
                <a:solidFill>
                  <a:srgbClr val="333333"/>
                </a:solidFill>
              </a:rPr>
              <a:t>prípade</a:t>
            </a:r>
            <a:r>
              <a:rPr lang="en-US" dirty="0">
                <a:solidFill>
                  <a:srgbClr val="333333"/>
                </a:solidFill>
              </a:rPr>
              <a:t> </a:t>
            </a:r>
            <a:r>
              <a:rPr lang="en-US" dirty="0" err="1">
                <a:solidFill>
                  <a:srgbClr val="333333"/>
                </a:solidFill>
              </a:rPr>
              <a:t>sa</a:t>
            </a:r>
            <a:r>
              <a:rPr lang="en-US" dirty="0">
                <a:solidFill>
                  <a:srgbClr val="333333"/>
                </a:solidFill>
              </a:rPr>
              <a:t> </a:t>
            </a:r>
            <a:r>
              <a:rPr lang="en-US" dirty="0" err="1">
                <a:solidFill>
                  <a:srgbClr val="333333"/>
                </a:solidFill>
              </a:rPr>
              <a:t>javila</a:t>
            </a:r>
            <a:r>
              <a:rPr lang="en-US" dirty="0">
                <a:solidFill>
                  <a:srgbClr val="333333"/>
                </a:solidFill>
              </a:rPr>
              <a:t> </a:t>
            </a:r>
            <a:r>
              <a:rPr lang="en-US" dirty="0" err="1">
                <a:solidFill>
                  <a:srgbClr val="333333"/>
                </a:solidFill>
              </a:rPr>
              <a:t>ako</a:t>
            </a:r>
            <a:r>
              <a:rPr lang="en-US" dirty="0">
                <a:solidFill>
                  <a:srgbClr val="333333"/>
                </a:solidFill>
              </a:rPr>
              <a:t> </a:t>
            </a:r>
            <a:r>
              <a:rPr lang="en-US" dirty="0" err="1">
                <a:solidFill>
                  <a:srgbClr val="333333"/>
                </a:solidFill>
              </a:rPr>
              <a:t>správna</a:t>
            </a:r>
            <a:r>
              <a:rPr lang="en-US" dirty="0">
                <a:solidFill>
                  <a:srgbClr val="333333"/>
                </a:solidFill>
              </a:rPr>
              <a:t> </a:t>
            </a:r>
            <a:r>
              <a:rPr lang="en-US" dirty="0" err="1">
                <a:solidFill>
                  <a:srgbClr val="333333"/>
                </a:solidFill>
              </a:rPr>
              <a:t>kategória</a:t>
            </a:r>
            <a:r>
              <a:rPr lang="en-US" dirty="0">
                <a:solidFill>
                  <a:srgbClr val="333333"/>
                </a:solidFill>
              </a:rPr>
              <a:t>: </a:t>
            </a:r>
            <a:r>
              <a:rPr lang="en-US" dirty="0" err="1">
                <a:solidFill>
                  <a:srgbClr val="333333"/>
                </a:solidFill>
              </a:rPr>
              <a:t>kvety</a:t>
            </a:r>
            <a:r>
              <a:rPr lang="en-US" dirty="0">
                <a:solidFill>
                  <a:srgbClr val="333333"/>
                </a:solidFill>
              </a:rPr>
              <a:t>.</a:t>
            </a:r>
          </a:p>
          <a:p>
            <a:pPr fontAlgn="auto">
              <a:lnSpc>
                <a:spcPct val="100000"/>
              </a:lnSpc>
              <a:spcBef>
                <a:spcPts val="1200"/>
              </a:spcBef>
              <a:defRPr/>
            </a:pPr>
            <a:r>
              <a:rPr lang="en-US" dirty="0" err="1">
                <a:solidFill>
                  <a:srgbClr val="333333"/>
                </a:solidFill>
              </a:rPr>
              <a:t>Často</a:t>
            </a:r>
            <a:r>
              <a:rPr lang="en-US" dirty="0">
                <a:solidFill>
                  <a:srgbClr val="333333"/>
                </a:solidFill>
              </a:rPr>
              <a:t> </a:t>
            </a:r>
            <a:r>
              <a:rPr lang="en-US" dirty="0" err="1">
                <a:solidFill>
                  <a:srgbClr val="333333"/>
                </a:solidFill>
              </a:rPr>
              <a:t>sa</a:t>
            </a:r>
            <a:r>
              <a:rPr lang="en-US" dirty="0">
                <a:solidFill>
                  <a:srgbClr val="333333"/>
                </a:solidFill>
              </a:rPr>
              <a:t> </a:t>
            </a:r>
            <a:r>
              <a:rPr lang="en-US" dirty="0" err="1">
                <a:solidFill>
                  <a:srgbClr val="333333"/>
                </a:solidFill>
              </a:rPr>
              <a:t>neberú</a:t>
            </a:r>
            <a:r>
              <a:rPr lang="en-US" dirty="0">
                <a:solidFill>
                  <a:srgbClr val="333333"/>
                </a:solidFill>
              </a:rPr>
              <a:t> do </a:t>
            </a:r>
            <a:r>
              <a:rPr lang="en-US" dirty="0" err="1">
                <a:solidFill>
                  <a:srgbClr val="333333"/>
                </a:solidFill>
              </a:rPr>
              <a:t>úvahy</a:t>
            </a:r>
            <a:r>
              <a:rPr lang="en-US" dirty="0">
                <a:solidFill>
                  <a:srgbClr val="333333"/>
                </a:solidFill>
              </a:rPr>
              <a:t> </a:t>
            </a:r>
            <a:r>
              <a:rPr lang="en-US" dirty="0" err="1">
                <a:solidFill>
                  <a:srgbClr val="333333"/>
                </a:solidFill>
              </a:rPr>
              <a:t>žiadne</a:t>
            </a:r>
            <a:r>
              <a:rPr lang="en-US" dirty="0">
                <a:solidFill>
                  <a:srgbClr val="333333"/>
                </a:solidFill>
              </a:rPr>
              <a:t> </a:t>
            </a:r>
            <a:r>
              <a:rPr lang="en-US" dirty="0" err="1">
                <a:solidFill>
                  <a:srgbClr val="333333"/>
                </a:solidFill>
              </a:rPr>
              <a:t>alternatívne</a:t>
            </a:r>
            <a:r>
              <a:rPr lang="en-US" dirty="0">
                <a:solidFill>
                  <a:srgbClr val="333333"/>
                </a:solidFill>
              </a:rPr>
              <a:t> </a:t>
            </a:r>
            <a:r>
              <a:rPr lang="en-US" dirty="0" err="1">
                <a:solidFill>
                  <a:srgbClr val="333333"/>
                </a:solidFill>
              </a:rPr>
              <a:t>úvahy</a:t>
            </a:r>
            <a:r>
              <a:rPr lang="en-US" dirty="0">
                <a:solidFill>
                  <a:srgbClr val="333333"/>
                </a:solidFill>
              </a:rPr>
              <a:t>/</a:t>
            </a:r>
            <a:r>
              <a:rPr lang="en-US" dirty="0" err="1">
                <a:solidFill>
                  <a:srgbClr val="333333"/>
                </a:solidFill>
              </a:rPr>
              <a:t>myšlienky</a:t>
            </a:r>
            <a:r>
              <a:rPr lang="en-US" dirty="0">
                <a:solidFill>
                  <a:srgbClr val="333333"/>
                </a:solidFill>
              </a:rPr>
              <a:t>. </a:t>
            </a:r>
          </a:p>
          <a:p>
            <a:pPr fontAlgn="auto">
              <a:lnSpc>
                <a:spcPct val="100000"/>
              </a:lnSpc>
              <a:spcBef>
                <a:spcPts val="1200"/>
              </a:spcBef>
              <a:defRPr/>
            </a:pPr>
            <a:r>
              <a:rPr lang="en-US" dirty="0" err="1">
                <a:solidFill>
                  <a:srgbClr val="333333"/>
                </a:solidFill>
              </a:rPr>
              <a:t>Príklady</a:t>
            </a:r>
            <a:r>
              <a:rPr lang="en-US" dirty="0">
                <a:solidFill>
                  <a:srgbClr val="333333"/>
                </a:solidFill>
              </a:rPr>
              <a:t> z </a:t>
            </a:r>
            <a:r>
              <a:rPr lang="en-US" dirty="0" err="1">
                <a:solidFill>
                  <a:srgbClr val="333333"/>
                </a:solidFill>
              </a:rPr>
              <a:t>bežného</a:t>
            </a:r>
            <a:r>
              <a:rPr lang="en-US" dirty="0">
                <a:solidFill>
                  <a:srgbClr val="333333"/>
                </a:solidFill>
              </a:rPr>
              <a:t> </a:t>
            </a:r>
            <a:r>
              <a:rPr lang="en-US" dirty="0" err="1">
                <a:solidFill>
                  <a:srgbClr val="333333"/>
                </a:solidFill>
              </a:rPr>
              <a:t>života</a:t>
            </a:r>
            <a:r>
              <a:rPr lang="en-US" dirty="0">
                <a:solidFill>
                  <a:srgbClr val="333333"/>
                </a:solidFill>
              </a:rPr>
              <a:t>:</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človek</a:t>
            </a:r>
            <a:r>
              <a:rPr lang="en-US" dirty="0">
                <a:solidFill>
                  <a:srgbClr val="333333"/>
                </a:solidFill>
              </a:rPr>
              <a:t> </a:t>
            </a:r>
            <a:r>
              <a:rPr lang="en-US" dirty="0" err="1">
                <a:solidFill>
                  <a:srgbClr val="333333"/>
                </a:solidFill>
              </a:rPr>
              <a:t>číta</a:t>
            </a:r>
            <a:r>
              <a:rPr lang="en-US" dirty="0">
                <a:solidFill>
                  <a:srgbClr val="333333"/>
                </a:solidFill>
              </a:rPr>
              <a:t> </a:t>
            </a:r>
            <a:r>
              <a:rPr lang="en-US" dirty="0" err="1">
                <a:solidFill>
                  <a:srgbClr val="333333"/>
                </a:solidFill>
              </a:rPr>
              <a:t>iba</a:t>
            </a:r>
            <a:r>
              <a:rPr lang="en-US" dirty="0">
                <a:solidFill>
                  <a:srgbClr val="333333"/>
                </a:solidFill>
              </a:rPr>
              <a:t> </a:t>
            </a:r>
            <a:r>
              <a:rPr lang="en-US" dirty="0" err="1">
                <a:solidFill>
                  <a:srgbClr val="333333"/>
                </a:solidFill>
              </a:rPr>
              <a:t>noviny</a:t>
            </a:r>
            <a:r>
              <a:rPr lang="en-US" dirty="0">
                <a:solidFill>
                  <a:srgbClr val="333333"/>
                </a:solidFill>
              </a:rPr>
              <a:t>, </a:t>
            </a:r>
            <a:r>
              <a:rPr lang="en-US" dirty="0" err="1">
                <a:solidFill>
                  <a:srgbClr val="333333"/>
                </a:solidFill>
              </a:rPr>
              <a:t>ktoré</a:t>
            </a:r>
            <a:r>
              <a:rPr lang="en-US" dirty="0">
                <a:solidFill>
                  <a:srgbClr val="333333"/>
                </a:solidFill>
              </a:rPr>
              <a:t> </a:t>
            </a:r>
            <a:r>
              <a:rPr lang="en-US" dirty="0" err="1">
                <a:solidFill>
                  <a:srgbClr val="333333"/>
                </a:solidFill>
              </a:rPr>
              <a:t>sú</a:t>
            </a:r>
            <a:r>
              <a:rPr lang="en-US" dirty="0">
                <a:solidFill>
                  <a:srgbClr val="333333"/>
                </a:solidFill>
              </a:rPr>
              <a:t> v </a:t>
            </a:r>
            <a:r>
              <a:rPr lang="en-US" dirty="0" err="1">
                <a:solidFill>
                  <a:srgbClr val="333333"/>
                </a:solidFill>
              </a:rPr>
              <a:t>súlade</a:t>
            </a:r>
            <a:r>
              <a:rPr lang="en-US" dirty="0">
                <a:solidFill>
                  <a:srgbClr val="333333"/>
                </a:solidFill>
              </a:rPr>
              <a:t> s </a:t>
            </a:r>
            <a:r>
              <a:rPr lang="en-US" dirty="0" err="1">
                <a:solidFill>
                  <a:srgbClr val="333333"/>
                </a:solidFill>
              </a:rPr>
              <a:t>jeho</a:t>
            </a:r>
            <a:r>
              <a:rPr lang="en-US" dirty="0">
                <a:solidFill>
                  <a:srgbClr val="333333"/>
                </a:solidFill>
              </a:rPr>
              <a:t> </a:t>
            </a:r>
            <a:r>
              <a:rPr lang="en-US" dirty="0" err="1">
                <a:solidFill>
                  <a:srgbClr val="333333"/>
                </a:solidFill>
              </a:rPr>
              <a:t>názormi</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človek</a:t>
            </a:r>
            <a:r>
              <a:rPr lang="en-US" dirty="0">
                <a:solidFill>
                  <a:srgbClr val="333333"/>
                </a:solidFill>
              </a:rPr>
              <a:t> </a:t>
            </a:r>
            <a:r>
              <a:rPr lang="en-US" dirty="0" err="1">
                <a:solidFill>
                  <a:srgbClr val="333333"/>
                </a:solidFill>
              </a:rPr>
              <a:t>sa</a:t>
            </a:r>
            <a:r>
              <a:rPr lang="en-US" dirty="0">
                <a:solidFill>
                  <a:srgbClr val="333333"/>
                </a:solidFill>
              </a:rPr>
              <a:t> </a:t>
            </a:r>
            <a:r>
              <a:rPr lang="en-US" dirty="0" err="1">
                <a:solidFill>
                  <a:srgbClr val="333333"/>
                </a:solidFill>
              </a:rPr>
              <a:t>vyhýba</a:t>
            </a:r>
            <a:r>
              <a:rPr lang="en-US" dirty="0">
                <a:solidFill>
                  <a:srgbClr val="333333"/>
                </a:solidFill>
              </a:rPr>
              <a:t> </a:t>
            </a:r>
            <a:r>
              <a:rPr lang="en-US" dirty="0" err="1">
                <a:solidFill>
                  <a:srgbClr val="333333"/>
                </a:solidFill>
              </a:rPr>
              <a:t>takým</a:t>
            </a:r>
            <a:r>
              <a:rPr lang="en-US" dirty="0">
                <a:solidFill>
                  <a:srgbClr val="333333"/>
                </a:solidFill>
              </a:rPr>
              <a:t> </a:t>
            </a:r>
            <a:r>
              <a:rPr lang="en-US" dirty="0" err="1">
                <a:solidFill>
                  <a:srgbClr val="333333"/>
                </a:solidFill>
              </a:rPr>
              <a:t>ľuďom</a:t>
            </a:r>
            <a:r>
              <a:rPr lang="en-US" dirty="0">
                <a:solidFill>
                  <a:srgbClr val="333333"/>
                </a:solidFill>
              </a:rPr>
              <a:t>, </a:t>
            </a:r>
            <a:r>
              <a:rPr lang="en-US" dirty="0" err="1">
                <a:solidFill>
                  <a:srgbClr val="333333"/>
                </a:solidFill>
              </a:rPr>
              <a:t>ktorí</a:t>
            </a:r>
            <a:r>
              <a:rPr lang="en-US" dirty="0">
                <a:solidFill>
                  <a:srgbClr val="333333"/>
                </a:solidFill>
              </a:rPr>
              <a:t> </a:t>
            </a:r>
            <a:r>
              <a:rPr lang="en-US" dirty="0" err="1">
                <a:solidFill>
                  <a:srgbClr val="333333"/>
                </a:solidFill>
              </a:rPr>
              <a:t>rozmýšľajú</a:t>
            </a:r>
            <a:r>
              <a:rPr lang="en-US" dirty="0">
                <a:solidFill>
                  <a:srgbClr val="333333"/>
                </a:solidFill>
              </a:rPr>
              <a:t> </a:t>
            </a:r>
            <a:r>
              <a:rPr lang="en-US" dirty="0" err="1">
                <a:solidFill>
                  <a:srgbClr val="333333"/>
                </a:solidFill>
              </a:rPr>
              <a:t>inak</a:t>
            </a:r>
            <a:r>
              <a:rPr lang="en-US" dirty="0">
                <a:solidFill>
                  <a:srgbClr val="333333"/>
                </a:solidFill>
              </a:rPr>
              <a:t> </a:t>
            </a:r>
            <a:r>
              <a:rPr lang="en-US" dirty="0" err="1">
                <a:solidFill>
                  <a:srgbClr val="333333"/>
                </a:solidFill>
              </a:rPr>
              <a:t>namiesto</a:t>
            </a:r>
            <a:r>
              <a:rPr lang="en-US" dirty="0">
                <a:solidFill>
                  <a:srgbClr val="333333"/>
                </a:solidFill>
              </a:rPr>
              <a:t> </a:t>
            </a:r>
            <a:r>
              <a:rPr lang="en-US" dirty="0" err="1">
                <a:solidFill>
                  <a:srgbClr val="333333"/>
                </a:solidFill>
              </a:rPr>
              <a:t>toho</a:t>
            </a:r>
            <a:r>
              <a:rPr lang="en-US" dirty="0">
                <a:solidFill>
                  <a:srgbClr val="333333"/>
                </a:solidFill>
              </a:rPr>
              <a:t>, aby s </a:t>
            </a:r>
            <a:r>
              <a:rPr lang="en-US" dirty="0" err="1">
                <a:solidFill>
                  <a:srgbClr val="333333"/>
                </a:solidFill>
              </a:rPr>
              <a:t>nimi</a:t>
            </a:r>
            <a:r>
              <a:rPr lang="en-US" dirty="0">
                <a:solidFill>
                  <a:srgbClr val="333333"/>
                </a:solidFill>
              </a:rPr>
              <a:t> o </a:t>
            </a:r>
            <a:r>
              <a:rPr lang="en-US" dirty="0" err="1">
                <a:solidFill>
                  <a:srgbClr val="333333"/>
                </a:solidFill>
              </a:rPr>
              <a:t>ich</a:t>
            </a:r>
            <a:r>
              <a:rPr lang="en-US" dirty="0">
                <a:solidFill>
                  <a:srgbClr val="333333"/>
                </a:solidFill>
              </a:rPr>
              <a:t> </a:t>
            </a:r>
            <a:r>
              <a:rPr lang="en-US" dirty="0" err="1">
                <a:solidFill>
                  <a:srgbClr val="333333"/>
                </a:solidFill>
              </a:rPr>
              <a:t>iných</a:t>
            </a:r>
            <a:r>
              <a:rPr lang="en-US" dirty="0">
                <a:solidFill>
                  <a:srgbClr val="333333"/>
                </a:solidFill>
              </a:rPr>
              <a:t> </a:t>
            </a:r>
            <a:r>
              <a:rPr lang="en-US" dirty="0" err="1">
                <a:solidFill>
                  <a:srgbClr val="333333"/>
                </a:solidFill>
              </a:rPr>
              <a:t>názoroch</a:t>
            </a:r>
            <a:r>
              <a:rPr lang="en-US" dirty="0">
                <a:solidFill>
                  <a:srgbClr val="333333"/>
                </a:solidFill>
              </a:rPr>
              <a:t> </a:t>
            </a:r>
            <a:r>
              <a:rPr lang="en-US" dirty="0" err="1">
                <a:solidFill>
                  <a:srgbClr val="333333"/>
                </a:solidFill>
              </a:rPr>
              <a:t>diskutoval</a:t>
            </a:r>
            <a:r>
              <a:rPr lang="en-US" dirty="0">
                <a:solidFill>
                  <a:srgbClr val="333333"/>
                </a:solidFill>
              </a:rPr>
              <a:t>.</a:t>
            </a:r>
          </a:p>
          <a:p>
            <a:pPr fontAlgn="auto">
              <a:lnSpc>
                <a:spcPct val="100000"/>
              </a:lnSpc>
              <a:spcBef>
                <a:spcPts val="1200"/>
              </a:spcBef>
              <a:defRPr/>
            </a:pPr>
            <a:r>
              <a:rPr lang="en-US" dirty="0" err="1">
                <a:solidFill>
                  <a:srgbClr val="004992"/>
                </a:solidFill>
              </a:rPr>
              <a:t>Môže</a:t>
            </a:r>
            <a:r>
              <a:rPr lang="en-US" dirty="0">
                <a:solidFill>
                  <a:srgbClr val="004992"/>
                </a:solidFill>
              </a:rPr>
              <a:t> to </a:t>
            </a:r>
            <a:r>
              <a:rPr lang="en-US" dirty="0" err="1">
                <a:solidFill>
                  <a:srgbClr val="004992"/>
                </a:solidFill>
              </a:rPr>
              <a:t>viesť</a:t>
            </a:r>
            <a:r>
              <a:rPr lang="en-US" dirty="0">
                <a:solidFill>
                  <a:srgbClr val="004992"/>
                </a:solidFill>
              </a:rPr>
              <a:t> k </a:t>
            </a:r>
            <a:r>
              <a:rPr lang="en-US" dirty="0" err="1">
                <a:solidFill>
                  <a:srgbClr val="004992"/>
                </a:solidFill>
              </a:rPr>
              <a:t>jednostranným</a:t>
            </a:r>
            <a:r>
              <a:rPr lang="en-US" dirty="0">
                <a:solidFill>
                  <a:srgbClr val="004992"/>
                </a:solidFill>
              </a:rPr>
              <a:t> </a:t>
            </a:r>
            <a:r>
              <a:rPr lang="en-US" dirty="0" err="1">
                <a:solidFill>
                  <a:srgbClr val="004992"/>
                </a:solidFill>
              </a:rPr>
              <a:t>postojom</a:t>
            </a:r>
            <a:r>
              <a:rPr lang="en-US" dirty="0">
                <a:solidFill>
                  <a:srgbClr val="004992"/>
                </a:solidFill>
              </a:rPr>
              <a:t> a </a:t>
            </a:r>
            <a:r>
              <a:rPr lang="en-US" dirty="0" err="1">
                <a:solidFill>
                  <a:srgbClr val="004992"/>
                </a:solidFill>
              </a:rPr>
              <a:t>dokonca</a:t>
            </a:r>
            <a:r>
              <a:rPr lang="en-US" dirty="0">
                <a:solidFill>
                  <a:srgbClr val="004992"/>
                </a:solidFill>
              </a:rPr>
              <a:t> </a:t>
            </a:r>
            <a:r>
              <a:rPr lang="en-US" dirty="0" err="1">
                <a:solidFill>
                  <a:srgbClr val="004992"/>
                </a:solidFill>
              </a:rPr>
              <a:t>podporovať</a:t>
            </a:r>
            <a:r>
              <a:rPr lang="en-US" dirty="0">
                <a:solidFill>
                  <a:srgbClr val="004992"/>
                </a:solidFill>
              </a:rPr>
              <a:t> </a:t>
            </a:r>
            <a:r>
              <a:rPr lang="en-US" dirty="0" err="1">
                <a:solidFill>
                  <a:srgbClr val="004992"/>
                </a:solidFill>
              </a:rPr>
              <a:t>nesprávne</a:t>
            </a:r>
            <a:r>
              <a:rPr lang="en-US" dirty="0">
                <a:solidFill>
                  <a:srgbClr val="004992"/>
                </a:solidFill>
              </a:rPr>
              <a:t> </a:t>
            </a:r>
            <a:r>
              <a:rPr lang="en-US" dirty="0" err="1">
                <a:solidFill>
                  <a:srgbClr val="004992"/>
                </a:solidFill>
              </a:rPr>
              <a:t>presvedčenia</a:t>
            </a:r>
            <a:r>
              <a:rPr lang="en-US" dirty="0">
                <a:solidFill>
                  <a:srgbClr val="004992"/>
                </a:solidFill>
              </a:rPr>
              <a:t>.</a:t>
            </a:r>
            <a:endParaRPr lang="de-DE" dirty="0">
              <a:solidFill>
                <a:srgbClr val="004992"/>
              </a:solidFill>
            </a:endParaRPr>
          </a:p>
        </p:txBody>
      </p:sp>
      <p:sp>
        <p:nvSpPr>
          <p:cNvPr id="28"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9"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Ďalšie možnosti: </a:t>
            </a:r>
            <a:endParaRPr lang="de-DE" altLang="de-DE" sz="1800" b="0" dirty="0">
              <a:solidFill>
                <a:srgbClr val="333333"/>
              </a:solidFill>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Príklad</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Ukážeme vám 3 obrázky znázorňujúce určitý dej s rôznymi vysvetleniami toho, čo sa deje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15</a:t>
            </a:fld>
            <a:endParaRPr lang="de-DE" altLang="de-DE">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Príklad</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Ukážeme vám 3 obrázky znázorňujúce určitý dej s rôznymi vysvetleniami toho, čo sa deje</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Obrázky ukážeme v opačnom poradí, posledný vám ukážeme ako </a:t>
            </a:r>
            <a:r>
              <a:rPr lang="sk-SK" altLang="de-DE" sz="2400">
                <a:solidFill>
                  <a:srgbClr val="333333"/>
                </a:solidFill>
              </a:rPr>
              <a:t>prvý</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16</a:t>
            </a:fld>
            <a:endParaRPr lang="de-DE" altLang="de-DE">
              <a:latin typeface="+mn-lt"/>
            </a:endParaRPr>
          </a:p>
        </p:txBody>
      </p:sp>
    </p:spTree>
    <p:extLst>
      <p:ext uri="{BB962C8B-B14F-4D97-AF65-F5344CB8AC3E}">
        <p14:creationId xmlns:p14="http://schemas.microsoft.com/office/powerpoint/2010/main" val="972155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Príklad</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Ukážeme vám 3 obrázky znázorňujúce určitý dej s rôznymi vysvetleniami toho, čo sa deje</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Obrázky ukážeme v opačnom poradí, posledný vám ukážeme ako prvý</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Po ukázaní obrázka</a:t>
            </a:r>
            <a:r>
              <a:rPr lang="en-US" altLang="de-DE" sz="2400" dirty="0">
                <a:solidFill>
                  <a:srgbClr val="333333"/>
                </a:solidFill>
              </a:rPr>
              <a:t> </a:t>
            </a:r>
            <a:r>
              <a:rPr lang="sk-SK" altLang="de-DE" sz="2400" dirty="0">
                <a:solidFill>
                  <a:srgbClr val="333333"/>
                </a:solidFill>
              </a:rPr>
              <a:t>budete mať stanoviť, v akej miere je každé vysvetlenie prijateľné a pravdepodobné</a:t>
            </a:r>
            <a:r>
              <a:rPr lang="en-US" altLang="de-DE" sz="2400" dirty="0">
                <a:solidFill>
                  <a:srgbClr val="333333"/>
                </a:solidFill>
              </a:rPr>
              <a:t>. </a:t>
            </a:r>
            <a:r>
              <a:rPr lang="sk-SK" altLang="de-DE" sz="2400" dirty="0">
                <a:solidFill>
                  <a:srgbClr val="333333"/>
                </a:solidFill>
              </a:rPr>
              <a:t>Budete ich znovu odhadovať zakaždým, keď vám odhalíme ďalší obrázok tohto </a:t>
            </a:r>
            <a:r>
              <a:rPr lang="sk-SK" altLang="de-DE" sz="2400">
                <a:solidFill>
                  <a:srgbClr val="333333"/>
                </a:solidFill>
              </a:rPr>
              <a:t>deja</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17</a:t>
            </a:fld>
            <a:endParaRPr lang="de-DE" altLang="de-DE">
              <a:latin typeface="+mn-lt"/>
            </a:endParaRPr>
          </a:p>
        </p:txBody>
      </p:sp>
    </p:spTree>
    <p:extLst>
      <p:ext uri="{BB962C8B-B14F-4D97-AF65-F5344CB8AC3E}">
        <p14:creationId xmlns:p14="http://schemas.microsoft.com/office/powerpoint/2010/main" val="2431176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Príklad</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Ukážeme vám 3 obrázky znázorňujúce určitý dej s rôznymi vysvetleniami toho, čo sa deje</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Obrázky ukážeme v opačnom poradí, posledný vám ukážeme ako prvý</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Po ukázaní obrázka</a:t>
            </a:r>
            <a:r>
              <a:rPr lang="en-US" altLang="de-DE" sz="2400" dirty="0">
                <a:solidFill>
                  <a:srgbClr val="333333"/>
                </a:solidFill>
              </a:rPr>
              <a:t> </a:t>
            </a:r>
            <a:r>
              <a:rPr lang="sk-SK" altLang="de-DE" sz="2400" dirty="0">
                <a:solidFill>
                  <a:srgbClr val="333333"/>
                </a:solidFill>
              </a:rPr>
              <a:t>budete mať stanoviť, v akej miere je každé vysvetlenie prijateľné a pravdepodobné</a:t>
            </a:r>
            <a:r>
              <a:rPr lang="en-US" altLang="de-DE" sz="2400" dirty="0">
                <a:solidFill>
                  <a:srgbClr val="333333"/>
                </a:solidFill>
              </a:rPr>
              <a:t>. </a:t>
            </a:r>
            <a:r>
              <a:rPr lang="sk-SK" altLang="de-DE" sz="2400" dirty="0">
                <a:solidFill>
                  <a:srgbClr val="333333"/>
                </a:solidFill>
              </a:rPr>
              <a:t>Budete ich znovu odhadovať zakaždým, keď vám odhalíme ďalší obrázok tohto deja</a:t>
            </a:r>
            <a:r>
              <a:rPr lang="en-US" altLang="de-DE" sz="2400" dirty="0">
                <a:solidFill>
                  <a:srgbClr val="333333"/>
                </a:solidFill>
              </a:rPr>
              <a:t>.</a:t>
            </a:r>
          </a:p>
          <a:p>
            <a:pPr marL="342900" lvl="0" indent="-342900" defTabSz="914400" fontAlgn="base">
              <a:buClr>
                <a:srgbClr val="333333"/>
              </a:buClr>
              <a:buFont typeface="WingDings"/>
              <a:buChar char=""/>
            </a:pPr>
            <a:r>
              <a:rPr lang="sk-SK" altLang="ko-KR" sz="2400" dirty="0">
                <a:solidFill>
                  <a:srgbClr val="333333"/>
                </a:solidFill>
              </a:rPr>
              <a:t>Rozprávajte sa prosím v skupine, nakoľko ste si svojimi odhadmi istí</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18</a:t>
            </a:fld>
            <a:endParaRPr lang="de-DE" altLang="de-DE">
              <a:latin typeface="+mn-lt"/>
            </a:endParaRPr>
          </a:p>
        </p:txBody>
      </p:sp>
    </p:spTree>
    <p:extLst>
      <p:ext uri="{BB962C8B-B14F-4D97-AF65-F5344CB8AC3E}">
        <p14:creationId xmlns:p14="http://schemas.microsoft.com/office/powerpoint/2010/main" val="839924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mohlo stať?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19</a:t>
            </a:fld>
            <a:endParaRPr lang="de-DE" altLang="de-DE">
              <a:latin typeface="+mn-lt"/>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9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je šťastný, pretože bol konečne adoptovaný</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Rodičia chvália svojho syna za to, že upozornil na oheň, a tak bol včas uhasený</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dostal v škole dobrú známku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založil požiar a nikto ho pri tom neprichytil</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20</a:t>
            </a:fld>
            <a:endParaRPr lang="de-DE" altLang="de-DE">
              <a:latin typeface="+mn-lt"/>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je šťastný, pretože bol konečne adoptovaný</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Rodičia chvália svojho syna za to, že upozornil na oheň, a tak bol včas uhasený</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dostal v škole dobrú známku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založil požiar a nikto ho pri tom neprichytil</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21</a:t>
            </a:fld>
            <a:endParaRPr lang="de-DE" altLang="de-DE">
              <a:latin typeface="+mn-lt"/>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je šťastný, pretože bol konečne adoptovaný</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Rodičia chvália svojho syna za to, že upozornil na oheň, a tak bol včas uhasený</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dostal v škole dobrú známku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založil požiar a nikto ho pri tom neprichytil</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22</a:t>
            </a:fld>
            <a:endParaRPr lang="de-DE" altLang="de-DE">
              <a:latin typeface="+mn-lt"/>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je šťastný, pretože bol konečne adoptovaný</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k-SK" altLang="de-DE" sz="2000" b="0" dirty="0">
                <a:solidFill>
                  <a:srgbClr val="004992"/>
                </a:solidFill>
                <a:latin typeface="+mn-lt"/>
              </a:rPr>
              <a:t>Rodičia chvália svojho syna za to, že upozornil na oheň, a tak bol včas uhasený</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dostal v škole dobrú známku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založil požiar a nikto ho pri tom neprichytil</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23</a:t>
            </a:fld>
            <a:endParaRPr lang="de-DE" altLang="de-DE">
              <a:latin typeface="+mn-lt"/>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Muži sa hádajú kvôli parkovaciemu miestu v tieni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modrom oprávnene vyčíta druhému, že zaberá dve miesta na parkovanie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Šofér sivého auta je neoprávnene kritizovaný.</a:t>
            </a:r>
            <a:endParaRPr lang="en-US"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Jeden muž nesúhlasí s cenou auta</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24</a:t>
            </a:fld>
            <a:endParaRPr lang="de-DE" altLang="de-DE">
              <a:latin typeface="+mn-lt"/>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Muži sa hádajú kvôli parkovaciemu miestu v tieni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modrom oprávnene vyčíta druhému, že zaberá dve miesta na parkovanie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Šofér sivého auta je neoprávnene kritizovaný.</a:t>
            </a:r>
            <a:endParaRPr lang="en-US"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Jeden muž nesúhlasí s cenou auta</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25</a:t>
            </a:fld>
            <a:endParaRPr lang="de-DE" altLang="de-DE">
              <a:latin typeface="+mn-lt"/>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Muži sa hádajú kvôli parkovaciemu miestu v tieni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modrom oprávnene vyčíta druhému, že zaberá dve miesta na parkovanie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Šofér sivého auta je neoprávnene kritizovaný.</a:t>
            </a:r>
            <a:endParaRPr lang="en-US"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Jeden muž nesúhlasí s cenou auta</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26</a:t>
            </a:fld>
            <a:endParaRPr lang="de-DE" altLang="de-DE">
              <a:latin typeface="+mn-lt"/>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Muži sa hádajú kvôli parkovaciemu miestu v tieni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modrom oprávnene vyčíta druhému, že zaberá dve miesta na parkovanie</a:t>
            </a:r>
            <a:r>
              <a:rPr lang="de-DE"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k-SK" altLang="de-DE" sz="2000" b="0" dirty="0">
                <a:solidFill>
                  <a:srgbClr val="004992"/>
                </a:solidFill>
                <a:latin typeface="+mn-lt"/>
              </a:rPr>
              <a:t>Šofér sivého auta je neoprávnene kritizovaný.</a:t>
            </a:r>
            <a:endParaRPr lang="en-US" altLang="de-DE" sz="20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Jeden muž nesúhlasí s cenou auta</a:t>
            </a:r>
            <a:r>
              <a:rPr lang="de-DE"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27</a:t>
            </a:fld>
            <a:endParaRPr lang="de-DE" altLang="de-DE">
              <a:latin typeface="+mn-lt"/>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Muža vyrušil telefón a cesto na pizzu, ktoré práve točil, mu pristálo na hlavu</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volá o pomoc, pretože mu na hlave pristál mimozemský netvor</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sa snaží rozosmiať dievča tým, že si dal na hlavu zábavný klobúk</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zabudol, ako sa pečie koláč, a tak volá matke, aby sa jej opýtal na recept</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28</a:t>
            </a:fld>
            <a:endParaRPr lang="de-DE" altLang="de-DE">
              <a:latin typeface="+mn-lt"/>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Muža vyrušil telefón a cesto na pizzu, ktoré práve točil, mu pristálo na hlavu</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volá o pomoc, pretože mu na hlave pristál mimozemský netvor</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sa snaží rozosmiať dievča tým, že si dal na hlavu zábavný klobúk</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zabudol, ako sa pečie koláč,</a:t>
            </a:r>
            <a:r>
              <a:rPr lang="en-US" altLang="de-DE" sz="2000" b="0" dirty="0">
                <a:solidFill>
                  <a:srgbClr val="333333"/>
                </a:solidFill>
                <a:latin typeface="+mn-lt"/>
              </a:rPr>
              <a:t> </a:t>
            </a:r>
            <a:r>
              <a:rPr lang="sk-SK" altLang="de-DE" sz="2000" b="0" dirty="0">
                <a:solidFill>
                  <a:srgbClr val="333333"/>
                </a:solidFill>
                <a:latin typeface="+mn-lt"/>
              </a:rPr>
              <a:t>a tak volá matke, aby sa jej opýtal na recept</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29</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30</a:t>
            </a:fld>
            <a:endParaRPr lang="de-DE" altLang="de-DE">
              <a:latin typeface="+mn-lt"/>
            </a:endParaRPr>
          </a:p>
        </p:txBody>
      </p:sp>
      <p:sp>
        <p:nvSpPr>
          <p:cNvPr id="3483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Muža vyrušil telefón a cesto na pizzu, ktoré práve točil, mu pristálo na hlavu</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volá o pomoc, pretože mu na hlave pristál mimozemský netvor</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sa snaží rozosmiať dievča tým, že si dal na hlavu zábavný klobúk</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zabudol, ako sa pečie koláč, a tak volá matke, aby sa jej opýtal na recept</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sk-SK" altLang="de-DE" sz="2000" b="0" dirty="0">
                <a:solidFill>
                  <a:srgbClr val="004992"/>
                </a:solidFill>
                <a:latin typeface="+mn-lt"/>
              </a:rPr>
              <a:t>Muža vyrušil telefón a cesto na pizzu, ktoré práve točil, mu pristálo na hlavu</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volá o pomoc, pretože mu na hlave pristál mimozemský netvor</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sa snaží rozosmiať dievča tým, že si dal na hlavu zábavný klobúk</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zabudol, ako sa pečie koláč, a tak volá matke, aby sa jej opýtal na recept</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31</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Politik pomáha handicapovaným ľuďom</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Komunistický politik povzbudzuje pracovníkov, aby viac pracovali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Kazateľ hlása koniec sveta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Šéf oznamuje, že nie sú peniaze na rast platov</a:t>
            </a:r>
            <a:r>
              <a:rPr lang="en-CA" altLang="de-DE" sz="2000" b="0" dirty="0">
                <a:solidFill>
                  <a:srgbClr val="333333"/>
                </a:solidFill>
                <a:latin typeface="+mn-lt"/>
              </a:rPr>
              <a:t>, </a:t>
            </a:r>
            <a:r>
              <a:rPr lang="sk-SK" altLang="de-DE" sz="2000" b="0" dirty="0">
                <a:solidFill>
                  <a:srgbClr val="333333"/>
                </a:solidFill>
                <a:latin typeface="+mn-lt"/>
              </a:rPr>
              <a:t>hoci sám žije v luxuse</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32</a:t>
            </a:fld>
            <a:endParaRPr lang="de-DE" altLang="de-DE">
              <a:latin typeface="+mn-lt"/>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Politik pomáha handicapovaným ľuďom</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Komunistický politik povzbudzuje pracovníkov, aby viac pracovali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Kazateľ hlása koniec sveta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Šéf oznamuje, že nie sú peniaze na rast platov</a:t>
            </a:r>
            <a:r>
              <a:rPr lang="en-CA" altLang="de-DE" sz="2000" b="0" dirty="0">
                <a:solidFill>
                  <a:srgbClr val="333333"/>
                </a:solidFill>
                <a:latin typeface="+mn-lt"/>
              </a:rPr>
              <a:t>, </a:t>
            </a:r>
            <a:r>
              <a:rPr lang="sk-SK" altLang="de-DE" sz="2000" b="0" dirty="0">
                <a:solidFill>
                  <a:srgbClr val="333333"/>
                </a:solidFill>
                <a:latin typeface="+mn-lt"/>
              </a:rPr>
              <a:t>hoci sám žije v luxuse</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33</a:t>
            </a:fld>
            <a:endParaRPr lang="de-DE" altLang="de-DE">
              <a:latin typeface="+mn-lt"/>
            </a:endParaRPr>
          </a:p>
        </p:txBody>
      </p:sp>
      <p:pic>
        <p:nvPicPr>
          <p:cNvPr id="11"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6"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7"/>
          <p:cNvSpPr>
            <a:spLocks noChangeArrowheads="1"/>
          </p:cNvSpPr>
          <p:nvPr/>
        </p:nvSpPr>
        <p:spPr bwMode="auto">
          <a:xfrm>
            <a:off x="2949324" y="2133600"/>
            <a:ext cx="73152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večierok</a:t>
            </a:r>
            <a:endParaRPr lang="de-DE" altLang="de-DE" sz="1300" b="0" dirty="0">
              <a:latin typeface="Calibri Light"/>
            </a:endParaRPr>
          </a:p>
        </p:txBody>
      </p:sp>
      <p:sp>
        <p:nvSpPr>
          <p:cNvPr id="13"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Politik pomáha handicapovaným ľuďom</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Komunistický politik povzbudzuje pracovníkov, aby viac pracovali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Kazateľ hlása koniec sveta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Šéf oznamuje, že nie sú peniaze na rast platov</a:t>
            </a:r>
            <a:r>
              <a:rPr lang="en-CA" altLang="de-DE" sz="2000" b="0" dirty="0">
                <a:solidFill>
                  <a:srgbClr val="333333"/>
                </a:solidFill>
                <a:latin typeface="+mn-lt"/>
              </a:rPr>
              <a:t>, </a:t>
            </a:r>
            <a:r>
              <a:rPr lang="sk-SK" altLang="de-DE" sz="2000" b="0" dirty="0">
                <a:solidFill>
                  <a:srgbClr val="333333"/>
                </a:solidFill>
                <a:latin typeface="+mn-lt"/>
              </a:rPr>
              <a:t>hoci sám žije v luxuse</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34</a:t>
            </a:fld>
            <a:endParaRPr lang="de-DE" altLang="de-DE">
              <a:latin typeface="+mn-lt"/>
            </a:endParaRP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4"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7"/>
          <p:cNvSpPr>
            <a:spLocks noChangeArrowheads="1"/>
          </p:cNvSpPr>
          <p:nvPr/>
        </p:nvSpPr>
        <p:spPr bwMode="auto">
          <a:xfrm>
            <a:off x="4754880" y="2146105"/>
            <a:ext cx="73152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večierok</a:t>
            </a:r>
          </a:p>
        </p:txBody>
      </p:sp>
      <p:sp>
        <p:nvSpPr>
          <p:cNvPr id="20" name="Caption_13"/>
          <p:cNvSpPr>
            <a:spLocks noChangeArrowheads="1"/>
          </p:cNvSpPr>
          <p:nvPr/>
        </p:nvSpPr>
        <p:spPr bwMode="auto">
          <a:xfrm>
            <a:off x="1057027" y="2103120"/>
            <a:ext cx="15544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Charitatívny večierok</a:t>
            </a: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sk-SK" altLang="de-DE" sz="2000" b="0" dirty="0">
                <a:solidFill>
                  <a:srgbClr val="004992"/>
                </a:solidFill>
                <a:latin typeface="+mn-lt"/>
              </a:rPr>
              <a:t>Politik pomáha handicapovaným ľuďom</a:t>
            </a:r>
            <a:r>
              <a:rPr lang="de-DE"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Komunistický politik povzbudzuje pracovníkov, aby viac pracovali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Kazateľ hlása koniec sveta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Šéf oznamuje, že nie sú peniaze na rast platov</a:t>
            </a:r>
            <a:r>
              <a:rPr lang="en-CA" altLang="de-DE" sz="2000" b="0" dirty="0">
                <a:solidFill>
                  <a:srgbClr val="333333"/>
                </a:solidFill>
                <a:latin typeface="+mn-lt"/>
              </a:rPr>
              <a:t>, </a:t>
            </a:r>
            <a:r>
              <a:rPr lang="sk-SK" altLang="de-DE" sz="2000" b="0" dirty="0">
                <a:solidFill>
                  <a:srgbClr val="333333"/>
                </a:solidFill>
                <a:latin typeface="+mn-lt"/>
              </a:rPr>
              <a:t>hoci sám žije v luxuse</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35</a:t>
            </a:fld>
            <a:endParaRPr lang="de-DE" altLang="de-DE">
              <a:latin typeface="+mn-lt"/>
            </a:endParaRPr>
          </a:p>
        </p:txBody>
      </p:sp>
      <p:pic>
        <p:nvPicPr>
          <p:cNvPr id="13" name="Picture 1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1"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7"/>
          <p:cNvSpPr>
            <a:spLocks noChangeArrowheads="1"/>
          </p:cNvSpPr>
          <p:nvPr/>
        </p:nvSpPr>
        <p:spPr bwMode="auto">
          <a:xfrm>
            <a:off x="4754880" y="2146105"/>
            <a:ext cx="73152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večierok</a:t>
            </a:r>
          </a:p>
        </p:txBody>
      </p:sp>
      <p:sp>
        <p:nvSpPr>
          <p:cNvPr id="32" name="Caption_13"/>
          <p:cNvSpPr>
            <a:spLocks noChangeArrowheads="1"/>
          </p:cNvSpPr>
          <p:nvPr/>
        </p:nvSpPr>
        <p:spPr bwMode="auto">
          <a:xfrm>
            <a:off x="1057027" y="2103120"/>
            <a:ext cx="15544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Charitatívny večierok</a:t>
            </a: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sa snaží oklamať políciu, ktorá ho prenasleduje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sa snaží pre zábavu obliecť ženské šaty</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je osobným strážcom ženy</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Oblečenie muža je mokré, a tak ukradol ženské šaty</a:t>
            </a:r>
            <a:r>
              <a:rPr lang="en-US" altLang="de-DE" sz="2000" b="0">
                <a:solidFill>
                  <a:srgbClr val="333333"/>
                </a:solidFill>
                <a:latin typeface="+mn-lt"/>
              </a:rPr>
              <a:t>.</a:t>
            </a:r>
            <a:endParaRPr lang="de-DE" altLang="de-DE" sz="20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36</a:t>
            </a:fld>
            <a:endParaRPr lang="de-DE" altLang="de-DE">
              <a:latin typeface="+mn-lt"/>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37</a:t>
            </a:fld>
            <a:endParaRPr lang="de-DE" altLang="de-DE">
              <a:latin typeface="+mn-lt"/>
            </a:endParaRPr>
          </a:p>
        </p:txBody>
      </p:sp>
      <p:sp>
        <p:nvSpPr>
          <p:cNvPr id="4199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sa snaží oklamať políciu, ktorá ho prenasleduje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sa snaží pre zábavu obliecť ženské šaty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je osobným strážcom ženy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Oblečenie muža je mokré, a tak ukradol ženské šaty</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38</a:t>
            </a:fld>
            <a:endParaRPr lang="de-DE" altLang="de-DE">
              <a:latin typeface="+mn-lt"/>
            </a:endParaRPr>
          </a:p>
        </p:txBody>
      </p:sp>
      <p:sp>
        <p:nvSpPr>
          <p:cNvPr id="4302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sa snaží oklamať políciu, ktorá ho prenasleduje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sa snaží pre zábavu obliecť ženské šaty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je osobným strážcom ženy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Oblečenie muža je mokré, a tak ukradol ženské šaty</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sk-SK" altLang="de-DE" sz="2000" b="0" dirty="0">
                <a:solidFill>
                  <a:srgbClr val="004992"/>
                </a:solidFill>
                <a:latin typeface="+mn-lt"/>
              </a:rPr>
              <a:t>Muž sa snaží oklamať políciu, ktorá ho prenasleduje</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sa snaží pre zábavu obliecť ženské šaty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je osobným strážcom ženy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Oblečenie muža je mokré, a tak ukradol ženské šaty</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39</a:t>
            </a:fld>
            <a:endParaRPr lang="de-DE" altLang="de-DE">
              <a:latin typeface="+mn-lt"/>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Metakognitívny tréning 3 – Zmena presvedčení</a:t>
            </a:r>
          </a:p>
        </p:txBody>
      </p:sp>
      <p:sp>
        <p:nvSpPr>
          <p:cNvPr id="5" name="Slide Number Placeholder 4"/>
          <p:cNvSpPr>
            <a:spLocks noGrp="1"/>
          </p:cNvSpPr>
          <p:nvPr>
            <p:ph type="sldNum" sz="quarter" idx="12"/>
          </p:nvPr>
        </p:nvSpPr>
        <p:spPr/>
        <p:txBody>
          <a:bodyPr/>
          <a:lstStyle/>
          <a:p>
            <a:fld id="{9E54AB14-F438-4F16-80F7-3E39B3B68812}" type="slidenum">
              <a:rPr lang="de-DE" altLang="de-DE" smtClean="0">
                <a:latin typeface="+mn-lt"/>
              </a:rPr>
              <a:pPr/>
              <a:t>40</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a:solidFill>
                  <a:srgbClr val="333333"/>
                </a:solidFill>
                <a:latin typeface="+mn-lt"/>
              </a:rPr>
              <a:t>pre </a:t>
            </a:r>
            <a:r>
              <a:rPr lang="en-US" altLang="ko-KR" b="0" i="1" spc="-5" dirty="0" err="1">
                <a:solidFill>
                  <a:srgbClr val="333333"/>
                </a:solidFill>
                <a:latin typeface="+mn-lt"/>
              </a:rPr>
              <a:t>trénerov</a:t>
            </a:r>
            <a:r>
              <a:rPr lang="en-US" altLang="ko-KR" b="0" i="1" spc="-5" dirty="0">
                <a:solidFill>
                  <a:srgbClr val="333333"/>
                </a:solidFill>
                <a:latin typeface="+mn-lt"/>
              </a:rPr>
              <a:t>:</a:t>
            </a:r>
          </a:p>
          <a:p>
            <a:pPr marL="635" defTabSz="914400" eaLnBrk="0" fontAlgn="base" hangingPunct="0">
              <a:spcBef>
                <a:spcPts val="894"/>
              </a:spcBef>
              <a:spcAft>
                <a:spcPct val="0"/>
              </a:spcAft>
            </a:pPr>
            <a:r>
              <a:rPr lang="en-US" altLang="ko-KR" b="0" dirty="0" err="1">
                <a:solidFill>
                  <a:srgbClr val="333333"/>
                </a:solidFill>
                <a:latin typeface="+mn-lt"/>
              </a:rPr>
              <a:t>Niektoré</a:t>
            </a:r>
            <a:r>
              <a:rPr lang="en-US" altLang="ko-KR" b="0" dirty="0">
                <a:solidFill>
                  <a:srgbClr val="333333"/>
                </a:solidFill>
                <a:latin typeface="+mn-lt"/>
              </a:rPr>
              <a:t> </a:t>
            </a:r>
            <a:r>
              <a:rPr lang="en-US" altLang="ko-KR" b="0" dirty="0" err="1">
                <a:solidFill>
                  <a:srgbClr val="333333"/>
                </a:solidFill>
                <a:latin typeface="+mn-lt"/>
              </a:rPr>
              <a:t>klipy</a:t>
            </a:r>
            <a:r>
              <a:rPr lang="en-US" altLang="ko-KR" b="0" dirty="0">
                <a:solidFill>
                  <a:srgbClr val="333333"/>
                </a:solidFill>
                <a:latin typeface="+mn-lt"/>
              </a:rPr>
              <a:t> </a:t>
            </a:r>
            <a:r>
              <a:rPr lang="en-US" altLang="ko-KR" b="0" dirty="0" err="1">
                <a:solidFill>
                  <a:srgbClr val="333333"/>
                </a:solidFill>
                <a:latin typeface="+mn-lt"/>
              </a:rPr>
              <a:t>obsahujú</a:t>
            </a:r>
            <a:r>
              <a:rPr lang="en-US" altLang="ko-KR" b="0" dirty="0">
                <a:solidFill>
                  <a:srgbClr val="333333"/>
                </a:solidFill>
                <a:latin typeface="+mn-lt"/>
              </a:rPr>
              <a:t> </a:t>
            </a:r>
            <a:r>
              <a:rPr lang="en-US" altLang="ko-KR" b="0" dirty="0" err="1">
                <a:solidFill>
                  <a:srgbClr val="333333"/>
                </a:solidFill>
                <a:latin typeface="+mn-lt"/>
              </a:rPr>
              <a:t>jazyk</a:t>
            </a:r>
            <a:r>
              <a:rPr lang="en-US" altLang="ko-KR" b="0" dirty="0">
                <a:solidFill>
                  <a:srgbClr val="333333"/>
                </a:solidFill>
                <a:latin typeface="+mn-lt"/>
              </a:rPr>
              <a:t>, </a:t>
            </a:r>
            <a:r>
              <a:rPr lang="en-US" altLang="ko-KR" b="0" dirty="0" err="1">
                <a:solidFill>
                  <a:srgbClr val="333333"/>
                </a:solidFill>
                <a:latin typeface="+mn-lt"/>
              </a:rPr>
              <a:t>ktorý</a:t>
            </a:r>
            <a:r>
              <a:rPr lang="en-US" altLang="ko-KR" b="0" dirty="0">
                <a:solidFill>
                  <a:srgbClr val="333333"/>
                </a:solidFill>
                <a:latin typeface="+mn-lt"/>
              </a:rPr>
              <a:t> </a:t>
            </a:r>
            <a:r>
              <a:rPr lang="en-US" altLang="ko-KR" b="0" dirty="0" err="1">
                <a:solidFill>
                  <a:srgbClr val="333333"/>
                </a:solidFill>
                <a:latin typeface="+mn-lt"/>
              </a:rPr>
              <a:t>nie</a:t>
            </a:r>
            <a:r>
              <a:rPr lang="en-US" altLang="ko-KR" b="0" dirty="0">
                <a:solidFill>
                  <a:srgbClr val="333333"/>
                </a:solidFill>
                <a:latin typeface="+mn-lt"/>
              </a:rPr>
              <a:t> je </a:t>
            </a:r>
            <a:r>
              <a:rPr lang="en-US" altLang="ko-KR" b="0" dirty="0" err="1">
                <a:solidFill>
                  <a:srgbClr val="333333"/>
                </a:solidFill>
                <a:latin typeface="+mn-lt"/>
              </a:rPr>
              <a:t>vhodný</a:t>
            </a:r>
            <a:r>
              <a:rPr lang="en-US" altLang="ko-KR" b="0" dirty="0">
                <a:solidFill>
                  <a:srgbClr val="333333"/>
                </a:solidFill>
                <a:latin typeface="+mn-lt"/>
              </a:rPr>
              <a:t> pre </a:t>
            </a:r>
            <a:r>
              <a:rPr lang="en-US" altLang="ko-KR" b="0" dirty="0" err="1">
                <a:solidFill>
                  <a:srgbClr val="333333"/>
                </a:solidFill>
                <a:latin typeface="+mn-lt"/>
              </a:rPr>
              <a:t>všetkých</a:t>
            </a:r>
            <a:r>
              <a:rPr lang="en-US" altLang="ko-KR" b="0" dirty="0">
                <a:solidFill>
                  <a:srgbClr val="333333"/>
                </a:solidFill>
                <a:latin typeface="+mn-lt"/>
              </a:rPr>
              <a:t> </a:t>
            </a:r>
            <a:r>
              <a:rPr lang="en-US" altLang="ko-KR" b="0" dirty="0" err="1">
                <a:solidFill>
                  <a:srgbClr val="333333"/>
                </a:solidFill>
                <a:latin typeface="+mn-lt"/>
              </a:rPr>
              <a:t>poslucháčov</a:t>
            </a:r>
            <a:r>
              <a:rPr lang="en-US" altLang="ko-KR" b="0" dirty="0">
                <a:solidFill>
                  <a:srgbClr val="333333"/>
                </a:solidFill>
                <a:latin typeface="+mn-lt"/>
              </a:rPr>
              <a:t> a pre </a:t>
            </a:r>
            <a:r>
              <a:rPr lang="en-US" altLang="ko-KR" b="0" dirty="0" err="1">
                <a:solidFill>
                  <a:srgbClr val="333333"/>
                </a:solidFill>
                <a:latin typeface="+mn-lt"/>
              </a:rPr>
              <a:t>všetky</a:t>
            </a:r>
            <a:r>
              <a:rPr lang="en-US" altLang="ko-KR" b="0" dirty="0">
                <a:solidFill>
                  <a:srgbClr val="333333"/>
                </a:solidFill>
                <a:latin typeface="+mn-lt"/>
              </a:rPr>
              <a:t> </a:t>
            </a:r>
            <a:r>
              <a:rPr lang="en-US" altLang="ko-KR" b="0" dirty="0" err="1">
                <a:solidFill>
                  <a:srgbClr val="333333"/>
                </a:solidFill>
                <a:latin typeface="+mn-lt"/>
              </a:rPr>
              <a:t>kultúry</a:t>
            </a:r>
            <a:r>
              <a:rPr lang="en-US" altLang="ko-KR" b="0" dirty="0">
                <a:solidFill>
                  <a:srgbClr val="333333"/>
                </a:solidFill>
                <a:latin typeface="+mn-lt"/>
              </a:rPr>
              <a:t>. </a:t>
            </a:r>
            <a:r>
              <a:rPr lang="en-US" altLang="ko-KR" b="0" dirty="0" err="1">
                <a:solidFill>
                  <a:srgbClr val="333333"/>
                </a:solidFill>
                <a:latin typeface="+mn-lt"/>
              </a:rPr>
              <a:t>Starostlivo</a:t>
            </a:r>
            <a:r>
              <a:rPr lang="en-US" altLang="ko-KR" b="0" dirty="0">
                <a:solidFill>
                  <a:srgbClr val="333333"/>
                </a:solidFill>
                <a:latin typeface="+mn-lt"/>
              </a:rPr>
              <a:t> </a:t>
            </a:r>
            <a:r>
              <a:rPr lang="en-US" altLang="ko-KR" b="0" dirty="0" err="1">
                <a:solidFill>
                  <a:srgbClr val="333333"/>
                </a:solidFill>
                <a:latin typeface="+mn-lt"/>
              </a:rPr>
              <a:t>si</a:t>
            </a:r>
            <a:r>
              <a:rPr lang="en-US" altLang="ko-KR" b="0" dirty="0">
                <a:solidFill>
                  <a:srgbClr val="333333"/>
                </a:solidFill>
                <a:latin typeface="+mn-lt"/>
              </a:rPr>
              <a:t> </a:t>
            </a:r>
            <a:r>
              <a:rPr lang="en-US" altLang="ko-KR" b="0" dirty="0" err="1">
                <a:solidFill>
                  <a:srgbClr val="333333"/>
                </a:solidFill>
                <a:latin typeface="+mn-lt"/>
              </a:rPr>
              <a:t>pozrite</a:t>
            </a:r>
            <a:r>
              <a:rPr lang="en-US" altLang="ko-KR" b="0" dirty="0">
                <a:solidFill>
                  <a:srgbClr val="333333"/>
                </a:solidFill>
                <a:latin typeface="+mn-lt"/>
              </a:rPr>
              <a:t> </a:t>
            </a:r>
            <a:r>
              <a:rPr lang="en-US" altLang="ko-KR" b="0" dirty="0" err="1">
                <a:solidFill>
                  <a:srgbClr val="333333"/>
                </a:solidFill>
                <a:latin typeface="+mn-lt"/>
              </a:rPr>
              <a:t>videá</a:t>
            </a:r>
            <a:r>
              <a:rPr lang="en-US" altLang="ko-KR" b="0" dirty="0">
                <a:solidFill>
                  <a:srgbClr val="333333"/>
                </a:solidFill>
                <a:latin typeface="+mn-lt"/>
              </a:rPr>
              <a:t> </a:t>
            </a:r>
            <a:r>
              <a:rPr lang="en-US" altLang="ko-KR" b="0" dirty="0" err="1">
                <a:solidFill>
                  <a:srgbClr val="333333"/>
                </a:solidFill>
                <a:latin typeface="+mn-lt"/>
              </a:rPr>
              <a:t>pred</a:t>
            </a:r>
            <a:r>
              <a:rPr lang="en-US" altLang="ko-KR" b="0" dirty="0">
                <a:solidFill>
                  <a:srgbClr val="333333"/>
                </a:solidFill>
                <a:latin typeface="+mn-lt"/>
              </a:rPr>
              <a:t> </a:t>
            </a:r>
            <a:r>
              <a:rPr lang="en-US" altLang="ko-KR" b="0" dirty="0" err="1">
                <a:solidFill>
                  <a:srgbClr val="333333"/>
                </a:solidFill>
                <a:latin typeface="+mn-lt"/>
              </a:rPr>
              <a:t>ich</a:t>
            </a:r>
            <a:r>
              <a:rPr lang="en-US" altLang="ko-KR" b="0" dirty="0">
                <a:solidFill>
                  <a:srgbClr val="333333"/>
                </a:solidFill>
                <a:latin typeface="+mn-lt"/>
              </a:rPr>
              <a:t> </a:t>
            </a:r>
            <a:r>
              <a:rPr lang="en-US" altLang="ko-KR" b="0" dirty="0" err="1">
                <a:solidFill>
                  <a:srgbClr val="333333"/>
                </a:solidFill>
                <a:latin typeface="+mn-lt"/>
              </a:rPr>
              <a:t>premietaním</a:t>
            </a:r>
            <a:r>
              <a:rPr lang="en-US" altLang="ko-KR" b="0" dirty="0">
                <a:solidFill>
                  <a:srgbClr val="333333"/>
                </a:solidFill>
                <a:latin typeface="+mn-lt"/>
              </a:rPr>
              <a:t> </a:t>
            </a:r>
            <a:r>
              <a:rPr lang="en-US" altLang="ko-KR" b="0" dirty="0" err="1">
                <a:solidFill>
                  <a:srgbClr val="333333"/>
                </a:solidFill>
                <a:latin typeface="+mn-lt"/>
              </a:rPr>
              <a:t>prosím</a:t>
            </a:r>
            <a:r>
              <a:rPr lang="en-US" altLang="ko-KR" b="0" dirty="0">
                <a:solidFill>
                  <a:srgbClr val="333333"/>
                </a:solidFill>
                <a:latin typeface="+mn-lt"/>
              </a:rPr>
              <a:t>.</a:t>
            </a:r>
            <a:r>
              <a:rPr lang="de-DE" b="0" dirty="0">
                <a:solidFill>
                  <a:srgbClr val="333333"/>
                </a:solidFill>
                <a:latin typeface="+mn-lt"/>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0913750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sa teší z pekného dňa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sa ulieva z práce v záhrade a chytá ryby</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chce urobiť radosť mame tým, že chytí pre ňu rybu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ukradol červíky na chytanie rýb</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41</a:t>
            </a:fld>
            <a:endParaRPr lang="de-DE" altLang="de-DE">
              <a:latin typeface="+mn-lt"/>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Chlapec sa teší z pekného dňa</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Chlapec sa ulieva z práce v záhrade a chytá ryby</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Chlapec chce urobiť radosť mame tým, že chytí pre ňu rybu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Chlapec ukradol červíky na chytanie rýb</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42</a:t>
            </a:fld>
            <a:endParaRPr lang="de-DE" altLang="de-DE">
              <a:latin typeface="+mn-lt"/>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Chlapec sa teší z pekného dňa</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Chlapec sa ulieva z práce v záhrade a chytá ryby</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Chlapec chce urobiť radosť mame tým, že chytí pre ňu rybu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Chlapec ukradol červíky na chytanie rýb</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43</a:t>
            </a:fld>
            <a:endParaRPr lang="de-DE" altLang="de-DE">
              <a:latin typeface="+mn-lt"/>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sa teší z pekného dňa</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k-SK" altLang="de-DE" sz="2000" b="0" dirty="0">
                <a:solidFill>
                  <a:srgbClr val="004992"/>
                </a:solidFill>
                <a:latin typeface="+mn-lt"/>
              </a:rPr>
              <a:t>Chlapec sa ulieva z práce v záhrade a chytá ryby</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chce urobiť radosť mame tým, že chytí pre ňu rybu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ukradol červíky na chytanie rýb</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44</a:t>
            </a:fld>
            <a:endParaRPr lang="de-DE" altLang="de-DE">
              <a:latin typeface="+mn-lt"/>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Dvaja muži telepaticky komunikujú</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je prekvapený, že vidí iného muža otvárať dvere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sa otočil</a:t>
            </a:r>
            <a:r>
              <a:rPr lang="en-US" altLang="de-DE" sz="2000" b="0">
                <a:solidFill>
                  <a:srgbClr val="333333"/>
                </a:solidFill>
                <a:latin typeface="+mn-lt"/>
              </a:rPr>
              <a:t>, </a:t>
            </a:r>
            <a:r>
              <a:rPr lang="sk-SK" altLang="de-DE" sz="2000" b="0">
                <a:solidFill>
                  <a:srgbClr val="333333"/>
                </a:solidFill>
                <a:latin typeface="+mn-lt"/>
              </a:rPr>
              <a:t>lebo druhý muž mu pripadá povedomý</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ktorý sa otáča, ostal ohromený, pretože druhý muž mu hrubo vynadal</a:t>
            </a:r>
            <a:r>
              <a:rPr lang="en-US"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45</a:t>
            </a:fld>
            <a:endParaRPr lang="de-DE" altLang="de-DE">
              <a:latin typeface="+mn-lt"/>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Dvaja muži telepaticky komunikujú</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je prekvapený, že vidí iného muža otvárať dvere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sa otočil</a:t>
            </a:r>
            <a:r>
              <a:rPr lang="en-US" altLang="de-DE" sz="2000" b="0">
                <a:solidFill>
                  <a:srgbClr val="333333"/>
                </a:solidFill>
                <a:latin typeface="+mn-lt"/>
              </a:rPr>
              <a:t>, </a:t>
            </a:r>
            <a:r>
              <a:rPr lang="sk-SK" altLang="de-DE" sz="2000" b="0">
                <a:solidFill>
                  <a:srgbClr val="333333"/>
                </a:solidFill>
                <a:latin typeface="+mn-lt"/>
              </a:rPr>
              <a:t>lebo druhý muž mu pripadá povedomý</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ktorý sa otáča, ostal ohromený, pretože druhý muž mu hrubo vynadal</a:t>
            </a:r>
            <a:r>
              <a:rPr lang="en-US"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46</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Dvaja muži telepaticky komunikujú</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je prekvapený, že vidí iného muža otvárať dvere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sa otočil</a:t>
            </a:r>
            <a:r>
              <a:rPr lang="en-US" altLang="de-DE" sz="2000" b="0">
                <a:solidFill>
                  <a:srgbClr val="333333"/>
                </a:solidFill>
                <a:latin typeface="+mn-lt"/>
              </a:rPr>
              <a:t>, </a:t>
            </a:r>
            <a:r>
              <a:rPr lang="sk-SK" altLang="de-DE" sz="2000" b="0">
                <a:solidFill>
                  <a:srgbClr val="333333"/>
                </a:solidFill>
                <a:latin typeface="+mn-lt"/>
              </a:rPr>
              <a:t>lebo druhý muž mu pripadá povedomý</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ktorý sa otáča, ostal ohromený, pretože druhý muž mu hrubo vynadal</a:t>
            </a:r>
            <a:r>
              <a:rPr lang="en-US"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47</a:t>
            </a:fld>
            <a:endParaRPr lang="de-DE" altLang="de-DE">
              <a:latin typeface="+mn-lt"/>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Dvaja muži telepaticky komunikujú</a:t>
            </a:r>
            <a:r>
              <a:rPr lang="en-US"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k-SK" altLang="de-DE" sz="2000" b="0" dirty="0">
                <a:solidFill>
                  <a:srgbClr val="004992"/>
                </a:solidFill>
                <a:latin typeface="+mn-lt"/>
              </a:rPr>
              <a:t>Muž je prekvapený, že vidí iného muža otvárať dvere</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sa otočil</a:t>
            </a:r>
            <a:r>
              <a:rPr lang="en-US" altLang="de-DE" sz="2000" b="0" dirty="0">
                <a:solidFill>
                  <a:srgbClr val="333333"/>
                </a:solidFill>
                <a:latin typeface="+mn-lt"/>
              </a:rPr>
              <a:t>, </a:t>
            </a:r>
            <a:r>
              <a:rPr lang="sk-SK" altLang="de-DE" sz="2000" b="0" dirty="0">
                <a:solidFill>
                  <a:srgbClr val="333333"/>
                </a:solidFill>
                <a:latin typeface="+mn-lt"/>
              </a:rPr>
              <a:t>lebo druhý muž mu pripadá povedomý</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ktorý sa otáča, ostal ohromený, pretože druhý muž mu hrubo vynadal</a:t>
            </a:r>
            <a:r>
              <a:rPr lang="en-US"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48</a:t>
            </a:fld>
            <a:endParaRPr lang="de-DE" altLang="de-DE">
              <a:latin typeface="+mn-lt"/>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Muži si skúšajú zväzovanie dobytka pred tým, ako sa do toho pustia na ostro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Kovboj si chce kúpiť laso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Kovboj použil lano z obchodu, aby zviazal predavača a ukradol peniaze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chce kúpiť nový klobúk</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49</a:t>
            </a:fld>
            <a:endParaRPr lang="de-DE" altLang="de-DE">
              <a:latin typeface="+mn-lt"/>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Muži si skúšajú zväzovanie dobytka pred tým, ako sa do toho pustia na ostro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Kovboj si chce kúpiť laso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Kovboj použil lano z obchodu, aby zviazal predavača a ukradol peniaze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chce kúpiť nový klobúk</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50</a:t>
            </a:fld>
            <a:endParaRPr lang="de-DE" altLang="de-DE">
              <a:latin typeface="+mn-lt"/>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Muži si skúšajú zväzovanie dobytka pred tým, ako sa do toho pustia na ostro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Kovboj si chce kúpiť laso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Kovboj použil lano z obchodu, aby zviazal predavača a ukradol peniaze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Muž chce kúpiť nový klobúk</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51</a:t>
            </a:fld>
            <a:endParaRPr lang="de-DE" altLang="de-DE">
              <a:latin typeface="+mn-lt"/>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Muži si skúšajú zväzovanie dobytka pred tým, ako sa do toho pustia na ostro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Kovboj si chce kúpiť laso</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k-SK" altLang="de-DE" sz="2000" b="0" dirty="0">
                <a:solidFill>
                  <a:srgbClr val="004992"/>
                </a:solidFill>
                <a:latin typeface="+mn-lt"/>
              </a:rPr>
              <a:t>Kovboj použil lano z obchodu, aby zviazal predavača a ukradol peniaze</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chce kúpiť nový klobúk</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52</a:t>
            </a:fld>
            <a:endParaRPr lang="de-DE" altLang="de-DE">
              <a:latin typeface="+mn-lt"/>
            </a:endParaRP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8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Policajní psi sa pokúšajú zabrániť krádeži člnu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spadlo do vody, pretože psi</a:t>
            </a:r>
            <a:r>
              <a:rPr lang="en-CA" altLang="de-DE" sz="2000" b="0">
                <a:solidFill>
                  <a:srgbClr val="333333"/>
                </a:solidFill>
                <a:latin typeface="+mn-lt"/>
              </a:rPr>
              <a:t> </a:t>
            </a:r>
            <a:r>
              <a:rPr lang="sk-SK" altLang="de-DE" sz="2000" b="0">
                <a:solidFill>
                  <a:srgbClr val="333333"/>
                </a:solidFill>
                <a:latin typeface="+mn-lt"/>
              </a:rPr>
              <a:t>naháňali mačku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sa snaží zachrániť mačku, aby neodplávala v člne preč</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skočilo do vody, aby ušlo pred psami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53</a:t>
            </a:fld>
            <a:endParaRPr lang="de-DE" altLang="de-DE">
              <a:latin typeface="+mn-lt"/>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Policajní psi sa pokúšajú zabrániť krádeži člnu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spadlo do vody, pretože psi</a:t>
            </a:r>
            <a:r>
              <a:rPr lang="en-CA" altLang="de-DE" sz="2000" b="0">
                <a:solidFill>
                  <a:srgbClr val="333333"/>
                </a:solidFill>
                <a:latin typeface="+mn-lt"/>
              </a:rPr>
              <a:t> </a:t>
            </a:r>
            <a:r>
              <a:rPr lang="sk-SK" altLang="de-DE" sz="2000" b="0">
                <a:solidFill>
                  <a:srgbClr val="333333"/>
                </a:solidFill>
                <a:latin typeface="+mn-lt"/>
              </a:rPr>
              <a:t>naháňali mačku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sa snaží zachrániť mačku, aby neodplávala v člne preč</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skočilo do vody, aby ušlo pred psami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54</a:t>
            </a:fld>
            <a:endParaRPr lang="de-DE" altLang="de-DE">
              <a:latin typeface="+mn-lt"/>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Policajní psi sa pokúšajú zabrániť krádeži člnu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spadlo do vody, pretože psi</a:t>
            </a:r>
            <a:r>
              <a:rPr lang="en-CA" altLang="de-DE" sz="2000" b="0">
                <a:solidFill>
                  <a:srgbClr val="333333"/>
                </a:solidFill>
                <a:latin typeface="+mn-lt"/>
              </a:rPr>
              <a:t> </a:t>
            </a:r>
            <a:r>
              <a:rPr lang="sk-SK" altLang="de-DE" sz="2000" b="0">
                <a:solidFill>
                  <a:srgbClr val="333333"/>
                </a:solidFill>
                <a:latin typeface="+mn-lt"/>
              </a:rPr>
              <a:t>naháňali mačku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sa snaží zachrániť mačku, aby neodplávala v člne preč</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skočilo do vody, aby ušlo pred psami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55</a:t>
            </a:fld>
            <a:endParaRPr lang="de-DE" altLang="de-DE">
              <a:latin typeface="+mn-lt"/>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Policajní psi sa pokúšajú zabrániť krádeži člnu</a:t>
            </a:r>
            <a:r>
              <a:rPr lang="en-CA" altLang="de-DE"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sk-SK" altLang="de-DE" sz="2000" b="0">
                <a:solidFill>
                  <a:srgbClr val="004992"/>
                </a:solidFill>
                <a:latin typeface="+mn-lt"/>
              </a:rPr>
              <a:t>Dievča spadlo do vody, pretože psi</a:t>
            </a:r>
            <a:r>
              <a:rPr lang="en-CA" altLang="de-DE" sz="2000" b="0">
                <a:solidFill>
                  <a:srgbClr val="004992"/>
                </a:solidFill>
                <a:latin typeface="+mn-lt"/>
              </a:rPr>
              <a:t> </a:t>
            </a:r>
            <a:r>
              <a:rPr lang="sk-SK" altLang="de-DE" sz="2000" b="0">
                <a:solidFill>
                  <a:srgbClr val="004992"/>
                </a:solidFill>
                <a:latin typeface="+mn-lt"/>
              </a:rPr>
              <a:t>naháňali mačku</a:t>
            </a:r>
            <a:r>
              <a:rPr lang="en-CA"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sa snaží zachrániť mačku, aby neodplávala v člne preč</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a:solidFill>
                  <a:srgbClr val="333333"/>
                </a:solidFill>
                <a:latin typeface="+mn-lt"/>
              </a:rPr>
              <a:t>Dievča skočilo do vody, aby ušlo pred psami</a:t>
            </a:r>
            <a:r>
              <a:rPr lang="en-CA" altLang="de-DE" sz="2000" b="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56</a:t>
            </a:fld>
            <a:endParaRPr lang="de-DE" altLang="de-DE">
              <a:latin typeface="+mn-lt"/>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zachránil muža pred zlodejom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pomáha opitému mužovi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nechcene udrel stolom muža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Na ulici sa stretli dvaja starí priatelia.</a:t>
            </a:r>
            <a:endParaRPr lang="en-CA"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57</a:t>
            </a:fld>
            <a:endParaRPr lang="de-DE" altLang="de-DE">
              <a:latin typeface="+mn-lt"/>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zachránil muža pred zlodejom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pomáha opitému mužovi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nechcene udrel stolom muža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Na ulici sa stretli dvaja starí priatelia.</a:t>
            </a:r>
            <a:endParaRPr lang="en-CA"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58</a:t>
            </a:fld>
            <a:endParaRPr lang="de-DE" altLang="de-DE">
              <a:latin typeface="+mn-lt"/>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zachránil muža pred zlodejom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pomáha opitému mužovi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nechcene udrel stolom muža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Na ulici sa stretli dvaja starí priatelia.</a:t>
            </a:r>
            <a:endParaRPr lang="en-CA"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59</a:t>
            </a:fld>
            <a:endParaRPr lang="de-DE" altLang="de-DE">
              <a:latin typeface="+mn-lt"/>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5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zachránil muža pred zlodejom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Chlapec pomáha opitému mužovi</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k-SK" altLang="de-DE" sz="2000" b="0" dirty="0">
                <a:solidFill>
                  <a:srgbClr val="004992"/>
                </a:solidFill>
                <a:latin typeface="+mn-lt"/>
              </a:rPr>
              <a:t>Chlapec nechcene udrel stolom muža</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Na ulici sa stretli dvaja starí priatelia.</a:t>
            </a:r>
            <a:endParaRPr lang="en-CA"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60</a:t>
            </a:fld>
            <a:endParaRPr lang="de-DE" altLang="de-DE">
              <a:latin typeface="+mn-lt"/>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Nakoľko pravdepodobná sa vám javí každá možnosť?</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61</a:t>
            </a:fld>
            <a:endParaRPr lang="de-DE" altLang="de-DE">
              <a:latin typeface="+mn-lt"/>
            </a:endParaRPr>
          </a:p>
        </p:txBody>
      </p:sp>
      <p:sp>
        <p:nvSpPr>
          <p:cNvPr id="6657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spolu s priateľkou pozerajú z auta film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aute je so svojou milenkou a dúfa, že ich nikto neuvidí</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aute preváža figurínu do svojho obchodu</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a žena ukradli auto</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Zmenilo sa vaše rozhodnutie s novým obrázkom?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62</a:t>
            </a:fld>
            <a:endParaRPr lang="de-DE" altLang="de-DE">
              <a:latin typeface="+mn-lt"/>
            </a:endParaRPr>
          </a:p>
        </p:txBody>
      </p:sp>
      <p:sp>
        <p:nvSpPr>
          <p:cNvPr id="6759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spolu s priateľkou pozerajú z auta film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aute je so svojou milenkou a dúfa, že ich nikto neuvidí</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aute preváža figurínu do svojho obchodu</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a žena ukradli auto</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Prehodnoťte mieru pravdepodobnosti prosím!</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63</a:t>
            </a:fld>
            <a:endParaRPr lang="de-DE" altLang="de-DE">
              <a:latin typeface="+mn-lt"/>
            </a:endParaRPr>
          </a:p>
        </p:txBody>
      </p:sp>
      <p:sp>
        <p:nvSpPr>
          <p:cNvPr id="6862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spolu s priateľkou pozerajú z auta film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aute je so svojou milenkou a dúfa, že ich nikto neuvidí</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aute preváža figurínu do svojho obchodu</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a žena ukradli auto</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spolu s priateľkou pozerajú z auta film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v aute je so svojou milenkou a dúfa, že ich nikto neuvidí</a:t>
            </a:r>
            <a:r>
              <a:rPr lang="en-US"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k-SK" altLang="de-DE" sz="2000" b="0" dirty="0">
                <a:solidFill>
                  <a:srgbClr val="004992"/>
                </a:solidFill>
                <a:latin typeface="+mn-lt"/>
              </a:rPr>
              <a:t>Muž v aute preváža figurínu do svojho obchodu</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k-SK" altLang="de-DE" sz="2000" b="0" dirty="0">
                <a:solidFill>
                  <a:srgbClr val="333333"/>
                </a:solidFill>
                <a:latin typeface="+mn-lt"/>
              </a:rPr>
              <a:t>Muž a žena ukradli auto</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64</a:t>
            </a:fld>
            <a:endParaRPr lang="de-DE" altLang="de-DE">
              <a:latin typeface="+mn-lt"/>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Niekedy sa môžu veci obrátiť úplne inak, ako sme očakávali</a:t>
            </a:r>
            <a:r>
              <a:rPr lang="en-AU" altLang="de-DE" sz="2400" dirty="0">
                <a:solidFill>
                  <a:srgbClr val="333333"/>
                </a:solidFill>
              </a:rPr>
              <a:t>: </a:t>
            </a:r>
            <a:r>
              <a:rPr lang="sk-SK" altLang="de-DE" sz="2400" dirty="0">
                <a:solidFill>
                  <a:srgbClr val="333333"/>
                </a:solidFill>
              </a:rPr>
              <a:t>Rýchle rozhodnutia vedú často k zlým záverom</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Niekedy sa môžu veci obrátiť úplne inak, ako sme očakávali</a:t>
            </a:r>
            <a:r>
              <a:rPr lang="en-AU" altLang="de-DE" sz="2400" dirty="0">
                <a:solidFill>
                  <a:srgbClr val="333333"/>
                </a:solidFill>
              </a:rPr>
              <a:t>: </a:t>
            </a:r>
            <a:r>
              <a:rPr lang="sk-SK" altLang="de-DE" sz="2400" dirty="0">
                <a:solidFill>
                  <a:srgbClr val="333333"/>
                </a:solidFill>
              </a:rPr>
              <a:t>Rýchle rozhodnutia vedú často k zlým záverom</a:t>
            </a:r>
            <a:r>
              <a:rPr lang="en-AU"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Mali by ste vždy pouvažovať nad inými vysvetleniami</a:t>
            </a:r>
            <a:r>
              <a:rPr lang="en-AU" altLang="de-DE" sz="2400" dirty="0">
                <a:solidFill>
                  <a:srgbClr val="333333"/>
                </a:solidFill>
              </a:rPr>
              <a:t>/</a:t>
            </a:r>
            <a:r>
              <a:rPr lang="en-AU" altLang="de-DE" sz="2400" dirty="0" err="1">
                <a:solidFill>
                  <a:srgbClr val="333333"/>
                </a:solidFill>
              </a:rPr>
              <a:t>hypot</a:t>
            </a:r>
            <a:r>
              <a:rPr lang="sk-SK" altLang="de-DE" sz="2400" dirty="0">
                <a:solidFill>
                  <a:srgbClr val="333333"/>
                </a:solidFill>
              </a:rPr>
              <a:t>ézami</a:t>
            </a:r>
            <a:r>
              <a:rPr lang="en-AU" altLang="de-DE" sz="2400" dirty="0">
                <a:solidFill>
                  <a:srgbClr val="333333"/>
                </a:solidFill>
              </a:rPr>
              <a:t> a</a:t>
            </a:r>
            <a:r>
              <a:rPr lang="sk-SK" altLang="de-DE" sz="2400" dirty="0">
                <a:solidFill>
                  <a:srgbClr val="333333"/>
                </a:solidFill>
              </a:rPr>
              <a:t> prispôsobovať podľa toho svoje </a:t>
            </a:r>
            <a:r>
              <a:rPr lang="sk-SK" altLang="de-DE" sz="2400">
                <a:solidFill>
                  <a:srgbClr val="333333"/>
                </a:solidFill>
              </a:rPr>
              <a:t>presvedčenia</a:t>
            </a:r>
            <a:r>
              <a:rPr lang="en-AU"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66</a:t>
            </a:fld>
            <a:endParaRPr lang="de-DE" altLang="de-DE">
              <a:latin typeface="+mn-lt"/>
            </a:endParaRPr>
          </a:p>
        </p:txBody>
      </p:sp>
    </p:spTree>
    <p:extLst>
      <p:ext uri="{BB962C8B-B14F-4D97-AF65-F5344CB8AC3E}">
        <p14:creationId xmlns:p14="http://schemas.microsoft.com/office/powerpoint/2010/main" val="27755915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Niekedy sa môžu veci obrátiť úplne inak, ako sme očakávali</a:t>
            </a:r>
            <a:r>
              <a:rPr lang="en-AU" altLang="de-DE" sz="2400" dirty="0">
                <a:solidFill>
                  <a:srgbClr val="333333"/>
                </a:solidFill>
              </a:rPr>
              <a:t>: </a:t>
            </a:r>
            <a:r>
              <a:rPr lang="sk-SK" altLang="de-DE" sz="2400" dirty="0">
                <a:solidFill>
                  <a:srgbClr val="333333"/>
                </a:solidFill>
              </a:rPr>
              <a:t>Rýchle rozhodnutia vedú často k zlým záverom</a:t>
            </a:r>
            <a:r>
              <a:rPr lang="en-AU"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Mali by ste vždy pouvažovať nad inými vysvetleniami</a:t>
            </a:r>
            <a:r>
              <a:rPr lang="en-AU" altLang="de-DE" sz="2400" dirty="0">
                <a:solidFill>
                  <a:srgbClr val="333333"/>
                </a:solidFill>
              </a:rPr>
              <a:t>/</a:t>
            </a:r>
            <a:r>
              <a:rPr lang="en-AU" altLang="de-DE" sz="2400" dirty="0" err="1">
                <a:solidFill>
                  <a:srgbClr val="333333"/>
                </a:solidFill>
              </a:rPr>
              <a:t>hypot</a:t>
            </a:r>
            <a:r>
              <a:rPr lang="sk-SK" altLang="de-DE" sz="2400" dirty="0">
                <a:solidFill>
                  <a:srgbClr val="333333"/>
                </a:solidFill>
              </a:rPr>
              <a:t>ézami</a:t>
            </a:r>
            <a:r>
              <a:rPr lang="en-AU" altLang="de-DE" sz="2400" dirty="0">
                <a:solidFill>
                  <a:srgbClr val="333333"/>
                </a:solidFill>
              </a:rPr>
              <a:t> a</a:t>
            </a:r>
            <a:r>
              <a:rPr lang="sk-SK" altLang="de-DE" sz="2400" dirty="0">
                <a:solidFill>
                  <a:srgbClr val="333333"/>
                </a:solidFill>
              </a:rPr>
              <a:t> prispôsobovať podľa toho svoje presvedčenia</a:t>
            </a:r>
            <a:r>
              <a:rPr lang="en-AU"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Vyhľadávajte toľko informácií, ako je len možné, aby ste si overili svoj záver</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67</a:t>
            </a:fld>
            <a:endParaRPr lang="de-DE" altLang="de-DE">
              <a:latin typeface="+mn-lt"/>
            </a:endParaRPr>
          </a:p>
        </p:txBody>
      </p:sp>
    </p:spTree>
    <p:extLst>
      <p:ext uri="{BB962C8B-B14F-4D97-AF65-F5344CB8AC3E}">
        <p14:creationId xmlns:p14="http://schemas.microsoft.com/office/powerpoint/2010/main" val="28163320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sk-SK" altLang="de-DE" sz="2000" dirty="0">
                <a:solidFill>
                  <a:srgbClr val="333333"/>
                </a:solidFill>
              </a:rPr>
              <a:t>Počas psychózy si môžu ľudia</a:t>
            </a:r>
            <a:r>
              <a:rPr lang="en-AU" altLang="de-DE" sz="2000" dirty="0">
                <a:solidFill>
                  <a:srgbClr val="333333"/>
                </a:solidFill>
              </a:rPr>
              <a:t> </a:t>
            </a:r>
            <a:r>
              <a:rPr lang="sk-SK" altLang="de-DE" sz="2000" dirty="0">
                <a:solidFill>
                  <a:srgbClr val="333333"/>
                </a:solidFill>
              </a:rPr>
              <a:t>udržiavať chybné presvedčenia a ignorovať argumenty, ktoré sú proti nim</a:t>
            </a:r>
            <a:r>
              <a:rPr lang="en-AU" altLang="de-DE" sz="2000" dirty="0">
                <a:solidFill>
                  <a:srgbClr val="333333"/>
                </a:solidFill>
              </a:rPr>
              <a:t>.</a:t>
            </a:r>
            <a:r>
              <a:rPr lang="sk-SK" altLang="de-DE" sz="2000" dirty="0">
                <a:solidFill>
                  <a:srgbClr val="333333"/>
                </a:solidFill>
              </a:rPr>
              <a:t> V niektorých prípadoch</a:t>
            </a:r>
            <a:r>
              <a:rPr lang="en-AU" altLang="de-DE" sz="2000" dirty="0">
                <a:solidFill>
                  <a:srgbClr val="333333"/>
                </a:solidFill>
              </a:rPr>
              <a:t> t</a:t>
            </a:r>
            <a:r>
              <a:rPr lang="sk-SK" altLang="de-DE" sz="2000" dirty="0">
                <a:solidFill>
                  <a:srgbClr val="333333"/>
                </a:solidFill>
              </a:rPr>
              <a:t>o môže mať dramatické dôsledky</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sk-SK" altLang="de-DE" sz="2000" dirty="0">
                <a:solidFill>
                  <a:srgbClr val="333333"/>
                </a:solidFill>
              </a:rPr>
              <a:t>Počas psychózy si môžu ľudia</a:t>
            </a:r>
            <a:r>
              <a:rPr lang="en-AU" altLang="de-DE" sz="2000" dirty="0">
                <a:solidFill>
                  <a:srgbClr val="333333"/>
                </a:solidFill>
              </a:rPr>
              <a:t> </a:t>
            </a:r>
            <a:r>
              <a:rPr lang="sk-SK" altLang="de-DE" sz="2000" dirty="0">
                <a:solidFill>
                  <a:srgbClr val="333333"/>
                </a:solidFill>
              </a:rPr>
              <a:t>udržiavať chybné presvedčenia a ignorovať argumenty, ktoré sú proti nim</a:t>
            </a:r>
            <a:r>
              <a:rPr lang="en-AU" altLang="de-DE" sz="2000" dirty="0">
                <a:solidFill>
                  <a:srgbClr val="333333"/>
                </a:solidFill>
              </a:rPr>
              <a:t>.</a:t>
            </a:r>
            <a:r>
              <a:rPr lang="sk-SK" altLang="de-DE" sz="2000" dirty="0">
                <a:solidFill>
                  <a:srgbClr val="333333"/>
                </a:solidFill>
              </a:rPr>
              <a:t> V niektorých prípadoch</a:t>
            </a:r>
            <a:r>
              <a:rPr lang="en-AU" altLang="de-DE" sz="2000" dirty="0">
                <a:solidFill>
                  <a:srgbClr val="333333"/>
                </a:solidFill>
              </a:rPr>
              <a:t> t</a:t>
            </a:r>
            <a:r>
              <a:rPr lang="sk-SK" altLang="de-DE" sz="2000" dirty="0">
                <a:solidFill>
                  <a:srgbClr val="333333"/>
                </a:solidFill>
              </a:rPr>
              <a:t>o môže mať dramatické dôsledky</a:t>
            </a:r>
            <a:r>
              <a:rPr lang="en-AU" altLang="de-DE" sz="2000" dirty="0">
                <a:solidFill>
                  <a:srgbClr val="333333"/>
                </a:solidFill>
              </a:rPr>
              <a:t>.</a:t>
            </a:r>
          </a:p>
          <a:p>
            <a:pPr lvl="0" defTabSz="914400" fontAlgn="base"/>
            <a:r>
              <a:rPr lang="sk-SK" altLang="de-DE" sz="2000" dirty="0">
                <a:solidFill>
                  <a:srgbClr val="004992"/>
                </a:solidFill>
              </a:rPr>
              <a:t>Príklad</a:t>
            </a:r>
            <a:r>
              <a:rPr lang="en-AU" altLang="de-DE" sz="2000" dirty="0">
                <a:solidFill>
                  <a:srgbClr val="004992"/>
                </a:solidFill>
              </a:rPr>
              <a:t>: </a:t>
            </a:r>
            <a:r>
              <a:rPr lang="sk-SK" altLang="de-DE" sz="2000" dirty="0">
                <a:solidFill>
                  <a:srgbClr val="333333"/>
                </a:solidFill>
              </a:rPr>
              <a:t>Pavol</a:t>
            </a:r>
            <a:r>
              <a:rPr lang="en-AU" altLang="de-DE" sz="2000" dirty="0">
                <a:solidFill>
                  <a:srgbClr val="333333"/>
                </a:solidFill>
              </a:rPr>
              <a:t> </a:t>
            </a:r>
            <a:r>
              <a:rPr lang="sk-SK" altLang="de-DE" sz="2000" dirty="0">
                <a:solidFill>
                  <a:srgbClr val="333333"/>
                </a:solidFill>
              </a:rPr>
              <a:t>napadol svojho otca</a:t>
            </a:r>
            <a:r>
              <a:rPr lang="en-AU" altLang="de-DE" sz="2000" dirty="0">
                <a:solidFill>
                  <a:srgbClr val="333333"/>
                </a:solidFill>
              </a:rPr>
              <a:t>. </a:t>
            </a:r>
            <a:r>
              <a:rPr lang="sk-SK" altLang="de-DE" sz="2000" dirty="0">
                <a:solidFill>
                  <a:srgbClr val="333333"/>
                </a:solidFill>
              </a:rPr>
              <a:t>Bol presvedčený, že jeho otec už dávno zomrel a že roboti si privlastnili jeho telo</a:t>
            </a:r>
            <a:r>
              <a:rPr lang="en-AU" altLang="de-DE" sz="2000" dirty="0">
                <a:solidFill>
                  <a:srgbClr val="333333"/>
                </a:solidFill>
              </a:rPr>
              <a:t>. </a:t>
            </a:r>
            <a:r>
              <a:rPr lang="sk-SK" altLang="de-DE" sz="2000" dirty="0">
                <a:solidFill>
                  <a:srgbClr val="333333"/>
                </a:solidFill>
              </a:rPr>
              <a:t>Aj keď jeho otec bol po útoku ranený a krvácal</a:t>
            </a:r>
            <a:r>
              <a:rPr lang="en-GB" altLang="de-DE" sz="2000" dirty="0">
                <a:solidFill>
                  <a:srgbClr val="333333"/>
                </a:solidFill>
              </a:rPr>
              <a:t>, </a:t>
            </a:r>
            <a:r>
              <a:rPr lang="sk-SK" altLang="de-DE" sz="2000" dirty="0">
                <a:solidFill>
                  <a:srgbClr val="333333"/>
                </a:solidFill>
              </a:rPr>
              <a:t>čo svedčilo proti jeho presvedčeniu, ostal Pavol podozrievavý</a:t>
            </a:r>
            <a:r>
              <a:rPr lang="en-GB" altLang="de-DE" sz="2000" dirty="0">
                <a:solidFill>
                  <a:srgbClr val="333333"/>
                </a:solidFill>
              </a:rPr>
              <a:t>.</a:t>
            </a:r>
            <a:endParaRPr lang="de-DE" altLang="de-DE" sz="2000" dirty="0">
              <a:solidFill>
                <a:srgbClr val="333333"/>
              </a:solidFill>
            </a:endParaRPr>
          </a:p>
          <a:p>
            <a:pPr lvl="0" defTabSz="914400" fontAlgn="base"/>
            <a:r>
              <a:rPr lang="sk-SK" altLang="de-DE" sz="2000" dirty="0">
                <a:solidFill>
                  <a:srgbClr val="004992"/>
                </a:solidFill>
              </a:rPr>
              <a:t>Pozadie</a:t>
            </a:r>
            <a:r>
              <a:rPr lang="en-AU" altLang="de-DE" sz="2000" dirty="0">
                <a:solidFill>
                  <a:srgbClr val="004992"/>
                </a:solidFill>
              </a:rPr>
              <a:t>: </a:t>
            </a:r>
            <a:r>
              <a:rPr lang="sk-SK" altLang="de-DE" sz="2000" dirty="0">
                <a:solidFill>
                  <a:srgbClr val="333333"/>
                </a:solidFill>
              </a:rPr>
              <a:t>Otec sa správal podivne, inak ako obyčajne</a:t>
            </a:r>
            <a:r>
              <a:rPr lang="en-AU" altLang="de-DE" sz="2000" dirty="0">
                <a:solidFill>
                  <a:srgbClr val="333333"/>
                </a:solidFill>
              </a:rPr>
              <a:t>.</a:t>
            </a:r>
          </a:p>
          <a:p>
            <a:pPr lvl="0" defTabSz="914400" fontAlgn="base"/>
            <a:r>
              <a:rPr lang="sk-SK" altLang="de-DE" sz="2000" dirty="0">
                <a:solidFill>
                  <a:srgbClr val="004992"/>
                </a:solidFill>
              </a:rPr>
              <a:t>Ale</a:t>
            </a:r>
            <a:r>
              <a:rPr lang="en-AU" altLang="de-DE" sz="2000" dirty="0">
                <a:solidFill>
                  <a:srgbClr val="004992"/>
                </a:solidFill>
              </a:rPr>
              <a:t>: </a:t>
            </a:r>
            <a:r>
              <a:rPr lang="sk-SK" altLang="de-DE" sz="2000" dirty="0">
                <a:solidFill>
                  <a:srgbClr val="333333"/>
                </a:solidFill>
              </a:rPr>
              <a:t>Ľudia sa s vekom menia</a:t>
            </a:r>
            <a:r>
              <a:rPr lang="en-AU" altLang="de-DE" sz="2000" dirty="0">
                <a:solidFill>
                  <a:srgbClr val="333333"/>
                </a:solidFill>
              </a:rPr>
              <a:t>; </a:t>
            </a:r>
            <a:r>
              <a:rPr lang="sk-SK" altLang="de-DE" sz="2000" dirty="0">
                <a:solidFill>
                  <a:srgbClr val="333333"/>
                </a:solidFill>
              </a:rPr>
              <a:t>možno mal otec svoje vlastné problémy alebo bol príliš unavený starostlivosťou o syna</a:t>
            </a:r>
            <a:r>
              <a:rPr lang="en-AU" altLang="de-DE" sz="2000" dirty="0">
                <a:solidFill>
                  <a:srgbClr val="333333"/>
                </a:solidFill>
              </a:rPr>
              <a:t>. </a:t>
            </a:r>
            <a:r>
              <a:rPr lang="sk-SK" altLang="de-DE" sz="2000" dirty="0">
                <a:solidFill>
                  <a:srgbClr val="333333"/>
                </a:solidFill>
              </a:rPr>
              <a:t>Pavlovi príbuzní ho nedokázali presvedčiť, že je s jeho otcom všetko v poriadku</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69</a:t>
            </a:fld>
            <a:endParaRPr lang="de-DE" altLang="de-DE">
              <a:latin typeface="+mn-lt"/>
            </a:endParaRPr>
          </a:p>
        </p:txBody>
      </p:sp>
    </p:spTree>
    <p:extLst>
      <p:ext uri="{BB962C8B-B14F-4D97-AF65-F5344CB8AC3E}">
        <p14:creationId xmlns:p14="http://schemas.microsoft.com/office/powerpoint/2010/main" val="18041812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sk-SK" altLang="de-DE" sz="2000">
                <a:solidFill>
                  <a:srgbClr val="333333"/>
                </a:solidFill>
              </a:rPr>
              <a:t>Počas psychózy si môžu ľudia</a:t>
            </a:r>
            <a:r>
              <a:rPr lang="en-AU" altLang="de-DE" sz="2000" dirty="0">
                <a:solidFill>
                  <a:srgbClr val="333333"/>
                </a:solidFill>
              </a:rPr>
              <a:t> </a:t>
            </a:r>
            <a:r>
              <a:rPr lang="sk-SK" altLang="de-DE" sz="2000" dirty="0">
                <a:solidFill>
                  <a:srgbClr val="333333"/>
                </a:solidFill>
              </a:rPr>
              <a:t>udržiavať chybné presvedčenia a ignorovať argumenty, ktoré sú proti nim</a:t>
            </a:r>
            <a:r>
              <a:rPr lang="en-AU" altLang="de-DE" sz="2000" dirty="0">
                <a:solidFill>
                  <a:srgbClr val="333333"/>
                </a:solidFill>
              </a:rPr>
              <a:t>.</a:t>
            </a:r>
            <a:r>
              <a:rPr lang="sk-SK" altLang="de-DE" sz="2000" dirty="0">
                <a:solidFill>
                  <a:srgbClr val="333333"/>
                </a:solidFill>
              </a:rPr>
              <a:t> V niektorých prípadoch</a:t>
            </a:r>
            <a:r>
              <a:rPr lang="en-AU" altLang="de-DE" sz="2000" dirty="0">
                <a:solidFill>
                  <a:srgbClr val="333333"/>
                </a:solidFill>
              </a:rPr>
              <a:t> t</a:t>
            </a:r>
            <a:r>
              <a:rPr lang="sk-SK" altLang="de-DE" sz="2000" dirty="0">
                <a:solidFill>
                  <a:srgbClr val="333333"/>
                </a:solidFill>
              </a:rPr>
              <a:t>o môže mať dramatické dôsledky</a:t>
            </a:r>
            <a:r>
              <a:rPr lang="en-AU" altLang="de-DE" sz="2000" dirty="0">
                <a:solidFill>
                  <a:srgbClr val="333333"/>
                </a:solidFill>
              </a:rPr>
              <a:t>.</a:t>
            </a:r>
          </a:p>
          <a:p>
            <a:pPr lvl="0" defTabSz="914400" fontAlgn="base"/>
            <a:r>
              <a:rPr lang="sk-SK" altLang="de-DE" sz="2000" dirty="0">
                <a:solidFill>
                  <a:srgbClr val="004992"/>
                </a:solidFill>
              </a:rPr>
              <a:t>Príklad</a:t>
            </a:r>
            <a:r>
              <a:rPr lang="en-AU" altLang="de-DE" sz="2000" dirty="0">
                <a:solidFill>
                  <a:srgbClr val="004992"/>
                </a:solidFill>
              </a:rPr>
              <a:t>: </a:t>
            </a:r>
            <a:r>
              <a:rPr lang="sk-SK" altLang="de-DE" sz="2000" dirty="0">
                <a:solidFill>
                  <a:srgbClr val="333333"/>
                </a:solidFill>
              </a:rPr>
              <a:t>Pavol</a:t>
            </a:r>
            <a:r>
              <a:rPr lang="en-AU" altLang="de-DE" sz="2000" dirty="0">
                <a:solidFill>
                  <a:srgbClr val="333333"/>
                </a:solidFill>
              </a:rPr>
              <a:t> </a:t>
            </a:r>
            <a:r>
              <a:rPr lang="sk-SK" altLang="de-DE" sz="2000" dirty="0">
                <a:solidFill>
                  <a:srgbClr val="333333"/>
                </a:solidFill>
              </a:rPr>
              <a:t>napadol svojho otca</a:t>
            </a:r>
            <a:r>
              <a:rPr lang="en-AU" altLang="de-DE" sz="2000" dirty="0">
                <a:solidFill>
                  <a:srgbClr val="333333"/>
                </a:solidFill>
              </a:rPr>
              <a:t>. </a:t>
            </a:r>
            <a:r>
              <a:rPr lang="sk-SK" altLang="de-DE" sz="2000" dirty="0">
                <a:solidFill>
                  <a:srgbClr val="333333"/>
                </a:solidFill>
              </a:rPr>
              <a:t>Bol presvedčený, že jeho otec už dávno zomrel a že roboti si privlastnili jeho telo</a:t>
            </a:r>
            <a:r>
              <a:rPr lang="en-AU" altLang="de-DE" sz="2000" dirty="0">
                <a:solidFill>
                  <a:srgbClr val="333333"/>
                </a:solidFill>
              </a:rPr>
              <a:t>. </a:t>
            </a:r>
            <a:r>
              <a:rPr lang="sk-SK" altLang="de-DE" sz="2000" dirty="0">
                <a:solidFill>
                  <a:srgbClr val="333333"/>
                </a:solidFill>
              </a:rPr>
              <a:t>Aj keď jeho otec bol po útoku ranený a krvácal</a:t>
            </a:r>
            <a:r>
              <a:rPr lang="en-GB" altLang="de-DE" sz="2000" dirty="0">
                <a:solidFill>
                  <a:srgbClr val="333333"/>
                </a:solidFill>
              </a:rPr>
              <a:t>, </a:t>
            </a:r>
            <a:r>
              <a:rPr lang="sk-SK" altLang="de-DE" sz="2000" dirty="0">
                <a:solidFill>
                  <a:srgbClr val="333333"/>
                </a:solidFill>
              </a:rPr>
              <a:t>čo svedčilo proti jeho presvedčeniu, ostal Pavol podozrievavý</a:t>
            </a:r>
            <a:r>
              <a:rPr lang="en-GB" altLang="de-DE" sz="2000" dirty="0">
                <a:solidFill>
                  <a:srgbClr val="333333"/>
                </a:solidFill>
              </a:rPr>
              <a:t>.</a:t>
            </a:r>
            <a:endParaRPr lang="de-DE" altLang="de-DE" sz="2000" dirty="0">
              <a:solidFill>
                <a:srgbClr val="333333"/>
              </a:solidFill>
            </a:endParaRPr>
          </a:p>
          <a:p>
            <a:pPr lvl="0" defTabSz="914400" fontAlgn="base"/>
            <a:r>
              <a:rPr lang="sk-SK" altLang="de-DE" sz="2000" dirty="0">
                <a:solidFill>
                  <a:srgbClr val="004992"/>
                </a:solidFill>
              </a:rPr>
              <a:t>Pozadie</a:t>
            </a:r>
            <a:r>
              <a:rPr lang="en-AU" altLang="de-DE" sz="2000" dirty="0">
                <a:solidFill>
                  <a:srgbClr val="004992"/>
                </a:solidFill>
              </a:rPr>
              <a:t>: </a:t>
            </a:r>
            <a:r>
              <a:rPr lang="sk-SK" altLang="de-DE" sz="2000" dirty="0">
                <a:solidFill>
                  <a:srgbClr val="333333"/>
                </a:solidFill>
              </a:rPr>
              <a:t>Otec sa správal podivne, inak ako obyčajne</a:t>
            </a:r>
            <a:r>
              <a:rPr lang="en-AU" altLang="de-DE" sz="2000" dirty="0">
                <a:solidFill>
                  <a:srgbClr val="333333"/>
                </a:solidFill>
              </a:rPr>
              <a:t>.</a:t>
            </a:r>
          </a:p>
          <a:p>
            <a:pPr lvl="0" defTabSz="914400" fontAlgn="base"/>
            <a:r>
              <a:rPr lang="sk-SK" altLang="de-DE" sz="2000" dirty="0">
                <a:solidFill>
                  <a:srgbClr val="004992"/>
                </a:solidFill>
              </a:rPr>
              <a:t>Ale</a:t>
            </a:r>
            <a:r>
              <a:rPr lang="en-AU" altLang="de-DE" sz="2000" dirty="0">
                <a:solidFill>
                  <a:srgbClr val="004992"/>
                </a:solidFill>
              </a:rPr>
              <a:t>: </a:t>
            </a:r>
            <a:r>
              <a:rPr lang="sk-SK" altLang="de-DE" sz="2000" dirty="0">
                <a:solidFill>
                  <a:srgbClr val="333333"/>
                </a:solidFill>
              </a:rPr>
              <a:t>Ľudia sa s vekom menia</a:t>
            </a:r>
            <a:r>
              <a:rPr lang="en-AU" altLang="de-DE" sz="2000" dirty="0">
                <a:solidFill>
                  <a:srgbClr val="333333"/>
                </a:solidFill>
              </a:rPr>
              <a:t>; </a:t>
            </a:r>
            <a:r>
              <a:rPr lang="sk-SK" altLang="de-DE" sz="2000" dirty="0">
                <a:solidFill>
                  <a:srgbClr val="333333"/>
                </a:solidFill>
              </a:rPr>
              <a:t>možno mal otec svoje vlastné problémy alebo bol príliš unavený starostlivosťou o syna</a:t>
            </a:r>
            <a:r>
              <a:rPr lang="en-AU" altLang="de-DE" sz="2000" dirty="0">
                <a:solidFill>
                  <a:srgbClr val="333333"/>
                </a:solidFill>
              </a:rPr>
              <a:t>. </a:t>
            </a:r>
            <a:r>
              <a:rPr lang="sk-SK" altLang="de-DE" sz="2000" dirty="0">
                <a:solidFill>
                  <a:srgbClr val="333333"/>
                </a:solidFill>
              </a:rPr>
              <a:t>Pavlovi príbuzní ho nedokázali presvedčiť, že je s jeho otcom všetko v poriadku</a:t>
            </a:r>
            <a:r>
              <a:rPr lang="en-AU" altLang="de-DE" sz="2000" dirty="0">
                <a:solidFill>
                  <a:srgbClr val="333333"/>
                </a:solidFill>
              </a:rPr>
              <a:t>.</a:t>
            </a:r>
          </a:p>
          <a:p>
            <a:pPr lvl="0" defTabSz="914400" fontAlgn="base"/>
            <a:r>
              <a:rPr lang="sk-SK" altLang="de-DE" sz="2000" dirty="0">
                <a:solidFill>
                  <a:srgbClr val="333333"/>
                </a:solidFill>
              </a:rPr>
              <a:t>Je ťažké zachovať si chladnú hlavu, keď sa človek cíti ohrozený</a:t>
            </a:r>
            <a:r>
              <a:rPr lang="en-AU" altLang="de-DE" sz="2000" dirty="0">
                <a:solidFill>
                  <a:srgbClr val="333333"/>
                </a:solidFill>
              </a:rPr>
              <a:t>. </a:t>
            </a:r>
            <a:r>
              <a:rPr lang="sk-SK" altLang="de-DE" sz="2000" dirty="0">
                <a:solidFill>
                  <a:srgbClr val="333333"/>
                </a:solidFill>
              </a:rPr>
              <a:t>Dávajte si preto pozor na vaše závery a pýtajte sa na rady ľudí, ktorým veríte</a:t>
            </a:r>
            <a:r>
              <a:rPr lang="en-AU"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70</a:t>
            </a:fld>
            <a:endParaRPr lang="de-DE" altLang="de-DE">
              <a:latin typeface="+mn-lt"/>
            </a:endParaRPr>
          </a:p>
        </p:txBody>
      </p:sp>
    </p:spTree>
    <p:extLst>
      <p:ext uri="{BB962C8B-B14F-4D97-AF65-F5344CB8AC3E}">
        <p14:creationId xmlns:p14="http://schemas.microsoft.com/office/powerpoint/2010/main" val="20321388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9E54AB14-F438-4F16-80F7-3E39B3B68812}" type="slidenum">
              <a:rPr lang="de-DE" altLang="de-DE" smtClean="0">
                <a:latin typeface="+mn-lt"/>
              </a:rPr>
              <a:pPr/>
              <a:t>71</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4778811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3 – Zmena presvedčení</a:t>
            </a:r>
          </a:p>
        </p:txBody>
      </p:sp>
      <p:sp>
        <p:nvSpPr>
          <p:cNvPr id="4" name="Slide Number Placeholder 3"/>
          <p:cNvSpPr>
            <a:spLocks noGrp="1"/>
          </p:cNvSpPr>
          <p:nvPr>
            <p:ph type="sldNum" sz="quarter" idx="12"/>
          </p:nvPr>
        </p:nvSpPr>
        <p:spPr/>
        <p:txBody>
          <a:bodyPr/>
          <a:lstStyle/>
          <a:p>
            <a:fld id="{4B24F7BB-91C8-4ED0-AA95-EF192872F79B}" type="slidenum">
              <a:rPr lang="de-DE" altLang="de-DE" smtClean="0">
                <a:latin typeface="+mn-lt"/>
              </a:rPr>
              <a:pPr/>
              <a:t>72</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893192961"/>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4781</Words>
  <Application>Microsoft Office PowerPoint</Application>
  <PresentationFormat>Benutzerdefiniert</PresentationFormat>
  <Paragraphs>717</Paragraphs>
  <Slides>72</Slides>
  <Notes>72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72</vt:i4>
      </vt:variant>
    </vt:vector>
  </HeadingPairs>
  <TitlesOfParts>
    <vt:vector size="80" baseType="lpstr">
      <vt:lpstr>Calibri</vt:lpstr>
      <vt:lpstr>Arial</vt:lpstr>
      <vt:lpstr>Verdana</vt:lpstr>
      <vt:lpstr>Wingdings</vt:lpstr>
      <vt:lpstr>Calibri Light</vt:lpstr>
      <vt:lpstr>Symbol</vt:lpstr>
      <vt:lpstr>Wingdings</vt:lpstr>
      <vt:lpstr>UKE_PPT-Vorlage_16zu9</vt:lpstr>
      <vt:lpstr>MCT 3 A – Zmena presvedčení</vt:lpstr>
      <vt:lpstr>Zmena presvedčení</vt:lpstr>
      <vt:lpstr>Zmena presvedčení</vt:lpstr>
      <vt:lpstr>Zmena presvedčení</vt:lpstr>
      <vt:lpstr>Keď sa predpovede nesplnia</vt:lpstr>
      <vt:lpstr>Keď sa predpovede nesplnia</vt:lpstr>
      <vt:lpstr>Nepružnosť “v praxi” (“tunelové videnie”)</vt:lpstr>
      <vt:lpstr>Nepružnosť “v praxi” (“tunelové videnie”)</vt:lpstr>
      <vt:lpstr>Nepružnosť “v praxi” (“tunelové videnie”)</vt:lpstr>
      <vt:lpstr>Nepružnosť “v praxi” (“tunelové videnie”)</vt:lpstr>
      <vt:lpstr>Prečo toto robíme?</vt:lpstr>
      <vt:lpstr>Ako rigidne zastávané presvedčenia podporujú počas psychózy chybné porozumenie – príklady</vt:lpstr>
      <vt:lpstr>Tieto tri dolné obrázky patria do určitej kategórie. Aká je to kategória?</vt:lpstr>
      <vt:lpstr>Kategória: živé bytosti!</vt:lpstr>
      <vt:lpstr>Príklad</vt:lpstr>
      <vt:lpstr>Príklad</vt:lpstr>
      <vt:lpstr>Príklad</vt:lpstr>
      <vt:lpstr>Príklad</vt:lpstr>
      <vt:lpstr>Čo sa mohlo stať?</vt:lpstr>
      <vt:lpstr>Nakoľko pravdepodobná sa vám javí každá možnosť?</vt:lpstr>
      <vt:lpstr>Zmenilo sa vaše rozhodnutie s novým obrázkom?</vt:lpstr>
      <vt:lpstr>Prehodnoťte mieru pravdepodobnosti prosím!</vt:lpstr>
      <vt:lpstr>PowerPoint-Präsentation</vt:lpstr>
      <vt:lpstr>Nakoľko pravdepodobná sa vám javí každá možnosť?</vt:lpstr>
      <vt:lpstr>Zmenilo sa vaše rozhodnutie s novým obrázkom?</vt:lpstr>
      <vt:lpstr>Prehodnoťte mieru pravdepodobnosti prosím!</vt:lpstr>
      <vt:lpstr>PowerPoint-Präsentation</vt:lpstr>
      <vt:lpstr>Nakoľko pravdepodobná sa vám javí každá možnosť?</vt:lpstr>
      <vt:lpstr>Zmenilo sa vaše rozhodnutie s novým obrázkom?</vt:lpstr>
      <vt:lpstr>Prehodnoťte mieru pravdepodobnosti prosím!</vt:lpstr>
      <vt:lpstr>PowerPoint-Präsentation</vt:lpstr>
      <vt:lpstr>Nakoľko pravdepodobná sa vám javí každá možnosť?</vt:lpstr>
      <vt:lpstr>Zmenilo sa vaše rozhodnutie s novým obrázkom?</vt:lpstr>
      <vt:lpstr>Prehodnoťte mieru pravdepodobnosti prosím!</vt:lpstr>
      <vt:lpstr>PowerPoint-Präsentation</vt:lpstr>
      <vt:lpstr>Nakoľko pravdepodobná sa vám javí každá možnosť?</vt:lpstr>
      <vt:lpstr>Zmenilo sa vaše rozhodnutie s novým obrázkom?</vt:lpstr>
      <vt:lpstr>Prehodnoťte mieru pravdepodobnosti prosím!</vt:lpstr>
      <vt:lpstr>PowerPoint-Präsentation</vt:lpstr>
      <vt:lpstr>voliteľné: Videoklip</vt:lpstr>
      <vt:lpstr>Nakoľko pravdepodobná sa vám javí každá možnosť?</vt:lpstr>
      <vt:lpstr>Zmenilo sa vaše rozhodnutie s novým obrázkom?</vt:lpstr>
      <vt:lpstr>Prehodnoťte mieru pravdepodobnosti prosím!</vt:lpstr>
      <vt:lpstr>PowerPoint-Präsentation</vt:lpstr>
      <vt:lpstr>Nakoľko pravdepodobná sa vám javí každá možnosť?</vt:lpstr>
      <vt:lpstr>Zmenilo sa vaše rozhodnutie s novým obrázkom?</vt:lpstr>
      <vt:lpstr>Prehodnoťte mieru pravdepodobnosti prosím!</vt:lpstr>
      <vt:lpstr>PowerPoint-Präsentation</vt:lpstr>
      <vt:lpstr>Nakoľko pravdepodobná sa vám javí každá možnosť?</vt:lpstr>
      <vt:lpstr>Zmenilo sa vaše rozhodnutie s novým obrázkom?</vt:lpstr>
      <vt:lpstr>Prehodnoťte mieru pravdepodobnosti prosím!</vt:lpstr>
      <vt:lpstr>PowerPoint-Präsentation</vt:lpstr>
      <vt:lpstr>Nakoľko pravdepodobná sa vám javí každá možnosť?</vt:lpstr>
      <vt:lpstr>Zmenilo sa vaše rozhodnutie s novým obrázkom?</vt:lpstr>
      <vt:lpstr>Prehodnoťte mieru pravdepodobnosti prosím!</vt:lpstr>
      <vt:lpstr>PowerPoint-Präsentation</vt:lpstr>
      <vt:lpstr>Nakoľko pravdepodobná sa vám javí každá možnosť?</vt:lpstr>
      <vt:lpstr>Zmenilo sa vaše rozhodnutie s novým obrázkom?</vt:lpstr>
      <vt:lpstr>Prehodnoťte mieru pravdepodobnosti prosím!</vt:lpstr>
      <vt:lpstr>PowerPoint-Präsentation</vt:lpstr>
      <vt:lpstr>Nakoľko pravdepodobná sa vám javí každá možnosť?</vt:lpstr>
      <vt:lpstr>Zmenilo sa vaše rozhodnutie s novým obrázkom?</vt:lpstr>
      <vt:lpstr>Prehodnoťte mieru pravdepodobnosti prosím!</vt:lpstr>
      <vt:lpstr>PowerPoint-Präsentation</vt:lpstr>
      <vt:lpstr>Prenos do každodenného života</vt:lpstr>
      <vt:lpstr>Prenos do každodenného života</vt:lpstr>
      <vt:lpstr>Prenos do každodenného života</vt:lpstr>
      <vt:lpstr>Ako toto súvisí so psychózou?</vt:lpstr>
      <vt:lpstr>Ako toto súvisí so psychózou?</vt:lpstr>
      <vt:lpstr>Ako toto súvisí so psychózou?</vt:lpstr>
      <vt:lpstr>Ďakujem vám za pozornosť!</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315</cp:revision>
  <dcterms:created xsi:type="dcterms:W3CDTF">2004-06-30T16:15:23Z</dcterms:created>
  <dcterms:modified xsi:type="dcterms:W3CDTF">2022-09-12T09:03:40Z</dcterms:modified>
</cp:coreProperties>
</file>