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7" r:id="rId1"/>
  </p:sldMasterIdLst>
  <p:notesMasterIdLst>
    <p:notesMasterId r:id="rId50"/>
  </p:notesMasterIdLst>
  <p:sldIdLst>
    <p:sldId id="423" r:id="rId2"/>
    <p:sldId id="376" r:id="rId3"/>
    <p:sldId id="406" r:id="rId4"/>
    <p:sldId id="405" r:id="rId5"/>
    <p:sldId id="404" r:id="rId6"/>
    <p:sldId id="288" r:id="rId7"/>
    <p:sldId id="262" r:id="rId8"/>
    <p:sldId id="263" r:id="rId9"/>
    <p:sldId id="399" r:id="rId10"/>
    <p:sldId id="377" r:id="rId11"/>
    <p:sldId id="407" r:id="rId12"/>
    <p:sldId id="379" r:id="rId13"/>
    <p:sldId id="409" r:id="rId14"/>
    <p:sldId id="408" r:id="rId15"/>
    <p:sldId id="397" r:id="rId16"/>
    <p:sldId id="410" r:id="rId17"/>
    <p:sldId id="381" r:id="rId18"/>
    <p:sldId id="411" r:id="rId19"/>
    <p:sldId id="342" r:id="rId20"/>
    <p:sldId id="382" r:id="rId21"/>
    <p:sldId id="272" r:id="rId22"/>
    <p:sldId id="343" r:id="rId23"/>
    <p:sldId id="344" r:id="rId24"/>
    <p:sldId id="383" r:id="rId25"/>
    <p:sldId id="413" r:id="rId26"/>
    <p:sldId id="412" r:id="rId27"/>
    <p:sldId id="385" r:id="rId28"/>
    <p:sldId id="415" r:id="rId29"/>
    <p:sldId id="414" r:id="rId30"/>
    <p:sldId id="298" r:id="rId31"/>
    <p:sldId id="349" r:id="rId32"/>
    <p:sldId id="350" r:id="rId33"/>
    <p:sldId id="351" r:id="rId34"/>
    <p:sldId id="395" r:id="rId35"/>
    <p:sldId id="387" r:id="rId36"/>
    <p:sldId id="416" r:id="rId37"/>
    <p:sldId id="417" r:id="rId38"/>
    <p:sldId id="389" r:id="rId39"/>
    <p:sldId id="420" r:id="rId40"/>
    <p:sldId id="419" r:id="rId41"/>
    <p:sldId id="418" r:id="rId42"/>
    <p:sldId id="398" r:id="rId43"/>
    <p:sldId id="421" r:id="rId44"/>
    <p:sldId id="396" r:id="rId45"/>
    <p:sldId id="401" r:id="rId46"/>
    <p:sldId id="422" r:id="rId47"/>
    <p:sldId id="403" r:id="rId48"/>
    <p:sldId id="374" r:id="rId49"/>
  </p:sldIdLst>
  <p:sldSz cx="12195175" cy="6858000"/>
  <p:notesSz cx="6858000" cy="9144000"/>
  <p:embeddedFontLst>
    <p:embeddedFont>
      <p:font typeface="Calibri" panose="020F0502020204030204" pitchFamily="34" charset="0"/>
      <p:regular r:id="rId51"/>
      <p:bold r:id="rId52"/>
      <p:italic r:id="rId53"/>
      <p:boldItalic r:id="rId54"/>
    </p:embeddedFont>
    <p:embeddedFont>
      <p:font typeface="Calibri Light" panose="020F0302020204030204" pitchFamily="34" charset="0"/>
      <p:regular r:id="rId55"/>
      <p:italic r:id="rId56"/>
    </p:embeddedFont>
  </p:embeddedFontLst>
  <p:defaultTextStyle>
    <a:defPPr>
      <a:defRPr lang="de-DE"/>
    </a:defPPr>
    <a:lvl1pPr algn="l" rtl="0" fontAlgn="base">
      <a:spcBef>
        <a:spcPct val="0"/>
      </a:spcBef>
      <a:spcAft>
        <a:spcPct val="0"/>
      </a:spcAft>
      <a:defRPr lang="en-US" kern="1200">
        <a:solidFill>
          <a:schemeClr val="tx1"/>
        </a:solidFill>
        <a:latin typeface="+mn-lt"/>
        <a:ea typeface="+mn-ea"/>
        <a:cs typeface="+mn-cs"/>
      </a:defRPr>
    </a:lvl1pPr>
    <a:lvl2pPr marL="457200" algn="l" rtl="0" fontAlgn="base">
      <a:spcBef>
        <a:spcPct val="0"/>
      </a:spcBef>
      <a:spcAft>
        <a:spcPct val="0"/>
      </a:spcAft>
      <a:defRPr lang="en-US" kern="1200">
        <a:solidFill>
          <a:schemeClr val="tx1"/>
        </a:solidFill>
        <a:latin typeface="+mn-lt"/>
        <a:ea typeface="+mn-ea"/>
        <a:cs typeface="+mn-cs"/>
      </a:defRPr>
    </a:lvl2pPr>
    <a:lvl3pPr marL="914400" algn="l" rtl="0" fontAlgn="base">
      <a:spcBef>
        <a:spcPct val="0"/>
      </a:spcBef>
      <a:spcAft>
        <a:spcPct val="0"/>
      </a:spcAft>
      <a:defRPr lang="en-US" kern="1200">
        <a:solidFill>
          <a:schemeClr val="tx1"/>
        </a:solidFill>
        <a:latin typeface="+mn-lt"/>
        <a:ea typeface="+mn-ea"/>
        <a:cs typeface="+mn-cs"/>
      </a:defRPr>
    </a:lvl3pPr>
    <a:lvl4pPr marL="1371600" algn="l" rtl="0" fontAlgn="base">
      <a:spcBef>
        <a:spcPct val="0"/>
      </a:spcBef>
      <a:spcAft>
        <a:spcPct val="0"/>
      </a:spcAft>
      <a:defRPr lang="en-US" kern="1200">
        <a:solidFill>
          <a:schemeClr val="tx1"/>
        </a:solidFill>
        <a:latin typeface="+mn-lt"/>
        <a:ea typeface="+mn-ea"/>
        <a:cs typeface="+mn-cs"/>
      </a:defRPr>
    </a:lvl4pPr>
    <a:lvl5pPr marL="1828800" algn="l" rtl="0" fontAlgn="base">
      <a:spcBef>
        <a:spcPct val="0"/>
      </a:spcBef>
      <a:spcAft>
        <a:spcPct val="0"/>
      </a:spcAft>
      <a:defRPr lang="en-US" kern="1200">
        <a:solidFill>
          <a:schemeClr val="tx1"/>
        </a:solidFill>
        <a:latin typeface="+mn-lt"/>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4319" userDrawn="1">
          <p15:clr>
            <a:srgbClr val="A4A3A4"/>
          </p15:clr>
        </p15:guide>
        <p15:guide id="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 lastIdx="2" clrIdx="0"/>
  <p:cmAuthor id="1" name="XXX" initials="" lastIdx="11" clrIdx="1"/>
  <p:cmAuthor id="2" name="Steffen" initials="" lastIdx="12" clrIdx="2"/>
  <p:cmAuthor id="3" name="Microsoft Office User" initials="MOU" lastIdx="11" clrIdx="3"/>
  <p:cmAuthor id="4" name="PHSABC" initials="P" lastIdx="1"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006699"/>
    <a:srgbClr val="FFFFFF"/>
    <a:srgbClr val="FF3300"/>
    <a:srgbClr val="FF9933"/>
    <a:srgbClr val="0066CC"/>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995" autoAdjust="0"/>
    <p:restoredTop sz="95915" autoAdjust="0"/>
  </p:normalViewPr>
  <p:slideViewPr>
    <p:cSldViewPr snapToGrid="0">
      <p:cViewPr varScale="1">
        <p:scale>
          <a:sx n="67" d="100"/>
          <a:sy n="67" d="100"/>
        </p:scale>
        <p:origin x="836" y="44"/>
      </p:cViewPr>
      <p:guideLst>
        <p:guide orient="horz" pos="4319"/>
        <p:guide/>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font" Target="fonts/font5.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commentAuthors" Target="commentAuthors.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30889756-5852-4C0B-B3BC-A1D8033423C8}" type="datetimeFigureOut">
              <a:rPr lang="de-DE"/>
              <a:pPr>
                <a:defRPr/>
              </a:pPr>
              <a:t>12.09.2022</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B774801F-772A-4AA8-996C-FBA3D3528CBC}" type="slidenum">
              <a:rPr lang="de-DE"/>
              <a:pPr>
                <a:defRPr/>
              </a:pPr>
              <a:t>‹Nr.›</a:t>
            </a:fld>
            <a:endParaRPr lang="de-DE"/>
          </a:p>
        </p:txBody>
      </p:sp>
    </p:spTree>
    <p:extLst>
      <p:ext uri="{BB962C8B-B14F-4D97-AF65-F5344CB8AC3E}">
        <p14:creationId xmlns:p14="http://schemas.microsoft.com/office/powerpoint/2010/main" val="157309899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2</a:t>
            </a:fld>
            <a:endParaRPr lang="de-DE"/>
          </a:p>
        </p:txBody>
      </p:sp>
    </p:spTree>
    <p:extLst>
      <p:ext uri="{BB962C8B-B14F-4D97-AF65-F5344CB8AC3E}">
        <p14:creationId xmlns:p14="http://schemas.microsoft.com/office/powerpoint/2010/main" val="4185148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3</a:t>
            </a:fld>
            <a:endParaRPr lang="de-DE"/>
          </a:p>
        </p:txBody>
      </p:sp>
    </p:spTree>
    <p:extLst>
      <p:ext uri="{BB962C8B-B14F-4D97-AF65-F5344CB8AC3E}">
        <p14:creationId xmlns:p14="http://schemas.microsoft.com/office/powerpoint/2010/main" val="4185148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4</a:t>
            </a:fld>
            <a:endParaRPr lang="de-DE"/>
          </a:p>
        </p:txBody>
      </p:sp>
    </p:spTree>
    <p:extLst>
      <p:ext uri="{BB962C8B-B14F-4D97-AF65-F5344CB8AC3E}">
        <p14:creationId xmlns:p14="http://schemas.microsoft.com/office/powerpoint/2010/main" val="4185148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5</a:t>
            </a:fld>
            <a:endParaRPr lang="de-DE"/>
          </a:p>
        </p:txBody>
      </p:sp>
    </p:spTree>
    <p:extLst>
      <p:ext uri="{BB962C8B-B14F-4D97-AF65-F5344CB8AC3E}">
        <p14:creationId xmlns:p14="http://schemas.microsoft.com/office/powerpoint/2010/main" val="4185148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6</a:t>
            </a:fld>
            <a:endParaRPr lang="de-DE"/>
          </a:p>
        </p:txBody>
      </p:sp>
    </p:spTree>
    <p:extLst>
      <p:ext uri="{BB962C8B-B14F-4D97-AF65-F5344CB8AC3E}">
        <p14:creationId xmlns:p14="http://schemas.microsoft.com/office/powerpoint/2010/main" val="27015901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4578"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4579"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D9D6F26-A163-449C-A9D9-0FB537161DF2}" type="slidenum">
              <a:rPr lang="de-DE"/>
              <a:pPr fontAlgn="base">
                <a:spcBef>
                  <a:spcPct val="0"/>
                </a:spcBef>
                <a:spcAft>
                  <a:spcPct val="0"/>
                </a:spcAft>
              </a:pPr>
              <a:t>7</a:t>
            </a:fld>
            <a:endParaRPr lang="de-DE"/>
          </a:p>
        </p:txBody>
      </p:sp>
    </p:spTree>
    <p:extLst>
      <p:ext uri="{BB962C8B-B14F-4D97-AF65-F5344CB8AC3E}">
        <p14:creationId xmlns:p14="http://schemas.microsoft.com/office/powerpoint/2010/main" val="6518906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2662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662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F84F5B8-6B5D-4CDC-A8E0-CA48D435372C}" type="slidenum">
              <a:rPr lang="de-DE">
                <a:solidFill>
                  <a:srgbClr val="000000"/>
                </a:solidFill>
              </a:rPr>
              <a:pPr fontAlgn="base">
                <a:spcBef>
                  <a:spcPct val="0"/>
                </a:spcBef>
                <a:spcAft>
                  <a:spcPct val="0"/>
                </a:spcAft>
              </a:pPr>
              <a:t>8</a:t>
            </a:fld>
            <a:endParaRPr lang="de-DE">
              <a:solidFill>
                <a:srgbClr val="000000"/>
              </a:solidFill>
            </a:endParaRPr>
          </a:p>
        </p:txBody>
      </p:sp>
    </p:spTree>
    <p:extLst>
      <p:ext uri="{BB962C8B-B14F-4D97-AF65-F5344CB8AC3E}">
        <p14:creationId xmlns:p14="http://schemas.microsoft.com/office/powerpoint/2010/main" val="25526108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9</a:t>
            </a:fld>
            <a:endParaRPr lang="de-DE"/>
          </a:p>
        </p:txBody>
      </p:sp>
    </p:spTree>
    <p:extLst>
      <p:ext uri="{BB962C8B-B14F-4D97-AF65-F5344CB8AC3E}">
        <p14:creationId xmlns:p14="http://schemas.microsoft.com/office/powerpoint/2010/main" val="24682624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10</a:t>
            </a:fld>
            <a:endParaRPr lang="de-DE"/>
          </a:p>
        </p:txBody>
      </p:sp>
    </p:spTree>
    <p:extLst>
      <p:ext uri="{BB962C8B-B14F-4D97-AF65-F5344CB8AC3E}">
        <p14:creationId xmlns:p14="http://schemas.microsoft.com/office/powerpoint/2010/main" val="23925354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11</a:t>
            </a:fld>
            <a:endParaRPr lang="de-DE"/>
          </a:p>
        </p:txBody>
      </p:sp>
    </p:spTree>
    <p:extLst>
      <p:ext uri="{BB962C8B-B14F-4D97-AF65-F5344CB8AC3E}">
        <p14:creationId xmlns:p14="http://schemas.microsoft.com/office/powerpoint/2010/main" val="23925354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12</a:t>
            </a:fld>
            <a:endParaRPr lang="de-DE"/>
          </a:p>
        </p:txBody>
      </p:sp>
    </p:spTree>
    <p:extLst>
      <p:ext uri="{BB962C8B-B14F-4D97-AF65-F5344CB8AC3E}">
        <p14:creationId xmlns:p14="http://schemas.microsoft.com/office/powerpoint/2010/main" val="22092403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13</a:t>
            </a:fld>
            <a:endParaRPr lang="de-DE"/>
          </a:p>
        </p:txBody>
      </p:sp>
    </p:spTree>
    <p:extLst>
      <p:ext uri="{BB962C8B-B14F-4D97-AF65-F5344CB8AC3E}">
        <p14:creationId xmlns:p14="http://schemas.microsoft.com/office/powerpoint/2010/main" val="22092403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14</a:t>
            </a:fld>
            <a:endParaRPr lang="de-DE"/>
          </a:p>
        </p:txBody>
      </p:sp>
    </p:spTree>
    <p:extLst>
      <p:ext uri="{BB962C8B-B14F-4D97-AF65-F5344CB8AC3E}">
        <p14:creationId xmlns:p14="http://schemas.microsoft.com/office/powerpoint/2010/main" val="22092403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3891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b="1"/>
          </a:p>
        </p:txBody>
      </p:sp>
      <p:sp>
        <p:nvSpPr>
          <p:cNvPr id="3891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50D68CE-AACA-4D1E-9F79-2E331272A99E}" type="slidenum">
              <a:rPr lang="de-DE">
                <a:solidFill>
                  <a:srgbClr val="000000"/>
                </a:solidFill>
              </a:rPr>
              <a:pPr fontAlgn="base">
                <a:spcBef>
                  <a:spcPct val="0"/>
                </a:spcBef>
                <a:spcAft>
                  <a:spcPct val="0"/>
                </a:spcAft>
              </a:pPr>
              <a:t>15</a:t>
            </a:fld>
            <a:endParaRPr lang="de-DE">
              <a:solidFill>
                <a:srgbClr val="000000"/>
              </a:solidFill>
            </a:endParaRPr>
          </a:p>
        </p:txBody>
      </p:sp>
    </p:spTree>
    <p:extLst>
      <p:ext uri="{BB962C8B-B14F-4D97-AF65-F5344CB8AC3E}">
        <p14:creationId xmlns:p14="http://schemas.microsoft.com/office/powerpoint/2010/main" val="15090742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3891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b="1"/>
          </a:p>
        </p:txBody>
      </p:sp>
      <p:sp>
        <p:nvSpPr>
          <p:cNvPr id="3891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50D68CE-AACA-4D1E-9F79-2E331272A99E}" type="slidenum">
              <a:rPr lang="de-DE">
                <a:solidFill>
                  <a:srgbClr val="000000"/>
                </a:solidFill>
              </a:rPr>
              <a:pPr fontAlgn="base">
                <a:spcBef>
                  <a:spcPct val="0"/>
                </a:spcBef>
                <a:spcAft>
                  <a:spcPct val="0"/>
                </a:spcAft>
              </a:pPr>
              <a:t>16</a:t>
            </a:fld>
            <a:endParaRPr lang="de-DE">
              <a:solidFill>
                <a:srgbClr val="000000"/>
              </a:solidFill>
            </a:endParaRPr>
          </a:p>
        </p:txBody>
      </p:sp>
    </p:spTree>
    <p:extLst>
      <p:ext uri="{BB962C8B-B14F-4D97-AF65-F5344CB8AC3E}">
        <p14:creationId xmlns:p14="http://schemas.microsoft.com/office/powerpoint/2010/main" val="15090742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17</a:t>
            </a:fld>
            <a:endParaRPr lang="de-DE"/>
          </a:p>
        </p:txBody>
      </p:sp>
    </p:spTree>
    <p:extLst>
      <p:ext uri="{BB962C8B-B14F-4D97-AF65-F5344CB8AC3E}">
        <p14:creationId xmlns:p14="http://schemas.microsoft.com/office/powerpoint/2010/main" val="14715725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18</a:t>
            </a:fld>
            <a:endParaRPr lang="de-DE"/>
          </a:p>
        </p:txBody>
      </p:sp>
    </p:spTree>
    <p:extLst>
      <p:ext uri="{BB962C8B-B14F-4D97-AF65-F5344CB8AC3E}">
        <p14:creationId xmlns:p14="http://schemas.microsoft.com/office/powerpoint/2010/main" val="30325306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19</a:t>
            </a:fld>
            <a:endParaRPr lang="de-DE"/>
          </a:p>
        </p:txBody>
      </p:sp>
    </p:spTree>
    <p:extLst>
      <p:ext uri="{BB962C8B-B14F-4D97-AF65-F5344CB8AC3E}">
        <p14:creationId xmlns:p14="http://schemas.microsoft.com/office/powerpoint/2010/main" val="12705007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20</a:t>
            </a:fld>
            <a:endParaRPr lang="de-DE"/>
          </a:p>
        </p:txBody>
      </p:sp>
    </p:spTree>
    <p:extLst>
      <p:ext uri="{BB962C8B-B14F-4D97-AF65-F5344CB8AC3E}">
        <p14:creationId xmlns:p14="http://schemas.microsoft.com/office/powerpoint/2010/main" val="35851895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21</a:t>
            </a:fld>
            <a:endParaRPr lang="de-DE"/>
          </a:p>
        </p:txBody>
      </p:sp>
    </p:spTree>
    <p:extLst>
      <p:ext uri="{BB962C8B-B14F-4D97-AF65-F5344CB8AC3E}">
        <p14:creationId xmlns:p14="http://schemas.microsoft.com/office/powerpoint/2010/main" val="35011704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22</a:t>
            </a:fld>
            <a:endParaRPr lang="de-DE"/>
          </a:p>
        </p:txBody>
      </p:sp>
    </p:spTree>
    <p:extLst>
      <p:ext uri="{BB962C8B-B14F-4D97-AF65-F5344CB8AC3E}">
        <p14:creationId xmlns:p14="http://schemas.microsoft.com/office/powerpoint/2010/main" val="11172987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23</a:t>
            </a:fld>
            <a:endParaRPr lang="de-DE"/>
          </a:p>
        </p:txBody>
      </p:sp>
    </p:spTree>
    <p:extLst>
      <p:ext uri="{BB962C8B-B14F-4D97-AF65-F5344CB8AC3E}">
        <p14:creationId xmlns:p14="http://schemas.microsoft.com/office/powerpoint/2010/main" val="21387586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24</a:t>
            </a:fld>
            <a:endParaRPr lang="de-DE"/>
          </a:p>
        </p:txBody>
      </p:sp>
    </p:spTree>
    <p:extLst>
      <p:ext uri="{BB962C8B-B14F-4D97-AF65-F5344CB8AC3E}">
        <p14:creationId xmlns:p14="http://schemas.microsoft.com/office/powerpoint/2010/main" val="36081450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25</a:t>
            </a:fld>
            <a:endParaRPr lang="de-DE"/>
          </a:p>
        </p:txBody>
      </p:sp>
    </p:spTree>
    <p:extLst>
      <p:ext uri="{BB962C8B-B14F-4D97-AF65-F5344CB8AC3E}">
        <p14:creationId xmlns:p14="http://schemas.microsoft.com/office/powerpoint/2010/main" val="36081450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26</a:t>
            </a:fld>
            <a:endParaRPr lang="de-DE"/>
          </a:p>
        </p:txBody>
      </p:sp>
    </p:spTree>
    <p:extLst>
      <p:ext uri="{BB962C8B-B14F-4D97-AF65-F5344CB8AC3E}">
        <p14:creationId xmlns:p14="http://schemas.microsoft.com/office/powerpoint/2010/main" val="36081450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27</a:t>
            </a:fld>
            <a:endParaRPr lang="de-DE"/>
          </a:p>
        </p:txBody>
      </p:sp>
    </p:spTree>
    <p:extLst>
      <p:ext uri="{BB962C8B-B14F-4D97-AF65-F5344CB8AC3E}">
        <p14:creationId xmlns:p14="http://schemas.microsoft.com/office/powerpoint/2010/main" val="20618321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28</a:t>
            </a:fld>
            <a:endParaRPr lang="de-DE"/>
          </a:p>
        </p:txBody>
      </p:sp>
    </p:spTree>
    <p:extLst>
      <p:ext uri="{BB962C8B-B14F-4D97-AF65-F5344CB8AC3E}">
        <p14:creationId xmlns:p14="http://schemas.microsoft.com/office/powerpoint/2010/main" val="18595577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29</a:t>
            </a:fld>
            <a:endParaRPr lang="de-DE"/>
          </a:p>
        </p:txBody>
      </p:sp>
    </p:spTree>
    <p:extLst>
      <p:ext uri="{BB962C8B-B14F-4D97-AF65-F5344CB8AC3E}">
        <p14:creationId xmlns:p14="http://schemas.microsoft.com/office/powerpoint/2010/main" val="8979519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61442"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61443"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EB41509-AB3C-41D5-A2C2-A5B8C1450E64}" type="slidenum">
              <a:rPr lang="de-DE"/>
              <a:pPr fontAlgn="base">
                <a:spcBef>
                  <a:spcPct val="0"/>
                </a:spcBef>
                <a:spcAft>
                  <a:spcPct val="0"/>
                </a:spcAft>
              </a:pPr>
              <a:t>30</a:t>
            </a:fld>
            <a:endParaRPr lang="de-DE"/>
          </a:p>
        </p:txBody>
      </p:sp>
    </p:spTree>
    <p:extLst>
      <p:ext uri="{BB962C8B-B14F-4D97-AF65-F5344CB8AC3E}">
        <p14:creationId xmlns:p14="http://schemas.microsoft.com/office/powerpoint/2010/main" val="12137785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31</a:t>
            </a:fld>
            <a:endParaRPr lang="de-DE"/>
          </a:p>
        </p:txBody>
      </p:sp>
    </p:spTree>
    <p:extLst>
      <p:ext uri="{BB962C8B-B14F-4D97-AF65-F5344CB8AC3E}">
        <p14:creationId xmlns:p14="http://schemas.microsoft.com/office/powerpoint/2010/main" val="42491818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32</a:t>
            </a:fld>
            <a:endParaRPr lang="de-DE"/>
          </a:p>
        </p:txBody>
      </p:sp>
    </p:spTree>
    <p:extLst>
      <p:ext uri="{BB962C8B-B14F-4D97-AF65-F5344CB8AC3E}">
        <p14:creationId xmlns:p14="http://schemas.microsoft.com/office/powerpoint/2010/main" val="2593765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33</a:t>
            </a:fld>
            <a:endParaRPr lang="de-DE"/>
          </a:p>
        </p:txBody>
      </p:sp>
    </p:spTree>
    <p:extLst>
      <p:ext uri="{BB962C8B-B14F-4D97-AF65-F5344CB8AC3E}">
        <p14:creationId xmlns:p14="http://schemas.microsoft.com/office/powerpoint/2010/main" val="41868440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4CA8666-0AE3-4076-86A4-6A917B39D1D1}" type="slidenum">
              <a:rPr lang="de-DE"/>
              <a:pPr fontAlgn="base">
                <a:spcBef>
                  <a:spcPct val="0"/>
                </a:spcBef>
                <a:spcAft>
                  <a:spcPct val="0"/>
                </a:spcAft>
              </a:pPr>
              <a:t>34</a:t>
            </a:fld>
            <a:endParaRPr lang="de-DE"/>
          </a:p>
        </p:txBody>
      </p:sp>
      <p:sp>
        <p:nvSpPr>
          <p:cNvPr id="6963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p:spPr>
      </p:sp>
      <p:sp>
        <p:nvSpPr>
          <p:cNvPr id="6963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Tree>
    <p:extLst>
      <p:ext uri="{BB962C8B-B14F-4D97-AF65-F5344CB8AC3E}">
        <p14:creationId xmlns:p14="http://schemas.microsoft.com/office/powerpoint/2010/main" val="721113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35</a:t>
            </a:fld>
            <a:endParaRPr lang="de-DE"/>
          </a:p>
        </p:txBody>
      </p:sp>
    </p:spTree>
    <p:extLst>
      <p:ext uri="{BB962C8B-B14F-4D97-AF65-F5344CB8AC3E}">
        <p14:creationId xmlns:p14="http://schemas.microsoft.com/office/powerpoint/2010/main" val="21824408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36</a:t>
            </a:fld>
            <a:endParaRPr lang="de-DE"/>
          </a:p>
        </p:txBody>
      </p:sp>
    </p:spTree>
    <p:extLst>
      <p:ext uri="{BB962C8B-B14F-4D97-AF65-F5344CB8AC3E}">
        <p14:creationId xmlns:p14="http://schemas.microsoft.com/office/powerpoint/2010/main" val="377804905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37</a:t>
            </a:fld>
            <a:endParaRPr lang="de-DE"/>
          </a:p>
        </p:txBody>
      </p:sp>
    </p:spTree>
    <p:extLst>
      <p:ext uri="{BB962C8B-B14F-4D97-AF65-F5344CB8AC3E}">
        <p14:creationId xmlns:p14="http://schemas.microsoft.com/office/powerpoint/2010/main" val="414902198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38</a:t>
            </a:fld>
            <a:endParaRPr lang="de-DE"/>
          </a:p>
        </p:txBody>
      </p:sp>
    </p:spTree>
    <p:extLst>
      <p:ext uri="{BB962C8B-B14F-4D97-AF65-F5344CB8AC3E}">
        <p14:creationId xmlns:p14="http://schemas.microsoft.com/office/powerpoint/2010/main" val="41586473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39</a:t>
            </a:fld>
            <a:endParaRPr lang="de-DE"/>
          </a:p>
        </p:txBody>
      </p:sp>
    </p:spTree>
    <p:extLst>
      <p:ext uri="{BB962C8B-B14F-4D97-AF65-F5344CB8AC3E}">
        <p14:creationId xmlns:p14="http://schemas.microsoft.com/office/powerpoint/2010/main" val="376651151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40</a:t>
            </a:fld>
            <a:endParaRPr lang="de-DE"/>
          </a:p>
        </p:txBody>
      </p:sp>
    </p:spTree>
    <p:extLst>
      <p:ext uri="{BB962C8B-B14F-4D97-AF65-F5344CB8AC3E}">
        <p14:creationId xmlns:p14="http://schemas.microsoft.com/office/powerpoint/2010/main" val="29846962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41</a:t>
            </a:fld>
            <a:endParaRPr lang="de-DE"/>
          </a:p>
        </p:txBody>
      </p:sp>
    </p:spTree>
    <p:extLst>
      <p:ext uri="{BB962C8B-B14F-4D97-AF65-F5344CB8AC3E}">
        <p14:creationId xmlns:p14="http://schemas.microsoft.com/office/powerpoint/2010/main" val="5409434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42</a:t>
            </a:fld>
            <a:endParaRPr lang="de-DE"/>
          </a:p>
        </p:txBody>
      </p:sp>
    </p:spTree>
    <p:extLst>
      <p:ext uri="{BB962C8B-B14F-4D97-AF65-F5344CB8AC3E}">
        <p14:creationId xmlns:p14="http://schemas.microsoft.com/office/powerpoint/2010/main" val="386062597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43</a:t>
            </a:fld>
            <a:endParaRPr lang="de-DE"/>
          </a:p>
        </p:txBody>
      </p:sp>
    </p:spTree>
    <p:extLst>
      <p:ext uri="{BB962C8B-B14F-4D97-AF65-F5344CB8AC3E}">
        <p14:creationId xmlns:p14="http://schemas.microsoft.com/office/powerpoint/2010/main" val="385419571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83970"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buFont typeface="Wingdings" pitchFamily="2" charset="2"/>
              <a:buChar char="Ø"/>
            </a:pPr>
            <a:endParaRPr lang="en-US"/>
          </a:p>
        </p:txBody>
      </p:sp>
      <p:sp>
        <p:nvSpPr>
          <p:cNvPr id="83971"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CD2DEEF-AE10-49EC-98F5-1C57981AEA6B}" type="slidenum">
              <a:rPr lang="de-DE"/>
              <a:pPr fontAlgn="base">
                <a:spcBef>
                  <a:spcPct val="0"/>
                </a:spcBef>
                <a:spcAft>
                  <a:spcPct val="0"/>
                </a:spcAft>
              </a:pPr>
              <a:t>44</a:t>
            </a:fld>
            <a:endParaRPr lang="de-DE"/>
          </a:p>
        </p:txBody>
      </p:sp>
    </p:spTree>
    <p:extLst>
      <p:ext uri="{BB962C8B-B14F-4D97-AF65-F5344CB8AC3E}">
        <p14:creationId xmlns:p14="http://schemas.microsoft.com/office/powerpoint/2010/main" val="112142081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45</a:t>
            </a:fld>
            <a:endParaRPr lang="de-DE"/>
          </a:p>
        </p:txBody>
      </p:sp>
    </p:spTree>
    <p:extLst>
      <p:ext uri="{BB962C8B-B14F-4D97-AF65-F5344CB8AC3E}">
        <p14:creationId xmlns:p14="http://schemas.microsoft.com/office/powerpoint/2010/main" val="377302040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46</a:t>
            </a:fld>
            <a:endParaRPr lang="de-DE"/>
          </a:p>
        </p:txBody>
      </p:sp>
    </p:spTree>
    <p:extLst>
      <p:ext uri="{BB962C8B-B14F-4D97-AF65-F5344CB8AC3E}">
        <p14:creationId xmlns:p14="http://schemas.microsoft.com/office/powerpoint/2010/main" val="280985922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132869E-E2C5-4A5A-8BA3-5AE44A9E6CEB}" type="slidenum">
              <a:rPr lang="de-DE" altLang="de-DE" sz="1300"/>
              <a:pPr>
                <a:spcBef>
                  <a:spcPct val="0"/>
                </a:spcBef>
              </a:pPr>
              <a:t>48</a:t>
            </a:fld>
            <a:endParaRPr lang="de-DE" altLang="de-DE" sz="1300"/>
          </a:p>
        </p:txBody>
      </p:sp>
      <p:sp>
        <p:nvSpPr>
          <p:cNvPr id="282627" name="Rectangle 2"/>
          <p:cNvSpPr>
            <a:spLocks noGrp="1" noRot="1" noChangeAspect="1" noChangeArrowheads="1" noTextEdit="1"/>
          </p:cNvSpPr>
          <p:nvPr>
            <p:ph type="sldImg"/>
          </p:nvPr>
        </p:nvSpPr>
        <p:spPr>
          <a:xfrm>
            <a:off x="138113" y="768350"/>
            <a:ext cx="6823075" cy="3836988"/>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148204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Metakognitívny</a:t>
            </a:r>
            <a:r>
              <a:rPr lang="en-US" altLang="ko-KR" dirty="0">
                <a:solidFill>
                  <a:srgbClr val="004992"/>
                </a:solidFill>
              </a:rPr>
              <a:t> </a:t>
            </a:r>
            <a:r>
              <a:rPr lang="en-US" altLang="ko-KR" dirty="0" err="1">
                <a:solidFill>
                  <a:srgbClr val="004992"/>
                </a:solidFill>
              </a:rPr>
              <a:t>tréning</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Používanie</a:t>
            </a:r>
            <a:r>
              <a:rPr lang="en-US" altLang="ko-KR" sz="1000" dirty="0">
                <a:latin typeface="+mj-lt"/>
              </a:rPr>
              <a:t> </a:t>
            </a:r>
            <a:r>
              <a:rPr lang="en-US" altLang="ko-KR" sz="1000" dirty="0" err="1">
                <a:latin typeface="+mj-lt"/>
              </a:rPr>
              <a:t>týchto</a:t>
            </a:r>
            <a:r>
              <a:rPr lang="en-US" altLang="ko-KR" sz="1000" dirty="0">
                <a:latin typeface="+mj-lt"/>
              </a:rPr>
              <a:t> </a:t>
            </a:r>
            <a:r>
              <a:rPr lang="en-US" altLang="ko-KR" sz="1000" dirty="0" err="1">
                <a:latin typeface="+mj-lt"/>
              </a:rPr>
              <a:t>obrázkov</a:t>
            </a:r>
            <a:r>
              <a:rPr lang="en-US" altLang="ko-KR" sz="1000" dirty="0">
                <a:latin typeface="+mj-lt"/>
              </a:rPr>
              <a:t> v </a:t>
            </a:r>
            <a:r>
              <a:rPr lang="en-US" altLang="ko-KR" sz="1000" dirty="0" err="1">
                <a:latin typeface="+mj-lt"/>
              </a:rPr>
              <a:t>tomto</a:t>
            </a:r>
            <a:r>
              <a:rPr lang="en-US" altLang="ko-KR" sz="1000" dirty="0">
                <a:latin typeface="+mj-lt"/>
              </a:rPr>
              <a:t> module bolo </a:t>
            </a:r>
            <a:r>
              <a:rPr lang="en-US" altLang="ko-KR" sz="1000" dirty="0" err="1">
                <a:latin typeface="+mj-lt"/>
              </a:rPr>
              <a:t>láskavo</a:t>
            </a:r>
            <a:r>
              <a:rPr lang="en-US" altLang="ko-KR" sz="1000" dirty="0">
                <a:latin typeface="+mj-lt"/>
              </a:rPr>
              <a:t> </a:t>
            </a:r>
            <a:r>
              <a:rPr lang="en-US" altLang="ko-KR" sz="1000" dirty="0" err="1">
                <a:latin typeface="+mj-lt"/>
              </a:rPr>
              <a:t>povolené</a:t>
            </a:r>
            <a:r>
              <a:rPr lang="en-US" altLang="ko-KR" sz="1000" dirty="0">
                <a:latin typeface="+mj-lt"/>
              </a:rPr>
              <a:t> </a:t>
            </a:r>
            <a:r>
              <a:rPr lang="en-US" altLang="ko-KR" sz="1000" dirty="0" err="1">
                <a:latin typeface="+mj-lt"/>
              </a:rPr>
              <a:t>umelcami</a:t>
            </a:r>
            <a:r>
              <a:rPr lang="en-US" altLang="ko-KR" sz="1000" dirty="0">
                <a:latin typeface="+mj-lt"/>
              </a:rPr>
              <a:t> a </a:t>
            </a:r>
            <a:r>
              <a:rPr lang="en-US" altLang="ko-KR" sz="1000" dirty="0" err="1">
                <a:latin typeface="+mj-lt"/>
              </a:rPr>
              <a:t>vlastníkmi</a:t>
            </a:r>
            <a:r>
              <a:rPr lang="en-US" altLang="ko-KR" sz="1000" dirty="0">
                <a:latin typeface="+mj-lt"/>
              </a:rPr>
              <a:t> </a:t>
            </a:r>
            <a:r>
              <a:rPr lang="en-US" altLang="ko-KR" sz="1000" dirty="0" err="1">
                <a:latin typeface="+mj-lt"/>
              </a:rPr>
              <a:t>copyrightov</a:t>
            </a:r>
            <a:r>
              <a:rPr lang="en-US" altLang="ko-KR" sz="1000" dirty="0">
                <a:latin typeface="+mj-lt"/>
              </a:rPr>
              <a:t>. </a:t>
            </a:r>
            <a:r>
              <a:rPr lang="en-US" altLang="ko-KR" sz="1000" dirty="0" err="1">
                <a:latin typeface="+mj-lt"/>
              </a:rPr>
              <a:t>Podrobnosti</a:t>
            </a:r>
            <a:r>
              <a:rPr lang="en-US" altLang="ko-KR" sz="1000" dirty="0">
                <a:latin typeface="+mj-lt"/>
              </a:rPr>
              <a:t> (</a:t>
            </a:r>
            <a:r>
              <a:rPr lang="en-US" altLang="ko-KR" sz="1000" dirty="0" err="1">
                <a:latin typeface="+mj-lt"/>
              </a:rPr>
              <a:t>umelec</a:t>
            </a:r>
            <a:r>
              <a:rPr lang="en-US" altLang="ko-KR" sz="1000" dirty="0">
                <a:latin typeface="+mj-lt"/>
              </a:rPr>
              <a:t>, </a:t>
            </a:r>
            <a:r>
              <a:rPr lang="en-US" altLang="ko-KR" sz="1000" dirty="0" err="1">
                <a:latin typeface="+mj-lt"/>
              </a:rPr>
              <a:t>názov</a:t>
            </a:r>
            <a:r>
              <a:rPr lang="en-US" altLang="ko-KR" sz="1000" dirty="0">
                <a:latin typeface="+mj-lt"/>
              </a:rPr>
              <a:t> </a:t>
            </a:r>
            <a:r>
              <a:rPr lang="en-US" altLang="ko-KR" sz="1000" dirty="0" err="1">
                <a:latin typeface="+mj-lt"/>
              </a:rPr>
              <a:t>diela</a:t>
            </a:r>
            <a:r>
              <a:rPr lang="en-US" altLang="ko-KR" sz="1000" dirty="0">
                <a:latin typeface="+mj-lt"/>
              </a:rPr>
              <a:t>) </a:t>
            </a:r>
            <a:r>
              <a:rPr lang="en-US" altLang="ko-KR" sz="1000" dirty="0" err="1">
                <a:latin typeface="+mj-lt"/>
              </a:rPr>
              <a:t>uvádzajte</a:t>
            </a:r>
            <a:r>
              <a:rPr lang="en-US" altLang="ko-KR" sz="1000" dirty="0">
                <a:latin typeface="+mj-lt"/>
              </a:rPr>
              <a:t> </a:t>
            </a:r>
            <a:r>
              <a:rPr lang="en-US" altLang="ko-KR" sz="1000" dirty="0" err="1">
                <a:latin typeface="+mj-lt"/>
              </a:rPr>
              <a:t>prosím</a:t>
            </a:r>
            <a:r>
              <a:rPr lang="en-US" altLang="ko-KR" sz="1000" dirty="0">
                <a:latin typeface="+mj-lt"/>
              </a:rPr>
              <a:t> v </a:t>
            </a:r>
            <a:r>
              <a:rPr lang="en-US" altLang="ko-KR" sz="1000" dirty="0" err="1">
                <a:latin typeface="+mj-lt"/>
              </a:rPr>
              <a:t>závere</a:t>
            </a:r>
            <a:r>
              <a:rPr lang="en-US" altLang="ko-KR" sz="1000" dirty="0">
                <a:latin typeface="+mj-lt"/>
              </a:rPr>
              <a:t> </a:t>
            </a:r>
            <a:r>
              <a:rPr lang="en-US" altLang="ko-KR" sz="1000" dirty="0" err="1">
                <a:latin typeface="+mj-lt"/>
              </a:rPr>
              <a:t>tejto</a:t>
            </a:r>
            <a:r>
              <a:rPr lang="en-US" altLang="ko-KR" sz="1000" dirty="0">
                <a:latin typeface="+mj-lt"/>
              </a:rPr>
              <a:t> </a:t>
            </a:r>
            <a:r>
              <a:rPr lang="en-US" altLang="ko-KR" sz="1000" dirty="0" err="1">
                <a:latin typeface="+mj-lt"/>
              </a:rPr>
              <a:t>prezentácie</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Metakognitívny tréning 9 – Sebavedomie</a:t>
            </a:r>
          </a:p>
        </p:txBody>
      </p:sp>
      <p:sp>
        <p:nvSpPr>
          <p:cNvPr id="4" name="Slide Number Placeholder 3"/>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Metakognitívny tréning 9 – Sebavedomie</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F279F671-5723-4878-905E-9AC05A64390E}"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Metakognitívny tréning 9 – Sebavedomie</a:t>
            </a:r>
          </a:p>
        </p:txBody>
      </p:sp>
      <p:sp>
        <p:nvSpPr>
          <p:cNvPr id="7" name="Slide Number Placeholder 6"/>
          <p:cNvSpPr>
            <a:spLocks noGrp="1"/>
          </p:cNvSpPr>
          <p:nvPr>
            <p:ph type="sldNum" sz="quarter" idx="12"/>
          </p:nvPr>
        </p:nvSpPr>
        <p:spPr bwMode="gray"/>
        <p:txBody>
          <a:bodyPr/>
          <a:lstStyle>
            <a:lvl1pPr>
              <a:defRPr b="0"/>
            </a:lvl1pPr>
          </a:lstStyle>
          <a:p>
            <a:pPr>
              <a:defRPr/>
            </a:pPr>
            <a:fld id="{47B42004-CB0A-4E47-85EB-5CDE16661512}"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Metakognitívny tréning 9 – Sebavedomie</a:t>
            </a:r>
          </a:p>
        </p:txBody>
      </p:sp>
      <p:sp>
        <p:nvSpPr>
          <p:cNvPr id="7" name="Slide Number Placeholder 6"/>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Metakognitívny tréning 9 – Sebavedomie</a:t>
            </a:r>
          </a:p>
        </p:txBody>
      </p:sp>
      <p:sp>
        <p:nvSpPr>
          <p:cNvPr id="7" name="Slide Number Placeholder 6"/>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Metakognitívny tréning 9 – Sebavedomie</a:t>
            </a:r>
          </a:p>
        </p:txBody>
      </p:sp>
      <p:sp>
        <p:nvSpPr>
          <p:cNvPr id="5" name="Slide Number Placeholder 4"/>
          <p:cNvSpPr>
            <a:spLocks noGrp="1"/>
          </p:cNvSpPr>
          <p:nvPr>
            <p:ph type="sldNum" sz="quarter" idx="12"/>
          </p:nvPr>
        </p:nvSpPr>
        <p:spPr bwMode="gray"/>
        <p:txBody>
          <a:bodyPr/>
          <a:lstStyle>
            <a:lvl1pPr>
              <a:defRPr b="0"/>
            </a:lvl1pPr>
          </a:lstStyle>
          <a:p>
            <a:pPr>
              <a:defRPr/>
            </a:pPr>
            <a:fld id="{FA6740D3-3AD7-4A67-BA83-33BECCF281CD}"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Metakognitívny tréning 9 – Sebavedomie</a:t>
            </a:r>
          </a:p>
        </p:txBody>
      </p:sp>
      <p:sp>
        <p:nvSpPr>
          <p:cNvPr id="4" name="Slide Number Placeholder 3"/>
          <p:cNvSpPr>
            <a:spLocks noGrp="1"/>
          </p:cNvSpPr>
          <p:nvPr>
            <p:ph type="sldNum" sz="quarter" idx="12"/>
          </p:nvPr>
        </p:nvSpPr>
        <p:spPr bwMode="gray"/>
        <p:txBody>
          <a:bodyPr/>
          <a:lstStyle>
            <a:lvl1pPr>
              <a:defRPr b="0"/>
            </a:lvl1pPr>
          </a:lstStyle>
          <a:p>
            <a:pPr>
              <a:defRPr/>
            </a:pPr>
            <a:fld id="{2944132C-884D-4D58-A037-B33015F71617}"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Metakognitívny tréning 9 – Sebavedomie</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76351AD6-BF97-4807-9242-9DB476F9791F}"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9 I – </a:t>
            </a:r>
            <a:r>
              <a:rPr lang="en-US" altLang="ja-JP" dirty="0" err="1">
                <a:latin typeface="+mn-lt"/>
                <a:ea typeface="+mn-ea"/>
                <a:cs typeface="+mn-cs"/>
              </a:rPr>
              <a:t>Sebavedomie</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Kotrc</a:t>
            </a:r>
            <a:r>
              <a:rPr lang="nl-NL" sz="1600" dirty="0">
                <a:solidFill>
                  <a:srgbClr val="004992"/>
                </a:solidFill>
              </a:rPr>
              <a:t> (9|22)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0301343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Sebavedomie: Čo je to?</a:t>
            </a:r>
            <a:endParaRPr lang="de-DE" sz="3600" dirty="0">
              <a:latin typeface="+mn-lt"/>
              <a:ea typeface="+mn-ea"/>
              <a:cs typeface="+mn-cs"/>
            </a:endParaRPr>
          </a:p>
        </p:txBody>
      </p:sp>
      <p:sp>
        <p:nvSpPr>
          <p:cNvPr id="467971" name="Rectangle 3"/>
          <p:cNvSpPr>
            <a:spLocks noGrp="1" noChangeArrowheads="1"/>
          </p:cNvSpPr>
          <p:nvPr>
            <p:ph idx="1"/>
          </p:nvPr>
        </p:nvSpPr>
        <p:spPr>
          <a:xfrm>
            <a:off x="6400799" y="2204864"/>
            <a:ext cx="5348155" cy="4248000"/>
          </a:xfrm>
        </p:spPr>
        <p:txBody>
          <a:bodyPr>
            <a:noAutofit/>
          </a:bodyPr>
          <a:lstStyle/>
          <a:p>
            <a:pPr eaLnBrk="1" hangingPunct="1">
              <a:buClr>
                <a:srgbClr val="333333"/>
              </a:buClr>
              <a:defRPr/>
            </a:pPr>
            <a:r>
              <a:rPr lang="en-US"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Metakognitívny tréning 9 – Sebavedomie</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a:t>
            </a:fld>
            <a:endParaRPr lang="de-DE">
              <a:latin typeface="+mn-lt"/>
            </a:endParaRPr>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8864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Sebavedomie: Čo je to?</a:t>
            </a:r>
            <a:endParaRPr lang="de-DE" sz="3600" dirty="0">
              <a:latin typeface="+mn-lt"/>
              <a:ea typeface="+mn-ea"/>
              <a:cs typeface="+mn-cs"/>
            </a:endParaRPr>
          </a:p>
        </p:txBody>
      </p:sp>
      <p:sp>
        <p:nvSpPr>
          <p:cNvPr id="467971" name="Rectangle 3"/>
          <p:cNvSpPr>
            <a:spLocks noGrp="1" noChangeArrowheads="1"/>
          </p:cNvSpPr>
          <p:nvPr>
            <p:ph idx="1"/>
          </p:nvPr>
        </p:nvSpPr>
        <p:spPr>
          <a:xfrm>
            <a:off x="6400799" y="2204864"/>
            <a:ext cx="5348155" cy="4248000"/>
          </a:xfrm>
        </p:spPr>
        <p:txBody>
          <a:bodyPr>
            <a:noAutofit/>
          </a:bodyPr>
          <a:lstStyle/>
          <a:p>
            <a:pPr marL="342900" indent="-342900" eaLnBrk="1" hangingPunct="1">
              <a:buClr>
                <a:srgbClr val="333333"/>
              </a:buClr>
              <a:buFont typeface="WingDings"/>
              <a:buChar char=""/>
              <a:defRPr/>
            </a:pPr>
            <a:r>
              <a:rPr lang="sk-SK" sz="2400" dirty="0">
                <a:solidFill>
                  <a:srgbClr val="333333"/>
                </a:solidFill>
              </a:rPr>
              <a:t>Hodnota, ktorú si sami </a:t>
            </a:r>
            <a:r>
              <a:rPr lang="sk-SK" sz="2400">
                <a:solidFill>
                  <a:srgbClr val="333333"/>
                </a:solidFill>
              </a:rPr>
              <a:t>pripisujeme</a:t>
            </a:r>
            <a:r>
              <a:rPr lang="en-US" sz="240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Metakognitívny tréning 9 – Sebavedomie</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3</a:t>
            </a:fld>
            <a:endParaRPr lang="de-DE">
              <a:latin typeface="+mn-lt"/>
            </a:endParaRPr>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99467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Sebavedomie: Čo je to?</a:t>
            </a:r>
            <a:endParaRPr lang="de-DE" sz="3600" dirty="0">
              <a:latin typeface="+mn-lt"/>
              <a:ea typeface="+mn-ea"/>
              <a:cs typeface="+mn-cs"/>
            </a:endParaRPr>
          </a:p>
        </p:txBody>
      </p:sp>
      <p:sp>
        <p:nvSpPr>
          <p:cNvPr id="467971" name="Rectangle 3"/>
          <p:cNvSpPr>
            <a:spLocks noGrp="1" noChangeArrowheads="1"/>
          </p:cNvSpPr>
          <p:nvPr>
            <p:ph idx="1"/>
          </p:nvPr>
        </p:nvSpPr>
        <p:spPr>
          <a:xfrm>
            <a:off x="6400799" y="2204864"/>
            <a:ext cx="5348155" cy="4248000"/>
          </a:xfrm>
        </p:spPr>
        <p:txBody>
          <a:bodyPr>
            <a:noAutofit/>
          </a:bodyPr>
          <a:lstStyle/>
          <a:p>
            <a:pPr marL="342900" indent="-342900" eaLnBrk="1" hangingPunct="1">
              <a:buClr>
                <a:srgbClr val="333333"/>
              </a:buClr>
              <a:buFont typeface="WingDings"/>
              <a:buChar char=""/>
              <a:defRPr/>
            </a:pPr>
            <a:r>
              <a:rPr lang="sk-SK" sz="2400" dirty="0">
                <a:solidFill>
                  <a:srgbClr val="333333"/>
                </a:solidFill>
              </a:rPr>
              <a:t>Hodnota, ktorú si sami pripisujeme</a:t>
            </a:r>
            <a:r>
              <a:rPr lang="en-US" sz="2400" dirty="0">
                <a:solidFill>
                  <a:srgbClr val="333333"/>
                </a:solidFill>
              </a:rPr>
              <a:t>.</a:t>
            </a:r>
            <a:endParaRPr lang="de-DE" sz="2400" dirty="0">
              <a:solidFill>
                <a:srgbClr val="333333"/>
              </a:solidFill>
            </a:endParaRPr>
          </a:p>
          <a:p>
            <a:pPr marL="342900" indent="-342900" eaLnBrk="1" hangingPunct="1">
              <a:buClr>
                <a:srgbClr val="333333"/>
              </a:buClr>
              <a:buFont typeface="WingDings"/>
              <a:buChar char=""/>
              <a:defRPr/>
            </a:pPr>
            <a:r>
              <a:rPr lang="sk-SK" sz="2400">
                <a:solidFill>
                  <a:srgbClr val="333333"/>
                </a:solidFill>
              </a:rPr>
              <a:t>Subjektívne </a:t>
            </a:r>
            <a:r>
              <a:rPr lang="sk-SK" sz="2400" dirty="0">
                <a:solidFill>
                  <a:srgbClr val="333333"/>
                </a:solidFill>
              </a:rPr>
              <a:t>ocenenie seba </a:t>
            </a:r>
            <a:r>
              <a:rPr lang="sk-SK" sz="2400">
                <a:solidFill>
                  <a:srgbClr val="333333"/>
                </a:solidFill>
              </a:rPr>
              <a:t>samého</a:t>
            </a:r>
            <a:r>
              <a:rPr lang="de-DE" sz="240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Metakognitívny tréning 9 – Sebavedomie</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4</a:t>
            </a:fld>
            <a:endParaRPr lang="de-DE">
              <a:latin typeface="+mn-lt"/>
            </a:endParaRPr>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38283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Sebavedomie: Čo je to?</a:t>
            </a:r>
            <a:endParaRPr lang="de-DE" sz="3600" dirty="0">
              <a:latin typeface="+mn-lt"/>
              <a:ea typeface="+mn-ea"/>
              <a:cs typeface="+mn-cs"/>
            </a:endParaRPr>
          </a:p>
        </p:txBody>
      </p:sp>
      <p:sp>
        <p:nvSpPr>
          <p:cNvPr id="467971" name="Rectangle 3"/>
          <p:cNvSpPr>
            <a:spLocks noGrp="1" noChangeArrowheads="1"/>
          </p:cNvSpPr>
          <p:nvPr>
            <p:ph idx="1"/>
          </p:nvPr>
        </p:nvSpPr>
        <p:spPr>
          <a:xfrm>
            <a:off x="6400799" y="2204864"/>
            <a:ext cx="5348155" cy="4248000"/>
          </a:xfrm>
        </p:spPr>
        <p:txBody>
          <a:bodyPr>
            <a:noAutofit/>
          </a:bodyPr>
          <a:lstStyle/>
          <a:p>
            <a:pPr marL="342900" indent="-342900" eaLnBrk="1" hangingPunct="1">
              <a:buClr>
                <a:srgbClr val="333333"/>
              </a:buClr>
              <a:buFont typeface="WingDings"/>
              <a:buChar char=""/>
              <a:defRPr/>
            </a:pPr>
            <a:r>
              <a:rPr lang="sk-SK" sz="2400" dirty="0">
                <a:solidFill>
                  <a:srgbClr val="333333"/>
                </a:solidFill>
              </a:rPr>
              <a:t>Hodnota, ktorú si sami pripisujeme</a:t>
            </a:r>
            <a:r>
              <a:rPr lang="en-US" sz="2400" dirty="0">
                <a:solidFill>
                  <a:srgbClr val="333333"/>
                </a:solidFill>
              </a:rPr>
              <a:t>.</a:t>
            </a:r>
            <a:endParaRPr lang="de-DE" sz="2400" dirty="0">
              <a:solidFill>
                <a:srgbClr val="333333"/>
              </a:solidFill>
            </a:endParaRPr>
          </a:p>
          <a:p>
            <a:pPr marL="342900" indent="-342900" eaLnBrk="1" hangingPunct="1">
              <a:buClr>
                <a:srgbClr val="333333"/>
              </a:buClr>
              <a:buFont typeface="WingDings"/>
              <a:buChar char=""/>
              <a:defRPr/>
            </a:pPr>
            <a:r>
              <a:rPr lang="sk-SK" sz="2400">
                <a:solidFill>
                  <a:srgbClr val="333333"/>
                </a:solidFill>
              </a:rPr>
              <a:t>Subjektívne </a:t>
            </a:r>
            <a:r>
              <a:rPr lang="sk-SK" sz="2400" dirty="0">
                <a:solidFill>
                  <a:srgbClr val="333333"/>
                </a:solidFill>
              </a:rPr>
              <a:t>ocenenie seba samého</a:t>
            </a:r>
            <a:r>
              <a:rPr lang="de-DE" sz="2400" dirty="0">
                <a:solidFill>
                  <a:srgbClr val="333333"/>
                </a:solidFill>
              </a:rPr>
              <a:t>.</a:t>
            </a:r>
          </a:p>
          <a:p>
            <a:pPr marL="342900" indent="-342900">
              <a:buClr>
                <a:srgbClr val="333333"/>
              </a:buClr>
              <a:buFont typeface="WingDings"/>
              <a:buChar char=""/>
              <a:defRPr/>
            </a:pPr>
            <a:r>
              <a:rPr lang="sk-SK" sz="2400">
                <a:solidFill>
                  <a:srgbClr val="333333"/>
                </a:solidFill>
              </a:rPr>
              <a:t>Vôbec </a:t>
            </a:r>
            <a:r>
              <a:rPr lang="sk-SK" sz="2400" dirty="0">
                <a:solidFill>
                  <a:srgbClr val="333333"/>
                </a:solidFill>
              </a:rPr>
              <a:t>to nemusí súvisieť s tým, ako nás vnímajú </a:t>
            </a:r>
            <a:r>
              <a:rPr lang="sk-SK" sz="2400">
                <a:solidFill>
                  <a:srgbClr val="333333"/>
                </a:solidFill>
              </a:rPr>
              <a:t>ostatní</a:t>
            </a:r>
            <a:r>
              <a:rPr lang="en-US" sz="240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Metakognitívny tréning 9 – Sebavedomie</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5</a:t>
            </a:fld>
            <a:endParaRPr lang="de-DE">
              <a:latin typeface="+mn-lt"/>
            </a:endParaRPr>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30751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vert="horz" lIns="0" tIns="0" rIns="0" bIns="0" rtlCol="0" anchor="t">
            <a:spAutoFit/>
          </a:bodyPr>
          <a:lstStyle/>
          <a:p>
            <a:pPr defTabSz="914377">
              <a:spcBef>
                <a:spcPts val="0"/>
              </a:spcBef>
            </a:pPr>
            <a:r>
              <a:rPr lang="sk-SK" sz="3600">
                <a:latin typeface="+mn-lt"/>
                <a:ea typeface="+mn-ea"/>
                <a:cs typeface="+mn-cs"/>
              </a:rPr>
              <a:t>Nízke sebavedomie môže mať dosah na naše duševné zdravie</a:t>
            </a:r>
            <a:endParaRPr lang="de-DE" sz="3600" dirty="0">
              <a:latin typeface="+mn-lt"/>
              <a:ea typeface="+mn-ea"/>
              <a:cs typeface="+mn-cs"/>
            </a:endParaRPr>
          </a:p>
        </p:txBody>
      </p:sp>
      <p:sp>
        <p:nvSpPr>
          <p:cNvPr id="22530" name="Inhaltsplatzhalter 2"/>
          <p:cNvSpPr>
            <a:spLocks noGrp="1"/>
          </p:cNvSpPr>
          <p:nvPr>
            <p:ph idx="1"/>
          </p:nvPr>
        </p:nvSpPr>
        <p:spPr/>
        <p:txBody>
          <a:bodyPr>
            <a:noAutofit/>
          </a:bodyPr>
          <a:lstStyle/>
          <a:p>
            <a:pPr marL="342900" indent="-342900">
              <a:buClr>
                <a:srgbClr val="333333"/>
              </a:buClr>
              <a:buFont typeface="WingDings"/>
              <a:buChar char=""/>
            </a:pPr>
            <a:r>
              <a:rPr lang="sk-SK" sz="2400" dirty="0">
                <a:solidFill>
                  <a:srgbClr val="333333"/>
                </a:solidFill>
              </a:rPr>
              <a:t>Ľudia s duševnými poruchami často trpia nízkym sebavedomím</a:t>
            </a:r>
            <a:r>
              <a:rPr lang="en-US" sz="2400" dirty="0">
                <a:solidFill>
                  <a:srgbClr val="333333"/>
                </a:solidFill>
              </a:rPr>
              <a:t>.</a:t>
            </a:r>
          </a:p>
          <a:p>
            <a:pPr marL="342900" indent="-342900">
              <a:buClr>
                <a:srgbClr val="333333"/>
              </a:buClr>
              <a:buFont typeface="WingDings"/>
              <a:buChar char=""/>
            </a:pPr>
            <a:r>
              <a:rPr lang="sk-SK" sz="2400" dirty="0">
                <a:solidFill>
                  <a:srgbClr val="333333"/>
                </a:solidFill>
              </a:rPr>
              <a:t>Nízke sebavedomie môže prispievať k psychickým</a:t>
            </a:r>
            <a:r>
              <a:rPr lang="en-US" sz="2400" dirty="0">
                <a:solidFill>
                  <a:srgbClr val="333333"/>
                </a:solidFill>
              </a:rPr>
              <a:t> </a:t>
            </a:r>
            <a:r>
              <a:rPr lang="sk-SK" sz="2400" dirty="0">
                <a:solidFill>
                  <a:srgbClr val="333333"/>
                </a:solidFill>
              </a:rPr>
              <a:t>problémom, ako sú</a:t>
            </a:r>
            <a:r>
              <a:rPr lang="en-US" sz="2400" dirty="0">
                <a:solidFill>
                  <a:srgbClr val="333333"/>
                </a:solidFill>
              </a:rPr>
              <a:t>:</a:t>
            </a:r>
            <a:endParaRPr lang="de-DE" sz="2400" dirty="0">
              <a:solidFill>
                <a:srgbClr val="333333"/>
              </a:solidFill>
            </a:endParaRPr>
          </a:p>
          <a:p>
            <a:pPr marL="774827" lvl="3" indent="-342900">
              <a:spcBef>
                <a:spcPts val="1999"/>
              </a:spcBef>
              <a:buClr>
                <a:srgbClr val="333333"/>
              </a:buClr>
              <a:buFont typeface="WingDings"/>
              <a:buChar char=""/>
            </a:pPr>
            <a:r>
              <a:rPr lang="sk-SK" sz="2400" dirty="0">
                <a:solidFill>
                  <a:srgbClr val="333333"/>
                </a:solidFill>
              </a:rPr>
              <a:t>Neistota v seba samého</a:t>
            </a:r>
            <a:endParaRPr lang="de-DE" sz="2400" dirty="0">
              <a:solidFill>
                <a:srgbClr val="333333"/>
              </a:solidFill>
            </a:endParaRPr>
          </a:p>
          <a:p>
            <a:pPr marL="774827" lvl="3" indent="-342900">
              <a:spcBef>
                <a:spcPts val="1999"/>
              </a:spcBef>
              <a:buClr>
                <a:srgbClr val="333333"/>
              </a:buClr>
              <a:buFont typeface="WingDings"/>
              <a:buChar char=""/>
            </a:pPr>
            <a:r>
              <a:rPr lang="sk-SK" sz="2400" dirty="0">
                <a:solidFill>
                  <a:srgbClr val="333333"/>
                </a:solidFill>
              </a:rPr>
              <a:t>Strach</a:t>
            </a:r>
            <a:endParaRPr lang="de-DE" sz="2400" dirty="0">
              <a:solidFill>
                <a:srgbClr val="333333"/>
              </a:solidFill>
            </a:endParaRPr>
          </a:p>
          <a:p>
            <a:pPr marL="774827" lvl="3" indent="-342900">
              <a:spcBef>
                <a:spcPts val="1999"/>
              </a:spcBef>
              <a:buClr>
                <a:srgbClr val="333333"/>
              </a:buClr>
              <a:buFont typeface="WingDings"/>
              <a:buChar char=""/>
            </a:pPr>
            <a:r>
              <a:rPr lang="sk-SK" sz="2400" dirty="0">
                <a:solidFill>
                  <a:srgbClr val="333333"/>
                </a:solidFill>
              </a:rPr>
              <a:t>Depresívne</a:t>
            </a:r>
            <a:r>
              <a:rPr lang="de-DE" sz="2400" dirty="0">
                <a:solidFill>
                  <a:srgbClr val="333333"/>
                </a:solidFill>
              </a:rPr>
              <a:t> </a:t>
            </a:r>
            <a:r>
              <a:rPr lang="sk-SK" sz="2400" dirty="0">
                <a:solidFill>
                  <a:srgbClr val="333333"/>
                </a:solidFill>
              </a:rPr>
              <a:t>symptómy</a:t>
            </a:r>
            <a:endParaRPr lang="de-DE" sz="2400" dirty="0">
              <a:solidFill>
                <a:srgbClr val="333333"/>
              </a:solidFill>
            </a:endParaRPr>
          </a:p>
          <a:p>
            <a:pPr marL="774827" lvl="3" indent="-342900">
              <a:spcBef>
                <a:spcPts val="1999"/>
              </a:spcBef>
              <a:buClr>
                <a:srgbClr val="333333"/>
              </a:buClr>
              <a:buFont typeface="WingDings"/>
              <a:buChar char=""/>
            </a:pPr>
            <a:r>
              <a:rPr lang="sk-SK" sz="2400" dirty="0">
                <a:solidFill>
                  <a:srgbClr val="333333"/>
                </a:solidFill>
              </a:rPr>
              <a:t>Osamelosť</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Metakognitívny tréning 9 – Sebavedomie</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6</a:t>
            </a:fld>
            <a:endParaRPr lang="de-DE">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el 1"/>
          <p:cNvSpPr>
            <a:spLocks noGrp="1"/>
          </p:cNvSpPr>
          <p:nvPr>
            <p:ph type="title"/>
          </p:nvPr>
        </p:nvSpPr>
        <p:spPr/>
        <p:txBody>
          <a:bodyPr vert="horz" lIns="0" tIns="0" rIns="0" bIns="0" rtlCol="0" anchor="t">
            <a:spAutoFit/>
          </a:bodyPr>
          <a:lstStyle/>
          <a:p>
            <a:pPr defTabSz="914377">
              <a:spcBef>
                <a:spcPts val="0"/>
              </a:spcBef>
            </a:pPr>
            <a:r>
              <a:rPr lang="sk-SK" sz="3600">
                <a:latin typeface="+mn-lt"/>
                <a:ea typeface="+mn-ea"/>
                <a:cs typeface="+mn-cs"/>
              </a:rPr>
              <a:t>Rozdiel medzi prehnaným sebavedomím a zdravým sebavedomím</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defRPr/>
            </a:pPr>
            <a:r>
              <a:rPr lang="sk-SK" sz="2000" dirty="0">
                <a:solidFill>
                  <a:srgbClr val="333333"/>
                </a:solidFill>
              </a:rPr>
              <a:t>Mnohí postihnutí (ale nie všetci) sa počas psychózy cítia byť prenasledovanými a pod tlakom</a:t>
            </a:r>
            <a:r>
              <a:rPr lang="en-US" sz="2000" dirty="0">
                <a:solidFill>
                  <a:srgbClr val="333333"/>
                </a:solidFill>
              </a:rPr>
              <a:t>. </a:t>
            </a:r>
            <a:r>
              <a:rPr lang="sk-SK" sz="2000" dirty="0">
                <a:solidFill>
                  <a:srgbClr val="333333"/>
                </a:solidFill>
              </a:rPr>
              <a:t>Tento pocit môže viesť k oslabeniu sebavedomia</a:t>
            </a:r>
            <a:r>
              <a:rPr lang="en-US" sz="2000" dirty="0">
                <a:solidFill>
                  <a:srgbClr val="333333"/>
                </a:solidFill>
              </a:rPr>
              <a:t>. </a:t>
            </a:r>
            <a:r>
              <a:rPr lang="sk-SK" sz="2000" dirty="0">
                <a:solidFill>
                  <a:srgbClr val="333333"/>
                </a:solidFill>
              </a:rPr>
              <a:t>Na druhej strane môžu niektorí cítiť nárast sebavedomia, ak u seba cítia predurčenie na zvláštne úlohy, alebo veria, že sú vyvolení pre dôležité poslanie</a:t>
            </a:r>
            <a:r>
              <a:rPr lang="en-US" sz="2000" dirty="0">
                <a:solidFill>
                  <a:srgbClr val="333333"/>
                </a:solidFill>
              </a:rPr>
              <a:t>.</a:t>
            </a:r>
          </a:p>
          <a:p>
            <a:pPr>
              <a:lnSpc>
                <a:spcPct val="100000"/>
              </a:lnSpc>
              <a:spcBef>
                <a:spcPts val="1200"/>
              </a:spcBef>
              <a:defRPr/>
            </a:pPr>
            <a:endParaRPr lang="en-US" sz="2000" dirty="0">
              <a:solidFill>
                <a:srgbClr val="333333"/>
              </a:solidFill>
            </a:endParaRPr>
          </a:p>
          <a:p>
            <a:pPr>
              <a:lnSpc>
                <a:spcPct val="100000"/>
              </a:lnSpc>
              <a:spcBef>
                <a:spcPts val="1200"/>
              </a:spcBef>
              <a:defRPr/>
            </a:pPr>
            <a:endParaRPr lang="de-DE" sz="2000" dirty="0">
              <a:solidFill>
                <a:srgbClr val="333333"/>
              </a:solidFill>
            </a:endParaRPr>
          </a:p>
          <a:p>
            <a:pPr>
              <a:lnSpc>
                <a:spcPct val="100000"/>
              </a:lnSpc>
              <a:spcBef>
                <a:spcPts val="1200"/>
              </a:spcBef>
              <a:defRPr/>
            </a:pPr>
            <a:endParaRPr lang="de-DE" sz="2000" dirty="0">
              <a:solidFill>
                <a:srgbClr val="333333"/>
              </a:solidFill>
            </a:endParaRPr>
          </a:p>
          <a:p>
            <a:pPr>
              <a:defRPr/>
            </a:pPr>
            <a:r>
              <a:rPr lang="sk-SK" sz="2000" b="1" dirty="0">
                <a:solidFill>
                  <a:srgbClr val="004992"/>
                </a:solidFill>
              </a:rPr>
              <a:t>POZOR</a:t>
            </a:r>
            <a:r>
              <a:rPr lang="en-US" sz="2000" b="1" dirty="0">
                <a:solidFill>
                  <a:srgbClr val="004992"/>
                </a:solidFill>
              </a:rPr>
              <a:t>:</a:t>
            </a:r>
            <a:r>
              <a:rPr lang="en-US" sz="2000" b="1" dirty="0">
                <a:solidFill>
                  <a:srgbClr val="333333"/>
                </a:solidFill>
              </a:rPr>
              <a:t> </a:t>
            </a:r>
            <a:r>
              <a:rPr lang="sk-SK" sz="2000" dirty="0">
                <a:solidFill>
                  <a:srgbClr val="333333"/>
                </a:solidFill>
              </a:rPr>
              <a:t>Predstavy megalománie</a:t>
            </a:r>
            <a:r>
              <a:rPr lang="en-US" sz="2000" dirty="0">
                <a:solidFill>
                  <a:srgbClr val="333333"/>
                </a:solidFill>
              </a:rPr>
              <a:t> (</a:t>
            </a:r>
            <a:r>
              <a:rPr lang="sk-SK" sz="2000" dirty="0">
                <a:solidFill>
                  <a:srgbClr val="333333"/>
                </a:solidFill>
              </a:rPr>
              <a:t>ako sú presvedčenia, že sme mocnejší alebo dôležitejší ako iní</a:t>
            </a:r>
            <a:r>
              <a:rPr lang="en-US" sz="2000" dirty="0">
                <a:solidFill>
                  <a:srgbClr val="333333"/>
                </a:solidFill>
              </a:rPr>
              <a:t>) </a:t>
            </a:r>
            <a:r>
              <a:rPr lang="sk-SK" sz="2000" dirty="0">
                <a:solidFill>
                  <a:srgbClr val="333333"/>
                </a:solidFill>
              </a:rPr>
              <a:t>môžu prechodne zvýšiť náš pocit vlastnej hodnoty, avšak nemajú nič spoločné </a:t>
            </a:r>
            <a:r>
              <a:rPr lang="sk-SK" sz="2000">
                <a:solidFill>
                  <a:srgbClr val="333333"/>
                </a:solidFill>
              </a:rPr>
              <a:t>so “zdravým” </a:t>
            </a:r>
            <a:r>
              <a:rPr lang="sk-SK" sz="2000" dirty="0">
                <a:solidFill>
                  <a:srgbClr val="333333"/>
                </a:solidFill>
              </a:rPr>
              <a:t>sebavedomím</a:t>
            </a:r>
            <a:r>
              <a:rPr lang="en-US" sz="2000" dirty="0">
                <a:solidFill>
                  <a:srgbClr val="333333"/>
                </a:solidFill>
              </a:rPr>
              <a:t>!</a:t>
            </a:r>
          </a:p>
          <a:p>
            <a:pPr marL="342900" indent="-342900">
              <a:buClr>
                <a:srgbClr val="333333"/>
              </a:buClr>
              <a:buFont typeface="WingDings"/>
              <a:buChar char=""/>
              <a:defRPr/>
            </a:pPr>
            <a:r>
              <a:rPr lang="sk-SK" sz="2000" dirty="0">
                <a:solidFill>
                  <a:srgbClr val="333333"/>
                </a:solidFill>
              </a:rPr>
              <a:t>Tento pocit nebude trvať dlho</a:t>
            </a:r>
            <a:endParaRPr lang="en-US" sz="2000" dirty="0">
              <a:solidFill>
                <a:srgbClr val="333333"/>
              </a:solidFill>
            </a:endParaRPr>
          </a:p>
          <a:p>
            <a:pPr marL="342900" indent="-342900">
              <a:lnSpc>
                <a:spcPct val="100000"/>
              </a:lnSpc>
              <a:spcBef>
                <a:spcPts val="1200"/>
              </a:spcBef>
              <a:buClr>
                <a:srgbClr val="333333"/>
              </a:buClr>
              <a:buFont typeface="WingDings"/>
              <a:buChar char=""/>
              <a:defRPr/>
            </a:pPr>
            <a:r>
              <a:rPr lang="en-US" sz="2000" dirty="0">
                <a:solidFill>
                  <a:srgbClr val="333333"/>
                </a:solidFill>
              </a:rPr>
              <a:t>... </a:t>
            </a:r>
            <a:r>
              <a:rPr lang="sk-SK" sz="2000" dirty="0">
                <a:solidFill>
                  <a:srgbClr val="333333"/>
                </a:solidFill>
              </a:rPr>
              <a:t>a nie je postavený na realite a terajších prednostiach</a:t>
            </a:r>
            <a:r>
              <a:rPr lang="en-US" sz="2000" dirty="0">
                <a:solidFill>
                  <a:srgbClr val="333333"/>
                </a:solidFill>
              </a:rPr>
              <a:t>!</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Metakognitívny tréning 9 – Sebavedomie</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7</a:t>
            </a:fld>
            <a:endParaRPr lang="de-DE">
              <a:latin typeface="+mn-lt"/>
            </a:endParaRPr>
          </a:p>
        </p:txBody>
      </p:sp>
      <p:pic>
        <p:nvPicPr>
          <p:cNvPr id="8"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91575" y="3460498"/>
            <a:ext cx="1012024" cy="1012024"/>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el 1"/>
          <p:cNvSpPr>
            <a:spLocks noGrp="1"/>
          </p:cNvSpPr>
          <p:nvPr>
            <p:ph type="title"/>
          </p:nvPr>
        </p:nvSpPr>
        <p:spPr/>
        <p:txBody>
          <a:bodyPr vert="horz" lIns="0" tIns="0" rIns="0" bIns="0" rtlCol="0" anchor="t">
            <a:spAutoFit/>
          </a:bodyPr>
          <a:lstStyle/>
          <a:p>
            <a:pPr defTabSz="914377">
              <a:spcBef>
                <a:spcPts val="0"/>
              </a:spcBef>
            </a:pPr>
            <a:r>
              <a:rPr lang="sk-SK" sz="3600">
                <a:latin typeface="+mn-lt"/>
                <a:ea typeface="+mn-ea"/>
                <a:cs typeface="+mn-cs"/>
              </a:rPr>
              <a:t>Ale…</a:t>
            </a:r>
            <a:endParaRPr lang="de-DE" sz="3600" dirty="0">
              <a:latin typeface="+mn-lt"/>
              <a:ea typeface="+mn-ea"/>
              <a:cs typeface="+mn-cs"/>
            </a:endParaRPr>
          </a:p>
        </p:txBody>
      </p:sp>
      <p:sp>
        <p:nvSpPr>
          <p:cNvPr id="25602" name="Inhaltsplatzhalter 2"/>
          <p:cNvSpPr>
            <a:spLocks noGrp="1"/>
          </p:cNvSpPr>
          <p:nvPr>
            <p:ph idx="1"/>
          </p:nvPr>
        </p:nvSpPr>
        <p:spPr/>
        <p:txBody>
          <a:bodyPr>
            <a:noAutofit/>
          </a:bodyPr>
          <a:lstStyle/>
          <a:p>
            <a:pPr marL="342900" indent="-342900">
              <a:buClr>
                <a:srgbClr val="333333"/>
              </a:buClr>
              <a:buFont typeface="WingDings"/>
              <a:buChar char=""/>
            </a:pPr>
            <a:r>
              <a:rPr lang="sk-SK" sz="2400" dirty="0">
                <a:solidFill>
                  <a:srgbClr val="333333"/>
                </a:solidFill>
              </a:rPr>
              <a:t>Všetci ľudia majú svoje prednosti a často iba čakajú na to, aby ich objavili</a:t>
            </a:r>
            <a:r>
              <a:rPr lang="en-US" sz="2400" dirty="0">
                <a:solidFill>
                  <a:srgbClr val="333333"/>
                </a:solidFill>
              </a:rPr>
              <a:t>.</a:t>
            </a:r>
            <a:endParaRPr lang="de-DE" sz="2400" dirty="0">
              <a:solidFill>
                <a:srgbClr val="333333"/>
              </a:solidFill>
            </a:endParaRPr>
          </a:p>
          <a:p>
            <a:pPr marL="342900" indent="-342900">
              <a:buClr>
                <a:srgbClr val="333333"/>
              </a:buClr>
              <a:buFont typeface="WingDings"/>
              <a:buChar char=""/>
            </a:pPr>
            <a:r>
              <a:rPr lang="sk-SK" sz="2400" dirty="0">
                <a:solidFill>
                  <a:srgbClr val="333333"/>
                </a:solidFill>
              </a:rPr>
              <a:t>Môžete byť a dokonca by ste mali byť hrdí na tieto prednosti</a:t>
            </a:r>
            <a:r>
              <a:rPr lang="de-DE" sz="2400" dirty="0">
                <a:solidFill>
                  <a:srgbClr val="333333"/>
                </a:solidFill>
              </a:rPr>
              <a:t>!</a:t>
            </a:r>
          </a:p>
          <a:p>
            <a:pPr marL="342900" indent="-342900">
              <a:buClr>
                <a:srgbClr val="333333"/>
              </a:buClr>
              <a:buFont typeface="WingDings"/>
              <a:buChar char=""/>
            </a:pPr>
            <a:r>
              <a:rPr lang="sk-SK" sz="2400" dirty="0">
                <a:solidFill>
                  <a:srgbClr val="333333"/>
                </a:solidFill>
              </a:rPr>
              <a:t>Uvedomenie si týchto predností tvorí základ nášho sebavedomia</a:t>
            </a:r>
            <a:r>
              <a:rPr 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Metakognitívny tréning 9 – Sebavedomie</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8</a:t>
            </a:fld>
            <a:endParaRPr lang="de-DE">
              <a:latin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Prečo toto robíme?</a:t>
            </a:r>
            <a:endParaRPr lang="de-DE" alt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de-DE" sz="2400" dirty="0" err="1">
                <a:solidFill>
                  <a:srgbClr val="333333"/>
                </a:solidFill>
              </a:rPr>
              <a:t>Mnohí</a:t>
            </a:r>
            <a:r>
              <a:rPr lang="de-DE" sz="2400" dirty="0">
                <a:solidFill>
                  <a:srgbClr val="333333"/>
                </a:solidFill>
              </a:rPr>
              <a:t> (</a:t>
            </a:r>
            <a:r>
              <a:rPr lang="de-DE" sz="2400" dirty="0" err="1">
                <a:solidFill>
                  <a:srgbClr val="333333"/>
                </a:solidFill>
              </a:rPr>
              <a:t>ale</a:t>
            </a:r>
            <a:r>
              <a:rPr lang="de-DE" sz="2400" dirty="0">
                <a:solidFill>
                  <a:srgbClr val="333333"/>
                </a:solidFill>
              </a:rPr>
              <a:t> nie </a:t>
            </a:r>
            <a:r>
              <a:rPr lang="de-DE" sz="2400" dirty="0" err="1">
                <a:solidFill>
                  <a:srgbClr val="333333"/>
                </a:solidFill>
              </a:rPr>
              <a:t>všetci</a:t>
            </a:r>
            <a:r>
              <a:rPr lang="de-DE" sz="2400" dirty="0">
                <a:solidFill>
                  <a:srgbClr val="333333"/>
                </a:solidFill>
              </a:rPr>
              <a:t>) </a:t>
            </a:r>
            <a:r>
              <a:rPr lang="de-DE" sz="2400" dirty="0" err="1">
                <a:solidFill>
                  <a:srgbClr val="333333"/>
                </a:solidFill>
              </a:rPr>
              <a:t>ľudia</a:t>
            </a:r>
            <a:r>
              <a:rPr lang="de-DE" sz="2400" dirty="0">
                <a:solidFill>
                  <a:srgbClr val="333333"/>
                </a:solidFill>
              </a:rPr>
              <a:t> so </a:t>
            </a:r>
            <a:r>
              <a:rPr lang="de-DE" sz="2400" dirty="0" err="1">
                <a:solidFill>
                  <a:srgbClr val="333333"/>
                </a:solidFill>
              </a:rPr>
              <a:t>psychózou</a:t>
            </a:r>
            <a:r>
              <a:rPr lang="de-DE" sz="2400" dirty="0">
                <a:solidFill>
                  <a:srgbClr val="333333"/>
                </a:solidFill>
              </a:rPr>
              <a:t> </a:t>
            </a:r>
            <a:r>
              <a:rPr lang="de-DE" sz="2400" dirty="0" err="1">
                <a:solidFill>
                  <a:srgbClr val="333333"/>
                </a:solidFill>
              </a:rPr>
              <a:t>majú</a:t>
            </a:r>
            <a:r>
              <a:rPr lang="de-DE" sz="2400" dirty="0">
                <a:solidFill>
                  <a:srgbClr val="333333"/>
                </a:solidFill>
              </a:rPr>
              <a:t> </a:t>
            </a:r>
            <a:r>
              <a:rPr lang="de-DE" sz="2400" dirty="0" err="1">
                <a:solidFill>
                  <a:srgbClr val="333333"/>
                </a:solidFill>
              </a:rPr>
              <a:t>často</a:t>
            </a:r>
            <a:r>
              <a:rPr lang="de-DE" sz="2400" dirty="0">
                <a:solidFill>
                  <a:srgbClr val="333333"/>
                </a:solidFill>
              </a:rPr>
              <a:t> </a:t>
            </a:r>
            <a:r>
              <a:rPr lang="de-DE" sz="2400" dirty="0" err="1">
                <a:solidFill>
                  <a:srgbClr val="333333"/>
                </a:solidFill>
              </a:rPr>
              <a:t>oslabené</a:t>
            </a:r>
            <a:r>
              <a:rPr lang="de-DE" sz="2400" dirty="0">
                <a:solidFill>
                  <a:srgbClr val="333333"/>
                </a:solidFill>
              </a:rPr>
              <a:t> </a:t>
            </a:r>
            <a:r>
              <a:rPr lang="de-DE" sz="2400" dirty="0" err="1">
                <a:solidFill>
                  <a:srgbClr val="333333"/>
                </a:solidFill>
              </a:rPr>
              <a:t>sebavedomie</a:t>
            </a:r>
            <a:r>
              <a:rPr lang="de-DE" sz="2400" dirty="0">
                <a:solidFill>
                  <a:srgbClr val="333333"/>
                </a:solidFill>
              </a:rPr>
              <a:t> </a:t>
            </a:r>
            <a:r>
              <a:rPr lang="de-DE" sz="2400" dirty="0" err="1">
                <a:solidFill>
                  <a:srgbClr val="333333"/>
                </a:solidFill>
              </a:rPr>
              <a:t>pre</a:t>
            </a:r>
            <a:r>
              <a:rPr lang="de-DE" sz="2400" dirty="0">
                <a:solidFill>
                  <a:srgbClr val="333333"/>
                </a:solidFill>
              </a:rPr>
              <a:t> ich </a:t>
            </a:r>
            <a:r>
              <a:rPr lang="de-DE" sz="2400" dirty="0" err="1">
                <a:solidFill>
                  <a:srgbClr val="333333"/>
                </a:solidFill>
              </a:rPr>
              <a:t>negatívne</a:t>
            </a:r>
            <a:r>
              <a:rPr lang="de-DE" sz="2400" dirty="0">
                <a:solidFill>
                  <a:srgbClr val="333333"/>
                </a:solidFill>
              </a:rPr>
              <a:t> </a:t>
            </a:r>
            <a:r>
              <a:rPr lang="de-DE" sz="2400" dirty="0" err="1">
                <a:solidFill>
                  <a:srgbClr val="333333"/>
                </a:solidFill>
              </a:rPr>
              <a:t>skúsenosti</a:t>
            </a:r>
            <a:r>
              <a:rPr lang="de-DE" sz="2400" dirty="0">
                <a:solidFill>
                  <a:srgbClr val="333333"/>
                </a:solidFill>
              </a:rPr>
              <a:t> s </a:t>
            </a:r>
            <a:r>
              <a:rPr lang="de-DE" sz="2400" dirty="0" err="1">
                <a:solidFill>
                  <a:srgbClr val="333333"/>
                </a:solidFill>
              </a:rPr>
              <a:t>ľuďmi</a:t>
            </a:r>
            <a:r>
              <a:rPr lang="de-DE" sz="2400" dirty="0">
                <a:solidFill>
                  <a:srgbClr val="333333"/>
                </a:solidFill>
              </a:rPr>
              <a:t>. </a:t>
            </a:r>
            <a:r>
              <a:rPr lang="de-DE" sz="2400" dirty="0" err="1">
                <a:solidFill>
                  <a:srgbClr val="333333"/>
                </a:solidFill>
              </a:rPr>
              <a:t>Zlepšenie</a:t>
            </a:r>
            <a:r>
              <a:rPr lang="de-DE" sz="2400" dirty="0">
                <a:solidFill>
                  <a:srgbClr val="333333"/>
                </a:solidFill>
              </a:rPr>
              <a:t> </a:t>
            </a:r>
            <a:r>
              <a:rPr lang="de-DE" sz="2400" dirty="0" err="1">
                <a:solidFill>
                  <a:srgbClr val="333333"/>
                </a:solidFill>
              </a:rPr>
              <a:t>sebavedomia</a:t>
            </a:r>
            <a:r>
              <a:rPr lang="de-DE" sz="2400" dirty="0">
                <a:solidFill>
                  <a:srgbClr val="333333"/>
                </a:solidFill>
              </a:rPr>
              <a:t> a </a:t>
            </a:r>
            <a:r>
              <a:rPr lang="de-DE" sz="2400" dirty="0" err="1">
                <a:solidFill>
                  <a:srgbClr val="333333"/>
                </a:solidFill>
              </a:rPr>
              <a:t>depresívnych</a:t>
            </a:r>
            <a:r>
              <a:rPr lang="de-DE" sz="2400" dirty="0">
                <a:solidFill>
                  <a:srgbClr val="333333"/>
                </a:solidFill>
              </a:rPr>
              <a:t> </a:t>
            </a:r>
            <a:r>
              <a:rPr lang="de-DE" sz="2400" dirty="0" err="1">
                <a:solidFill>
                  <a:srgbClr val="333333"/>
                </a:solidFill>
              </a:rPr>
              <a:t>symptómov</a:t>
            </a:r>
            <a:r>
              <a:rPr lang="de-DE" sz="2400" dirty="0">
                <a:solidFill>
                  <a:srgbClr val="333333"/>
                </a:solidFill>
              </a:rPr>
              <a:t> </a:t>
            </a:r>
            <a:r>
              <a:rPr lang="de-DE" sz="2400" dirty="0" err="1">
                <a:solidFill>
                  <a:srgbClr val="333333"/>
                </a:solidFill>
              </a:rPr>
              <a:t>zvyšuje</a:t>
            </a:r>
            <a:r>
              <a:rPr lang="de-DE" sz="2400" dirty="0">
                <a:solidFill>
                  <a:srgbClr val="333333"/>
                </a:solidFill>
              </a:rPr>
              <a:t> </a:t>
            </a:r>
            <a:r>
              <a:rPr lang="de-DE" sz="2400" dirty="0" err="1">
                <a:solidFill>
                  <a:srgbClr val="333333"/>
                </a:solidFill>
              </a:rPr>
              <a:t>duševnú</a:t>
            </a:r>
            <a:r>
              <a:rPr lang="de-DE" sz="2400" dirty="0">
                <a:solidFill>
                  <a:srgbClr val="333333"/>
                </a:solidFill>
              </a:rPr>
              <a:t> </a:t>
            </a:r>
            <a:r>
              <a:rPr lang="de-DE" sz="2400" dirty="0" err="1">
                <a:solidFill>
                  <a:srgbClr val="333333"/>
                </a:solidFill>
              </a:rPr>
              <a:t>stabilitu</a:t>
            </a:r>
            <a:r>
              <a:rPr lang="de-DE" sz="2400" dirty="0">
                <a:solidFill>
                  <a:srgbClr val="333333"/>
                </a:solidFill>
              </a:rPr>
              <a:t>. </a:t>
            </a:r>
            <a:r>
              <a:rPr lang="de-DE" sz="2400" dirty="0" err="1">
                <a:solidFill>
                  <a:srgbClr val="333333"/>
                </a:solidFill>
              </a:rPr>
              <a:t>Môže</a:t>
            </a:r>
            <a:r>
              <a:rPr lang="de-DE" sz="2400" dirty="0">
                <a:solidFill>
                  <a:srgbClr val="333333"/>
                </a:solidFill>
              </a:rPr>
              <a:t> </a:t>
            </a:r>
            <a:r>
              <a:rPr lang="de-DE" sz="2400" dirty="0" err="1">
                <a:solidFill>
                  <a:srgbClr val="333333"/>
                </a:solidFill>
              </a:rPr>
              <a:t>to</a:t>
            </a:r>
            <a:r>
              <a:rPr lang="de-DE" sz="2400" dirty="0">
                <a:solidFill>
                  <a:srgbClr val="333333"/>
                </a:solidFill>
              </a:rPr>
              <a:t> </a:t>
            </a:r>
            <a:r>
              <a:rPr lang="de-DE" sz="2400" dirty="0" err="1">
                <a:solidFill>
                  <a:srgbClr val="333333"/>
                </a:solidFill>
              </a:rPr>
              <a:t>aj</a:t>
            </a:r>
            <a:r>
              <a:rPr lang="de-DE" sz="2400" dirty="0">
                <a:solidFill>
                  <a:srgbClr val="333333"/>
                </a:solidFill>
              </a:rPr>
              <a:t> </a:t>
            </a:r>
            <a:r>
              <a:rPr lang="de-DE" sz="2400" dirty="0" err="1">
                <a:solidFill>
                  <a:srgbClr val="333333"/>
                </a:solidFill>
              </a:rPr>
              <a:t>pomôcť</a:t>
            </a:r>
            <a:r>
              <a:rPr lang="de-DE" sz="2400" dirty="0">
                <a:solidFill>
                  <a:srgbClr val="333333"/>
                </a:solidFill>
              </a:rPr>
              <a:t> </a:t>
            </a:r>
            <a:r>
              <a:rPr lang="de-DE" sz="2400" dirty="0" err="1">
                <a:solidFill>
                  <a:srgbClr val="333333"/>
                </a:solidFill>
              </a:rPr>
              <a:t>pri</a:t>
            </a:r>
            <a:r>
              <a:rPr lang="de-DE" sz="2400" dirty="0">
                <a:solidFill>
                  <a:srgbClr val="333333"/>
                </a:solidFill>
              </a:rPr>
              <a:t> </a:t>
            </a:r>
            <a:r>
              <a:rPr lang="de-DE" sz="2400" dirty="0" err="1">
                <a:solidFill>
                  <a:srgbClr val="333333"/>
                </a:solidFill>
              </a:rPr>
              <a:t>zmierňovaní</a:t>
            </a:r>
            <a:r>
              <a:rPr lang="de-DE" sz="2400" dirty="0">
                <a:solidFill>
                  <a:srgbClr val="333333"/>
                </a:solidFill>
              </a:rPr>
              <a:t> </a:t>
            </a:r>
            <a:r>
              <a:rPr lang="de-DE" sz="2400" dirty="0" err="1">
                <a:solidFill>
                  <a:srgbClr val="333333"/>
                </a:solidFill>
              </a:rPr>
              <a:t>psychotických</a:t>
            </a:r>
            <a:r>
              <a:rPr lang="de-DE" sz="2400" dirty="0">
                <a:solidFill>
                  <a:srgbClr val="333333"/>
                </a:solidFill>
              </a:rPr>
              <a:t> </a:t>
            </a:r>
            <a:r>
              <a:rPr lang="de-DE" sz="2400" err="1">
                <a:solidFill>
                  <a:srgbClr val="333333"/>
                </a:solidFill>
              </a:rPr>
              <a:t>symptómov</a:t>
            </a:r>
            <a:r>
              <a:rPr lang="de-DE" sz="240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Metakognitívny tréning 9 – Sebavedomie</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9</a:t>
            </a:fld>
            <a:endParaRPr lang="de-DE">
              <a:latin typeface="+mn-lt"/>
            </a:endParaRPr>
          </a:p>
        </p:txBody>
      </p:sp>
    </p:spTree>
    <p:extLst>
      <p:ext uri="{BB962C8B-B14F-4D97-AF65-F5344CB8AC3E}">
        <p14:creationId xmlns:p14="http://schemas.microsoft.com/office/powerpoint/2010/main" val="22317696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11" name="Rectangle 2"/>
          <p:cNvSpPr>
            <a:spLocks noGrp="1" noChangeArrowheads="1"/>
          </p:cNvSpPr>
          <p:nvPr>
            <p:ph type="title"/>
          </p:nvPr>
        </p:nvSpPr>
        <p:spPr/>
        <p:txBody>
          <a:bodyPr vert="horz" lIns="0" tIns="0" rIns="0" bIns="0" rtlCol="0" anchor="t">
            <a:spAutoFit/>
          </a:bodyPr>
          <a:lstStyle/>
          <a:p>
            <a:pPr defTabSz="914377">
              <a:spcBef>
                <a:spcPts val="0"/>
              </a:spcBef>
            </a:pPr>
            <a:r>
              <a:rPr lang="sk-SK" sz="3600">
                <a:latin typeface="+mn-lt"/>
                <a:ea typeface="+mn-ea"/>
                <a:cs typeface="+mn-cs"/>
              </a:rPr>
              <a:t>Zdroje sebavedomia</a:t>
            </a:r>
            <a:endParaRPr lang="de-DE" sz="3600" dirty="0">
              <a:latin typeface="+mn-lt"/>
              <a:ea typeface="+mn-ea"/>
              <a:cs typeface="+mn-cs"/>
            </a:endParaRPr>
          </a:p>
        </p:txBody>
      </p:sp>
      <p:sp>
        <p:nvSpPr>
          <p:cNvPr id="27650"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333333"/>
              </a:buClr>
              <a:buFont typeface="WingDings"/>
              <a:buChar char=""/>
            </a:pPr>
            <a:r>
              <a:rPr lang="sk-SK" sz="2400" dirty="0">
                <a:solidFill>
                  <a:srgbClr val="333333"/>
                </a:solidFill>
              </a:rPr>
              <a:t>Sebavedomie nie je nemenné</a:t>
            </a:r>
            <a:r>
              <a:rPr lang="en-US" sz="2400" dirty="0">
                <a:solidFill>
                  <a:srgbClr val="333333"/>
                </a:solidFill>
              </a:rPr>
              <a:t>, </a:t>
            </a:r>
            <a:r>
              <a:rPr lang="sk-SK" sz="2400" dirty="0">
                <a:solidFill>
                  <a:srgbClr val="333333"/>
                </a:solidFill>
              </a:rPr>
              <a:t>no môže sa vyskytovať v rôznych oblastiach nášho života a v rôznych formách </a:t>
            </a:r>
            <a:r>
              <a:rPr lang="en-US" sz="2400" dirty="0">
                <a:solidFill>
                  <a:srgbClr val="333333"/>
                </a:solidFill>
              </a:rPr>
              <a:t>(</a:t>
            </a:r>
            <a:r>
              <a:rPr lang="sk-SK" sz="2400" dirty="0">
                <a:solidFill>
                  <a:srgbClr val="333333"/>
                </a:solidFill>
              </a:rPr>
              <a:t>symbol police vpravo</a:t>
            </a:r>
            <a:r>
              <a:rPr lang="en-US"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Metakognitívny tréning 9 – Sebavedomie</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10</a:t>
            </a:fld>
            <a:endParaRPr lang="de-DE">
              <a:latin typeface="+mn-lt"/>
            </a:endParaRPr>
          </a:p>
        </p:txBody>
      </p:sp>
      <p:sp>
        <p:nvSpPr>
          <p:cNvPr id="14" name="Caption_18"/>
          <p:cNvSpPr txBox="1">
            <a:spLocks noChangeArrowheads="1"/>
          </p:cNvSpPr>
          <p:nvPr/>
        </p:nvSpPr>
        <p:spPr bwMode="auto">
          <a:xfrm>
            <a:off x="8093783"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Vzťahy</a:t>
            </a:r>
            <a:endParaRPr lang="de-DE" dirty="0">
              <a:solidFill>
                <a:srgbClr val="333333"/>
              </a:solidFill>
              <a:latin typeface="Calibri Light"/>
              <a:cs typeface="Verdana"/>
            </a:endParaRPr>
          </a:p>
        </p:txBody>
      </p:sp>
      <p:sp>
        <p:nvSpPr>
          <p:cNvPr id="15"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Calibri Light"/>
                <a:cs typeface="Verdana"/>
              </a:rPr>
              <a:t>Práca</a:t>
            </a:r>
            <a:endParaRPr lang="de-DE" dirty="0">
              <a:solidFill>
                <a:srgbClr val="333333"/>
              </a:solidFill>
              <a:latin typeface="Calibri Light"/>
              <a:cs typeface="Verdana"/>
            </a:endParaRPr>
          </a:p>
        </p:txBody>
      </p:sp>
      <p:sp>
        <p:nvSpPr>
          <p:cNvPr id="16" name="Caption_20"/>
          <p:cNvSpPr txBox="1">
            <a:spLocks noChangeArrowheads="1"/>
          </p:cNvSpPr>
          <p:nvPr/>
        </p:nvSpPr>
        <p:spPr bwMode="auto">
          <a:xfrm>
            <a:off x="8094326" y="423171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Výzor</a:t>
            </a:r>
            <a:endParaRPr lang="de-DE" dirty="0">
              <a:solidFill>
                <a:srgbClr val="333333"/>
              </a:solidFill>
              <a:latin typeface="Calibri Light"/>
              <a:cs typeface="Verdana"/>
            </a:endParaRPr>
          </a:p>
        </p:txBody>
      </p:sp>
      <p:sp>
        <p:nvSpPr>
          <p:cNvPr id="17"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Šport</a:t>
            </a:r>
            <a:endParaRPr lang="de-DE" dirty="0">
              <a:solidFill>
                <a:srgbClr val="333333"/>
              </a:solidFill>
              <a:latin typeface="Calibri Light"/>
              <a:cs typeface="Verdana"/>
            </a:endParaRPr>
          </a:p>
        </p:txBody>
      </p:sp>
      <p:sp>
        <p:nvSpPr>
          <p:cNvPr id="18" name="Caption_22"/>
          <p:cNvSpPr txBox="1">
            <a:spLocks noChangeArrowheads="1"/>
          </p:cNvSpPr>
          <p:nvPr/>
        </p:nvSpPr>
        <p:spPr bwMode="auto">
          <a:xfrm>
            <a:off x="9728667"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a:t>
            </a:r>
            <a:r>
              <a:rPr lang="de-DE" dirty="0" err="1">
                <a:solidFill>
                  <a:srgbClr val="333333"/>
                </a:solidFill>
                <a:latin typeface="Calibri Light"/>
                <a:cs typeface="Verdana"/>
              </a:rPr>
              <a:t>Záľuby</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39540051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11" name="Rectangle 2"/>
          <p:cNvSpPr>
            <a:spLocks noGrp="1" noChangeArrowheads="1"/>
          </p:cNvSpPr>
          <p:nvPr>
            <p:ph type="title"/>
          </p:nvPr>
        </p:nvSpPr>
        <p:spPr/>
        <p:txBody>
          <a:bodyPr vert="horz" lIns="0" tIns="0" rIns="0" bIns="0" rtlCol="0" anchor="t">
            <a:spAutoFit/>
          </a:bodyPr>
          <a:lstStyle/>
          <a:p>
            <a:pPr defTabSz="914377">
              <a:spcBef>
                <a:spcPts val="0"/>
              </a:spcBef>
            </a:pPr>
            <a:r>
              <a:rPr lang="sk-SK" sz="3600">
                <a:latin typeface="+mn-lt"/>
                <a:ea typeface="+mn-ea"/>
                <a:cs typeface="+mn-cs"/>
              </a:rPr>
              <a:t>Zdroje sebavedomia</a:t>
            </a:r>
            <a:endParaRPr lang="de-DE" sz="3600" dirty="0">
              <a:latin typeface="+mn-lt"/>
              <a:ea typeface="+mn-ea"/>
              <a:cs typeface="+mn-cs"/>
            </a:endParaRPr>
          </a:p>
        </p:txBody>
      </p:sp>
      <p:sp>
        <p:nvSpPr>
          <p:cNvPr id="27650"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333333"/>
              </a:buClr>
              <a:buFont typeface="WingDings"/>
              <a:buChar char=""/>
            </a:pPr>
            <a:r>
              <a:rPr lang="sk-SK" sz="2400" dirty="0">
                <a:solidFill>
                  <a:srgbClr val="333333"/>
                </a:solidFill>
              </a:rPr>
              <a:t>Sebavedomie nie je nemenné</a:t>
            </a:r>
            <a:r>
              <a:rPr lang="en-US" sz="2400" dirty="0">
                <a:solidFill>
                  <a:srgbClr val="333333"/>
                </a:solidFill>
              </a:rPr>
              <a:t>, </a:t>
            </a:r>
            <a:r>
              <a:rPr lang="sk-SK" sz="2400" dirty="0">
                <a:solidFill>
                  <a:srgbClr val="333333"/>
                </a:solidFill>
              </a:rPr>
              <a:t>no môže sa vyskytovať v rôznych oblastiach nášho života a v rôznych formách </a:t>
            </a:r>
            <a:r>
              <a:rPr lang="en-US" sz="2400" dirty="0">
                <a:solidFill>
                  <a:srgbClr val="333333"/>
                </a:solidFill>
              </a:rPr>
              <a:t>(</a:t>
            </a:r>
            <a:r>
              <a:rPr lang="sk-SK" sz="2400" dirty="0">
                <a:solidFill>
                  <a:srgbClr val="333333"/>
                </a:solidFill>
              </a:rPr>
              <a:t>symbol police vpravo</a:t>
            </a:r>
            <a:r>
              <a:rPr lang="en-US" sz="2400" dirty="0">
                <a:solidFill>
                  <a:srgbClr val="333333"/>
                </a:solidFill>
              </a:rPr>
              <a:t>).</a:t>
            </a:r>
            <a:endParaRPr lang="de-DE" sz="2400" dirty="0">
              <a:solidFill>
                <a:srgbClr val="333333"/>
              </a:solidFill>
            </a:endParaRPr>
          </a:p>
          <a:p>
            <a:pPr marL="342900" indent="-342900" eaLnBrk="1" hangingPunct="1">
              <a:buClr>
                <a:srgbClr val="333333"/>
              </a:buClr>
              <a:buFont typeface="WingDings"/>
              <a:buChar char=""/>
            </a:pPr>
            <a:r>
              <a:rPr lang="sk-SK" sz="2400" dirty="0">
                <a:solidFill>
                  <a:srgbClr val="333333"/>
                </a:solidFill>
              </a:rPr>
              <a:t>Dôležité je, či sa zameriavame iba na naše vlastné</a:t>
            </a:r>
            <a:r>
              <a:rPr lang="en-US" sz="2400" dirty="0">
                <a:solidFill>
                  <a:srgbClr val="333333"/>
                </a:solidFill>
              </a:rPr>
              <a:t> </a:t>
            </a:r>
            <a:r>
              <a:rPr lang="sk-SK" sz="2400" dirty="0">
                <a:solidFill>
                  <a:srgbClr val="333333"/>
                </a:solidFill>
              </a:rPr>
              <a:t>slabiny</a:t>
            </a:r>
            <a:r>
              <a:rPr lang="en-US" sz="2400" dirty="0">
                <a:solidFill>
                  <a:srgbClr val="333333"/>
                </a:solidFill>
              </a:rPr>
              <a:t> (= </a:t>
            </a:r>
            <a:r>
              <a:rPr lang="sk-SK" sz="2400" dirty="0">
                <a:solidFill>
                  <a:srgbClr val="333333"/>
                </a:solidFill>
              </a:rPr>
              <a:t>prázdne časti v polici</a:t>
            </a:r>
            <a:r>
              <a:rPr lang="en-US" sz="2400" dirty="0">
                <a:solidFill>
                  <a:srgbClr val="333333"/>
                </a:solidFill>
              </a:rPr>
              <a:t>)</a:t>
            </a:r>
            <a:r>
              <a:rPr lang="sk-SK" sz="2400" dirty="0">
                <a:solidFill>
                  <a:srgbClr val="333333"/>
                </a:solidFill>
              </a:rPr>
              <a:t>, než by sme sa zamerali aj na naše schopnosti a prednosti</a:t>
            </a:r>
            <a:r>
              <a:rPr lang="en-US" sz="2400" dirty="0">
                <a:solidFill>
                  <a:srgbClr val="333333"/>
                </a:solidFill>
              </a:rPr>
              <a:t> (</a:t>
            </a:r>
            <a:r>
              <a:rPr lang="sk-SK" sz="2400" dirty="0">
                <a:solidFill>
                  <a:srgbClr val="333333"/>
                </a:solidFill>
              </a:rPr>
              <a:t>plné</a:t>
            </a:r>
            <a:r>
              <a:rPr lang="en-US" sz="2400" dirty="0">
                <a:solidFill>
                  <a:srgbClr val="333333"/>
                </a:solidFill>
              </a:rPr>
              <a:t> </a:t>
            </a:r>
            <a:r>
              <a:rPr lang="sk-SK" sz="2400" dirty="0">
                <a:solidFill>
                  <a:srgbClr val="333333"/>
                </a:solidFill>
              </a:rPr>
              <a:t>časti</a:t>
            </a:r>
            <a:r>
              <a:rPr lang="en-US"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Metakognitívny tréning 9 – Sebavedomie</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11</a:t>
            </a:fld>
            <a:endParaRPr lang="de-DE">
              <a:latin typeface="+mn-lt"/>
            </a:endParaRPr>
          </a:p>
        </p:txBody>
      </p:sp>
      <p:sp>
        <p:nvSpPr>
          <p:cNvPr id="14" name="Caption_18"/>
          <p:cNvSpPr txBox="1">
            <a:spLocks noChangeArrowheads="1"/>
          </p:cNvSpPr>
          <p:nvPr/>
        </p:nvSpPr>
        <p:spPr bwMode="auto">
          <a:xfrm>
            <a:off x="8093783"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Vzťahy</a:t>
            </a:r>
            <a:endParaRPr lang="de-DE" dirty="0">
              <a:solidFill>
                <a:srgbClr val="333333"/>
              </a:solidFill>
              <a:latin typeface="Calibri Light"/>
              <a:cs typeface="Verdana"/>
            </a:endParaRPr>
          </a:p>
        </p:txBody>
      </p:sp>
      <p:sp>
        <p:nvSpPr>
          <p:cNvPr id="15"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Calibri Light"/>
                <a:cs typeface="Verdana"/>
              </a:rPr>
              <a:t>Práca</a:t>
            </a:r>
            <a:endParaRPr lang="de-DE" dirty="0">
              <a:solidFill>
                <a:srgbClr val="333333"/>
              </a:solidFill>
              <a:latin typeface="Calibri Light"/>
              <a:cs typeface="Verdana"/>
            </a:endParaRPr>
          </a:p>
        </p:txBody>
      </p:sp>
      <p:sp>
        <p:nvSpPr>
          <p:cNvPr id="16" name="Caption_20"/>
          <p:cNvSpPr txBox="1">
            <a:spLocks noChangeArrowheads="1"/>
          </p:cNvSpPr>
          <p:nvPr/>
        </p:nvSpPr>
        <p:spPr bwMode="auto">
          <a:xfrm>
            <a:off x="8094326" y="423171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Výzor</a:t>
            </a:r>
            <a:endParaRPr lang="de-DE" dirty="0">
              <a:solidFill>
                <a:srgbClr val="333333"/>
              </a:solidFill>
              <a:latin typeface="Calibri Light"/>
              <a:cs typeface="Verdana"/>
            </a:endParaRPr>
          </a:p>
        </p:txBody>
      </p:sp>
      <p:sp>
        <p:nvSpPr>
          <p:cNvPr id="17"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Šport</a:t>
            </a:r>
            <a:endParaRPr lang="de-DE" dirty="0">
              <a:solidFill>
                <a:srgbClr val="333333"/>
              </a:solidFill>
              <a:latin typeface="Calibri Light"/>
              <a:cs typeface="Verdana"/>
            </a:endParaRPr>
          </a:p>
        </p:txBody>
      </p:sp>
      <p:sp>
        <p:nvSpPr>
          <p:cNvPr id="18" name="Caption_22"/>
          <p:cNvSpPr txBox="1">
            <a:spLocks noChangeArrowheads="1"/>
          </p:cNvSpPr>
          <p:nvPr/>
        </p:nvSpPr>
        <p:spPr bwMode="auto">
          <a:xfrm>
            <a:off x="9728667"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a:t>
            </a:r>
            <a:r>
              <a:rPr lang="de-DE" dirty="0" err="1">
                <a:solidFill>
                  <a:srgbClr val="333333"/>
                </a:solidFill>
                <a:latin typeface="Calibri Light"/>
                <a:cs typeface="Verdana"/>
              </a:rPr>
              <a:t>Záľuby</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2046350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p:txBody>
          <a:bodyPr vert="horz" lIns="0" tIns="0" rIns="0" bIns="0" rtlCol="0" anchor="t">
            <a:spAutoFit/>
          </a:bodyPr>
          <a:lstStyle/>
          <a:p>
            <a:pPr defTabSz="914377">
              <a:spcBef>
                <a:spcPts val="0"/>
              </a:spcBef>
            </a:pPr>
            <a:r>
              <a:rPr lang="sk-SK" sz="3600">
                <a:latin typeface="+mn-lt"/>
                <a:ea typeface="+mn-ea"/>
                <a:cs typeface="+mn-cs"/>
              </a:rPr>
              <a:t>Ľudia s nízkym sebavedomím…</a:t>
            </a:r>
            <a:endParaRPr lang="de-DE" sz="3600" dirty="0">
              <a:latin typeface="+mn-lt"/>
              <a:ea typeface="+mn-ea"/>
              <a:cs typeface="+mn-cs"/>
            </a:endParaRPr>
          </a:p>
        </p:txBody>
      </p:sp>
      <p:sp>
        <p:nvSpPr>
          <p:cNvPr id="27650"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333333"/>
              </a:buClr>
              <a:buFont typeface="WingDings"/>
              <a:buChar char=""/>
            </a:pPr>
            <a:r>
              <a:rPr lang="de-DE" sz="2400" dirty="0">
                <a:solidFill>
                  <a:srgbClr val="333333"/>
                </a:solidFill>
              </a:rPr>
              <a:t>… </a:t>
            </a:r>
            <a:r>
              <a:rPr lang="sk-SK" sz="2400" dirty="0">
                <a:solidFill>
                  <a:srgbClr val="333333"/>
                </a:solidFill>
              </a:rPr>
              <a:t>majú sklon zameriavať sa na ich vlastné prázdne poličky</a:t>
            </a:r>
            <a:r>
              <a:rPr lang="de-DE" sz="2400" dirty="0">
                <a:solidFill>
                  <a:srgbClr val="333333"/>
                </a:solidFill>
              </a:rPr>
              <a:t>, </a:t>
            </a:r>
            <a:r>
              <a:rPr lang="sk-SK" sz="2400" dirty="0">
                <a:solidFill>
                  <a:srgbClr val="333333"/>
                </a:solidFill>
              </a:rPr>
              <a:t>no na plné poličky iných </a:t>
            </a:r>
            <a:r>
              <a:rPr lang="sk-SK" sz="2400">
                <a:solidFill>
                  <a:srgbClr val="333333"/>
                </a:solidFill>
              </a:rPr>
              <a:t>ľudí</a:t>
            </a:r>
            <a:r>
              <a:rPr lang="de-DE" sz="240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Metakognitívny tréning 9 – Sebavedomie</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12</a:t>
            </a:fld>
            <a:endParaRPr lang="de-DE">
              <a:latin typeface="+mn-lt"/>
            </a:endParaRPr>
          </a:p>
        </p:txBody>
      </p:sp>
      <p:pic>
        <p:nvPicPr>
          <p:cNvPr id="25"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26" name="Caption_18"/>
          <p:cNvSpPr txBox="1">
            <a:spLocks noChangeArrowheads="1"/>
          </p:cNvSpPr>
          <p:nvPr/>
        </p:nvSpPr>
        <p:spPr bwMode="auto">
          <a:xfrm>
            <a:off x="8093783"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Vzťahy</a:t>
            </a:r>
            <a:endParaRPr lang="de-DE" dirty="0">
              <a:solidFill>
                <a:srgbClr val="333333"/>
              </a:solidFill>
              <a:latin typeface="Calibri Light"/>
              <a:cs typeface="Verdana"/>
            </a:endParaRPr>
          </a:p>
        </p:txBody>
      </p:sp>
      <p:sp>
        <p:nvSpPr>
          <p:cNvPr id="27"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Calibri Light"/>
                <a:cs typeface="Verdana"/>
              </a:rPr>
              <a:t>Práca</a:t>
            </a:r>
            <a:endParaRPr lang="de-DE" dirty="0">
              <a:solidFill>
                <a:srgbClr val="333333"/>
              </a:solidFill>
              <a:latin typeface="Calibri Light"/>
              <a:cs typeface="Verdana"/>
            </a:endParaRPr>
          </a:p>
        </p:txBody>
      </p:sp>
      <p:sp>
        <p:nvSpPr>
          <p:cNvPr id="28" name="Caption_20"/>
          <p:cNvSpPr txBox="1">
            <a:spLocks noChangeArrowheads="1"/>
          </p:cNvSpPr>
          <p:nvPr/>
        </p:nvSpPr>
        <p:spPr bwMode="auto">
          <a:xfrm>
            <a:off x="8094326" y="423171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Výzor</a:t>
            </a:r>
            <a:endParaRPr lang="de-DE" dirty="0">
              <a:solidFill>
                <a:srgbClr val="333333"/>
              </a:solidFill>
              <a:latin typeface="Calibri Light"/>
              <a:cs typeface="Verdana"/>
            </a:endParaRPr>
          </a:p>
        </p:txBody>
      </p:sp>
      <p:sp>
        <p:nvSpPr>
          <p:cNvPr id="29"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Šport</a:t>
            </a:r>
            <a:endParaRPr lang="de-DE" dirty="0">
              <a:solidFill>
                <a:srgbClr val="333333"/>
              </a:solidFill>
              <a:latin typeface="Calibri Light"/>
              <a:cs typeface="Verdana"/>
            </a:endParaRPr>
          </a:p>
        </p:txBody>
      </p:sp>
      <p:sp>
        <p:nvSpPr>
          <p:cNvPr id="30" name="Caption_22"/>
          <p:cNvSpPr txBox="1">
            <a:spLocks noChangeArrowheads="1"/>
          </p:cNvSpPr>
          <p:nvPr/>
        </p:nvSpPr>
        <p:spPr bwMode="auto">
          <a:xfrm>
            <a:off x="9728667"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a:t>
            </a:r>
            <a:r>
              <a:rPr lang="de-DE" dirty="0" err="1">
                <a:solidFill>
                  <a:srgbClr val="333333"/>
                </a:solidFill>
                <a:latin typeface="Calibri Light"/>
                <a:cs typeface="Verdana"/>
              </a:rPr>
              <a:t>Záľuby</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18926959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p:txBody>
          <a:bodyPr vert="horz" lIns="0" tIns="0" rIns="0" bIns="0" rtlCol="0" anchor="t">
            <a:spAutoFit/>
          </a:bodyPr>
          <a:lstStyle/>
          <a:p>
            <a:pPr defTabSz="914377">
              <a:spcBef>
                <a:spcPts val="0"/>
              </a:spcBef>
            </a:pPr>
            <a:r>
              <a:rPr lang="sk-SK" sz="3600">
                <a:latin typeface="+mn-lt"/>
                <a:ea typeface="+mn-ea"/>
                <a:cs typeface="+mn-cs"/>
              </a:rPr>
              <a:t>Ľudia s nízkym sebavedomím…</a:t>
            </a:r>
            <a:endParaRPr lang="de-DE" sz="3600" dirty="0">
              <a:latin typeface="+mn-lt"/>
              <a:ea typeface="+mn-ea"/>
              <a:cs typeface="+mn-cs"/>
            </a:endParaRPr>
          </a:p>
        </p:txBody>
      </p:sp>
      <p:sp>
        <p:nvSpPr>
          <p:cNvPr id="27650"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333333"/>
              </a:buClr>
              <a:buFont typeface="WingDings"/>
              <a:buChar char=""/>
            </a:pPr>
            <a:r>
              <a:rPr lang="de-DE" sz="2400" dirty="0">
                <a:solidFill>
                  <a:srgbClr val="333333"/>
                </a:solidFill>
              </a:rPr>
              <a:t>… </a:t>
            </a:r>
            <a:r>
              <a:rPr lang="sk-SK" sz="2400" dirty="0">
                <a:solidFill>
                  <a:srgbClr val="333333"/>
                </a:solidFill>
              </a:rPr>
              <a:t>majú sklon zameriavať sa na ich vlastné prázdne poličky</a:t>
            </a:r>
            <a:r>
              <a:rPr lang="de-DE" sz="2400" dirty="0">
                <a:solidFill>
                  <a:srgbClr val="333333"/>
                </a:solidFill>
              </a:rPr>
              <a:t>, </a:t>
            </a:r>
            <a:r>
              <a:rPr lang="sk-SK" sz="2400" dirty="0">
                <a:solidFill>
                  <a:srgbClr val="333333"/>
                </a:solidFill>
              </a:rPr>
              <a:t>no na plné poličky iných ľudí</a:t>
            </a:r>
            <a:r>
              <a:rPr lang="de-DE" sz="2400" dirty="0">
                <a:solidFill>
                  <a:srgbClr val="333333"/>
                </a:solidFill>
              </a:rPr>
              <a:t>.</a:t>
            </a:r>
          </a:p>
          <a:p>
            <a:pPr marL="342900" indent="-342900">
              <a:buClr>
                <a:srgbClr val="333333"/>
              </a:buClr>
              <a:buFont typeface="WingDings"/>
              <a:buChar char=""/>
              <a:defRPr/>
            </a:pPr>
            <a:r>
              <a:rPr lang="de-DE" sz="2400" dirty="0">
                <a:solidFill>
                  <a:srgbClr val="333333"/>
                </a:solidFill>
              </a:rPr>
              <a:t>… </a:t>
            </a:r>
            <a:r>
              <a:rPr lang="sk-SK" sz="2400" dirty="0">
                <a:solidFill>
                  <a:srgbClr val="333333"/>
                </a:solidFill>
              </a:rPr>
              <a:t>majú sklon vytvárať zovšeobecňujúce negatívne sebahodnotenia</a:t>
            </a:r>
            <a:r>
              <a:rPr lang="en-US" sz="2400" dirty="0">
                <a:solidFill>
                  <a:srgbClr val="333333"/>
                </a:solidFill>
              </a:rPr>
              <a:t> (</a:t>
            </a:r>
            <a:r>
              <a:rPr lang="sk-SK" sz="2400" dirty="0" err="1">
                <a:solidFill>
                  <a:srgbClr val="333333"/>
                </a:solidFill>
              </a:rPr>
              <a:t>napr</a:t>
            </a:r>
            <a:r>
              <a:rPr lang="en-US" sz="2400">
                <a:solidFill>
                  <a:srgbClr val="333333"/>
                </a:solidFill>
              </a:rPr>
              <a:t>., </a:t>
            </a:r>
            <a:r>
              <a:rPr lang="en-US" sz="2400" kern="1200">
                <a:solidFill>
                  <a:srgbClr val="333333"/>
                </a:solidFill>
              </a:rPr>
              <a:t>“</a:t>
            </a:r>
            <a:r>
              <a:rPr lang="sk-SK" sz="2400">
                <a:solidFill>
                  <a:srgbClr val="333333"/>
                </a:solidFill>
              </a:rPr>
              <a:t>Som</a:t>
            </a:r>
            <a:r>
              <a:rPr lang="en-US" sz="2400">
                <a:solidFill>
                  <a:srgbClr val="333333"/>
                </a:solidFill>
              </a:rPr>
              <a:t> </a:t>
            </a:r>
            <a:r>
              <a:rPr lang="sk-SK" sz="2400">
                <a:solidFill>
                  <a:srgbClr val="333333"/>
                </a:solidFill>
              </a:rPr>
              <a:t>nanič</a:t>
            </a:r>
            <a:r>
              <a:rPr lang="de-DE" sz="2400">
                <a:solidFill>
                  <a:srgbClr val="333333"/>
                </a:solidFill>
              </a:rPr>
              <a:t>”</a:t>
            </a:r>
            <a:r>
              <a:rPr lang="en-US" sz="240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Metakognitívny tréning 9 – Sebavedomie</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13</a:t>
            </a:fld>
            <a:endParaRPr lang="de-DE">
              <a:latin typeface="+mn-lt"/>
            </a:endParaRPr>
          </a:p>
        </p:txBody>
      </p:sp>
      <p:pic>
        <p:nvPicPr>
          <p:cNvPr id="25"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26" name="Caption_18"/>
          <p:cNvSpPr txBox="1">
            <a:spLocks noChangeArrowheads="1"/>
          </p:cNvSpPr>
          <p:nvPr/>
        </p:nvSpPr>
        <p:spPr bwMode="auto">
          <a:xfrm>
            <a:off x="8093783"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Vzťahy</a:t>
            </a:r>
            <a:endParaRPr lang="de-DE" dirty="0">
              <a:solidFill>
                <a:srgbClr val="333333"/>
              </a:solidFill>
              <a:latin typeface="Calibri Light"/>
              <a:cs typeface="Verdana"/>
            </a:endParaRPr>
          </a:p>
        </p:txBody>
      </p:sp>
      <p:sp>
        <p:nvSpPr>
          <p:cNvPr id="27"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Calibri Light"/>
                <a:cs typeface="Verdana"/>
              </a:rPr>
              <a:t>Práca</a:t>
            </a:r>
            <a:endParaRPr lang="de-DE" dirty="0">
              <a:solidFill>
                <a:srgbClr val="333333"/>
              </a:solidFill>
              <a:latin typeface="Calibri Light"/>
              <a:cs typeface="Verdana"/>
            </a:endParaRPr>
          </a:p>
        </p:txBody>
      </p:sp>
      <p:sp>
        <p:nvSpPr>
          <p:cNvPr id="28" name="Caption_20"/>
          <p:cNvSpPr txBox="1">
            <a:spLocks noChangeArrowheads="1"/>
          </p:cNvSpPr>
          <p:nvPr/>
        </p:nvSpPr>
        <p:spPr bwMode="auto">
          <a:xfrm>
            <a:off x="8094326" y="423171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Výzor</a:t>
            </a:r>
            <a:endParaRPr lang="de-DE" dirty="0">
              <a:solidFill>
                <a:srgbClr val="333333"/>
              </a:solidFill>
              <a:latin typeface="Calibri Light"/>
              <a:cs typeface="Verdana"/>
            </a:endParaRPr>
          </a:p>
        </p:txBody>
      </p:sp>
      <p:sp>
        <p:nvSpPr>
          <p:cNvPr id="29"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Šport</a:t>
            </a:r>
            <a:endParaRPr lang="de-DE" dirty="0">
              <a:solidFill>
                <a:srgbClr val="333333"/>
              </a:solidFill>
              <a:latin typeface="Calibri Light"/>
              <a:cs typeface="Verdana"/>
            </a:endParaRPr>
          </a:p>
        </p:txBody>
      </p:sp>
      <p:sp>
        <p:nvSpPr>
          <p:cNvPr id="30" name="Caption_22"/>
          <p:cNvSpPr txBox="1">
            <a:spLocks noChangeArrowheads="1"/>
          </p:cNvSpPr>
          <p:nvPr/>
        </p:nvSpPr>
        <p:spPr bwMode="auto">
          <a:xfrm>
            <a:off x="9728667"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a:t>
            </a:r>
            <a:r>
              <a:rPr lang="de-DE" dirty="0" err="1">
                <a:solidFill>
                  <a:srgbClr val="333333"/>
                </a:solidFill>
                <a:latin typeface="Calibri Light"/>
                <a:cs typeface="Verdana"/>
              </a:rPr>
              <a:t>Záľuby</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42290656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p:txBody>
          <a:bodyPr vert="horz" lIns="0" tIns="0" rIns="0" bIns="0" rtlCol="0" anchor="t">
            <a:spAutoFit/>
          </a:bodyPr>
          <a:lstStyle/>
          <a:p>
            <a:pPr defTabSz="914377">
              <a:spcBef>
                <a:spcPts val="0"/>
              </a:spcBef>
            </a:pPr>
            <a:r>
              <a:rPr lang="sk-SK" sz="3600">
                <a:latin typeface="+mn-lt"/>
                <a:ea typeface="+mn-ea"/>
                <a:cs typeface="+mn-cs"/>
              </a:rPr>
              <a:t>Ľudia s nízkym sebavedomím…</a:t>
            </a:r>
            <a:endParaRPr lang="de-DE" sz="3600" dirty="0">
              <a:latin typeface="+mn-lt"/>
              <a:ea typeface="+mn-ea"/>
              <a:cs typeface="+mn-cs"/>
            </a:endParaRPr>
          </a:p>
        </p:txBody>
      </p:sp>
      <p:sp>
        <p:nvSpPr>
          <p:cNvPr id="27650"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333333"/>
              </a:buClr>
              <a:buFont typeface="WingDings"/>
              <a:buChar char=""/>
            </a:pPr>
            <a:r>
              <a:rPr lang="de-DE" sz="2400" dirty="0">
                <a:solidFill>
                  <a:srgbClr val="333333"/>
                </a:solidFill>
              </a:rPr>
              <a:t>… </a:t>
            </a:r>
            <a:r>
              <a:rPr lang="sk-SK" sz="2400" dirty="0">
                <a:solidFill>
                  <a:srgbClr val="333333"/>
                </a:solidFill>
              </a:rPr>
              <a:t>majú sklon zameriavať sa na ich vlastné prázdne poličky</a:t>
            </a:r>
            <a:r>
              <a:rPr lang="de-DE" sz="2400" dirty="0">
                <a:solidFill>
                  <a:srgbClr val="333333"/>
                </a:solidFill>
              </a:rPr>
              <a:t>, </a:t>
            </a:r>
            <a:r>
              <a:rPr lang="sk-SK" sz="2400" dirty="0">
                <a:solidFill>
                  <a:srgbClr val="333333"/>
                </a:solidFill>
              </a:rPr>
              <a:t>no na plné poličky iných ľudí</a:t>
            </a:r>
            <a:r>
              <a:rPr lang="de-DE" sz="2400" dirty="0">
                <a:solidFill>
                  <a:srgbClr val="333333"/>
                </a:solidFill>
              </a:rPr>
              <a:t>.</a:t>
            </a:r>
          </a:p>
          <a:p>
            <a:pPr marL="342900" indent="-342900">
              <a:buClr>
                <a:srgbClr val="333333"/>
              </a:buClr>
              <a:buFont typeface="WingDings"/>
              <a:buChar char=""/>
              <a:defRPr/>
            </a:pPr>
            <a:r>
              <a:rPr lang="de-DE" sz="2400" dirty="0">
                <a:solidFill>
                  <a:srgbClr val="333333"/>
                </a:solidFill>
              </a:rPr>
              <a:t>… </a:t>
            </a:r>
            <a:r>
              <a:rPr lang="sk-SK" sz="2400" dirty="0">
                <a:solidFill>
                  <a:srgbClr val="333333"/>
                </a:solidFill>
              </a:rPr>
              <a:t>majú sklon vytvárať zovšeobecňujúce negatívne sebahodnotenia</a:t>
            </a:r>
            <a:r>
              <a:rPr lang="en-US" sz="2400" dirty="0">
                <a:solidFill>
                  <a:srgbClr val="333333"/>
                </a:solidFill>
              </a:rPr>
              <a:t> (</a:t>
            </a:r>
            <a:r>
              <a:rPr lang="sk-SK" sz="2400" dirty="0" err="1">
                <a:solidFill>
                  <a:srgbClr val="333333"/>
                </a:solidFill>
              </a:rPr>
              <a:t>napr</a:t>
            </a:r>
            <a:r>
              <a:rPr lang="en-US" sz="2400">
                <a:solidFill>
                  <a:srgbClr val="333333"/>
                </a:solidFill>
              </a:rPr>
              <a:t>., </a:t>
            </a:r>
            <a:r>
              <a:rPr lang="en-US" sz="2400" kern="1200">
                <a:solidFill>
                  <a:srgbClr val="333333"/>
                </a:solidFill>
              </a:rPr>
              <a:t>“</a:t>
            </a:r>
            <a:r>
              <a:rPr lang="sk-SK" sz="2400">
                <a:solidFill>
                  <a:srgbClr val="333333"/>
                </a:solidFill>
              </a:rPr>
              <a:t>Som</a:t>
            </a:r>
            <a:r>
              <a:rPr lang="en-US" sz="2400">
                <a:solidFill>
                  <a:srgbClr val="333333"/>
                </a:solidFill>
              </a:rPr>
              <a:t> </a:t>
            </a:r>
            <a:r>
              <a:rPr lang="sk-SK" sz="2400">
                <a:solidFill>
                  <a:srgbClr val="333333"/>
                </a:solidFill>
              </a:rPr>
              <a:t>nanič</a:t>
            </a:r>
            <a:r>
              <a:rPr lang="de-DE" sz="2400">
                <a:solidFill>
                  <a:srgbClr val="333333"/>
                </a:solidFill>
              </a:rPr>
              <a:t>”</a:t>
            </a:r>
            <a:r>
              <a:rPr lang="en-US" sz="2400">
                <a:solidFill>
                  <a:srgbClr val="333333"/>
                </a:solidFill>
              </a:rPr>
              <a:t>).</a:t>
            </a:r>
            <a:endParaRPr lang="de-DE" sz="2400" dirty="0">
              <a:solidFill>
                <a:srgbClr val="333333"/>
              </a:solidFill>
            </a:endParaRPr>
          </a:p>
          <a:p>
            <a:pPr marL="342900" indent="-342900">
              <a:buClr>
                <a:srgbClr val="333333"/>
              </a:buClr>
              <a:buFont typeface="WingDings"/>
              <a:buChar char=""/>
              <a:defRPr/>
            </a:pPr>
            <a:r>
              <a:rPr lang="de-DE" sz="2400" dirty="0">
                <a:solidFill>
                  <a:srgbClr val="333333"/>
                </a:solidFill>
              </a:rPr>
              <a:t>… </a:t>
            </a:r>
            <a:r>
              <a:rPr lang="sk-SK" sz="2400" dirty="0">
                <a:solidFill>
                  <a:srgbClr val="333333"/>
                </a:solidFill>
              </a:rPr>
              <a:t>nerozlišujú medzi človekom ako celkom a správaním</a:t>
            </a:r>
            <a:r>
              <a:rPr lang="en-US" sz="2400" dirty="0">
                <a:solidFill>
                  <a:srgbClr val="333333"/>
                </a:solidFill>
              </a:rPr>
              <a:t> (</a:t>
            </a:r>
            <a:r>
              <a:rPr lang="sk-SK" sz="2400" dirty="0" err="1">
                <a:solidFill>
                  <a:srgbClr val="333333"/>
                </a:solidFill>
              </a:rPr>
              <a:t>napr</a:t>
            </a:r>
            <a:r>
              <a:rPr lang="en-US" sz="2400">
                <a:solidFill>
                  <a:srgbClr val="333333"/>
                </a:solidFill>
              </a:rPr>
              <a:t>., </a:t>
            </a:r>
            <a:r>
              <a:rPr lang="en-US" sz="2400" kern="1200">
                <a:solidFill>
                  <a:srgbClr val="333333"/>
                </a:solidFill>
              </a:rPr>
              <a:t>“</a:t>
            </a:r>
            <a:r>
              <a:rPr lang="sk-SK" sz="2400" kern="1200">
                <a:solidFill>
                  <a:srgbClr val="333333"/>
                </a:solidFill>
              </a:rPr>
              <a:t>Ak </a:t>
            </a:r>
            <a:r>
              <a:rPr lang="sk-SK" sz="2400" kern="1200" dirty="0">
                <a:solidFill>
                  <a:srgbClr val="333333"/>
                </a:solidFill>
              </a:rPr>
              <a:t>som v niečom neúspešný</a:t>
            </a:r>
            <a:r>
              <a:rPr lang="en-US" sz="2400" dirty="0">
                <a:solidFill>
                  <a:srgbClr val="333333"/>
                </a:solidFill>
              </a:rPr>
              <a:t>, </a:t>
            </a:r>
            <a:r>
              <a:rPr lang="sk-SK" sz="2400" dirty="0">
                <a:solidFill>
                  <a:srgbClr val="333333"/>
                </a:solidFill>
              </a:rPr>
              <a:t>znamená to, že </a:t>
            </a:r>
            <a:r>
              <a:rPr lang="sk-SK" sz="2400">
                <a:solidFill>
                  <a:srgbClr val="333333"/>
                </a:solidFill>
              </a:rPr>
              <a:t>som nanič</a:t>
            </a:r>
            <a:r>
              <a:rPr lang="de-DE" sz="2400">
                <a:solidFill>
                  <a:srgbClr val="333333"/>
                </a:solidFill>
              </a:rPr>
              <a:t>”</a:t>
            </a:r>
            <a:r>
              <a:rPr lang="en-US" sz="240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Metakognitívny tréning 9 – Sebavedomie</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14</a:t>
            </a:fld>
            <a:endParaRPr lang="de-DE">
              <a:latin typeface="+mn-lt"/>
            </a:endParaRPr>
          </a:p>
        </p:txBody>
      </p:sp>
      <p:pic>
        <p:nvPicPr>
          <p:cNvPr id="25"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26" name="Caption_18"/>
          <p:cNvSpPr txBox="1">
            <a:spLocks noChangeArrowheads="1"/>
          </p:cNvSpPr>
          <p:nvPr/>
        </p:nvSpPr>
        <p:spPr bwMode="auto">
          <a:xfrm>
            <a:off x="8093783"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Vzťahy</a:t>
            </a:r>
            <a:endParaRPr lang="de-DE" dirty="0">
              <a:solidFill>
                <a:srgbClr val="333333"/>
              </a:solidFill>
              <a:latin typeface="Calibri Light"/>
              <a:cs typeface="Verdana"/>
            </a:endParaRPr>
          </a:p>
        </p:txBody>
      </p:sp>
      <p:sp>
        <p:nvSpPr>
          <p:cNvPr id="27"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Calibri Light"/>
                <a:cs typeface="Verdana"/>
              </a:rPr>
              <a:t>Práca</a:t>
            </a:r>
            <a:endParaRPr lang="de-DE" dirty="0">
              <a:solidFill>
                <a:srgbClr val="333333"/>
              </a:solidFill>
              <a:latin typeface="Calibri Light"/>
              <a:cs typeface="Verdana"/>
            </a:endParaRPr>
          </a:p>
        </p:txBody>
      </p:sp>
      <p:sp>
        <p:nvSpPr>
          <p:cNvPr id="28" name="Caption_20"/>
          <p:cNvSpPr txBox="1">
            <a:spLocks noChangeArrowheads="1"/>
          </p:cNvSpPr>
          <p:nvPr/>
        </p:nvSpPr>
        <p:spPr bwMode="auto">
          <a:xfrm>
            <a:off x="8094326" y="423171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Výzor</a:t>
            </a:r>
            <a:endParaRPr lang="de-DE" dirty="0">
              <a:solidFill>
                <a:srgbClr val="333333"/>
              </a:solidFill>
              <a:latin typeface="Calibri Light"/>
              <a:cs typeface="Verdana"/>
            </a:endParaRPr>
          </a:p>
        </p:txBody>
      </p:sp>
      <p:sp>
        <p:nvSpPr>
          <p:cNvPr id="29"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Šport</a:t>
            </a:r>
            <a:endParaRPr lang="de-DE" dirty="0">
              <a:solidFill>
                <a:srgbClr val="333333"/>
              </a:solidFill>
              <a:latin typeface="Calibri Light"/>
              <a:cs typeface="Verdana"/>
            </a:endParaRPr>
          </a:p>
        </p:txBody>
      </p:sp>
      <p:sp>
        <p:nvSpPr>
          <p:cNvPr id="30" name="Caption_22"/>
          <p:cNvSpPr txBox="1">
            <a:spLocks noChangeArrowheads="1"/>
          </p:cNvSpPr>
          <p:nvPr/>
        </p:nvSpPr>
        <p:spPr bwMode="auto">
          <a:xfrm>
            <a:off x="9728667"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a:t>
            </a:r>
            <a:r>
              <a:rPr lang="de-DE" dirty="0" err="1">
                <a:solidFill>
                  <a:srgbClr val="333333"/>
                </a:solidFill>
                <a:latin typeface="Calibri Light"/>
                <a:cs typeface="Verdana"/>
              </a:rPr>
              <a:t>Záľuby</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32703910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08488" y="1868992"/>
            <a:ext cx="3038130" cy="4559271"/>
          </a:xfrm>
          <a:prstGeom prst="rect">
            <a:avLst/>
          </a:prstGeom>
        </p:spPr>
      </p:pic>
      <p:sp>
        <p:nvSpPr>
          <p:cNvPr id="21"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k-SK" sz="3600">
                <a:solidFill>
                  <a:srgbClr val="004992"/>
                </a:solidFill>
                <a:latin typeface="+mn-lt"/>
                <a:ea typeface="+mn-ea"/>
                <a:cs typeface="+mn-cs"/>
              </a:rPr>
              <a:t>Nezabúdajte…</a:t>
            </a:r>
            <a:endParaRPr lang="de-DE" sz="3600" dirty="0">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rPr>
              <a:t>Metakognitívny tréning 9 – Sebavedomie</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15</a:t>
            </a:fld>
            <a:endParaRPr lang="de-DE">
              <a:latin typeface="+mn-lt"/>
            </a:endParaRPr>
          </a:p>
        </p:txBody>
      </p:sp>
      <p:sp>
        <p:nvSpPr>
          <p:cNvPr id="32" name="Caption_19"/>
          <p:cNvSpPr txBox="1">
            <a:spLocks noChangeArrowheads="1"/>
          </p:cNvSpPr>
          <p:nvPr/>
        </p:nvSpPr>
        <p:spPr bwMode="auto">
          <a:xfrm>
            <a:off x="4837998" y="3440714"/>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a:t>
            </a:r>
            <a:r>
              <a:rPr lang="de-DE" dirty="0" err="1">
                <a:solidFill>
                  <a:srgbClr val="333333"/>
                </a:solidFill>
                <a:latin typeface="Calibri Light"/>
                <a:cs typeface="Verdana"/>
              </a:rPr>
              <a:t>Práca</a:t>
            </a:r>
            <a:endParaRPr lang="de-DE" dirty="0">
              <a:solidFill>
                <a:srgbClr val="333333"/>
              </a:solidFill>
              <a:latin typeface="Calibri Light"/>
              <a:cs typeface="Verdana"/>
            </a:endParaRPr>
          </a:p>
        </p:txBody>
      </p:sp>
      <p:sp>
        <p:nvSpPr>
          <p:cNvPr id="33" name="Caption_20"/>
          <p:cNvSpPr txBox="1">
            <a:spLocks noChangeArrowheads="1"/>
          </p:cNvSpPr>
          <p:nvPr/>
        </p:nvSpPr>
        <p:spPr bwMode="auto">
          <a:xfrm>
            <a:off x="4708150" y="423171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Výzor</a:t>
            </a:r>
            <a:endParaRPr lang="de-DE" dirty="0">
              <a:solidFill>
                <a:srgbClr val="333333"/>
              </a:solidFill>
              <a:latin typeface="Calibri Light"/>
              <a:cs typeface="Verdana"/>
            </a:endParaRPr>
          </a:p>
        </p:txBody>
      </p:sp>
      <p:sp>
        <p:nvSpPr>
          <p:cNvPr id="34" name="Caption_24"/>
          <p:cNvSpPr>
            <a:spLocks noChangeArrowheads="1"/>
          </p:cNvSpPr>
          <p:nvPr/>
        </p:nvSpPr>
        <p:spPr bwMode="auto">
          <a:xfrm>
            <a:off x="8088283" y="1969477"/>
            <a:ext cx="3539611" cy="1368736"/>
          </a:xfrm>
          <a:prstGeom prst="wedgeRoundRectCallout">
            <a:avLst>
              <a:gd name="adj1" fmla="val -61207"/>
              <a:gd name="adj2" fmla="val 34363"/>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en-US" sz="1600" i="1">
                <a:solidFill>
                  <a:srgbClr val="333333"/>
                </a:solidFill>
                <a:latin typeface="Calibri Light"/>
                <a:ea typeface="ＭＳ Ｐゴシック" charset="0"/>
              </a:rPr>
              <a:t>V škole ma vybrali do športových tímov ako posledného; neviem hádzať loptu, som však dobrý v tanci…</a:t>
            </a:r>
            <a:endParaRPr lang="de-DE" sz="1600" i="1" dirty="0">
              <a:solidFill>
                <a:srgbClr val="333333"/>
              </a:solidFill>
              <a:latin typeface="Calibri Light"/>
              <a:ea typeface="ＭＳ Ｐゴシック" charset="0"/>
            </a:endParaRPr>
          </a:p>
        </p:txBody>
      </p:sp>
      <p:sp>
        <p:nvSpPr>
          <p:cNvPr id="35" name="Caption_27"/>
          <p:cNvSpPr>
            <a:spLocks noChangeArrowheads="1"/>
          </p:cNvSpPr>
          <p:nvPr/>
        </p:nvSpPr>
        <p:spPr bwMode="auto">
          <a:xfrm>
            <a:off x="8088283" y="3542096"/>
            <a:ext cx="3539611" cy="1371600"/>
          </a:xfrm>
          <a:prstGeom prst="wedgeRoundRectCallout">
            <a:avLst>
              <a:gd name="adj1" fmla="val -59748"/>
              <a:gd name="adj2" fmla="val 26905"/>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pt-BR" sz="1600" i="1" dirty="0">
                <a:solidFill>
                  <a:srgbClr val="333333"/>
                </a:solidFill>
                <a:latin typeface="Calibri Light"/>
                <a:ea typeface="ＭＳ Ｐゴシック" charset="0"/>
              </a:rPr>
              <a:t>Rád varím a viem mnoho o hudbe a o politike. Zaujímam sa o literatúru a o filmy…</a:t>
            </a:r>
            <a:endParaRPr lang="de-DE" sz="1600" i="1" dirty="0">
              <a:solidFill>
                <a:srgbClr val="333333"/>
              </a:solidFill>
              <a:latin typeface="Calibri Light"/>
              <a:ea typeface="ＭＳ Ｐゴシック" charset="0"/>
            </a:endParaRPr>
          </a:p>
        </p:txBody>
      </p:sp>
      <p:sp>
        <p:nvSpPr>
          <p:cNvPr id="36" name="Caption_26"/>
          <p:cNvSpPr>
            <a:spLocks noChangeArrowheads="1"/>
          </p:cNvSpPr>
          <p:nvPr/>
        </p:nvSpPr>
        <p:spPr bwMode="auto">
          <a:xfrm>
            <a:off x="680250" y="4384452"/>
            <a:ext cx="3351885" cy="1132093"/>
          </a:xfrm>
          <a:prstGeom prst="wedgeRoundRectCallout">
            <a:avLst>
              <a:gd name="adj1" fmla="val 66140"/>
              <a:gd name="adj2" fmla="val -42678"/>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en-US" sz="1600" i="1">
                <a:solidFill>
                  <a:srgbClr val="333333"/>
                </a:solidFill>
                <a:latin typeface="Calibri Light"/>
                <a:ea typeface="ＭＳ Ｐゴシック" charset="0"/>
              </a:rPr>
              <a:t>Som spokojný so svojimi vlasmi a páčia sa mi moje oči, no bol by som rád vyšší...</a:t>
            </a:r>
            <a:endParaRPr lang="de-DE" sz="1600" i="1" dirty="0">
              <a:solidFill>
                <a:srgbClr val="333333"/>
              </a:solidFill>
              <a:latin typeface="Calibri Light"/>
              <a:ea typeface="ＭＳ Ｐゴシック" charset="0"/>
            </a:endParaRPr>
          </a:p>
        </p:txBody>
      </p:sp>
      <p:sp>
        <p:nvSpPr>
          <p:cNvPr id="37" name="Caption_25"/>
          <p:cNvSpPr>
            <a:spLocks noChangeArrowheads="1"/>
          </p:cNvSpPr>
          <p:nvPr/>
        </p:nvSpPr>
        <p:spPr bwMode="auto">
          <a:xfrm>
            <a:off x="680251" y="3265714"/>
            <a:ext cx="3351884" cy="893566"/>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fontAlgn="base">
              <a:lnSpc>
                <a:spcPct val="105000"/>
              </a:lnSpc>
              <a:spcBef>
                <a:spcPts val="1999"/>
              </a:spcBef>
              <a:spcAft>
                <a:spcPct val="0"/>
              </a:spcAft>
            </a:pPr>
            <a:r>
              <a:rPr lang="en-US" sz="1600" i="1">
                <a:solidFill>
                  <a:srgbClr val="333333"/>
                </a:solidFill>
                <a:latin typeface="Calibri Light"/>
                <a:ea typeface="ＭＳ Ｐゴシック" charset="0"/>
              </a:rPr>
              <a:t>Práve som nezamestnaný; nezvládol som poslednú skúšku</a:t>
            </a:r>
            <a:endParaRPr lang="de-DE" sz="1600" i="1" dirty="0">
              <a:solidFill>
                <a:srgbClr val="333333"/>
              </a:solidFill>
              <a:latin typeface="Calibri Light"/>
              <a:ea typeface="ＭＳ Ｐゴシック" charset="0"/>
            </a:endParaRPr>
          </a:p>
        </p:txBody>
      </p:sp>
      <p:sp>
        <p:nvSpPr>
          <p:cNvPr id="38" name="Caption_28"/>
          <p:cNvSpPr>
            <a:spLocks noChangeArrowheads="1"/>
          </p:cNvSpPr>
          <p:nvPr/>
        </p:nvSpPr>
        <p:spPr bwMode="auto">
          <a:xfrm>
            <a:off x="680251" y="1969477"/>
            <a:ext cx="3351884" cy="1097280"/>
          </a:xfrm>
          <a:prstGeom prst="wedgeRoundRectCallout">
            <a:avLst>
              <a:gd name="adj1" fmla="val 65195"/>
              <a:gd name="adj2" fmla="val 10737"/>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en-US" sz="1600" i="1" dirty="0" err="1">
                <a:solidFill>
                  <a:srgbClr val="333333"/>
                </a:solidFill>
                <a:latin typeface="Calibri Light"/>
                <a:ea typeface="ＭＳ Ｐゴシック" charset="0"/>
              </a:rPr>
              <a:t>Viem</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dobre</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načúvať</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som</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zodpovedný</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som</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schopný</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udržiavať</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si</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priateľstvá</a:t>
            </a:r>
            <a:r>
              <a:rPr lang="en-US" sz="1600" i="1" dirty="0">
                <a:solidFill>
                  <a:srgbClr val="333333"/>
                </a:solidFill>
                <a:latin typeface="Calibri Light"/>
                <a:ea typeface="ＭＳ Ｐゴシック" charset="0"/>
              </a:rPr>
              <a:t> a </a:t>
            </a:r>
            <a:r>
              <a:rPr lang="en-US" sz="1600" i="1" dirty="0" err="1">
                <a:solidFill>
                  <a:srgbClr val="333333"/>
                </a:solidFill>
                <a:latin typeface="Calibri Light"/>
                <a:ea typeface="ＭＳ Ｐゴシック" charset="0"/>
              </a:rPr>
              <a:t>rozosmiať</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iných</a:t>
            </a:r>
            <a:r>
              <a:rPr lang="en-US" sz="1600" i="1" dirty="0">
                <a:solidFill>
                  <a:srgbClr val="333333"/>
                </a:solidFill>
                <a:latin typeface="Calibri Light"/>
                <a:ea typeface="ＭＳ Ｐゴシック" charset="0"/>
              </a:rPr>
              <a:t>…</a:t>
            </a:r>
            <a:endParaRPr lang="de-DE" sz="1600" dirty="0">
              <a:solidFill>
                <a:srgbClr val="333333"/>
              </a:solidFill>
              <a:latin typeface="Calibri Light"/>
              <a:ea typeface="ＭＳ Ｐゴシック" charset="0"/>
            </a:endParaRPr>
          </a:p>
        </p:txBody>
      </p:sp>
      <p:sp>
        <p:nvSpPr>
          <p:cNvPr id="39" name="Caption_18"/>
          <p:cNvSpPr txBox="1">
            <a:spLocks noChangeArrowheads="1"/>
          </p:cNvSpPr>
          <p:nvPr/>
        </p:nvSpPr>
        <p:spPr bwMode="auto">
          <a:xfrm>
            <a:off x="4707607"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Vzťahy</a:t>
            </a:r>
            <a:endParaRPr lang="de-DE" dirty="0">
              <a:solidFill>
                <a:srgbClr val="333333"/>
              </a:solidFill>
              <a:latin typeface="Calibri Light"/>
              <a:cs typeface="Verdana"/>
            </a:endParaRPr>
          </a:p>
        </p:txBody>
      </p:sp>
      <p:sp>
        <p:nvSpPr>
          <p:cNvPr id="40" name="Caption_21"/>
          <p:cNvSpPr txBox="1">
            <a:spLocks noChangeArrowheads="1"/>
          </p:cNvSpPr>
          <p:nvPr/>
        </p:nvSpPr>
        <p:spPr bwMode="auto">
          <a:xfrm>
            <a:off x="6441360"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Šport</a:t>
            </a:r>
            <a:endParaRPr lang="de-DE" dirty="0">
              <a:solidFill>
                <a:srgbClr val="333333"/>
              </a:solidFill>
              <a:latin typeface="Calibri Light"/>
              <a:cs typeface="Verdana"/>
            </a:endParaRPr>
          </a:p>
        </p:txBody>
      </p:sp>
      <p:sp>
        <p:nvSpPr>
          <p:cNvPr id="41" name="Caption_22"/>
          <p:cNvSpPr txBox="1">
            <a:spLocks noChangeArrowheads="1"/>
          </p:cNvSpPr>
          <p:nvPr/>
        </p:nvSpPr>
        <p:spPr bwMode="auto">
          <a:xfrm>
            <a:off x="6342491" y="4453286"/>
            <a:ext cx="118872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Záľuby</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27497515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08488" y="1868992"/>
            <a:ext cx="3038130" cy="4559271"/>
          </a:xfrm>
          <a:prstGeom prst="rect">
            <a:avLst/>
          </a:prstGeom>
        </p:spPr>
      </p:pic>
      <p:sp>
        <p:nvSpPr>
          <p:cNvPr id="21"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k-SK" sz="3600">
                <a:solidFill>
                  <a:srgbClr val="004992"/>
                </a:solidFill>
                <a:latin typeface="+mn-lt"/>
                <a:ea typeface="+mn-ea"/>
                <a:cs typeface="+mn-cs"/>
              </a:rPr>
              <a:t>Nezabúdajte…</a:t>
            </a:r>
            <a:endParaRPr lang="de-DE" sz="3600" dirty="0">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rPr>
              <a:t>Metakognitívny tréning 9 – Sebavedomie</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16</a:t>
            </a:fld>
            <a:endParaRPr lang="de-DE">
              <a:latin typeface="+mn-lt"/>
            </a:endParaRPr>
          </a:p>
        </p:txBody>
      </p:sp>
      <p:sp>
        <p:nvSpPr>
          <p:cNvPr id="31" name="Caption_29"/>
          <p:cNvSpPr>
            <a:spLocks noChangeArrowheads="1"/>
          </p:cNvSpPr>
          <p:nvPr/>
        </p:nvSpPr>
        <p:spPr bwMode="auto">
          <a:xfrm>
            <a:off x="408955" y="6446520"/>
            <a:ext cx="11376000" cy="400110"/>
          </a:xfrm>
          <a:prstGeom prst="rect">
            <a:avLst/>
          </a:prstGeom>
          <a:noFill/>
          <a:ln w="9525">
            <a:noFill/>
            <a:miter lim="800000"/>
            <a:headEnd/>
            <a:tailEnd/>
          </a:ln>
        </p:spPr>
        <p:txBody>
          <a:bodyPr wrap="square">
            <a:spAutoFit/>
          </a:bodyPr>
          <a:lstStyle/>
          <a:p>
            <a:pPr algn="ctr"/>
            <a:r>
              <a:rPr lang="en-US" sz="2000" dirty="0">
                <a:solidFill>
                  <a:srgbClr val="004992"/>
                </a:solidFill>
                <a:latin typeface="Calibri Light"/>
                <a:cs typeface="Verdana"/>
              </a:rPr>
              <a:t>Do </a:t>
            </a:r>
            <a:r>
              <a:rPr lang="en-US" sz="2000" dirty="0" err="1">
                <a:solidFill>
                  <a:srgbClr val="004992"/>
                </a:solidFill>
                <a:latin typeface="Calibri Light"/>
                <a:cs typeface="Verdana"/>
              </a:rPr>
              <a:t>ktorej</a:t>
            </a:r>
            <a:r>
              <a:rPr lang="en-US" sz="2000" dirty="0">
                <a:solidFill>
                  <a:srgbClr val="004992"/>
                </a:solidFill>
                <a:latin typeface="Calibri Light"/>
                <a:cs typeface="Verdana"/>
              </a:rPr>
              <a:t> </a:t>
            </a:r>
            <a:r>
              <a:rPr lang="en-US" sz="2000" dirty="0" err="1">
                <a:solidFill>
                  <a:srgbClr val="004992"/>
                </a:solidFill>
                <a:latin typeface="Calibri Light"/>
                <a:cs typeface="Verdana"/>
              </a:rPr>
              <a:t>poličky</a:t>
            </a:r>
            <a:r>
              <a:rPr lang="en-US" sz="2000" dirty="0">
                <a:solidFill>
                  <a:srgbClr val="004992"/>
                </a:solidFill>
                <a:latin typeface="Calibri Light"/>
                <a:cs typeface="Verdana"/>
              </a:rPr>
              <a:t> </a:t>
            </a:r>
            <a:r>
              <a:rPr lang="en-US" sz="2000" dirty="0" err="1">
                <a:solidFill>
                  <a:srgbClr val="004992"/>
                </a:solidFill>
                <a:latin typeface="Calibri Light"/>
                <a:cs typeface="Verdana"/>
              </a:rPr>
              <a:t>ste</a:t>
            </a:r>
            <a:r>
              <a:rPr lang="en-US" sz="2000" dirty="0">
                <a:solidFill>
                  <a:srgbClr val="004992"/>
                </a:solidFill>
                <a:latin typeface="Calibri Light"/>
                <a:cs typeface="Verdana"/>
              </a:rPr>
              <a:t> </a:t>
            </a:r>
            <a:r>
              <a:rPr lang="en-US" sz="2000" dirty="0" err="1">
                <a:solidFill>
                  <a:srgbClr val="004992"/>
                </a:solidFill>
                <a:latin typeface="Calibri Light"/>
                <a:cs typeface="Verdana"/>
              </a:rPr>
              <a:t>sa</a:t>
            </a:r>
            <a:r>
              <a:rPr lang="en-US" sz="2000" dirty="0">
                <a:solidFill>
                  <a:srgbClr val="004992"/>
                </a:solidFill>
                <a:latin typeface="Calibri Light"/>
                <a:cs typeface="Verdana"/>
              </a:rPr>
              <a:t> </a:t>
            </a:r>
            <a:r>
              <a:rPr lang="en-US" sz="2000" dirty="0" err="1">
                <a:solidFill>
                  <a:srgbClr val="004992"/>
                </a:solidFill>
                <a:latin typeface="Calibri Light"/>
                <a:cs typeface="Verdana"/>
              </a:rPr>
              <a:t>už</a:t>
            </a:r>
            <a:r>
              <a:rPr lang="en-US" sz="2000" dirty="0">
                <a:solidFill>
                  <a:srgbClr val="004992"/>
                </a:solidFill>
                <a:latin typeface="Calibri Light"/>
                <a:cs typeface="Verdana"/>
              </a:rPr>
              <a:t> </a:t>
            </a:r>
            <a:r>
              <a:rPr lang="en-US" sz="2000" dirty="0" err="1">
                <a:solidFill>
                  <a:srgbClr val="004992"/>
                </a:solidFill>
                <a:latin typeface="Calibri Light"/>
                <a:cs typeface="Verdana"/>
              </a:rPr>
              <a:t>dlho</a:t>
            </a:r>
            <a:r>
              <a:rPr lang="en-US" sz="2000" dirty="0">
                <a:solidFill>
                  <a:srgbClr val="004992"/>
                </a:solidFill>
                <a:latin typeface="Calibri Light"/>
                <a:cs typeface="Verdana"/>
              </a:rPr>
              <a:t> </a:t>
            </a:r>
            <a:r>
              <a:rPr lang="en-US" sz="2000" dirty="0" err="1">
                <a:solidFill>
                  <a:srgbClr val="004992"/>
                </a:solidFill>
                <a:latin typeface="Calibri Light"/>
                <a:cs typeface="Verdana"/>
              </a:rPr>
              <a:t>nepozerali</a:t>
            </a:r>
            <a:r>
              <a:rPr lang="en-US" sz="2000" dirty="0">
                <a:solidFill>
                  <a:srgbClr val="004992"/>
                </a:solidFill>
                <a:latin typeface="Calibri Light"/>
                <a:cs typeface="Verdana"/>
              </a:rPr>
              <a:t>? </a:t>
            </a:r>
            <a:r>
              <a:rPr lang="en-US" sz="2000" dirty="0" err="1">
                <a:solidFill>
                  <a:srgbClr val="004992"/>
                </a:solidFill>
                <a:latin typeface="Calibri Light"/>
                <a:cs typeface="Verdana"/>
              </a:rPr>
              <a:t>Aké</a:t>
            </a:r>
            <a:r>
              <a:rPr lang="en-US" sz="2000" dirty="0">
                <a:solidFill>
                  <a:srgbClr val="004992"/>
                </a:solidFill>
                <a:latin typeface="Calibri Light"/>
                <a:cs typeface="Verdana"/>
              </a:rPr>
              <a:t> </a:t>
            </a:r>
            <a:r>
              <a:rPr lang="en-US" sz="2000" dirty="0" err="1">
                <a:solidFill>
                  <a:srgbClr val="004992"/>
                </a:solidFill>
                <a:latin typeface="Calibri Light"/>
                <a:cs typeface="Verdana"/>
              </a:rPr>
              <a:t>poklady</a:t>
            </a:r>
            <a:r>
              <a:rPr lang="en-US" sz="2000" dirty="0">
                <a:solidFill>
                  <a:srgbClr val="004992"/>
                </a:solidFill>
                <a:latin typeface="Calibri Light"/>
                <a:cs typeface="Verdana"/>
              </a:rPr>
              <a:t> by tam </a:t>
            </a:r>
            <a:r>
              <a:rPr lang="en-US" sz="2000" dirty="0" err="1">
                <a:solidFill>
                  <a:srgbClr val="004992"/>
                </a:solidFill>
                <a:latin typeface="Calibri Light"/>
                <a:cs typeface="Verdana"/>
              </a:rPr>
              <a:t>mohli</a:t>
            </a:r>
            <a:r>
              <a:rPr lang="en-US" sz="2000" dirty="0">
                <a:solidFill>
                  <a:srgbClr val="004992"/>
                </a:solidFill>
                <a:latin typeface="Calibri Light"/>
                <a:cs typeface="Verdana"/>
              </a:rPr>
              <a:t> </a:t>
            </a:r>
            <a:r>
              <a:rPr lang="en-US" sz="2000" dirty="0" err="1">
                <a:solidFill>
                  <a:srgbClr val="004992"/>
                </a:solidFill>
                <a:latin typeface="Calibri Light"/>
                <a:cs typeface="Verdana"/>
              </a:rPr>
              <a:t>byť</a:t>
            </a:r>
            <a:r>
              <a:rPr lang="en-US" sz="2000" dirty="0">
                <a:solidFill>
                  <a:srgbClr val="004992"/>
                </a:solidFill>
                <a:latin typeface="Calibri Light"/>
                <a:cs typeface="Verdana"/>
              </a:rPr>
              <a:t> </a:t>
            </a:r>
            <a:r>
              <a:rPr lang="en-US" sz="2000" dirty="0" err="1">
                <a:solidFill>
                  <a:srgbClr val="004992"/>
                </a:solidFill>
                <a:latin typeface="Calibri Light"/>
                <a:cs typeface="Verdana"/>
              </a:rPr>
              <a:t>ukryté</a:t>
            </a:r>
            <a:r>
              <a:rPr lang="en-US" sz="2000" dirty="0">
                <a:solidFill>
                  <a:srgbClr val="004992"/>
                </a:solidFill>
                <a:latin typeface="Calibri Light"/>
                <a:cs typeface="Verdana"/>
              </a:rPr>
              <a:t>?</a:t>
            </a:r>
            <a:endParaRPr lang="fr-FR" sz="2000" dirty="0">
              <a:solidFill>
                <a:srgbClr val="004992"/>
              </a:solidFill>
              <a:latin typeface="Calibri Light"/>
              <a:cs typeface="Verdana"/>
            </a:endParaRPr>
          </a:p>
        </p:txBody>
      </p:sp>
      <p:sp>
        <p:nvSpPr>
          <p:cNvPr id="32" name="Caption_19"/>
          <p:cNvSpPr txBox="1">
            <a:spLocks noChangeArrowheads="1"/>
          </p:cNvSpPr>
          <p:nvPr/>
        </p:nvSpPr>
        <p:spPr bwMode="auto">
          <a:xfrm>
            <a:off x="4837998" y="3440714"/>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a:t>
            </a:r>
            <a:r>
              <a:rPr lang="de-DE" dirty="0" err="1">
                <a:solidFill>
                  <a:srgbClr val="333333"/>
                </a:solidFill>
                <a:latin typeface="Calibri Light"/>
                <a:cs typeface="Verdana"/>
              </a:rPr>
              <a:t>Práca</a:t>
            </a:r>
            <a:endParaRPr lang="de-DE" dirty="0">
              <a:solidFill>
                <a:srgbClr val="333333"/>
              </a:solidFill>
              <a:latin typeface="Calibri Light"/>
              <a:cs typeface="Verdana"/>
            </a:endParaRPr>
          </a:p>
        </p:txBody>
      </p:sp>
      <p:sp>
        <p:nvSpPr>
          <p:cNvPr id="33" name="Caption_20"/>
          <p:cNvSpPr txBox="1">
            <a:spLocks noChangeArrowheads="1"/>
          </p:cNvSpPr>
          <p:nvPr/>
        </p:nvSpPr>
        <p:spPr bwMode="auto">
          <a:xfrm>
            <a:off x="4708150" y="423171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Výzor</a:t>
            </a:r>
            <a:endParaRPr lang="de-DE" dirty="0">
              <a:solidFill>
                <a:srgbClr val="333333"/>
              </a:solidFill>
              <a:latin typeface="Calibri Light"/>
              <a:cs typeface="Verdana"/>
            </a:endParaRPr>
          </a:p>
        </p:txBody>
      </p:sp>
      <p:sp>
        <p:nvSpPr>
          <p:cNvPr id="34" name="Caption_24"/>
          <p:cNvSpPr>
            <a:spLocks noChangeArrowheads="1"/>
          </p:cNvSpPr>
          <p:nvPr/>
        </p:nvSpPr>
        <p:spPr bwMode="auto">
          <a:xfrm>
            <a:off x="8088283" y="1969477"/>
            <a:ext cx="3539611" cy="1368736"/>
          </a:xfrm>
          <a:prstGeom prst="wedgeRoundRectCallout">
            <a:avLst>
              <a:gd name="adj1" fmla="val -61207"/>
              <a:gd name="adj2" fmla="val 34363"/>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en-US" sz="1600" i="1">
                <a:solidFill>
                  <a:srgbClr val="333333"/>
                </a:solidFill>
                <a:latin typeface="Calibri Light"/>
                <a:ea typeface="ＭＳ Ｐゴシック" charset="0"/>
              </a:rPr>
              <a:t>V škole ma vybrali do športových tímov ako posledného; neviem hádzať loptu, som však dobrý v tanci…</a:t>
            </a:r>
            <a:endParaRPr lang="de-DE" sz="1600" i="1" dirty="0">
              <a:solidFill>
                <a:srgbClr val="333333"/>
              </a:solidFill>
              <a:latin typeface="Calibri Light"/>
              <a:ea typeface="ＭＳ Ｐゴシック" charset="0"/>
            </a:endParaRPr>
          </a:p>
        </p:txBody>
      </p:sp>
      <p:sp>
        <p:nvSpPr>
          <p:cNvPr id="35" name="Caption_27"/>
          <p:cNvSpPr>
            <a:spLocks noChangeArrowheads="1"/>
          </p:cNvSpPr>
          <p:nvPr/>
        </p:nvSpPr>
        <p:spPr bwMode="auto">
          <a:xfrm>
            <a:off x="8088283" y="3542096"/>
            <a:ext cx="3539611" cy="1371600"/>
          </a:xfrm>
          <a:prstGeom prst="wedgeRoundRectCallout">
            <a:avLst>
              <a:gd name="adj1" fmla="val -59748"/>
              <a:gd name="adj2" fmla="val 26905"/>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pt-BR" sz="1600" i="1" dirty="0">
                <a:solidFill>
                  <a:srgbClr val="333333"/>
                </a:solidFill>
                <a:latin typeface="Calibri Light"/>
                <a:ea typeface="ＭＳ Ｐゴシック" charset="0"/>
              </a:rPr>
              <a:t>Rád varím a viem mnoho o hudbe a o politike. Zaujímam sa o literatúru a o filmy…</a:t>
            </a:r>
            <a:endParaRPr lang="de-DE" sz="1600" i="1" dirty="0">
              <a:solidFill>
                <a:srgbClr val="333333"/>
              </a:solidFill>
              <a:latin typeface="Calibri Light"/>
              <a:ea typeface="ＭＳ Ｐゴシック" charset="0"/>
            </a:endParaRPr>
          </a:p>
        </p:txBody>
      </p:sp>
      <p:sp>
        <p:nvSpPr>
          <p:cNvPr id="36" name="Caption_26"/>
          <p:cNvSpPr>
            <a:spLocks noChangeArrowheads="1"/>
          </p:cNvSpPr>
          <p:nvPr/>
        </p:nvSpPr>
        <p:spPr bwMode="auto">
          <a:xfrm>
            <a:off x="680250" y="4384452"/>
            <a:ext cx="3351885" cy="1132093"/>
          </a:xfrm>
          <a:prstGeom prst="wedgeRoundRectCallout">
            <a:avLst>
              <a:gd name="adj1" fmla="val 66140"/>
              <a:gd name="adj2" fmla="val -42678"/>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en-US" sz="1600" i="1">
                <a:solidFill>
                  <a:srgbClr val="333333"/>
                </a:solidFill>
                <a:latin typeface="Calibri Light"/>
                <a:ea typeface="ＭＳ Ｐゴシック" charset="0"/>
              </a:rPr>
              <a:t>Som spokojný so svojimi vlasmi a páčia sa mi moje oči, no bol by som rád vyšší...</a:t>
            </a:r>
            <a:endParaRPr lang="de-DE" sz="1600" i="1" dirty="0">
              <a:solidFill>
                <a:srgbClr val="333333"/>
              </a:solidFill>
              <a:latin typeface="Calibri Light"/>
              <a:ea typeface="ＭＳ Ｐゴシック" charset="0"/>
            </a:endParaRPr>
          </a:p>
        </p:txBody>
      </p:sp>
      <p:sp>
        <p:nvSpPr>
          <p:cNvPr id="37" name="Caption_25"/>
          <p:cNvSpPr>
            <a:spLocks noChangeArrowheads="1"/>
          </p:cNvSpPr>
          <p:nvPr/>
        </p:nvSpPr>
        <p:spPr bwMode="auto">
          <a:xfrm>
            <a:off x="680251" y="3265714"/>
            <a:ext cx="3351884" cy="893566"/>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fontAlgn="base">
              <a:lnSpc>
                <a:spcPct val="105000"/>
              </a:lnSpc>
              <a:spcBef>
                <a:spcPts val="1999"/>
              </a:spcBef>
              <a:spcAft>
                <a:spcPct val="0"/>
              </a:spcAft>
            </a:pPr>
            <a:r>
              <a:rPr lang="en-US" sz="1600" i="1">
                <a:solidFill>
                  <a:srgbClr val="333333"/>
                </a:solidFill>
                <a:latin typeface="Calibri Light"/>
                <a:ea typeface="ＭＳ Ｐゴシック" charset="0"/>
              </a:rPr>
              <a:t>Práve som nezamestnaný; nezvládol som poslednú skúšku</a:t>
            </a:r>
            <a:endParaRPr lang="de-DE" sz="1600" i="1" dirty="0">
              <a:solidFill>
                <a:srgbClr val="333333"/>
              </a:solidFill>
              <a:latin typeface="Calibri Light"/>
              <a:ea typeface="ＭＳ Ｐゴシック" charset="0"/>
            </a:endParaRPr>
          </a:p>
        </p:txBody>
      </p:sp>
      <p:sp>
        <p:nvSpPr>
          <p:cNvPr id="38" name="Caption_28"/>
          <p:cNvSpPr>
            <a:spLocks noChangeArrowheads="1"/>
          </p:cNvSpPr>
          <p:nvPr/>
        </p:nvSpPr>
        <p:spPr bwMode="auto">
          <a:xfrm>
            <a:off x="680251" y="1969477"/>
            <a:ext cx="3351884" cy="1097280"/>
          </a:xfrm>
          <a:prstGeom prst="wedgeRoundRectCallout">
            <a:avLst>
              <a:gd name="adj1" fmla="val 65195"/>
              <a:gd name="adj2" fmla="val 10737"/>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en-US" sz="1600" i="1" dirty="0" err="1">
                <a:solidFill>
                  <a:srgbClr val="333333"/>
                </a:solidFill>
                <a:latin typeface="Calibri Light"/>
                <a:ea typeface="ＭＳ Ｐゴシック" charset="0"/>
              </a:rPr>
              <a:t>Viem</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dobre</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načúvať</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som</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zodpovedný</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som</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schopný</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udržiavať</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si</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priateľstvá</a:t>
            </a:r>
            <a:r>
              <a:rPr lang="en-US" sz="1600" i="1" dirty="0">
                <a:solidFill>
                  <a:srgbClr val="333333"/>
                </a:solidFill>
                <a:latin typeface="Calibri Light"/>
                <a:ea typeface="ＭＳ Ｐゴシック" charset="0"/>
              </a:rPr>
              <a:t> a </a:t>
            </a:r>
            <a:r>
              <a:rPr lang="en-US" sz="1600" i="1" dirty="0" err="1">
                <a:solidFill>
                  <a:srgbClr val="333333"/>
                </a:solidFill>
                <a:latin typeface="Calibri Light"/>
                <a:ea typeface="ＭＳ Ｐゴシック" charset="0"/>
              </a:rPr>
              <a:t>rozosmiať</a:t>
            </a:r>
            <a:r>
              <a:rPr lang="en-US" sz="1600" i="1" dirty="0">
                <a:solidFill>
                  <a:srgbClr val="333333"/>
                </a:solidFill>
                <a:latin typeface="Calibri Light"/>
                <a:ea typeface="ＭＳ Ｐゴシック" charset="0"/>
              </a:rPr>
              <a:t> </a:t>
            </a:r>
            <a:r>
              <a:rPr lang="en-US" sz="1600" i="1" dirty="0" err="1">
                <a:solidFill>
                  <a:srgbClr val="333333"/>
                </a:solidFill>
                <a:latin typeface="Calibri Light"/>
                <a:ea typeface="ＭＳ Ｐゴシック" charset="0"/>
              </a:rPr>
              <a:t>iných</a:t>
            </a:r>
            <a:r>
              <a:rPr lang="en-US" sz="1600" i="1" dirty="0">
                <a:solidFill>
                  <a:srgbClr val="333333"/>
                </a:solidFill>
                <a:latin typeface="Calibri Light"/>
                <a:ea typeface="ＭＳ Ｐゴシック" charset="0"/>
              </a:rPr>
              <a:t>…</a:t>
            </a:r>
            <a:endParaRPr lang="de-DE" sz="1600" dirty="0">
              <a:solidFill>
                <a:srgbClr val="333333"/>
              </a:solidFill>
              <a:latin typeface="Calibri Light"/>
              <a:ea typeface="ＭＳ Ｐゴシック" charset="0"/>
            </a:endParaRPr>
          </a:p>
        </p:txBody>
      </p:sp>
      <p:sp>
        <p:nvSpPr>
          <p:cNvPr id="39" name="Caption_18"/>
          <p:cNvSpPr txBox="1">
            <a:spLocks noChangeArrowheads="1"/>
          </p:cNvSpPr>
          <p:nvPr/>
        </p:nvSpPr>
        <p:spPr bwMode="auto">
          <a:xfrm>
            <a:off x="4707607"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Vzťahy</a:t>
            </a:r>
            <a:endParaRPr lang="de-DE" dirty="0">
              <a:solidFill>
                <a:srgbClr val="333333"/>
              </a:solidFill>
              <a:latin typeface="Calibri Light"/>
              <a:cs typeface="Verdana"/>
            </a:endParaRPr>
          </a:p>
        </p:txBody>
      </p:sp>
      <p:sp>
        <p:nvSpPr>
          <p:cNvPr id="40" name="Caption_21"/>
          <p:cNvSpPr txBox="1">
            <a:spLocks noChangeArrowheads="1"/>
          </p:cNvSpPr>
          <p:nvPr/>
        </p:nvSpPr>
        <p:spPr bwMode="auto">
          <a:xfrm>
            <a:off x="6441360"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Šport</a:t>
            </a:r>
            <a:endParaRPr lang="de-DE" dirty="0">
              <a:solidFill>
                <a:srgbClr val="333333"/>
              </a:solidFill>
              <a:latin typeface="Calibri Light"/>
              <a:cs typeface="Verdana"/>
            </a:endParaRPr>
          </a:p>
        </p:txBody>
      </p:sp>
      <p:sp>
        <p:nvSpPr>
          <p:cNvPr id="41" name="Caption_22"/>
          <p:cNvSpPr txBox="1">
            <a:spLocks noChangeArrowheads="1"/>
          </p:cNvSpPr>
          <p:nvPr/>
        </p:nvSpPr>
        <p:spPr bwMode="auto">
          <a:xfrm>
            <a:off x="6342491" y="4453286"/>
            <a:ext cx="118872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Záľuby</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1793810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sk-SK" sz="3600">
                <a:latin typeface="+mn-lt"/>
                <a:ea typeface="+mn-ea"/>
                <a:cs typeface="+mn-cs"/>
              </a:rPr>
              <a:t>Ako rozpoznáme ľudí s vysokým sebavedomím?</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7315200" cy="4248000"/>
          </a:xfrm>
        </p:spPr>
        <p:txBody>
          <a:bodyPr>
            <a:noAutofit/>
          </a:bodyPr>
          <a:lstStyle/>
          <a:p>
            <a:pPr marL="342900" indent="-342900" eaLnBrk="1" hangingPunct="1">
              <a:buClr>
                <a:srgbClr val="333333"/>
              </a:buClr>
              <a:buFont typeface="WingDings"/>
              <a:buChar char=""/>
              <a:defRPr/>
            </a:pPr>
            <a:r>
              <a:rPr lang="sk-SK" sz="2400" dirty="0">
                <a:solidFill>
                  <a:srgbClr val="333333"/>
                </a:solidFill>
              </a:rPr>
              <a:t>Hlas</a:t>
            </a:r>
            <a:r>
              <a:rPr lang="de-DE" sz="2400" dirty="0">
                <a:solidFill>
                  <a:srgbClr val="333333"/>
                </a:solidFill>
              </a:rPr>
              <a:t>: </a:t>
            </a:r>
            <a:r>
              <a:rPr lang="de-DE" sz="2400" dirty="0">
                <a:solidFill>
                  <a:srgbClr val="004992"/>
                </a:solidFill>
              </a:rPr>
              <a:t>??? </a:t>
            </a:r>
            <a:r>
              <a:rPr lang="sk-SK" sz="2400" dirty="0">
                <a:solidFill>
                  <a:srgbClr val="FFFFFF"/>
                </a:solidFill>
              </a:rPr>
              <a:t>jasný</a:t>
            </a:r>
            <a:r>
              <a:rPr lang="de-DE" sz="2400" dirty="0">
                <a:solidFill>
                  <a:srgbClr val="FFFFFF"/>
                </a:solidFill>
              </a:rPr>
              <a:t>, </a:t>
            </a:r>
            <a:r>
              <a:rPr lang="sk-SK" sz="2400" dirty="0">
                <a:solidFill>
                  <a:srgbClr val="FFFFFF"/>
                </a:solidFill>
              </a:rPr>
              <a:t>dobre artikulujúci</a:t>
            </a:r>
            <a:r>
              <a:rPr lang="de-DE" sz="2400" dirty="0">
                <a:solidFill>
                  <a:srgbClr val="FFFFFF"/>
                </a:solidFill>
              </a:rPr>
              <a:t>, </a:t>
            </a:r>
            <a:r>
              <a:rPr lang="sk-SK" sz="2400" dirty="0">
                <a:solidFill>
                  <a:srgbClr val="FFFFFF"/>
                </a:solidFill>
              </a:rPr>
              <a:t>primerane hlasný</a:t>
            </a:r>
            <a:endParaRPr lang="de-DE" sz="2400" dirty="0">
              <a:solidFill>
                <a:srgbClr val="FFFFFF"/>
              </a:solidFill>
            </a:endParaRPr>
          </a:p>
          <a:p>
            <a:pPr marL="342900" indent="-342900">
              <a:buClr>
                <a:srgbClr val="333333"/>
              </a:buClr>
              <a:buFont typeface="WingDings"/>
              <a:buChar char=""/>
              <a:defRPr/>
            </a:pPr>
            <a:r>
              <a:rPr lang="sk-SK" sz="2400" dirty="0">
                <a:solidFill>
                  <a:srgbClr val="333333"/>
                </a:solidFill>
              </a:rPr>
              <a:t>Výraz tváre</a:t>
            </a:r>
            <a:r>
              <a:rPr lang="de-DE" sz="2400" dirty="0">
                <a:solidFill>
                  <a:srgbClr val="333333"/>
                </a:solidFill>
              </a:rPr>
              <a:t>/</a:t>
            </a:r>
            <a:r>
              <a:rPr lang="sk-SK" sz="2400" dirty="0">
                <a:solidFill>
                  <a:srgbClr val="333333"/>
                </a:solidFill>
              </a:rPr>
              <a:t>gestikulácia</a:t>
            </a:r>
            <a:r>
              <a:rPr lang="de-DE" sz="2400" dirty="0">
                <a:solidFill>
                  <a:srgbClr val="333333"/>
                </a:solidFill>
              </a:rPr>
              <a:t>: </a:t>
            </a:r>
            <a:r>
              <a:rPr lang="de-DE" sz="2400" dirty="0">
                <a:solidFill>
                  <a:srgbClr val="004992"/>
                </a:solidFill>
              </a:rPr>
              <a:t>??? </a:t>
            </a:r>
            <a:r>
              <a:rPr lang="sk-SK" sz="2400" dirty="0">
                <a:solidFill>
                  <a:srgbClr val="FFFFFF"/>
                </a:solidFill>
              </a:rPr>
              <a:t>očný kontakt</a:t>
            </a:r>
            <a:r>
              <a:rPr lang="de-DE" sz="2400" dirty="0">
                <a:solidFill>
                  <a:srgbClr val="FFFFFF"/>
                </a:solidFill>
              </a:rPr>
              <a:t>; </a:t>
            </a:r>
            <a:r>
              <a:rPr lang="sk-SK" sz="2400" dirty="0">
                <a:solidFill>
                  <a:srgbClr val="FFFFFF"/>
                </a:solidFill>
              </a:rPr>
              <a:t>sebaistý výzor</a:t>
            </a:r>
            <a:endParaRPr lang="de-DE" sz="2400" dirty="0">
              <a:solidFill>
                <a:srgbClr val="FFFFFF"/>
              </a:solidFill>
            </a:endParaRPr>
          </a:p>
          <a:p>
            <a:pPr marL="342900" indent="-342900" eaLnBrk="1" hangingPunct="1">
              <a:buClr>
                <a:srgbClr val="333333"/>
              </a:buClr>
              <a:buFont typeface="WingDings"/>
              <a:buChar char=""/>
              <a:defRPr/>
            </a:pPr>
            <a:r>
              <a:rPr lang="sk-SK" sz="2400" dirty="0">
                <a:solidFill>
                  <a:srgbClr val="333333"/>
                </a:solidFill>
              </a:rPr>
              <a:t>Postoj</a:t>
            </a:r>
            <a:r>
              <a:rPr lang="de-DE" sz="2400" dirty="0">
                <a:solidFill>
                  <a:srgbClr val="333333"/>
                </a:solidFill>
              </a:rPr>
              <a:t>: </a:t>
            </a:r>
            <a:r>
              <a:rPr lang="de-DE" sz="2400" dirty="0">
                <a:solidFill>
                  <a:srgbClr val="004992"/>
                </a:solidFill>
              </a:rPr>
              <a:t>??? </a:t>
            </a:r>
            <a:r>
              <a:rPr lang="sk-SK" sz="2400" dirty="0">
                <a:solidFill>
                  <a:srgbClr val="FFFFFF"/>
                </a:solidFill>
              </a:rPr>
              <a:t>vzpriamený</a:t>
            </a:r>
          </a:p>
        </p:txBody>
      </p:sp>
      <p:sp>
        <p:nvSpPr>
          <p:cNvPr id="3" name="Footer Placeholder 2"/>
          <p:cNvSpPr>
            <a:spLocks noGrp="1"/>
          </p:cNvSpPr>
          <p:nvPr>
            <p:ph type="ftr" sz="quarter" idx="11"/>
          </p:nvPr>
        </p:nvSpPr>
        <p:spPr/>
        <p:txBody>
          <a:bodyPr/>
          <a:lstStyle/>
          <a:p>
            <a:pPr>
              <a:defRPr/>
            </a:pPr>
            <a:r>
              <a:rPr lang="de-DE">
                <a:latin typeface="+mn-lt"/>
              </a:rPr>
              <a:t>Metakognitívny tréning 9 – Sebavedomie</a:t>
            </a: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latin typeface="+mn-lt"/>
              </a:rPr>
              <a:pPr>
                <a:defRPr/>
              </a:pPr>
              <a:t>17</a:t>
            </a:fld>
            <a:endParaRPr lang="de-DE">
              <a:latin typeface="+mn-lt"/>
            </a:endParaRPr>
          </a:p>
        </p:txBody>
      </p:sp>
      <p:pic>
        <p:nvPicPr>
          <p:cNvPr id="9" name="Grafik4"/>
          <p:cNvPicPr>
            <a:picLocks noChangeAspect="1"/>
          </p:cNvPicPr>
          <p:nvPr/>
        </p:nvPicPr>
        <p:blipFill>
          <a:blip r:embed="rId3">
            <a:lum/>
            <a:alphaModFix/>
          </a:blip>
          <a:srcRect/>
          <a:stretch>
            <a:fillRect/>
          </a:stretch>
        </p:blipFill>
        <p:spPr>
          <a:xfrm>
            <a:off x="8211712" y="2203704"/>
            <a:ext cx="3573243" cy="4251960"/>
          </a:xfrm>
          <a:prstGeom prst="rect">
            <a:avLst/>
          </a:prstGeom>
        </p:spPr>
      </p:pic>
    </p:spTree>
    <p:extLst>
      <p:ext uri="{BB962C8B-B14F-4D97-AF65-F5344CB8AC3E}">
        <p14:creationId xmlns:p14="http://schemas.microsoft.com/office/powerpoint/2010/main" val="37709340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sk-SK" sz="3600">
                <a:latin typeface="+mn-lt"/>
                <a:ea typeface="+mn-ea"/>
                <a:cs typeface="+mn-cs"/>
              </a:rPr>
              <a:t>Ako rozpoznáme ľudí s vysokým sebavedomím?</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000000"/>
              </a:buClr>
              <a:buFont typeface="WingDings"/>
              <a:buChar char=""/>
              <a:defRPr/>
            </a:pPr>
            <a:r>
              <a:rPr lang="sk-SK" sz="2400" dirty="0">
                <a:solidFill>
                  <a:srgbClr val="333333"/>
                </a:solidFill>
              </a:rPr>
              <a:t>Hlas</a:t>
            </a:r>
            <a:r>
              <a:rPr lang="de-DE" sz="2400" dirty="0">
                <a:solidFill>
                  <a:srgbClr val="333333"/>
                </a:solidFill>
              </a:rPr>
              <a:t>: </a:t>
            </a:r>
            <a:r>
              <a:rPr lang="sk-SK" sz="2400" dirty="0">
                <a:solidFill>
                  <a:srgbClr val="004992"/>
                </a:solidFill>
              </a:rPr>
              <a:t>jasný</a:t>
            </a:r>
            <a:r>
              <a:rPr lang="de-DE" sz="2400" dirty="0">
                <a:solidFill>
                  <a:srgbClr val="004992"/>
                </a:solidFill>
              </a:rPr>
              <a:t>, </a:t>
            </a:r>
            <a:r>
              <a:rPr lang="sk-SK" sz="2400" dirty="0">
                <a:solidFill>
                  <a:srgbClr val="004992"/>
                </a:solidFill>
              </a:rPr>
              <a:t>dobre artikulujúci</a:t>
            </a:r>
            <a:r>
              <a:rPr lang="de-DE" sz="2400" dirty="0">
                <a:solidFill>
                  <a:srgbClr val="004992"/>
                </a:solidFill>
              </a:rPr>
              <a:t>, </a:t>
            </a:r>
            <a:r>
              <a:rPr lang="sk-SK" sz="2400" dirty="0">
                <a:solidFill>
                  <a:srgbClr val="004992"/>
                </a:solidFill>
              </a:rPr>
              <a:t>primerane hlasný</a:t>
            </a:r>
            <a:endParaRPr lang="de-DE" sz="2400" dirty="0">
              <a:solidFill>
                <a:srgbClr val="004992"/>
              </a:solidFill>
            </a:endParaRPr>
          </a:p>
          <a:p>
            <a:pPr marL="342900" indent="-342900">
              <a:buClr>
                <a:srgbClr val="000000"/>
              </a:buClr>
              <a:buFont typeface="WingDings"/>
              <a:buChar char=""/>
              <a:defRPr/>
            </a:pPr>
            <a:r>
              <a:rPr lang="sk-SK" sz="2400" dirty="0">
                <a:solidFill>
                  <a:srgbClr val="333333"/>
                </a:solidFill>
              </a:rPr>
              <a:t>Výraz tváre</a:t>
            </a:r>
            <a:r>
              <a:rPr lang="de-DE" sz="2400" dirty="0">
                <a:solidFill>
                  <a:srgbClr val="333333"/>
                </a:solidFill>
              </a:rPr>
              <a:t>/</a:t>
            </a:r>
            <a:r>
              <a:rPr lang="sk-SK" sz="2400" dirty="0">
                <a:solidFill>
                  <a:srgbClr val="333333"/>
                </a:solidFill>
              </a:rPr>
              <a:t>gestikulácia</a:t>
            </a:r>
            <a:r>
              <a:rPr lang="de-DE" sz="2400" dirty="0">
                <a:solidFill>
                  <a:srgbClr val="333333"/>
                </a:solidFill>
              </a:rPr>
              <a:t>: </a:t>
            </a:r>
            <a:r>
              <a:rPr lang="sk-SK" sz="2400" dirty="0">
                <a:solidFill>
                  <a:srgbClr val="004992"/>
                </a:solidFill>
              </a:rPr>
              <a:t>očný kontakt</a:t>
            </a:r>
            <a:r>
              <a:rPr lang="de-DE" sz="2400" dirty="0">
                <a:solidFill>
                  <a:srgbClr val="004992"/>
                </a:solidFill>
              </a:rPr>
              <a:t>; </a:t>
            </a:r>
            <a:r>
              <a:rPr lang="sk-SK" sz="2400" dirty="0">
                <a:solidFill>
                  <a:srgbClr val="004992"/>
                </a:solidFill>
              </a:rPr>
              <a:t>sebaistý výzor</a:t>
            </a:r>
            <a:endParaRPr lang="de-DE" sz="2400" dirty="0">
              <a:solidFill>
                <a:srgbClr val="333333"/>
              </a:solidFill>
            </a:endParaRPr>
          </a:p>
          <a:p>
            <a:pPr marL="342900" indent="-342900" eaLnBrk="1" hangingPunct="1">
              <a:buClr>
                <a:srgbClr val="333333"/>
              </a:buClr>
              <a:buFont typeface="WingDings"/>
              <a:buChar char=""/>
              <a:defRPr/>
            </a:pPr>
            <a:r>
              <a:rPr lang="sk-SK" sz="2400" dirty="0">
                <a:solidFill>
                  <a:srgbClr val="333333"/>
                </a:solidFill>
              </a:rPr>
              <a:t>Postoj</a:t>
            </a:r>
            <a:r>
              <a:rPr lang="de-DE" sz="2400" dirty="0">
                <a:solidFill>
                  <a:srgbClr val="333333"/>
                </a:solidFill>
              </a:rPr>
              <a:t>: </a:t>
            </a:r>
            <a:r>
              <a:rPr lang="sk-SK" sz="2400" dirty="0">
                <a:solidFill>
                  <a:srgbClr val="004992"/>
                </a:solidFill>
              </a:rPr>
              <a:t>vzpriamený</a:t>
            </a:r>
          </a:p>
          <a:p>
            <a:pPr lvl="0" defTabSz="914400" fontAlgn="base"/>
            <a:r>
              <a:rPr lang="sk-SK" sz="2400" dirty="0">
                <a:solidFill>
                  <a:srgbClr val="004992"/>
                </a:solidFill>
              </a:rPr>
              <a:t>Tak ako vo všetkom</a:t>
            </a:r>
            <a:r>
              <a:rPr lang="en-US" sz="2400" dirty="0">
                <a:solidFill>
                  <a:srgbClr val="004992"/>
                </a:solidFill>
              </a:rPr>
              <a:t>: </a:t>
            </a:r>
            <a:r>
              <a:rPr lang="sk-SK" sz="2400" dirty="0">
                <a:solidFill>
                  <a:srgbClr val="004992"/>
                </a:solidFill>
              </a:rPr>
              <a:t>nepreháňajte to</a:t>
            </a:r>
            <a:r>
              <a:rPr lang="en-US" sz="2400" dirty="0">
                <a:solidFill>
                  <a:srgbClr val="004992"/>
                </a:solidFill>
              </a:rPr>
              <a:t> (</a:t>
            </a:r>
            <a:r>
              <a:rPr lang="sk-SK" sz="2400" dirty="0">
                <a:solidFill>
                  <a:srgbClr val="004992"/>
                </a:solidFill>
              </a:rPr>
              <a:t>napr. uprene hľadieť na iných</a:t>
            </a:r>
            <a:r>
              <a:rPr lang="en-US" sz="2400" dirty="0">
                <a:solidFill>
                  <a:srgbClr val="004992"/>
                </a:solidFill>
              </a:rPr>
              <a:t>, </a:t>
            </a:r>
            <a:r>
              <a:rPr lang="sk-SK" sz="2400" dirty="0">
                <a:solidFill>
                  <a:srgbClr val="004992"/>
                </a:solidFill>
              </a:rPr>
              <a:t>neustále ich prerušovať</a:t>
            </a:r>
            <a:r>
              <a:rPr lang="en-US" sz="2400" dirty="0">
                <a:solidFill>
                  <a:srgbClr val="004992"/>
                </a:solidFill>
              </a:rPr>
              <a:t>, </a:t>
            </a:r>
            <a:r>
              <a:rPr lang="sk-SK" sz="2400" dirty="0">
                <a:solidFill>
                  <a:srgbClr val="004992"/>
                </a:solidFill>
              </a:rPr>
              <a:t>komandovať ostatných</a:t>
            </a:r>
            <a:r>
              <a:rPr lang="en-US" sz="2400" dirty="0">
                <a:solidFill>
                  <a:srgbClr val="004992"/>
                </a:solidFill>
              </a:rPr>
              <a:t>).</a:t>
            </a:r>
            <a:endParaRPr lang="de-DE"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9 – Sebavedomie</a:t>
            </a: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latin typeface="+mn-lt"/>
              </a:rPr>
              <a:pPr>
                <a:defRPr/>
              </a:pPr>
              <a:t>18</a:t>
            </a:fld>
            <a:endParaRPr lang="de-DE">
              <a:latin typeface="+mn-lt"/>
            </a:endParaRPr>
          </a:p>
        </p:txBody>
      </p:sp>
      <p:pic>
        <p:nvPicPr>
          <p:cNvPr id="9" name="Grafik4"/>
          <p:cNvPicPr>
            <a:picLocks noChangeAspect="1"/>
          </p:cNvPicPr>
          <p:nvPr/>
        </p:nvPicPr>
        <p:blipFill>
          <a:blip r:embed="rId3">
            <a:lum/>
            <a:alphaModFix/>
          </a:blip>
          <a:srcRect/>
          <a:stretch>
            <a:fillRect/>
          </a:stretch>
        </p:blipFill>
        <p:spPr>
          <a:xfrm>
            <a:off x="8211712" y="2203704"/>
            <a:ext cx="3573243" cy="4251960"/>
          </a:xfrm>
          <a:prstGeom prst="rect">
            <a:avLst/>
          </a:prstGeom>
        </p:spPr>
      </p:pic>
    </p:spTree>
    <p:extLst>
      <p:ext uri="{BB962C8B-B14F-4D97-AF65-F5344CB8AC3E}">
        <p14:creationId xmlns:p14="http://schemas.microsoft.com/office/powerpoint/2010/main" val="28811569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vert="horz" lIns="0" tIns="0" rIns="0" bIns="0" rtlCol="0" anchor="t">
            <a:spAutoFit/>
          </a:bodyPr>
          <a:lstStyle/>
          <a:p>
            <a:pPr defTabSz="914377">
              <a:spcBef>
                <a:spcPts val="0"/>
              </a:spcBef>
            </a:pPr>
            <a:r>
              <a:rPr lang="sk-SK" sz="3600">
                <a:latin typeface="+mn-lt"/>
                <a:ea typeface="+mn-ea"/>
                <a:cs typeface="+mn-cs"/>
              </a:rPr>
              <a:t>Charakteristiky vysokého sebavedomia, ktoré nie sú priamo pozorovateľné</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5029200" cy="4248000"/>
          </a:xfrm>
        </p:spPr>
        <p:txBody>
          <a:bodyPr>
            <a:noAutofit/>
          </a:bodyPr>
          <a:lstStyle/>
          <a:p>
            <a:r>
              <a:rPr lang="de-DE" sz="2400" kern="1200">
                <a:solidFill>
                  <a:srgbClr val="333333"/>
                </a:solidFill>
              </a:rPr>
              <a:t>???</a:t>
            </a:r>
            <a:endParaRPr lang="de-DE" sz="2400" kern="12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Metakognitívny tréning 9 – Sebavedomie</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19</a:t>
            </a:fld>
            <a:endParaRPr lang="de-DE">
              <a:latin typeface="+mn-lt"/>
            </a:endParaRPr>
          </a:p>
        </p:txBody>
      </p:sp>
      <p:pic>
        <p:nvPicPr>
          <p:cNvPr id="9"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vert="horz" lIns="0" tIns="0" rIns="0" bIns="0" rtlCol="0" anchor="t">
            <a:spAutoFit/>
          </a:bodyPr>
          <a:lstStyle/>
          <a:p>
            <a:pPr defTabSz="914377">
              <a:spcBef>
                <a:spcPts val="0"/>
              </a:spcBef>
            </a:pPr>
            <a:r>
              <a:rPr lang="sk-SK" sz="3600">
                <a:latin typeface="+mn-lt"/>
                <a:ea typeface="+mn-ea"/>
                <a:cs typeface="+mn-cs"/>
              </a:rPr>
              <a:t>Charakteristiky vysokého sebavedomia, ktoré nie sú priamo pozorovateľné</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5029200" cy="4248000"/>
          </a:xfrm>
        </p:spPr>
        <p:txBody>
          <a:bodyPr>
            <a:noAutofit/>
          </a:bodyPr>
          <a:lstStyle/>
          <a:p>
            <a:pPr marL="342900" indent="-342900">
              <a:buClr>
                <a:srgbClr val="333333"/>
              </a:buClr>
              <a:buFont typeface="WingDings"/>
              <a:buChar char=""/>
              <a:defRPr/>
            </a:pPr>
            <a:r>
              <a:rPr lang="sk-SK" sz="2400" dirty="0">
                <a:solidFill>
                  <a:srgbClr val="333333"/>
                </a:solidFill>
              </a:rPr>
              <a:t>Sebadôvera vo vlastné schopnosti</a:t>
            </a:r>
            <a:r>
              <a:rPr lang="en-US" sz="2400" dirty="0">
                <a:solidFill>
                  <a:srgbClr val="333333"/>
                </a:solidFill>
              </a:rPr>
              <a:t>.</a:t>
            </a:r>
            <a:endParaRPr lang="de-DE" sz="2400" dirty="0">
              <a:solidFill>
                <a:srgbClr val="333333"/>
              </a:solidFill>
            </a:endParaRPr>
          </a:p>
          <a:p>
            <a:pPr marL="342900" indent="-342900">
              <a:buClr>
                <a:srgbClr val="333333"/>
              </a:buClr>
              <a:buFont typeface="WingDings"/>
              <a:buChar char=""/>
              <a:defRPr/>
            </a:pPr>
            <a:r>
              <a:rPr lang="sk-SK" sz="2400" dirty="0">
                <a:solidFill>
                  <a:srgbClr val="333333"/>
                </a:solidFill>
              </a:rPr>
              <a:t>Prijatie vlastných chýb a neúspechov</a:t>
            </a:r>
            <a:r>
              <a:rPr lang="en-US" sz="2400" dirty="0">
                <a:solidFill>
                  <a:srgbClr val="333333"/>
                </a:solidFill>
              </a:rPr>
              <a:t> (</a:t>
            </a:r>
            <a:r>
              <a:rPr lang="sk-SK" sz="2400" dirty="0">
                <a:solidFill>
                  <a:srgbClr val="333333"/>
                </a:solidFill>
              </a:rPr>
              <a:t>bez zhadzovania seba </a:t>
            </a:r>
            <a:r>
              <a:rPr lang="sk-SK" sz="2400">
                <a:solidFill>
                  <a:srgbClr val="333333"/>
                </a:solidFill>
              </a:rPr>
              <a:t>samého</a:t>
            </a:r>
            <a:r>
              <a:rPr lang="en-US" sz="2400">
                <a:solidFill>
                  <a:srgbClr val="333333"/>
                </a:solidFill>
              </a:rPr>
              <a:t>).</a:t>
            </a:r>
          </a:p>
          <a:p>
            <a:pPr marL="342900" indent="-342900">
              <a:buClr>
                <a:srgbClr val="333333"/>
              </a:buClr>
              <a:buFont typeface="WingDings"/>
              <a:buChar char=""/>
              <a:defRPr/>
            </a:pPr>
            <a:r>
              <a:rPr lang="sk-SK" sz="2400">
                <a:solidFill>
                  <a:srgbClr val="333333"/>
                </a:solidFill>
              </a:rPr>
              <a:t>Schopný </a:t>
            </a:r>
            <a:r>
              <a:rPr lang="sk-SK" sz="2400" dirty="0">
                <a:solidFill>
                  <a:srgbClr val="333333"/>
                </a:solidFill>
              </a:rPr>
              <a:t>pozorovať sám seba</a:t>
            </a:r>
            <a:r>
              <a:rPr lang="en-US" sz="2400" dirty="0">
                <a:solidFill>
                  <a:srgbClr val="333333"/>
                </a:solidFill>
              </a:rPr>
              <a:t>, </a:t>
            </a:r>
            <a:r>
              <a:rPr lang="sk-SK" sz="2400" dirty="0">
                <a:solidFill>
                  <a:srgbClr val="333333"/>
                </a:solidFill>
              </a:rPr>
              <a:t>pripravený učiť sa</a:t>
            </a:r>
            <a:r>
              <a:rPr lang="en-US" sz="2400" dirty="0">
                <a:solidFill>
                  <a:srgbClr val="333333"/>
                </a:solidFill>
              </a:rPr>
              <a:t> (</a:t>
            </a:r>
            <a:r>
              <a:rPr lang="sk-SK" sz="2400" dirty="0">
                <a:solidFill>
                  <a:srgbClr val="333333"/>
                </a:solidFill>
              </a:rPr>
              <a:t>z vlastných chýb</a:t>
            </a:r>
            <a:r>
              <a:rPr lang="en-US" sz="2400" dirty="0">
                <a:solidFill>
                  <a:srgbClr val="333333"/>
                </a:solidFill>
              </a:rPr>
              <a:t>/</a:t>
            </a:r>
            <a:r>
              <a:rPr lang="sk-SK" sz="2400" dirty="0">
                <a:solidFill>
                  <a:srgbClr val="333333"/>
                </a:solidFill>
              </a:rPr>
              <a:t>neúspechov</a:t>
            </a:r>
            <a:r>
              <a:rPr lang="en-US" sz="2400" dirty="0">
                <a:solidFill>
                  <a:srgbClr val="333333"/>
                </a:solidFill>
              </a:rPr>
              <a:t>).</a:t>
            </a:r>
            <a:endParaRPr lang="de-DE" sz="2400" dirty="0">
              <a:solidFill>
                <a:srgbClr val="333333"/>
              </a:solidFill>
            </a:endParaRPr>
          </a:p>
          <a:p>
            <a:pPr marL="342900" indent="-342900">
              <a:buClr>
                <a:srgbClr val="333333"/>
              </a:buClr>
              <a:buFont typeface="WingDings"/>
              <a:buChar char=""/>
              <a:defRPr/>
            </a:pPr>
            <a:r>
              <a:rPr lang="sk-SK" sz="2400" dirty="0">
                <a:solidFill>
                  <a:srgbClr val="333333"/>
                </a:solidFill>
              </a:rPr>
              <a:t>Kladný postoj k sebe samému</a:t>
            </a:r>
            <a:r>
              <a:rPr lang="en-US" sz="2400" dirty="0">
                <a:solidFill>
                  <a:srgbClr val="333333"/>
                </a:solidFill>
              </a:rPr>
              <a:t>, </a:t>
            </a:r>
            <a:r>
              <a:rPr lang="sk-SK" sz="2400" dirty="0">
                <a:solidFill>
                  <a:srgbClr val="333333"/>
                </a:solidFill>
              </a:rPr>
              <a:t>napríklad</a:t>
            </a:r>
            <a:r>
              <a:rPr lang="en-US" sz="2400" dirty="0">
                <a:solidFill>
                  <a:srgbClr val="333333"/>
                </a:solidFill>
              </a:rPr>
              <a:t> </a:t>
            </a:r>
            <a:r>
              <a:rPr lang="sk-SK" sz="2400" dirty="0">
                <a:solidFill>
                  <a:srgbClr val="333333"/>
                </a:solidFill>
              </a:rPr>
              <a:t>ocenenie seba samého za </a:t>
            </a:r>
            <a:r>
              <a:rPr lang="sk-SK" sz="2400">
                <a:solidFill>
                  <a:srgbClr val="333333"/>
                </a:solidFill>
              </a:rPr>
              <a:t>úspech</a:t>
            </a:r>
            <a:r>
              <a:rPr lang="de-DE" sz="240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Metakognitívny tréning 9 – Sebavedomie</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20</a:t>
            </a:fld>
            <a:endParaRPr lang="de-DE">
              <a:latin typeface="+mn-lt"/>
            </a:endParaRPr>
          </a:p>
        </p:txBody>
      </p:sp>
      <p:pic>
        <p:nvPicPr>
          <p:cNvPr id="9"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Tree>
    <p:extLst>
      <p:ext uri="{BB962C8B-B14F-4D97-AF65-F5344CB8AC3E}">
        <p14:creationId xmlns:p14="http://schemas.microsoft.com/office/powerpoint/2010/main" val="41505052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el 1"/>
          <p:cNvSpPr>
            <a:spLocks noGrp="1"/>
          </p:cNvSpPr>
          <p:nvPr>
            <p:ph type="title"/>
          </p:nvPr>
        </p:nvSpPr>
        <p:spPr/>
        <p:txBody>
          <a:bodyPr vert="horz" lIns="0" tIns="0" rIns="0" bIns="0" rtlCol="0" anchor="t">
            <a:spAutoFit/>
          </a:bodyPr>
          <a:lstStyle/>
          <a:p>
            <a:pPr defTabSz="914377">
              <a:spcBef>
                <a:spcPts val="0"/>
              </a:spcBef>
            </a:pPr>
            <a:r>
              <a:rPr lang="sk-SK" sz="3600">
                <a:latin typeface="+mn-lt"/>
                <a:ea typeface="+mn-ea"/>
                <a:cs typeface="+mn-cs"/>
              </a:rPr>
              <a:t>Uvedomenie si predností</a:t>
            </a:r>
            <a:endParaRPr lang="de-DE" sz="3600" dirty="0">
              <a:latin typeface="+mn-lt"/>
              <a:ea typeface="+mn-ea"/>
              <a:cs typeface="+mn-cs"/>
            </a:endParaRPr>
          </a:p>
        </p:txBody>
      </p:sp>
      <p:sp>
        <p:nvSpPr>
          <p:cNvPr id="3" name="Inhaltsplatzhalter 2"/>
          <p:cNvSpPr>
            <a:spLocks noGrp="1"/>
          </p:cNvSpPr>
          <p:nvPr>
            <p:ph idx="1"/>
          </p:nvPr>
        </p:nvSpPr>
        <p:spPr/>
        <p:txBody>
          <a:bodyPr wrap="square">
            <a:noAutofit/>
          </a:bodyPr>
          <a:lstStyle/>
          <a:p>
            <a:pPr>
              <a:defRPr/>
            </a:pPr>
            <a:r>
              <a:rPr lang="sk-SK" sz="2400" dirty="0">
                <a:solidFill>
                  <a:srgbClr val="004992"/>
                </a:solidFill>
              </a:rPr>
              <a:t>Prečo je niekedy také ťažké určiť svoje vlastné prednosti</a:t>
            </a:r>
            <a:r>
              <a:rPr lang="en-US" sz="2400" dirty="0">
                <a:solidFill>
                  <a:srgbClr val="004992"/>
                </a:solidFill>
              </a:rPr>
              <a:t>?</a:t>
            </a:r>
          </a:p>
          <a:p>
            <a:pPr marL="342900" lvl="1" indent="-342900">
              <a:spcBef>
                <a:spcPts val="1999"/>
              </a:spcBef>
              <a:spcAft>
                <a:spcPts val="0"/>
              </a:spcAft>
              <a:buClr>
                <a:srgbClr val="333333"/>
              </a:buClr>
              <a:buFont typeface="WingDings"/>
              <a:buChar char=""/>
              <a:tabLst>
                <a:tab pos="82550" algn="l"/>
                <a:tab pos="808038" algn="l"/>
                <a:tab pos="895350" algn="l"/>
              </a:tabLst>
              <a:defRPr/>
            </a:pPr>
            <a:r>
              <a:rPr lang="sk-SK" sz="2400" dirty="0">
                <a:solidFill>
                  <a:srgbClr val="333333"/>
                </a:solidFill>
              </a:rPr>
              <a:t>Bežný predpoklad</a:t>
            </a:r>
            <a:r>
              <a:rPr lang="de-DE" sz="2400">
                <a:solidFill>
                  <a:srgbClr val="333333"/>
                </a:solidFill>
              </a:rPr>
              <a:t>: </a:t>
            </a:r>
            <a:r>
              <a:rPr lang="en-US" sz="2400" kern="1200">
                <a:solidFill>
                  <a:srgbClr val="333333"/>
                </a:solidFill>
              </a:rPr>
              <a:t>“</a:t>
            </a:r>
            <a:r>
              <a:rPr lang="sk-SK" sz="2400">
                <a:solidFill>
                  <a:srgbClr val="333333"/>
                </a:solidFill>
              </a:rPr>
              <a:t>Ak </a:t>
            </a:r>
            <a:r>
              <a:rPr lang="sk-SK" sz="2400" dirty="0">
                <a:solidFill>
                  <a:srgbClr val="333333"/>
                </a:solidFill>
              </a:rPr>
              <a:t>sa budem chváliť</a:t>
            </a:r>
            <a:r>
              <a:rPr lang="en-US" sz="2400" dirty="0">
                <a:solidFill>
                  <a:srgbClr val="333333"/>
                </a:solidFill>
              </a:rPr>
              <a:t>, </a:t>
            </a:r>
            <a:r>
              <a:rPr lang="sk-SK" sz="2400" dirty="0">
                <a:solidFill>
                  <a:srgbClr val="333333"/>
                </a:solidFill>
              </a:rPr>
              <a:t>budem </a:t>
            </a:r>
            <a:r>
              <a:rPr lang="sk-SK" sz="2400">
                <a:solidFill>
                  <a:srgbClr val="333333"/>
                </a:solidFill>
              </a:rPr>
              <a:t>namyslený</a:t>
            </a:r>
            <a:r>
              <a:rPr lang="en-US" sz="2400">
                <a:solidFill>
                  <a:srgbClr val="333333"/>
                </a:solidFill>
              </a:rPr>
              <a:t>.</a:t>
            </a:r>
            <a:r>
              <a:rPr lang="de-DE" sz="2400">
                <a:solidFill>
                  <a:srgbClr val="333333"/>
                </a:solidFill>
              </a:rPr>
              <a:t>”</a:t>
            </a:r>
            <a:endParaRPr lang="de-DE" sz="2400" dirty="0">
              <a:solidFill>
                <a:srgbClr val="333333"/>
              </a:solidFill>
            </a:endParaRPr>
          </a:p>
          <a:p>
            <a:pPr marL="342900" lvl="1" indent="-342900">
              <a:spcBef>
                <a:spcPts val="1999"/>
              </a:spcBef>
              <a:spcAft>
                <a:spcPts val="0"/>
              </a:spcAft>
              <a:buClr>
                <a:srgbClr val="333333"/>
              </a:buClr>
              <a:buFont typeface="WingDings"/>
              <a:buChar char=""/>
              <a:tabLst>
                <a:tab pos="82550" algn="l"/>
                <a:tab pos="808038" algn="l"/>
                <a:tab pos="895350" algn="l"/>
              </a:tabLst>
              <a:defRPr/>
            </a:pPr>
            <a:r>
              <a:rPr lang="sk-SK" sz="2400" dirty="0">
                <a:solidFill>
                  <a:srgbClr val="333333"/>
                </a:solidFill>
              </a:rPr>
              <a:t>Počas akútnej fázy ochorenia môže byť pre vás ťažšie vidieť a prejavovať svoje prednosti</a:t>
            </a:r>
            <a:r>
              <a:rPr lang="en-US"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Metakognitívny tréning 9 – Sebavedomie</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21</a:t>
            </a:fld>
            <a:endParaRPr lang="de-DE">
              <a:latin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el 1"/>
          <p:cNvSpPr>
            <a:spLocks noGrp="1"/>
          </p:cNvSpPr>
          <p:nvPr>
            <p:ph type="title"/>
          </p:nvPr>
        </p:nvSpPr>
        <p:spPr/>
        <p:txBody>
          <a:bodyPr vert="horz" lIns="0" tIns="0" rIns="0" bIns="0" rtlCol="0" anchor="t">
            <a:spAutoFit/>
          </a:bodyPr>
          <a:lstStyle/>
          <a:p>
            <a:pPr defTabSz="914377">
              <a:spcBef>
                <a:spcPts val="0"/>
              </a:spcBef>
            </a:pPr>
            <a:r>
              <a:rPr lang="sk-SK" sz="3600">
                <a:latin typeface="+mn-lt"/>
                <a:ea typeface="+mn-ea"/>
                <a:cs typeface="+mn-cs"/>
              </a:rPr>
              <a:t>Uvedomenie si predností</a:t>
            </a:r>
            <a:endParaRPr lang="de-DE" sz="3600" dirty="0">
              <a:latin typeface="+mn-lt"/>
              <a:ea typeface="+mn-ea"/>
              <a:cs typeface="+mn-cs"/>
            </a:endParaRPr>
          </a:p>
        </p:txBody>
      </p:sp>
      <p:sp>
        <p:nvSpPr>
          <p:cNvPr id="3" name="Inhaltsplatzhalter 2"/>
          <p:cNvSpPr>
            <a:spLocks noGrp="1"/>
          </p:cNvSpPr>
          <p:nvPr>
            <p:ph idx="1"/>
          </p:nvPr>
        </p:nvSpPr>
        <p:spPr>
          <a:xfrm>
            <a:off x="408955" y="2204864"/>
            <a:ext cx="11340000" cy="4248000"/>
          </a:xfrm>
        </p:spPr>
        <p:txBody>
          <a:bodyPr>
            <a:noAutofit/>
          </a:bodyPr>
          <a:lstStyle/>
          <a:p>
            <a:r>
              <a:rPr lang="sk-SK" sz="2400">
                <a:solidFill>
                  <a:srgbClr val="004992"/>
                </a:solidFill>
              </a:rPr>
              <a:t>Znovuzískanie</a:t>
            </a:r>
            <a:r>
              <a:rPr lang="de-DE" sz="2400">
                <a:solidFill>
                  <a:srgbClr val="004992"/>
                </a:solidFill>
              </a:rPr>
              <a:t> </a:t>
            </a:r>
            <a:r>
              <a:rPr lang="en-US" sz="2400">
                <a:solidFill>
                  <a:srgbClr val="004992"/>
                </a:solidFill>
              </a:rPr>
              <a:t>“</a:t>
            </a:r>
            <a:r>
              <a:rPr lang="sk-SK" sz="2400">
                <a:solidFill>
                  <a:srgbClr val="004992"/>
                </a:solidFill>
              </a:rPr>
              <a:t>stratených pokladov”</a:t>
            </a:r>
            <a:r>
              <a:rPr lang="de-DE" sz="2400">
                <a:solidFill>
                  <a:srgbClr val="004992"/>
                </a:solidFill>
              </a:rPr>
              <a:t>:</a:t>
            </a:r>
            <a:endParaRPr lang="de-DE" sz="2400" dirty="0">
              <a:solidFill>
                <a:srgbClr val="004992"/>
              </a:solidFill>
            </a:endParaRPr>
          </a:p>
          <a:p>
            <a:pPr marL="342900" indent="-342900">
              <a:buClr>
                <a:srgbClr val="333333"/>
              </a:buClr>
              <a:buFont typeface="WingDings"/>
              <a:buChar char=""/>
            </a:pPr>
            <a:r>
              <a:rPr lang="sk-SK" sz="2400" dirty="0">
                <a:solidFill>
                  <a:srgbClr val="333333"/>
                </a:solidFill>
              </a:rPr>
              <a:t>Len sa opýtajte svojich priateľov alebo členov rodiny, aké prednosti si na vás cenia</a:t>
            </a:r>
            <a:r>
              <a:rPr lang="en-US" sz="2400" dirty="0">
                <a:solidFill>
                  <a:srgbClr val="333333"/>
                </a:solidFill>
              </a:rPr>
              <a:t>.</a:t>
            </a:r>
          </a:p>
          <a:p>
            <a:pPr marL="342900" indent="-342900">
              <a:buClr>
                <a:srgbClr val="333333"/>
              </a:buClr>
              <a:buFont typeface="WingDings"/>
              <a:buChar char=""/>
            </a:pPr>
            <a:r>
              <a:rPr lang="sk-SK" sz="2400" dirty="0">
                <a:solidFill>
                  <a:srgbClr val="333333"/>
                </a:solidFill>
              </a:rPr>
              <a:t>Porozmýšľajte nad </a:t>
            </a:r>
            <a:r>
              <a:rPr lang="sk-SK" sz="2400" u="sng" dirty="0">
                <a:solidFill>
                  <a:srgbClr val="333333"/>
                </a:solidFill>
              </a:rPr>
              <a:t>konkrétnymi</a:t>
            </a:r>
            <a:r>
              <a:rPr lang="en-US" sz="2400" dirty="0">
                <a:solidFill>
                  <a:srgbClr val="333333"/>
                </a:solidFill>
              </a:rPr>
              <a:t> </a:t>
            </a:r>
            <a:r>
              <a:rPr lang="sk-SK" sz="2400" dirty="0">
                <a:solidFill>
                  <a:srgbClr val="333333"/>
                </a:solidFill>
              </a:rPr>
              <a:t>situáciami, v ktorých ste niečo dobre zvládol a za čo vás mohol niekto pochváliť </a:t>
            </a:r>
            <a:r>
              <a:rPr lang="en-US" sz="2400" dirty="0">
                <a:solidFill>
                  <a:srgbClr val="333333"/>
                </a:solidFill>
              </a:rPr>
              <a:t>(</a:t>
            </a:r>
            <a:r>
              <a:rPr lang="sk-SK" sz="2400" dirty="0">
                <a:solidFill>
                  <a:srgbClr val="333333"/>
                </a:solidFill>
              </a:rPr>
              <a:t>počítajú sa aj drobnosti</a:t>
            </a:r>
            <a:r>
              <a:rPr lang="en-US" sz="2400" dirty="0">
                <a:solidFill>
                  <a:srgbClr val="333333"/>
                </a:solidFill>
              </a:rPr>
              <a:t>).</a:t>
            </a:r>
          </a:p>
          <a:p>
            <a:pPr marL="342900" indent="-342900">
              <a:buClr>
                <a:srgbClr val="333333"/>
              </a:buClr>
              <a:buFont typeface="WingDings"/>
              <a:buChar char=""/>
            </a:pPr>
            <a:r>
              <a:rPr lang="en-US" sz="2400" dirty="0">
                <a:solidFill>
                  <a:srgbClr val="333333"/>
                </a:solidFill>
              </a:rPr>
              <a:t>... </a:t>
            </a:r>
            <a:r>
              <a:rPr lang="sk-SK" sz="2400" dirty="0">
                <a:solidFill>
                  <a:srgbClr val="333333"/>
                </a:solidFill>
              </a:rPr>
              <a:t>A napíšte tieto zážitky </a:t>
            </a:r>
            <a:r>
              <a:rPr lang="sk-SK" sz="2400">
                <a:solidFill>
                  <a:srgbClr val="333333"/>
                </a:solidFill>
              </a:rPr>
              <a:t>do </a:t>
            </a:r>
            <a:r>
              <a:rPr lang="en-US" sz="2400">
                <a:solidFill>
                  <a:srgbClr val="333333"/>
                </a:solidFill>
              </a:rPr>
              <a:t>“</a:t>
            </a:r>
            <a:r>
              <a:rPr lang="sk-SK" sz="2400">
                <a:solidFill>
                  <a:srgbClr val="333333"/>
                </a:solidFill>
              </a:rPr>
              <a:t>denníka radosti</a:t>
            </a:r>
            <a:r>
              <a:rPr lang="de-DE" sz="2400">
                <a:solidFill>
                  <a:srgbClr val="333333"/>
                </a:solidFill>
              </a:rPr>
              <a:t>”</a:t>
            </a:r>
            <a:r>
              <a:rPr lang="en-US" sz="2400">
                <a:solidFill>
                  <a:srgbClr val="333333"/>
                </a:solidFill>
              </a:rPr>
              <a:t> </a:t>
            </a:r>
            <a:r>
              <a:rPr lang="en-US" sz="2400" dirty="0">
                <a:solidFill>
                  <a:srgbClr val="333333"/>
                </a:solidFill>
              </a:rPr>
              <a:t>*, </a:t>
            </a:r>
            <a:r>
              <a:rPr lang="sk-SK" sz="2400" dirty="0">
                <a:solidFill>
                  <a:srgbClr val="333333"/>
                </a:solidFill>
              </a:rPr>
              <a:t>aby ste si ich zapamätali v horších časoch</a:t>
            </a:r>
            <a:r>
              <a:rPr lang="en-US"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Metakognitívny tréning 9 – Sebavedomie</a:t>
            </a: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latin typeface="+mn-lt"/>
              </a:rPr>
              <a:pPr>
                <a:defRPr/>
              </a:pPr>
              <a:t>22</a:t>
            </a:fld>
            <a:endParaRPr lang="de-DE">
              <a:latin typeface="+mn-lt"/>
            </a:endParaRPr>
          </a:p>
        </p:txBody>
      </p:sp>
      <p:sp>
        <p:nvSpPr>
          <p:cNvPr id="5" name="Textfeld 4"/>
          <p:cNvSpPr txBox="1">
            <a:spLocks noChangeArrowheads="1"/>
          </p:cNvSpPr>
          <p:nvPr/>
        </p:nvSpPr>
        <p:spPr bwMode="auto">
          <a:xfrm>
            <a:off x="408955" y="6145087"/>
            <a:ext cx="11376000" cy="307777"/>
          </a:xfrm>
          <a:prstGeom prst="rect">
            <a:avLst/>
          </a:prstGeom>
          <a:noFill/>
          <a:ln w="9525">
            <a:noFill/>
            <a:miter lim="800000"/>
            <a:headEnd/>
            <a:tailEnd/>
          </a:ln>
        </p:spPr>
        <p:txBody>
          <a:bodyPr>
            <a:noAutofit/>
          </a:bodyPr>
          <a:lstStyle/>
          <a:p>
            <a:r>
              <a:rPr lang="de-DE" sz="1400" dirty="0">
                <a:solidFill>
                  <a:srgbClr val="333333"/>
                </a:solidFill>
                <a:latin typeface="+mn-lt"/>
              </a:rPr>
              <a:t>* </a:t>
            </a:r>
            <a:r>
              <a:rPr lang="sk-SK" sz="1400" dirty="0">
                <a:solidFill>
                  <a:srgbClr val="333333"/>
                </a:solidFill>
                <a:latin typeface="+mn-lt"/>
              </a:rPr>
              <a:t>Vo </a:t>
            </a:r>
            <a:r>
              <a:rPr lang="sk-SK" sz="1400">
                <a:solidFill>
                  <a:srgbClr val="333333"/>
                </a:solidFill>
                <a:latin typeface="+mn-lt"/>
              </a:rPr>
              <a:t>vašom </a:t>
            </a:r>
            <a:r>
              <a:rPr lang="en-US" sz="1400">
                <a:solidFill>
                  <a:srgbClr val="333333"/>
                </a:solidFill>
                <a:latin typeface="+mn-lt"/>
              </a:rPr>
              <a:t>“</a:t>
            </a:r>
            <a:r>
              <a:rPr lang="sk-SK" sz="1400">
                <a:solidFill>
                  <a:srgbClr val="333333"/>
                </a:solidFill>
                <a:latin typeface="+mn-lt"/>
              </a:rPr>
              <a:t>denníku radosti</a:t>
            </a:r>
            <a:r>
              <a:rPr lang="de-DE" sz="1400">
                <a:solidFill>
                  <a:srgbClr val="333333"/>
                </a:solidFill>
                <a:latin typeface="+mn-lt"/>
              </a:rPr>
              <a:t>”</a:t>
            </a:r>
            <a:r>
              <a:rPr lang="en-US" sz="1400">
                <a:solidFill>
                  <a:srgbClr val="333333"/>
                </a:solidFill>
                <a:latin typeface="+mn-lt"/>
              </a:rPr>
              <a:t> </a:t>
            </a:r>
            <a:r>
              <a:rPr lang="sk-SK" sz="1400" dirty="0">
                <a:solidFill>
                  <a:srgbClr val="333333"/>
                </a:solidFill>
                <a:latin typeface="+mn-lt"/>
              </a:rPr>
              <a:t>môžu byť zapísané iba pozitívne udalosti. </a:t>
            </a:r>
            <a:endParaRPr lang="de-DE" sz="1400" dirty="0">
              <a:solidFill>
                <a:srgbClr val="333333"/>
              </a:solidFill>
              <a:latin typeface="+mn-lt"/>
            </a:endParaRPr>
          </a:p>
        </p:txBody>
      </p:sp>
      <p:pic>
        <p:nvPicPr>
          <p:cNvPr id="9" name="Grafik 1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935" y="914400"/>
            <a:ext cx="1920240" cy="1565413"/>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sk-SK" sz="3600">
                <a:latin typeface="+mn-lt"/>
                <a:ea typeface="+mn-ea"/>
                <a:cs typeface="+mn-cs"/>
              </a:rPr>
              <a:t>Cvičenie 1</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gn="ctr">
              <a:defRPr/>
            </a:pPr>
            <a:r>
              <a:rPr lang="sk-SK" sz="2400">
                <a:solidFill>
                  <a:srgbClr val="004992"/>
                </a:solidFill>
              </a:rPr>
              <a:t>Čo </a:t>
            </a:r>
            <a:r>
              <a:rPr lang="sk-SK" sz="2400" dirty="0">
                <a:solidFill>
                  <a:srgbClr val="004992"/>
                </a:solidFill>
              </a:rPr>
              <a:t>sa vám na sebe páči</a:t>
            </a:r>
            <a:r>
              <a:rPr lang="de-DE" sz="2400" dirty="0">
                <a:solidFill>
                  <a:srgbClr val="004992"/>
                </a:solidFill>
              </a:rPr>
              <a:t>?</a:t>
            </a:r>
          </a:p>
          <a:p>
            <a:pPr algn="ctr">
              <a:defRPr/>
            </a:pPr>
            <a:r>
              <a:rPr lang="sk-SK" sz="2400">
                <a:solidFill>
                  <a:srgbClr val="004992"/>
                </a:solidFill>
              </a:rPr>
              <a:t>V </a:t>
            </a:r>
            <a:r>
              <a:rPr lang="sk-SK" sz="2400" dirty="0">
                <a:solidFill>
                  <a:srgbClr val="004992"/>
                </a:solidFill>
              </a:rPr>
              <a:t>čom ste dobrí</a:t>
            </a:r>
            <a:r>
              <a:rPr lang="de-DE" sz="2400" dirty="0">
                <a:solidFill>
                  <a:srgbClr val="004992"/>
                </a:solidFill>
              </a:rPr>
              <a:t>?</a:t>
            </a:r>
          </a:p>
          <a:p>
            <a:pPr algn="ctr">
              <a:defRPr/>
            </a:pPr>
            <a:r>
              <a:rPr lang="sk-SK" sz="2400">
                <a:solidFill>
                  <a:srgbClr val="333333"/>
                </a:solidFill>
              </a:rPr>
              <a:t>Pouvažujte </a:t>
            </a:r>
            <a:r>
              <a:rPr lang="sk-SK" sz="2400" dirty="0">
                <a:solidFill>
                  <a:srgbClr val="333333"/>
                </a:solidFill>
              </a:rPr>
              <a:t>aspoň nad jednou prednosťou v oboch </a:t>
            </a:r>
            <a:r>
              <a:rPr lang="sk-SK" sz="2400">
                <a:solidFill>
                  <a:srgbClr val="333333"/>
                </a:solidFill>
              </a:rPr>
              <a:t>otázkach</a:t>
            </a:r>
            <a:r>
              <a:rPr lang="de-DE" sz="2400">
                <a:solidFill>
                  <a:srgbClr val="333333"/>
                </a:solidFill>
              </a:rPr>
              <a:t>!</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latin typeface="+mn-lt"/>
              </a:rPr>
              <a:t>Metakognitívny tréning 9 – Sebavedomie</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23</a:t>
            </a:fld>
            <a:endParaRPr lang="de-DE">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p:txBody>
          <a:bodyPr vert="horz" lIns="0" tIns="0" rIns="0" bIns="0" rtlCol="0" anchor="t">
            <a:spAutoFit/>
          </a:bodyPr>
          <a:lstStyle/>
          <a:p>
            <a:pPr defTabSz="914377">
              <a:spcBef>
                <a:spcPts val="0"/>
              </a:spcBef>
            </a:pPr>
            <a:r>
              <a:rPr lang="sk-SK" sz="3600">
                <a:latin typeface="+mn-lt"/>
                <a:ea typeface="+mn-ea"/>
                <a:cs typeface="+mn-cs"/>
              </a:rPr>
              <a:t>Cvičenie 2</a:t>
            </a:r>
            <a:endParaRPr lang="de-DE" sz="3600" dirty="0">
              <a:latin typeface="+mn-lt"/>
              <a:ea typeface="+mn-ea"/>
              <a:cs typeface="+mn-cs"/>
            </a:endParaRPr>
          </a:p>
        </p:txBody>
      </p:sp>
      <p:sp>
        <p:nvSpPr>
          <p:cNvPr id="53250" name="Inhaltsplatzhalter 2"/>
          <p:cNvSpPr>
            <a:spLocks noGrp="1"/>
          </p:cNvSpPr>
          <p:nvPr>
            <p:ph idx="1"/>
          </p:nvPr>
        </p:nvSpPr>
        <p:spPr/>
        <p:txBody>
          <a:bodyPr>
            <a:noAutofit/>
          </a:bodyPr>
          <a:lstStyle/>
          <a:p>
            <a:pPr marL="342900" indent="-342900">
              <a:buClr>
                <a:srgbClr val="333333"/>
              </a:buClr>
              <a:buFont typeface="WingDings"/>
              <a:buChar char=""/>
            </a:pPr>
            <a:r>
              <a:rPr lang="sk-SK" sz="2400" dirty="0">
                <a:solidFill>
                  <a:srgbClr val="333333"/>
                </a:solidFill>
              </a:rPr>
              <a:t>Postavte sa a skloňte hlavu</a:t>
            </a:r>
            <a:r>
              <a:rPr lang="de-DE" sz="2400" dirty="0">
                <a:solidFill>
                  <a:srgbClr val="333333"/>
                </a:solidFill>
              </a:rPr>
              <a:t>.</a:t>
            </a:r>
          </a:p>
          <a:p>
            <a:pPr marL="342900" indent="-342900">
              <a:buClr>
                <a:srgbClr val="333333"/>
              </a:buClr>
              <a:buFont typeface="WingDings"/>
              <a:buChar char=""/>
            </a:pPr>
            <a:r>
              <a:rPr lang="sk-SK" sz="2400" dirty="0">
                <a:solidFill>
                  <a:srgbClr val="333333"/>
                </a:solidFill>
              </a:rPr>
              <a:t>Pozerajte sa dole</a:t>
            </a:r>
            <a:r>
              <a:rPr lang="de-DE" sz="2400" dirty="0">
                <a:solidFill>
                  <a:srgbClr val="333333"/>
                </a:solidFill>
              </a:rPr>
              <a:t>, </a:t>
            </a:r>
            <a:r>
              <a:rPr lang="sk-SK" sz="2400" dirty="0">
                <a:solidFill>
                  <a:srgbClr val="333333"/>
                </a:solidFill>
              </a:rPr>
              <a:t>uvoľnite si svoje plecia a ramená</a:t>
            </a:r>
            <a:r>
              <a:rPr lang="de-DE" sz="2400" dirty="0">
                <a:solidFill>
                  <a:srgbClr val="333333"/>
                </a:solidFill>
              </a:rPr>
              <a:t>, </a:t>
            </a:r>
            <a:r>
              <a:rPr lang="sk-SK" sz="2400" dirty="0">
                <a:solidFill>
                  <a:srgbClr val="333333"/>
                </a:solidFill>
              </a:rPr>
              <a:t>ohnite mierne svoj chrbát</a:t>
            </a:r>
            <a:r>
              <a:rPr lang="de-DE" sz="2400" dirty="0">
                <a:solidFill>
                  <a:srgbClr val="333333"/>
                </a:solidFill>
              </a:rPr>
              <a:t>.</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Metakognitívny tréning 9 – Sebavedomie</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24</a:t>
            </a:fld>
            <a:endParaRPr lang="de-DE">
              <a:latin typeface="+mn-lt"/>
            </a:endParaRPr>
          </a:p>
        </p:txBody>
      </p:sp>
    </p:spTree>
    <p:extLst>
      <p:ext uri="{BB962C8B-B14F-4D97-AF65-F5344CB8AC3E}">
        <p14:creationId xmlns:p14="http://schemas.microsoft.com/office/powerpoint/2010/main" val="19884755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p:txBody>
          <a:bodyPr vert="horz" lIns="0" tIns="0" rIns="0" bIns="0" rtlCol="0" anchor="t">
            <a:spAutoFit/>
          </a:bodyPr>
          <a:lstStyle/>
          <a:p>
            <a:pPr defTabSz="914377">
              <a:spcBef>
                <a:spcPts val="0"/>
              </a:spcBef>
            </a:pPr>
            <a:r>
              <a:rPr lang="sk-SK" sz="3600">
                <a:latin typeface="+mn-lt"/>
                <a:ea typeface="+mn-ea"/>
                <a:cs typeface="+mn-cs"/>
              </a:rPr>
              <a:t>Cvičenie 2</a:t>
            </a:r>
            <a:endParaRPr lang="de-DE" sz="3600" dirty="0">
              <a:latin typeface="+mn-lt"/>
              <a:ea typeface="+mn-ea"/>
              <a:cs typeface="+mn-cs"/>
            </a:endParaRPr>
          </a:p>
        </p:txBody>
      </p:sp>
      <p:sp>
        <p:nvSpPr>
          <p:cNvPr id="53250" name="Inhaltsplatzhalter 2"/>
          <p:cNvSpPr>
            <a:spLocks noGrp="1"/>
          </p:cNvSpPr>
          <p:nvPr>
            <p:ph idx="1"/>
          </p:nvPr>
        </p:nvSpPr>
        <p:spPr/>
        <p:txBody>
          <a:bodyPr>
            <a:noAutofit/>
          </a:bodyPr>
          <a:lstStyle/>
          <a:p>
            <a:pPr marL="342900" indent="-342900">
              <a:buClr>
                <a:srgbClr val="333333"/>
              </a:buClr>
              <a:buFont typeface="WingDings"/>
              <a:buChar char=""/>
            </a:pPr>
            <a:r>
              <a:rPr lang="sk-SK" sz="2400" dirty="0">
                <a:solidFill>
                  <a:srgbClr val="333333"/>
                </a:solidFill>
              </a:rPr>
              <a:t>Postavte sa a skloňte hlavu</a:t>
            </a:r>
            <a:r>
              <a:rPr lang="de-DE" sz="2400" dirty="0">
                <a:solidFill>
                  <a:srgbClr val="333333"/>
                </a:solidFill>
              </a:rPr>
              <a:t>.</a:t>
            </a:r>
          </a:p>
          <a:p>
            <a:pPr marL="342900" indent="-342900">
              <a:buClr>
                <a:srgbClr val="333333"/>
              </a:buClr>
              <a:buFont typeface="WingDings"/>
              <a:buChar char=""/>
            </a:pPr>
            <a:r>
              <a:rPr lang="sk-SK" sz="2400" dirty="0">
                <a:solidFill>
                  <a:srgbClr val="333333"/>
                </a:solidFill>
              </a:rPr>
              <a:t>Pozerajte sa dole</a:t>
            </a:r>
            <a:r>
              <a:rPr lang="de-DE" sz="2400" dirty="0">
                <a:solidFill>
                  <a:srgbClr val="333333"/>
                </a:solidFill>
              </a:rPr>
              <a:t>, </a:t>
            </a:r>
            <a:r>
              <a:rPr lang="sk-SK" sz="2400" dirty="0">
                <a:solidFill>
                  <a:srgbClr val="333333"/>
                </a:solidFill>
              </a:rPr>
              <a:t>uvoľnite si svoje plecia a ramená</a:t>
            </a:r>
            <a:r>
              <a:rPr lang="de-DE" sz="2400" dirty="0">
                <a:solidFill>
                  <a:srgbClr val="333333"/>
                </a:solidFill>
              </a:rPr>
              <a:t>, </a:t>
            </a:r>
            <a:r>
              <a:rPr lang="sk-SK" sz="2400" dirty="0">
                <a:solidFill>
                  <a:srgbClr val="333333"/>
                </a:solidFill>
              </a:rPr>
              <a:t>ohnite mierne svoj chrbát</a:t>
            </a:r>
            <a:r>
              <a:rPr lang="de-DE" sz="2400" dirty="0">
                <a:solidFill>
                  <a:srgbClr val="333333"/>
                </a:solidFill>
              </a:rPr>
              <a:t>.</a:t>
            </a:r>
          </a:p>
          <a:p>
            <a:pPr marL="342900" indent="-342900">
              <a:buClr>
                <a:srgbClr val="333333"/>
              </a:buClr>
              <a:buFont typeface="WingDings"/>
              <a:buChar char=""/>
            </a:pPr>
            <a:r>
              <a:rPr lang="sk-SK" sz="2400" dirty="0">
                <a:solidFill>
                  <a:srgbClr val="333333"/>
                </a:solidFill>
              </a:rPr>
              <a:t>Prechádzajte sa v tejto pozícii po </a:t>
            </a:r>
            <a:r>
              <a:rPr lang="sk-SK" sz="2400">
                <a:solidFill>
                  <a:srgbClr val="333333"/>
                </a:solidFill>
              </a:rPr>
              <a:t>miestnosti</a:t>
            </a:r>
            <a:r>
              <a:rPr lang="de-DE" sz="2400">
                <a:solidFill>
                  <a:srgbClr val="333333"/>
                </a:solidFill>
              </a:rPr>
              <a:t>!</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Metakognitívny tréning 9 – Sebavedomie</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25</a:t>
            </a:fld>
            <a:endParaRPr lang="de-DE">
              <a:latin typeface="+mn-lt"/>
            </a:endParaRPr>
          </a:p>
        </p:txBody>
      </p:sp>
    </p:spTree>
    <p:extLst>
      <p:ext uri="{BB962C8B-B14F-4D97-AF65-F5344CB8AC3E}">
        <p14:creationId xmlns:p14="http://schemas.microsoft.com/office/powerpoint/2010/main" val="42142695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p:txBody>
          <a:bodyPr vert="horz" lIns="0" tIns="0" rIns="0" bIns="0" rtlCol="0" anchor="t">
            <a:spAutoFit/>
          </a:bodyPr>
          <a:lstStyle/>
          <a:p>
            <a:pPr defTabSz="914377">
              <a:spcBef>
                <a:spcPts val="0"/>
              </a:spcBef>
            </a:pPr>
            <a:r>
              <a:rPr lang="sk-SK" sz="3600">
                <a:latin typeface="+mn-lt"/>
                <a:ea typeface="+mn-ea"/>
                <a:cs typeface="+mn-cs"/>
              </a:rPr>
              <a:t>Cvičenie 2</a:t>
            </a:r>
            <a:endParaRPr lang="de-DE" sz="3600" dirty="0">
              <a:latin typeface="+mn-lt"/>
              <a:ea typeface="+mn-ea"/>
              <a:cs typeface="+mn-cs"/>
            </a:endParaRPr>
          </a:p>
        </p:txBody>
      </p:sp>
      <p:sp>
        <p:nvSpPr>
          <p:cNvPr id="53250" name="Inhaltsplatzhalter 2"/>
          <p:cNvSpPr>
            <a:spLocks noGrp="1"/>
          </p:cNvSpPr>
          <p:nvPr>
            <p:ph idx="1"/>
          </p:nvPr>
        </p:nvSpPr>
        <p:spPr/>
        <p:txBody>
          <a:bodyPr>
            <a:noAutofit/>
          </a:bodyPr>
          <a:lstStyle/>
          <a:p>
            <a:pPr marL="342900" indent="-342900">
              <a:buClr>
                <a:srgbClr val="333333"/>
              </a:buClr>
              <a:buFont typeface="WingDings"/>
              <a:buChar char=""/>
            </a:pPr>
            <a:r>
              <a:rPr lang="sk-SK" sz="2400" dirty="0">
                <a:solidFill>
                  <a:srgbClr val="333333"/>
                </a:solidFill>
              </a:rPr>
              <a:t>Postavte sa a skloňte hlavu</a:t>
            </a:r>
            <a:r>
              <a:rPr lang="de-DE" sz="2400" dirty="0">
                <a:solidFill>
                  <a:srgbClr val="333333"/>
                </a:solidFill>
              </a:rPr>
              <a:t>.</a:t>
            </a:r>
          </a:p>
          <a:p>
            <a:pPr marL="342900" indent="-342900">
              <a:buClr>
                <a:srgbClr val="333333"/>
              </a:buClr>
              <a:buFont typeface="WingDings"/>
              <a:buChar char=""/>
            </a:pPr>
            <a:r>
              <a:rPr lang="sk-SK" sz="2400" dirty="0">
                <a:solidFill>
                  <a:srgbClr val="333333"/>
                </a:solidFill>
              </a:rPr>
              <a:t>Pozerajte sa dole</a:t>
            </a:r>
            <a:r>
              <a:rPr lang="de-DE" sz="2400" dirty="0">
                <a:solidFill>
                  <a:srgbClr val="333333"/>
                </a:solidFill>
              </a:rPr>
              <a:t>, </a:t>
            </a:r>
            <a:r>
              <a:rPr lang="sk-SK" sz="2400" dirty="0">
                <a:solidFill>
                  <a:srgbClr val="333333"/>
                </a:solidFill>
              </a:rPr>
              <a:t>uvoľnite si svoje plecia a ramená</a:t>
            </a:r>
            <a:r>
              <a:rPr lang="de-DE" sz="2400" dirty="0">
                <a:solidFill>
                  <a:srgbClr val="333333"/>
                </a:solidFill>
              </a:rPr>
              <a:t>, </a:t>
            </a:r>
            <a:r>
              <a:rPr lang="sk-SK" sz="2400" dirty="0">
                <a:solidFill>
                  <a:srgbClr val="333333"/>
                </a:solidFill>
              </a:rPr>
              <a:t>ohnite mierne svoj chrbát</a:t>
            </a:r>
            <a:r>
              <a:rPr lang="de-DE" sz="2400" dirty="0">
                <a:solidFill>
                  <a:srgbClr val="333333"/>
                </a:solidFill>
              </a:rPr>
              <a:t>.</a:t>
            </a:r>
          </a:p>
          <a:p>
            <a:pPr marL="342900" indent="-342900">
              <a:buClr>
                <a:srgbClr val="333333"/>
              </a:buClr>
              <a:buFont typeface="WingDings"/>
              <a:buChar char=""/>
            </a:pPr>
            <a:r>
              <a:rPr lang="sk-SK" sz="2400" dirty="0">
                <a:solidFill>
                  <a:srgbClr val="333333"/>
                </a:solidFill>
              </a:rPr>
              <a:t>Prechádzajte sa v tejto pozícii po miestnosti</a:t>
            </a:r>
            <a:r>
              <a:rPr lang="de-DE" sz="2400" dirty="0">
                <a:solidFill>
                  <a:srgbClr val="333333"/>
                </a:solidFill>
              </a:rPr>
              <a:t>!</a:t>
            </a:r>
          </a:p>
          <a:p>
            <a:pPr algn="ctr"/>
            <a:r>
              <a:rPr lang="sk-SK" sz="2400" dirty="0">
                <a:solidFill>
                  <a:srgbClr val="004992"/>
                </a:solidFill>
              </a:rPr>
              <a:t>Ako sa cítite</a:t>
            </a:r>
            <a:r>
              <a:rPr lang="de-DE" sz="2400"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rPr>
              <a:t>Metakognitívny tréning 9 – Sebavedomie</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26</a:t>
            </a:fld>
            <a:endParaRPr lang="de-DE">
              <a:latin typeface="+mn-lt"/>
            </a:endParaRPr>
          </a:p>
        </p:txBody>
      </p:sp>
    </p:spTree>
    <p:extLst>
      <p:ext uri="{BB962C8B-B14F-4D97-AF65-F5344CB8AC3E}">
        <p14:creationId xmlns:p14="http://schemas.microsoft.com/office/powerpoint/2010/main" val="30747373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p:txBody>
          <a:bodyPr vert="horz" lIns="0" tIns="0" rIns="0" bIns="0" rtlCol="0" anchor="t">
            <a:spAutoFit/>
          </a:bodyPr>
          <a:lstStyle/>
          <a:p>
            <a:pPr defTabSz="914377">
              <a:spcBef>
                <a:spcPts val="0"/>
              </a:spcBef>
            </a:pPr>
            <a:r>
              <a:rPr lang="sk-SK" sz="3600">
                <a:latin typeface="+mn-lt"/>
                <a:ea typeface="+mn-ea"/>
                <a:cs typeface="+mn-cs"/>
              </a:rPr>
              <a:t>Cvičenie 2</a:t>
            </a:r>
            <a:endParaRPr lang="de-DE" sz="3600" dirty="0">
              <a:latin typeface="+mn-lt"/>
              <a:ea typeface="+mn-ea"/>
              <a:cs typeface="+mn-cs"/>
            </a:endParaRPr>
          </a:p>
        </p:txBody>
      </p:sp>
      <p:sp>
        <p:nvSpPr>
          <p:cNvPr id="59394" name="Inhaltsplatzhalter 2"/>
          <p:cNvSpPr>
            <a:spLocks noGrp="1"/>
          </p:cNvSpPr>
          <p:nvPr>
            <p:ph idx="1"/>
          </p:nvPr>
        </p:nvSpPr>
        <p:spPr/>
        <p:txBody>
          <a:bodyPr>
            <a:noAutofit/>
          </a:bodyPr>
          <a:lstStyle/>
          <a:p>
            <a:pPr marL="342900" indent="-342900">
              <a:buClr>
                <a:srgbClr val="333333"/>
              </a:buClr>
              <a:buFont typeface="WingDings"/>
              <a:buChar char=""/>
            </a:pPr>
            <a:r>
              <a:rPr lang="sk-SK" sz="2400" dirty="0">
                <a:solidFill>
                  <a:srgbClr val="333333"/>
                </a:solidFill>
              </a:rPr>
              <a:t>Nechajte teraz svoju hornú časť tela relaxovane uvoľnenú</a:t>
            </a:r>
            <a:r>
              <a:rPr lang="en-US" sz="2400" dirty="0">
                <a:solidFill>
                  <a:srgbClr val="333333"/>
                </a:solidFill>
              </a:rPr>
              <a:t> </a:t>
            </a:r>
            <a:r>
              <a:rPr lang="sk-SK" sz="2400" dirty="0">
                <a:solidFill>
                  <a:srgbClr val="333333"/>
                </a:solidFill>
              </a:rPr>
              <a:t>a pomaly sa vystierajte, stavec po stavci</a:t>
            </a:r>
            <a:r>
              <a:rPr lang="en-US" sz="2400" dirty="0">
                <a:solidFill>
                  <a:srgbClr val="333333"/>
                </a:solidFill>
              </a:rPr>
              <a:t>. </a:t>
            </a:r>
            <a:r>
              <a:rPr lang="sk-SK" sz="2400" dirty="0">
                <a:solidFill>
                  <a:srgbClr val="333333"/>
                </a:solidFill>
              </a:rPr>
              <a:t>Predstavte si, že vás niekto ťahá nahor za konce vašich vlasov</a:t>
            </a:r>
            <a:r>
              <a:rPr lang="en-US" sz="2400" dirty="0">
                <a:solidFill>
                  <a:srgbClr val="333333"/>
                </a:solidFill>
              </a:rPr>
              <a:t>.</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Metakognitívny tréning 9 – Sebavedomie</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27</a:t>
            </a:fld>
            <a:endParaRPr lang="de-DE">
              <a:latin typeface="+mn-lt"/>
            </a:endParaRPr>
          </a:p>
        </p:txBody>
      </p:sp>
    </p:spTree>
    <p:extLst>
      <p:ext uri="{BB962C8B-B14F-4D97-AF65-F5344CB8AC3E}">
        <p14:creationId xmlns:p14="http://schemas.microsoft.com/office/powerpoint/2010/main" val="31463760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p:txBody>
          <a:bodyPr vert="horz" lIns="0" tIns="0" rIns="0" bIns="0" rtlCol="0" anchor="t">
            <a:spAutoFit/>
          </a:bodyPr>
          <a:lstStyle/>
          <a:p>
            <a:pPr defTabSz="914377">
              <a:spcBef>
                <a:spcPts val="0"/>
              </a:spcBef>
            </a:pPr>
            <a:r>
              <a:rPr lang="sk-SK" sz="3600">
                <a:latin typeface="+mn-lt"/>
                <a:ea typeface="+mn-ea"/>
                <a:cs typeface="+mn-cs"/>
              </a:rPr>
              <a:t>Cvičenie 2</a:t>
            </a:r>
            <a:endParaRPr lang="de-DE" sz="3600" dirty="0">
              <a:latin typeface="+mn-lt"/>
              <a:ea typeface="+mn-ea"/>
              <a:cs typeface="+mn-cs"/>
            </a:endParaRPr>
          </a:p>
        </p:txBody>
      </p:sp>
      <p:sp>
        <p:nvSpPr>
          <p:cNvPr id="59394" name="Inhaltsplatzhalter 2"/>
          <p:cNvSpPr>
            <a:spLocks noGrp="1"/>
          </p:cNvSpPr>
          <p:nvPr>
            <p:ph idx="1"/>
          </p:nvPr>
        </p:nvSpPr>
        <p:spPr/>
        <p:txBody>
          <a:bodyPr>
            <a:noAutofit/>
          </a:bodyPr>
          <a:lstStyle/>
          <a:p>
            <a:pPr marL="342900" indent="-342900">
              <a:buClr>
                <a:srgbClr val="333333"/>
              </a:buClr>
              <a:buFont typeface="WingDings"/>
              <a:buChar char=""/>
            </a:pPr>
            <a:r>
              <a:rPr lang="sk-SK" sz="2400" dirty="0">
                <a:solidFill>
                  <a:srgbClr val="333333"/>
                </a:solidFill>
              </a:rPr>
              <a:t>Nechajte teraz svoju hornú časť tela relaxovane uvoľnenú</a:t>
            </a:r>
            <a:r>
              <a:rPr lang="en-US" sz="2400" dirty="0">
                <a:solidFill>
                  <a:srgbClr val="333333"/>
                </a:solidFill>
              </a:rPr>
              <a:t> </a:t>
            </a:r>
            <a:r>
              <a:rPr lang="sk-SK" sz="2400" dirty="0">
                <a:solidFill>
                  <a:srgbClr val="333333"/>
                </a:solidFill>
              </a:rPr>
              <a:t>a pomaly sa vystierajte, stavec po stavci</a:t>
            </a:r>
            <a:r>
              <a:rPr lang="en-US" sz="2400" dirty="0">
                <a:solidFill>
                  <a:srgbClr val="333333"/>
                </a:solidFill>
              </a:rPr>
              <a:t>. </a:t>
            </a:r>
            <a:r>
              <a:rPr lang="sk-SK" sz="2400" dirty="0">
                <a:solidFill>
                  <a:srgbClr val="333333"/>
                </a:solidFill>
              </a:rPr>
              <a:t>Predstavte si, že vás niekto ťahá nahor za konce vašich vlasov</a:t>
            </a:r>
            <a:r>
              <a:rPr lang="en-US" sz="2400" dirty="0">
                <a:solidFill>
                  <a:srgbClr val="333333"/>
                </a:solidFill>
              </a:rPr>
              <a:t>.</a:t>
            </a:r>
          </a:p>
          <a:p>
            <a:pPr marL="342900" indent="-342900">
              <a:buClr>
                <a:srgbClr val="333333"/>
              </a:buClr>
              <a:buFont typeface="WingDings"/>
              <a:buChar char=""/>
            </a:pPr>
            <a:r>
              <a:rPr lang="sk-SK" sz="2400" dirty="0">
                <a:solidFill>
                  <a:srgbClr val="333333"/>
                </a:solidFill>
              </a:rPr>
              <a:t>Prejdite sa v tejto pozícii vzpriamenosti po </a:t>
            </a:r>
            <a:r>
              <a:rPr lang="sk-SK" sz="2400">
                <a:solidFill>
                  <a:srgbClr val="333333"/>
                </a:solidFill>
              </a:rPr>
              <a:t>miestnosti</a:t>
            </a:r>
            <a:r>
              <a:rPr lang="de-DE" sz="2400">
                <a:solidFill>
                  <a:srgbClr val="333333"/>
                </a:solidFill>
              </a:rPr>
              <a:t>!</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Metakognitívny tréning 9 – Sebavedomie</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28</a:t>
            </a:fld>
            <a:endParaRPr lang="de-DE">
              <a:latin typeface="+mn-lt"/>
            </a:endParaRPr>
          </a:p>
        </p:txBody>
      </p:sp>
    </p:spTree>
    <p:extLst>
      <p:ext uri="{BB962C8B-B14F-4D97-AF65-F5344CB8AC3E}">
        <p14:creationId xmlns:p14="http://schemas.microsoft.com/office/powerpoint/2010/main" val="16625549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p:txBody>
          <a:bodyPr vert="horz" lIns="0" tIns="0" rIns="0" bIns="0" rtlCol="0" anchor="t">
            <a:spAutoFit/>
          </a:bodyPr>
          <a:lstStyle/>
          <a:p>
            <a:pPr defTabSz="914377">
              <a:spcBef>
                <a:spcPts val="0"/>
              </a:spcBef>
            </a:pPr>
            <a:r>
              <a:rPr lang="sk-SK" sz="3600">
                <a:latin typeface="+mn-lt"/>
                <a:ea typeface="+mn-ea"/>
                <a:cs typeface="+mn-cs"/>
              </a:rPr>
              <a:t>Cvičenie 2</a:t>
            </a:r>
            <a:endParaRPr lang="de-DE" sz="3600" dirty="0">
              <a:latin typeface="+mn-lt"/>
              <a:ea typeface="+mn-ea"/>
              <a:cs typeface="+mn-cs"/>
            </a:endParaRPr>
          </a:p>
        </p:txBody>
      </p:sp>
      <p:sp>
        <p:nvSpPr>
          <p:cNvPr id="59394" name="Inhaltsplatzhalter 2"/>
          <p:cNvSpPr>
            <a:spLocks noGrp="1"/>
          </p:cNvSpPr>
          <p:nvPr>
            <p:ph idx="1"/>
          </p:nvPr>
        </p:nvSpPr>
        <p:spPr/>
        <p:txBody>
          <a:bodyPr>
            <a:noAutofit/>
          </a:bodyPr>
          <a:lstStyle/>
          <a:p>
            <a:pPr marL="342900" indent="-342900">
              <a:buClr>
                <a:srgbClr val="333333"/>
              </a:buClr>
              <a:buFont typeface="WingDings"/>
              <a:buChar char=""/>
            </a:pPr>
            <a:r>
              <a:rPr lang="sk-SK" sz="2400" dirty="0">
                <a:solidFill>
                  <a:srgbClr val="333333"/>
                </a:solidFill>
              </a:rPr>
              <a:t>Nechajte teraz svoju hornú časť tela relaxovane uvoľnenú</a:t>
            </a:r>
            <a:r>
              <a:rPr lang="en-US" sz="2400" dirty="0">
                <a:solidFill>
                  <a:srgbClr val="333333"/>
                </a:solidFill>
              </a:rPr>
              <a:t> </a:t>
            </a:r>
            <a:r>
              <a:rPr lang="sk-SK" sz="2400" dirty="0">
                <a:solidFill>
                  <a:srgbClr val="333333"/>
                </a:solidFill>
              </a:rPr>
              <a:t>a pomaly sa vystierajte, stavec po stavci</a:t>
            </a:r>
            <a:r>
              <a:rPr lang="en-US" sz="2400" dirty="0">
                <a:solidFill>
                  <a:srgbClr val="333333"/>
                </a:solidFill>
              </a:rPr>
              <a:t>. </a:t>
            </a:r>
            <a:r>
              <a:rPr lang="sk-SK" sz="2400" dirty="0">
                <a:solidFill>
                  <a:srgbClr val="333333"/>
                </a:solidFill>
              </a:rPr>
              <a:t>Predstavte si, že vás niekto ťahá nahor za konce vašich vlasov</a:t>
            </a:r>
            <a:r>
              <a:rPr lang="en-US" sz="2400" dirty="0">
                <a:solidFill>
                  <a:srgbClr val="333333"/>
                </a:solidFill>
              </a:rPr>
              <a:t>.</a:t>
            </a:r>
          </a:p>
          <a:p>
            <a:pPr marL="342900" indent="-342900">
              <a:buClr>
                <a:srgbClr val="333333"/>
              </a:buClr>
              <a:buFont typeface="WingDings"/>
              <a:buChar char=""/>
            </a:pPr>
            <a:r>
              <a:rPr lang="sk-SK" sz="2400" dirty="0">
                <a:solidFill>
                  <a:srgbClr val="333333"/>
                </a:solidFill>
              </a:rPr>
              <a:t>Prejdite sa v tejto pozícii vzpriamenosti po miestnosti</a:t>
            </a:r>
            <a:r>
              <a:rPr lang="de-DE" sz="2400" dirty="0">
                <a:solidFill>
                  <a:srgbClr val="333333"/>
                </a:solidFill>
              </a:rPr>
              <a:t>!</a:t>
            </a:r>
          </a:p>
          <a:p>
            <a:pPr algn="ctr"/>
            <a:r>
              <a:rPr lang="sk-SK" sz="2400" dirty="0">
                <a:solidFill>
                  <a:srgbClr val="004992"/>
                </a:solidFill>
              </a:rPr>
              <a:t>Ako sa cítite</a:t>
            </a:r>
            <a:r>
              <a:rPr lang="de-DE" sz="2400"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rPr>
              <a:t>Metakognitívny tréning 9 – Sebavedomie</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29</a:t>
            </a:fld>
            <a:endParaRPr lang="de-DE">
              <a:latin typeface="+mn-lt"/>
            </a:endParaRPr>
          </a:p>
        </p:txBody>
      </p:sp>
    </p:spTree>
    <p:extLst>
      <p:ext uri="{BB962C8B-B14F-4D97-AF65-F5344CB8AC3E}">
        <p14:creationId xmlns:p14="http://schemas.microsoft.com/office/powerpoint/2010/main" val="34923530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el 1"/>
          <p:cNvSpPr>
            <a:spLocks noGrp="1"/>
          </p:cNvSpPr>
          <p:nvPr>
            <p:ph type="title"/>
          </p:nvPr>
        </p:nvSpPr>
        <p:spPr/>
        <p:txBody>
          <a:bodyPr vert="horz" lIns="0" tIns="0" rIns="0" bIns="0" rtlCol="0" anchor="t">
            <a:spAutoFit/>
          </a:bodyPr>
          <a:lstStyle/>
          <a:p>
            <a:pPr defTabSz="914377">
              <a:spcBef>
                <a:spcPts val="0"/>
              </a:spcBef>
            </a:pPr>
            <a:r>
              <a:rPr lang="sk-SK" sz="3600">
                <a:latin typeface="+mn-lt"/>
                <a:ea typeface="+mn-ea"/>
                <a:cs typeface="+mn-cs"/>
              </a:rPr>
              <a:t>Cvičenie 2</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defRPr/>
            </a:pPr>
            <a:r>
              <a:rPr lang="sk-SK" sz="2400" dirty="0">
                <a:solidFill>
                  <a:srgbClr val="333333"/>
                </a:solidFill>
              </a:rPr>
              <a:t>Mohli ste si všimnúť, že ste boli oveľa vzpriamenejší a sebaistejší</a:t>
            </a:r>
            <a:r>
              <a:rPr lang="en-US" sz="2400" dirty="0">
                <a:solidFill>
                  <a:srgbClr val="333333"/>
                </a:solidFill>
              </a:rPr>
              <a:t>.</a:t>
            </a:r>
          </a:p>
          <a:p>
            <a:pPr marL="342900" indent="-342900">
              <a:buClr>
                <a:srgbClr val="333333"/>
              </a:buClr>
              <a:buFont typeface="WingDings"/>
              <a:buChar char=""/>
              <a:defRPr/>
            </a:pPr>
            <a:r>
              <a:rPr lang="sk-SK" sz="2400" dirty="0">
                <a:solidFill>
                  <a:srgbClr val="333333"/>
                </a:solidFill>
              </a:rPr>
              <a:t>Pevný a vzpriamený postoj nielen že vyzerá ako istejší pre iných ľudí</a:t>
            </a:r>
            <a:r>
              <a:rPr lang="en-US" sz="2400" dirty="0">
                <a:solidFill>
                  <a:srgbClr val="333333"/>
                </a:solidFill>
              </a:rPr>
              <a:t>, </a:t>
            </a:r>
            <a:r>
              <a:rPr lang="sk-SK" sz="2400" dirty="0">
                <a:solidFill>
                  <a:srgbClr val="333333"/>
                </a:solidFill>
              </a:rPr>
              <a:t>ale má aj kladný dopad na sebavedomie</a:t>
            </a:r>
            <a:r>
              <a:rPr lang="en-US" sz="2400" dirty="0">
                <a:solidFill>
                  <a:srgbClr val="333333"/>
                </a:solidFill>
              </a:rPr>
              <a:t>.</a:t>
            </a:r>
          </a:p>
          <a:p>
            <a:pPr marL="342900" indent="-342900">
              <a:buClr>
                <a:srgbClr val="333333"/>
              </a:buClr>
              <a:buFont typeface="WingDings"/>
              <a:buChar char=""/>
              <a:defRPr/>
            </a:pPr>
            <a:r>
              <a:rPr lang="sk-SK" sz="2400" dirty="0">
                <a:solidFill>
                  <a:srgbClr val="333333"/>
                </a:solidFill>
              </a:rPr>
              <a:t>Rozvíjanie nových vnútorných postojov so správnym držaním tela bude vyjadrovať</a:t>
            </a:r>
            <a:r>
              <a:rPr lang="en-US" sz="2400">
                <a:solidFill>
                  <a:srgbClr val="333333"/>
                </a:solidFill>
              </a:rPr>
              <a:t>: </a:t>
            </a:r>
            <a:r>
              <a:rPr lang="en-US" sz="2400" kern="1200">
                <a:solidFill>
                  <a:srgbClr val="333333"/>
                </a:solidFill>
              </a:rPr>
              <a:t>“</a:t>
            </a:r>
            <a:r>
              <a:rPr lang="sk-SK" sz="2400">
                <a:solidFill>
                  <a:srgbClr val="333333"/>
                </a:solidFill>
              </a:rPr>
              <a:t>Som sebavedomý</a:t>
            </a:r>
            <a:r>
              <a:rPr lang="de-DE" sz="2400">
                <a:solidFill>
                  <a:srgbClr val="333333"/>
                </a:solidFill>
              </a:rPr>
              <a:t>”</a:t>
            </a:r>
            <a:r>
              <a:rPr lang="en-US" sz="2400">
                <a:solidFill>
                  <a:srgbClr val="333333"/>
                </a:solidFill>
              </a:rPr>
              <a:t> </a:t>
            </a:r>
            <a:r>
              <a:rPr lang="en-US" sz="2400" dirty="0">
                <a:solidFill>
                  <a:srgbClr val="333333"/>
                </a:solidFill>
              </a:rPr>
              <a:t>(</a:t>
            </a:r>
            <a:r>
              <a:rPr lang="sk-SK" sz="2400" dirty="0">
                <a:solidFill>
                  <a:srgbClr val="333333"/>
                </a:solidFill>
              </a:rPr>
              <a:t>vystretá postava</a:t>
            </a:r>
            <a:r>
              <a:rPr lang="en-US" sz="2400" dirty="0">
                <a:solidFill>
                  <a:srgbClr val="333333"/>
                </a:solidFill>
              </a:rPr>
              <a:t>, </a:t>
            </a:r>
            <a:r>
              <a:rPr lang="sk-SK" sz="2400" dirty="0">
                <a:solidFill>
                  <a:srgbClr val="333333"/>
                </a:solidFill>
              </a:rPr>
              <a:t>očný kontakt</a:t>
            </a:r>
            <a:r>
              <a:rPr lang="en-US" sz="2400" dirty="0">
                <a:solidFill>
                  <a:srgbClr val="333333"/>
                </a:solidFill>
              </a:rPr>
              <a:t>, </a:t>
            </a:r>
            <a:r>
              <a:rPr lang="sk-SK" sz="2400" dirty="0">
                <a:solidFill>
                  <a:srgbClr val="333333"/>
                </a:solidFill>
              </a:rPr>
              <a:t>jasný hlas</a:t>
            </a:r>
            <a:r>
              <a:rPr lang="en-US" sz="2400" dirty="0">
                <a:solidFill>
                  <a:srgbClr val="333333"/>
                </a:solidFill>
              </a:rPr>
              <a:t>) </a:t>
            </a:r>
            <a:r>
              <a:rPr lang="sk-SK" sz="2400" dirty="0">
                <a:solidFill>
                  <a:srgbClr val="333333"/>
                </a:solidFill>
              </a:rPr>
              <a:t>podporí vo vás skutočnú silu a skutočné sebavedomie</a:t>
            </a:r>
            <a:r>
              <a:rPr lang="en-US" sz="2400" dirty="0">
                <a:solidFill>
                  <a:srgbClr val="333333"/>
                </a:solidFill>
              </a:rPr>
              <a:t>.</a:t>
            </a:r>
          </a:p>
          <a:p>
            <a:pPr algn="ctr">
              <a:tabLst>
                <a:tab pos="271463" algn="l"/>
              </a:tabLst>
              <a:defRPr/>
            </a:pPr>
            <a:r>
              <a:rPr lang="sk-SK" sz="2400" dirty="0">
                <a:solidFill>
                  <a:srgbClr val="004992"/>
                </a:solidFill>
              </a:rPr>
              <a:t>Čo </a:t>
            </a:r>
            <a:r>
              <a:rPr lang="sk-SK" sz="2400">
                <a:solidFill>
                  <a:srgbClr val="004992"/>
                </a:solidFill>
              </a:rPr>
              <a:t>začína </a:t>
            </a:r>
            <a:r>
              <a:rPr lang="en-US" sz="2400">
                <a:solidFill>
                  <a:srgbClr val="004992"/>
                </a:solidFill>
              </a:rPr>
              <a:t>“</a:t>
            </a:r>
            <a:r>
              <a:rPr lang="sk-SK" sz="2400">
                <a:solidFill>
                  <a:srgbClr val="004992"/>
                </a:solidFill>
              </a:rPr>
              <a:t>postojom tela”</a:t>
            </a:r>
            <a:r>
              <a:rPr lang="en-US" sz="2400">
                <a:solidFill>
                  <a:srgbClr val="004992"/>
                </a:solidFill>
              </a:rPr>
              <a:t> </a:t>
            </a:r>
            <a:r>
              <a:rPr lang="sk-SK" sz="2400" dirty="0">
                <a:solidFill>
                  <a:srgbClr val="004992"/>
                </a:solidFill>
              </a:rPr>
              <a:t>sa obracia do reálneho postoja mysle</a:t>
            </a:r>
            <a:r>
              <a:rPr lang="en-US" sz="2400" dirty="0">
                <a:solidFill>
                  <a:srgbClr val="004992"/>
                </a:solidFill>
              </a:rPr>
              <a:t>!</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Metakognitívny tréning 9 – Sebavedomie</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30</a:t>
            </a:fld>
            <a:endParaRPr lang="de-DE">
              <a:latin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vert="horz" lIns="0" tIns="0" rIns="0" bIns="0" rtlCol="0" anchor="t">
            <a:spAutoFit/>
          </a:bodyPr>
          <a:lstStyle/>
          <a:p>
            <a:pPr defTabSz="914377">
              <a:spcBef>
                <a:spcPts val="0"/>
              </a:spcBef>
            </a:pPr>
            <a:r>
              <a:rPr lang="sk-SK" sz="3600">
                <a:latin typeface="+mn-lt"/>
                <a:ea typeface="+mn-ea"/>
                <a:cs typeface="+mn-cs"/>
              </a:rPr>
              <a:t>Premýšľanie: Točenie sa v kruhu, no nepostupovanie vpred</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7315200" cy="4248000"/>
          </a:xfrm>
        </p:spPr>
        <p:txBody>
          <a:bodyPr>
            <a:noAutofit/>
          </a:bodyPr>
          <a:lstStyle/>
          <a:p>
            <a:pPr marL="342900" indent="-342900" fontAlgn="auto">
              <a:buClr>
                <a:srgbClr val="333333"/>
              </a:buClr>
              <a:buFont typeface="WingDings"/>
              <a:buChar char=""/>
              <a:defRPr/>
            </a:pPr>
            <a:r>
              <a:rPr lang="sk-SK" sz="2400" dirty="0">
                <a:solidFill>
                  <a:srgbClr val="333333"/>
                </a:solidFill>
              </a:rPr>
              <a:t>Mnohí ľudia s psychickými symptómami </a:t>
            </a:r>
            <a:r>
              <a:rPr lang="sk-SK" sz="2400">
                <a:solidFill>
                  <a:srgbClr val="333333"/>
                </a:solidFill>
              </a:rPr>
              <a:t>trpia “premýšľaním dookola” alebo</a:t>
            </a:r>
            <a:r>
              <a:rPr lang="en-US" sz="2400">
                <a:solidFill>
                  <a:srgbClr val="333333"/>
                </a:solidFill>
              </a:rPr>
              <a:t> “</a:t>
            </a:r>
            <a:r>
              <a:rPr lang="sk-SK" sz="2400">
                <a:solidFill>
                  <a:srgbClr val="333333"/>
                </a:solidFill>
              </a:rPr>
              <a:t>lámaním si hlavy</a:t>
            </a:r>
            <a:r>
              <a:rPr lang="de-DE" sz="2400">
                <a:solidFill>
                  <a:srgbClr val="333333"/>
                </a:solidFill>
              </a:rPr>
              <a:t>”</a:t>
            </a:r>
            <a:r>
              <a:rPr lang="en-US" sz="2400">
                <a:solidFill>
                  <a:srgbClr val="333333"/>
                </a:solidFill>
              </a:rPr>
              <a:t> </a:t>
            </a:r>
            <a:r>
              <a:rPr lang="sk-SK" sz="2400" dirty="0">
                <a:solidFill>
                  <a:srgbClr val="333333"/>
                </a:solidFill>
              </a:rPr>
              <a:t>bez konca</a:t>
            </a:r>
            <a:endParaRPr lang="en-US" sz="2400" dirty="0">
              <a:solidFill>
                <a:srgbClr val="333333"/>
              </a:solidFill>
            </a:endParaRPr>
          </a:p>
          <a:p>
            <a:pPr marL="342900" indent="-342900" fontAlgn="auto">
              <a:buClr>
                <a:srgbClr val="333333"/>
              </a:buClr>
              <a:buFont typeface="WingDings"/>
              <a:buChar char=""/>
              <a:defRPr/>
            </a:pPr>
            <a:r>
              <a:rPr lang="sk-SK" sz="2400" dirty="0">
                <a:solidFill>
                  <a:srgbClr val="004992"/>
                </a:solidFill>
              </a:rPr>
              <a:t>Už ste si niekedy na sebe všimli, že nad niečím dookola premýšľate</a:t>
            </a:r>
            <a:r>
              <a:rPr lang="de-DE" sz="2400" dirty="0">
                <a:solidFill>
                  <a:srgbClr val="004992"/>
                </a:solidFill>
              </a:rPr>
              <a:t>?</a:t>
            </a:r>
          </a:p>
        </p:txBody>
      </p:sp>
      <p:sp>
        <p:nvSpPr>
          <p:cNvPr id="4" name="Footer Placeholder 3"/>
          <p:cNvSpPr>
            <a:spLocks noGrp="1"/>
          </p:cNvSpPr>
          <p:nvPr>
            <p:ph type="ftr" sz="quarter" idx="11"/>
          </p:nvPr>
        </p:nvSpPr>
        <p:spPr/>
        <p:txBody>
          <a:bodyPr/>
          <a:lstStyle/>
          <a:p>
            <a:pPr>
              <a:defRPr/>
            </a:pPr>
            <a:r>
              <a:rPr lang="de-DE">
                <a:latin typeface="+mn-lt"/>
              </a:rPr>
              <a:t>Metakognitívny tréning 9 – Sebavedomie</a:t>
            </a: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latin typeface="+mn-lt"/>
              </a:rPr>
              <a:pPr>
                <a:defRPr/>
              </a:pPr>
              <a:t>31</a:t>
            </a:fld>
            <a:endParaRPr lang="de-DE">
              <a:latin typeface="+mn-lt"/>
            </a:endParaRPr>
          </a:p>
        </p:txBody>
      </p:sp>
      <p:pic>
        <p:nvPicPr>
          <p:cNvPr id="8"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vert="horz" lIns="0" tIns="0" rIns="0" bIns="0" rtlCol="0" anchor="t">
            <a:spAutoFit/>
          </a:bodyPr>
          <a:lstStyle/>
          <a:p>
            <a:pPr defTabSz="914377">
              <a:spcBef>
                <a:spcPts val="0"/>
              </a:spcBef>
            </a:pPr>
            <a:r>
              <a:rPr lang="sk-SK" sz="3600">
                <a:latin typeface="+mn-lt"/>
                <a:ea typeface="+mn-ea"/>
                <a:cs typeface="+mn-cs"/>
              </a:rPr>
              <a:t>Problémy</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7315200" cy="4248000"/>
          </a:xfrm>
        </p:spPr>
        <p:txBody>
          <a:bodyPr>
            <a:noAutofit/>
          </a:bodyPr>
          <a:lstStyle/>
          <a:p>
            <a:pPr fontAlgn="auto">
              <a:buClr>
                <a:srgbClr val="004992"/>
              </a:buClr>
              <a:defRPr/>
            </a:pPr>
            <a:r>
              <a:rPr lang="sk-SK" sz="2400" dirty="0">
                <a:solidFill>
                  <a:srgbClr val="004992"/>
                </a:solidFill>
              </a:rPr>
              <a:t>Premýšľanie dookola môže spôsobovať problémy z niekoľkých dôvodov</a:t>
            </a:r>
            <a:r>
              <a:rPr lang="de-DE" sz="2400" dirty="0">
                <a:solidFill>
                  <a:srgbClr val="004992"/>
                </a:solidFill>
              </a:rPr>
              <a:t>:</a:t>
            </a:r>
          </a:p>
          <a:p>
            <a:pPr marL="342900" indent="-342900" fontAlgn="auto">
              <a:buClr>
                <a:srgbClr val="333333"/>
              </a:buClr>
              <a:buFont typeface="WingDings"/>
              <a:buChar char=""/>
              <a:defRPr/>
            </a:pPr>
            <a:r>
              <a:rPr lang="sk-SK" sz="2400" dirty="0">
                <a:solidFill>
                  <a:srgbClr val="333333"/>
                </a:solidFill>
              </a:rPr>
              <a:t>Myšlienky behajú v kruhu</a:t>
            </a:r>
            <a:r>
              <a:rPr lang="de-DE" sz="2400" dirty="0">
                <a:solidFill>
                  <a:srgbClr val="333333"/>
                </a:solidFill>
              </a:rPr>
              <a:t>: </a:t>
            </a:r>
            <a:r>
              <a:rPr lang="sk-SK" sz="2400" dirty="0">
                <a:solidFill>
                  <a:srgbClr val="333333"/>
                </a:solidFill>
              </a:rPr>
              <a:t>Problémy</a:t>
            </a:r>
            <a:r>
              <a:rPr lang="de-DE" sz="2400" dirty="0">
                <a:solidFill>
                  <a:srgbClr val="333333"/>
                </a:solidFill>
              </a:rPr>
              <a:t> </a:t>
            </a:r>
            <a:r>
              <a:rPr lang="sk-SK" sz="2400" dirty="0">
                <a:solidFill>
                  <a:srgbClr val="333333"/>
                </a:solidFill>
              </a:rPr>
              <a:t>ostávajú bez riešenia</a:t>
            </a:r>
            <a:r>
              <a:rPr lang="de-DE" sz="2400" dirty="0">
                <a:solidFill>
                  <a:srgbClr val="333333"/>
                </a:solidFill>
              </a:rPr>
              <a:t>.</a:t>
            </a:r>
          </a:p>
          <a:p>
            <a:pPr marL="342900" indent="-342900" fontAlgn="auto">
              <a:buClr>
                <a:srgbClr val="333333"/>
              </a:buClr>
              <a:buFont typeface="WingDings"/>
              <a:buChar char=""/>
              <a:defRPr/>
            </a:pPr>
            <a:r>
              <a:rPr lang="sk-SK" sz="2400" dirty="0">
                <a:solidFill>
                  <a:srgbClr val="333333"/>
                </a:solidFill>
              </a:rPr>
              <a:t>Sebavedomie sa ďalej podkopáva</a:t>
            </a:r>
            <a:r>
              <a:rPr lang="en-US" sz="2400" dirty="0">
                <a:solidFill>
                  <a:srgbClr val="333333"/>
                </a:solidFill>
              </a:rPr>
              <a:t>, </a:t>
            </a:r>
            <a:r>
              <a:rPr lang="sk-SK" sz="2400" dirty="0">
                <a:solidFill>
                  <a:srgbClr val="333333"/>
                </a:solidFill>
              </a:rPr>
              <a:t>pretože nie sú povšimnuté užitočné a pekné myšlienky alebo činy</a:t>
            </a:r>
            <a:r>
              <a:rPr lang="en-US" sz="2400" dirty="0">
                <a:solidFill>
                  <a:srgbClr val="333333"/>
                </a:solidFill>
              </a:rPr>
              <a:t>.</a:t>
            </a:r>
          </a:p>
          <a:p>
            <a:pPr marL="342900" indent="-342900" fontAlgn="auto">
              <a:buClr>
                <a:srgbClr val="333333"/>
              </a:buClr>
              <a:buFont typeface="WingDings"/>
              <a:buChar char=""/>
              <a:defRPr/>
            </a:pPr>
            <a:r>
              <a:rPr lang="sk-SK" sz="2400" dirty="0">
                <a:solidFill>
                  <a:srgbClr val="333333"/>
                </a:solidFill>
              </a:rPr>
              <a:t>Na rozdiel od priameho myslenia sú pre premýšľanie dookola</a:t>
            </a:r>
            <a:r>
              <a:rPr lang="en-US" sz="2400" dirty="0">
                <a:solidFill>
                  <a:srgbClr val="333333"/>
                </a:solidFill>
              </a:rPr>
              <a:t> </a:t>
            </a:r>
            <a:r>
              <a:rPr lang="sk-SK" sz="2400" dirty="0">
                <a:solidFill>
                  <a:srgbClr val="333333"/>
                </a:solidFill>
              </a:rPr>
              <a:t>typické rovnaké neúspešné myšlienky a</a:t>
            </a:r>
            <a:r>
              <a:rPr lang="en-US" sz="2400" dirty="0">
                <a:solidFill>
                  <a:srgbClr val="333333"/>
                </a:solidFill>
              </a:rPr>
              <a:t> </a:t>
            </a:r>
            <a:r>
              <a:rPr lang="sk-SK" sz="2400" dirty="0">
                <a:solidFill>
                  <a:srgbClr val="333333"/>
                </a:solidFill>
              </a:rPr>
              <a:t>opakované sebaobviňovanie</a:t>
            </a:r>
            <a:r>
              <a:rPr lang="en-US"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Metakognitívny tréning 9 – Sebavedomie</a:t>
            </a: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latin typeface="+mn-lt"/>
              </a:rPr>
              <a:pPr>
                <a:defRPr/>
              </a:pPr>
              <a:t>32</a:t>
            </a:fld>
            <a:endParaRPr lang="de-DE">
              <a:latin typeface="+mn-lt"/>
            </a:endParaRPr>
          </a:p>
        </p:txBody>
      </p:sp>
      <p:pic>
        <p:nvPicPr>
          <p:cNvPr id="8"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sk-SK" sz="3600">
                <a:latin typeface="+mn-lt"/>
                <a:ea typeface="+mn-ea"/>
                <a:cs typeface="+mn-cs"/>
              </a:rPr>
              <a:t>Čo s tým?</a:t>
            </a:r>
            <a:endParaRPr lang="de-DE" sz="3600" dirty="0">
              <a:latin typeface="+mn-lt"/>
              <a:ea typeface="+mn-ea"/>
              <a:cs typeface="+mn-cs"/>
            </a:endParaRPr>
          </a:p>
        </p:txBody>
      </p:sp>
      <p:sp>
        <p:nvSpPr>
          <p:cNvPr id="3" name="Content Placeholder 2"/>
          <p:cNvSpPr>
            <a:spLocks noGrp="1"/>
          </p:cNvSpPr>
          <p:nvPr>
            <p:ph idx="1"/>
          </p:nvPr>
        </p:nvSpPr>
        <p:spPr/>
        <p:txBody>
          <a:bodyPr/>
          <a:lstStyle/>
          <a:p>
            <a:pPr lvl="0" defTabSz="914400">
              <a:defRPr/>
            </a:pPr>
            <a:r>
              <a:rPr lang="sk-SK" sz="2400" dirty="0">
                <a:solidFill>
                  <a:srgbClr val="333333"/>
                </a:solidFill>
              </a:rPr>
              <a:t>Prvý a najdôležitejší krok je uvedomiť si, že premýšľanie dookola je skôr problém ako nápomocná stratégia</a:t>
            </a:r>
            <a:r>
              <a:rPr lang="de-DE" sz="2400" dirty="0">
                <a:solidFill>
                  <a:srgbClr val="333333"/>
                </a:solidFill>
              </a:rPr>
              <a:t>. </a:t>
            </a:r>
            <a:r>
              <a:rPr lang="sk-SK" sz="2400" dirty="0">
                <a:solidFill>
                  <a:srgbClr val="333333"/>
                </a:solidFill>
              </a:rPr>
              <a:t>Premýšľanie dookola jasne vedie k narastaniu problémov namiesto toho, aby ich riešilo.</a:t>
            </a:r>
            <a:endParaRPr lang="de-DE" sz="2400" dirty="0">
              <a:solidFill>
                <a:srgbClr val="333333"/>
              </a:solidFill>
            </a:endParaRPr>
          </a:p>
          <a:p>
            <a:pPr marL="342900" lvl="0" indent="-342900" defTabSz="914400">
              <a:buClr>
                <a:srgbClr val="333333"/>
              </a:buClr>
              <a:buFont typeface="WingDings"/>
              <a:buChar char=""/>
              <a:defRPr/>
            </a:pPr>
            <a:r>
              <a:rPr lang="sk-SK" sz="2400" dirty="0">
                <a:solidFill>
                  <a:srgbClr val="004992"/>
                </a:solidFill>
              </a:rPr>
              <a:t>Myšlienky, ktoré máme pri premýšľaní dookola, sú iba myšlienkami</a:t>
            </a:r>
            <a:r>
              <a:rPr lang="de-DE" sz="2400" dirty="0">
                <a:solidFill>
                  <a:srgbClr val="004992"/>
                </a:solidFill>
              </a:rPr>
              <a:t>... </a:t>
            </a:r>
            <a:r>
              <a:rPr lang="sk-SK" sz="2400" dirty="0">
                <a:solidFill>
                  <a:srgbClr val="333333"/>
                </a:solidFill>
              </a:rPr>
              <a:t>nie sú skutočnosťou</a:t>
            </a:r>
            <a:r>
              <a:rPr lang="de-DE" sz="2400" dirty="0">
                <a:solidFill>
                  <a:srgbClr val="333333"/>
                </a:solidFill>
              </a:rPr>
              <a:t>!</a:t>
            </a:r>
          </a:p>
          <a:p>
            <a:pPr marL="342900" lvl="0" indent="-342900" defTabSz="914400">
              <a:buClr>
                <a:srgbClr val="333333"/>
              </a:buClr>
              <a:buFont typeface="WingDings"/>
              <a:buChar char=""/>
              <a:defRPr/>
            </a:pPr>
            <a:r>
              <a:rPr lang="sk-SK" sz="2400" dirty="0">
                <a:solidFill>
                  <a:srgbClr val="333333"/>
                </a:solidFill>
              </a:rPr>
              <a:t>Pokúste sa si ich všimnúť</a:t>
            </a:r>
            <a:r>
              <a:rPr lang="de-DE" sz="2400" dirty="0">
                <a:solidFill>
                  <a:srgbClr val="333333"/>
                </a:solidFill>
              </a:rPr>
              <a:t>, </a:t>
            </a:r>
            <a:r>
              <a:rPr lang="sk-SK" sz="2400" dirty="0">
                <a:solidFill>
                  <a:srgbClr val="333333"/>
                </a:solidFill>
              </a:rPr>
              <a:t>ale nedávajte im príliš veľký význam</a:t>
            </a:r>
            <a:r>
              <a:rPr 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latin typeface="+mn-lt"/>
              </a:rPr>
              <a:t>Metakognitívny tréning 9 – Sebavedomie</a:t>
            </a: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latin typeface="+mn-lt"/>
              </a:rPr>
              <a:pPr>
                <a:defRPr/>
              </a:pPr>
              <a:t>33</a:t>
            </a:fld>
            <a:endParaRPr lang="de-DE">
              <a:latin typeface="+mn-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sk-SK" sz="3600" dirty="0">
                <a:latin typeface="+mn-lt"/>
                <a:ea typeface="+mn-ea"/>
                <a:cs typeface="+mn-cs"/>
              </a:rPr>
              <a:t>Cvičenie proti premýšľaniu dookola 1:</a:t>
            </a:r>
            <a:r>
              <a:rPr lang="en-US" sz="3600" dirty="0">
                <a:latin typeface="+mn-lt"/>
                <a:ea typeface="+mn-ea"/>
                <a:cs typeface="+mn-cs"/>
              </a:rPr>
              <a:t> </a:t>
            </a:r>
            <a:r>
              <a:rPr lang="sk-SK" sz="3600" dirty="0">
                <a:latin typeface="+mn-lt"/>
                <a:ea typeface="+mn-ea"/>
                <a:cs typeface="+mn-cs"/>
              </a:rPr>
              <a:t>Hľadanie vnútorného odstupu...</a:t>
            </a:r>
            <a:endParaRPr lang="de-DE" sz="3600" dirty="0">
              <a:latin typeface="+mn-lt"/>
              <a:ea typeface="+mn-ea"/>
              <a:cs typeface="+mn-cs"/>
            </a:endParaRPr>
          </a:p>
        </p:txBody>
      </p:sp>
      <p:sp>
        <p:nvSpPr>
          <p:cNvPr id="4" name="Content Placeholder 3"/>
          <p:cNvSpPr>
            <a:spLocks noGrp="1"/>
          </p:cNvSpPr>
          <p:nvPr>
            <p:ph idx="1"/>
          </p:nvPr>
        </p:nvSpPr>
        <p:spPr>
          <a:xfrm>
            <a:off x="408955" y="2204864"/>
            <a:ext cx="5486400" cy="4248000"/>
          </a:xfrm>
        </p:spPr>
        <p:txBody>
          <a:bodyPr/>
          <a:lstStyle/>
          <a:p>
            <a:pPr marL="342900" lvl="0" indent="-342900" defTabSz="914400">
              <a:buClr>
                <a:srgbClr val="333333"/>
              </a:buClr>
              <a:buFont typeface="WingDings"/>
              <a:buChar char=""/>
              <a:defRPr/>
            </a:pPr>
            <a:r>
              <a:rPr lang="sk-SK" sz="2000" dirty="0">
                <a:solidFill>
                  <a:srgbClr val="333333"/>
                </a:solidFill>
              </a:rPr>
              <a:t>Zvážte, čo sa vo vašom vnútri deje bez toho, aby ste do toho zasahovali alebo to nejako </a:t>
            </a:r>
            <a:r>
              <a:rPr lang="sk-SK" sz="2000">
                <a:solidFill>
                  <a:srgbClr val="333333"/>
                </a:solidFill>
              </a:rPr>
              <a:t>zhadzovali</a:t>
            </a:r>
            <a:r>
              <a:rPr lang="de-DE" sz="2000">
                <a:solidFill>
                  <a:srgbClr val="333333"/>
                </a:solidFill>
              </a:rPr>
              <a:t> (</a:t>
            </a:r>
            <a:r>
              <a:rPr lang="en-US" sz="2000">
                <a:solidFill>
                  <a:srgbClr val="333333"/>
                </a:solidFill>
              </a:rPr>
              <a:t>“</a:t>
            </a:r>
            <a:r>
              <a:rPr lang="sk-SK" sz="2000">
                <a:solidFill>
                  <a:srgbClr val="333333"/>
                </a:solidFill>
              </a:rPr>
              <a:t>Som </a:t>
            </a:r>
            <a:r>
              <a:rPr lang="sk-SK" sz="2000" dirty="0">
                <a:solidFill>
                  <a:srgbClr val="333333"/>
                </a:solidFill>
              </a:rPr>
              <a:t>idiot</a:t>
            </a:r>
            <a:r>
              <a:rPr lang="de-DE" sz="2000" dirty="0">
                <a:solidFill>
                  <a:srgbClr val="333333"/>
                </a:solidFill>
              </a:rPr>
              <a:t>, </a:t>
            </a:r>
            <a:r>
              <a:rPr lang="sk-SK" sz="2000" dirty="0">
                <a:solidFill>
                  <a:srgbClr val="333333"/>
                </a:solidFill>
              </a:rPr>
              <a:t>nedokážem prestať premýšľať </a:t>
            </a:r>
            <a:r>
              <a:rPr lang="sk-SK" sz="2000">
                <a:solidFill>
                  <a:srgbClr val="333333"/>
                </a:solidFill>
              </a:rPr>
              <a:t>dookola</a:t>
            </a:r>
            <a:r>
              <a:rPr lang="de-DE" sz="2000">
                <a:solidFill>
                  <a:srgbClr val="333333"/>
                </a:solidFill>
              </a:rPr>
              <a:t>!”; </a:t>
            </a:r>
            <a:r>
              <a:rPr lang="en-US" sz="2000">
                <a:solidFill>
                  <a:srgbClr val="333333"/>
                </a:solidFill>
              </a:rPr>
              <a:t>“</a:t>
            </a:r>
            <a:r>
              <a:rPr lang="sk-SK" sz="2000">
                <a:solidFill>
                  <a:srgbClr val="333333"/>
                </a:solidFill>
              </a:rPr>
              <a:t>Prečo </a:t>
            </a:r>
            <a:r>
              <a:rPr lang="sk-SK" sz="2000" dirty="0">
                <a:solidFill>
                  <a:srgbClr val="333333"/>
                </a:solidFill>
              </a:rPr>
              <a:t>mám taký </a:t>
            </a:r>
            <a:r>
              <a:rPr lang="sk-SK" sz="2000">
                <a:solidFill>
                  <a:srgbClr val="333333"/>
                </a:solidFill>
              </a:rPr>
              <a:t>problém</a:t>
            </a:r>
            <a:r>
              <a:rPr lang="de-DE" sz="2000">
                <a:solidFill>
                  <a:srgbClr val="333333"/>
                </a:solidFill>
              </a:rPr>
              <a:t>?”)</a:t>
            </a:r>
            <a:endParaRPr lang="de-DE" sz="2000" dirty="0">
              <a:solidFill>
                <a:srgbClr val="333333"/>
              </a:solidFill>
            </a:endParaRPr>
          </a:p>
          <a:p>
            <a:pPr marL="342900" lvl="0" indent="-342900" defTabSz="914400">
              <a:buClr>
                <a:srgbClr val="333333"/>
              </a:buClr>
              <a:buFont typeface="WingDings"/>
              <a:buChar char=""/>
              <a:defRPr/>
            </a:pPr>
            <a:r>
              <a:rPr lang="sk-SK" sz="2000" dirty="0">
                <a:solidFill>
                  <a:srgbClr val="333333"/>
                </a:solidFill>
              </a:rPr>
              <a:t>Všímajte si tieto myšlienky ako odchádzajúce vlaky na stanici</a:t>
            </a:r>
            <a:r>
              <a:rPr lang="de-DE" sz="2000" dirty="0">
                <a:solidFill>
                  <a:srgbClr val="333333"/>
                </a:solidFill>
              </a:rPr>
              <a:t>, </a:t>
            </a:r>
            <a:r>
              <a:rPr lang="sk-SK" sz="2000" dirty="0">
                <a:solidFill>
                  <a:srgbClr val="333333"/>
                </a:solidFill>
              </a:rPr>
              <a:t>ako oblaky pohybujúce sa po oblohe</a:t>
            </a:r>
            <a:r>
              <a:rPr lang="de-DE" sz="2000" dirty="0">
                <a:solidFill>
                  <a:srgbClr val="333333"/>
                </a:solidFill>
              </a:rPr>
              <a:t>, </a:t>
            </a:r>
            <a:r>
              <a:rPr lang="sk-SK" sz="2000" dirty="0">
                <a:solidFill>
                  <a:srgbClr val="333333"/>
                </a:solidFill>
              </a:rPr>
              <a:t>alebo ako listy vo vetre</a:t>
            </a:r>
            <a:r>
              <a:rPr lang="de-DE" sz="2000" dirty="0">
                <a:solidFill>
                  <a:srgbClr val="333333"/>
                </a:solidFill>
              </a:rPr>
              <a:t>.</a:t>
            </a:r>
          </a:p>
          <a:p>
            <a:pPr lvl="0" defTabSz="914400" eaLnBrk="0" fontAlgn="base" hangingPunct="0">
              <a:buClr>
                <a:srgbClr val="006699"/>
              </a:buClr>
              <a:tabLst>
                <a:tab pos="84137" algn="l"/>
              </a:tabLst>
              <a:defRPr/>
            </a:pPr>
            <a:r>
              <a:rPr lang="sk-SK" sz="2000" kern="0" dirty="0">
                <a:solidFill>
                  <a:srgbClr val="004992"/>
                </a:solidFill>
              </a:rPr>
              <a:t>Tieto problematické myšlienky nie sú tak vytrvalé preto, lebo sú pravdivé, ale preto, lebo vás desia</a:t>
            </a:r>
            <a:r>
              <a:rPr lang="de-DE" sz="2000" kern="0" dirty="0">
                <a:solidFill>
                  <a:srgbClr val="004992"/>
                </a:solidFill>
              </a:rPr>
              <a:t>. </a:t>
            </a:r>
            <a:r>
              <a:rPr lang="sk-SK" sz="2000" kern="0" dirty="0">
                <a:solidFill>
                  <a:srgbClr val="004992"/>
                </a:solidFill>
              </a:rPr>
              <a:t>A preto sa vracajú</a:t>
            </a:r>
            <a:r>
              <a:rPr lang="de-DE" sz="2000" kern="0" dirty="0">
                <a:solidFill>
                  <a:srgbClr val="004992"/>
                </a:solidFill>
              </a:rPr>
              <a:t>.</a:t>
            </a:r>
            <a:endParaRPr lang="en-US" sz="2000" dirty="0"/>
          </a:p>
        </p:txBody>
      </p:sp>
      <p:sp>
        <p:nvSpPr>
          <p:cNvPr id="2" name="Footer Placeholder 1"/>
          <p:cNvSpPr>
            <a:spLocks noGrp="1"/>
          </p:cNvSpPr>
          <p:nvPr>
            <p:ph type="ftr" sz="quarter" idx="11"/>
          </p:nvPr>
        </p:nvSpPr>
        <p:spPr/>
        <p:txBody>
          <a:bodyPr/>
          <a:lstStyle/>
          <a:p>
            <a:pPr>
              <a:defRPr/>
            </a:pPr>
            <a:r>
              <a:rPr lang="de-DE">
                <a:latin typeface="+mn-lt"/>
              </a:rPr>
              <a:t>Metakognitívny tréning 9 – Sebavedomie</a:t>
            </a:r>
          </a:p>
        </p:txBody>
      </p:sp>
      <p:sp>
        <p:nvSpPr>
          <p:cNvPr id="3" name="Slide Number Placeholder 2"/>
          <p:cNvSpPr>
            <a:spLocks noGrp="1"/>
          </p:cNvSpPr>
          <p:nvPr>
            <p:ph type="sldNum" sz="quarter" idx="12"/>
          </p:nvPr>
        </p:nvSpPr>
        <p:spPr/>
        <p:txBody>
          <a:bodyPr/>
          <a:lstStyle/>
          <a:p>
            <a:pPr>
              <a:defRPr/>
            </a:pPr>
            <a:fld id="{FA6740D3-3AD7-4A67-BA83-33BECCF281CD}" type="slidenum">
              <a:rPr lang="de-DE" smtClean="0">
                <a:latin typeface="+mn-lt"/>
              </a:rPr>
              <a:pPr>
                <a:defRPr/>
              </a:pPr>
              <a:t>34</a:t>
            </a:fld>
            <a:endParaRPr lang="de-DE">
              <a:latin typeface="+mn-lt"/>
            </a:endParaRPr>
          </a:p>
        </p:txBody>
      </p:sp>
      <p:pic>
        <p:nvPicPr>
          <p:cNvPr id="9"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977640"/>
          </a:xfrm>
          <a:prstGeom prst="rect">
            <a:avLst/>
          </a:prstGeom>
        </p:spPr>
      </p:pic>
    </p:spTree>
    <p:extLst>
      <p:ext uri="{BB962C8B-B14F-4D97-AF65-F5344CB8AC3E}">
        <p14:creationId xmlns:p14="http://schemas.microsoft.com/office/powerpoint/2010/main" val="39823381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k-SK" sz="3600" dirty="0">
                <a:latin typeface="+mn-lt"/>
                <a:ea typeface="+mn-ea"/>
                <a:cs typeface="+mn-cs"/>
              </a:rPr>
              <a:t>Cvičenie proti premýšľaniu dookola 2:</a:t>
            </a:r>
            <a:r>
              <a:rPr lang="en-US" sz="3600" dirty="0">
                <a:latin typeface="+mn-lt"/>
                <a:ea typeface="+mn-ea"/>
                <a:cs typeface="+mn-cs"/>
              </a:rPr>
              <a:t> </a:t>
            </a:r>
            <a:r>
              <a:rPr lang="sk-SK" sz="3600" dirty="0">
                <a:latin typeface="+mn-lt"/>
                <a:ea typeface="+mn-ea"/>
                <a:cs typeface="+mn-cs"/>
              </a:rPr>
              <a:t>Telesné rozptýlenie sa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defRPr/>
            </a:pPr>
            <a:r>
              <a:rPr lang="sk-SK" sz="2400" dirty="0">
                <a:solidFill>
                  <a:srgbClr val="004992"/>
                </a:solidFill>
              </a:rPr>
              <a:t>Telesné cvičenie</a:t>
            </a:r>
            <a:endParaRPr lang="de-DE" sz="2400" dirty="0">
              <a:solidFill>
                <a:srgbClr val="004992"/>
              </a:solidFill>
            </a:endParaRPr>
          </a:p>
          <a:p>
            <a:pPr marL="457200" indent="-457200">
              <a:lnSpc>
                <a:spcPct val="100000"/>
              </a:lnSpc>
              <a:spcBef>
                <a:spcPts val="1200"/>
              </a:spcBef>
              <a:buFont typeface="+mj-lt"/>
              <a:buAutoNum type="arabicPeriod"/>
              <a:defRPr/>
            </a:pPr>
            <a:r>
              <a:rPr lang="sk-SK" sz="2400" dirty="0">
                <a:solidFill>
                  <a:srgbClr val="333333"/>
                </a:solidFill>
              </a:rPr>
              <a:t>Postavte sa</a:t>
            </a:r>
            <a:r>
              <a:rPr lang="de-DE" sz="2400" dirty="0">
                <a:solidFill>
                  <a:srgbClr val="333333"/>
                </a:solidFill>
              </a:rPr>
              <a:t>!</a:t>
            </a:r>
          </a:p>
          <a:p>
            <a:pPr marL="457200" indent="-457200">
              <a:lnSpc>
                <a:spcPct val="100000"/>
              </a:lnSpc>
              <a:spcBef>
                <a:spcPts val="1200"/>
              </a:spcBef>
              <a:buFont typeface="+mj-lt"/>
              <a:buAutoNum type="arabicPeriod"/>
              <a:defRPr/>
            </a:pPr>
            <a:r>
              <a:rPr lang="sk-SK" sz="2400" dirty="0">
                <a:solidFill>
                  <a:srgbClr val="333333"/>
                </a:solidFill>
              </a:rPr>
              <a:t>Položte si ľavú ruku na svoje pravé rameno</a:t>
            </a:r>
            <a:endParaRPr lang="de-DE" sz="2400" dirty="0">
              <a:solidFill>
                <a:srgbClr val="333333"/>
              </a:solidFill>
            </a:endParaRPr>
          </a:p>
          <a:p>
            <a:pPr marL="457200" indent="-457200">
              <a:lnSpc>
                <a:spcPct val="100000"/>
              </a:lnSpc>
              <a:spcBef>
                <a:spcPts val="1200"/>
              </a:spcBef>
              <a:buFont typeface="+mj-lt"/>
              <a:buAutoNum type="arabicPeriod"/>
              <a:defRPr/>
            </a:pPr>
            <a:r>
              <a:rPr lang="sk-SK" sz="2400" dirty="0">
                <a:solidFill>
                  <a:srgbClr val="333333"/>
                </a:solidFill>
              </a:rPr>
              <a:t>Položte si pravú ruku na svoje ľavé rameno</a:t>
            </a:r>
            <a:endParaRPr lang="de-DE" sz="2400" dirty="0">
              <a:solidFill>
                <a:srgbClr val="333333"/>
              </a:solidFill>
            </a:endParaRPr>
          </a:p>
          <a:p>
            <a:pPr marL="457200" indent="-457200">
              <a:lnSpc>
                <a:spcPct val="100000"/>
              </a:lnSpc>
              <a:spcBef>
                <a:spcPts val="1200"/>
              </a:spcBef>
              <a:buFont typeface="+mj-lt"/>
              <a:buAutoNum type="arabicPeriod"/>
              <a:defRPr/>
            </a:pPr>
            <a:r>
              <a:rPr lang="sk-SK" sz="2400" dirty="0">
                <a:solidFill>
                  <a:srgbClr val="333333"/>
                </a:solidFill>
              </a:rPr>
              <a:t>Zdvihnite jednu nohu</a:t>
            </a:r>
            <a:r>
              <a:rPr lang="de-DE" sz="2400" dirty="0">
                <a:solidFill>
                  <a:srgbClr val="333333"/>
                </a:solidFill>
              </a:rPr>
              <a:t>...</a:t>
            </a:r>
          </a:p>
          <a:p>
            <a:pPr marL="457200" indent="-457200">
              <a:lnSpc>
                <a:spcPct val="100000"/>
              </a:lnSpc>
              <a:spcBef>
                <a:spcPts val="1200"/>
              </a:spcBef>
              <a:buFont typeface="+mj-lt"/>
              <a:buAutoNum type="arabicPeriod"/>
              <a:defRPr/>
            </a:pPr>
            <a:r>
              <a:rPr lang="de-DE" sz="2400" dirty="0">
                <a:solidFill>
                  <a:srgbClr val="333333"/>
                </a:solidFill>
              </a:rPr>
              <a:t>... a </a:t>
            </a:r>
            <a:r>
              <a:rPr lang="sk-SK" sz="2400" dirty="0">
                <a:solidFill>
                  <a:srgbClr val="333333"/>
                </a:solidFill>
              </a:rPr>
              <a:t>krúžte s ňou</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Metakognitívny tréning 9 – Sebavedomie</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35</a:t>
            </a:fld>
            <a:endParaRPr lang="de-DE">
              <a:latin typeface="+mn-lt"/>
            </a:endParaRPr>
          </a:p>
        </p:txBody>
      </p:sp>
    </p:spTree>
    <p:extLst>
      <p:ext uri="{BB962C8B-B14F-4D97-AF65-F5344CB8AC3E}">
        <p14:creationId xmlns:p14="http://schemas.microsoft.com/office/powerpoint/2010/main" val="18211564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k-SK" sz="3600" dirty="0">
                <a:latin typeface="+mn-lt"/>
                <a:ea typeface="+mn-ea"/>
                <a:cs typeface="+mn-cs"/>
              </a:rPr>
              <a:t>Cvičenie proti premýšľaniu dookola 2:</a:t>
            </a:r>
            <a:r>
              <a:rPr lang="en-US" sz="3600" dirty="0">
                <a:latin typeface="+mn-lt"/>
                <a:ea typeface="+mn-ea"/>
                <a:cs typeface="+mn-cs"/>
              </a:rPr>
              <a:t> </a:t>
            </a:r>
            <a:r>
              <a:rPr lang="sk-SK" sz="3600" dirty="0">
                <a:latin typeface="+mn-lt"/>
                <a:ea typeface="+mn-ea"/>
                <a:cs typeface="+mn-cs"/>
              </a:rPr>
              <a:t>Telesné rozptýlenie sa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defRPr/>
            </a:pPr>
            <a:r>
              <a:rPr lang="sk-SK" sz="2400" dirty="0">
                <a:solidFill>
                  <a:srgbClr val="004992"/>
                </a:solidFill>
              </a:rPr>
              <a:t>Telesné cvičenie</a:t>
            </a:r>
            <a:endParaRPr lang="de-DE" sz="2400" dirty="0">
              <a:solidFill>
                <a:srgbClr val="004992"/>
              </a:solidFill>
            </a:endParaRPr>
          </a:p>
          <a:p>
            <a:pPr marL="457200" indent="-457200">
              <a:lnSpc>
                <a:spcPct val="100000"/>
              </a:lnSpc>
              <a:spcBef>
                <a:spcPts val="1200"/>
              </a:spcBef>
              <a:buFont typeface="+mj-lt"/>
              <a:buAutoNum type="arabicPeriod"/>
              <a:defRPr/>
            </a:pPr>
            <a:r>
              <a:rPr lang="sk-SK" sz="2400" dirty="0">
                <a:solidFill>
                  <a:srgbClr val="333333"/>
                </a:solidFill>
              </a:rPr>
              <a:t>Postavte sa</a:t>
            </a:r>
            <a:r>
              <a:rPr lang="de-DE" sz="2400" dirty="0">
                <a:solidFill>
                  <a:srgbClr val="333333"/>
                </a:solidFill>
              </a:rPr>
              <a:t>!</a:t>
            </a:r>
          </a:p>
          <a:p>
            <a:pPr marL="457200" indent="-457200">
              <a:lnSpc>
                <a:spcPct val="100000"/>
              </a:lnSpc>
              <a:spcBef>
                <a:spcPts val="1200"/>
              </a:spcBef>
              <a:buFont typeface="+mj-lt"/>
              <a:buAutoNum type="arabicPeriod"/>
              <a:defRPr/>
            </a:pPr>
            <a:r>
              <a:rPr lang="sk-SK" sz="2400" dirty="0">
                <a:solidFill>
                  <a:srgbClr val="333333"/>
                </a:solidFill>
              </a:rPr>
              <a:t>Položte si ľavú ruku na svoje pravé rameno</a:t>
            </a:r>
            <a:endParaRPr lang="de-DE" sz="2400" dirty="0">
              <a:solidFill>
                <a:srgbClr val="333333"/>
              </a:solidFill>
            </a:endParaRPr>
          </a:p>
          <a:p>
            <a:pPr marL="457200" indent="-457200">
              <a:lnSpc>
                <a:spcPct val="100000"/>
              </a:lnSpc>
              <a:spcBef>
                <a:spcPts val="1200"/>
              </a:spcBef>
              <a:buFont typeface="+mj-lt"/>
              <a:buAutoNum type="arabicPeriod"/>
              <a:defRPr/>
            </a:pPr>
            <a:r>
              <a:rPr lang="sk-SK" sz="2400" dirty="0">
                <a:solidFill>
                  <a:srgbClr val="333333"/>
                </a:solidFill>
              </a:rPr>
              <a:t>Položte si pravú ruku na svoje ľavé rameno</a:t>
            </a:r>
            <a:endParaRPr lang="de-DE" sz="2400" dirty="0">
              <a:solidFill>
                <a:srgbClr val="333333"/>
              </a:solidFill>
            </a:endParaRPr>
          </a:p>
          <a:p>
            <a:pPr marL="457200" indent="-457200">
              <a:lnSpc>
                <a:spcPct val="100000"/>
              </a:lnSpc>
              <a:spcBef>
                <a:spcPts val="1200"/>
              </a:spcBef>
              <a:buFont typeface="+mj-lt"/>
              <a:buAutoNum type="arabicPeriod"/>
              <a:defRPr/>
            </a:pPr>
            <a:r>
              <a:rPr lang="sk-SK" sz="2400" dirty="0">
                <a:solidFill>
                  <a:srgbClr val="333333"/>
                </a:solidFill>
              </a:rPr>
              <a:t>Zdvihnite jednu nohu</a:t>
            </a:r>
            <a:r>
              <a:rPr lang="de-DE" sz="2400" dirty="0">
                <a:solidFill>
                  <a:srgbClr val="333333"/>
                </a:solidFill>
              </a:rPr>
              <a:t>...</a:t>
            </a:r>
          </a:p>
          <a:p>
            <a:pPr marL="457200" indent="-457200">
              <a:lnSpc>
                <a:spcPct val="100000"/>
              </a:lnSpc>
              <a:spcBef>
                <a:spcPts val="1200"/>
              </a:spcBef>
              <a:buFont typeface="+mj-lt"/>
              <a:buAutoNum type="arabicPeriod"/>
              <a:defRPr/>
            </a:pPr>
            <a:r>
              <a:rPr lang="de-DE" sz="2400" dirty="0">
                <a:solidFill>
                  <a:srgbClr val="333333"/>
                </a:solidFill>
              </a:rPr>
              <a:t>... a </a:t>
            </a:r>
            <a:r>
              <a:rPr lang="sk-SK" sz="2400" dirty="0">
                <a:solidFill>
                  <a:srgbClr val="333333"/>
                </a:solidFill>
              </a:rPr>
              <a:t>krúžte s ňou</a:t>
            </a:r>
            <a:endParaRPr lang="de-DE" sz="2400" dirty="0">
              <a:solidFill>
                <a:srgbClr val="333333"/>
              </a:solidFill>
            </a:endParaRPr>
          </a:p>
          <a:p>
            <a:pPr>
              <a:lnSpc>
                <a:spcPct val="100000"/>
              </a:lnSpc>
              <a:spcBef>
                <a:spcPts val="1200"/>
              </a:spcBef>
              <a:defRPr/>
            </a:pPr>
            <a:r>
              <a:rPr lang="sk-SK" sz="2400" dirty="0">
                <a:solidFill>
                  <a:srgbClr val="004992"/>
                </a:solidFill>
              </a:rPr>
              <a:t>Na čo práve myslíte</a:t>
            </a:r>
            <a:r>
              <a:rPr lang="de-DE" sz="2400"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rPr>
              <a:t>Metakognitívny tréning 9 – Sebavedomie</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36</a:t>
            </a:fld>
            <a:endParaRPr lang="de-DE">
              <a:latin typeface="+mn-lt"/>
            </a:endParaRPr>
          </a:p>
        </p:txBody>
      </p:sp>
    </p:spTree>
    <p:extLst>
      <p:ext uri="{BB962C8B-B14F-4D97-AF65-F5344CB8AC3E}">
        <p14:creationId xmlns:p14="http://schemas.microsoft.com/office/powerpoint/2010/main" val="8248459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k-SK" sz="3600" dirty="0">
                <a:latin typeface="+mn-lt"/>
                <a:ea typeface="+mn-ea"/>
                <a:cs typeface="+mn-cs"/>
              </a:rPr>
              <a:t>Cvičenie proti premýšľaniu dookola 2:</a:t>
            </a:r>
            <a:r>
              <a:rPr lang="en-US" sz="3600" dirty="0">
                <a:latin typeface="+mn-lt"/>
                <a:ea typeface="+mn-ea"/>
                <a:cs typeface="+mn-cs"/>
              </a:rPr>
              <a:t> </a:t>
            </a:r>
            <a:r>
              <a:rPr lang="sk-SK" sz="3600" dirty="0">
                <a:latin typeface="+mn-lt"/>
                <a:ea typeface="+mn-ea"/>
                <a:cs typeface="+mn-cs"/>
              </a:rPr>
              <a:t>Telesné rozptýlenie sa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defRPr/>
            </a:pPr>
            <a:r>
              <a:rPr lang="sk-SK" sz="2400" dirty="0">
                <a:solidFill>
                  <a:srgbClr val="004992"/>
                </a:solidFill>
              </a:rPr>
              <a:t>Telesné cvičenie</a:t>
            </a:r>
            <a:endParaRPr lang="de-DE" sz="2400" dirty="0">
              <a:solidFill>
                <a:srgbClr val="004992"/>
              </a:solidFill>
            </a:endParaRPr>
          </a:p>
          <a:p>
            <a:pPr marL="457200" indent="-457200">
              <a:lnSpc>
                <a:spcPct val="100000"/>
              </a:lnSpc>
              <a:spcBef>
                <a:spcPts val="1200"/>
              </a:spcBef>
              <a:buFont typeface="+mj-lt"/>
              <a:buAutoNum type="arabicPeriod"/>
              <a:defRPr/>
            </a:pPr>
            <a:r>
              <a:rPr lang="sk-SK" sz="2400" dirty="0">
                <a:solidFill>
                  <a:srgbClr val="333333"/>
                </a:solidFill>
              </a:rPr>
              <a:t>Postavte sa</a:t>
            </a:r>
            <a:r>
              <a:rPr lang="de-DE" sz="2400" dirty="0">
                <a:solidFill>
                  <a:srgbClr val="333333"/>
                </a:solidFill>
              </a:rPr>
              <a:t>!</a:t>
            </a:r>
          </a:p>
          <a:p>
            <a:pPr marL="457200" indent="-457200">
              <a:lnSpc>
                <a:spcPct val="100000"/>
              </a:lnSpc>
              <a:spcBef>
                <a:spcPts val="1200"/>
              </a:spcBef>
              <a:buFont typeface="+mj-lt"/>
              <a:buAutoNum type="arabicPeriod"/>
              <a:defRPr/>
            </a:pPr>
            <a:r>
              <a:rPr lang="sk-SK" sz="2400" dirty="0">
                <a:solidFill>
                  <a:srgbClr val="333333"/>
                </a:solidFill>
              </a:rPr>
              <a:t>Položte si ľavú ruku na svoje pravé rameno</a:t>
            </a:r>
            <a:endParaRPr lang="de-DE" sz="2400" dirty="0">
              <a:solidFill>
                <a:srgbClr val="333333"/>
              </a:solidFill>
            </a:endParaRPr>
          </a:p>
          <a:p>
            <a:pPr marL="457200" indent="-457200">
              <a:lnSpc>
                <a:spcPct val="100000"/>
              </a:lnSpc>
              <a:spcBef>
                <a:spcPts val="1200"/>
              </a:spcBef>
              <a:buFont typeface="+mj-lt"/>
              <a:buAutoNum type="arabicPeriod"/>
              <a:defRPr/>
            </a:pPr>
            <a:r>
              <a:rPr lang="sk-SK" sz="2400" dirty="0">
                <a:solidFill>
                  <a:srgbClr val="333333"/>
                </a:solidFill>
              </a:rPr>
              <a:t>Položte si pravú ruku na svoje ľavé rameno</a:t>
            </a:r>
            <a:endParaRPr lang="de-DE" sz="2400" dirty="0">
              <a:solidFill>
                <a:srgbClr val="333333"/>
              </a:solidFill>
            </a:endParaRPr>
          </a:p>
          <a:p>
            <a:pPr marL="457200" indent="-457200">
              <a:lnSpc>
                <a:spcPct val="100000"/>
              </a:lnSpc>
              <a:spcBef>
                <a:spcPts val="1200"/>
              </a:spcBef>
              <a:buFont typeface="+mj-lt"/>
              <a:buAutoNum type="arabicPeriod"/>
              <a:defRPr/>
            </a:pPr>
            <a:r>
              <a:rPr lang="sk-SK" sz="2400" dirty="0">
                <a:solidFill>
                  <a:srgbClr val="333333"/>
                </a:solidFill>
              </a:rPr>
              <a:t>Zdvihnite jednu nohu</a:t>
            </a:r>
            <a:r>
              <a:rPr lang="de-DE" sz="2400" dirty="0">
                <a:solidFill>
                  <a:srgbClr val="333333"/>
                </a:solidFill>
              </a:rPr>
              <a:t>...</a:t>
            </a:r>
          </a:p>
          <a:p>
            <a:pPr marL="457200" indent="-457200">
              <a:lnSpc>
                <a:spcPct val="100000"/>
              </a:lnSpc>
              <a:spcBef>
                <a:spcPts val="1200"/>
              </a:spcBef>
              <a:buFont typeface="+mj-lt"/>
              <a:buAutoNum type="arabicPeriod"/>
              <a:defRPr/>
            </a:pPr>
            <a:r>
              <a:rPr lang="de-DE" sz="2400" dirty="0">
                <a:solidFill>
                  <a:srgbClr val="333333"/>
                </a:solidFill>
              </a:rPr>
              <a:t>... a </a:t>
            </a:r>
            <a:r>
              <a:rPr lang="sk-SK" sz="2400" dirty="0">
                <a:solidFill>
                  <a:srgbClr val="333333"/>
                </a:solidFill>
              </a:rPr>
              <a:t>krúžte s ňou</a:t>
            </a:r>
            <a:endParaRPr lang="de-DE" sz="2400" dirty="0">
              <a:solidFill>
                <a:srgbClr val="333333"/>
              </a:solidFill>
            </a:endParaRPr>
          </a:p>
          <a:p>
            <a:pPr>
              <a:lnSpc>
                <a:spcPct val="100000"/>
              </a:lnSpc>
              <a:spcBef>
                <a:spcPts val="1200"/>
              </a:spcBef>
              <a:defRPr/>
            </a:pPr>
            <a:r>
              <a:rPr lang="sk-SK" sz="2400" dirty="0">
                <a:solidFill>
                  <a:srgbClr val="004992"/>
                </a:solidFill>
              </a:rPr>
              <a:t>Keďže ste sa museli sústrediť na toto cvičenie</a:t>
            </a:r>
            <a:r>
              <a:rPr lang="de-DE" sz="2400" dirty="0">
                <a:solidFill>
                  <a:srgbClr val="004992"/>
                </a:solidFill>
              </a:rPr>
              <a:t>, </a:t>
            </a:r>
            <a:r>
              <a:rPr lang="sk-SK" sz="2400" dirty="0">
                <a:solidFill>
                  <a:srgbClr val="004992"/>
                </a:solidFill>
              </a:rPr>
              <a:t>pomohlo vám to prerušiť nekonečnú slučku premýšľania dookola</a:t>
            </a:r>
            <a:r>
              <a:rPr lang="de-DE" sz="2400"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rPr>
              <a:t>Metakognitívny tréning 9 – Sebavedomie</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37</a:t>
            </a:fld>
            <a:endParaRPr lang="de-DE">
              <a:latin typeface="+mn-lt"/>
            </a:endParaRPr>
          </a:p>
        </p:txBody>
      </p:sp>
    </p:spTree>
    <p:extLst>
      <p:ext uri="{BB962C8B-B14F-4D97-AF65-F5344CB8AC3E}">
        <p14:creationId xmlns:p14="http://schemas.microsoft.com/office/powerpoint/2010/main" val="3818934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sk-SK" sz="3600">
                <a:latin typeface="+mn-lt"/>
                <a:ea typeface="+mn-ea"/>
                <a:cs typeface="+mn-cs"/>
              </a:rPr>
              <a:t>Návrhy na zvýšenie sebavedomia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sk-SK" sz="2400" dirty="0">
                <a:solidFill>
                  <a:srgbClr val="333333"/>
                </a:solidFill>
              </a:rPr>
              <a:t>Vyjadrujte iným ľuďom svoje vlastné </a:t>
            </a:r>
            <a:r>
              <a:rPr lang="sk-SK" sz="2400">
                <a:solidFill>
                  <a:srgbClr val="333333"/>
                </a:solidFill>
              </a:rPr>
              <a:t>priania</a:t>
            </a:r>
            <a:r>
              <a:rPr lang="de-DE" sz="2400">
                <a:solidFill>
                  <a:srgbClr val="333333"/>
                </a:solidFill>
              </a:rPr>
              <a:t>.</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latin typeface="+mn-lt"/>
              </a:rPr>
              <a:t>Metakognitívny tréning 9 – Sebavedomie</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38</a:t>
            </a:fld>
            <a:endParaRPr lang="de-DE">
              <a:latin typeface="+mn-lt"/>
            </a:endParaRPr>
          </a:p>
        </p:txBody>
      </p:sp>
    </p:spTree>
    <p:extLst>
      <p:ext uri="{BB962C8B-B14F-4D97-AF65-F5344CB8AC3E}">
        <p14:creationId xmlns:p14="http://schemas.microsoft.com/office/powerpoint/2010/main" val="20100471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sk-SK" sz="3600">
                <a:latin typeface="+mn-lt"/>
                <a:ea typeface="+mn-ea"/>
                <a:cs typeface="+mn-cs"/>
              </a:rPr>
              <a:t>Návrhy na zvýšenie sebavedomia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sk-SK" sz="2400" dirty="0">
                <a:solidFill>
                  <a:srgbClr val="333333"/>
                </a:solidFill>
              </a:rPr>
              <a:t>Vyjadrujte iným ľuďom svoje vlastné priania</a:t>
            </a:r>
            <a:r>
              <a:rPr lang="de-DE" sz="2400" dirty="0">
                <a:solidFill>
                  <a:srgbClr val="333333"/>
                </a:solidFill>
              </a:rPr>
              <a:t>.</a:t>
            </a:r>
          </a:p>
          <a:p>
            <a:pPr marL="342900" indent="-342900">
              <a:buClr>
                <a:srgbClr val="333333"/>
              </a:buClr>
              <a:buFont typeface="WingDings"/>
              <a:buChar char=""/>
            </a:pPr>
            <a:r>
              <a:rPr lang="sk-SK" sz="2400" dirty="0">
                <a:solidFill>
                  <a:srgbClr val="333333"/>
                </a:solidFill>
              </a:rPr>
              <a:t>Pokúšajte sa hovoriť nahlas a </a:t>
            </a:r>
            <a:r>
              <a:rPr lang="sk-SK" sz="2400">
                <a:solidFill>
                  <a:srgbClr val="333333"/>
                </a:solidFill>
              </a:rPr>
              <a:t>jasne</a:t>
            </a:r>
            <a:r>
              <a:rPr lang="de-DE" sz="2400">
                <a:solidFill>
                  <a:srgbClr val="333333"/>
                </a:solidFill>
              </a:rPr>
              <a:t>.</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latin typeface="+mn-lt"/>
              </a:rPr>
              <a:t>Metakognitívny tréning 9 – Sebavedomie</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39</a:t>
            </a:fld>
            <a:endParaRPr lang="de-DE">
              <a:latin typeface="+mn-lt"/>
            </a:endParaRPr>
          </a:p>
        </p:txBody>
      </p:sp>
    </p:spTree>
    <p:extLst>
      <p:ext uri="{BB962C8B-B14F-4D97-AF65-F5344CB8AC3E}">
        <p14:creationId xmlns:p14="http://schemas.microsoft.com/office/powerpoint/2010/main" val="1953338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sk-SK" sz="3600">
                <a:latin typeface="+mn-lt"/>
                <a:ea typeface="+mn-ea"/>
                <a:cs typeface="+mn-cs"/>
              </a:rPr>
              <a:t>Návrhy na zvýšenie sebavedomia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sk-SK" sz="2400" dirty="0">
                <a:solidFill>
                  <a:srgbClr val="333333"/>
                </a:solidFill>
              </a:rPr>
              <a:t>Vyjadrujte iným ľuďom svoje vlastné priania</a:t>
            </a:r>
            <a:r>
              <a:rPr lang="de-DE" sz="2400" dirty="0">
                <a:solidFill>
                  <a:srgbClr val="333333"/>
                </a:solidFill>
              </a:rPr>
              <a:t>.</a:t>
            </a:r>
          </a:p>
          <a:p>
            <a:pPr marL="342900" indent="-342900">
              <a:buClr>
                <a:srgbClr val="333333"/>
              </a:buClr>
              <a:buFont typeface="WingDings"/>
              <a:buChar char=""/>
            </a:pPr>
            <a:r>
              <a:rPr lang="sk-SK" sz="2400" dirty="0">
                <a:solidFill>
                  <a:srgbClr val="333333"/>
                </a:solidFill>
              </a:rPr>
              <a:t>Pokúšajte sa hovoriť nahlas a jasne</a:t>
            </a:r>
            <a:r>
              <a:rPr lang="de-DE" sz="2400" dirty="0">
                <a:solidFill>
                  <a:srgbClr val="333333"/>
                </a:solidFill>
              </a:rPr>
              <a:t>.</a:t>
            </a:r>
          </a:p>
          <a:p>
            <a:pPr marL="342900" indent="-342900">
              <a:buClr>
                <a:srgbClr val="333333"/>
              </a:buClr>
              <a:buFont typeface="WingDings"/>
              <a:buChar char=""/>
            </a:pPr>
            <a:r>
              <a:rPr lang="sk-SK" sz="2400" dirty="0">
                <a:solidFill>
                  <a:srgbClr val="333333"/>
                </a:solidFill>
              </a:rPr>
              <a:t>Udržiavajte očný kontakt </a:t>
            </a:r>
            <a:r>
              <a:rPr lang="de-DE" sz="2400" dirty="0">
                <a:solidFill>
                  <a:srgbClr val="333333"/>
                </a:solidFill>
              </a:rPr>
              <a:t>(</a:t>
            </a:r>
            <a:r>
              <a:rPr lang="sk-SK" sz="2400" dirty="0">
                <a:solidFill>
                  <a:srgbClr val="333333"/>
                </a:solidFill>
              </a:rPr>
              <a:t>začínajte známymi ľuďmi, a potom pokračujte </a:t>
            </a:r>
            <a:r>
              <a:rPr lang="sk-SK" sz="2400">
                <a:solidFill>
                  <a:srgbClr val="333333"/>
                </a:solidFill>
              </a:rPr>
              <a:t>neznámymi</a:t>
            </a:r>
            <a:r>
              <a:rPr lang="de-DE" sz="2400">
                <a:solidFill>
                  <a:srgbClr val="333333"/>
                </a:solidFill>
              </a:rPr>
              <a:t>).</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latin typeface="+mn-lt"/>
              </a:rPr>
              <a:t>Metakognitívny tréning 9 – Sebavedomie</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40</a:t>
            </a:fld>
            <a:endParaRPr lang="de-DE">
              <a:latin typeface="+mn-lt"/>
            </a:endParaRPr>
          </a:p>
        </p:txBody>
      </p:sp>
    </p:spTree>
    <p:extLst>
      <p:ext uri="{BB962C8B-B14F-4D97-AF65-F5344CB8AC3E}">
        <p14:creationId xmlns:p14="http://schemas.microsoft.com/office/powerpoint/2010/main" val="6199232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sk-SK" sz="3600">
                <a:latin typeface="+mn-lt"/>
                <a:ea typeface="+mn-ea"/>
                <a:cs typeface="+mn-cs"/>
              </a:rPr>
              <a:t>Návrhy na zvýšenie sebavedomia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sk-SK" sz="2400" dirty="0">
                <a:solidFill>
                  <a:srgbClr val="333333"/>
                </a:solidFill>
              </a:rPr>
              <a:t>Vyjadrujte iným ľuďom svoje vlastné priania</a:t>
            </a:r>
            <a:r>
              <a:rPr lang="de-DE" sz="2400" dirty="0">
                <a:solidFill>
                  <a:srgbClr val="333333"/>
                </a:solidFill>
              </a:rPr>
              <a:t>.</a:t>
            </a:r>
          </a:p>
          <a:p>
            <a:pPr marL="342900" indent="-342900">
              <a:buClr>
                <a:srgbClr val="333333"/>
              </a:buClr>
              <a:buFont typeface="WingDings"/>
              <a:buChar char=""/>
            </a:pPr>
            <a:r>
              <a:rPr lang="sk-SK" sz="2400" dirty="0">
                <a:solidFill>
                  <a:srgbClr val="333333"/>
                </a:solidFill>
              </a:rPr>
              <a:t>Pokúšajte sa hovoriť nahlas a jasne</a:t>
            </a:r>
            <a:r>
              <a:rPr lang="de-DE" sz="2400" dirty="0">
                <a:solidFill>
                  <a:srgbClr val="333333"/>
                </a:solidFill>
              </a:rPr>
              <a:t>.</a:t>
            </a:r>
          </a:p>
          <a:p>
            <a:pPr marL="342900" indent="-342900">
              <a:buClr>
                <a:srgbClr val="333333"/>
              </a:buClr>
              <a:buFont typeface="WingDings"/>
              <a:buChar char=""/>
            </a:pPr>
            <a:r>
              <a:rPr lang="sk-SK" sz="2400" dirty="0">
                <a:solidFill>
                  <a:srgbClr val="333333"/>
                </a:solidFill>
              </a:rPr>
              <a:t>Udržiavajte očný kontakt </a:t>
            </a:r>
            <a:r>
              <a:rPr lang="de-DE" sz="2400" dirty="0">
                <a:solidFill>
                  <a:srgbClr val="333333"/>
                </a:solidFill>
              </a:rPr>
              <a:t>(</a:t>
            </a:r>
            <a:r>
              <a:rPr lang="sk-SK" sz="2400" dirty="0">
                <a:solidFill>
                  <a:srgbClr val="333333"/>
                </a:solidFill>
              </a:rPr>
              <a:t>začínajte známymi ľuďmi, a potom pokračujte neznámymi</a:t>
            </a:r>
            <a:r>
              <a:rPr lang="de-DE" sz="2400" dirty="0">
                <a:solidFill>
                  <a:srgbClr val="333333"/>
                </a:solidFill>
              </a:rPr>
              <a:t>).</a:t>
            </a:r>
          </a:p>
          <a:p>
            <a:pPr marL="342900" indent="-342900">
              <a:buClr>
                <a:srgbClr val="333333"/>
              </a:buClr>
              <a:buFont typeface="WingDings"/>
              <a:buChar char=""/>
            </a:pPr>
            <a:r>
              <a:rPr lang="sk-SK" sz="2400" dirty="0">
                <a:solidFill>
                  <a:srgbClr val="333333"/>
                </a:solidFill>
              </a:rPr>
              <a:t>Stojte vzpriamený</a:t>
            </a:r>
            <a:r>
              <a:rPr lang="de-DE" sz="2400" dirty="0">
                <a:solidFill>
                  <a:srgbClr val="333333"/>
                </a:solidFill>
              </a:rPr>
              <a:t>: </a:t>
            </a:r>
            <a:r>
              <a:rPr lang="sk-SK" sz="2400" dirty="0">
                <a:solidFill>
                  <a:srgbClr val="333333"/>
                </a:solidFill>
              </a:rPr>
              <a:t>Pamätajte si vplyv vzpriameného postoja na vaše vlastné sebavedomie a na ľudí okolo </a:t>
            </a:r>
            <a:r>
              <a:rPr lang="sk-SK" sz="2400">
                <a:solidFill>
                  <a:srgbClr val="333333"/>
                </a:solidFill>
              </a:rPr>
              <a:t>vás</a:t>
            </a:r>
            <a:r>
              <a:rPr lang="de-DE" sz="2400">
                <a:solidFill>
                  <a:srgbClr val="333333"/>
                </a:solidFill>
              </a:rPr>
              <a:t>!</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latin typeface="+mn-lt"/>
              </a:rPr>
              <a:t>Metakognitívny tréning 9 – Sebavedomie</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41</a:t>
            </a:fld>
            <a:endParaRPr lang="de-DE">
              <a:latin typeface="+mn-lt"/>
            </a:endParaRPr>
          </a:p>
        </p:txBody>
      </p:sp>
    </p:spTree>
    <p:extLst>
      <p:ext uri="{BB962C8B-B14F-4D97-AF65-F5344CB8AC3E}">
        <p14:creationId xmlns:p14="http://schemas.microsoft.com/office/powerpoint/2010/main" val="13025355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sk-SK" sz="3600">
                <a:latin typeface="+mn-lt"/>
                <a:ea typeface="+mn-ea"/>
                <a:cs typeface="+mn-cs"/>
              </a:rPr>
              <a:t>Domáca úloha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defRPr/>
            </a:pPr>
            <a:r>
              <a:rPr lang="sk-SK" sz="2000" dirty="0">
                <a:solidFill>
                  <a:srgbClr val="004992"/>
                </a:solidFill>
              </a:rPr>
              <a:t>Návrhy, ako oceniť pozitívne veci, ktoré sa vám dejú počas dňa</a:t>
            </a:r>
            <a:r>
              <a:rPr lang="de-DE" sz="2000" dirty="0">
                <a:solidFill>
                  <a:srgbClr val="004992"/>
                </a:solidFill>
              </a:rPr>
              <a:t>:</a:t>
            </a:r>
          </a:p>
          <a:p>
            <a:pPr marL="342900" indent="-342900">
              <a:buClr>
                <a:srgbClr val="333333"/>
              </a:buClr>
              <a:buFont typeface="WingDings"/>
              <a:buChar char=""/>
              <a:defRPr/>
            </a:pPr>
            <a:r>
              <a:rPr lang="sk-SK" sz="2000" dirty="0">
                <a:solidFill>
                  <a:srgbClr val="333333"/>
                </a:solidFill>
              </a:rPr>
              <a:t>Keď odchádzate z domu</a:t>
            </a:r>
            <a:r>
              <a:rPr lang="de-DE" sz="2000" dirty="0">
                <a:solidFill>
                  <a:srgbClr val="333333"/>
                </a:solidFill>
              </a:rPr>
              <a:t>, </a:t>
            </a:r>
            <a:r>
              <a:rPr lang="sk-SK" sz="2000" dirty="0">
                <a:solidFill>
                  <a:srgbClr val="333333"/>
                </a:solidFill>
              </a:rPr>
              <a:t>dajte si do pravého vrecka bundy hrsť malých predmetov</a:t>
            </a:r>
            <a:r>
              <a:rPr lang="de-DE" sz="2000" dirty="0">
                <a:solidFill>
                  <a:srgbClr val="333333"/>
                </a:solidFill>
              </a:rPr>
              <a:t> (</a:t>
            </a:r>
            <a:r>
              <a:rPr lang="sk-SK" sz="2000" dirty="0">
                <a:solidFill>
                  <a:srgbClr val="333333"/>
                </a:solidFill>
              </a:rPr>
              <a:t>fazule</a:t>
            </a:r>
            <a:r>
              <a:rPr lang="de-DE" sz="2000" dirty="0">
                <a:solidFill>
                  <a:srgbClr val="333333"/>
                </a:solidFill>
              </a:rPr>
              <a:t>, </a:t>
            </a:r>
            <a:r>
              <a:rPr lang="sk-SK" sz="2000" dirty="0">
                <a:solidFill>
                  <a:srgbClr val="333333"/>
                </a:solidFill>
              </a:rPr>
              <a:t>guľky</a:t>
            </a:r>
            <a:r>
              <a:rPr lang="de-DE" sz="2000" dirty="0">
                <a:solidFill>
                  <a:srgbClr val="333333"/>
                </a:solidFill>
              </a:rPr>
              <a:t> </a:t>
            </a:r>
            <a:r>
              <a:rPr lang="sk-SK" sz="2000" dirty="0">
                <a:solidFill>
                  <a:srgbClr val="333333"/>
                </a:solidFill>
              </a:rPr>
              <a:t>a podobne</a:t>
            </a:r>
            <a:r>
              <a:rPr lang="de-DE" sz="2000" dirty="0">
                <a:solidFill>
                  <a:srgbClr val="333333"/>
                </a:solidFill>
              </a:rPr>
              <a:t>)</a:t>
            </a:r>
          </a:p>
          <a:p>
            <a:pPr marL="342900" indent="-342900">
              <a:buClr>
                <a:srgbClr val="333333"/>
              </a:buClr>
              <a:buFont typeface="WingDings"/>
              <a:buChar char=""/>
              <a:defRPr/>
            </a:pPr>
            <a:r>
              <a:rPr lang="sk-SK" sz="2000" dirty="0">
                <a:solidFill>
                  <a:srgbClr val="333333"/>
                </a:solidFill>
              </a:rPr>
              <a:t>Vždy, keď sa stane niečo dobré </a:t>
            </a:r>
            <a:r>
              <a:rPr lang="de-DE" sz="2000" dirty="0">
                <a:solidFill>
                  <a:srgbClr val="333333"/>
                </a:solidFill>
              </a:rPr>
              <a:t>(</a:t>
            </a:r>
            <a:r>
              <a:rPr lang="sk-SK" sz="2000" dirty="0" err="1">
                <a:solidFill>
                  <a:srgbClr val="333333"/>
                </a:solidFill>
              </a:rPr>
              <a:t>napr</a:t>
            </a:r>
            <a:r>
              <a:rPr lang="de-DE" sz="2000" dirty="0">
                <a:solidFill>
                  <a:srgbClr val="333333"/>
                </a:solidFill>
              </a:rPr>
              <a:t>. </a:t>
            </a:r>
            <a:r>
              <a:rPr lang="sk-SK" sz="2000" dirty="0">
                <a:solidFill>
                  <a:srgbClr val="333333"/>
                </a:solidFill>
              </a:rPr>
              <a:t>keď sa na vás nejaký priateľ usmeje</a:t>
            </a:r>
            <a:r>
              <a:rPr lang="de-DE" sz="2000" dirty="0">
                <a:solidFill>
                  <a:srgbClr val="333333"/>
                </a:solidFill>
              </a:rPr>
              <a:t>, </a:t>
            </a:r>
            <a:r>
              <a:rPr lang="sk-SK" sz="2000" dirty="0">
                <a:solidFill>
                  <a:srgbClr val="333333"/>
                </a:solidFill>
              </a:rPr>
              <a:t>po príjemnom rozhovore</a:t>
            </a:r>
            <a:r>
              <a:rPr lang="de-DE" sz="2000" dirty="0">
                <a:solidFill>
                  <a:srgbClr val="333333"/>
                </a:solidFill>
              </a:rPr>
              <a:t>, </a:t>
            </a:r>
            <a:r>
              <a:rPr lang="sk-SK" sz="2000" dirty="0">
                <a:solidFill>
                  <a:srgbClr val="333333"/>
                </a:solidFill>
              </a:rPr>
              <a:t>po chutnom obede</a:t>
            </a:r>
            <a:r>
              <a:rPr lang="de-DE" sz="2000" dirty="0">
                <a:solidFill>
                  <a:srgbClr val="333333"/>
                </a:solidFill>
              </a:rPr>
              <a:t>, </a:t>
            </a:r>
            <a:r>
              <a:rPr lang="sk-SK" sz="2000" dirty="0">
                <a:solidFill>
                  <a:srgbClr val="333333"/>
                </a:solidFill>
              </a:rPr>
              <a:t>atď.</a:t>
            </a:r>
            <a:r>
              <a:rPr lang="de-DE" sz="2000" dirty="0">
                <a:solidFill>
                  <a:srgbClr val="333333"/>
                </a:solidFill>
              </a:rPr>
              <a:t>...), </a:t>
            </a:r>
            <a:r>
              <a:rPr lang="sk-SK" sz="2000" dirty="0">
                <a:solidFill>
                  <a:srgbClr val="333333"/>
                </a:solidFill>
              </a:rPr>
              <a:t>preložte jeden malý predmet z vášho pravého vrecka do ľavého</a:t>
            </a:r>
            <a:r>
              <a:rPr lang="de-DE" sz="2000" dirty="0">
                <a:solidFill>
                  <a:srgbClr val="333333"/>
                </a:solidFill>
              </a:rPr>
              <a:t>.</a:t>
            </a:r>
          </a:p>
          <a:p>
            <a:pPr marL="342900" indent="-342900">
              <a:buClr>
                <a:srgbClr val="333333"/>
              </a:buClr>
              <a:buFont typeface="WingDings"/>
              <a:buChar char=""/>
              <a:defRPr/>
            </a:pPr>
            <a:r>
              <a:rPr lang="sk-SK" sz="2000" dirty="0">
                <a:solidFill>
                  <a:srgbClr val="333333"/>
                </a:solidFill>
              </a:rPr>
              <a:t>Keď sa večer vrátite domov</a:t>
            </a:r>
            <a:r>
              <a:rPr lang="de-DE" sz="2000" dirty="0">
                <a:solidFill>
                  <a:srgbClr val="333333"/>
                </a:solidFill>
              </a:rPr>
              <a:t>, </a:t>
            </a:r>
            <a:r>
              <a:rPr lang="sk-SK" sz="2000" dirty="0">
                <a:solidFill>
                  <a:srgbClr val="333333"/>
                </a:solidFill>
              </a:rPr>
              <a:t>vyťahujte drobné predmety z ľavého vrecka a spomeňte si na všetky pekné veci, ktoré sa udiali počas dňa</a:t>
            </a:r>
            <a:r>
              <a:rPr lang="de-DE" sz="2000" dirty="0">
                <a:solidFill>
                  <a:srgbClr val="333333"/>
                </a:solidFill>
              </a:rPr>
              <a:t>.</a:t>
            </a:r>
          </a:p>
          <a:p>
            <a:pPr marL="342900" indent="-342900">
              <a:buClr>
                <a:srgbClr val="333333"/>
              </a:buClr>
              <a:buFont typeface="WingDings"/>
              <a:buChar char=""/>
              <a:defRPr/>
            </a:pPr>
            <a:r>
              <a:rPr lang="sk-SK" sz="2000" dirty="0">
                <a:solidFill>
                  <a:srgbClr val="333333"/>
                </a:solidFill>
              </a:rPr>
              <a:t>Ak to tak budete robiť</a:t>
            </a:r>
            <a:r>
              <a:rPr lang="de-DE" sz="2000" dirty="0">
                <a:solidFill>
                  <a:srgbClr val="333333"/>
                </a:solidFill>
              </a:rPr>
              <a:t>, </a:t>
            </a:r>
            <a:r>
              <a:rPr lang="sk-SK" sz="2000" dirty="0">
                <a:solidFill>
                  <a:srgbClr val="333333"/>
                </a:solidFill>
              </a:rPr>
              <a:t>budete schopní si lepšie pamätať všetko to pozitívne a pekné a znovu si to prežijete</a:t>
            </a:r>
            <a:r>
              <a:rPr lang="de-DE" sz="2000" dirty="0">
                <a:solidFill>
                  <a:srgbClr val="333333"/>
                </a:solidFill>
              </a:rPr>
              <a:t>. </a:t>
            </a:r>
            <a:r>
              <a:rPr lang="sk-SK" sz="2000" dirty="0">
                <a:solidFill>
                  <a:srgbClr val="333333"/>
                </a:solidFill>
              </a:rPr>
              <a:t>Bohužiaľ si až príliš často príjemné veci ani nevšimneme a rýchlo na ne aj zabúdame</a:t>
            </a:r>
            <a:r>
              <a:rPr lang="de-DE" sz="2000" dirty="0">
                <a:solidFill>
                  <a:srgbClr val="333333"/>
                </a:solidFill>
              </a:rPr>
              <a:t>.</a:t>
            </a:r>
          </a:p>
        </p:txBody>
      </p:sp>
      <p:sp>
        <p:nvSpPr>
          <p:cNvPr id="5" name="Footer Placeholder 4"/>
          <p:cNvSpPr>
            <a:spLocks noGrp="1"/>
          </p:cNvSpPr>
          <p:nvPr>
            <p:ph type="ftr" sz="quarter" idx="11"/>
          </p:nvPr>
        </p:nvSpPr>
        <p:spPr/>
        <p:txBody>
          <a:bodyPr/>
          <a:lstStyle/>
          <a:p>
            <a:pPr>
              <a:defRPr/>
            </a:pPr>
            <a:r>
              <a:rPr lang="de-DE">
                <a:latin typeface="+mn-lt"/>
              </a:rPr>
              <a:t>Metakognitívny tréning 9 – Sebavedomie</a:t>
            </a: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latin typeface="+mn-lt"/>
              </a:rPr>
              <a:pPr>
                <a:defRPr/>
              </a:pPr>
              <a:t>42</a:t>
            </a:fld>
            <a:endParaRPr lang="de-DE">
              <a:latin typeface="+mn-lt"/>
            </a:endParaRPr>
          </a:p>
        </p:txBody>
      </p:sp>
    </p:spTree>
    <p:extLst>
      <p:ext uri="{BB962C8B-B14F-4D97-AF65-F5344CB8AC3E}">
        <p14:creationId xmlns:p14="http://schemas.microsoft.com/office/powerpoint/2010/main" val="11753802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sk-SK" sz="3600">
                <a:latin typeface="+mn-lt"/>
                <a:ea typeface="+mn-ea"/>
                <a:cs typeface="+mn-cs"/>
              </a:rPr>
              <a:t>Domáca úloha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defRPr/>
            </a:pPr>
            <a:r>
              <a:rPr lang="sk-SK" sz="2000" dirty="0">
                <a:solidFill>
                  <a:srgbClr val="004992"/>
                </a:solidFill>
              </a:rPr>
              <a:t>Návrhy, ako oceniť pozitívne veci, ktoré sa vám dejú počas dňa</a:t>
            </a:r>
            <a:r>
              <a:rPr lang="de-DE" sz="2000" dirty="0">
                <a:solidFill>
                  <a:srgbClr val="004992"/>
                </a:solidFill>
              </a:rPr>
              <a:t>:</a:t>
            </a:r>
          </a:p>
          <a:p>
            <a:pPr marL="342900" indent="-342900">
              <a:buClr>
                <a:srgbClr val="333333"/>
              </a:buClr>
              <a:buFont typeface="WingDings"/>
              <a:buChar char=""/>
              <a:defRPr/>
            </a:pPr>
            <a:r>
              <a:rPr lang="sk-SK" sz="2000" dirty="0">
                <a:solidFill>
                  <a:srgbClr val="333333"/>
                </a:solidFill>
              </a:rPr>
              <a:t>Keď odchádzate z domu</a:t>
            </a:r>
            <a:r>
              <a:rPr lang="de-DE" sz="2000" dirty="0">
                <a:solidFill>
                  <a:srgbClr val="333333"/>
                </a:solidFill>
              </a:rPr>
              <a:t>, </a:t>
            </a:r>
            <a:r>
              <a:rPr lang="sk-SK" sz="2000" dirty="0">
                <a:solidFill>
                  <a:srgbClr val="333333"/>
                </a:solidFill>
              </a:rPr>
              <a:t>dajte si do pravého vrecka bundy hrsť malých predmetov</a:t>
            </a:r>
            <a:r>
              <a:rPr lang="de-DE" sz="2000" dirty="0">
                <a:solidFill>
                  <a:srgbClr val="333333"/>
                </a:solidFill>
              </a:rPr>
              <a:t> (</a:t>
            </a:r>
            <a:r>
              <a:rPr lang="sk-SK" sz="2000" dirty="0">
                <a:solidFill>
                  <a:srgbClr val="333333"/>
                </a:solidFill>
              </a:rPr>
              <a:t>fazule</a:t>
            </a:r>
            <a:r>
              <a:rPr lang="de-DE" sz="2000" dirty="0">
                <a:solidFill>
                  <a:srgbClr val="333333"/>
                </a:solidFill>
              </a:rPr>
              <a:t>, </a:t>
            </a:r>
            <a:r>
              <a:rPr lang="sk-SK" sz="2000" dirty="0">
                <a:solidFill>
                  <a:srgbClr val="333333"/>
                </a:solidFill>
              </a:rPr>
              <a:t>guľky</a:t>
            </a:r>
            <a:r>
              <a:rPr lang="de-DE" sz="2000" dirty="0">
                <a:solidFill>
                  <a:srgbClr val="333333"/>
                </a:solidFill>
              </a:rPr>
              <a:t> </a:t>
            </a:r>
            <a:r>
              <a:rPr lang="sk-SK" sz="2000" dirty="0">
                <a:solidFill>
                  <a:srgbClr val="333333"/>
                </a:solidFill>
              </a:rPr>
              <a:t>a podobne</a:t>
            </a:r>
            <a:r>
              <a:rPr lang="de-DE" sz="2000" dirty="0">
                <a:solidFill>
                  <a:srgbClr val="333333"/>
                </a:solidFill>
              </a:rPr>
              <a:t>)</a:t>
            </a:r>
          </a:p>
          <a:p>
            <a:pPr marL="342900" indent="-342900">
              <a:buClr>
                <a:srgbClr val="333333"/>
              </a:buClr>
              <a:buFont typeface="WingDings"/>
              <a:buChar char=""/>
              <a:defRPr/>
            </a:pPr>
            <a:r>
              <a:rPr lang="sk-SK" sz="2000" dirty="0">
                <a:solidFill>
                  <a:srgbClr val="333333"/>
                </a:solidFill>
              </a:rPr>
              <a:t>Vždy, keď sa stane niečo dobré </a:t>
            </a:r>
            <a:r>
              <a:rPr lang="de-DE" sz="2000" dirty="0">
                <a:solidFill>
                  <a:srgbClr val="333333"/>
                </a:solidFill>
              </a:rPr>
              <a:t>(</a:t>
            </a:r>
            <a:r>
              <a:rPr lang="sk-SK" sz="2000" dirty="0" err="1">
                <a:solidFill>
                  <a:srgbClr val="333333"/>
                </a:solidFill>
              </a:rPr>
              <a:t>napr</a:t>
            </a:r>
            <a:r>
              <a:rPr lang="de-DE" sz="2000" dirty="0">
                <a:solidFill>
                  <a:srgbClr val="333333"/>
                </a:solidFill>
              </a:rPr>
              <a:t>. </a:t>
            </a:r>
            <a:r>
              <a:rPr lang="sk-SK" sz="2000" dirty="0">
                <a:solidFill>
                  <a:srgbClr val="333333"/>
                </a:solidFill>
              </a:rPr>
              <a:t>keď sa na vás nejaký priateľ usmeje</a:t>
            </a:r>
            <a:r>
              <a:rPr lang="de-DE" sz="2000" dirty="0">
                <a:solidFill>
                  <a:srgbClr val="333333"/>
                </a:solidFill>
              </a:rPr>
              <a:t>, </a:t>
            </a:r>
            <a:r>
              <a:rPr lang="sk-SK" sz="2000" dirty="0">
                <a:solidFill>
                  <a:srgbClr val="333333"/>
                </a:solidFill>
              </a:rPr>
              <a:t>po príjemnom rozhovore</a:t>
            </a:r>
            <a:r>
              <a:rPr lang="de-DE" sz="2000" dirty="0">
                <a:solidFill>
                  <a:srgbClr val="333333"/>
                </a:solidFill>
              </a:rPr>
              <a:t>, </a:t>
            </a:r>
            <a:r>
              <a:rPr lang="sk-SK" sz="2000" dirty="0">
                <a:solidFill>
                  <a:srgbClr val="333333"/>
                </a:solidFill>
              </a:rPr>
              <a:t>po chutnom obede</a:t>
            </a:r>
            <a:r>
              <a:rPr lang="de-DE" sz="2000" dirty="0">
                <a:solidFill>
                  <a:srgbClr val="333333"/>
                </a:solidFill>
              </a:rPr>
              <a:t>, </a:t>
            </a:r>
            <a:r>
              <a:rPr lang="sk-SK" sz="2000" dirty="0">
                <a:solidFill>
                  <a:srgbClr val="333333"/>
                </a:solidFill>
              </a:rPr>
              <a:t>atď.</a:t>
            </a:r>
            <a:r>
              <a:rPr lang="de-DE" sz="2000" dirty="0">
                <a:solidFill>
                  <a:srgbClr val="333333"/>
                </a:solidFill>
              </a:rPr>
              <a:t>...), </a:t>
            </a:r>
            <a:r>
              <a:rPr lang="sk-SK" sz="2000" dirty="0">
                <a:solidFill>
                  <a:srgbClr val="333333"/>
                </a:solidFill>
              </a:rPr>
              <a:t>preložte jeden malý predmet z vášho pravého vrecka do ľavého</a:t>
            </a:r>
            <a:r>
              <a:rPr lang="de-DE" sz="2000" dirty="0">
                <a:solidFill>
                  <a:srgbClr val="333333"/>
                </a:solidFill>
              </a:rPr>
              <a:t>.</a:t>
            </a:r>
          </a:p>
          <a:p>
            <a:pPr marL="342900" indent="-342900">
              <a:buClr>
                <a:srgbClr val="333333"/>
              </a:buClr>
              <a:buFont typeface="WingDings"/>
              <a:buChar char=""/>
              <a:defRPr/>
            </a:pPr>
            <a:r>
              <a:rPr lang="sk-SK" sz="2000" dirty="0">
                <a:solidFill>
                  <a:srgbClr val="333333"/>
                </a:solidFill>
              </a:rPr>
              <a:t>Keď sa večer vrátite domov</a:t>
            </a:r>
            <a:r>
              <a:rPr lang="de-DE" sz="2000" dirty="0">
                <a:solidFill>
                  <a:srgbClr val="333333"/>
                </a:solidFill>
              </a:rPr>
              <a:t>, </a:t>
            </a:r>
            <a:r>
              <a:rPr lang="sk-SK" sz="2000" dirty="0">
                <a:solidFill>
                  <a:srgbClr val="333333"/>
                </a:solidFill>
              </a:rPr>
              <a:t>vyťahujte drobné predmety z ľavého vrecka a spomeňte si na všetky pekné veci, ktoré sa udiali počas dňa</a:t>
            </a:r>
            <a:r>
              <a:rPr lang="de-DE" sz="2000" dirty="0">
                <a:solidFill>
                  <a:srgbClr val="333333"/>
                </a:solidFill>
              </a:rPr>
              <a:t>.</a:t>
            </a:r>
          </a:p>
          <a:p>
            <a:pPr marL="342900" indent="-342900">
              <a:buClr>
                <a:srgbClr val="333333"/>
              </a:buClr>
              <a:buFont typeface="WingDings"/>
              <a:buChar char=""/>
              <a:defRPr/>
            </a:pPr>
            <a:r>
              <a:rPr lang="sk-SK" sz="2000" dirty="0">
                <a:solidFill>
                  <a:srgbClr val="333333"/>
                </a:solidFill>
              </a:rPr>
              <a:t>Ak to tak budete robiť</a:t>
            </a:r>
            <a:r>
              <a:rPr lang="de-DE" sz="2000" dirty="0">
                <a:solidFill>
                  <a:srgbClr val="333333"/>
                </a:solidFill>
              </a:rPr>
              <a:t>, </a:t>
            </a:r>
            <a:r>
              <a:rPr lang="sk-SK" sz="2000" dirty="0">
                <a:solidFill>
                  <a:srgbClr val="333333"/>
                </a:solidFill>
              </a:rPr>
              <a:t>budete schopní si lepšie pamätať všetko to pozitívne a pekné a znovu si to prežijete</a:t>
            </a:r>
            <a:r>
              <a:rPr lang="de-DE" sz="2000" dirty="0">
                <a:solidFill>
                  <a:srgbClr val="333333"/>
                </a:solidFill>
              </a:rPr>
              <a:t>. </a:t>
            </a:r>
            <a:r>
              <a:rPr lang="sk-SK" sz="2000" dirty="0">
                <a:solidFill>
                  <a:srgbClr val="333333"/>
                </a:solidFill>
              </a:rPr>
              <a:t>Bohužiaľ si až príliš často príjemné veci ani nevšimneme a rýchlo na ne aj zabúdame</a:t>
            </a:r>
            <a:r>
              <a:rPr lang="de-DE" sz="2000" dirty="0">
                <a:solidFill>
                  <a:srgbClr val="333333"/>
                </a:solidFill>
              </a:rPr>
              <a:t>.</a:t>
            </a:r>
          </a:p>
          <a:p>
            <a:pPr lvl="0" defTabSz="914400" fontAlgn="base">
              <a:defRPr/>
            </a:pPr>
            <a:r>
              <a:rPr lang="sk-SK" sz="2000" dirty="0">
                <a:solidFill>
                  <a:srgbClr val="004992"/>
                </a:solidFill>
              </a:rPr>
              <a:t>Poznáte iné spôsoby, ako si užiť a zapamätať pekné zážitky, ktoré sa vám cez deň stali</a:t>
            </a:r>
            <a:r>
              <a:rPr lang="de-DE" sz="2000" dirty="0">
                <a:solidFill>
                  <a:srgbClr val="004992"/>
                </a:solidFill>
              </a:rPr>
              <a:t>?</a:t>
            </a:r>
          </a:p>
        </p:txBody>
      </p:sp>
      <p:sp>
        <p:nvSpPr>
          <p:cNvPr id="5" name="Footer Placeholder 4"/>
          <p:cNvSpPr>
            <a:spLocks noGrp="1"/>
          </p:cNvSpPr>
          <p:nvPr>
            <p:ph type="ftr" sz="quarter" idx="11"/>
          </p:nvPr>
        </p:nvSpPr>
        <p:spPr/>
        <p:txBody>
          <a:bodyPr/>
          <a:lstStyle/>
          <a:p>
            <a:pPr>
              <a:defRPr/>
            </a:pPr>
            <a:r>
              <a:rPr lang="de-DE">
                <a:latin typeface="+mn-lt"/>
              </a:rPr>
              <a:t>Metakognitívny tréning 9 – Sebavedomie</a:t>
            </a: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latin typeface="+mn-lt"/>
              </a:rPr>
              <a:pPr>
                <a:defRPr/>
              </a:pPr>
              <a:t>43</a:t>
            </a:fld>
            <a:endParaRPr lang="de-DE">
              <a:latin typeface="+mn-lt"/>
            </a:endParaRPr>
          </a:p>
        </p:txBody>
      </p:sp>
    </p:spTree>
    <p:extLst>
      <p:ext uri="{BB962C8B-B14F-4D97-AF65-F5344CB8AC3E}">
        <p14:creationId xmlns:p14="http://schemas.microsoft.com/office/powerpoint/2010/main" val="20861730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k-SK" sz="3600" dirty="0">
                <a:solidFill>
                  <a:srgbClr val="004992"/>
                </a:solidFill>
                <a:latin typeface="+mn-lt"/>
                <a:ea typeface="+mn-ea"/>
                <a:cs typeface="+mn-cs"/>
              </a:rPr>
              <a:t>Uplatnenie v každodennom živote</a:t>
            </a:r>
            <a:endParaRPr lang="de-DE" sz="3600" dirty="0">
              <a:solidFill>
                <a:srgbClr val="004992"/>
              </a:solidFill>
              <a:latin typeface="+mn-lt"/>
              <a:ea typeface="+mn-ea"/>
              <a:cs typeface="+mn-cs"/>
            </a:endParaRPr>
          </a:p>
        </p:txBody>
      </p:sp>
      <p:sp>
        <p:nvSpPr>
          <p:cNvPr id="3" name="Inhaltsplatzhalter 2"/>
          <p:cNvSpPr>
            <a:spLocks noGrp="1"/>
          </p:cNvSpPr>
          <p:nvPr>
            <p:ph idx="1"/>
          </p:nvPr>
        </p:nvSpPr>
        <p:spPr/>
        <p:txBody>
          <a:bodyPr>
            <a:noAutofit/>
          </a:bodyPr>
          <a:lstStyle/>
          <a:p>
            <a:pPr>
              <a:defRPr/>
            </a:pPr>
            <a:r>
              <a:rPr lang="sk-SK" sz="2400" b="1" dirty="0">
                <a:solidFill>
                  <a:srgbClr val="333333"/>
                </a:solidFill>
              </a:rPr>
              <a:t>Ciele učenia</a:t>
            </a:r>
            <a:r>
              <a:rPr lang="de-DE" sz="2400" b="1" dirty="0">
                <a:solidFill>
                  <a:srgbClr val="333333"/>
                </a:solidFill>
              </a:rPr>
              <a:t>:</a:t>
            </a:r>
          </a:p>
          <a:p>
            <a:pPr marL="342900" indent="-342900">
              <a:buClr>
                <a:srgbClr val="333333"/>
              </a:buClr>
              <a:buFont typeface="WingDings"/>
              <a:buChar char=""/>
              <a:defRPr/>
            </a:pPr>
            <a:r>
              <a:rPr lang="sk-SK" sz="2400" dirty="0">
                <a:solidFill>
                  <a:srgbClr val="333333"/>
                </a:solidFill>
              </a:rPr>
              <a:t>Sebavedomie je hodnotou, ktorú si človek sám sebe dáva</a:t>
            </a:r>
            <a:r>
              <a:rPr lang="de-DE" sz="2400" dirty="0">
                <a:solidFill>
                  <a:srgbClr val="333333"/>
                </a:solidFill>
              </a:rPr>
              <a:t>.</a:t>
            </a:r>
          </a:p>
          <a:p>
            <a:pPr marL="342900" indent="-342900">
              <a:buClr>
                <a:srgbClr val="333333"/>
              </a:buClr>
              <a:buFont typeface="WingDings"/>
              <a:buChar char=""/>
              <a:defRPr/>
            </a:pPr>
            <a:r>
              <a:rPr lang="sk-SK" sz="2400" dirty="0">
                <a:solidFill>
                  <a:srgbClr val="333333"/>
                </a:solidFill>
              </a:rPr>
              <a:t>Buďte si vedomí svojich predností v rôznych oblastiach svojho života a pokúšajte sa zvýšiť si svoje sebavedomie</a:t>
            </a:r>
            <a:r>
              <a:rPr lang="de-DE" sz="2400" dirty="0">
                <a:solidFill>
                  <a:srgbClr val="333333"/>
                </a:solidFill>
              </a:rPr>
              <a:t> </a:t>
            </a:r>
            <a:r>
              <a:rPr lang="sk-SK" sz="2400" dirty="0">
                <a:solidFill>
                  <a:srgbClr val="333333"/>
                </a:solidFill>
              </a:rPr>
              <a:t>s využitím stratégií, o ktorých sme hovorili</a:t>
            </a:r>
            <a:r>
              <a:rPr lang="de-DE" sz="2400" dirty="0">
                <a:solidFill>
                  <a:srgbClr val="333333"/>
                </a:solidFill>
              </a:rPr>
              <a:t>. </a:t>
            </a:r>
          </a:p>
          <a:p>
            <a:pPr marL="342900" indent="-342900">
              <a:buClr>
                <a:srgbClr val="333333"/>
              </a:buClr>
              <a:buFont typeface="WingDings"/>
              <a:buChar char=""/>
              <a:defRPr/>
            </a:pPr>
            <a:r>
              <a:rPr lang="sk-SK" sz="2400" dirty="0">
                <a:solidFill>
                  <a:srgbClr val="333333"/>
                </a:solidFill>
              </a:rPr>
              <a:t>Hľadajte zabudnuté </a:t>
            </a:r>
            <a:r>
              <a:rPr lang="sk-SK" sz="2400">
                <a:solidFill>
                  <a:srgbClr val="333333"/>
                </a:solidFill>
              </a:rPr>
              <a:t>prednosti</a:t>
            </a:r>
            <a:r>
              <a:rPr lang="en-US" sz="2400">
                <a:solidFill>
                  <a:srgbClr val="333333"/>
                </a:solidFill>
              </a:rPr>
              <a:t> (“</a:t>
            </a:r>
            <a:r>
              <a:rPr lang="sk-SK" sz="2400">
                <a:solidFill>
                  <a:srgbClr val="333333"/>
                </a:solidFill>
              </a:rPr>
              <a:t>stratené poklady</a:t>
            </a:r>
            <a:r>
              <a:rPr lang="de-DE" sz="2400">
                <a:solidFill>
                  <a:srgbClr val="333333"/>
                </a:solidFill>
              </a:rPr>
              <a:t>”</a:t>
            </a:r>
            <a:r>
              <a:rPr lang="en-US" sz="2400">
                <a:solidFill>
                  <a:srgbClr val="333333"/>
                </a:solidFill>
              </a:rPr>
              <a:t>) </a:t>
            </a:r>
            <a:r>
              <a:rPr lang="sk-SK" sz="2400" dirty="0">
                <a:solidFill>
                  <a:srgbClr val="333333"/>
                </a:solidFill>
              </a:rPr>
              <a:t>otázkami na svojich priateľov alebo písaním si denníka radosti</a:t>
            </a:r>
            <a:r>
              <a:rPr lang="de-DE" sz="2400" dirty="0">
                <a:solidFill>
                  <a:srgbClr val="333333"/>
                </a:solidFill>
              </a:rPr>
              <a:t>.</a:t>
            </a:r>
          </a:p>
          <a:p>
            <a:pPr marL="342900" indent="-342900">
              <a:buClr>
                <a:srgbClr val="333333"/>
              </a:buClr>
              <a:buFont typeface="WingDings"/>
              <a:buChar char=""/>
              <a:defRPr/>
            </a:pPr>
            <a:r>
              <a:rPr lang="sk-SK" sz="2400" dirty="0">
                <a:solidFill>
                  <a:srgbClr val="333333"/>
                </a:solidFill>
              </a:rPr>
              <a:t>Uvedomujte si pozitívne chvíle, ktoré sa počas dňa stávajú</a:t>
            </a:r>
            <a:r>
              <a:rPr 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Metakognitívny tréning 9 – Sebavedomie</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44</a:t>
            </a:fld>
            <a:endParaRPr lang="de-DE">
              <a:latin typeface="+mn-lt"/>
            </a:endParaRPr>
          </a:p>
        </p:txBody>
      </p:sp>
    </p:spTree>
    <p:extLst>
      <p:ext uri="{BB962C8B-B14F-4D97-AF65-F5344CB8AC3E}">
        <p14:creationId xmlns:p14="http://schemas.microsoft.com/office/powerpoint/2010/main" val="9578782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k-SK" sz="3600" dirty="0">
                <a:solidFill>
                  <a:srgbClr val="004992"/>
                </a:solidFill>
                <a:latin typeface="+mn-lt"/>
                <a:ea typeface="+mn-ea"/>
                <a:cs typeface="+mn-cs"/>
              </a:rPr>
              <a:t>Čo to má spoločné so psychózou?</a:t>
            </a:r>
            <a:endParaRPr lang="de-DE" sz="3600" dirty="0">
              <a:solidFill>
                <a:srgbClr val="004992"/>
              </a:solidFill>
              <a:latin typeface="+mn-lt"/>
              <a:ea typeface="+mn-ea"/>
              <a:cs typeface="+mn-cs"/>
            </a:endParaRPr>
          </a:p>
        </p:txBody>
      </p:sp>
      <p:sp>
        <p:nvSpPr>
          <p:cNvPr id="3" name="Inhaltsplatzhalter 2"/>
          <p:cNvSpPr>
            <a:spLocks noGrp="1"/>
          </p:cNvSpPr>
          <p:nvPr>
            <p:ph idx="1"/>
          </p:nvPr>
        </p:nvSpPr>
        <p:spPr/>
        <p:txBody>
          <a:bodyPr>
            <a:noAutofit/>
          </a:bodyPr>
          <a:lstStyle/>
          <a:p>
            <a:r>
              <a:rPr lang="de-DE" sz="2000" dirty="0" err="1">
                <a:solidFill>
                  <a:srgbClr val="333333"/>
                </a:solidFill>
              </a:rPr>
              <a:t>Mnohí</a:t>
            </a:r>
            <a:r>
              <a:rPr lang="de-DE" sz="2000" dirty="0">
                <a:solidFill>
                  <a:srgbClr val="333333"/>
                </a:solidFill>
              </a:rPr>
              <a:t> (</a:t>
            </a:r>
            <a:r>
              <a:rPr lang="de-DE" sz="2000" dirty="0" err="1">
                <a:solidFill>
                  <a:srgbClr val="333333"/>
                </a:solidFill>
              </a:rPr>
              <a:t>ale</a:t>
            </a:r>
            <a:r>
              <a:rPr lang="de-DE" sz="2000" dirty="0">
                <a:solidFill>
                  <a:srgbClr val="333333"/>
                </a:solidFill>
              </a:rPr>
              <a:t> nie </a:t>
            </a:r>
            <a:r>
              <a:rPr lang="de-DE" sz="2000" dirty="0" err="1">
                <a:solidFill>
                  <a:srgbClr val="333333"/>
                </a:solidFill>
              </a:rPr>
              <a:t>všetci</a:t>
            </a:r>
            <a:r>
              <a:rPr lang="de-DE" sz="2000" dirty="0">
                <a:solidFill>
                  <a:srgbClr val="333333"/>
                </a:solidFill>
              </a:rPr>
              <a:t>) </a:t>
            </a:r>
            <a:r>
              <a:rPr lang="de-DE" sz="2000" dirty="0" err="1">
                <a:solidFill>
                  <a:srgbClr val="333333"/>
                </a:solidFill>
              </a:rPr>
              <a:t>ľudia</a:t>
            </a:r>
            <a:r>
              <a:rPr lang="de-DE" sz="2000" dirty="0">
                <a:solidFill>
                  <a:srgbClr val="333333"/>
                </a:solidFill>
              </a:rPr>
              <a:t> so </a:t>
            </a:r>
            <a:r>
              <a:rPr lang="de-DE" sz="2000" dirty="0" err="1">
                <a:solidFill>
                  <a:srgbClr val="333333"/>
                </a:solidFill>
              </a:rPr>
              <a:t>psychózou</a:t>
            </a:r>
            <a:r>
              <a:rPr lang="de-DE" sz="2000" dirty="0">
                <a:solidFill>
                  <a:srgbClr val="333333"/>
                </a:solidFill>
              </a:rPr>
              <a:t> </a:t>
            </a:r>
            <a:r>
              <a:rPr lang="de-DE" sz="2000" dirty="0" err="1">
                <a:solidFill>
                  <a:srgbClr val="333333"/>
                </a:solidFill>
              </a:rPr>
              <a:t>majú</a:t>
            </a:r>
            <a:r>
              <a:rPr lang="de-DE" sz="2000" dirty="0">
                <a:solidFill>
                  <a:srgbClr val="333333"/>
                </a:solidFill>
              </a:rPr>
              <a:t> </a:t>
            </a:r>
            <a:r>
              <a:rPr lang="de-DE" sz="2000" dirty="0" err="1">
                <a:solidFill>
                  <a:srgbClr val="333333"/>
                </a:solidFill>
              </a:rPr>
              <a:t>oslabené</a:t>
            </a:r>
            <a:r>
              <a:rPr lang="de-DE" sz="2000" dirty="0">
                <a:solidFill>
                  <a:srgbClr val="333333"/>
                </a:solidFill>
              </a:rPr>
              <a:t> </a:t>
            </a:r>
            <a:r>
              <a:rPr lang="de-DE" sz="2000" dirty="0" err="1">
                <a:solidFill>
                  <a:srgbClr val="333333"/>
                </a:solidFill>
              </a:rPr>
              <a:t>sebavedomie</a:t>
            </a:r>
            <a:r>
              <a:rPr lang="de-DE" sz="2000" dirty="0">
                <a:solidFill>
                  <a:srgbClr val="333333"/>
                </a:solidFill>
              </a:rPr>
              <a:t> a </a:t>
            </a:r>
            <a:r>
              <a:rPr lang="de-DE" sz="2000" dirty="0" err="1">
                <a:solidFill>
                  <a:srgbClr val="333333"/>
                </a:solidFill>
              </a:rPr>
              <a:t>negatívne</a:t>
            </a:r>
            <a:r>
              <a:rPr lang="de-DE" sz="2000" dirty="0">
                <a:solidFill>
                  <a:srgbClr val="333333"/>
                </a:solidFill>
              </a:rPr>
              <a:t> </a:t>
            </a:r>
            <a:r>
              <a:rPr lang="de-DE" sz="2000" dirty="0" err="1">
                <a:solidFill>
                  <a:srgbClr val="333333"/>
                </a:solidFill>
              </a:rPr>
              <a:t>myšlienkové</a:t>
            </a:r>
            <a:r>
              <a:rPr lang="de-DE" sz="2000" dirty="0">
                <a:solidFill>
                  <a:srgbClr val="333333"/>
                </a:solidFill>
              </a:rPr>
              <a:t> </a:t>
            </a:r>
            <a:r>
              <a:rPr lang="de-DE" sz="2000" dirty="0" err="1">
                <a:solidFill>
                  <a:srgbClr val="333333"/>
                </a:solidFill>
              </a:rPr>
              <a:t>schémy</a:t>
            </a:r>
            <a:r>
              <a:rPr lang="de-DE" sz="2000" dirty="0">
                <a:solidFill>
                  <a:srgbClr val="333333"/>
                </a:solidFill>
              </a:rPr>
              <a:t> (</a:t>
            </a:r>
            <a:r>
              <a:rPr lang="de-DE" sz="2000" dirty="0" err="1">
                <a:solidFill>
                  <a:srgbClr val="333333"/>
                </a:solidFill>
              </a:rPr>
              <a:t>napr</a:t>
            </a:r>
            <a:r>
              <a:rPr lang="de-DE" sz="2000" dirty="0">
                <a:solidFill>
                  <a:srgbClr val="333333"/>
                </a:solidFill>
              </a:rPr>
              <a:t>. sklon premýšľať), čo môže v budúcnosti znížiť ich sebavedomie.</a:t>
            </a:r>
          </a:p>
        </p:txBody>
      </p:sp>
      <p:sp>
        <p:nvSpPr>
          <p:cNvPr id="2" name="Footer Placeholder 1"/>
          <p:cNvSpPr>
            <a:spLocks noGrp="1"/>
          </p:cNvSpPr>
          <p:nvPr>
            <p:ph type="ftr" sz="quarter" idx="11"/>
          </p:nvPr>
        </p:nvSpPr>
        <p:spPr/>
        <p:txBody>
          <a:bodyPr/>
          <a:lstStyle/>
          <a:p>
            <a:pPr>
              <a:defRPr/>
            </a:pPr>
            <a:r>
              <a:rPr lang="de-DE">
                <a:latin typeface="+mn-lt"/>
              </a:rPr>
              <a:t>Metakognitívny tréning 9 – Sebavedomie</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45</a:t>
            </a:fld>
            <a:endParaRPr lang="de-DE">
              <a:latin typeface="+mn-lt"/>
            </a:endParaRPr>
          </a:p>
        </p:txBody>
      </p:sp>
    </p:spTree>
    <p:extLst>
      <p:ext uri="{BB962C8B-B14F-4D97-AF65-F5344CB8AC3E}">
        <p14:creationId xmlns:p14="http://schemas.microsoft.com/office/powerpoint/2010/main" val="20735561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k-SK" sz="3600" dirty="0">
                <a:solidFill>
                  <a:srgbClr val="004992"/>
                </a:solidFill>
                <a:latin typeface="+mn-lt"/>
                <a:ea typeface="+mn-ea"/>
                <a:cs typeface="+mn-cs"/>
              </a:rPr>
              <a:t>Čo to má spoločné so psychózou?</a:t>
            </a:r>
            <a:endParaRPr lang="de-DE" sz="3600" dirty="0">
              <a:solidFill>
                <a:srgbClr val="004992"/>
              </a:solidFill>
              <a:latin typeface="+mn-lt"/>
              <a:ea typeface="+mn-ea"/>
              <a:cs typeface="+mn-cs"/>
            </a:endParaRPr>
          </a:p>
        </p:txBody>
      </p:sp>
      <p:sp>
        <p:nvSpPr>
          <p:cNvPr id="3" name="Inhaltsplatzhalter 2"/>
          <p:cNvSpPr>
            <a:spLocks noGrp="1"/>
          </p:cNvSpPr>
          <p:nvPr>
            <p:ph idx="1"/>
          </p:nvPr>
        </p:nvSpPr>
        <p:spPr/>
        <p:txBody>
          <a:bodyPr>
            <a:noAutofit/>
          </a:bodyPr>
          <a:lstStyle/>
          <a:p>
            <a:r>
              <a:rPr lang="de-DE" sz="2000" dirty="0" err="1">
                <a:solidFill>
                  <a:srgbClr val="333333"/>
                </a:solidFill>
              </a:rPr>
              <a:t>Mnohí</a:t>
            </a:r>
            <a:r>
              <a:rPr lang="de-DE" sz="2000" dirty="0">
                <a:solidFill>
                  <a:srgbClr val="333333"/>
                </a:solidFill>
              </a:rPr>
              <a:t> (</a:t>
            </a:r>
            <a:r>
              <a:rPr lang="de-DE" sz="2000" dirty="0" err="1">
                <a:solidFill>
                  <a:srgbClr val="333333"/>
                </a:solidFill>
              </a:rPr>
              <a:t>ale</a:t>
            </a:r>
            <a:r>
              <a:rPr lang="de-DE" sz="2000" dirty="0">
                <a:solidFill>
                  <a:srgbClr val="333333"/>
                </a:solidFill>
              </a:rPr>
              <a:t> nie </a:t>
            </a:r>
            <a:r>
              <a:rPr lang="de-DE" sz="2000" dirty="0" err="1">
                <a:solidFill>
                  <a:srgbClr val="333333"/>
                </a:solidFill>
              </a:rPr>
              <a:t>všetci</a:t>
            </a:r>
            <a:r>
              <a:rPr lang="de-DE" sz="2000" dirty="0">
                <a:solidFill>
                  <a:srgbClr val="333333"/>
                </a:solidFill>
              </a:rPr>
              <a:t>) </a:t>
            </a:r>
            <a:r>
              <a:rPr lang="de-DE" sz="2000" dirty="0" err="1">
                <a:solidFill>
                  <a:srgbClr val="333333"/>
                </a:solidFill>
              </a:rPr>
              <a:t>ľudia</a:t>
            </a:r>
            <a:r>
              <a:rPr lang="de-DE" sz="2000" dirty="0">
                <a:solidFill>
                  <a:srgbClr val="333333"/>
                </a:solidFill>
              </a:rPr>
              <a:t> so </a:t>
            </a:r>
            <a:r>
              <a:rPr lang="de-DE" sz="2000" dirty="0" err="1">
                <a:solidFill>
                  <a:srgbClr val="333333"/>
                </a:solidFill>
              </a:rPr>
              <a:t>psychózou</a:t>
            </a:r>
            <a:r>
              <a:rPr lang="de-DE" sz="2000" dirty="0">
                <a:solidFill>
                  <a:srgbClr val="333333"/>
                </a:solidFill>
              </a:rPr>
              <a:t> </a:t>
            </a:r>
            <a:r>
              <a:rPr lang="de-DE" sz="2000" dirty="0" err="1">
                <a:solidFill>
                  <a:srgbClr val="333333"/>
                </a:solidFill>
              </a:rPr>
              <a:t>majú</a:t>
            </a:r>
            <a:r>
              <a:rPr lang="de-DE" sz="2000" dirty="0">
                <a:solidFill>
                  <a:srgbClr val="333333"/>
                </a:solidFill>
              </a:rPr>
              <a:t> </a:t>
            </a:r>
            <a:r>
              <a:rPr lang="de-DE" sz="2000" dirty="0" err="1">
                <a:solidFill>
                  <a:srgbClr val="333333"/>
                </a:solidFill>
              </a:rPr>
              <a:t>oslabené</a:t>
            </a:r>
            <a:r>
              <a:rPr lang="de-DE" sz="2000" dirty="0">
                <a:solidFill>
                  <a:srgbClr val="333333"/>
                </a:solidFill>
              </a:rPr>
              <a:t> </a:t>
            </a:r>
            <a:r>
              <a:rPr lang="de-DE" sz="2000" dirty="0" err="1">
                <a:solidFill>
                  <a:srgbClr val="333333"/>
                </a:solidFill>
              </a:rPr>
              <a:t>sebavedomie</a:t>
            </a:r>
            <a:r>
              <a:rPr lang="de-DE" sz="2000" dirty="0">
                <a:solidFill>
                  <a:srgbClr val="333333"/>
                </a:solidFill>
              </a:rPr>
              <a:t> a </a:t>
            </a:r>
            <a:r>
              <a:rPr lang="de-DE" sz="2000" dirty="0" err="1">
                <a:solidFill>
                  <a:srgbClr val="333333"/>
                </a:solidFill>
              </a:rPr>
              <a:t>negatívne</a:t>
            </a:r>
            <a:r>
              <a:rPr lang="de-DE" sz="2000" dirty="0">
                <a:solidFill>
                  <a:srgbClr val="333333"/>
                </a:solidFill>
              </a:rPr>
              <a:t> </a:t>
            </a:r>
            <a:r>
              <a:rPr lang="de-DE" sz="2000" dirty="0" err="1">
                <a:solidFill>
                  <a:srgbClr val="333333"/>
                </a:solidFill>
              </a:rPr>
              <a:t>myšlienkové</a:t>
            </a:r>
            <a:r>
              <a:rPr lang="de-DE" sz="2000" dirty="0">
                <a:solidFill>
                  <a:srgbClr val="333333"/>
                </a:solidFill>
              </a:rPr>
              <a:t> </a:t>
            </a:r>
            <a:r>
              <a:rPr lang="de-DE" sz="2000" dirty="0" err="1">
                <a:solidFill>
                  <a:srgbClr val="333333"/>
                </a:solidFill>
              </a:rPr>
              <a:t>schémy</a:t>
            </a:r>
            <a:r>
              <a:rPr lang="de-DE" sz="2000" dirty="0">
                <a:solidFill>
                  <a:srgbClr val="333333"/>
                </a:solidFill>
              </a:rPr>
              <a:t> (</a:t>
            </a:r>
            <a:r>
              <a:rPr lang="de-DE" sz="2000" dirty="0" err="1">
                <a:solidFill>
                  <a:srgbClr val="333333"/>
                </a:solidFill>
              </a:rPr>
              <a:t>napr</a:t>
            </a:r>
            <a:r>
              <a:rPr lang="de-DE" sz="2000" dirty="0">
                <a:solidFill>
                  <a:srgbClr val="333333"/>
                </a:solidFill>
              </a:rPr>
              <a:t>. </a:t>
            </a:r>
            <a:r>
              <a:rPr lang="de-DE" sz="2000" dirty="0" err="1">
                <a:solidFill>
                  <a:srgbClr val="333333"/>
                </a:solidFill>
              </a:rPr>
              <a:t>sklon</a:t>
            </a:r>
            <a:r>
              <a:rPr lang="de-DE" sz="2000" dirty="0">
                <a:solidFill>
                  <a:srgbClr val="333333"/>
                </a:solidFill>
              </a:rPr>
              <a:t> </a:t>
            </a:r>
            <a:r>
              <a:rPr lang="de-DE" sz="2000" dirty="0" err="1">
                <a:solidFill>
                  <a:srgbClr val="333333"/>
                </a:solidFill>
              </a:rPr>
              <a:t>premýšľať</a:t>
            </a:r>
            <a:r>
              <a:rPr lang="de-DE" sz="2000" dirty="0">
                <a:solidFill>
                  <a:srgbClr val="333333"/>
                </a:solidFill>
              </a:rPr>
              <a:t>), </a:t>
            </a:r>
            <a:r>
              <a:rPr lang="de-DE" sz="2000" dirty="0" err="1">
                <a:solidFill>
                  <a:srgbClr val="333333"/>
                </a:solidFill>
              </a:rPr>
              <a:t>čo</a:t>
            </a:r>
            <a:r>
              <a:rPr lang="de-DE" sz="2000" dirty="0">
                <a:solidFill>
                  <a:srgbClr val="333333"/>
                </a:solidFill>
              </a:rPr>
              <a:t> </a:t>
            </a:r>
            <a:r>
              <a:rPr lang="de-DE" sz="2000" dirty="0" err="1">
                <a:solidFill>
                  <a:srgbClr val="333333"/>
                </a:solidFill>
              </a:rPr>
              <a:t>môže</a:t>
            </a:r>
            <a:r>
              <a:rPr lang="de-DE" sz="2000" dirty="0">
                <a:solidFill>
                  <a:srgbClr val="333333"/>
                </a:solidFill>
              </a:rPr>
              <a:t> v </a:t>
            </a:r>
            <a:r>
              <a:rPr lang="de-DE" sz="2000" dirty="0" err="1">
                <a:solidFill>
                  <a:srgbClr val="333333"/>
                </a:solidFill>
              </a:rPr>
              <a:t>budúcnosti</a:t>
            </a:r>
            <a:r>
              <a:rPr lang="de-DE" sz="2000" dirty="0">
                <a:solidFill>
                  <a:srgbClr val="333333"/>
                </a:solidFill>
              </a:rPr>
              <a:t> </a:t>
            </a:r>
            <a:r>
              <a:rPr lang="de-DE" sz="2000" dirty="0" err="1">
                <a:solidFill>
                  <a:srgbClr val="333333"/>
                </a:solidFill>
              </a:rPr>
              <a:t>znížiť</a:t>
            </a:r>
            <a:r>
              <a:rPr lang="de-DE" sz="2000" dirty="0">
                <a:solidFill>
                  <a:srgbClr val="333333"/>
                </a:solidFill>
              </a:rPr>
              <a:t> ich </a:t>
            </a:r>
            <a:r>
              <a:rPr lang="de-DE" sz="2000" dirty="0" err="1">
                <a:solidFill>
                  <a:srgbClr val="333333"/>
                </a:solidFill>
              </a:rPr>
              <a:t>sebavedomie</a:t>
            </a:r>
            <a:r>
              <a:rPr lang="de-DE" sz="2000" dirty="0">
                <a:solidFill>
                  <a:srgbClr val="333333"/>
                </a:solidFill>
              </a:rPr>
              <a:t>.</a:t>
            </a:r>
          </a:p>
          <a:p>
            <a:r>
              <a:rPr lang="de-DE" sz="2000" dirty="0" err="1">
                <a:solidFill>
                  <a:srgbClr val="004992"/>
                </a:solidFill>
              </a:rPr>
              <a:t>Napríklad</a:t>
            </a:r>
            <a:r>
              <a:rPr lang="de-DE" sz="2000" dirty="0">
                <a:solidFill>
                  <a:srgbClr val="004992"/>
                </a:solidFill>
              </a:rPr>
              <a:t>: </a:t>
            </a:r>
            <a:r>
              <a:rPr lang="de-DE" sz="2000" dirty="0">
                <a:solidFill>
                  <a:srgbClr val="333333"/>
                </a:solidFill>
              </a:rPr>
              <a:t>Jozef </a:t>
            </a:r>
            <a:r>
              <a:rPr lang="de-DE" sz="2000" dirty="0" err="1">
                <a:solidFill>
                  <a:srgbClr val="333333"/>
                </a:solidFill>
              </a:rPr>
              <a:t>obdrží</a:t>
            </a:r>
            <a:r>
              <a:rPr lang="de-DE" sz="2000" dirty="0">
                <a:solidFill>
                  <a:srgbClr val="333333"/>
                </a:solidFill>
              </a:rPr>
              <a:t> </a:t>
            </a:r>
            <a:r>
              <a:rPr lang="de-DE" sz="2000" dirty="0" err="1">
                <a:solidFill>
                  <a:srgbClr val="333333"/>
                </a:solidFill>
              </a:rPr>
              <a:t>negatívny</a:t>
            </a:r>
            <a:r>
              <a:rPr lang="de-DE" sz="2000" dirty="0">
                <a:solidFill>
                  <a:srgbClr val="333333"/>
                </a:solidFill>
              </a:rPr>
              <a:t> </a:t>
            </a:r>
            <a:r>
              <a:rPr lang="de-DE" sz="2000" dirty="0" err="1">
                <a:solidFill>
                  <a:srgbClr val="333333"/>
                </a:solidFill>
              </a:rPr>
              <a:t>posudok</a:t>
            </a:r>
            <a:r>
              <a:rPr lang="de-DE" sz="2000" dirty="0">
                <a:solidFill>
                  <a:srgbClr val="333333"/>
                </a:solidFill>
              </a:rPr>
              <a:t> v </a:t>
            </a:r>
            <a:r>
              <a:rPr lang="de-DE" sz="2000" dirty="0" err="1">
                <a:solidFill>
                  <a:srgbClr val="333333"/>
                </a:solidFill>
              </a:rPr>
              <a:t>rámci</a:t>
            </a:r>
            <a:r>
              <a:rPr lang="de-DE" sz="2000" dirty="0">
                <a:solidFill>
                  <a:srgbClr val="333333"/>
                </a:solidFill>
              </a:rPr>
              <a:t> </a:t>
            </a:r>
            <a:r>
              <a:rPr lang="de-DE" sz="2000" dirty="0" err="1">
                <a:solidFill>
                  <a:srgbClr val="333333"/>
                </a:solidFill>
              </a:rPr>
              <a:t>záverečnej</a:t>
            </a:r>
            <a:r>
              <a:rPr lang="de-DE" sz="2000" dirty="0">
                <a:solidFill>
                  <a:srgbClr val="333333"/>
                </a:solidFill>
              </a:rPr>
              <a:t> </a:t>
            </a:r>
            <a:r>
              <a:rPr lang="de-DE" sz="2000" dirty="0" err="1">
                <a:solidFill>
                  <a:srgbClr val="333333"/>
                </a:solidFill>
              </a:rPr>
              <a:t>skúšky</a:t>
            </a:r>
            <a:r>
              <a:rPr lang="de-DE" sz="2000" dirty="0">
                <a:solidFill>
                  <a:srgbClr val="333333"/>
                </a:solidFill>
              </a:rPr>
              <a:t> na </a:t>
            </a:r>
            <a:r>
              <a:rPr lang="de-DE" sz="2000" dirty="0" err="1">
                <a:solidFill>
                  <a:srgbClr val="333333"/>
                </a:solidFill>
              </a:rPr>
              <a:t>konci</a:t>
            </a:r>
            <a:r>
              <a:rPr lang="de-DE" sz="2000" dirty="0">
                <a:solidFill>
                  <a:srgbClr val="333333"/>
                </a:solidFill>
              </a:rPr>
              <a:t> </a:t>
            </a:r>
            <a:r>
              <a:rPr lang="de-DE" sz="2000" dirty="0" err="1">
                <a:solidFill>
                  <a:srgbClr val="333333"/>
                </a:solidFill>
              </a:rPr>
              <a:t>svojho</a:t>
            </a:r>
            <a:r>
              <a:rPr lang="de-DE" sz="2000" dirty="0">
                <a:solidFill>
                  <a:srgbClr val="333333"/>
                </a:solidFill>
              </a:rPr>
              <a:t> </a:t>
            </a:r>
            <a:r>
              <a:rPr lang="de-DE" sz="2000" dirty="0" err="1">
                <a:solidFill>
                  <a:srgbClr val="333333"/>
                </a:solidFill>
              </a:rPr>
              <a:t>tréningu</a:t>
            </a:r>
            <a:r>
              <a:rPr lang="de-DE" sz="2000" dirty="0">
                <a:solidFill>
                  <a:srgbClr val="333333"/>
                </a:solidFill>
              </a:rPr>
              <a:t>.</a:t>
            </a:r>
          </a:p>
          <a:p>
            <a:r>
              <a:rPr lang="de-DE" sz="2000" dirty="0" err="1">
                <a:solidFill>
                  <a:srgbClr val="004992"/>
                </a:solidFill>
              </a:rPr>
              <a:t>Hodnotenie</a:t>
            </a:r>
            <a:r>
              <a:rPr lang="de-DE" sz="2000" dirty="0">
                <a:solidFill>
                  <a:srgbClr val="004992"/>
                </a:solidFill>
              </a:rPr>
              <a:t>: </a:t>
            </a:r>
            <a:r>
              <a:rPr lang="de-DE" sz="2000" dirty="0" err="1">
                <a:solidFill>
                  <a:srgbClr val="333333"/>
                </a:solidFill>
              </a:rPr>
              <a:t>Najskôr</a:t>
            </a:r>
            <a:r>
              <a:rPr lang="de-DE" sz="2000" dirty="0">
                <a:solidFill>
                  <a:srgbClr val="333333"/>
                </a:solidFill>
              </a:rPr>
              <a:t> </a:t>
            </a:r>
            <a:r>
              <a:rPr lang="de-DE" sz="2000" dirty="0" err="1">
                <a:solidFill>
                  <a:srgbClr val="333333"/>
                </a:solidFill>
              </a:rPr>
              <a:t>sa</a:t>
            </a:r>
            <a:r>
              <a:rPr lang="de-DE" sz="2000" dirty="0">
                <a:solidFill>
                  <a:srgbClr val="333333"/>
                </a:solidFill>
              </a:rPr>
              <a:t> </a:t>
            </a:r>
            <a:r>
              <a:rPr lang="de-DE" sz="2000" dirty="0" err="1">
                <a:solidFill>
                  <a:srgbClr val="333333"/>
                </a:solidFill>
              </a:rPr>
              <a:t>sám</a:t>
            </a:r>
            <a:r>
              <a:rPr lang="de-DE" sz="2000" dirty="0">
                <a:solidFill>
                  <a:srgbClr val="333333"/>
                </a:solidFill>
              </a:rPr>
              <a:t> na </a:t>
            </a:r>
            <a:r>
              <a:rPr lang="de-DE" sz="2000" dirty="0" err="1">
                <a:solidFill>
                  <a:srgbClr val="333333"/>
                </a:solidFill>
              </a:rPr>
              <a:t>seba</a:t>
            </a:r>
            <a:r>
              <a:rPr lang="de-DE" sz="2000" dirty="0">
                <a:solidFill>
                  <a:srgbClr val="333333"/>
                </a:solidFill>
              </a:rPr>
              <a:t> </a:t>
            </a:r>
            <a:r>
              <a:rPr lang="de-DE" sz="2000" dirty="0" err="1">
                <a:solidFill>
                  <a:srgbClr val="333333"/>
                </a:solidFill>
              </a:rPr>
              <a:t>obracia</a:t>
            </a:r>
            <a:r>
              <a:rPr lang="de-DE" sz="2000" dirty="0">
                <a:solidFill>
                  <a:srgbClr val="333333"/>
                </a:solidFill>
              </a:rPr>
              <a:t> s </a:t>
            </a:r>
            <a:r>
              <a:rPr lang="de-DE" sz="2000" dirty="0" err="1">
                <a:solidFill>
                  <a:srgbClr val="333333"/>
                </a:solidFill>
              </a:rPr>
              <a:t>otázkou</a:t>
            </a:r>
            <a:r>
              <a:rPr lang="de-DE" sz="2000" dirty="0">
                <a:solidFill>
                  <a:srgbClr val="333333"/>
                </a:solidFill>
              </a:rPr>
              <a:t>, </a:t>
            </a:r>
            <a:r>
              <a:rPr lang="de-DE" sz="2000" dirty="0" err="1">
                <a:solidFill>
                  <a:srgbClr val="333333"/>
                </a:solidFill>
              </a:rPr>
              <a:t>ako</a:t>
            </a:r>
            <a:r>
              <a:rPr lang="de-DE" sz="2000" dirty="0">
                <a:solidFill>
                  <a:srgbClr val="333333"/>
                </a:solidFill>
              </a:rPr>
              <a:t> </a:t>
            </a:r>
            <a:r>
              <a:rPr lang="de-DE" sz="2000" dirty="0" err="1">
                <a:solidFill>
                  <a:srgbClr val="333333"/>
                </a:solidFill>
              </a:rPr>
              <a:t>zamestnanec</a:t>
            </a:r>
            <a:r>
              <a:rPr lang="de-DE" sz="2000" dirty="0">
                <a:solidFill>
                  <a:srgbClr val="333333"/>
                </a:solidFill>
              </a:rPr>
              <a:t>, </a:t>
            </a:r>
            <a:r>
              <a:rPr lang="de-DE" sz="2000" dirty="0" err="1">
                <a:solidFill>
                  <a:srgbClr val="333333"/>
                </a:solidFill>
              </a:rPr>
              <a:t>no</a:t>
            </a:r>
            <a:r>
              <a:rPr lang="de-DE" sz="2000" dirty="0">
                <a:solidFill>
                  <a:srgbClr val="333333"/>
                </a:solidFill>
              </a:rPr>
              <a:t> </a:t>
            </a:r>
            <a:r>
              <a:rPr lang="de-DE" sz="2000" dirty="0" err="1">
                <a:solidFill>
                  <a:srgbClr val="333333"/>
                </a:solidFill>
              </a:rPr>
              <a:t>čoraz</a:t>
            </a:r>
            <a:r>
              <a:rPr lang="de-DE" sz="2000" dirty="0">
                <a:solidFill>
                  <a:srgbClr val="333333"/>
                </a:solidFill>
              </a:rPr>
              <a:t> </a:t>
            </a:r>
            <a:r>
              <a:rPr lang="de-DE" sz="2000" dirty="0" err="1">
                <a:solidFill>
                  <a:srgbClr val="333333"/>
                </a:solidFill>
              </a:rPr>
              <a:t>viac</a:t>
            </a:r>
            <a:r>
              <a:rPr lang="de-DE" sz="2000" dirty="0">
                <a:solidFill>
                  <a:srgbClr val="333333"/>
                </a:solidFill>
              </a:rPr>
              <a:t> si </a:t>
            </a:r>
            <a:r>
              <a:rPr lang="de-DE" sz="2000" dirty="0" err="1">
                <a:solidFill>
                  <a:srgbClr val="333333"/>
                </a:solidFill>
              </a:rPr>
              <a:t>znižuje</a:t>
            </a:r>
            <a:r>
              <a:rPr lang="de-DE" sz="2000" dirty="0">
                <a:solidFill>
                  <a:srgbClr val="333333"/>
                </a:solidFill>
              </a:rPr>
              <a:t> </a:t>
            </a:r>
            <a:r>
              <a:rPr lang="de-DE" sz="2000" dirty="0" err="1">
                <a:solidFill>
                  <a:srgbClr val="333333"/>
                </a:solidFill>
              </a:rPr>
              <a:t>aj</a:t>
            </a:r>
            <a:r>
              <a:rPr lang="de-DE" sz="2000" dirty="0">
                <a:solidFill>
                  <a:srgbClr val="333333"/>
                </a:solidFill>
              </a:rPr>
              <a:t> </a:t>
            </a:r>
            <a:r>
              <a:rPr lang="de-DE" sz="2000" dirty="0" err="1">
                <a:solidFill>
                  <a:srgbClr val="333333"/>
                </a:solidFill>
              </a:rPr>
              <a:t>svoju</a:t>
            </a:r>
            <a:r>
              <a:rPr lang="de-DE" sz="2000" dirty="0">
                <a:solidFill>
                  <a:srgbClr val="333333"/>
                </a:solidFill>
              </a:rPr>
              <a:t> </a:t>
            </a:r>
            <a:r>
              <a:rPr lang="de-DE" sz="2000" dirty="0" err="1">
                <a:solidFill>
                  <a:srgbClr val="333333"/>
                </a:solidFill>
              </a:rPr>
              <a:t>ľudskú</a:t>
            </a:r>
            <a:r>
              <a:rPr lang="de-DE" sz="2000" dirty="0">
                <a:solidFill>
                  <a:srgbClr val="333333"/>
                </a:solidFill>
              </a:rPr>
              <a:t> </a:t>
            </a:r>
            <a:r>
              <a:rPr lang="de-DE" sz="2000" dirty="0" err="1">
                <a:solidFill>
                  <a:srgbClr val="333333"/>
                </a:solidFill>
              </a:rPr>
              <a:t>hodnotu</a:t>
            </a:r>
            <a:r>
              <a:rPr lang="de-DE" sz="2000" dirty="0">
                <a:solidFill>
                  <a:srgbClr val="333333"/>
                </a:solidFill>
              </a:rPr>
              <a:t>. </a:t>
            </a:r>
            <a:r>
              <a:rPr lang="de-DE" sz="2000" dirty="0" err="1">
                <a:solidFill>
                  <a:srgbClr val="333333"/>
                </a:solidFill>
              </a:rPr>
              <a:t>Cíti</a:t>
            </a:r>
            <a:r>
              <a:rPr lang="de-DE" sz="2000" dirty="0">
                <a:solidFill>
                  <a:srgbClr val="333333"/>
                </a:solidFill>
              </a:rPr>
              <a:t> </a:t>
            </a:r>
            <a:r>
              <a:rPr lang="de-DE" sz="2000" dirty="0" err="1">
                <a:solidFill>
                  <a:srgbClr val="333333"/>
                </a:solidFill>
              </a:rPr>
              <a:t>sa</a:t>
            </a:r>
            <a:r>
              <a:rPr lang="de-DE" sz="2000" dirty="0">
                <a:solidFill>
                  <a:srgbClr val="333333"/>
                </a:solidFill>
              </a:rPr>
              <a:t> </a:t>
            </a:r>
            <a:r>
              <a:rPr lang="de-DE" sz="2000" dirty="0" err="1">
                <a:solidFill>
                  <a:srgbClr val="333333"/>
                </a:solidFill>
              </a:rPr>
              <a:t>depresívne</a:t>
            </a:r>
            <a:r>
              <a:rPr lang="de-DE" sz="2000" dirty="0">
                <a:solidFill>
                  <a:srgbClr val="333333"/>
                </a:solidFill>
              </a:rPr>
              <a:t> a </a:t>
            </a:r>
            <a:r>
              <a:rPr lang="de-DE" sz="2000" dirty="0" err="1">
                <a:solidFill>
                  <a:srgbClr val="333333"/>
                </a:solidFill>
              </a:rPr>
              <a:t>pochybuje</a:t>
            </a:r>
            <a:r>
              <a:rPr lang="de-DE" sz="2000" dirty="0">
                <a:solidFill>
                  <a:srgbClr val="333333"/>
                </a:solidFill>
              </a:rPr>
              <a:t> o </a:t>
            </a:r>
            <a:r>
              <a:rPr lang="de-DE" sz="2000" dirty="0" err="1">
                <a:solidFill>
                  <a:srgbClr val="333333"/>
                </a:solidFill>
              </a:rPr>
              <a:t>sebe</a:t>
            </a:r>
            <a:r>
              <a:rPr lang="de-DE" sz="2000" dirty="0">
                <a:solidFill>
                  <a:srgbClr val="333333"/>
                </a:solidFill>
              </a:rPr>
              <a:t> </a:t>
            </a:r>
            <a:r>
              <a:rPr lang="de-DE" sz="2000" dirty="0" err="1">
                <a:solidFill>
                  <a:srgbClr val="333333"/>
                </a:solidFill>
              </a:rPr>
              <a:t>samom</a:t>
            </a:r>
            <a:r>
              <a:rPr lang="de-DE" sz="2000" dirty="0">
                <a:solidFill>
                  <a:srgbClr val="333333"/>
                </a:solidFill>
              </a:rPr>
              <a:t>.</a:t>
            </a:r>
          </a:p>
          <a:p>
            <a:r>
              <a:rPr lang="de-DE" sz="2000" dirty="0">
                <a:solidFill>
                  <a:srgbClr val="004992"/>
                </a:solidFill>
              </a:rPr>
              <a:t>Ale: </a:t>
            </a:r>
            <a:r>
              <a:rPr lang="de-DE" sz="2000" dirty="0">
                <a:solidFill>
                  <a:srgbClr val="333333"/>
                </a:solidFill>
              </a:rPr>
              <a:t>v </a:t>
            </a:r>
            <a:r>
              <a:rPr lang="de-DE" sz="2000" dirty="0" err="1">
                <a:solidFill>
                  <a:srgbClr val="333333"/>
                </a:solidFill>
              </a:rPr>
              <a:t>nasledovných</a:t>
            </a:r>
            <a:r>
              <a:rPr lang="de-DE" sz="2000" dirty="0">
                <a:solidFill>
                  <a:srgbClr val="333333"/>
                </a:solidFill>
              </a:rPr>
              <a:t> </a:t>
            </a:r>
            <a:r>
              <a:rPr lang="de-DE" sz="2000" dirty="0" err="1">
                <a:solidFill>
                  <a:srgbClr val="333333"/>
                </a:solidFill>
              </a:rPr>
              <a:t>dňoch</a:t>
            </a:r>
            <a:r>
              <a:rPr lang="de-DE" sz="2000" dirty="0">
                <a:solidFill>
                  <a:srgbClr val="333333"/>
                </a:solidFill>
              </a:rPr>
              <a:t> </a:t>
            </a:r>
            <a:r>
              <a:rPr lang="de-DE" sz="2000" dirty="0" err="1">
                <a:solidFill>
                  <a:srgbClr val="333333"/>
                </a:solidFill>
              </a:rPr>
              <a:t>pomôžu</a:t>
            </a:r>
            <a:r>
              <a:rPr lang="de-DE" sz="2000" dirty="0">
                <a:solidFill>
                  <a:srgbClr val="333333"/>
                </a:solidFill>
              </a:rPr>
              <a:t> </a:t>
            </a:r>
            <a:r>
              <a:rPr lang="de-DE" sz="2000" dirty="0" err="1">
                <a:solidFill>
                  <a:srgbClr val="333333"/>
                </a:solidFill>
              </a:rPr>
              <a:t>Jozefovi</a:t>
            </a:r>
            <a:r>
              <a:rPr lang="de-DE" sz="2000" dirty="0">
                <a:solidFill>
                  <a:srgbClr val="333333"/>
                </a:solidFill>
              </a:rPr>
              <a:t> </a:t>
            </a:r>
            <a:r>
              <a:rPr lang="de-DE" sz="2000" dirty="0" err="1">
                <a:solidFill>
                  <a:srgbClr val="333333"/>
                </a:solidFill>
              </a:rPr>
              <a:t>priatelia</a:t>
            </a:r>
            <a:r>
              <a:rPr lang="de-DE" sz="2000" dirty="0">
                <a:solidFill>
                  <a:srgbClr val="333333"/>
                </a:solidFill>
              </a:rPr>
              <a:t>, </a:t>
            </a:r>
            <a:r>
              <a:rPr lang="de-DE" sz="2000" dirty="0" err="1">
                <a:solidFill>
                  <a:srgbClr val="333333"/>
                </a:solidFill>
              </a:rPr>
              <a:t>aby</a:t>
            </a:r>
            <a:r>
              <a:rPr lang="de-DE" sz="2000" dirty="0">
                <a:solidFill>
                  <a:srgbClr val="333333"/>
                </a:solidFill>
              </a:rPr>
              <a:t> si </a:t>
            </a:r>
            <a:r>
              <a:rPr lang="de-DE" sz="2000" dirty="0" err="1">
                <a:solidFill>
                  <a:srgbClr val="333333"/>
                </a:solidFill>
              </a:rPr>
              <a:t>ujasnil</a:t>
            </a:r>
            <a:r>
              <a:rPr lang="de-DE" sz="2000" dirty="0">
                <a:solidFill>
                  <a:srgbClr val="333333"/>
                </a:solidFill>
              </a:rPr>
              <a:t>, </a:t>
            </a:r>
            <a:r>
              <a:rPr lang="de-DE" sz="2000" dirty="0" err="1">
                <a:solidFill>
                  <a:srgbClr val="333333"/>
                </a:solidFill>
              </a:rPr>
              <a:t>že</a:t>
            </a:r>
            <a:r>
              <a:rPr lang="de-DE" sz="2000" dirty="0">
                <a:solidFill>
                  <a:srgbClr val="333333"/>
                </a:solidFill>
              </a:rPr>
              <a:t> </a:t>
            </a:r>
            <a:r>
              <a:rPr lang="de-DE" sz="2000" dirty="0" err="1">
                <a:solidFill>
                  <a:srgbClr val="333333"/>
                </a:solidFill>
              </a:rPr>
              <a:t>test</a:t>
            </a:r>
            <a:r>
              <a:rPr lang="de-DE" sz="2000" dirty="0">
                <a:solidFill>
                  <a:srgbClr val="333333"/>
                </a:solidFill>
              </a:rPr>
              <a:t> ho </a:t>
            </a:r>
            <a:r>
              <a:rPr lang="de-DE" sz="2000" dirty="0" err="1">
                <a:solidFill>
                  <a:srgbClr val="333333"/>
                </a:solidFill>
              </a:rPr>
              <a:t>nehodnotí</a:t>
            </a:r>
            <a:r>
              <a:rPr lang="de-DE" sz="2000" dirty="0">
                <a:solidFill>
                  <a:srgbClr val="333333"/>
                </a:solidFill>
              </a:rPr>
              <a:t> </a:t>
            </a:r>
            <a:r>
              <a:rPr lang="de-DE" sz="2000" dirty="0" err="1">
                <a:solidFill>
                  <a:srgbClr val="333333"/>
                </a:solidFill>
              </a:rPr>
              <a:t>ako</a:t>
            </a:r>
            <a:r>
              <a:rPr lang="de-DE" sz="2000" dirty="0">
                <a:solidFill>
                  <a:srgbClr val="333333"/>
                </a:solidFill>
              </a:rPr>
              <a:t> </a:t>
            </a:r>
            <a:r>
              <a:rPr lang="de-DE" sz="2000" dirty="0" err="1">
                <a:solidFill>
                  <a:srgbClr val="333333"/>
                </a:solidFill>
              </a:rPr>
              <a:t>človeka</a:t>
            </a:r>
            <a:r>
              <a:rPr lang="de-DE" sz="2000" dirty="0">
                <a:solidFill>
                  <a:srgbClr val="333333"/>
                </a:solidFill>
              </a:rPr>
              <a:t>, </a:t>
            </a:r>
            <a:r>
              <a:rPr lang="de-DE" sz="2000" dirty="0" err="1">
                <a:solidFill>
                  <a:srgbClr val="333333"/>
                </a:solidFill>
              </a:rPr>
              <a:t>ale</a:t>
            </a:r>
            <a:r>
              <a:rPr lang="de-DE" sz="2000" dirty="0">
                <a:solidFill>
                  <a:srgbClr val="333333"/>
                </a:solidFill>
              </a:rPr>
              <a:t> je </a:t>
            </a:r>
            <a:r>
              <a:rPr lang="de-DE" sz="2000" dirty="0" err="1">
                <a:solidFill>
                  <a:srgbClr val="333333"/>
                </a:solidFill>
              </a:rPr>
              <a:t>obrázkom</a:t>
            </a:r>
            <a:r>
              <a:rPr lang="de-DE" sz="2000" dirty="0">
                <a:solidFill>
                  <a:srgbClr val="333333"/>
                </a:solidFill>
              </a:rPr>
              <a:t> </a:t>
            </a:r>
            <a:r>
              <a:rPr lang="de-DE" sz="2000" dirty="0" err="1">
                <a:solidFill>
                  <a:srgbClr val="333333"/>
                </a:solidFill>
              </a:rPr>
              <a:t>jeho</a:t>
            </a:r>
            <a:r>
              <a:rPr lang="de-DE" sz="2000" dirty="0">
                <a:solidFill>
                  <a:srgbClr val="333333"/>
                </a:solidFill>
              </a:rPr>
              <a:t> </a:t>
            </a:r>
            <a:r>
              <a:rPr lang="de-DE" sz="2000" dirty="0" err="1">
                <a:solidFill>
                  <a:srgbClr val="333333"/>
                </a:solidFill>
              </a:rPr>
              <a:t>výkonu</a:t>
            </a:r>
            <a:r>
              <a:rPr lang="de-DE" sz="2000" dirty="0">
                <a:solidFill>
                  <a:srgbClr val="333333"/>
                </a:solidFill>
              </a:rPr>
              <a:t> </a:t>
            </a:r>
            <a:r>
              <a:rPr lang="de-DE" sz="2000" dirty="0" err="1">
                <a:solidFill>
                  <a:srgbClr val="333333"/>
                </a:solidFill>
              </a:rPr>
              <a:t>len</a:t>
            </a:r>
            <a:r>
              <a:rPr lang="de-DE" sz="2000" dirty="0">
                <a:solidFill>
                  <a:srgbClr val="333333"/>
                </a:solidFill>
              </a:rPr>
              <a:t> v </a:t>
            </a:r>
            <a:r>
              <a:rPr lang="de-DE" sz="2000" dirty="0" err="1">
                <a:solidFill>
                  <a:srgbClr val="333333"/>
                </a:solidFill>
              </a:rPr>
              <a:t>jednej</a:t>
            </a:r>
            <a:r>
              <a:rPr lang="de-DE" sz="2000" dirty="0">
                <a:solidFill>
                  <a:srgbClr val="333333"/>
                </a:solidFill>
              </a:rPr>
              <a:t> z </a:t>
            </a:r>
            <a:r>
              <a:rPr lang="de-DE" sz="2000" dirty="0" err="1">
                <a:solidFill>
                  <a:srgbClr val="333333"/>
                </a:solidFill>
              </a:rPr>
              <a:t>mnohých</a:t>
            </a:r>
            <a:r>
              <a:rPr lang="de-DE" sz="2000" dirty="0">
                <a:solidFill>
                  <a:srgbClr val="333333"/>
                </a:solidFill>
              </a:rPr>
              <a:t> </a:t>
            </a:r>
            <a:r>
              <a:rPr lang="de-DE" sz="2000" dirty="0" err="1">
                <a:solidFill>
                  <a:srgbClr val="333333"/>
                </a:solidFill>
              </a:rPr>
              <a:t>oblastí</a:t>
            </a:r>
            <a:r>
              <a:rPr lang="de-DE" sz="2000" dirty="0">
                <a:solidFill>
                  <a:srgbClr val="333333"/>
                </a:solidFill>
              </a:rPr>
              <a:t>. </a:t>
            </a:r>
            <a:r>
              <a:rPr lang="de-DE" sz="2000" dirty="0" err="1">
                <a:solidFill>
                  <a:srgbClr val="333333"/>
                </a:solidFill>
              </a:rPr>
              <a:t>Nemal</a:t>
            </a:r>
            <a:r>
              <a:rPr lang="de-DE" sz="2000" dirty="0">
                <a:solidFill>
                  <a:srgbClr val="333333"/>
                </a:solidFill>
              </a:rPr>
              <a:t> </a:t>
            </a:r>
            <a:r>
              <a:rPr lang="de-DE" sz="2000" dirty="0" err="1">
                <a:solidFill>
                  <a:srgbClr val="333333"/>
                </a:solidFill>
              </a:rPr>
              <a:t>by</a:t>
            </a:r>
            <a:r>
              <a:rPr lang="de-DE" sz="2000" dirty="0">
                <a:solidFill>
                  <a:srgbClr val="333333"/>
                </a:solidFill>
              </a:rPr>
              <a:t> </a:t>
            </a:r>
            <a:r>
              <a:rPr lang="de-DE" sz="2000" dirty="0" err="1">
                <a:solidFill>
                  <a:srgbClr val="333333"/>
                </a:solidFill>
              </a:rPr>
              <a:t>brať</a:t>
            </a:r>
            <a:r>
              <a:rPr lang="de-DE" sz="2000" dirty="0">
                <a:solidFill>
                  <a:srgbClr val="333333"/>
                </a:solidFill>
              </a:rPr>
              <a:t> </a:t>
            </a:r>
            <a:r>
              <a:rPr lang="de-DE" sz="2000" dirty="0" err="1">
                <a:solidFill>
                  <a:srgbClr val="333333"/>
                </a:solidFill>
              </a:rPr>
              <a:t>výsledok</a:t>
            </a:r>
            <a:r>
              <a:rPr lang="de-DE" sz="2000" dirty="0">
                <a:solidFill>
                  <a:srgbClr val="333333"/>
                </a:solidFill>
              </a:rPr>
              <a:t> </a:t>
            </a:r>
            <a:r>
              <a:rPr lang="de-DE" sz="2000" dirty="0" err="1">
                <a:solidFill>
                  <a:srgbClr val="333333"/>
                </a:solidFill>
              </a:rPr>
              <a:t>naľahko</a:t>
            </a:r>
            <a:r>
              <a:rPr lang="de-DE" sz="2000" dirty="0">
                <a:solidFill>
                  <a:srgbClr val="333333"/>
                </a:solidFill>
              </a:rPr>
              <a:t>, </a:t>
            </a:r>
            <a:r>
              <a:rPr lang="de-DE" sz="2000" dirty="0" err="1">
                <a:solidFill>
                  <a:srgbClr val="333333"/>
                </a:solidFill>
              </a:rPr>
              <a:t>avšak</a:t>
            </a:r>
            <a:r>
              <a:rPr lang="de-DE" sz="2000" dirty="0">
                <a:solidFill>
                  <a:srgbClr val="333333"/>
                </a:solidFill>
              </a:rPr>
              <a:t> je </a:t>
            </a:r>
            <a:r>
              <a:rPr lang="de-DE" sz="2000" dirty="0" err="1">
                <a:solidFill>
                  <a:srgbClr val="333333"/>
                </a:solidFill>
              </a:rPr>
              <a:t>tiež</a:t>
            </a:r>
            <a:r>
              <a:rPr lang="de-DE" sz="2000" dirty="0">
                <a:solidFill>
                  <a:srgbClr val="333333"/>
                </a:solidFill>
              </a:rPr>
              <a:t> </a:t>
            </a:r>
            <a:r>
              <a:rPr lang="de-DE" sz="2000" dirty="0" err="1">
                <a:solidFill>
                  <a:srgbClr val="333333"/>
                </a:solidFill>
              </a:rPr>
              <a:t>dôležité</a:t>
            </a:r>
            <a:r>
              <a:rPr lang="de-DE" sz="2000" dirty="0">
                <a:solidFill>
                  <a:srgbClr val="333333"/>
                </a:solidFill>
              </a:rPr>
              <a:t> </a:t>
            </a:r>
            <a:r>
              <a:rPr lang="de-DE" sz="2000" dirty="0" err="1">
                <a:solidFill>
                  <a:srgbClr val="333333"/>
                </a:solidFill>
              </a:rPr>
              <a:t>pamätať</a:t>
            </a:r>
            <a:r>
              <a:rPr lang="de-DE" sz="2000" dirty="0">
                <a:solidFill>
                  <a:srgbClr val="333333"/>
                </a:solidFill>
              </a:rPr>
              <a:t> si </a:t>
            </a:r>
            <a:r>
              <a:rPr lang="de-DE" sz="2000" dirty="0" err="1">
                <a:solidFill>
                  <a:srgbClr val="333333"/>
                </a:solidFill>
              </a:rPr>
              <a:t>svoje</a:t>
            </a:r>
            <a:r>
              <a:rPr lang="de-DE" sz="2000" dirty="0">
                <a:solidFill>
                  <a:srgbClr val="333333"/>
                </a:solidFill>
              </a:rPr>
              <a:t> </a:t>
            </a:r>
            <a:r>
              <a:rPr lang="de-DE" sz="2000" dirty="0" err="1">
                <a:solidFill>
                  <a:srgbClr val="333333"/>
                </a:solidFill>
              </a:rPr>
              <a:t>prednosti</a:t>
            </a:r>
            <a:r>
              <a:rPr lang="de-DE" sz="2000" dirty="0">
                <a:solidFill>
                  <a:srgbClr val="333333"/>
                </a:solidFill>
              </a:rPr>
              <a:t> (v </a:t>
            </a:r>
            <a:r>
              <a:rPr lang="de-DE" sz="2000" dirty="0" err="1">
                <a:solidFill>
                  <a:srgbClr val="333333"/>
                </a:solidFill>
              </a:rPr>
              <a:t>práci</a:t>
            </a:r>
            <a:r>
              <a:rPr lang="de-DE" sz="2000" dirty="0">
                <a:solidFill>
                  <a:srgbClr val="333333"/>
                </a:solidFill>
              </a:rPr>
              <a:t> </a:t>
            </a:r>
            <a:r>
              <a:rPr lang="de-DE" sz="2000" dirty="0" err="1">
                <a:solidFill>
                  <a:srgbClr val="333333"/>
                </a:solidFill>
              </a:rPr>
              <a:t>rovnako</a:t>
            </a:r>
            <a:r>
              <a:rPr lang="de-DE" sz="2000" dirty="0">
                <a:solidFill>
                  <a:srgbClr val="333333"/>
                </a:solidFill>
              </a:rPr>
              <a:t> </a:t>
            </a:r>
            <a:r>
              <a:rPr lang="de-DE" sz="2000" dirty="0" err="1">
                <a:solidFill>
                  <a:srgbClr val="333333"/>
                </a:solidFill>
              </a:rPr>
              <a:t>ako</a:t>
            </a:r>
            <a:r>
              <a:rPr lang="de-DE" sz="2000" dirty="0">
                <a:solidFill>
                  <a:srgbClr val="333333"/>
                </a:solidFill>
              </a:rPr>
              <a:t> v </a:t>
            </a:r>
            <a:r>
              <a:rPr lang="de-DE" sz="2000" dirty="0" err="1">
                <a:solidFill>
                  <a:srgbClr val="333333"/>
                </a:solidFill>
              </a:rPr>
              <a:t>iných</a:t>
            </a:r>
            <a:r>
              <a:rPr lang="de-DE" sz="2000" dirty="0">
                <a:solidFill>
                  <a:srgbClr val="333333"/>
                </a:solidFill>
              </a:rPr>
              <a:t> </a:t>
            </a:r>
            <a:r>
              <a:rPr lang="de-DE" sz="2000" dirty="0" err="1">
                <a:solidFill>
                  <a:srgbClr val="333333"/>
                </a:solidFill>
              </a:rPr>
              <a:t>oblastiach</a:t>
            </a:r>
            <a:r>
              <a:rPr lang="de-DE" sz="2000" dirty="0">
                <a:solidFill>
                  <a:srgbClr val="333333"/>
                </a:solidFill>
              </a:rPr>
              <a:t>) a </a:t>
            </a:r>
            <a:r>
              <a:rPr lang="de-DE" sz="2000" dirty="0" err="1">
                <a:solidFill>
                  <a:srgbClr val="333333"/>
                </a:solidFill>
              </a:rPr>
              <a:t>nebyť</a:t>
            </a:r>
            <a:r>
              <a:rPr lang="de-DE" sz="2000" dirty="0">
                <a:solidFill>
                  <a:srgbClr val="333333"/>
                </a:solidFill>
              </a:rPr>
              <a:t> na </a:t>
            </a:r>
            <a:r>
              <a:rPr lang="de-DE" sz="2000" dirty="0" err="1">
                <a:solidFill>
                  <a:srgbClr val="333333"/>
                </a:solidFill>
              </a:rPr>
              <a:t>seba</a:t>
            </a:r>
            <a:r>
              <a:rPr lang="de-DE" sz="2000" dirty="0">
                <a:solidFill>
                  <a:srgbClr val="333333"/>
                </a:solidFill>
              </a:rPr>
              <a:t> </a:t>
            </a:r>
            <a:r>
              <a:rPr lang="de-DE" sz="2000" dirty="0" err="1">
                <a:solidFill>
                  <a:srgbClr val="333333"/>
                </a:solidFill>
              </a:rPr>
              <a:t>tak</a:t>
            </a:r>
            <a:r>
              <a:rPr lang="de-DE" sz="2000" dirty="0">
                <a:solidFill>
                  <a:srgbClr val="333333"/>
                </a:solidFill>
              </a:rPr>
              <a:t> </a:t>
            </a:r>
            <a:r>
              <a:rPr lang="de-DE" sz="2000" dirty="0" err="1">
                <a:solidFill>
                  <a:srgbClr val="333333"/>
                </a:solidFill>
              </a:rPr>
              <a:t>tvrdý</a:t>
            </a:r>
            <a:r>
              <a:rPr lang="de-DE" sz="2000" dirty="0">
                <a:solidFill>
                  <a:srgbClr val="333333"/>
                </a:solidFill>
              </a:rPr>
              <a:t>.</a:t>
            </a:r>
          </a:p>
          <a:p>
            <a:r>
              <a:rPr lang="de-DE" sz="2000" dirty="0">
                <a:solidFill>
                  <a:srgbClr val="004992"/>
                </a:solidFill>
              </a:rPr>
              <a:t>Dôležité: Pokiaľ aj zlyháš, nemal by si nikdy ignorovať veci, ktoré sa ti v živote daria.</a:t>
            </a:r>
          </a:p>
        </p:txBody>
      </p:sp>
      <p:sp>
        <p:nvSpPr>
          <p:cNvPr id="2" name="Footer Placeholder 1"/>
          <p:cNvSpPr>
            <a:spLocks noGrp="1"/>
          </p:cNvSpPr>
          <p:nvPr>
            <p:ph type="ftr" sz="quarter" idx="11"/>
          </p:nvPr>
        </p:nvSpPr>
        <p:spPr/>
        <p:txBody>
          <a:bodyPr/>
          <a:lstStyle/>
          <a:p>
            <a:pPr>
              <a:defRPr/>
            </a:pPr>
            <a:r>
              <a:rPr lang="de-DE">
                <a:latin typeface="+mn-lt"/>
              </a:rPr>
              <a:t>Metakognitívny tréning 9 – Sebavedomie</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46</a:t>
            </a:fld>
            <a:endParaRPr lang="de-DE">
              <a:latin typeface="+mn-lt"/>
            </a:endParaRPr>
          </a:p>
        </p:txBody>
      </p:sp>
    </p:spTree>
    <p:extLst>
      <p:ext uri="{BB962C8B-B14F-4D97-AF65-F5344CB8AC3E}">
        <p14:creationId xmlns:p14="http://schemas.microsoft.com/office/powerpoint/2010/main" val="41910213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Ďakujem</a:t>
            </a:r>
            <a:r>
              <a:rPr lang="en-US" altLang="ko-KR" sz="3600" dirty="0">
                <a:latin typeface="+mn-lt"/>
                <a:ea typeface="+mn-ea"/>
                <a:cs typeface="+mn-cs"/>
              </a:rPr>
              <a:t> </a:t>
            </a:r>
            <a:r>
              <a:rPr lang="en-US" altLang="ko-KR" sz="3600" dirty="0" err="1">
                <a:latin typeface="+mn-lt"/>
                <a:ea typeface="+mn-ea"/>
                <a:cs typeface="+mn-cs"/>
              </a:rPr>
              <a:t>vám</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pozornosť</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pre </a:t>
            </a:r>
            <a:r>
              <a:rPr lang="en-US" altLang="ko-KR" i="1" dirty="0" err="1">
                <a:solidFill>
                  <a:srgbClr val="004992"/>
                </a:solidFill>
              </a:rPr>
              <a:t>trénerov</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Rozdajte</a:t>
            </a:r>
            <a:r>
              <a:rPr lang="en-US" altLang="ko-KR" dirty="0">
                <a:solidFill>
                  <a:srgbClr val="004992"/>
                </a:solidFill>
              </a:rPr>
              <a:t> </a:t>
            </a:r>
            <a:r>
              <a:rPr lang="en-US" altLang="ko-KR" dirty="0" err="1">
                <a:solidFill>
                  <a:srgbClr val="004992"/>
                </a:solidFill>
              </a:rPr>
              <a:t>pracovné</a:t>
            </a:r>
            <a:r>
              <a:rPr lang="en-US" altLang="ko-KR" dirty="0">
                <a:solidFill>
                  <a:srgbClr val="004992"/>
                </a:solidFill>
              </a:rPr>
              <a:t> </a:t>
            </a:r>
            <a:r>
              <a:rPr lang="en-US" altLang="ko-KR" dirty="0" err="1">
                <a:solidFill>
                  <a:srgbClr val="004992"/>
                </a:solidFill>
              </a:rPr>
              <a:t>listy</a:t>
            </a:r>
            <a:r>
              <a:rPr lang="en-US" altLang="ko-KR" dirty="0">
                <a:solidFill>
                  <a:srgbClr val="004992"/>
                </a:solidFill>
              </a:rPr>
              <a:t>. </a:t>
            </a:r>
            <a:r>
              <a:rPr lang="en-US" altLang="ko-KR" dirty="0" err="1">
                <a:solidFill>
                  <a:srgbClr val="004992"/>
                </a:solidFill>
              </a:rPr>
              <a:t>Predstavte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aplikáciu</a:t>
            </a:r>
            <a:r>
              <a:rPr lang="en-US" altLang="ko-KR" dirty="0">
                <a:solidFill>
                  <a:srgbClr val="004992"/>
                </a:solidFill>
              </a:rPr>
              <a:t> COGITO (</a:t>
            </a:r>
            <a:r>
              <a:rPr lang="en-US" altLang="ko-KR" dirty="0" err="1">
                <a:solidFill>
                  <a:srgbClr val="004992"/>
                </a:solidFill>
              </a:rPr>
              <a:t>na</a:t>
            </a:r>
            <a:r>
              <a:rPr lang="en-US" altLang="ko-KR" dirty="0">
                <a:solidFill>
                  <a:srgbClr val="004992"/>
                </a:solidFill>
              </a:rPr>
              <a:t> </a:t>
            </a:r>
            <a:r>
              <a:rPr lang="en-US" altLang="ko-KR" dirty="0" err="1">
                <a:solidFill>
                  <a:srgbClr val="004992"/>
                </a:solidFill>
              </a:rPr>
              <a:t>stiahnutie</a:t>
            </a:r>
            <a:r>
              <a:rPr lang="en-US" altLang="ko-KR" dirty="0">
                <a:solidFill>
                  <a:srgbClr val="004992"/>
                </a:solidFill>
              </a:rPr>
              <a:t> </a:t>
            </a:r>
            <a:r>
              <a:rPr lang="en-US" altLang="ko-KR" dirty="0" err="1">
                <a:solidFill>
                  <a:srgbClr val="004992"/>
                </a:solidFill>
              </a:rPr>
              <a:t>zdarma</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rPr>
              <a:t>Metakognitívny tréning 9 – Sebavedomie</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47</a:t>
            </a:fld>
            <a:endParaRPr 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rPr>
              <a:t>www.uke.de/mct_app</a:t>
            </a:r>
            <a:endParaRPr lang="de-DE"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38698811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Metakognitívny tréning 9 – Sebavedomie</a:t>
            </a:r>
          </a:p>
        </p:txBody>
      </p:sp>
      <p:sp>
        <p:nvSpPr>
          <p:cNvPr id="4" name="Slide Number Placeholder 3"/>
          <p:cNvSpPr>
            <a:spLocks noGrp="1"/>
          </p:cNvSpPr>
          <p:nvPr>
            <p:ph type="sldNum" sz="quarter" idx="12"/>
          </p:nvPr>
        </p:nvSpPr>
        <p:spPr/>
        <p:txBody>
          <a:bodyPr/>
          <a:lstStyle/>
          <a:p>
            <a:pPr>
              <a:defRPr/>
            </a:pPr>
            <a:fld id="{FA6740D3-3AD7-4A67-BA83-33BECCF281CD}" type="slidenum">
              <a:rPr lang="de-DE" smtClean="0">
                <a:latin typeface="+mn-lt"/>
              </a:rPr>
              <a:pPr>
                <a:defRPr/>
              </a:pPr>
              <a:t>48</a:t>
            </a:fld>
            <a:endParaRPr 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3227482581"/>
              </p:ext>
            </p:extLst>
          </p:nvPr>
        </p:nvGraphicFramePr>
        <p:xfrm>
          <a:off x="408954" y="2011680"/>
          <a:ext cx="11375999" cy="38831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dirty="0">
                          <a:solidFill>
                            <a:srgbClr val="333333"/>
                          </a:solidFill>
                          <a:effectLst/>
                          <a:latin typeface="Calibri Light"/>
                          <a:ea typeface="Verdana" panose="020B0604030504040204" pitchFamily="34" charset="0"/>
                          <a:cs typeface="Verdana" panose="020B0604030504040204" pitchFamily="34" charset="0"/>
                        </a:rPr>
                        <a:t>Images Money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a:solidFill>
                            <a:srgbClr val="333333"/>
                          </a:solidFill>
                          <a:effectLst/>
                          <a:latin typeface="Calibri Light"/>
                          <a:ea typeface="Verdana" panose="020B0604030504040204" pitchFamily="34" charset="0"/>
                          <a:cs typeface="Verdana" panose="020B0604030504040204" pitchFamily="34" charset="0"/>
                        </a:rPr>
                        <a:t>Money from around the world </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banknotes/Geldscheine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Calibri Light"/>
                          <a:ea typeface="Verdana" panose="020B0604030504040204" pitchFamily="34" charset="0"/>
                          <a:cs typeface="Verdana" panose="020B0604030504040204" pitchFamily="34" charset="0"/>
                        </a:rPr>
                        <a:t>DonkeyHotey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Calibri Light"/>
                          <a:ea typeface="Verdana" panose="020B0604030504040204" pitchFamily="34" charset="0"/>
                          <a:cs typeface="Verdana" panose="020B0604030504040204" pitchFamily="34" charset="0"/>
                        </a:rPr>
                        <a:t>Stop Sign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stop sign/Stoppschild</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dirty="0">
                          <a:solidFill>
                            <a:srgbClr val="333333"/>
                          </a:solidFill>
                          <a:effectLst/>
                          <a:latin typeface="Calibri Light"/>
                          <a:ea typeface="Verdana" panose="020B0604030504040204" pitchFamily="34" charset="0"/>
                          <a:cs typeface="Verdana" panose="020B0604030504040204" pitchFamily="34" charset="0"/>
                        </a:rPr>
                        <a:t>Michael </a:t>
                      </a:r>
                      <a:r>
                        <a:rPr lang="en-US" sz="1000" b="0" i="0" u="none" dirty="0" err="1">
                          <a:solidFill>
                            <a:srgbClr val="333333"/>
                          </a:solidFill>
                          <a:effectLst/>
                          <a:latin typeface="Calibri Light"/>
                          <a:ea typeface="Verdana" panose="020B0604030504040204" pitchFamily="34" charset="0"/>
                          <a:cs typeface="Verdana" panose="020B0604030504040204" pitchFamily="34" charset="0"/>
                        </a:rPr>
                        <a:t>Fielitz</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a:solidFill>
                            <a:srgbClr val="333333"/>
                          </a:solidFill>
                          <a:effectLst/>
                          <a:latin typeface="Calibri Light"/>
                          <a:ea typeface="Verdana" panose="020B0604030504040204" pitchFamily="34" charset="0"/>
                          <a:cs typeface="Verdana" panose="020B0604030504040204" pitchFamily="34" charset="0"/>
                        </a:rPr>
                        <a:t>Neues Regal</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bookshelf/Bücherregal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Steve Wilson</a:t>
                      </a:r>
                      <a:endPar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Business Woman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businesswoman/</a:t>
                      </a:r>
                      <a:r>
                        <a:rPr lang="en-US" sz="1000" b="0" i="0" u="none" kern="1200" dirty="0" err="1">
                          <a:solidFill>
                            <a:srgbClr val="333333"/>
                          </a:solidFill>
                          <a:effectLst/>
                          <a:latin typeface="Calibri Light"/>
                          <a:ea typeface="Verdana" panose="020B0604030504040204" pitchFamily="34" charset="0"/>
                          <a:cs typeface="Verdana" panose="020B0604030504040204" pitchFamily="34" charset="0"/>
                        </a:rPr>
                        <a:t>Geschäftsfrau</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a:ln>
                            <a:noFill/>
                          </a:ln>
                          <a:solidFill>
                            <a:srgbClr val="333333"/>
                          </a:solidFill>
                          <a:effectLst/>
                          <a:latin typeface="Calibri Light"/>
                        </a:rPr>
                        <a:t>Steve Wilson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b="0" i="0" u="none" kern="1200" dirty="0">
                          <a:solidFill>
                            <a:srgbClr val="333333"/>
                          </a:solidFill>
                          <a:effectLst/>
                          <a:latin typeface="Calibri Light"/>
                          <a:ea typeface="Verdana" panose="020B0604030504040204" pitchFamily="34" charset="0"/>
                          <a:cs typeface="Verdana" panose="020B0604030504040204" pitchFamily="34" charset="0"/>
                        </a:rPr>
                        <a:t>Smiling </a:t>
                      </a:r>
                      <a:r>
                        <a:rPr lang="de-DE" sz="1000" b="0" i="0" u="none" kern="1200" dirty="0" err="1">
                          <a:solidFill>
                            <a:srgbClr val="333333"/>
                          </a:solidFill>
                          <a:effectLst/>
                          <a:latin typeface="Calibri Light"/>
                          <a:ea typeface="Verdana" panose="020B0604030504040204" pitchFamily="34" charset="0"/>
                          <a:cs typeface="Verdana" panose="020B0604030504040204" pitchFamily="34" charset="0"/>
                        </a:rPr>
                        <a:t>businessman</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portrait</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of</a:t>
                      </a:r>
                      <a:r>
                        <a:rPr kumimoji="0" lang="de-DE" sz="1000" b="0" i="0" u="none" strike="noStrike" cap="none" normalizeH="0" baseline="0" dirty="0">
                          <a:ln>
                            <a:noFill/>
                          </a:ln>
                          <a:solidFill>
                            <a:srgbClr val="333333"/>
                          </a:solidFill>
                          <a:effectLst/>
                          <a:latin typeface="Calibri Light"/>
                          <a:cs typeface="Times New Roman" pitchFamily="18" charset="0"/>
                        </a:rPr>
                        <a:t> a smiling man/Portrait eines lächelnden Mannes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Denver Vender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Old Jewelry Box</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old jewelry box/Alter </a:t>
                      </a:r>
                      <a:r>
                        <a:rPr lang="en-US" sz="1000" b="0" i="0" u="none" kern="1200" dirty="0" err="1">
                          <a:solidFill>
                            <a:srgbClr val="333333"/>
                          </a:solidFill>
                          <a:effectLst/>
                          <a:latin typeface="Calibri Light"/>
                          <a:ea typeface="Verdana" panose="020B0604030504040204" pitchFamily="34" charset="0"/>
                          <a:cs typeface="Verdana" panose="020B0604030504040204" pitchFamily="34" charset="0"/>
                        </a:rPr>
                        <a:t>Schmuckkasten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b="0" i="0" u="none" kern="1200">
                          <a:solidFill>
                            <a:srgbClr val="333333"/>
                          </a:solidFill>
                          <a:effectLst/>
                          <a:latin typeface="Calibri Light"/>
                          <a:ea typeface="Verdana" panose="020B0604030504040204" pitchFamily="34" charset="0"/>
                          <a:cs typeface="Verdana" panose="020B0604030504040204" pitchFamily="34" charset="0"/>
                        </a:rPr>
                        <a:t>Beatrice Murch</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1000" b="0" i="0" u="none" kern="1200" dirty="0">
                          <a:solidFill>
                            <a:srgbClr val="333333"/>
                          </a:solidFill>
                          <a:effectLst/>
                          <a:latin typeface="Calibri Light"/>
                          <a:ea typeface="Verdana" panose="020B0604030504040204" pitchFamily="34" charset="0"/>
                          <a:cs typeface="Verdana" panose="020B0604030504040204" pitchFamily="34" charset="0"/>
                        </a:rPr>
                        <a:t>El </a:t>
                      </a:r>
                      <a:r>
                        <a:rPr lang="de-DE" sz="1000" b="0" i="0" u="none" kern="1200" dirty="0" err="1">
                          <a:solidFill>
                            <a:srgbClr val="333333"/>
                          </a:solidFill>
                          <a:effectLst/>
                          <a:latin typeface="Calibri Light"/>
                          <a:ea typeface="Verdana" panose="020B0604030504040204" pitchFamily="34" charset="0"/>
                          <a:cs typeface="Verdana" panose="020B0604030504040204" pitchFamily="34" charset="0"/>
                        </a:rPr>
                        <a:t>pensador</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the thinker/Der </a:t>
                      </a:r>
                      <a:r>
                        <a:rPr kumimoji="0" lang="en-US" sz="1000" b="0" i="0" u="none" strike="noStrike" cap="none" normalizeH="0" baseline="0" dirty="0" err="1">
                          <a:ln>
                            <a:noFill/>
                          </a:ln>
                          <a:solidFill>
                            <a:srgbClr val="333333"/>
                          </a:solidFill>
                          <a:effectLst/>
                          <a:latin typeface="Calibri Light"/>
                        </a:rPr>
                        <a:t>Denker</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b="0" i="0" u="none" kern="1200" dirty="0" err="1">
                          <a:solidFill>
                            <a:srgbClr val="333333"/>
                          </a:solidFill>
                          <a:effectLst/>
                          <a:latin typeface="Calibri Light"/>
                          <a:ea typeface="Verdana" panose="020B0604030504040204" pitchFamily="34" charset="0"/>
                          <a:cs typeface="Verdana" panose="020B0604030504040204" pitchFamily="34" charset="0"/>
                        </a:rPr>
                        <a:t>gianni</a:t>
                      </a: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 del buffalo</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it-IT" sz="1000" b="0" i="0" u="none" kern="1200" dirty="0">
                          <a:solidFill>
                            <a:srgbClr val="333333"/>
                          </a:solidFill>
                          <a:effectLst/>
                          <a:latin typeface="Calibri Light"/>
                          <a:ea typeface="Verdana" panose="020B0604030504040204" pitchFamily="34" charset="0"/>
                          <a:cs typeface="Verdana" panose="020B0604030504040204" pitchFamily="34" charset="0"/>
                        </a:rPr>
                        <a:t>Ancona, Marche, </a:t>
                      </a:r>
                      <a:r>
                        <a:rPr lang="it-IT" sz="1000" b="0" i="0" u="none" kern="1200" dirty="0" err="1">
                          <a:solidFill>
                            <a:srgbClr val="333333"/>
                          </a:solidFill>
                          <a:effectLst/>
                          <a:latin typeface="Calibri Light"/>
                          <a:ea typeface="Verdana" panose="020B0604030504040204" pitchFamily="34" charset="0"/>
                          <a:cs typeface="Verdana" panose="020B0604030504040204" pitchFamily="34" charset="0"/>
                        </a:rPr>
                        <a:t>Italy</a:t>
                      </a:r>
                      <a:r>
                        <a:rPr lang="it-IT" sz="1000" b="0" i="0" u="none" kern="1200" dirty="0">
                          <a:solidFill>
                            <a:srgbClr val="333333"/>
                          </a:solidFill>
                          <a:effectLst/>
                          <a:latin typeface="Calibri Light"/>
                          <a:ea typeface="Verdana" panose="020B0604030504040204" pitchFamily="34" charset="0"/>
                          <a:cs typeface="Verdana" panose="020B0604030504040204" pitchFamily="34" charset="0"/>
                        </a:rPr>
                        <a:t> - Clouds 4</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clouded sky/</a:t>
                      </a:r>
                      <a:r>
                        <a:rPr kumimoji="0" lang="en-US" sz="1000" b="0" i="0" u="none" strike="noStrike" cap="none" normalizeH="0" baseline="0" dirty="0" err="1">
                          <a:ln>
                            <a:noFill/>
                          </a:ln>
                          <a:solidFill>
                            <a:srgbClr val="333333"/>
                          </a:solidFill>
                          <a:effectLst/>
                          <a:latin typeface="Calibri Light"/>
                        </a:rPr>
                        <a:t>Wolkenhimmel</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extLst>
      <p:ext uri="{BB962C8B-B14F-4D97-AF65-F5344CB8AC3E}">
        <p14:creationId xmlns:p14="http://schemas.microsoft.com/office/powerpoint/2010/main" val="1681238366"/>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new</Template>
  <TotalTime>0</TotalTime>
  <Words>3081</Words>
  <Application>Microsoft Office PowerPoint</Application>
  <PresentationFormat>Benutzerdefiniert</PresentationFormat>
  <Paragraphs>429</Paragraphs>
  <Slides>48</Slides>
  <Notes>48</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48</vt:i4>
      </vt:variant>
    </vt:vector>
  </HeadingPairs>
  <TitlesOfParts>
    <vt:vector size="56" baseType="lpstr">
      <vt:lpstr>Calibri Light</vt:lpstr>
      <vt:lpstr>Symbol</vt:lpstr>
      <vt:lpstr>Times New Roman</vt:lpstr>
      <vt:lpstr>WingDings</vt:lpstr>
      <vt:lpstr>Calibri</vt:lpstr>
      <vt:lpstr>Arial</vt:lpstr>
      <vt:lpstr>WingDings</vt:lpstr>
      <vt:lpstr>UKE_PPT-Vorlage_16zu9</vt:lpstr>
      <vt:lpstr>MCT 9 I – Sebavedomie</vt:lpstr>
      <vt:lpstr>Sebavedomie: Čo je to?</vt:lpstr>
      <vt:lpstr>Sebavedomie: Čo je to?</vt:lpstr>
      <vt:lpstr>Sebavedomie: Čo je to?</vt:lpstr>
      <vt:lpstr>Sebavedomie: Čo je to?</vt:lpstr>
      <vt:lpstr>Nízke sebavedomie môže mať dosah na naše duševné zdravie</vt:lpstr>
      <vt:lpstr>Rozdiel medzi prehnaným sebavedomím a zdravým sebavedomím</vt:lpstr>
      <vt:lpstr>Ale…</vt:lpstr>
      <vt:lpstr>Prečo toto robíme?</vt:lpstr>
      <vt:lpstr>Zdroje sebavedomia</vt:lpstr>
      <vt:lpstr>Zdroje sebavedomia</vt:lpstr>
      <vt:lpstr>Ľudia s nízkym sebavedomím…</vt:lpstr>
      <vt:lpstr>Ľudia s nízkym sebavedomím…</vt:lpstr>
      <vt:lpstr>Ľudia s nízkym sebavedomím…</vt:lpstr>
      <vt:lpstr>Nezabúdajte…</vt:lpstr>
      <vt:lpstr>Nezabúdajte…</vt:lpstr>
      <vt:lpstr>Ako rozpoznáme ľudí s vysokým sebavedomím?</vt:lpstr>
      <vt:lpstr>Ako rozpoznáme ľudí s vysokým sebavedomím?</vt:lpstr>
      <vt:lpstr>Charakteristiky vysokého sebavedomia, ktoré nie sú priamo pozorovateľné</vt:lpstr>
      <vt:lpstr>Charakteristiky vysokého sebavedomia, ktoré nie sú priamo pozorovateľné</vt:lpstr>
      <vt:lpstr>Uvedomenie si predností</vt:lpstr>
      <vt:lpstr>Uvedomenie si predností</vt:lpstr>
      <vt:lpstr>Cvičenie 1</vt:lpstr>
      <vt:lpstr>Cvičenie 2</vt:lpstr>
      <vt:lpstr>Cvičenie 2</vt:lpstr>
      <vt:lpstr>Cvičenie 2</vt:lpstr>
      <vt:lpstr>Cvičenie 2</vt:lpstr>
      <vt:lpstr>Cvičenie 2</vt:lpstr>
      <vt:lpstr>Cvičenie 2</vt:lpstr>
      <vt:lpstr>Cvičenie 2</vt:lpstr>
      <vt:lpstr>Premýšľanie: Točenie sa v kruhu, no nepostupovanie vpred</vt:lpstr>
      <vt:lpstr>Problémy</vt:lpstr>
      <vt:lpstr>Čo s tým?</vt:lpstr>
      <vt:lpstr>Cvičenie proti premýšľaniu dookola 1: Hľadanie vnútorného odstupu...</vt:lpstr>
      <vt:lpstr>Cvičenie proti premýšľaniu dookola 2: Telesné rozptýlenie sa</vt:lpstr>
      <vt:lpstr>Cvičenie proti premýšľaniu dookola 2: Telesné rozptýlenie sa</vt:lpstr>
      <vt:lpstr>Cvičenie proti premýšľaniu dookola 2: Telesné rozptýlenie sa</vt:lpstr>
      <vt:lpstr>Návrhy na zvýšenie sebavedomia</vt:lpstr>
      <vt:lpstr>Návrhy na zvýšenie sebavedomia</vt:lpstr>
      <vt:lpstr>Návrhy na zvýšenie sebavedomia</vt:lpstr>
      <vt:lpstr>Návrhy na zvýšenie sebavedomia</vt:lpstr>
      <vt:lpstr>Domáca úloha</vt:lpstr>
      <vt:lpstr>Domáca úloha</vt:lpstr>
      <vt:lpstr>Uplatnenie v každodennom živote</vt:lpstr>
      <vt:lpstr>Čo to má spoločné so psychózou?</vt:lpstr>
      <vt:lpstr>Čo to má spoločné so psychózou?</vt:lpstr>
      <vt:lpstr>Ďakujem vám za pozornosť!</vt:lpstr>
      <vt:lpstr>PowerPoint-Präsentation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User</dc:creator>
  <cp:lastModifiedBy>Britt ...</cp:lastModifiedBy>
  <cp:revision>316</cp:revision>
  <dcterms:created xsi:type="dcterms:W3CDTF">2015-06-01T16:15:11Z</dcterms:created>
  <dcterms:modified xsi:type="dcterms:W3CDTF">2022-09-12T09:09:50Z</dcterms:modified>
</cp:coreProperties>
</file>