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53" r:id="rId2"/>
    <p:sldId id="462" r:id="rId3"/>
    <p:sldId id="522" r:id="rId4"/>
    <p:sldId id="473" r:id="rId5"/>
    <p:sldId id="532" r:id="rId6"/>
    <p:sldId id="531" r:id="rId7"/>
    <p:sldId id="530" r:id="rId8"/>
    <p:sldId id="529" r:id="rId9"/>
    <p:sldId id="467" r:id="rId10"/>
    <p:sldId id="376" r:id="rId11"/>
    <p:sldId id="375" r:id="rId12"/>
    <p:sldId id="374" r:id="rId13"/>
    <p:sldId id="338" r:id="rId14"/>
    <p:sldId id="357" r:id="rId15"/>
    <p:sldId id="339" r:id="rId16"/>
    <p:sldId id="361" r:id="rId17"/>
    <p:sldId id="358" r:id="rId18"/>
    <p:sldId id="500" r:id="rId19"/>
    <p:sldId id="534" r:id="rId20"/>
    <p:sldId id="533" r:id="rId21"/>
    <p:sldId id="437" r:id="rId22"/>
    <p:sldId id="438" r:id="rId23"/>
    <p:sldId id="469" r:id="rId24"/>
    <p:sldId id="309" r:id="rId25"/>
    <p:sldId id="507" r:id="rId26"/>
    <p:sldId id="540" r:id="rId27"/>
    <p:sldId id="539" r:id="rId28"/>
    <p:sldId id="538" r:id="rId29"/>
    <p:sldId id="537" r:id="rId30"/>
    <p:sldId id="536" r:id="rId31"/>
    <p:sldId id="535" r:id="rId32"/>
    <p:sldId id="316" r:id="rId33"/>
    <p:sldId id="390" r:id="rId34"/>
    <p:sldId id="541" r:id="rId35"/>
    <p:sldId id="544" r:id="rId36"/>
    <p:sldId id="543" r:id="rId37"/>
    <p:sldId id="279" r:id="rId38"/>
    <p:sldId id="471" r:id="rId39"/>
    <p:sldId id="480" r:id="rId40"/>
    <p:sldId id="511" r:id="rId41"/>
    <p:sldId id="518" r:id="rId42"/>
    <p:sldId id="546" r:id="rId43"/>
    <p:sldId id="545" r:id="rId44"/>
    <p:sldId id="526" r:id="rId45"/>
    <p:sldId id="547" r:id="rId46"/>
    <p:sldId id="313" r:id="rId47"/>
    <p:sldId id="495" r:id="rId48"/>
    <p:sldId id="496" r:id="rId49"/>
    <p:sldId id="513" r:id="rId50"/>
    <p:sldId id="549" r:id="rId51"/>
    <p:sldId id="548" r:id="rId52"/>
    <p:sldId id="485" r:id="rId53"/>
    <p:sldId id="520" r:id="rId54"/>
    <p:sldId id="514" r:id="rId55"/>
    <p:sldId id="550" r:id="rId56"/>
    <p:sldId id="488" r:id="rId57"/>
    <p:sldId id="551" r:id="rId58"/>
    <p:sldId id="515" r:id="rId59"/>
    <p:sldId id="552" r:id="rId60"/>
    <p:sldId id="317" r:id="rId61"/>
    <p:sldId id="521" r:id="rId62"/>
    <p:sldId id="436" r:id="rId63"/>
    <p:sldId id="528" r:id="rId64"/>
    <p:sldId id="494" r:id="rId65"/>
  </p:sldIdLst>
  <p:sldSz cx="12195175" cy="6858000"/>
  <p:notesSz cx="6858000" cy="9947275"/>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1801" autoAdjust="0"/>
  </p:normalViewPr>
  <p:slideViewPr>
    <p:cSldViewPr>
      <p:cViewPr varScale="1">
        <p:scale>
          <a:sx n="67" d="100"/>
          <a:sy n="67" d="100"/>
        </p:scale>
        <p:origin x="836"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Ochorenie</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Predsudky</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Sebavedomie</a:t>
          </a:r>
          <a:r>
            <a:rPr lang="en-US" sz="2400" dirty="0">
              <a:latin typeface="+mj-lt"/>
              <a:ea typeface="Verdana" pitchFamily="34" charset="0"/>
            </a:rPr>
            <a:t> </a:t>
          </a:r>
          <a:r>
            <a:rPr lang="en-US" sz="2400" dirty="0" err="1">
              <a:latin typeface="+mj-lt"/>
              <a:ea typeface="Verdana" pitchFamily="34" charset="0"/>
            </a:rPr>
            <a:t>padá</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76B19D0A-D8ED-4D32-96DE-29C14E10AAD2}"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1B2D1097-BFB8-4E68-B292-9BB90513820C}" type="presOf" srcId="{6459B721-636D-4D51-9601-6B4E5788A266}" destId="{818239DA-8F7F-4917-8EB0-77B4EE5EAA94}" srcOrd="0" destOrd="0" presId="urn:microsoft.com/office/officeart/2005/8/layout/cycle1"/>
    <dgm:cxn modelId="{D90F2698-0903-4CC0-8AE8-3E76FF8BAAEC}" type="presOf" srcId="{3F4E915D-4700-4542-A7C1-CEF728AB432D}" destId="{0332A1E0-1C13-4723-960F-9019466D281A}" srcOrd="0" destOrd="0" presId="urn:microsoft.com/office/officeart/2005/8/layout/cycle1"/>
    <dgm:cxn modelId="{63FC46AB-9F9B-4548-90BA-86C47983AD04}" type="presOf" srcId="{11E49AD0-DCE6-49A3-A921-184F5EB9A5C6}" destId="{79E1ED89-3D58-4688-A48D-428AB1CD95FE}" srcOrd="0" destOrd="0" presId="urn:microsoft.com/office/officeart/2005/8/layout/cycle1"/>
    <dgm:cxn modelId="{A7305EB6-F28E-4C79-9214-E8BD8EB1E4A7}" type="presOf" srcId="{B390256F-280B-40CB-BD31-09509749AC6C}" destId="{95978D0C-A8C9-4FB8-8DFC-2906FAA59983}" srcOrd="0" destOrd="0" presId="urn:microsoft.com/office/officeart/2005/8/layout/cycle1"/>
    <dgm:cxn modelId="{7E4EB4C9-786C-46AC-9651-D21549BDC7CB}" type="presOf" srcId="{90182C8E-0A3D-411B-A654-821F546FC078}" destId="{AC268F96-0D5D-4B9A-A307-62DE90494B18}" srcOrd="0" destOrd="0" presId="urn:microsoft.com/office/officeart/2005/8/layout/cycle1"/>
    <dgm:cxn modelId="{92DD51E6-733A-47A4-B3C3-868C6DC5D9E6}"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9A2E3E30-A57F-4C20-8CF6-0F5C969A9243}" type="presParOf" srcId="{8816A1BD-E3E1-4456-9298-4B3407C622F7}" destId="{682C883B-3E72-41CB-97EB-93B061717596}" srcOrd="0" destOrd="0" presId="urn:microsoft.com/office/officeart/2005/8/layout/cycle1"/>
    <dgm:cxn modelId="{77FE26CF-8E4D-4A65-BF60-6FCFB0CEEEE0}" type="presParOf" srcId="{8816A1BD-E3E1-4456-9298-4B3407C622F7}" destId="{79E1ED89-3D58-4688-A48D-428AB1CD95FE}" srcOrd="1" destOrd="0" presId="urn:microsoft.com/office/officeart/2005/8/layout/cycle1"/>
    <dgm:cxn modelId="{537074A3-720B-44B8-BE20-F548BC21C6B5}" type="presParOf" srcId="{8816A1BD-E3E1-4456-9298-4B3407C622F7}" destId="{0332A1E0-1C13-4723-960F-9019466D281A}" srcOrd="2" destOrd="0" presId="urn:microsoft.com/office/officeart/2005/8/layout/cycle1"/>
    <dgm:cxn modelId="{9F1A03AC-3B1B-44FB-AA51-0AC9E9132C94}" type="presParOf" srcId="{8816A1BD-E3E1-4456-9298-4B3407C622F7}" destId="{788C7A12-E6C7-4DB4-9A7F-209CA41AE316}" srcOrd="3" destOrd="0" presId="urn:microsoft.com/office/officeart/2005/8/layout/cycle1"/>
    <dgm:cxn modelId="{130B0E92-8DDE-43CD-AB5A-5A886CA09BCD}" type="presParOf" srcId="{8816A1BD-E3E1-4456-9298-4B3407C622F7}" destId="{95978D0C-A8C9-4FB8-8DFC-2906FAA59983}" srcOrd="4" destOrd="0" presId="urn:microsoft.com/office/officeart/2005/8/layout/cycle1"/>
    <dgm:cxn modelId="{1609253F-80FE-413B-9A62-6F0E2DA135FC}" type="presParOf" srcId="{8816A1BD-E3E1-4456-9298-4B3407C622F7}" destId="{818239DA-8F7F-4917-8EB0-77B4EE5EAA94}" srcOrd="5" destOrd="0" presId="urn:microsoft.com/office/officeart/2005/8/layout/cycle1"/>
    <dgm:cxn modelId="{0127586E-BEA0-455D-A8B3-57CA7231A532}" type="presParOf" srcId="{8816A1BD-E3E1-4456-9298-4B3407C622F7}" destId="{F48D0065-C1C5-41DE-80DC-9649E256CF0F}" srcOrd="6" destOrd="0" presId="urn:microsoft.com/office/officeart/2005/8/layout/cycle1"/>
    <dgm:cxn modelId="{19C80FDF-93D4-472A-9659-ED7D3102D422}" type="presParOf" srcId="{8816A1BD-E3E1-4456-9298-4B3407C622F7}" destId="{D559A818-7D53-4BBD-8633-917FB032314D}" srcOrd="7" destOrd="0" presId="urn:microsoft.com/office/officeart/2005/8/layout/cycle1"/>
    <dgm:cxn modelId="{68BF85FF-3C64-40E5-A5EB-23B03E062BBA}"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Ochorenie</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Predsudky</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Sebavedomie</a:t>
          </a:r>
          <a:r>
            <a:rPr lang="en-US" sz="2400" kern="1200" dirty="0">
              <a:latin typeface="+mj-lt"/>
              <a:ea typeface="Verdana" pitchFamily="34" charset="0"/>
            </a:rPr>
            <a:t> </a:t>
          </a:r>
          <a:r>
            <a:rPr lang="en-US" sz="2400" kern="1200" dirty="0" err="1">
              <a:latin typeface="+mj-lt"/>
              <a:ea typeface="Verdana" pitchFamily="34" charset="0"/>
            </a:rPr>
            <a:t>padá</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1" y="0"/>
            <a:ext cx="2972004" cy="496824"/>
          </a:xfrm>
          <a:prstGeom prst="rect">
            <a:avLst/>
          </a:prstGeom>
          <a:noFill/>
          <a:ln w="9525">
            <a:noFill/>
            <a:miter lim="800000"/>
            <a:headEnd/>
            <a:tailEnd/>
          </a:ln>
          <a:effectLst/>
        </p:spPr>
        <p:txBody>
          <a:bodyPr vert="horz" wrap="square" lIns="96027" tIns="48014" rIns="96027" bIns="48014" numCol="1" anchor="t" anchorCtr="0" compatLnSpc="1">
            <a:prstTxWarp prst="textNoShape">
              <a:avLst/>
            </a:prstTxWarp>
          </a:bodyPr>
          <a:lstStyle>
            <a:lvl1pPr algn="l" defTabSz="960387">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85996" y="0"/>
            <a:ext cx="2972004" cy="496824"/>
          </a:xfrm>
          <a:prstGeom prst="rect">
            <a:avLst/>
          </a:prstGeom>
          <a:noFill/>
          <a:ln w="9525">
            <a:noFill/>
            <a:miter lim="800000"/>
            <a:headEnd/>
            <a:tailEnd/>
          </a:ln>
          <a:effectLst/>
        </p:spPr>
        <p:txBody>
          <a:bodyPr vert="horz" wrap="square" lIns="96027" tIns="48014" rIns="96027" bIns="48014" numCol="1" anchor="t" anchorCtr="0" compatLnSpc="1">
            <a:prstTxWarp prst="textNoShape">
              <a:avLst/>
            </a:prstTxWarp>
          </a:bodyPr>
          <a:lstStyle>
            <a:lvl1pPr algn="r" defTabSz="960387">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1" y="9450452"/>
            <a:ext cx="2972004" cy="496824"/>
          </a:xfrm>
          <a:prstGeom prst="rect">
            <a:avLst/>
          </a:prstGeom>
          <a:noFill/>
          <a:ln w="9525">
            <a:noFill/>
            <a:miter lim="800000"/>
            <a:headEnd/>
            <a:tailEnd/>
          </a:ln>
          <a:effectLst/>
        </p:spPr>
        <p:txBody>
          <a:bodyPr vert="horz" wrap="square" lIns="96027" tIns="48014" rIns="96027" bIns="48014" numCol="1" anchor="b" anchorCtr="0" compatLnSpc="1">
            <a:prstTxWarp prst="textNoShape">
              <a:avLst/>
            </a:prstTxWarp>
          </a:bodyPr>
          <a:lstStyle>
            <a:lvl1pPr algn="l" defTabSz="960387">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85996" y="9450452"/>
            <a:ext cx="2972004" cy="496824"/>
          </a:xfrm>
          <a:prstGeom prst="rect">
            <a:avLst/>
          </a:prstGeom>
          <a:noFill/>
          <a:ln w="9525">
            <a:noFill/>
            <a:miter lim="800000"/>
            <a:headEnd/>
            <a:tailEnd/>
          </a:ln>
          <a:effectLst/>
        </p:spPr>
        <p:txBody>
          <a:bodyPr vert="horz" wrap="square" lIns="96027" tIns="48014" rIns="96027" bIns="48014" numCol="1" anchor="b" anchorCtr="0" compatLnSpc="1">
            <a:prstTxWarp prst="textNoShape">
              <a:avLst/>
            </a:prstTxWarp>
          </a:bodyPr>
          <a:lstStyle>
            <a:lvl1pPr algn="r" defTabSz="960387">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1" y="0"/>
            <a:ext cx="2972004" cy="496824"/>
          </a:xfrm>
          <a:prstGeom prst="rect">
            <a:avLst/>
          </a:prstGeom>
          <a:noFill/>
          <a:ln w="9525">
            <a:noFill/>
            <a:miter lim="800000"/>
            <a:headEnd/>
            <a:tailEnd/>
          </a:ln>
          <a:effectLst/>
        </p:spPr>
        <p:txBody>
          <a:bodyPr vert="horz" wrap="square" lIns="96027" tIns="48014" rIns="96027" bIns="48014" numCol="1" anchor="t" anchorCtr="0" compatLnSpc="1">
            <a:prstTxWarp prst="textNoShape">
              <a:avLst/>
            </a:prstTxWarp>
          </a:bodyPr>
          <a:lstStyle>
            <a:lvl1pPr algn="l" defTabSz="960387">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85996" y="0"/>
            <a:ext cx="2972004" cy="496824"/>
          </a:xfrm>
          <a:prstGeom prst="rect">
            <a:avLst/>
          </a:prstGeom>
          <a:noFill/>
          <a:ln w="9525">
            <a:noFill/>
            <a:miter lim="800000"/>
            <a:headEnd/>
            <a:tailEnd/>
          </a:ln>
          <a:effectLst/>
        </p:spPr>
        <p:txBody>
          <a:bodyPr vert="horz" wrap="square" lIns="96027" tIns="48014" rIns="96027" bIns="48014" numCol="1" anchor="t" anchorCtr="0" compatLnSpc="1">
            <a:prstTxWarp prst="textNoShape">
              <a:avLst/>
            </a:prstTxWarp>
          </a:bodyPr>
          <a:lstStyle>
            <a:lvl1pPr algn="r" defTabSz="960387">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12713" y="746125"/>
            <a:ext cx="6632575" cy="3730625"/>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13991" y="4724454"/>
            <a:ext cx="5030018" cy="4476043"/>
          </a:xfrm>
          <a:prstGeom prst="rect">
            <a:avLst/>
          </a:prstGeom>
          <a:noFill/>
          <a:ln w="9525">
            <a:noFill/>
            <a:miter lim="800000"/>
            <a:headEnd/>
            <a:tailEnd/>
          </a:ln>
          <a:effectLst/>
        </p:spPr>
        <p:txBody>
          <a:bodyPr vert="horz" wrap="square" lIns="96027" tIns="48014" rIns="96027" bIns="4801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1" y="9450452"/>
            <a:ext cx="2972004" cy="496824"/>
          </a:xfrm>
          <a:prstGeom prst="rect">
            <a:avLst/>
          </a:prstGeom>
          <a:noFill/>
          <a:ln w="9525">
            <a:noFill/>
            <a:miter lim="800000"/>
            <a:headEnd/>
            <a:tailEnd/>
          </a:ln>
          <a:effectLst/>
        </p:spPr>
        <p:txBody>
          <a:bodyPr vert="horz" wrap="square" lIns="96027" tIns="48014" rIns="96027" bIns="48014" numCol="1" anchor="b" anchorCtr="0" compatLnSpc="1">
            <a:prstTxWarp prst="textNoShape">
              <a:avLst/>
            </a:prstTxWarp>
          </a:bodyPr>
          <a:lstStyle>
            <a:lvl1pPr algn="l" defTabSz="960387">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85996" y="9450452"/>
            <a:ext cx="2972004" cy="496824"/>
          </a:xfrm>
          <a:prstGeom prst="rect">
            <a:avLst/>
          </a:prstGeom>
          <a:noFill/>
          <a:ln w="9525">
            <a:noFill/>
            <a:miter lim="800000"/>
            <a:headEnd/>
            <a:tailEnd/>
          </a:ln>
          <a:effectLst/>
        </p:spPr>
        <p:txBody>
          <a:bodyPr vert="horz" wrap="square" lIns="96027" tIns="48014" rIns="96027" bIns="48014" numCol="1" anchor="b" anchorCtr="0" compatLnSpc="1">
            <a:prstTxWarp prst="textNoShape">
              <a:avLst/>
            </a:prstTxWarp>
          </a:bodyPr>
          <a:lstStyle>
            <a:lvl1pPr algn="r" defTabSz="960387">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587375"/>
            <a:ext cx="5567362" cy="31321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12713" y="746125"/>
            <a:ext cx="6632575" cy="3730625"/>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12713" y="746125"/>
            <a:ext cx="6632575" cy="3730625"/>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835381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12713" y="746125"/>
            <a:ext cx="6632575" cy="3730625"/>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12713" y="746125"/>
            <a:ext cx="6632575" cy="3730625"/>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12713" y="746125"/>
            <a:ext cx="6632575" cy="3730625"/>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12713" y="746125"/>
            <a:ext cx="6632575" cy="3730625"/>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12713" y="746125"/>
            <a:ext cx="6632575" cy="3730625"/>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12713" y="746125"/>
            <a:ext cx="6632575" cy="3730625"/>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12713" y="746125"/>
            <a:ext cx="6632575" cy="3730625"/>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111218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714044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2252591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3269407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910853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3462210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639205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654926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127244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931823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12713" y="746125"/>
            <a:ext cx="6632575" cy="3730625"/>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12713" y="746125"/>
            <a:ext cx="6632575" cy="3730625"/>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12713" y="746125"/>
            <a:ext cx="6632575" cy="3730625"/>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1015372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12713" y="746125"/>
            <a:ext cx="6632575" cy="3730625"/>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3710724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12713" y="746125"/>
            <a:ext cx="6632575" cy="3730625"/>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706931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12713" y="746125"/>
            <a:ext cx="6632575" cy="3730625"/>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3212983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12713" y="746125"/>
            <a:ext cx="6632575" cy="3730625"/>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3212983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12713" y="746125"/>
            <a:ext cx="6632575" cy="3730625"/>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3212983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15764373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3696836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4127117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673407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943143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7875056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13052802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12713" y="746125"/>
            <a:ext cx="6632575" cy="3730625"/>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4105946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12713" y="746125"/>
            <a:ext cx="6632575" cy="3730625"/>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4105946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40208084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3339527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5687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193146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20078065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41893643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14568068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1160585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1160585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42725995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12713" y="746125"/>
            <a:ext cx="6632575" cy="3730625"/>
          </a:xfrm>
          <a:ln/>
        </p:spPr>
      </p:sp>
      <p:sp>
        <p:nvSpPr>
          <p:cNvPr id="108546" name="Notizenplatzhalter 2"/>
          <p:cNvSpPr>
            <a:spLocks noGrp="1"/>
          </p:cNvSpPr>
          <p:nvPr>
            <p:ph type="body" idx="1"/>
          </p:nvPr>
        </p:nvSpPr>
        <p:spPr>
          <a:noFill/>
          <a:ln/>
        </p:spPr>
        <p:txBody>
          <a:bodyPr/>
          <a:lstStyle/>
          <a:p>
            <a:pPr marL="166221" indent="-166221">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42725995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18096691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12032622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12713" y="746125"/>
            <a:ext cx="6632575" cy="3730625"/>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587375"/>
            <a:ext cx="5567362" cy="31321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387">
              <a:spcBef>
                <a:spcPct val="30000"/>
              </a:spcBef>
              <a:defRPr sz="1200">
                <a:solidFill>
                  <a:schemeClr val="tx1"/>
                </a:solidFill>
                <a:latin typeface="Times New Roman" panose="02020603050405020304" pitchFamily="18" charset="0"/>
              </a:defRPr>
            </a:lvl1pPr>
            <a:lvl2pPr marL="720290" indent="-277035" defTabSz="960387">
              <a:spcBef>
                <a:spcPct val="30000"/>
              </a:spcBef>
              <a:defRPr sz="1200">
                <a:solidFill>
                  <a:schemeClr val="tx1"/>
                </a:solidFill>
                <a:latin typeface="Times New Roman" panose="02020603050405020304" pitchFamily="18" charset="0"/>
              </a:defRPr>
            </a:lvl2pPr>
            <a:lvl3pPr marL="1108139" indent="-221628" defTabSz="960387">
              <a:spcBef>
                <a:spcPct val="30000"/>
              </a:spcBef>
              <a:defRPr sz="1200">
                <a:solidFill>
                  <a:schemeClr val="tx1"/>
                </a:solidFill>
                <a:latin typeface="Times New Roman" panose="02020603050405020304" pitchFamily="18" charset="0"/>
              </a:defRPr>
            </a:lvl3pPr>
            <a:lvl4pPr marL="1551394" indent="-221628" defTabSz="960387">
              <a:spcBef>
                <a:spcPct val="30000"/>
              </a:spcBef>
              <a:defRPr sz="1200">
                <a:solidFill>
                  <a:schemeClr val="tx1"/>
                </a:solidFill>
                <a:latin typeface="Times New Roman" panose="02020603050405020304" pitchFamily="18" charset="0"/>
              </a:defRPr>
            </a:lvl4pPr>
            <a:lvl5pPr marL="1994649" indent="-221628" defTabSz="960387">
              <a:spcBef>
                <a:spcPct val="30000"/>
              </a:spcBef>
              <a:defRPr sz="1200">
                <a:solidFill>
                  <a:schemeClr val="tx1"/>
                </a:solidFill>
                <a:latin typeface="Times New Roman" panose="02020603050405020304" pitchFamily="18" charset="0"/>
              </a:defRPr>
            </a:lvl5pPr>
            <a:lvl6pPr marL="2437905" indent="-221628" defTabSz="960387" eaLnBrk="0" fontAlgn="base" hangingPunct="0">
              <a:spcBef>
                <a:spcPct val="30000"/>
              </a:spcBef>
              <a:spcAft>
                <a:spcPct val="0"/>
              </a:spcAft>
              <a:defRPr sz="1200">
                <a:solidFill>
                  <a:schemeClr val="tx1"/>
                </a:solidFill>
                <a:latin typeface="Times New Roman" panose="02020603050405020304" pitchFamily="18" charset="0"/>
              </a:defRPr>
            </a:lvl6pPr>
            <a:lvl7pPr marL="2881160" indent="-221628" defTabSz="960387" eaLnBrk="0" fontAlgn="base" hangingPunct="0">
              <a:spcBef>
                <a:spcPct val="30000"/>
              </a:spcBef>
              <a:spcAft>
                <a:spcPct val="0"/>
              </a:spcAft>
              <a:defRPr sz="1200">
                <a:solidFill>
                  <a:schemeClr val="tx1"/>
                </a:solidFill>
                <a:latin typeface="Times New Roman" panose="02020603050405020304" pitchFamily="18" charset="0"/>
              </a:defRPr>
            </a:lvl7pPr>
            <a:lvl8pPr marL="3324416" indent="-221628" defTabSz="960387" eaLnBrk="0" fontAlgn="base" hangingPunct="0">
              <a:spcBef>
                <a:spcPct val="30000"/>
              </a:spcBef>
              <a:spcAft>
                <a:spcPct val="0"/>
              </a:spcAft>
              <a:defRPr sz="1200">
                <a:solidFill>
                  <a:schemeClr val="tx1"/>
                </a:solidFill>
                <a:latin typeface="Times New Roman" panose="02020603050405020304" pitchFamily="18" charset="0"/>
              </a:defRPr>
            </a:lvl8pPr>
            <a:lvl9pPr marL="3767671" indent="-221628" defTabSz="96038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12713" y="746125"/>
            <a:ext cx="6632575" cy="3730625"/>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10 – Ako sa postaviť k predsudkom (Stigma)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10 – Ako sa postaviť k predsudkom (Stigma)</a:t>
            </a:r>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10 – Ako sa postaviť k predsudkom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en-US" altLang="ja-JP" dirty="0" err="1">
                <a:latin typeface="+mn-lt"/>
                <a:ea typeface="+mn-ea"/>
                <a:cs typeface="+mn-cs"/>
              </a:rPr>
              <a:t>Ako</a:t>
            </a:r>
            <a:r>
              <a:rPr lang="en-US" altLang="ja-JP" dirty="0">
                <a:latin typeface="+mn-lt"/>
                <a:ea typeface="+mn-ea"/>
                <a:cs typeface="+mn-cs"/>
              </a:rPr>
              <a:t> </a:t>
            </a:r>
            <a:r>
              <a:rPr lang="en-US" altLang="ja-JP" dirty="0" err="1">
                <a:latin typeface="+mn-lt"/>
                <a:ea typeface="+mn-ea"/>
                <a:cs typeface="+mn-cs"/>
              </a:rPr>
              <a:t>sa</a:t>
            </a:r>
            <a:r>
              <a:rPr lang="en-US" altLang="ja-JP" dirty="0">
                <a:latin typeface="+mn-lt"/>
                <a:ea typeface="+mn-ea"/>
                <a:cs typeface="+mn-cs"/>
              </a:rPr>
              <a:t> </a:t>
            </a:r>
            <a:r>
              <a:rPr lang="en-US" altLang="ja-JP" dirty="0" err="1">
                <a:latin typeface="+mn-lt"/>
                <a:ea typeface="+mn-ea"/>
                <a:cs typeface="+mn-cs"/>
              </a:rPr>
              <a:t>postaviť</a:t>
            </a:r>
            <a:r>
              <a:rPr lang="en-US" altLang="ja-JP" dirty="0">
                <a:latin typeface="+mn-lt"/>
                <a:ea typeface="+mn-ea"/>
                <a:cs typeface="+mn-cs"/>
              </a:rPr>
              <a:t> k </a:t>
            </a:r>
            <a:r>
              <a:rPr lang="en-US" altLang="ja-JP" dirty="0" err="1">
                <a:latin typeface="+mn-lt"/>
                <a:ea typeface="+mn-ea"/>
                <a:cs typeface="+mn-cs"/>
              </a:rPr>
              <a:t>predsudkom</a:t>
            </a:r>
            <a:r>
              <a:rPr lang="en-US" altLang="ja-JP" dirty="0">
                <a:latin typeface="+mn-lt"/>
                <a:ea typeface="+mn-ea"/>
                <a:cs typeface="+mn-cs"/>
              </a:rPr>
              <a:t>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22167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sk-SK" sz="2000" dirty="0">
                <a:solidFill>
                  <a:srgbClr val="333333"/>
                </a:solidFill>
              </a:rPr>
              <a:t>narodený</a:t>
            </a:r>
            <a:r>
              <a:rPr lang="de-DE" sz="2000" dirty="0">
                <a:solidFill>
                  <a:srgbClr val="333333"/>
                </a:solidFill>
              </a:rPr>
              <a:t> 26</a:t>
            </a:r>
            <a:r>
              <a:rPr lang="sk-SK" sz="2000" dirty="0">
                <a:solidFill>
                  <a:srgbClr val="333333"/>
                </a:solidFill>
              </a:rPr>
              <a:t>. januára</a:t>
            </a:r>
            <a:r>
              <a:rPr lang="de-DE" sz="20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sk-SK" sz="2000" dirty="0">
                <a:solidFill>
                  <a:srgbClr val="333333"/>
                </a:solidFill>
              </a:rPr>
              <a:t>narodený</a:t>
            </a:r>
            <a:r>
              <a:rPr lang="de-DE" sz="2000" dirty="0">
                <a:solidFill>
                  <a:srgbClr val="333333"/>
                </a:solidFill>
              </a:rPr>
              <a:t> 17</a:t>
            </a:r>
            <a:r>
              <a:rPr lang="sk-SK" sz="2000" dirty="0">
                <a:solidFill>
                  <a:srgbClr val="333333"/>
                </a:solidFill>
              </a:rPr>
              <a:t>. februára</a:t>
            </a:r>
            <a:r>
              <a:rPr lang="de-DE" sz="20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sk-SK" sz="2000" dirty="0">
                <a:solidFill>
                  <a:srgbClr val="333333"/>
                </a:solidFill>
              </a:rPr>
              <a:t>narodený</a:t>
            </a:r>
            <a:r>
              <a:rPr lang="de-DE" sz="2000" dirty="0">
                <a:solidFill>
                  <a:srgbClr val="333333"/>
                </a:solidFill>
              </a:rPr>
              <a:t> 30</a:t>
            </a:r>
            <a:r>
              <a:rPr lang="sk-SK" sz="2000" dirty="0">
                <a:solidFill>
                  <a:srgbClr val="333333"/>
                </a:solidFill>
              </a:rPr>
              <a:t>. decembra</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sk-SK" sz="2000" dirty="0">
                <a:solidFill>
                  <a:srgbClr val="333333"/>
                </a:solidFill>
              </a:rPr>
              <a:t>narodený</a:t>
            </a:r>
            <a:r>
              <a:rPr lang="fr-FR" sz="2000" dirty="0">
                <a:solidFill>
                  <a:srgbClr val="333333"/>
                </a:solidFill>
              </a:rPr>
              <a:t> 30</a:t>
            </a:r>
            <a:r>
              <a:rPr lang="sk-SK" sz="2000" dirty="0">
                <a:solidFill>
                  <a:srgbClr val="333333"/>
                </a:solidFill>
              </a:rPr>
              <a:t>. júna</a:t>
            </a:r>
            <a:r>
              <a:rPr lang="fr-FR" sz="2000" dirty="0">
                <a:solidFill>
                  <a:srgbClr val="333333"/>
                </a:solidFill>
              </a:rPr>
              <a:t>, 1966</a:t>
            </a:r>
            <a:r>
              <a:rPr lang="de-DE" sz="2000" dirty="0">
                <a:solidFill>
                  <a:srgbClr val="333333"/>
                </a:solidFill>
              </a:rPr>
              <a:t>)</a:t>
            </a:r>
          </a:p>
          <a:p>
            <a:pPr lvl="0" defTabSz="914400" fontAlgn="base">
              <a:lnSpc>
                <a:spcPct val="100000"/>
              </a:lnSpc>
              <a:spcBef>
                <a:spcPts val="1200"/>
              </a:spcBef>
              <a:defRPr/>
            </a:pPr>
            <a:r>
              <a:rPr lang="en-US"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sk-SK" sz="2000" dirty="0">
                <a:solidFill>
                  <a:srgbClr val="333333"/>
                </a:solidFill>
              </a:rPr>
              <a:t>narodený</a:t>
            </a:r>
            <a:r>
              <a:rPr lang="de-DE" sz="2000" dirty="0">
                <a:solidFill>
                  <a:srgbClr val="333333"/>
                </a:solidFill>
              </a:rPr>
              <a:t> 26</a:t>
            </a:r>
            <a:r>
              <a:rPr lang="sk-SK" sz="2000" dirty="0">
                <a:solidFill>
                  <a:srgbClr val="333333"/>
                </a:solidFill>
              </a:rPr>
              <a:t>. januára</a:t>
            </a:r>
            <a:r>
              <a:rPr lang="de-DE" sz="2000" dirty="0">
                <a:solidFill>
                  <a:srgbClr val="333333"/>
                </a:solidFill>
              </a:rPr>
              <a:t>,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sk-SK" sz="2000" dirty="0">
                <a:solidFill>
                  <a:srgbClr val="333333"/>
                </a:solidFill>
              </a:rPr>
              <a:t>narodený</a:t>
            </a:r>
            <a:r>
              <a:rPr lang="de-DE" sz="2000" dirty="0">
                <a:solidFill>
                  <a:srgbClr val="333333"/>
                </a:solidFill>
              </a:rPr>
              <a:t> 17</a:t>
            </a:r>
            <a:r>
              <a:rPr lang="sk-SK" sz="2000" dirty="0">
                <a:solidFill>
                  <a:srgbClr val="333333"/>
                </a:solidFill>
              </a:rPr>
              <a:t>. februára</a:t>
            </a:r>
            <a:r>
              <a:rPr lang="de-DE" sz="2000" dirty="0">
                <a:solidFill>
                  <a:srgbClr val="333333"/>
                </a:solidFill>
              </a:rPr>
              <a:t>,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sk-SK" sz="2000" dirty="0">
                <a:solidFill>
                  <a:srgbClr val="333333"/>
                </a:solidFill>
              </a:rPr>
              <a:t>narodený</a:t>
            </a:r>
            <a:r>
              <a:rPr lang="de-DE" sz="2000" dirty="0">
                <a:solidFill>
                  <a:srgbClr val="333333"/>
                </a:solidFill>
              </a:rPr>
              <a:t> 30</a:t>
            </a:r>
            <a:r>
              <a:rPr lang="sk-SK" sz="2000" dirty="0">
                <a:solidFill>
                  <a:srgbClr val="333333"/>
                </a:solidFill>
              </a:rPr>
              <a:t>. decembra</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sk-SK" sz="2000" dirty="0">
                <a:solidFill>
                  <a:srgbClr val="333333"/>
                </a:solidFill>
              </a:rPr>
              <a:t>narodený</a:t>
            </a:r>
            <a:r>
              <a:rPr lang="fr-FR" sz="2000" dirty="0">
                <a:solidFill>
                  <a:srgbClr val="333333"/>
                </a:solidFill>
              </a:rPr>
              <a:t> 30</a:t>
            </a:r>
            <a:r>
              <a:rPr lang="sk-SK" sz="2000" dirty="0">
                <a:solidFill>
                  <a:srgbClr val="333333"/>
                </a:solidFill>
              </a:rPr>
              <a:t>. júna</a:t>
            </a:r>
            <a:r>
              <a:rPr lang="fr-FR" sz="2000" dirty="0">
                <a:solidFill>
                  <a:srgbClr val="333333"/>
                </a:solidFill>
              </a:rPr>
              <a:t>, 1966</a:t>
            </a:r>
            <a:r>
              <a:rPr lang="de-DE" sz="2000" dirty="0">
                <a:solidFill>
                  <a:srgbClr val="333333"/>
                </a:solidFill>
              </a:rPr>
              <a:t>)</a:t>
            </a:r>
          </a:p>
          <a:p>
            <a:pPr lvl="0" defTabSz="914400" fontAlgn="base">
              <a:lnSpc>
                <a:spcPct val="100000"/>
              </a:lnSpc>
              <a:spcBef>
                <a:spcPts val="1200"/>
              </a:spcBef>
              <a:defRPr/>
            </a:pPr>
            <a:r>
              <a:rPr lang="sk-SK" sz="2000" dirty="0">
                <a:solidFill>
                  <a:srgbClr val="004992"/>
                </a:solidFill>
              </a:rPr>
              <a:t>Muži</a:t>
            </a:r>
            <a:r>
              <a:rPr lang="de-DE" sz="2000" dirty="0">
                <a:solidFill>
                  <a:srgbClr val="004992"/>
                </a:solidFill>
              </a:rPr>
              <a:t>, </a:t>
            </a:r>
            <a:r>
              <a:rPr lang="sk-SK" sz="2000" dirty="0">
                <a:solidFill>
                  <a:srgbClr val="004992"/>
                </a:solidFill>
              </a:rPr>
              <a:t>severoameričania</a:t>
            </a:r>
            <a:r>
              <a:rPr lang="de-DE" sz="2000" dirty="0">
                <a:solidFill>
                  <a:srgbClr val="004992"/>
                </a:solidFill>
              </a:rPr>
              <a:t>, </a:t>
            </a:r>
            <a:r>
              <a:rPr lang="sk-SK" sz="2000" dirty="0">
                <a:solidFill>
                  <a:srgbClr val="004992"/>
                </a:solidFill>
              </a:rPr>
              <a:t>známi športovci</a:t>
            </a:r>
            <a:r>
              <a:rPr lang="de-DE" sz="2000" dirty="0">
                <a:solidFill>
                  <a:srgbClr val="004992"/>
                </a:solidFill>
              </a:rPr>
              <a:t>, </a:t>
            </a:r>
            <a:r>
              <a:rPr lang="sk-SK" sz="2000" dirty="0">
                <a:solidFill>
                  <a:srgbClr val="004992"/>
                </a:solidFill>
              </a:rPr>
              <a:t>ešte žijú</a:t>
            </a: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5013149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sk-SK" sz="2000" dirty="0">
                <a:solidFill>
                  <a:srgbClr val="333333"/>
                </a:solidFill>
              </a:rPr>
              <a:t>j</a:t>
            </a:r>
            <a:r>
              <a:rPr lang="de-DE" sz="2000" dirty="0">
                <a:solidFill>
                  <a:srgbClr val="333333"/>
                </a:solidFill>
              </a:rPr>
              <a:t>odor Dosto</a:t>
            </a:r>
            <a:r>
              <a:rPr lang="sk-SK" sz="2000" dirty="0">
                <a:solidFill>
                  <a:srgbClr val="333333"/>
                </a:solidFill>
              </a:rPr>
              <a:t>j</a:t>
            </a:r>
            <a:r>
              <a:rPr lang="de-DE" sz="2000" dirty="0">
                <a:solidFill>
                  <a:srgbClr val="333333"/>
                </a:solidFill>
              </a:rPr>
              <a:t>evsk</a:t>
            </a:r>
            <a:r>
              <a:rPr lang="sk-SK" sz="2000" dirty="0">
                <a:solidFill>
                  <a:srgbClr val="333333"/>
                </a:solidFill>
              </a:rPr>
              <a:t>ij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en-US" sz="2000" dirty="0">
                <a:solidFill>
                  <a:srgbClr val="004992"/>
                </a:solidFill>
              </a:rPr>
              <a:t>???</a:t>
            </a:r>
            <a:endParaRPr 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sk-SK" sz="2000" dirty="0">
                <a:solidFill>
                  <a:srgbClr val="333333"/>
                </a:solidFill>
              </a:rPr>
              <a:t>j</a:t>
            </a:r>
            <a:r>
              <a:rPr lang="de-DE" sz="2000" dirty="0">
                <a:solidFill>
                  <a:srgbClr val="333333"/>
                </a:solidFill>
              </a:rPr>
              <a:t>odor Dosto</a:t>
            </a:r>
            <a:r>
              <a:rPr lang="sk-SK" sz="2000" dirty="0">
                <a:solidFill>
                  <a:srgbClr val="333333"/>
                </a:solidFill>
              </a:rPr>
              <a:t>j</a:t>
            </a:r>
            <a:r>
              <a:rPr lang="de-DE" sz="2000" dirty="0">
                <a:solidFill>
                  <a:srgbClr val="333333"/>
                </a:solidFill>
              </a:rPr>
              <a:t>evsk</a:t>
            </a:r>
            <a:r>
              <a:rPr lang="sk-SK" sz="2000" dirty="0">
                <a:solidFill>
                  <a:srgbClr val="333333"/>
                </a:solidFill>
              </a:rPr>
              <a:t>ij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sk-SK" sz="2000" dirty="0">
                <a:solidFill>
                  <a:srgbClr val="004992"/>
                </a:solidFill>
              </a:rPr>
              <a:t>Muži</a:t>
            </a:r>
            <a:r>
              <a:rPr lang="de-DE" sz="2000" dirty="0">
                <a:solidFill>
                  <a:srgbClr val="004992"/>
                </a:solidFill>
              </a:rPr>
              <a:t>, </a:t>
            </a:r>
            <a:r>
              <a:rPr lang="sk-SK" sz="2000" dirty="0">
                <a:solidFill>
                  <a:srgbClr val="004992"/>
                </a:solidFill>
              </a:rPr>
              <a:t>už zomreli</a:t>
            </a:r>
            <a:r>
              <a:rPr lang="de-DE" sz="2000" dirty="0">
                <a:solidFill>
                  <a:srgbClr val="004992"/>
                </a:solidFill>
              </a:rPr>
              <a:t>, </a:t>
            </a:r>
            <a:r>
              <a:rPr lang="sk-SK" sz="2000" dirty="0">
                <a:solidFill>
                  <a:srgbClr val="004992"/>
                </a:solidFill>
              </a:rPr>
              <a:t>a najmä</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359530268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sk-SK" sz="2000" dirty="0">
                <a:solidFill>
                  <a:srgbClr val="333333"/>
                </a:solidFill>
              </a:rPr>
              <a:t>j</a:t>
            </a:r>
            <a:r>
              <a:rPr lang="de-DE" sz="2000" dirty="0">
                <a:solidFill>
                  <a:srgbClr val="333333"/>
                </a:solidFill>
              </a:rPr>
              <a:t>odor Dosto</a:t>
            </a:r>
            <a:r>
              <a:rPr lang="sk-SK" sz="2000" dirty="0">
                <a:solidFill>
                  <a:srgbClr val="333333"/>
                </a:solidFill>
              </a:rPr>
              <a:t>j</a:t>
            </a:r>
            <a:r>
              <a:rPr lang="de-DE" sz="2000" dirty="0">
                <a:solidFill>
                  <a:srgbClr val="333333"/>
                </a:solidFill>
              </a:rPr>
              <a:t>evsk</a:t>
            </a:r>
            <a:r>
              <a:rPr lang="sk-SK" sz="2000" dirty="0">
                <a:solidFill>
                  <a:srgbClr val="333333"/>
                </a:solidFill>
              </a:rPr>
              <a:t>ij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sk-SK" sz="2000" dirty="0">
                <a:solidFill>
                  <a:srgbClr val="004992"/>
                </a:solidFill>
              </a:rPr>
              <a:t>Muži</a:t>
            </a:r>
            <a:r>
              <a:rPr lang="de-DE" sz="2000" dirty="0">
                <a:solidFill>
                  <a:srgbClr val="004992"/>
                </a:solidFill>
              </a:rPr>
              <a:t>, </a:t>
            </a:r>
            <a:r>
              <a:rPr lang="sk-SK" sz="2000" dirty="0">
                <a:solidFill>
                  <a:srgbClr val="004992"/>
                </a:solidFill>
              </a:rPr>
              <a:t>už zomreli</a:t>
            </a:r>
            <a:r>
              <a:rPr lang="de-DE" sz="2000" dirty="0">
                <a:solidFill>
                  <a:srgbClr val="004992"/>
                </a:solidFill>
              </a:rPr>
              <a:t>, </a:t>
            </a:r>
            <a:r>
              <a:rPr lang="sk-SK" sz="2000" dirty="0">
                <a:solidFill>
                  <a:srgbClr val="004992"/>
                </a:solidFill>
              </a:rPr>
              <a:t>a najmä</a:t>
            </a:r>
            <a:r>
              <a:rPr lang="de-DE" sz="2000" dirty="0">
                <a:solidFill>
                  <a:srgbClr val="004992"/>
                </a:solidFill>
              </a:rPr>
              <a:t>…</a:t>
            </a:r>
          </a:p>
          <a:p>
            <a:pPr lvl="0" defTabSz="914400" fontAlgn="base">
              <a:lnSpc>
                <a:spcPct val="100000"/>
              </a:lnSpc>
              <a:spcBef>
                <a:spcPts val="1200"/>
              </a:spcBef>
              <a:defRPr/>
            </a:pPr>
            <a:r>
              <a:rPr lang="sk-SK" sz="2000" dirty="0">
                <a:solidFill>
                  <a:srgbClr val="004992"/>
                </a:solidFill>
              </a:rPr>
              <a:t>známi spisovatelia</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8412311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sk-SK" sz="2000" dirty="0">
                <a:solidFill>
                  <a:srgbClr val="333333"/>
                </a:solidFill>
              </a:rPr>
              <a:t>j</a:t>
            </a:r>
            <a:r>
              <a:rPr lang="de-DE" sz="2000" dirty="0">
                <a:solidFill>
                  <a:srgbClr val="333333"/>
                </a:solidFill>
              </a:rPr>
              <a:t>odor Dosto</a:t>
            </a:r>
            <a:r>
              <a:rPr lang="sk-SK" sz="2000" dirty="0">
                <a:solidFill>
                  <a:srgbClr val="333333"/>
                </a:solidFill>
              </a:rPr>
              <a:t>j</a:t>
            </a:r>
            <a:r>
              <a:rPr lang="de-DE" sz="2000" dirty="0">
                <a:solidFill>
                  <a:srgbClr val="333333"/>
                </a:solidFill>
              </a:rPr>
              <a:t>evsk</a:t>
            </a:r>
            <a:r>
              <a:rPr lang="sk-SK" sz="2000" dirty="0">
                <a:solidFill>
                  <a:srgbClr val="333333"/>
                </a:solidFill>
              </a:rPr>
              <a:t>ij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sk-SK" sz="2000" dirty="0">
                <a:solidFill>
                  <a:srgbClr val="004992"/>
                </a:solidFill>
              </a:rPr>
              <a:t>Muži</a:t>
            </a:r>
            <a:r>
              <a:rPr lang="de-DE" sz="2000" dirty="0">
                <a:solidFill>
                  <a:srgbClr val="004992"/>
                </a:solidFill>
              </a:rPr>
              <a:t>, </a:t>
            </a:r>
            <a:r>
              <a:rPr lang="sk-SK" sz="2000" dirty="0">
                <a:solidFill>
                  <a:srgbClr val="004992"/>
                </a:solidFill>
              </a:rPr>
              <a:t>už zomreli</a:t>
            </a:r>
            <a:r>
              <a:rPr lang="de-DE" sz="2000" dirty="0">
                <a:solidFill>
                  <a:srgbClr val="004992"/>
                </a:solidFill>
              </a:rPr>
              <a:t>, </a:t>
            </a:r>
            <a:r>
              <a:rPr lang="sk-SK" sz="2000" dirty="0">
                <a:solidFill>
                  <a:srgbClr val="004992"/>
                </a:solidFill>
              </a:rPr>
              <a:t>a najmä</a:t>
            </a:r>
            <a:r>
              <a:rPr lang="de-DE" sz="2000" dirty="0">
                <a:solidFill>
                  <a:srgbClr val="004992"/>
                </a:solidFill>
              </a:rPr>
              <a:t>…</a:t>
            </a:r>
          </a:p>
          <a:p>
            <a:pPr lvl="0" defTabSz="914400" fontAlgn="base">
              <a:lnSpc>
                <a:spcPct val="100000"/>
              </a:lnSpc>
              <a:spcBef>
                <a:spcPts val="1200"/>
              </a:spcBef>
              <a:defRPr/>
            </a:pPr>
            <a:r>
              <a:rPr lang="sk-SK" sz="2000" dirty="0">
                <a:solidFill>
                  <a:srgbClr val="004992"/>
                </a:solidFill>
              </a:rPr>
              <a:t>známi spisovatelia</a:t>
            </a:r>
            <a:r>
              <a:rPr lang="de-DE" sz="2000" dirty="0">
                <a:solidFill>
                  <a:srgbClr val="004992"/>
                </a:solidFill>
              </a:rPr>
              <a:t>!</a:t>
            </a:r>
          </a:p>
          <a:p>
            <a:pPr lvl="0" defTabSz="914400" fontAlgn="base">
              <a:lnSpc>
                <a:spcPct val="100000"/>
              </a:lnSpc>
              <a:spcBef>
                <a:spcPts val="1200"/>
              </a:spcBef>
              <a:defRPr/>
            </a:pPr>
            <a:r>
              <a:rPr lang="sk-SK" sz="2000" dirty="0">
                <a:solidFill>
                  <a:srgbClr val="004992"/>
                </a:solidFill>
              </a:rPr>
              <a:t>Ešte niečo</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41485743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spája týchto ľudí?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a:t>
            </a:r>
            <a:r>
              <a:rPr lang="sk-SK" sz="2000" dirty="0">
                <a:solidFill>
                  <a:srgbClr val="333333"/>
                </a:solidFill>
              </a:rPr>
              <a:t>j</a:t>
            </a:r>
            <a:r>
              <a:rPr lang="de-DE" sz="2000" dirty="0">
                <a:solidFill>
                  <a:srgbClr val="333333"/>
                </a:solidFill>
              </a:rPr>
              <a:t>odor Dosto</a:t>
            </a:r>
            <a:r>
              <a:rPr lang="sk-SK" sz="2000" dirty="0">
                <a:solidFill>
                  <a:srgbClr val="333333"/>
                </a:solidFill>
              </a:rPr>
              <a:t>j</a:t>
            </a:r>
            <a:r>
              <a:rPr lang="de-DE" sz="2000" dirty="0">
                <a:solidFill>
                  <a:srgbClr val="333333"/>
                </a:solidFill>
              </a:rPr>
              <a:t>evsk</a:t>
            </a:r>
            <a:r>
              <a:rPr lang="sk-SK" sz="2000" dirty="0">
                <a:solidFill>
                  <a:srgbClr val="333333"/>
                </a:solidFill>
              </a:rPr>
              <a:t>ij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sk-SK" sz="2000" dirty="0">
                <a:solidFill>
                  <a:srgbClr val="004992"/>
                </a:solidFill>
              </a:rPr>
              <a:t>Muži</a:t>
            </a:r>
            <a:r>
              <a:rPr lang="de-DE" sz="2000" dirty="0">
                <a:solidFill>
                  <a:srgbClr val="004992"/>
                </a:solidFill>
              </a:rPr>
              <a:t>, </a:t>
            </a:r>
            <a:r>
              <a:rPr lang="sk-SK" sz="2000" dirty="0">
                <a:solidFill>
                  <a:srgbClr val="004992"/>
                </a:solidFill>
              </a:rPr>
              <a:t>už zomreli</a:t>
            </a:r>
            <a:r>
              <a:rPr lang="de-DE" sz="2000" dirty="0">
                <a:solidFill>
                  <a:srgbClr val="004992"/>
                </a:solidFill>
              </a:rPr>
              <a:t>, </a:t>
            </a:r>
            <a:r>
              <a:rPr lang="sk-SK" sz="2000" dirty="0">
                <a:solidFill>
                  <a:srgbClr val="004992"/>
                </a:solidFill>
              </a:rPr>
              <a:t>a najmä</a:t>
            </a:r>
            <a:r>
              <a:rPr lang="de-DE" sz="2000" dirty="0">
                <a:solidFill>
                  <a:srgbClr val="004992"/>
                </a:solidFill>
              </a:rPr>
              <a:t>…</a:t>
            </a:r>
          </a:p>
          <a:p>
            <a:pPr lvl="0" defTabSz="914400" fontAlgn="base">
              <a:lnSpc>
                <a:spcPct val="100000"/>
              </a:lnSpc>
              <a:spcBef>
                <a:spcPts val="1200"/>
              </a:spcBef>
              <a:defRPr/>
            </a:pPr>
            <a:r>
              <a:rPr lang="sk-SK" sz="2000" dirty="0">
                <a:solidFill>
                  <a:srgbClr val="004992"/>
                </a:solidFill>
              </a:rPr>
              <a:t>známi spisovatelia</a:t>
            </a:r>
            <a:r>
              <a:rPr lang="de-DE" sz="2000" dirty="0">
                <a:solidFill>
                  <a:srgbClr val="004992"/>
                </a:solidFill>
              </a:rPr>
              <a:t>!</a:t>
            </a:r>
          </a:p>
          <a:p>
            <a:pPr lvl="0" defTabSz="914400" fontAlgn="base">
              <a:lnSpc>
                <a:spcPct val="100000"/>
              </a:lnSpc>
              <a:spcBef>
                <a:spcPts val="1200"/>
              </a:spcBef>
              <a:defRPr/>
            </a:pPr>
            <a:r>
              <a:rPr lang="sk-SK" sz="2000" dirty="0">
                <a:solidFill>
                  <a:srgbClr val="004992"/>
                </a:solidFill>
              </a:rPr>
              <a:t>Ešte niečo</a:t>
            </a:r>
            <a:r>
              <a:rPr lang="de-DE" sz="2000" dirty="0">
                <a:solidFill>
                  <a:srgbClr val="004992"/>
                </a:solidFill>
              </a:rPr>
              <a:t>?</a:t>
            </a:r>
          </a:p>
          <a:p>
            <a:pPr lvl="0" defTabSz="914400" fontAlgn="base">
              <a:lnSpc>
                <a:spcPct val="100000"/>
              </a:lnSpc>
              <a:spcBef>
                <a:spcPts val="1200"/>
              </a:spcBef>
              <a:buClr>
                <a:srgbClr val="006699"/>
              </a:buClr>
              <a:defRPr/>
            </a:pPr>
            <a:r>
              <a:rPr lang="sk-SK" sz="2000" dirty="0">
                <a:solidFill>
                  <a:srgbClr val="004992"/>
                </a:solidFill>
              </a:rPr>
              <a:t>Všetci títo spisovatelia mali duševné poruchy,</a:t>
            </a:r>
            <a:br>
              <a:rPr lang="en-US" sz="2000" dirty="0">
                <a:solidFill>
                  <a:srgbClr val="004992"/>
                </a:solidFill>
              </a:rPr>
            </a:br>
            <a:r>
              <a:rPr lang="sk-SK" sz="2000" dirty="0">
                <a:solidFill>
                  <a:srgbClr val="004992"/>
                </a:solidFill>
              </a:rPr>
              <a:t>dvaja z nich mali príznaky psychózy</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1396778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Známi = Dokonalí?</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871509131"/>
              </p:ext>
            </p:extLst>
          </p:nvPr>
        </p:nvGraphicFramePr>
        <p:xfrm>
          <a:off x="408955" y="2194560"/>
          <a:ext cx="11376000" cy="425196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1201641">
                <a:tc>
                  <a:txBody>
                    <a:bodyPr/>
                    <a:lstStyle/>
                    <a:p>
                      <a:pPr marL="342900" indent="-342900">
                        <a:buFont typeface="Arial" pitchFamily="34" charset="0"/>
                        <a:buNone/>
                      </a:pPr>
                      <a:r>
                        <a:rPr lang="de-DE" sz="1800" b="0" i="0" u="none" dirty="0">
                          <a:solidFill>
                            <a:srgbClr val="333333"/>
                          </a:solidFill>
                          <a:latin typeface="+mn-lt"/>
                          <a:ea typeface="+mn-ea"/>
                          <a:cs typeface="+mn-cs"/>
                        </a:rPr>
                        <a:t>Fjodor</a:t>
                      </a:r>
                    </a:p>
                    <a:p>
                      <a:pPr marL="342900" indent="-342900">
                        <a:buFont typeface="Arial" pitchFamily="34" charset="0"/>
                        <a:buNone/>
                      </a:pPr>
                      <a:r>
                        <a:rPr lang="de-DE" sz="1800" b="0" i="0" u="none" dirty="0">
                          <a:solidFill>
                            <a:srgbClr val="333333"/>
                          </a:solidFill>
                          <a:latin typeface="+mn-lt"/>
                          <a:ea typeface="+mn-ea"/>
                          <a:cs typeface="+mn-cs"/>
                        </a:rPr>
                        <a:t>Dostojevskij</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dirty="0" err="1">
                          <a:solidFill>
                            <a:srgbClr val="333333"/>
                          </a:solidFill>
                          <a:latin typeface="+mn-lt"/>
                          <a:ea typeface="+mn-ea"/>
                          <a:cs typeface="+mn-cs"/>
                        </a:rPr>
                        <a:t>Fjodor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Dostojevskij</a:t>
                      </a:r>
                      <a:r>
                        <a:rPr lang="en-US" sz="1800" b="0" i="0" u="none" baseline="0" dirty="0">
                          <a:solidFill>
                            <a:srgbClr val="333333"/>
                          </a:solidFill>
                          <a:latin typeface="+mn-lt"/>
                          <a:ea typeface="+mn-ea"/>
                          <a:cs typeface="+mn-cs"/>
                        </a:rPr>
                        <a:t> je </a:t>
                      </a:r>
                      <a:r>
                        <a:rPr lang="en-US" sz="1800" b="0" i="0" u="none" baseline="0" dirty="0" err="1">
                          <a:solidFill>
                            <a:srgbClr val="333333"/>
                          </a:solidFill>
                          <a:latin typeface="+mn-lt"/>
                          <a:ea typeface="+mn-ea"/>
                          <a:cs typeface="+mn-cs"/>
                        </a:rPr>
                        <a:t>jedným</a:t>
                      </a:r>
                      <a:r>
                        <a:rPr lang="en-US" sz="1800" b="0" i="0" u="none" baseline="0" dirty="0">
                          <a:solidFill>
                            <a:srgbClr val="333333"/>
                          </a:solidFill>
                          <a:latin typeface="+mn-lt"/>
                          <a:ea typeface="+mn-ea"/>
                          <a:cs typeface="+mn-cs"/>
                        </a:rPr>
                        <a:t> z </a:t>
                      </a:r>
                      <a:r>
                        <a:rPr lang="en-US" sz="1800" b="0" i="0" u="none" baseline="0" dirty="0" err="1">
                          <a:solidFill>
                            <a:srgbClr val="333333"/>
                          </a:solidFill>
                          <a:latin typeface="+mn-lt"/>
                          <a:ea typeface="+mn-ea"/>
                          <a:cs typeface="+mn-cs"/>
                        </a:rPr>
                        <a:t>najdôležitejších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ruských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spisovateľov</a:t>
                      </a:r>
                      <a:r>
                        <a:rPr lang="en-US" sz="1800" b="0" i="0" u="none" baseline="0" dirty="0">
                          <a:solidFill>
                            <a:srgbClr val="333333"/>
                          </a:solidFill>
                          <a:latin typeface="+mn-lt"/>
                          <a:ea typeface="+mn-ea"/>
                          <a:cs typeface="+mn-cs"/>
                        </a:rPr>
                        <a:t> a je </a:t>
                      </a:r>
                      <a:r>
                        <a:rPr lang="en-US" sz="1800" b="0" i="0" u="none" baseline="0" dirty="0" err="1">
                          <a:solidFill>
                            <a:srgbClr val="333333"/>
                          </a:solidFill>
                          <a:latin typeface="+mn-lt"/>
                          <a:ea typeface="+mn-ea"/>
                          <a:cs typeface="+mn-cs"/>
                        </a:rPr>
                        <a:t>považovaný</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za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jedného</a:t>
                      </a:r>
                      <a:r>
                        <a:rPr lang="en-US" sz="1800" b="0" i="0" u="none" baseline="0" dirty="0">
                          <a:solidFill>
                            <a:srgbClr val="333333"/>
                          </a:solidFill>
                          <a:latin typeface="+mn-lt"/>
                          <a:ea typeface="+mn-ea"/>
                          <a:cs typeface="+mn-cs"/>
                        </a:rPr>
                        <a:t> z </a:t>
                      </a:r>
                      <a:r>
                        <a:rPr lang="en-US" sz="1800" b="0" i="0" u="none" baseline="0" dirty="0" err="1">
                          <a:solidFill>
                            <a:srgbClr val="333333"/>
                          </a:solidFill>
                          <a:latin typeface="+mn-lt"/>
                          <a:ea typeface="+mn-ea"/>
                          <a:cs typeface="+mn-cs"/>
                        </a:rPr>
                        <a:t>najvýznačnejších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psychológov</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svetovej</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literatúry</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Dostojevskij</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trpel</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epilepsiou</a:t>
                      </a:r>
                      <a:r>
                        <a:rPr lang="en-US" sz="1800" b="0" i="0" u="none" baseline="0" dirty="0">
                          <a:solidFill>
                            <a:srgbClr val="333333"/>
                          </a:solidFill>
                          <a:latin typeface="+mn-lt"/>
                          <a:ea typeface="+mn-ea"/>
                          <a:cs typeface="+mn-cs"/>
                        </a:rPr>
                        <a:t> a </a:t>
                      </a:r>
                      <a:r>
                        <a:rPr lang="en-US" sz="1800" b="0" i="0" u="none" baseline="0" dirty="0" err="1">
                          <a:solidFill>
                            <a:srgbClr val="333333"/>
                          </a:solidFill>
                          <a:latin typeface="+mn-lt"/>
                          <a:ea typeface="+mn-ea"/>
                          <a:cs typeface="+mn-cs"/>
                        </a:rPr>
                        <a:t>prechodne</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prepadol</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hazardnému</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hráčstvu</a:t>
                      </a:r>
                      <a:r>
                        <a:rPr lang="en-US" sz="1800" b="0" i="0" u="none" baseline="0" dirty="0">
                          <a:solidFill>
                            <a:srgbClr val="333333"/>
                          </a:solidFill>
                          <a:latin typeface="+mn-lt"/>
                          <a:ea typeface="+mn-ea"/>
                          <a:cs typeface="+mn-cs"/>
                        </a:rPr>
                        <a:t>. Na </a:t>
                      </a:r>
                      <a:r>
                        <a:rPr lang="en-US" sz="1800" b="0" i="0" u="none" baseline="0" dirty="0" err="1">
                          <a:solidFill>
                            <a:srgbClr val="333333"/>
                          </a:solidFill>
                          <a:latin typeface="+mn-lt"/>
                          <a:ea typeface="+mn-ea"/>
                          <a:cs typeface="+mn-cs"/>
                        </a:rPr>
                        <a:t>konci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svojho</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života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bol</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Dostojevskij</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finančne</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zabezpečený</a:t>
                      </a:r>
                      <a:r>
                        <a:rPr lang="en-US" sz="1800" b="0" i="0" u="none" baseline="0" dirty="0">
                          <a:solidFill>
                            <a:srgbClr val="333333"/>
                          </a:solidFill>
                          <a:latin typeface="+mn-lt"/>
                          <a:ea typeface="+mn-ea"/>
                          <a:cs typeface="+mn-cs"/>
                        </a:rPr>
                        <a:t> a </a:t>
                      </a:r>
                      <a:r>
                        <a:rPr lang="en-US" sz="1800" b="0" i="0" u="none" baseline="0" dirty="0" err="1">
                          <a:solidFill>
                            <a:srgbClr val="333333"/>
                          </a:solidFill>
                          <a:latin typeface="+mn-lt"/>
                          <a:ea typeface="+mn-ea"/>
                          <a:cs typeface="+mn-cs"/>
                        </a:rPr>
                        <a:t>bol</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uznávaný</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za</a:t>
                      </a:r>
                      <a:r>
                        <a:rPr lang="en-US" sz="1800" b="0" i="0" u="none" baseline="0" dirty="0">
                          <a:solidFill>
                            <a:srgbClr val="333333"/>
                          </a:solidFill>
                          <a:latin typeface="+mn-lt"/>
                          <a:ea typeface="+mn-ea"/>
                          <a:cs typeface="+mn-cs"/>
                        </a:rPr>
                        <a:t> to, </a:t>
                      </a:r>
                      <a:r>
                        <a:rPr lang="en-US" sz="1800" b="0" i="0" u="none" baseline="0" dirty="0" err="1">
                          <a:solidFill>
                            <a:srgbClr val="333333"/>
                          </a:solidFill>
                          <a:latin typeface="+mn-lt"/>
                          <a:ea typeface="+mn-ea"/>
                          <a:cs typeface="+mn-cs"/>
                        </a:rPr>
                        <a:t>čo</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dosiahol</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vo</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svojom</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živote</a:t>
                      </a:r>
                      <a:r>
                        <a:rPr lang="en-US" sz="1800" b="0" i="0" u="none" baseline="0" dirty="0">
                          <a:solidFill>
                            <a:srgbClr val="333333"/>
                          </a:solidFill>
                          <a:latin typeface="+mn-lt"/>
                          <a:ea typeface="+mn-ea"/>
                          <a:cs typeface="+mn-cs"/>
                        </a:rPr>
                        <a:t>.</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a:solidFill>
                            <a:srgbClr val="333333"/>
                          </a:solidFill>
                          <a:latin typeface="+mn-lt"/>
                          <a:ea typeface="+mn-ea"/>
                          <a:cs typeface="+mn-cs"/>
                        </a:rPr>
                        <a:t>Hemingway je pokladaný za jedného z najúspešnejších amerických spisovateľov 20. storočia. V roku 1954 získal Nobelovú cenu za literatúru. Počas svojho života mával obdobia depresie a ťažkého pitia alkoholu. Existovalo podozrenie, že mal bipolárnu poruchu.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Hölderlin stvárnil prehnaný obraz “génia a šialenca”. Bol jedným z najvýznamnejších nemeckých romantických básnikov, podobne ako boli Goethe a Schiller. Dnes by mohla byť diagnostikovaná Hölderlinovi schizofrénia/psychóza.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1677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je </a:t>
                      </a:r>
                      <a:r>
                        <a:rPr kumimoji="0" lang="en-US" sz="1800" b="0" i="0" u="none" strike="noStrike" cap="none" normalizeH="0" baseline="0" dirty="0" err="1">
                          <a:ln>
                            <a:noFill/>
                          </a:ln>
                          <a:solidFill>
                            <a:srgbClr val="333333"/>
                          </a:solidFill>
                          <a:effectLst/>
                          <a:latin typeface="+mn-lt"/>
                          <a:ea typeface="+mn-ea"/>
                          <a:cs typeface="+mn-cs"/>
                        </a:rPr>
                        <a:t>jedným</a:t>
                      </a:r>
                      <a:r>
                        <a:rPr kumimoji="0" lang="en-US" sz="1800" b="0" i="0" u="none" strike="noStrike" cap="none" normalizeH="0" baseline="0" dirty="0">
                          <a:ln>
                            <a:noFill/>
                          </a:ln>
                          <a:solidFill>
                            <a:srgbClr val="333333"/>
                          </a:solidFill>
                          <a:effectLst/>
                          <a:latin typeface="+mn-lt"/>
                          <a:ea typeface="+mn-ea"/>
                          <a:cs typeface="+mn-cs"/>
                        </a:rPr>
                        <a:t> z </a:t>
                      </a:r>
                      <a:r>
                        <a:rPr kumimoji="0" lang="en-US" sz="1800" b="0" i="0" u="none" strike="noStrike" cap="none" normalizeH="0" baseline="0" dirty="0" err="1">
                          <a:ln>
                            <a:noFill/>
                          </a:ln>
                          <a:solidFill>
                            <a:srgbClr val="333333"/>
                          </a:solidFill>
                          <a:effectLst/>
                          <a:latin typeface="+mn-lt"/>
                          <a:ea typeface="+mn-ea"/>
                          <a:cs typeface="+mn-cs"/>
                        </a:rPr>
                        <a:t>najčítanejších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anglických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spisovateľov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Medzi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najznámejšie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patrí</a:t>
                      </a:r>
                      <a:r>
                        <a:rPr kumimoji="0" lang="en-US" sz="1800" b="0" i="0" u="none" strike="noStrike" cap="none" normalizeH="0" baseline="0" dirty="0">
                          <a:ln>
                            <a:noFill/>
                          </a:ln>
                          <a:solidFill>
                            <a:srgbClr val="333333"/>
                          </a:solidFill>
                          <a:effectLst/>
                          <a:latin typeface="+mn-lt"/>
                          <a:ea typeface="+mn-ea"/>
                          <a:cs typeface="+mn-cs"/>
                        </a:rPr>
                        <a:t> “Oliver Twist” a “</a:t>
                      </a:r>
                      <a:r>
                        <a:rPr kumimoji="0" lang="en-US" sz="1800" b="0" i="0" u="none" strike="noStrike" cap="none" normalizeH="0" baseline="0" dirty="0" err="1">
                          <a:ln>
                            <a:noFill/>
                          </a:ln>
                          <a:solidFill>
                            <a:srgbClr val="333333"/>
                          </a:solidFill>
                          <a:effectLst/>
                          <a:latin typeface="+mn-lt"/>
                          <a:ea typeface="+mn-ea"/>
                          <a:cs typeface="+mn-cs"/>
                        </a:rPr>
                        <a:t>Vianočná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koleda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Mával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manické</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depresívne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epizódy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dnes</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pravdepodobne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dostal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diagnózu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bipolárnej</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poruchy</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Ktorý z týchto obrazov namaľoval človek s príznakmi psychózy?</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Ktorý z týchto obrazov mal na aukcii najvyššiu cenu?</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Ktorý z týchto obrazov mal na aukcii najvyššiu cenu?</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asi 10.000 €</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miliónov €</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takmer 100 miliónov €</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p>
        </p:txBody>
      </p:sp>
      <p:sp>
        <p:nvSpPr>
          <p:cNvPr id="3"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sk-SK" sz="2000" dirty="0">
                <a:solidFill>
                  <a:srgbClr val="333333"/>
                </a:solidFill>
              </a:rPr>
              <a:t>Neznámy obchodník chcel zaplatiť za </a:t>
            </a:r>
            <a:r>
              <a:rPr lang="sk-SK" sz="2000">
                <a:solidFill>
                  <a:srgbClr val="333333"/>
                </a:solidFill>
              </a:rPr>
              <a:t>obraz </a:t>
            </a:r>
            <a:r>
              <a:rPr lang="en-US" sz="2000">
                <a:solidFill>
                  <a:srgbClr val="333333"/>
                </a:solidFill>
              </a:rPr>
              <a:t>“</a:t>
            </a:r>
            <a:r>
              <a:rPr lang="sk-SK" sz="2000">
                <a:solidFill>
                  <a:srgbClr val="333333"/>
                </a:solidFill>
              </a:rPr>
              <a:t>Výkrik</a:t>
            </a:r>
            <a:r>
              <a:rPr lang="de-DE" sz="2000">
                <a:solidFill>
                  <a:srgbClr val="333333"/>
                </a:solidFill>
              </a:rPr>
              <a:t>”</a:t>
            </a:r>
            <a:r>
              <a:rPr lang="sk-SK" sz="2000">
                <a:solidFill>
                  <a:srgbClr val="333333"/>
                </a:solidFill>
              </a:rPr>
              <a:t> </a:t>
            </a:r>
            <a:r>
              <a:rPr lang="sk-SK" sz="2000" dirty="0">
                <a:solidFill>
                  <a:srgbClr val="333333"/>
                </a:solidFill>
              </a:rPr>
              <a:t>približne</a:t>
            </a:r>
            <a:r>
              <a:rPr lang="en-US" sz="2000" dirty="0">
                <a:solidFill>
                  <a:srgbClr val="333333"/>
                </a:solidFill>
              </a:rPr>
              <a:t> 100 </a:t>
            </a:r>
            <a:r>
              <a:rPr lang="sk-SK" sz="2000" dirty="0">
                <a:solidFill>
                  <a:srgbClr val="333333"/>
                </a:solidFill>
              </a:rPr>
              <a:t>miliónov Eur</a:t>
            </a:r>
            <a:r>
              <a:rPr lang="en-US" sz="2000" dirty="0">
                <a:solidFill>
                  <a:srgbClr val="333333"/>
                </a:solidFill>
              </a:rPr>
              <a:t>. </a:t>
            </a:r>
            <a:r>
              <a:rPr lang="sk-SK" sz="2000" dirty="0">
                <a:solidFill>
                  <a:srgbClr val="333333"/>
                </a:solidFill>
              </a:rPr>
              <a:t>Stal sa tak z neho jeden z najdrahších obrazov na svete</a:t>
            </a:r>
            <a:r>
              <a:rPr lang="en-US" sz="2000" dirty="0">
                <a:solidFill>
                  <a:srgbClr val="333333"/>
                </a:solidFill>
              </a:rPr>
              <a:t>.</a:t>
            </a:r>
          </a:p>
          <a:p>
            <a:pPr marL="342900" indent="-342900">
              <a:buClr>
                <a:srgbClr val="333333"/>
              </a:buClr>
              <a:buFont typeface="WingDings"/>
              <a:buChar char=""/>
            </a:pPr>
            <a:r>
              <a:rPr lang="sk-SK" sz="2000" dirty="0">
                <a:solidFill>
                  <a:srgbClr val="333333"/>
                </a:solidFill>
              </a:rPr>
              <a:t>Maliar</a:t>
            </a:r>
            <a:r>
              <a:rPr lang="en-US" sz="2000" dirty="0">
                <a:solidFill>
                  <a:srgbClr val="333333"/>
                </a:solidFill>
              </a:rPr>
              <a:t> </a:t>
            </a:r>
            <a:r>
              <a:rPr lang="en-US" sz="2000" dirty="0" err="1">
                <a:solidFill>
                  <a:srgbClr val="333333"/>
                </a:solidFill>
              </a:rPr>
              <a:t>Edvard</a:t>
            </a:r>
            <a:r>
              <a:rPr lang="en-US" sz="2000" dirty="0">
                <a:solidFill>
                  <a:srgbClr val="333333"/>
                </a:solidFill>
              </a:rPr>
              <a:t> Munch</a:t>
            </a:r>
            <a:r>
              <a:rPr lang="sk-SK" sz="2000" dirty="0">
                <a:solidFill>
                  <a:srgbClr val="333333"/>
                </a:solidFill>
              </a:rPr>
              <a:t> trpel pravdepodobne bipolárnou</a:t>
            </a:r>
            <a:r>
              <a:rPr lang="de-DE" sz="2000" dirty="0">
                <a:solidFill>
                  <a:srgbClr val="333333"/>
                </a:solidFill>
              </a:rPr>
              <a:t> </a:t>
            </a:r>
            <a:r>
              <a:rPr lang="sk-SK" sz="2000" dirty="0">
                <a:solidFill>
                  <a:srgbClr val="333333"/>
                </a:solidFill>
              </a:rPr>
              <a:t>poruchou</a:t>
            </a:r>
            <a:r>
              <a:rPr lang="en-US" sz="2000" dirty="0">
                <a:solidFill>
                  <a:srgbClr val="333333"/>
                </a:solidFill>
              </a:rPr>
              <a:t>:</a:t>
            </a:r>
            <a:endParaRPr lang="de-DE" sz="2000" dirty="0">
              <a:solidFill>
                <a:srgbClr val="333333"/>
              </a:solidFill>
            </a:endParaRPr>
          </a:p>
          <a:p>
            <a:pPr marL="774827" lvl="3" indent="-342900">
              <a:spcBef>
                <a:spcPts val="1999"/>
              </a:spcBef>
              <a:buClr>
                <a:srgbClr val="333333"/>
              </a:buClr>
              <a:buFont typeface="WingDings"/>
              <a:buChar char=""/>
            </a:pPr>
            <a:r>
              <a:rPr lang="sk-SK" sz="2000" dirty="0">
                <a:solidFill>
                  <a:srgbClr val="333333"/>
                </a:solidFill>
              </a:rPr>
              <a:t>Mal príznaky mánie, ilúzií a depresie</a:t>
            </a:r>
            <a:endParaRPr lang="de-DE" sz="2000" dirty="0">
              <a:solidFill>
                <a:srgbClr val="333333"/>
              </a:solidFill>
            </a:endParaRPr>
          </a:p>
          <a:p>
            <a:pPr marL="774827" lvl="3" indent="-342900">
              <a:spcBef>
                <a:spcPts val="1999"/>
              </a:spcBef>
              <a:buClr>
                <a:srgbClr val="333333"/>
              </a:buClr>
              <a:buFont typeface="WingDings"/>
              <a:buChar char=""/>
            </a:pPr>
            <a:r>
              <a:rPr lang="sk-SK" sz="2000" dirty="0">
                <a:solidFill>
                  <a:srgbClr val="333333"/>
                </a:solidFill>
              </a:rPr>
              <a:t>Počas týchto prejavov bol </a:t>
            </a:r>
            <a:r>
              <a:rPr lang="en-US" sz="2000" dirty="0">
                <a:solidFill>
                  <a:srgbClr val="333333"/>
                </a:solidFill>
              </a:rPr>
              <a:t>Munch </a:t>
            </a:r>
            <a:r>
              <a:rPr lang="sk-SK" sz="2000" dirty="0">
                <a:solidFill>
                  <a:srgbClr val="333333"/>
                </a:solidFill>
              </a:rPr>
              <a:t>viac ako 8 mesiacov pacientom psychiatrického oddelenia</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p>
        </p:txBody>
      </p:sp>
      <p:sp>
        <p:nvSpPr>
          <p:cNvPr id="37890"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sk-SK" sz="2000" dirty="0">
                <a:solidFill>
                  <a:srgbClr val="333333"/>
                </a:solidFill>
              </a:rPr>
              <a:t>Tento obraz má iba emočnú hodnotu pre svojho autora</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sk-SK" sz="2000" dirty="0">
                <a:solidFill>
                  <a:srgbClr val="333333"/>
                </a:solidFill>
              </a:rPr>
              <a:t>Nakreslil ho ako 16 ročný profesor</a:t>
            </a:r>
            <a:r>
              <a:rPr lang="en-US" sz="2000" dirty="0">
                <a:solidFill>
                  <a:srgbClr val="333333"/>
                </a:solidFill>
              </a:rPr>
              <a:t> Dr. Steffen Moritz:</a:t>
            </a:r>
          </a:p>
          <a:p>
            <a:pPr marL="774827" lvl="3" indent="-342900">
              <a:spcBef>
                <a:spcPts val="1999"/>
              </a:spcBef>
              <a:buClr>
                <a:srgbClr val="333333"/>
              </a:buClr>
              <a:buFont typeface="WingDings"/>
              <a:buChar char=""/>
            </a:pPr>
            <a:r>
              <a:rPr lang="sk-SK" sz="2000" dirty="0">
                <a:solidFill>
                  <a:srgbClr val="333333"/>
                </a:solidFill>
              </a:rPr>
              <a:t>Je psychológom a vedúcim výskumnej skupiny</a:t>
            </a:r>
            <a:r>
              <a:rPr lang="en-US" sz="2000" dirty="0">
                <a:solidFill>
                  <a:srgbClr val="333333"/>
                </a:solidFill>
              </a:rPr>
              <a:t> “</a:t>
            </a:r>
            <a:r>
              <a:rPr lang="sk-SK" sz="2000" dirty="0">
                <a:solidFill>
                  <a:srgbClr val="333333"/>
                </a:solidFill>
              </a:rPr>
              <a:t>Klinická</a:t>
            </a:r>
            <a:r>
              <a:rPr lang="en-US" sz="2000" dirty="0">
                <a:solidFill>
                  <a:srgbClr val="333333"/>
                </a:solidFill>
              </a:rPr>
              <a:t> </a:t>
            </a:r>
            <a:r>
              <a:rPr lang="sk-SK" sz="2000" dirty="0">
                <a:solidFill>
                  <a:srgbClr val="333333"/>
                </a:solidFill>
              </a:rPr>
              <a:t>neuropsychológia</a:t>
            </a:r>
            <a:r>
              <a:rPr lang="de-DE" sz="2000" dirty="0">
                <a:solidFill>
                  <a:srgbClr val="333333"/>
                </a:solidFill>
              </a:rPr>
              <a:t>”</a:t>
            </a:r>
            <a:r>
              <a:rPr lang="en-US" sz="2000" dirty="0">
                <a:solidFill>
                  <a:srgbClr val="333333"/>
                </a:solidFill>
              </a:rPr>
              <a:t> </a:t>
            </a:r>
            <a:r>
              <a:rPr lang="sk-SK" sz="2000" dirty="0">
                <a:solidFill>
                  <a:srgbClr val="333333"/>
                </a:solidFill>
              </a:rPr>
              <a:t>psychiatrického oddelenia Univerzitnej nemocnice </a:t>
            </a:r>
            <a:r>
              <a:rPr lang="en-US" sz="2000" dirty="0">
                <a:solidFill>
                  <a:srgbClr val="333333"/>
                </a:solidFill>
              </a:rPr>
              <a:t>Hamburg-Eppendorf</a:t>
            </a:r>
            <a:endParaRPr lang="de-DE"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Steffen Moritz </a:t>
            </a:r>
            <a:r>
              <a:rPr lang="sk-SK" sz="2000" dirty="0">
                <a:solidFill>
                  <a:srgbClr val="333333"/>
                </a:solidFill>
              </a:rPr>
              <a:t>ešte nikdy nebol psychiatricky liečený</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p>
        </p:txBody>
      </p:sp>
      <p:sp>
        <p:nvSpPr>
          <p:cNvPr id="38914"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sk-SK" sz="2000">
                <a:solidFill>
                  <a:srgbClr val="333333"/>
                </a:solidFill>
              </a:rPr>
              <a:t>Obraz </a:t>
            </a:r>
            <a:r>
              <a:rPr lang="en-US" sz="2000">
                <a:solidFill>
                  <a:srgbClr val="333333"/>
                </a:solidFill>
              </a:rPr>
              <a:t>“Park </a:t>
            </a:r>
            <a:r>
              <a:rPr lang="sk-SK" sz="2000">
                <a:solidFill>
                  <a:srgbClr val="333333"/>
                </a:solidFill>
              </a:rPr>
              <a:t>nemocnice</a:t>
            </a:r>
            <a:r>
              <a:rPr lang="en-US" sz="2000">
                <a:solidFill>
                  <a:srgbClr val="333333"/>
                </a:solidFill>
              </a:rPr>
              <a:t> Saint-Paul</a:t>
            </a:r>
            <a:r>
              <a:rPr lang="de-DE" sz="2000">
                <a:solidFill>
                  <a:srgbClr val="333333"/>
                </a:solidFill>
              </a:rPr>
              <a:t>”</a:t>
            </a:r>
            <a:r>
              <a:rPr lang="en-US" sz="2000">
                <a:solidFill>
                  <a:srgbClr val="333333"/>
                </a:solidFill>
              </a:rPr>
              <a:t> </a:t>
            </a:r>
            <a:r>
              <a:rPr lang="sk-SK" sz="2000" dirty="0">
                <a:solidFill>
                  <a:srgbClr val="333333"/>
                </a:solidFill>
              </a:rPr>
              <a:t>je ocenený na približne </a:t>
            </a:r>
            <a:r>
              <a:rPr lang="en-US" sz="2000" dirty="0">
                <a:solidFill>
                  <a:srgbClr val="333333"/>
                </a:solidFill>
              </a:rPr>
              <a:t>25 </a:t>
            </a:r>
            <a:r>
              <a:rPr lang="sk-SK" sz="2000" dirty="0">
                <a:solidFill>
                  <a:srgbClr val="333333"/>
                </a:solidFill>
              </a:rPr>
              <a:t>miliónov Eur</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Van Gogh </a:t>
            </a:r>
            <a:r>
              <a:rPr lang="sk-SK" sz="2000" dirty="0">
                <a:solidFill>
                  <a:srgbClr val="333333"/>
                </a:solidFill>
              </a:rPr>
              <a:t>ho namaľoval v roku 1</a:t>
            </a:r>
            <a:r>
              <a:rPr lang="en-US" sz="2000" dirty="0">
                <a:solidFill>
                  <a:srgbClr val="333333"/>
                </a:solidFill>
              </a:rPr>
              <a:t>889 </a:t>
            </a:r>
            <a:r>
              <a:rPr lang="sk-SK" sz="2000" dirty="0">
                <a:solidFill>
                  <a:srgbClr val="333333"/>
                </a:solidFill>
              </a:rPr>
              <a:t>počas svojej hospitalizácie v psychiatrickej nemocnici</a:t>
            </a:r>
            <a:r>
              <a:rPr lang="en-US" sz="2000" dirty="0">
                <a:solidFill>
                  <a:srgbClr val="333333"/>
                </a:solidFill>
              </a:rPr>
              <a:t> Saint-Paul </a:t>
            </a:r>
            <a:r>
              <a:rPr lang="sk-SK" sz="2000" dirty="0">
                <a:solidFill>
                  <a:srgbClr val="333333"/>
                </a:solidFill>
              </a:rPr>
              <a:t>vo Francúzsku</a:t>
            </a:r>
            <a:r>
              <a:rPr lang="en-US" sz="2000" dirty="0">
                <a:solidFill>
                  <a:srgbClr val="333333"/>
                </a:solidFill>
              </a:rPr>
              <a:t>:</a:t>
            </a:r>
          </a:p>
          <a:p>
            <a:pPr marL="774827" lvl="3" indent="-342900">
              <a:spcBef>
                <a:spcPts val="1999"/>
              </a:spcBef>
              <a:buClr>
                <a:srgbClr val="333333"/>
              </a:buClr>
              <a:buFont typeface="WingDings"/>
              <a:buChar char=""/>
            </a:pPr>
            <a:r>
              <a:rPr lang="en-US" sz="2000" dirty="0">
                <a:solidFill>
                  <a:srgbClr val="333333"/>
                </a:solidFill>
              </a:rPr>
              <a:t>Van Gogh </a:t>
            </a:r>
            <a:r>
              <a:rPr lang="sk-SK" sz="2000" dirty="0">
                <a:solidFill>
                  <a:srgbClr val="333333"/>
                </a:solidFill>
              </a:rPr>
              <a:t>mal ťažké zmeny nálad</a:t>
            </a:r>
            <a:r>
              <a:rPr lang="en-US" sz="2000" dirty="0">
                <a:solidFill>
                  <a:srgbClr val="333333"/>
                </a:solidFill>
              </a:rPr>
              <a:t>, </a:t>
            </a:r>
            <a:r>
              <a:rPr lang="sk-SK" sz="2000" dirty="0">
                <a:solidFill>
                  <a:srgbClr val="333333"/>
                </a:solidFill>
              </a:rPr>
              <a:t>tendencie k </a:t>
            </a:r>
            <a:r>
              <a:rPr lang="sk-SK" sz="2000" dirty="0" err="1">
                <a:solidFill>
                  <a:srgbClr val="333333"/>
                </a:solidFill>
              </a:rPr>
              <a:t>sebapoškodzovaniu</a:t>
            </a:r>
            <a:r>
              <a:rPr lang="en-US" sz="2000" dirty="0">
                <a:solidFill>
                  <a:srgbClr val="333333"/>
                </a:solidFill>
              </a:rPr>
              <a:t>, </a:t>
            </a:r>
            <a:r>
              <a:rPr lang="sk-SK" sz="2000" dirty="0">
                <a:solidFill>
                  <a:srgbClr val="333333"/>
                </a:solidFill>
              </a:rPr>
              <a:t>úzkosti</a:t>
            </a:r>
            <a:r>
              <a:rPr lang="en-US" sz="2000" dirty="0">
                <a:solidFill>
                  <a:srgbClr val="333333"/>
                </a:solidFill>
              </a:rPr>
              <a:t>, </a:t>
            </a:r>
            <a:r>
              <a:rPr lang="sk-SK" sz="2000" dirty="0">
                <a:solidFill>
                  <a:srgbClr val="333333"/>
                </a:solidFill>
              </a:rPr>
              <a:t>ilúziám a halucináciám</a:t>
            </a:r>
            <a:endParaRPr lang="de-DE" sz="2000" dirty="0">
              <a:solidFill>
                <a:srgbClr val="333333"/>
              </a:solidFill>
            </a:endParaRPr>
          </a:p>
          <a:p>
            <a:pPr marL="774827" lvl="3" indent="-342900">
              <a:spcBef>
                <a:spcPts val="1999"/>
              </a:spcBef>
              <a:buClr>
                <a:srgbClr val="333333"/>
              </a:buClr>
              <a:buFont typeface="WingDings"/>
              <a:buChar char=""/>
            </a:pPr>
            <a:r>
              <a:rPr lang="sk-SK" sz="2000" dirty="0">
                <a:solidFill>
                  <a:srgbClr val="333333"/>
                </a:solidFill>
              </a:rPr>
              <a:t>Z dnešnej perspektívy by mohol mať diagnostikovanú psychózu alebo bipolárnu poruchu</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Ringo Starr (bubeník skupiny Beatles)</a:t>
            </a:r>
            <a:endParaRPr lang="de-DE" sz="3600" dirty="0">
              <a:latin typeface="+mn-l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n-US" sz="2000" dirty="0">
                <a:solidFill>
                  <a:srgbClr val="333333"/>
                </a:solidFill>
              </a:rPr>
              <a:t>Ringo Starr</a:t>
            </a:r>
            <a:r>
              <a:rPr lang="sk-SK" sz="2000" dirty="0">
                <a:solidFill>
                  <a:srgbClr val="333333"/>
                </a:solidFill>
              </a:rPr>
              <a:t>, známy ako bubeník skupiny</a:t>
            </a:r>
            <a:r>
              <a:rPr lang="en-US" sz="2000" dirty="0">
                <a:solidFill>
                  <a:srgbClr val="333333"/>
                </a:solidFill>
              </a:rPr>
              <a:t> Beatles, </a:t>
            </a:r>
            <a:r>
              <a:rPr lang="sk-SK" sz="2000" dirty="0">
                <a:solidFill>
                  <a:srgbClr val="333333"/>
                </a:solidFill>
              </a:rPr>
              <a:t>začal maľovať od roku 2005</a:t>
            </a:r>
            <a:r>
              <a:rPr lang="en-US" sz="2000" dirty="0">
                <a:solidFill>
                  <a:srgbClr val="333333"/>
                </a:solidFill>
              </a:rPr>
              <a:t>:</a:t>
            </a:r>
            <a:endParaRPr lang="de-DE" sz="2000" dirty="0">
              <a:solidFill>
                <a:srgbClr val="333333"/>
              </a:solidFill>
            </a:endParaRPr>
          </a:p>
          <a:p>
            <a:pPr marL="342900" lvl="1" indent="-342900">
              <a:spcBef>
                <a:spcPts val="1999"/>
              </a:spcBef>
              <a:buClr>
                <a:srgbClr val="333333"/>
              </a:buClr>
              <a:buFont typeface="WingDings"/>
              <a:buChar char=""/>
            </a:pPr>
            <a:r>
              <a:rPr lang="sk-SK" sz="2000" dirty="0">
                <a:solidFill>
                  <a:srgbClr val="333333"/>
                </a:solidFill>
              </a:rPr>
              <a:t>Obraz </a:t>
            </a:r>
            <a:r>
              <a:rPr lang="en-US" sz="2000" dirty="0">
                <a:solidFill>
                  <a:srgbClr val="333333"/>
                </a:solidFill>
              </a:rPr>
              <a:t>“</a:t>
            </a:r>
            <a:r>
              <a:rPr lang="de-DE" sz="2000" dirty="0">
                <a:solidFill>
                  <a:srgbClr val="333333"/>
                </a:solidFill>
              </a:rPr>
              <a:t>Timberland” </a:t>
            </a:r>
            <a:r>
              <a:rPr lang="sk-SK" sz="2000" dirty="0">
                <a:solidFill>
                  <a:srgbClr val="333333"/>
                </a:solidFill>
              </a:rPr>
              <a:t>dokončil v roku</a:t>
            </a:r>
            <a:r>
              <a:rPr lang="de-DE" sz="2000" dirty="0">
                <a:solidFill>
                  <a:srgbClr val="333333"/>
                </a:solidFill>
              </a:rPr>
              <a:t> 2013</a:t>
            </a:r>
          </a:p>
          <a:p>
            <a:pPr marL="342900" lvl="1" indent="-342900">
              <a:spcBef>
                <a:spcPts val="1999"/>
              </a:spcBef>
              <a:buClr>
                <a:srgbClr val="333333"/>
              </a:buClr>
              <a:buFont typeface="WingDings"/>
              <a:buChar char=""/>
            </a:pPr>
            <a:r>
              <a:rPr lang="sk-SK" sz="2000" dirty="0">
                <a:solidFill>
                  <a:srgbClr val="333333"/>
                </a:solidFill>
              </a:rPr>
              <a:t>Jeho obrazy sa predávajú za tisíce dolárov</a:t>
            </a:r>
            <a:endParaRPr lang="en-US" sz="2000" dirty="0">
              <a:solidFill>
                <a:srgbClr val="333333"/>
              </a:solidFill>
            </a:endParaRPr>
          </a:p>
          <a:p>
            <a:pPr marL="342900" lvl="1" indent="-342900">
              <a:spcBef>
                <a:spcPts val="1999"/>
              </a:spcBef>
              <a:buClr>
                <a:srgbClr val="333333"/>
              </a:buClr>
              <a:buFont typeface="WingDings"/>
              <a:buChar char=""/>
            </a:pPr>
            <a:r>
              <a:rPr lang="sk-SK" sz="2000" dirty="0">
                <a:solidFill>
                  <a:srgbClr val="333333"/>
                </a:solidFill>
              </a:rPr>
              <a:t>Pokiaľ vieme</a:t>
            </a:r>
            <a:r>
              <a:rPr lang="en-US" sz="2000" dirty="0">
                <a:solidFill>
                  <a:srgbClr val="333333"/>
                </a:solidFill>
              </a:rPr>
              <a:t>,</a:t>
            </a:r>
            <a:r>
              <a:rPr lang="de-DE" sz="2000" dirty="0">
                <a:solidFill>
                  <a:srgbClr val="333333"/>
                </a:solidFill>
              </a:rPr>
              <a:t> </a:t>
            </a:r>
            <a:r>
              <a:rPr lang="en-US" sz="2000" dirty="0">
                <a:solidFill>
                  <a:srgbClr val="333333"/>
                </a:solidFill>
              </a:rPr>
              <a:t>Ringo Starr </a:t>
            </a:r>
            <a:r>
              <a:rPr lang="sk-SK" sz="2000" dirty="0">
                <a:solidFill>
                  <a:srgbClr val="333333"/>
                </a:solidFill>
              </a:rPr>
              <a:t>nemal nikdy psychiatrickú poruchu</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Prvý záver</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Duševné ochorenie ešte neznamená, že nedokážete vytvoriť zmysluplné a hodnotné veci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sk-SK" sz="2400" dirty="0">
                <a:solidFill>
                  <a:srgbClr val="333333"/>
                </a:solidFill>
              </a:rPr>
              <a:t>Aj duševne zdraví ľudia môžu vytvárať obrazy, ktoré by mohli byť považované </a:t>
            </a:r>
            <a:r>
              <a:rPr lang="sk-SK" sz="2400">
                <a:solidFill>
                  <a:srgbClr val="333333"/>
                </a:solidFill>
              </a:rPr>
              <a:t>za</a:t>
            </a:r>
            <a:r>
              <a:rPr lang="en-US" sz="2400">
                <a:solidFill>
                  <a:srgbClr val="333333"/>
                </a:solidFill>
              </a:rPr>
              <a:t> </a:t>
            </a:r>
            <a:r>
              <a:rPr lang="en-US" sz="2400" kern="1200">
                <a:solidFill>
                  <a:srgbClr val="333333"/>
                </a:solidFill>
              </a:rPr>
              <a:t>“</a:t>
            </a:r>
            <a:r>
              <a:rPr lang="sk-SK" sz="2400" kern="1200">
                <a:solidFill>
                  <a:srgbClr val="333333"/>
                </a:solidFill>
              </a:rPr>
              <a:t>bláznivé</a:t>
            </a:r>
            <a:r>
              <a:rPr lang="de-DE" sz="24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pPr>
            <a:r>
              <a:rPr lang="sk-SK" sz="2400" dirty="0">
                <a:solidFill>
                  <a:srgbClr val="333333"/>
                </a:solidFill>
              </a:rPr>
              <a:t>Duševné poruchy môžu tvorivosť tak inšpirovať, ako aj </a:t>
            </a:r>
            <a:r>
              <a:rPr lang="sk-SK" sz="2400">
                <a:solidFill>
                  <a:srgbClr val="333333"/>
                </a:solidFill>
              </a:rPr>
              <a:t>brzdiť</a:t>
            </a:r>
            <a:r>
              <a:rPr lang="en-US" sz="2400">
                <a:solidFill>
                  <a:srgbClr val="333333"/>
                </a:solidFill>
              </a:rPr>
              <a:t>.</a:t>
            </a:r>
          </a:p>
          <a:p>
            <a:pPr marL="342900" indent="-342900">
              <a:buClr>
                <a:srgbClr val="333333"/>
              </a:buClr>
              <a:buFont typeface="WingDings"/>
              <a:buChar char=""/>
            </a:pPr>
            <a:r>
              <a:rPr lang="sk-SK" sz="2400">
                <a:solidFill>
                  <a:srgbClr val="333333"/>
                </a:solidFill>
              </a:rPr>
              <a:t>Géniovia</a:t>
            </a:r>
            <a:r>
              <a:rPr lang="sk-SK" sz="2400" dirty="0">
                <a:solidFill>
                  <a:srgbClr val="333333"/>
                </a:solidFill>
              </a:rPr>
              <a:t>, ako je napríklad </a:t>
            </a:r>
            <a:r>
              <a:rPr lang="en-US" sz="2400" dirty="0">
                <a:solidFill>
                  <a:srgbClr val="333333"/>
                </a:solidFill>
              </a:rPr>
              <a:t>Van Gogh, </a:t>
            </a:r>
            <a:r>
              <a:rPr lang="sk-SK" sz="2400" dirty="0">
                <a:solidFill>
                  <a:srgbClr val="333333"/>
                </a:solidFill>
              </a:rPr>
              <a:t>ktorého tvorivosť nebola počas jeho života rozpoznaná</a:t>
            </a:r>
            <a:r>
              <a:rPr lang="en-US" sz="2400" dirty="0">
                <a:solidFill>
                  <a:srgbClr val="333333"/>
                </a:solidFill>
              </a:rPr>
              <a:t>, </a:t>
            </a:r>
            <a:r>
              <a:rPr lang="sk-SK" sz="2400" dirty="0">
                <a:solidFill>
                  <a:srgbClr val="333333"/>
                </a:solidFill>
              </a:rPr>
              <a:t>mohli trpieť duševnou </a:t>
            </a:r>
            <a:r>
              <a:rPr lang="sk-SK" sz="2400">
                <a:solidFill>
                  <a:srgbClr val="333333"/>
                </a:solidFill>
              </a:rPr>
              <a:t>poruchou</a:t>
            </a:r>
            <a:r>
              <a:rPr lang="en-US" sz="2400">
                <a:solidFill>
                  <a:srgbClr val="333333"/>
                </a:solidFill>
              </a:rPr>
              <a:t>.</a:t>
            </a:r>
            <a:endParaRPr lang="de-DE" sz="2400">
              <a:solidFill>
                <a:srgbClr val="333333"/>
              </a:solidFill>
            </a:endParaRPr>
          </a:p>
          <a:p>
            <a:pPr marL="342900" indent="-342900">
              <a:buClr>
                <a:srgbClr val="333333"/>
              </a:buClr>
              <a:buFont typeface="WingDings"/>
              <a:buChar char=""/>
            </a:pPr>
            <a:r>
              <a:rPr lang="sk-SK" sz="2400">
                <a:solidFill>
                  <a:srgbClr val="333333"/>
                </a:solidFill>
              </a:rPr>
              <a:t>Niektorí </a:t>
            </a:r>
            <a:r>
              <a:rPr lang="sk-SK" sz="2400" dirty="0">
                <a:solidFill>
                  <a:srgbClr val="333333"/>
                </a:solidFill>
              </a:rPr>
              <a:t>duševne chorí umelci dokonca môžu žiť prostredníctvom svojho umenia</a:t>
            </a:r>
            <a:r>
              <a:rPr lang="en-US" sz="2400" dirty="0">
                <a:solidFill>
                  <a:srgbClr val="333333"/>
                </a:solidFill>
              </a:rPr>
              <a:t> (</a:t>
            </a:r>
            <a:r>
              <a:rPr lang="sk-SK" sz="2400" dirty="0">
                <a:solidFill>
                  <a:srgbClr val="333333"/>
                </a:solidFill>
              </a:rPr>
              <a:t>ako</a:t>
            </a:r>
            <a:r>
              <a:rPr lang="en-US" sz="2400" dirty="0">
                <a:solidFill>
                  <a:srgbClr val="333333"/>
                </a:solidFill>
              </a:rPr>
              <a:t> </a:t>
            </a:r>
            <a:r>
              <a:rPr lang="en-US" sz="2400" dirty="0" err="1">
                <a:solidFill>
                  <a:srgbClr val="333333"/>
                </a:solidFill>
              </a:rPr>
              <a:t>Edvard</a:t>
            </a:r>
            <a:r>
              <a:rPr lang="en-US" sz="2400" dirty="0">
                <a:solidFill>
                  <a:srgbClr val="333333"/>
                </a:solidFill>
              </a:rPr>
              <a:t> </a:t>
            </a:r>
            <a:r>
              <a:rPr lang="en-US"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Prvý záver</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Z obrazu sa nedá určiť, či je maliar duševne chorý alebo nie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To isté platí o vzhľade</a:t>
            </a:r>
            <a:r>
              <a:rPr lang="en-US" sz="2400" dirty="0">
                <a:solidFill>
                  <a:srgbClr val="333333"/>
                </a:solidFill>
              </a:rPr>
              <a:t>: </a:t>
            </a:r>
            <a:r>
              <a:rPr lang="sk-SK" sz="2400" dirty="0">
                <a:solidFill>
                  <a:srgbClr val="333333"/>
                </a:solidFill>
              </a:rPr>
              <a:t>Nemôžete na základe výzoru povedať, či</a:t>
            </a:r>
            <a:r>
              <a:rPr lang="en-US" sz="2400" dirty="0">
                <a:solidFill>
                  <a:srgbClr val="333333"/>
                </a:solidFill>
              </a:rPr>
              <a:t> </a:t>
            </a:r>
            <a:r>
              <a:rPr lang="sk-SK" sz="2400" dirty="0">
                <a:solidFill>
                  <a:srgbClr val="333333"/>
                </a:solidFill>
              </a:rPr>
              <a:t>niekto má, alebo nemá duševné problémy</a:t>
            </a:r>
            <a:r>
              <a:rPr lang="en-US" sz="2400" dirty="0">
                <a:solidFill>
                  <a:srgbClr val="333333"/>
                </a:solidFill>
              </a:rPr>
              <a:t>.</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4033528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Prvý záver</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Z obrazu sa nedá určiť, či je maliar duševne chorý alebo nie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To isté platí o vzhľade</a:t>
            </a:r>
            <a:r>
              <a:rPr lang="en-US" sz="2400" dirty="0">
                <a:solidFill>
                  <a:srgbClr val="333333"/>
                </a:solidFill>
              </a:rPr>
              <a:t>: </a:t>
            </a:r>
            <a:r>
              <a:rPr lang="sk-SK" sz="2400" dirty="0">
                <a:solidFill>
                  <a:srgbClr val="333333"/>
                </a:solidFill>
              </a:rPr>
              <a:t>Nemôžete na základe výzoru povedať, či</a:t>
            </a:r>
            <a:r>
              <a:rPr lang="en-US" sz="2400" dirty="0">
                <a:solidFill>
                  <a:srgbClr val="333333"/>
                </a:solidFill>
              </a:rPr>
              <a:t> </a:t>
            </a:r>
            <a:r>
              <a:rPr lang="sk-SK" sz="2400" dirty="0">
                <a:solidFill>
                  <a:srgbClr val="333333"/>
                </a:solidFill>
              </a:rPr>
              <a:t>niekto má, alebo nemá duševné problémy</a:t>
            </a:r>
            <a:r>
              <a:rPr lang="en-US" sz="2400" dirty="0">
                <a:solidFill>
                  <a:srgbClr val="333333"/>
                </a:solidFill>
              </a:rPr>
              <a:t>.</a:t>
            </a:r>
          </a:p>
          <a:p>
            <a:pPr marL="342900" lvl="1" indent="-342900">
              <a:spcBef>
                <a:spcPts val="1999"/>
              </a:spcBef>
              <a:spcAft>
                <a:spcPts val="0"/>
              </a:spcAft>
              <a:buClr>
                <a:srgbClr val="000000"/>
              </a:buClr>
              <a:buFont typeface="WingDings"/>
              <a:buChar char=""/>
              <a:tabLst>
                <a:tab pos="84138" algn="l"/>
              </a:tabLst>
              <a:defRPr/>
            </a:pPr>
            <a:r>
              <a:rPr lang="sk-SK" sz="2400" dirty="0">
                <a:solidFill>
                  <a:srgbClr val="004992"/>
                </a:solidFill>
              </a:rPr>
              <a:t>Otázka na zamyslenie</a:t>
            </a:r>
            <a:r>
              <a:rPr lang="de-DE" sz="2400" dirty="0">
                <a:solidFill>
                  <a:srgbClr val="004992"/>
                </a:solidFill>
              </a:rPr>
              <a:t>: </a:t>
            </a:r>
            <a:br>
              <a:rPr lang="de-DE" sz="2400" dirty="0">
                <a:solidFill>
                  <a:srgbClr val="333333"/>
                </a:solidFill>
              </a:rPr>
            </a:br>
            <a:r>
              <a:rPr lang="sk-SK" sz="2400" dirty="0">
                <a:solidFill>
                  <a:srgbClr val="333333"/>
                </a:solidFill>
              </a:rPr>
              <a:t>Mnohé z najväčších umeleckých diel vytvorili ľudia, ktorí žili s duševným ochorením</a:t>
            </a:r>
            <a:r>
              <a:rPr lang="en-US" sz="2400" dirty="0">
                <a:solidFill>
                  <a:srgbClr val="333333"/>
                </a:solidFill>
              </a:rPr>
              <a:t>.</a:t>
            </a:r>
            <a:r>
              <a:rPr lang="de-DE" sz="2400" dirty="0">
                <a:solidFill>
                  <a:srgbClr val="333333"/>
                </a:solidFill>
              </a:rPr>
              <a:t> </a:t>
            </a:r>
            <a:r>
              <a:rPr lang="sk-SK" sz="2400" dirty="0">
                <a:solidFill>
                  <a:srgbClr val="004992"/>
                </a:solidFill>
              </a:rPr>
              <a:t>Znižuje to hodnotu ich </a:t>
            </a:r>
            <a:r>
              <a:rPr lang="sk-SK" sz="2400">
                <a:solidFill>
                  <a:srgbClr val="004992"/>
                </a:solidFill>
              </a:rPr>
              <a:t>diela</a:t>
            </a:r>
            <a:r>
              <a:rPr lang="en-US" sz="2400">
                <a:solidFill>
                  <a:srgbClr val="004992"/>
                </a:solidFill>
              </a:rPr>
              <a:t>?</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3006751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Prvý záver</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Z obrazu sa nedá určiť, či je maliar duševne chorý alebo nie</a:t>
            </a:r>
            <a:r>
              <a:rPr lang="en-US" sz="2400" dirty="0">
                <a:solidFill>
                  <a:srgbClr val="333333"/>
                </a:solidFill>
              </a:rPr>
              <a:t>.</a:t>
            </a:r>
          </a:p>
          <a:p>
            <a:pPr marL="342900" lvl="1" indent="-342900">
              <a:spcBef>
                <a:spcPts val="1999"/>
              </a:spcBef>
              <a:spcAft>
                <a:spcPts val="0"/>
              </a:spcAft>
              <a:buClr>
                <a:srgbClr val="333333"/>
              </a:buClr>
              <a:buFont typeface="WingDings"/>
              <a:buChar char=""/>
              <a:tabLst>
                <a:tab pos="84138" algn="l"/>
              </a:tabLst>
              <a:defRPr/>
            </a:pPr>
            <a:r>
              <a:rPr lang="sk-SK" sz="2400" dirty="0">
                <a:solidFill>
                  <a:srgbClr val="333333"/>
                </a:solidFill>
              </a:rPr>
              <a:t>To isté platí o vzhľade</a:t>
            </a:r>
            <a:r>
              <a:rPr lang="en-US" sz="2400" dirty="0">
                <a:solidFill>
                  <a:srgbClr val="333333"/>
                </a:solidFill>
              </a:rPr>
              <a:t>: </a:t>
            </a:r>
            <a:r>
              <a:rPr lang="sk-SK" sz="2400" dirty="0">
                <a:solidFill>
                  <a:srgbClr val="333333"/>
                </a:solidFill>
              </a:rPr>
              <a:t>Nemôžete na základe výzoru povedať, či</a:t>
            </a:r>
            <a:r>
              <a:rPr lang="en-US" sz="2400" dirty="0">
                <a:solidFill>
                  <a:srgbClr val="333333"/>
                </a:solidFill>
              </a:rPr>
              <a:t> </a:t>
            </a:r>
            <a:r>
              <a:rPr lang="sk-SK" sz="2400" dirty="0">
                <a:solidFill>
                  <a:srgbClr val="333333"/>
                </a:solidFill>
              </a:rPr>
              <a:t>niekto má, alebo nemá duševné problémy</a:t>
            </a:r>
            <a:r>
              <a:rPr lang="en-US" sz="2400" dirty="0">
                <a:solidFill>
                  <a:srgbClr val="333333"/>
                </a:solidFill>
              </a:rPr>
              <a:t>.</a:t>
            </a:r>
          </a:p>
          <a:p>
            <a:pPr marL="342900" lvl="1" indent="-342900">
              <a:spcBef>
                <a:spcPts val="1999"/>
              </a:spcBef>
              <a:spcAft>
                <a:spcPts val="0"/>
              </a:spcAft>
              <a:buClr>
                <a:srgbClr val="000000"/>
              </a:buClr>
              <a:buFont typeface="WingDings"/>
              <a:buChar char=""/>
              <a:tabLst>
                <a:tab pos="84138" algn="l"/>
              </a:tabLst>
              <a:defRPr/>
            </a:pPr>
            <a:r>
              <a:rPr lang="sk-SK" sz="2400" dirty="0">
                <a:solidFill>
                  <a:srgbClr val="004992"/>
                </a:solidFill>
              </a:rPr>
              <a:t>Otázka na zamyslenie</a:t>
            </a:r>
            <a:r>
              <a:rPr lang="de-DE" sz="2400" dirty="0">
                <a:solidFill>
                  <a:srgbClr val="004992"/>
                </a:solidFill>
              </a:rPr>
              <a:t>: </a:t>
            </a:r>
            <a:br>
              <a:rPr lang="de-DE" sz="2400" dirty="0">
                <a:solidFill>
                  <a:srgbClr val="333333"/>
                </a:solidFill>
              </a:rPr>
            </a:br>
            <a:r>
              <a:rPr lang="sk-SK" sz="2400" dirty="0">
                <a:solidFill>
                  <a:srgbClr val="333333"/>
                </a:solidFill>
              </a:rPr>
              <a:t>Mnohé z najväčších umeleckých diel vytvorili ľudia, ktorí žili s duševným ochorením</a:t>
            </a:r>
            <a:r>
              <a:rPr lang="en-US" sz="2400" dirty="0">
                <a:solidFill>
                  <a:srgbClr val="333333"/>
                </a:solidFill>
              </a:rPr>
              <a:t>.</a:t>
            </a:r>
            <a:r>
              <a:rPr lang="de-DE" sz="2400" dirty="0">
                <a:solidFill>
                  <a:srgbClr val="333333"/>
                </a:solidFill>
              </a:rPr>
              <a:t> </a:t>
            </a:r>
            <a:r>
              <a:rPr lang="sk-SK" sz="2400" dirty="0">
                <a:solidFill>
                  <a:srgbClr val="004992"/>
                </a:solidFill>
              </a:rPr>
              <a:t>Znižuje to hodnotu ich diela</a:t>
            </a:r>
            <a:r>
              <a:rPr lang="en-US" sz="2400" dirty="0">
                <a:solidFill>
                  <a:srgbClr val="004992"/>
                </a:solidFill>
              </a:rPr>
              <a:t>?</a:t>
            </a:r>
            <a:endParaRPr lang="de-DE" sz="2400" dirty="0">
              <a:solidFill>
                <a:srgbClr val="004992"/>
              </a:solidFill>
            </a:endParaRPr>
          </a:p>
          <a:p>
            <a:pPr lvl="1" algn="ctr">
              <a:spcBef>
                <a:spcPts val="1999"/>
              </a:spcBef>
              <a:spcAft>
                <a:spcPts val="0"/>
              </a:spcAft>
              <a:tabLst>
                <a:tab pos="84138" algn="l"/>
              </a:tabLst>
              <a:defRPr/>
            </a:pPr>
            <a:r>
              <a:rPr lang="sk-SK" sz="2400" b="1" u="sng" dirty="0">
                <a:solidFill>
                  <a:srgbClr val="004992"/>
                </a:solidFill>
              </a:rPr>
              <a:t>To určite nie</a:t>
            </a:r>
            <a:r>
              <a:rPr lang="de-DE" sz="2400" b="1" u="sng"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3554892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Je “normálne” mať duševné problémy?</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sk-SK" sz="2400">
                <a:solidFill>
                  <a:srgbClr val="004992"/>
                </a:solidFill>
              </a:rPr>
              <a:t>Koľko ľudí je duševne chorých</a:t>
            </a:r>
            <a:r>
              <a:rPr lang="en-US" sz="2400" dirty="0">
                <a:solidFill>
                  <a:srgbClr val="004992"/>
                </a:solidFill>
              </a:rPr>
              <a:t>?</a:t>
            </a:r>
            <a:endParaRPr lang="de-DE" sz="2400" kern="0" dirty="0">
              <a:solidFill>
                <a:srgbClr val="004992"/>
              </a:solidFill>
            </a:endParaRPr>
          </a:p>
          <a:p>
            <a:pPr lvl="0" defTabSz="914400" eaLnBrk="0" fontAlgn="base" hangingPunct="0">
              <a:buClr>
                <a:srgbClr val="006699"/>
              </a:buClr>
              <a:tabLst>
                <a:tab pos="84138" algn="l"/>
              </a:tabLst>
              <a:defRPr/>
            </a:pPr>
            <a:r>
              <a:rPr lang="sk-SK" sz="2400" dirty="0">
                <a:solidFill>
                  <a:srgbClr val="333333"/>
                </a:solidFill>
              </a:rPr>
              <a:t>Čo myslíte</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Je “normálne” mať duševné problémy?</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sk-SK" sz="2400">
                <a:solidFill>
                  <a:srgbClr val="004992"/>
                </a:solidFill>
              </a:rPr>
              <a:t>Koľko ľudí je duševne chorých </a:t>
            </a:r>
            <a:r>
              <a:rPr lang="en-US" sz="2400" dirty="0">
                <a:solidFill>
                  <a:srgbClr val="004992"/>
                </a:solidFill>
              </a:rPr>
              <a:t>(</a:t>
            </a:r>
            <a:r>
              <a:rPr lang="sk-SK" sz="2400" dirty="0">
                <a:solidFill>
                  <a:srgbClr val="004992"/>
                </a:solidFill>
              </a:rPr>
              <a:t>údaje z Nemecka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1096443354"/>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Podiel ľudí, ktorí boli za posledný rok duševne chorí</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Úzkostné poruchy (najbežnejšie duševné poruchy, napr. sociálna fóbia)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Afektívne poruchy (napr. depresia)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Psychózy (všetky typy psychóz, napr. schizofrénia)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mn-lt"/>
                          <a:ea typeface="+mn-ea"/>
                          <a:cs typeface="+mn-cs"/>
                        </a:rPr>
                        <a:t>Percento podskupiny ľudí, ktorým boli v tomto čase diagnostikované viaceré duševné poruchy</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err="1">
                <a:solidFill>
                  <a:srgbClr val="333333"/>
                </a:solidFill>
                <a:ea typeface="+mn-ea"/>
                <a:cs typeface="+mn-cs"/>
              </a:rPr>
              <a:t>Čísla</a:t>
            </a:r>
            <a:r>
              <a:rPr lang="en-US" sz="2400" dirty="0">
                <a:solidFill>
                  <a:srgbClr val="333333"/>
                </a:solidFill>
                <a:ea typeface="+mn-ea"/>
                <a:cs typeface="+mn-cs"/>
              </a:rPr>
              <a:t> by </a:t>
            </a:r>
            <a:r>
              <a:rPr lang="en-US" sz="2400" dirty="0" err="1">
                <a:solidFill>
                  <a:srgbClr val="333333"/>
                </a:solidFill>
                <a:ea typeface="+mn-ea"/>
                <a:cs typeface="+mn-cs"/>
              </a:rPr>
              <a:t>boli</a:t>
            </a:r>
            <a:r>
              <a:rPr lang="en-US" sz="2400" dirty="0">
                <a:solidFill>
                  <a:srgbClr val="333333"/>
                </a:solidFill>
                <a:ea typeface="+mn-ea"/>
                <a:cs typeface="+mn-cs"/>
              </a:rPr>
              <a:t> </a:t>
            </a:r>
            <a:r>
              <a:rPr lang="en-US" sz="2400" dirty="0" err="1">
                <a:solidFill>
                  <a:srgbClr val="333333"/>
                </a:solidFill>
                <a:ea typeface="+mn-ea"/>
                <a:cs typeface="+mn-cs"/>
              </a:rPr>
              <a:t>výrazne</a:t>
            </a:r>
            <a:r>
              <a:rPr lang="en-US" sz="2400" dirty="0">
                <a:solidFill>
                  <a:srgbClr val="333333"/>
                </a:solidFill>
                <a:ea typeface="+mn-ea"/>
                <a:cs typeface="+mn-cs"/>
              </a:rPr>
              <a:t> </a:t>
            </a:r>
            <a:r>
              <a:rPr lang="en-US" sz="2400" dirty="0" err="1">
                <a:solidFill>
                  <a:srgbClr val="333333"/>
                </a:solidFill>
                <a:ea typeface="+mn-ea"/>
                <a:cs typeface="+mn-cs"/>
              </a:rPr>
              <a:t>vyššie</a:t>
            </a:r>
            <a:r>
              <a:rPr lang="en-US" sz="2400" dirty="0">
                <a:solidFill>
                  <a:srgbClr val="333333"/>
                </a:solidFill>
                <a:ea typeface="+mn-ea"/>
                <a:cs typeface="+mn-cs"/>
              </a:rPr>
              <a:t>, </a:t>
            </a:r>
            <a:r>
              <a:rPr lang="en-US" sz="2400" dirty="0" err="1">
                <a:solidFill>
                  <a:srgbClr val="333333"/>
                </a:solidFill>
                <a:ea typeface="+mn-ea"/>
                <a:cs typeface="+mn-cs"/>
              </a:rPr>
              <a:t>ak</a:t>
            </a:r>
            <a:r>
              <a:rPr lang="en-US" sz="2400" dirty="0">
                <a:solidFill>
                  <a:srgbClr val="333333"/>
                </a:solidFill>
                <a:ea typeface="+mn-ea"/>
                <a:cs typeface="+mn-cs"/>
              </a:rPr>
              <a:t> by </a:t>
            </a:r>
            <a:r>
              <a:rPr lang="en-US" sz="2400" dirty="0" err="1">
                <a:solidFill>
                  <a:srgbClr val="333333"/>
                </a:solidFill>
                <a:ea typeface="+mn-ea"/>
                <a:cs typeface="+mn-cs"/>
              </a:rPr>
              <a:t>sme</a:t>
            </a:r>
            <a:r>
              <a:rPr lang="en-US" sz="2400" dirty="0">
                <a:solidFill>
                  <a:srgbClr val="333333"/>
                </a:solidFill>
                <a:ea typeface="+mn-ea"/>
                <a:cs typeface="+mn-cs"/>
              </a:rPr>
              <a:t> </a:t>
            </a:r>
            <a:r>
              <a:rPr lang="en-US" sz="2400" dirty="0" err="1">
                <a:solidFill>
                  <a:srgbClr val="333333"/>
                </a:solidFill>
                <a:ea typeface="+mn-ea"/>
                <a:cs typeface="+mn-cs"/>
              </a:rPr>
              <a:t>brali</a:t>
            </a:r>
            <a:r>
              <a:rPr lang="en-US" sz="2400" dirty="0">
                <a:solidFill>
                  <a:srgbClr val="333333"/>
                </a:solidFill>
                <a:ea typeface="+mn-ea"/>
                <a:cs typeface="+mn-cs"/>
              </a:rPr>
              <a:t> do </a:t>
            </a:r>
            <a:r>
              <a:rPr lang="en-US" sz="2400" dirty="0" err="1">
                <a:solidFill>
                  <a:srgbClr val="333333"/>
                </a:solidFill>
                <a:ea typeface="+mn-ea"/>
                <a:cs typeface="+mn-cs"/>
              </a:rPr>
              <a:t>úvahy</a:t>
            </a:r>
            <a:r>
              <a:rPr lang="en-US" sz="2400" dirty="0">
                <a:solidFill>
                  <a:srgbClr val="333333"/>
                </a:solidFill>
                <a:ea typeface="+mn-ea"/>
                <a:cs typeface="+mn-cs"/>
              </a:rPr>
              <a:t> </a:t>
            </a:r>
            <a:r>
              <a:rPr lang="en-US" sz="2400" dirty="0" err="1">
                <a:solidFill>
                  <a:srgbClr val="333333"/>
                </a:solidFill>
                <a:ea typeface="+mn-ea"/>
                <a:cs typeface="+mn-cs"/>
              </a:rPr>
              <a:t>ľudí</a:t>
            </a:r>
            <a:r>
              <a:rPr lang="en-US" sz="2400" dirty="0">
                <a:solidFill>
                  <a:srgbClr val="333333"/>
                </a:solidFill>
                <a:ea typeface="+mn-ea"/>
                <a:cs typeface="+mn-cs"/>
              </a:rPr>
              <a:t>, </a:t>
            </a:r>
            <a:r>
              <a:rPr lang="en-US" sz="2400" dirty="0" err="1">
                <a:solidFill>
                  <a:srgbClr val="333333"/>
                </a:solidFill>
                <a:ea typeface="+mn-ea"/>
                <a:cs typeface="+mn-cs"/>
              </a:rPr>
              <a:t>ktorí</a:t>
            </a:r>
            <a:r>
              <a:rPr lang="en-US" sz="2400" dirty="0">
                <a:solidFill>
                  <a:srgbClr val="333333"/>
                </a:solidFill>
                <a:ea typeface="+mn-ea"/>
                <a:cs typeface="+mn-cs"/>
              </a:rPr>
              <a:t> </a:t>
            </a:r>
            <a:r>
              <a:rPr lang="en-US" sz="2400" dirty="0" err="1">
                <a:solidFill>
                  <a:srgbClr val="333333"/>
                </a:solidFill>
                <a:ea typeface="+mn-ea"/>
                <a:cs typeface="+mn-cs"/>
              </a:rPr>
              <a:t>trpia</a:t>
            </a:r>
            <a:r>
              <a:rPr lang="en-US" sz="2400" dirty="0">
                <a:solidFill>
                  <a:srgbClr val="333333"/>
                </a:solidFill>
                <a:ea typeface="+mn-ea"/>
                <a:cs typeface="+mn-cs"/>
              </a:rPr>
              <a:t> </a:t>
            </a:r>
            <a:r>
              <a:rPr lang="en-US" sz="2400" dirty="0" err="1">
                <a:solidFill>
                  <a:srgbClr val="333333"/>
                </a:solidFill>
                <a:ea typeface="+mn-ea"/>
                <a:cs typeface="+mn-cs"/>
              </a:rPr>
              <a:t>len</a:t>
            </a:r>
            <a:r>
              <a:rPr lang="en-US" sz="2400" dirty="0">
                <a:solidFill>
                  <a:srgbClr val="333333"/>
                </a:solidFill>
                <a:ea typeface="+mn-ea"/>
                <a:cs typeface="+mn-cs"/>
              </a:rPr>
              <a:t> </a:t>
            </a:r>
            <a:r>
              <a:rPr lang="en-US" sz="2400" dirty="0" err="1">
                <a:solidFill>
                  <a:srgbClr val="333333"/>
                </a:solidFill>
                <a:ea typeface="+mn-ea"/>
                <a:cs typeface="+mn-cs"/>
              </a:rPr>
              <a:t>niektorými</a:t>
            </a:r>
            <a:r>
              <a:rPr lang="en-US" sz="2400" dirty="0">
                <a:solidFill>
                  <a:srgbClr val="333333"/>
                </a:solidFill>
                <a:ea typeface="+mn-ea"/>
                <a:cs typeface="+mn-cs"/>
              </a:rPr>
              <a:t> </a:t>
            </a:r>
            <a:r>
              <a:rPr lang="en-US" sz="2400" dirty="0" err="1">
                <a:solidFill>
                  <a:srgbClr val="333333"/>
                </a:solidFill>
                <a:ea typeface="+mn-ea"/>
                <a:cs typeface="+mn-cs"/>
              </a:rPr>
              <a:t>prejavmi</a:t>
            </a:r>
            <a:r>
              <a:rPr lang="en-US" sz="2400" dirty="0">
                <a:solidFill>
                  <a:srgbClr val="333333"/>
                </a:solidFill>
                <a:ea typeface="+mn-ea"/>
                <a:cs typeface="+mn-cs"/>
              </a:rPr>
              <a:t> </a:t>
            </a:r>
            <a:r>
              <a:rPr lang="en-US" sz="2400" dirty="0" err="1">
                <a:solidFill>
                  <a:srgbClr val="333333"/>
                </a:solidFill>
                <a:ea typeface="+mn-ea"/>
                <a:cs typeface="+mn-cs"/>
              </a:rPr>
              <a:t>duševných</a:t>
            </a:r>
            <a:r>
              <a:rPr lang="en-US" sz="2400" dirty="0">
                <a:solidFill>
                  <a:srgbClr val="333333"/>
                </a:solidFill>
                <a:ea typeface="+mn-ea"/>
                <a:cs typeface="+mn-cs"/>
              </a:rPr>
              <a:t> </a:t>
            </a:r>
            <a:r>
              <a:rPr lang="en-US" sz="2400" dirty="0" err="1">
                <a:solidFill>
                  <a:srgbClr val="333333"/>
                </a:solidFill>
                <a:ea typeface="+mn-ea"/>
                <a:cs typeface="+mn-cs"/>
              </a:rPr>
              <a:t>porúch</a:t>
            </a:r>
            <a:r>
              <a:rPr lang="en-US" sz="2400" dirty="0">
                <a:solidFill>
                  <a:srgbClr val="333333"/>
                </a:solidFill>
                <a:ea typeface="+mn-ea"/>
                <a:cs typeface="+mn-cs"/>
              </a:rPr>
              <a:t> bez </a:t>
            </a:r>
            <a:r>
              <a:rPr lang="en-US" sz="2400" dirty="0" err="1">
                <a:solidFill>
                  <a:srgbClr val="333333"/>
                </a:solidFill>
                <a:ea typeface="+mn-ea"/>
                <a:cs typeface="+mn-cs"/>
              </a:rPr>
              <a:t>prejavenia</a:t>
            </a:r>
            <a:r>
              <a:rPr lang="en-US" sz="2400" dirty="0">
                <a:solidFill>
                  <a:srgbClr val="333333"/>
                </a:solidFill>
                <a:ea typeface="+mn-ea"/>
                <a:cs typeface="+mn-cs"/>
              </a:rPr>
              <a:t> </a:t>
            </a:r>
            <a:r>
              <a:rPr lang="en-US" sz="2400" dirty="0" err="1">
                <a:solidFill>
                  <a:srgbClr val="333333"/>
                </a:solidFill>
                <a:ea typeface="+mn-ea"/>
                <a:cs typeface="+mn-cs"/>
              </a:rPr>
              <a:t>sa</a:t>
            </a:r>
            <a:r>
              <a:rPr lang="en-US" sz="2400" dirty="0">
                <a:solidFill>
                  <a:srgbClr val="333333"/>
                </a:solidFill>
                <a:ea typeface="+mn-ea"/>
                <a:cs typeface="+mn-cs"/>
              </a:rPr>
              <a:t> </a:t>
            </a:r>
            <a:r>
              <a:rPr lang="en-US" sz="2400" dirty="0" err="1">
                <a:solidFill>
                  <a:srgbClr val="333333"/>
                </a:solidFill>
                <a:ea typeface="+mn-ea"/>
                <a:cs typeface="+mn-cs"/>
              </a:rPr>
              <a:t>celého</a:t>
            </a:r>
            <a:r>
              <a:rPr lang="en-US" sz="2400" dirty="0">
                <a:solidFill>
                  <a:srgbClr val="333333"/>
                </a:solidFill>
                <a:ea typeface="+mn-ea"/>
                <a:cs typeface="+mn-cs"/>
              </a:rPr>
              <a:t> </a:t>
            </a:r>
            <a:r>
              <a:rPr lang="en-US" sz="2400" dirty="0" err="1">
                <a:solidFill>
                  <a:srgbClr val="333333"/>
                </a:solidFill>
                <a:ea typeface="+mn-ea"/>
                <a:cs typeface="+mn-cs"/>
              </a:rPr>
              <a:t>obrazu</a:t>
            </a:r>
            <a:r>
              <a:rPr lang="en-US" sz="2400" dirty="0">
                <a:solidFill>
                  <a:srgbClr val="333333"/>
                </a:solidFill>
                <a:ea typeface="+mn-ea"/>
                <a:cs typeface="+mn-cs"/>
              </a:rPr>
              <a:t> </a:t>
            </a:r>
            <a:r>
              <a:rPr lang="en-US" sz="2400" dirty="0" err="1">
                <a:solidFill>
                  <a:srgbClr val="333333"/>
                </a:solidFill>
                <a:ea typeface="+mn-ea"/>
                <a:cs typeface="+mn-cs"/>
              </a:rPr>
              <a:t>ochorenia</a:t>
            </a:r>
            <a:r>
              <a:rPr lang="en-US" sz="2400" dirty="0">
                <a:solidFill>
                  <a:srgbClr val="333333"/>
                </a:solidFill>
                <a:ea typeface="+mn-ea"/>
                <a:cs typeface="+mn-cs"/>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sk-SK" sz="2400">
                <a:solidFill>
                  <a:srgbClr val="004992"/>
                </a:solidFill>
              </a:rPr>
              <a:t>Koľko ľudí v Kanade je duševne chorých</a:t>
            </a:r>
            <a:r>
              <a:rPr lang="en-US" sz="2400" dirty="0">
                <a:solidFill>
                  <a:srgbClr val="004992"/>
                </a:solidFill>
              </a:rPr>
              <a:t>?</a:t>
            </a:r>
            <a:endParaRPr lang="en-US" sz="2400" dirty="0"/>
          </a:p>
        </p:txBody>
      </p:sp>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mn-lt"/>
                <a:ea typeface="+mn-ea"/>
                <a:cs typeface="+mn-cs"/>
              </a:rPr>
              <a:t>Je “normálne” mať duševné problémy?</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1936267572"/>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Podiel ľudí, ktorí boli za posledný rok duševne chorí</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Depresie (najbežnejšia duševná porucha)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Schizofrénia / psychóza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err="1">
                <a:solidFill>
                  <a:srgbClr val="333333"/>
                </a:solidFill>
                <a:ea typeface="+mn-ea"/>
                <a:cs typeface="+mn-cs"/>
              </a:rPr>
              <a:t>Čísla</a:t>
            </a:r>
            <a:r>
              <a:rPr lang="en-US" sz="2400" dirty="0">
                <a:solidFill>
                  <a:srgbClr val="333333"/>
                </a:solidFill>
                <a:ea typeface="+mn-ea"/>
                <a:cs typeface="+mn-cs"/>
              </a:rPr>
              <a:t> by </a:t>
            </a:r>
            <a:r>
              <a:rPr lang="en-US" sz="2400" dirty="0" err="1">
                <a:solidFill>
                  <a:srgbClr val="333333"/>
                </a:solidFill>
                <a:ea typeface="+mn-ea"/>
                <a:cs typeface="+mn-cs"/>
              </a:rPr>
              <a:t>boli</a:t>
            </a:r>
            <a:r>
              <a:rPr lang="en-US" sz="2400" dirty="0">
                <a:solidFill>
                  <a:srgbClr val="333333"/>
                </a:solidFill>
                <a:ea typeface="+mn-ea"/>
                <a:cs typeface="+mn-cs"/>
              </a:rPr>
              <a:t> </a:t>
            </a:r>
            <a:r>
              <a:rPr lang="en-US" sz="2400" dirty="0" err="1">
                <a:solidFill>
                  <a:srgbClr val="333333"/>
                </a:solidFill>
                <a:ea typeface="+mn-ea"/>
                <a:cs typeface="+mn-cs"/>
              </a:rPr>
              <a:t>výrazne</a:t>
            </a:r>
            <a:r>
              <a:rPr lang="en-US" sz="2400" dirty="0">
                <a:solidFill>
                  <a:srgbClr val="333333"/>
                </a:solidFill>
                <a:ea typeface="+mn-ea"/>
                <a:cs typeface="+mn-cs"/>
              </a:rPr>
              <a:t> </a:t>
            </a:r>
            <a:r>
              <a:rPr lang="en-US" sz="2400" dirty="0" err="1">
                <a:solidFill>
                  <a:srgbClr val="333333"/>
                </a:solidFill>
                <a:ea typeface="+mn-ea"/>
                <a:cs typeface="+mn-cs"/>
              </a:rPr>
              <a:t>vyššie</a:t>
            </a:r>
            <a:r>
              <a:rPr lang="en-US" sz="2400" dirty="0">
                <a:solidFill>
                  <a:srgbClr val="333333"/>
                </a:solidFill>
                <a:ea typeface="+mn-ea"/>
                <a:cs typeface="+mn-cs"/>
              </a:rPr>
              <a:t>, </a:t>
            </a:r>
            <a:r>
              <a:rPr lang="en-US" sz="2400" dirty="0" err="1">
                <a:solidFill>
                  <a:srgbClr val="333333"/>
                </a:solidFill>
                <a:ea typeface="+mn-ea"/>
                <a:cs typeface="+mn-cs"/>
              </a:rPr>
              <a:t>ak</a:t>
            </a:r>
            <a:r>
              <a:rPr lang="en-US" sz="2400" dirty="0">
                <a:solidFill>
                  <a:srgbClr val="333333"/>
                </a:solidFill>
                <a:ea typeface="+mn-ea"/>
                <a:cs typeface="+mn-cs"/>
              </a:rPr>
              <a:t> by </a:t>
            </a:r>
            <a:r>
              <a:rPr lang="en-US" sz="2400" dirty="0" err="1">
                <a:solidFill>
                  <a:srgbClr val="333333"/>
                </a:solidFill>
                <a:ea typeface="+mn-ea"/>
                <a:cs typeface="+mn-cs"/>
              </a:rPr>
              <a:t>sme</a:t>
            </a:r>
            <a:r>
              <a:rPr lang="en-US" sz="2400" dirty="0">
                <a:solidFill>
                  <a:srgbClr val="333333"/>
                </a:solidFill>
                <a:ea typeface="+mn-ea"/>
                <a:cs typeface="+mn-cs"/>
              </a:rPr>
              <a:t> </a:t>
            </a:r>
            <a:r>
              <a:rPr lang="en-US" sz="2400" dirty="0" err="1">
                <a:solidFill>
                  <a:srgbClr val="333333"/>
                </a:solidFill>
                <a:ea typeface="+mn-ea"/>
                <a:cs typeface="+mn-cs"/>
              </a:rPr>
              <a:t>brali</a:t>
            </a:r>
            <a:r>
              <a:rPr lang="en-US" sz="2400" dirty="0">
                <a:solidFill>
                  <a:srgbClr val="333333"/>
                </a:solidFill>
                <a:ea typeface="+mn-ea"/>
                <a:cs typeface="+mn-cs"/>
              </a:rPr>
              <a:t> do </a:t>
            </a:r>
            <a:r>
              <a:rPr lang="en-US" sz="2400" dirty="0" err="1">
                <a:solidFill>
                  <a:srgbClr val="333333"/>
                </a:solidFill>
                <a:ea typeface="+mn-ea"/>
                <a:cs typeface="+mn-cs"/>
              </a:rPr>
              <a:t>úvahy</a:t>
            </a:r>
            <a:r>
              <a:rPr lang="en-US" sz="2400" dirty="0">
                <a:solidFill>
                  <a:srgbClr val="333333"/>
                </a:solidFill>
                <a:ea typeface="+mn-ea"/>
                <a:cs typeface="+mn-cs"/>
              </a:rPr>
              <a:t> </a:t>
            </a:r>
            <a:r>
              <a:rPr lang="en-US" sz="2400" dirty="0" err="1">
                <a:solidFill>
                  <a:srgbClr val="333333"/>
                </a:solidFill>
                <a:ea typeface="+mn-ea"/>
                <a:cs typeface="+mn-cs"/>
              </a:rPr>
              <a:t>ľudí</a:t>
            </a:r>
            <a:r>
              <a:rPr lang="en-US" sz="2400" dirty="0">
                <a:solidFill>
                  <a:srgbClr val="333333"/>
                </a:solidFill>
                <a:ea typeface="+mn-ea"/>
                <a:cs typeface="+mn-cs"/>
              </a:rPr>
              <a:t>, </a:t>
            </a:r>
            <a:r>
              <a:rPr lang="en-US" sz="2400" dirty="0" err="1">
                <a:solidFill>
                  <a:srgbClr val="333333"/>
                </a:solidFill>
                <a:ea typeface="+mn-ea"/>
                <a:cs typeface="+mn-cs"/>
              </a:rPr>
              <a:t>ktorí</a:t>
            </a:r>
            <a:r>
              <a:rPr lang="en-US" sz="2400" dirty="0">
                <a:solidFill>
                  <a:srgbClr val="333333"/>
                </a:solidFill>
                <a:ea typeface="+mn-ea"/>
                <a:cs typeface="+mn-cs"/>
              </a:rPr>
              <a:t> </a:t>
            </a:r>
            <a:r>
              <a:rPr lang="en-US" sz="2400" dirty="0" err="1">
                <a:solidFill>
                  <a:srgbClr val="333333"/>
                </a:solidFill>
                <a:ea typeface="+mn-ea"/>
                <a:cs typeface="+mn-cs"/>
              </a:rPr>
              <a:t>trpia</a:t>
            </a:r>
            <a:r>
              <a:rPr lang="en-US" sz="2400" dirty="0">
                <a:solidFill>
                  <a:srgbClr val="333333"/>
                </a:solidFill>
                <a:ea typeface="+mn-ea"/>
                <a:cs typeface="+mn-cs"/>
              </a:rPr>
              <a:t> </a:t>
            </a:r>
            <a:r>
              <a:rPr lang="en-US" sz="2400" dirty="0" err="1">
                <a:solidFill>
                  <a:srgbClr val="333333"/>
                </a:solidFill>
                <a:ea typeface="+mn-ea"/>
                <a:cs typeface="+mn-cs"/>
              </a:rPr>
              <a:t>len</a:t>
            </a:r>
            <a:r>
              <a:rPr lang="en-US" sz="2400" dirty="0">
                <a:solidFill>
                  <a:srgbClr val="333333"/>
                </a:solidFill>
                <a:ea typeface="+mn-ea"/>
                <a:cs typeface="+mn-cs"/>
              </a:rPr>
              <a:t> </a:t>
            </a:r>
            <a:r>
              <a:rPr lang="en-US" sz="2400" dirty="0" err="1">
                <a:solidFill>
                  <a:srgbClr val="333333"/>
                </a:solidFill>
                <a:ea typeface="+mn-ea"/>
                <a:cs typeface="+mn-cs"/>
              </a:rPr>
              <a:t>niektorými</a:t>
            </a:r>
            <a:r>
              <a:rPr lang="en-US" sz="2400" dirty="0">
                <a:solidFill>
                  <a:srgbClr val="333333"/>
                </a:solidFill>
                <a:ea typeface="+mn-ea"/>
                <a:cs typeface="+mn-cs"/>
              </a:rPr>
              <a:t> </a:t>
            </a:r>
            <a:r>
              <a:rPr lang="en-US" sz="2400" dirty="0" err="1">
                <a:solidFill>
                  <a:srgbClr val="333333"/>
                </a:solidFill>
                <a:ea typeface="+mn-ea"/>
                <a:cs typeface="+mn-cs"/>
              </a:rPr>
              <a:t>prejavmi</a:t>
            </a:r>
            <a:r>
              <a:rPr lang="en-US" sz="2400" dirty="0">
                <a:solidFill>
                  <a:srgbClr val="333333"/>
                </a:solidFill>
                <a:ea typeface="+mn-ea"/>
                <a:cs typeface="+mn-cs"/>
              </a:rPr>
              <a:t> </a:t>
            </a:r>
            <a:r>
              <a:rPr lang="en-US" sz="2400" dirty="0" err="1">
                <a:solidFill>
                  <a:srgbClr val="333333"/>
                </a:solidFill>
                <a:ea typeface="+mn-ea"/>
                <a:cs typeface="+mn-cs"/>
              </a:rPr>
              <a:t>duševných</a:t>
            </a:r>
            <a:r>
              <a:rPr lang="en-US" sz="2400" dirty="0">
                <a:solidFill>
                  <a:srgbClr val="333333"/>
                </a:solidFill>
                <a:ea typeface="+mn-ea"/>
                <a:cs typeface="+mn-cs"/>
              </a:rPr>
              <a:t> </a:t>
            </a:r>
            <a:r>
              <a:rPr lang="en-US" sz="2400" dirty="0" err="1">
                <a:solidFill>
                  <a:srgbClr val="333333"/>
                </a:solidFill>
                <a:ea typeface="+mn-ea"/>
                <a:cs typeface="+mn-cs"/>
              </a:rPr>
              <a:t>porúch</a:t>
            </a:r>
            <a:r>
              <a:rPr lang="en-US" sz="2400" dirty="0">
                <a:solidFill>
                  <a:srgbClr val="333333"/>
                </a:solidFill>
                <a:ea typeface="+mn-ea"/>
                <a:cs typeface="+mn-cs"/>
              </a:rPr>
              <a:t>, no </a:t>
            </a:r>
            <a:r>
              <a:rPr lang="en-US" sz="2400" dirty="0" err="1">
                <a:solidFill>
                  <a:srgbClr val="333333"/>
                </a:solidFill>
                <a:ea typeface="+mn-ea"/>
                <a:cs typeface="+mn-cs"/>
              </a:rPr>
              <a:t>nenapĺňajú</a:t>
            </a:r>
            <a:r>
              <a:rPr lang="en-US" sz="2400" dirty="0">
                <a:solidFill>
                  <a:srgbClr val="333333"/>
                </a:solidFill>
                <a:ea typeface="+mn-ea"/>
                <a:cs typeface="+mn-cs"/>
              </a:rPr>
              <a:t> </a:t>
            </a:r>
            <a:r>
              <a:rPr lang="en-US" sz="2400" dirty="0" err="1">
                <a:solidFill>
                  <a:srgbClr val="333333"/>
                </a:solidFill>
                <a:ea typeface="+mn-ea"/>
                <a:cs typeface="+mn-cs"/>
              </a:rPr>
              <a:t>všetky</a:t>
            </a:r>
            <a:r>
              <a:rPr lang="en-US" sz="2400" dirty="0">
                <a:solidFill>
                  <a:srgbClr val="333333"/>
                </a:solidFill>
                <a:ea typeface="+mn-ea"/>
                <a:cs typeface="+mn-cs"/>
              </a:rPr>
              <a:t> </a:t>
            </a:r>
            <a:r>
              <a:rPr lang="en-US" sz="2400" dirty="0" err="1">
                <a:solidFill>
                  <a:srgbClr val="333333"/>
                </a:solidFill>
                <a:ea typeface="+mn-ea"/>
                <a:cs typeface="+mn-cs"/>
              </a:rPr>
              <a:t>diagnostické</a:t>
            </a:r>
            <a:r>
              <a:rPr lang="en-US" sz="2400" dirty="0">
                <a:solidFill>
                  <a:srgbClr val="333333"/>
                </a:solidFill>
                <a:ea typeface="+mn-ea"/>
                <a:cs typeface="+mn-cs"/>
              </a:rPr>
              <a:t> </a:t>
            </a:r>
            <a:r>
              <a:rPr lang="en-US" sz="2400" dirty="0" err="1">
                <a:solidFill>
                  <a:srgbClr val="333333"/>
                </a:solidFill>
                <a:ea typeface="+mn-ea"/>
                <a:cs typeface="+mn-cs"/>
              </a:rPr>
              <a:t>kritériá</a:t>
            </a:r>
            <a:r>
              <a:rPr lang="en-US" sz="2400" dirty="0">
                <a:solidFill>
                  <a:srgbClr val="333333"/>
                </a:solidFill>
                <a:ea typeface="+mn-ea"/>
                <a:cs typeface="+mn-cs"/>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Zvláštne presvedčenia nie sú tak neobvyklé...</a:t>
            </a:r>
            <a:br>
              <a:rPr lang="sk-SK" sz="3600" dirty="0">
                <a:solidFill>
                  <a:srgbClr val="004992"/>
                </a:solidFill>
                <a:latin typeface="+mn-lt"/>
                <a:ea typeface="+mn-ea"/>
                <a:cs typeface="+mn-cs"/>
              </a:rPr>
            </a:br>
            <a:r>
              <a:rPr lang="sk-SK" dirty="0">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sk-SK" sz="2400">
                <a:solidFill>
                  <a:srgbClr val="333333"/>
                </a:solidFill>
              </a:rPr>
              <a:t>Symptómy psychózy </a:t>
            </a:r>
            <a:r>
              <a:rPr lang="en-US" sz="2400" dirty="0">
                <a:solidFill>
                  <a:srgbClr val="333333"/>
                </a:solidFill>
              </a:rPr>
              <a:t>(</a:t>
            </a:r>
            <a:r>
              <a:rPr lang="sk-SK" sz="2400" dirty="0">
                <a:solidFill>
                  <a:srgbClr val="333333"/>
                </a:solidFill>
              </a:rPr>
              <a:t>napr.</a:t>
            </a:r>
            <a:r>
              <a:rPr lang="en-US" sz="2400" dirty="0">
                <a:solidFill>
                  <a:srgbClr val="333333"/>
                </a:solidFill>
              </a:rPr>
              <a:t> </a:t>
            </a:r>
            <a:r>
              <a:rPr lang="sk-SK" sz="2400" dirty="0">
                <a:solidFill>
                  <a:srgbClr val="333333"/>
                </a:solidFill>
              </a:rPr>
              <a:t>ilúzie</a:t>
            </a:r>
            <a:r>
              <a:rPr lang="en-US" sz="2400" dirty="0">
                <a:solidFill>
                  <a:srgbClr val="333333"/>
                </a:solidFill>
              </a:rPr>
              <a:t>)</a:t>
            </a:r>
            <a:r>
              <a:rPr lang="sk-SK" sz="2400" dirty="0">
                <a:solidFill>
                  <a:srgbClr val="333333"/>
                </a:solidFill>
              </a:rPr>
              <a:t> boli dlho považované za neobvyklé a boli vnímané ako prejav vážneho duševného ochorenia</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sk-SK" sz="2400" dirty="0">
                <a:solidFill>
                  <a:srgbClr val="333333"/>
                </a:solidFill>
              </a:rPr>
              <a:t>Už vieme, že </a:t>
            </a:r>
            <a:r>
              <a:rPr lang="en-US" sz="2400" dirty="0">
                <a:solidFill>
                  <a:srgbClr val="333333"/>
                </a:solidFill>
              </a:rPr>
              <a:t>(</a:t>
            </a:r>
            <a:r>
              <a:rPr lang="sk-SK" sz="2400" dirty="0">
                <a:solidFill>
                  <a:srgbClr val="333333"/>
                </a:solidFill>
              </a:rPr>
              <a:t>zmiernené</a:t>
            </a:r>
            <a:r>
              <a:rPr lang="en-US" sz="2400" dirty="0">
                <a:solidFill>
                  <a:srgbClr val="333333"/>
                </a:solidFill>
              </a:rPr>
              <a:t>) </a:t>
            </a:r>
            <a:r>
              <a:rPr lang="sk-SK" sz="2400" dirty="0">
                <a:solidFill>
                  <a:srgbClr val="333333"/>
                </a:solidFill>
              </a:rPr>
              <a:t>zážitky podobné psychóze sú v populácii široko rozšírené</a:t>
            </a:r>
            <a:r>
              <a:rPr lang="en-US" sz="2400" dirty="0">
                <a:solidFill>
                  <a:srgbClr val="333333"/>
                </a:solidFill>
              </a:rPr>
              <a:t>. </a:t>
            </a:r>
            <a:r>
              <a:rPr lang="sk-SK" sz="2400" dirty="0">
                <a:solidFill>
                  <a:srgbClr val="333333"/>
                </a:solidFill>
              </a:rPr>
              <a:t>Na rozdiel od ľudí s diagnózou psychózy zvyčajne nevedú tieto zážitky k dopadom do každodenného života</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892933294"/>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218740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528325748"/>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08131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495800434"/>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131593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51181750"/>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4151566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509981041"/>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503313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229746665"/>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544473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Zvláštne presvedčenia nie sú tak neobvyklé...</a:t>
            </a:r>
            <a:br>
              <a:rPr lang="sk-SK" sz="3600">
                <a:solidFill>
                  <a:srgbClr val="004992"/>
                </a:solidFill>
                <a:latin typeface="+mn-lt"/>
                <a:ea typeface="+mn-ea"/>
                <a:cs typeface="+mn-cs"/>
              </a:rPr>
            </a:br>
            <a:r>
              <a:rPr lang="sk-SK">
                <a:solidFill>
                  <a:srgbClr val="004992"/>
                </a:solidFill>
                <a:latin typeface="+mn-lt"/>
                <a:ea typeface="+mn-ea"/>
                <a:cs typeface="+mn-cs"/>
              </a:rPr>
              <a:t>Výskyt psychotických zážitkov v populácii</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sz="2400">
                <a:solidFill>
                  <a:srgbClr val="333333"/>
                </a:solidFill>
              </a:rPr>
              <a:t>Čo si myslíte</a:t>
            </a:r>
            <a:r>
              <a:rPr lang="de-DE" sz="2400" dirty="0">
                <a:solidFill>
                  <a:srgbClr val="333333"/>
                </a:solidFill>
              </a:rPr>
              <a:t>? </a:t>
            </a:r>
            <a:r>
              <a:rPr lang="sk-SK" sz="2400" dirty="0">
                <a:solidFill>
                  <a:srgbClr val="333333"/>
                </a:solidFill>
              </a:rPr>
              <a:t>Ako často sa potvrdzovali nasledovné</a:t>
            </a:r>
            <a:r>
              <a:rPr lang="de-DE" sz="2400" dirty="0">
                <a:solidFill>
                  <a:srgbClr val="333333"/>
                </a:solidFill>
              </a:rPr>
              <a:t> </a:t>
            </a:r>
            <a:r>
              <a:rPr lang="sk-SK" sz="2400" dirty="0">
                <a:solidFill>
                  <a:srgbClr val="333333"/>
                </a:solidFill>
              </a:rPr>
              <a:t>symptómy/zážitky u ľudí v rámci celej populácie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20965233"/>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Tvrdenia</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ktoré</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potvrdzujú</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ľudia</a:t>
                      </a:r>
                      <a:r>
                        <a:rPr kumimoji="0" lang="fr-FR" sz="1800" b="0" i="0" u="none" strike="noStrike" cap="none" normalizeH="0" baseline="0" dirty="0">
                          <a:ln>
                            <a:noFill/>
                          </a:ln>
                          <a:solidFill>
                            <a:srgbClr val="333333"/>
                          </a:solidFill>
                          <a:effectLst/>
                          <a:latin typeface="+mn-lt"/>
                          <a:ea typeface="+mn-ea"/>
                          <a:cs typeface="+mn-cs"/>
                        </a:rPr>
                        <a:t> v </a:t>
                      </a:r>
                      <a:r>
                        <a:rPr kumimoji="0" lang="fr-FR" sz="1800" b="0" i="0" u="none" strike="noStrike" cap="none" normalizeH="0" baseline="0" dirty="0" err="1">
                          <a:ln>
                            <a:noFill/>
                          </a:ln>
                          <a:solidFill>
                            <a:srgbClr val="333333"/>
                          </a:solidFill>
                          <a:effectLst/>
                          <a:latin typeface="+mn-lt"/>
                          <a:ea typeface="+mn-ea"/>
                          <a:cs typeface="+mn-cs"/>
                        </a:rPr>
                        <a:t>rámci</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celej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populácie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Súhlasné odpovede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Mysleli ste si niekedy, že ľudia dokážu telepaticky komunikovať?</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iní ľudia dokážu čítať vaše myšlienky?</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Pociťovali ste niekedy veci okolo seba ako nereálne, akoby bolo všetko súčasťou nejakého experimentu?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Mali ste niekedy pocit, že veci v časopisoch alebo v televízii boli osobitne napísané pre vás?</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Mali ste niekedy pocit, že ste nejako prenasledovaný?</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Počuli ste niekedy hlasy, aj keď tam pri vás nikto nebol?</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Podľa: Emmanuelle R. Peters (Nástroj: PDI), Steffen Moritz (Nástroj: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692340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Zapamätajte si…</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sk-SK" sz="2400" dirty="0">
                <a:solidFill>
                  <a:srgbClr val="333333"/>
                </a:solidFill>
              </a:rPr>
              <a:t>Nikto nie je</a:t>
            </a:r>
            <a:r>
              <a:rPr lang="en-US" sz="2400" dirty="0">
                <a:solidFill>
                  <a:srgbClr val="333333"/>
                </a:solidFill>
              </a:rPr>
              <a:t> </a:t>
            </a:r>
            <a:r>
              <a:rPr lang="sk-SK" sz="2400" b="1" i="1" dirty="0">
                <a:solidFill>
                  <a:srgbClr val="333333"/>
                </a:solidFill>
              </a:rPr>
              <a:t>imúnny</a:t>
            </a:r>
            <a:r>
              <a:rPr lang="en-US" sz="2400" dirty="0">
                <a:solidFill>
                  <a:srgbClr val="333333"/>
                </a:solidFill>
              </a:rPr>
              <a:t> </a:t>
            </a:r>
            <a:r>
              <a:rPr lang="sk-SK" sz="2400" dirty="0">
                <a:solidFill>
                  <a:srgbClr val="333333"/>
                </a:solidFill>
              </a:rPr>
              <a:t>voči psychickým krízam</a:t>
            </a:r>
            <a:r>
              <a:rPr lang="en-US" sz="2400" dirty="0">
                <a:solidFill>
                  <a:srgbClr val="333333"/>
                </a:solidFill>
              </a:rPr>
              <a:t>! </a:t>
            </a:r>
            <a:r>
              <a:rPr lang="sk-SK" sz="2400" dirty="0">
                <a:solidFill>
                  <a:srgbClr val="333333"/>
                </a:solidFill>
              </a:rPr>
              <a:t>V uplynulom</a:t>
            </a:r>
            <a:br>
              <a:rPr lang="en-US" sz="2400" dirty="0">
                <a:solidFill>
                  <a:srgbClr val="333333"/>
                </a:solidFill>
              </a:rPr>
            </a:br>
            <a:r>
              <a:rPr lang="sk-SK" sz="2400" dirty="0">
                <a:solidFill>
                  <a:srgbClr val="333333"/>
                </a:solidFill>
              </a:rPr>
              <a:t>roku trpel psychickým ochorením viac ako každý štvrtý človek</a:t>
            </a:r>
            <a:r>
              <a:rPr lang="en-US" sz="2400" dirty="0">
                <a:solidFill>
                  <a:srgbClr val="333333"/>
                </a:solidFill>
              </a:rPr>
              <a:t>.</a:t>
            </a:r>
            <a:endParaRPr lang="de-DE" sz="2400" dirty="0">
              <a:solidFill>
                <a:srgbClr val="333333"/>
              </a:solidFill>
            </a:endParaRPr>
          </a:p>
          <a:p>
            <a:pPr>
              <a:defRPr/>
            </a:pPr>
            <a:r>
              <a:rPr lang="sk-SK" sz="2400" dirty="0">
                <a:solidFill>
                  <a:srgbClr val="333333"/>
                </a:solidFill>
              </a:rPr>
              <a:t>Duševné ochorenie nemožno považovať za</a:t>
            </a:r>
            <a:r>
              <a:rPr lang="en-US" sz="2400" dirty="0">
                <a:solidFill>
                  <a:srgbClr val="333333"/>
                </a:solidFill>
              </a:rPr>
              <a:t> </a:t>
            </a:r>
            <a:r>
              <a:rPr lang="sk-SK" sz="2400" dirty="0">
                <a:solidFill>
                  <a:srgbClr val="004992"/>
                </a:solidFill>
              </a:rPr>
              <a:t>slabosť</a:t>
            </a:r>
            <a:r>
              <a:rPr lang="en-US" sz="2400" dirty="0">
                <a:solidFill>
                  <a:srgbClr val="333333"/>
                </a:solidFill>
              </a:rPr>
              <a:t>, </a:t>
            </a:r>
            <a:r>
              <a:rPr lang="sk-SK" sz="2400" dirty="0">
                <a:solidFill>
                  <a:srgbClr val="333333"/>
                </a:solidFill>
              </a:rPr>
              <a:t>no skôr za</a:t>
            </a:r>
            <a:br>
              <a:rPr lang="en-US" sz="2400" dirty="0">
                <a:solidFill>
                  <a:srgbClr val="333333"/>
                </a:solidFill>
              </a:rPr>
            </a:br>
            <a:r>
              <a:rPr lang="sk-SK" sz="2400" dirty="0">
                <a:solidFill>
                  <a:srgbClr val="333333"/>
                </a:solidFill>
              </a:rPr>
              <a:t>vyjadrenie mimoriadnej </a:t>
            </a:r>
            <a:r>
              <a:rPr lang="sk-SK" sz="2400" dirty="0">
                <a:solidFill>
                  <a:srgbClr val="004992"/>
                </a:solidFill>
              </a:rPr>
              <a:t>citlivosti</a:t>
            </a:r>
            <a:r>
              <a:rPr lang="en-US" sz="2400" dirty="0">
                <a:solidFill>
                  <a:srgbClr val="333333"/>
                </a:solidFill>
              </a:rPr>
              <a:t>.</a:t>
            </a:r>
            <a:endParaRPr lang="de-DE" sz="2400" dirty="0">
              <a:solidFill>
                <a:srgbClr val="333333"/>
              </a:solidFill>
            </a:endParaRPr>
          </a:p>
          <a:p>
            <a:pPr>
              <a:defRPr/>
            </a:pPr>
            <a:r>
              <a:rPr lang="sk-SK" sz="2400" dirty="0">
                <a:solidFill>
                  <a:srgbClr val="004992"/>
                </a:solidFill>
              </a:rPr>
              <a:t>Dedičnosť</a:t>
            </a:r>
            <a:r>
              <a:rPr lang="en-US" sz="2400" dirty="0">
                <a:solidFill>
                  <a:srgbClr val="004992"/>
                </a:solidFill>
              </a:rPr>
              <a:t>: </a:t>
            </a:r>
            <a:r>
              <a:rPr lang="sk-SK" sz="2400" dirty="0">
                <a:solidFill>
                  <a:srgbClr val="333333"/>
                </a:solidFill>
              </a:rPr>
              <a:t>Gény hrajú úlohu pri mnohých ochoreniach</a:t>
            </a:r>
            <a:r>
              <a:rPr lang="de-DE" sz="2400" dirty="0">
                <a:solidFill>
                  <a:srgbClr val="333333"/>
                </a:solidFill>
              </a:rPr>
              <a:t>.</a:t>
            </a:r>
          </a:p>
          <a:p>
            <a:pPr>
              <a:defRPr/>
            </a:pPr>
            <a:r>
              <a:rPr lang="sk-SK" sz="2400" dirty="0">
                <a:solidFill>
                  <a:srgbClr val="004992"/>
                </a:solidFill>
              </a:rPr>
              <a:t>Prostredie</a:t>
            </a:r>
            <a:r>
              <a:rPr lang="en-US" sz="2400" dirty="0">
                <a:solidFill>
                  <a:srgbClr val="004992"/>
                </a:solidFill>
              </a:rPr>
              <a:t>: </a:t>
            </a:r>
            <a:r>
              <a:rPr lang="sk-SK" sz="2400" dirty="0">
                <a:solidFill>
                  <a:srgbClr val="333333"/>
                </a:solidFill>
              </a:rPr>
              <a:t>Traumatické negatívne zážitky môžu mať negatívny dopad na naše duševné zdravie a zvyšujú pravdepodobnosť výskytu duševného ochorenia u ľudí s predispozíciou k duševnému ochoreniu i u ľudí bez nej</a:t>
            </a:r>
            <a:r>
              <a:rPr lang="en-US" sz="2400" dirty="0">
                <a:solidFill>
                  <a:srgbClr val="333333"/>
                </a:solidFill>
              </a:rPr>
              <a:t>.</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Čo je to stigma a čo je stigma seba samého?</a:t>
            </a:r>
            <a:endParaRPr lang="de-DE" sz="3600" dirty="0">
              <a:solidFill>
                <a:srgbClr val="004992"/>
              </a:solidFill>
              <a:latin typeface="+mn-lt"/>
              <a:ea typeface="+mn-ea"/>
              <a:cs typeface="+mn-cs"/>
            </a:endParaRPr>
          </a:p>
        </p:txBody>
      </p:sp>
      <p:sp>
        <p:nvSpPr>
          <p:cNvPr id="72706" name="Inhaltsplatzhalter 3"/>
          <p:cNvSpPr>
            <a:spLocks noGrp="1"/>
          </p:cNvSpPr>
          <p:nvPr>
            <p:ph idx="1"/>
          </p:nvPr>
        </p:nvSpPr>
        <p:spPr/>
        <p:txBody>
          <a:bodyPr>
            <a:noAutofit/>
          </a:bodyPr>
          <a:lstStyle/>
          <a:p>
            <a:pPr>
              <a:lnSpc>
                <a:spcPct val="100000"/>
              </a:lnSpc>
              <a:spcBef>
                <a:spcPts val="0"/>
              </a:spcBef>
            </a:pPr>
            <a:r>
              <a:rPr 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Čo je to stigma a čo je stigma seba samého?</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a:xfrm>
            <a:off x="408955" y="2204864"/>
            <a:ext cx="9145016"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sk-SK" sz="2000" b="1" dirty="0">
                <a:solidFill>
                  <a:srgbClr val="004992"/>
                </a:solidFill>
              </a:rPr>
              <a:t>grécke slovo</a:t>
            </a:r>
            <a:r>
              <a:rPr lang="en-US" sz="2000" b="1" dirty="0">
                <a:solidFill>
                  <a:srgbClr val="004992"/>
                </a:solidFill>
              </a:rPr>
              <a:t>. </a:t>
            </a:r>
            <a:r>
              <a:rPr lang="sk-SK" sz="2000" b="1" dirty="0">
                <a:solidFill>
                  <a:srgbClr val="004992"/>
                </a:solidFill>
              </a:rPr>
              <a:t>Doslova znamená</a:t>
            </a:r>
            <a:r>
              <a:rPr lang="en-US" sz="2000" b="1" dirty="0">
                <a:solidFill>
                  <a:srgbClr val="004992"/>
                </a:solidFill>
              </a:rPr>
              <a:t>: </a:t>
            </a:r>
            <a:r>
              <a:rPr lang="sk-SK" sz="2000" dirty="0">
                <a:solidFill>
                  <a:srgbClr val="333333"/>
                </a:solidFill>
              </a:rPr>
              <a:t>ukázať na</a:t>
            </a:r>
            <a:r>
              <a:rPr lang="en-US" sz="2000" dirty="0">
                <a:solidFill>
                  <a:srgbClr val="333333"/>
                </a:solidFill>
              </a:rPr>
              <a:t>, </a:t>
            </a:r>
            <a:r>
              <a:rPr lang="sk-SK" sz="2000" dirty="0">
                <a:solidFill>
                  <a:srgbClr val="333333"/>
                </a:solidFill>
              </a:rPr>
              <a:t>raniť, alebo</a:t>
            </a:r>
            <a:r>
              <a:rPr lang="en-US" sz="2000" dirty="0">
                <a:solidFill>
                  <a:srgbClr val="333333"/>
                </a:solidFill>
              </a:rPr>
              <a:t> </a:t>
            </a:r>
            <a:r>
              <a:rPr lang="sk-SK" sz="2000" dirty="0">
                <a:solidFill>
                  <a:srgbClr val="333333"/>
                </a:solidFill>
              </a:rPr>
              <a:t>označkovať</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714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Čo je to stigma a čo je stigma seba samého?</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a:xfrm>
            <a:off x="408955" y="2204864"/>
            <a:ext cx="9145016"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sk-SK" sz="2000" b="1" dirty="0">
                <a:solidFill>
                  <a:srgbClr val="004992"/>
                </a:solidFill>
              </a:rPr>
              <a:t>grécke slovo</a:t>
            </a:r>
            <a:r>
              <a:rPr lang="en-US" sz="2000" b="1" dirty="0">
                <a:solidFill>
                  <a:srgbClr val="004992"/>
                </a:solidFill>
              </a:rPr>
              <a:t>. </a:t>
            </a:r>
            <a:r>
              <a:rPr lang="sk-SK" sz="2000" b="1" dirty="0">
                <a:solidFill>
                  <a:srgbClr val="004992"/>
                </a:solidFill>
              </a:rPr>
              <a:t>Doslova znamená</a:t>
            </a:r>
            <a:r>
              <a:rPr lang="en-US" sz="2000" b="1" dirty="0">
                <a:solidFill>
                  <a:srgbClr val="004992"/>
                </a:solidFill>
              </a:rPr>
              <a:t>: </a:t>
            </a:r>
            <a:r>
              <a:rPr lang="sk-SK" sz="2000" dirty="0">
                <a:solidFill>
                  <a:srgbClr val="333333"/>
                </a:solidFill>
              </a:rPr>
              <a:t>ukázať na</a:t>
            </a:r>
            <a:r>
              <a:rPr lang="en-US" sz="2000" dirty="0">
                <a:solidFill>
                  <a:srgbClr val="333333"/>
                </a:solidFill>
              </a:rPr>
              <a:t>, </a:t>
            </a:r>
            <a:r>
              <a:rPr lang="sk-SK" sz="2000" dirty="0">
                <a:solidFill>
                  <a:srgbClr val="333333"/>
                </a:solidFill>
              </a:rPr>
              <a:t>raniť, alebo</a:t>
            </a:r>
            <a:r>
              <a:rPr lang="en-US" sz="2000" dirty="0">
                <a:solidFill>
                  <a:srgbClr val="333333"/>
                </a:solidFill>
              </a:rPr>
              <a:t> </a:t>
            </a:r>
            <a:r>
              <a:rPr lang="sk-SK" sz="2000" dirty="0">
                <a:solidFill>
                  <a:srgbClr val="333333"/>
                </a:solidFill>
              </a:rPr>
              <a:t>označkovať</a:t>
            </a:r>
            <a:endParaRPr lang="de-DE" sz="2000" dirty="0">
              <a:solidFill>
                <a:srgbClr val="333333"/>
              </a:solidFill>
            </a:endParaRPr>
          </a:p>
          <a:p>
            <a:pPr marL="342900" indent="-342900">
              <a:buClr>
                <a:srgbClr val="333333"/>
              </a:buClr>
              <a:buFont typeface="WingDings"/>
              <a:buChar char=""/>
            </a:pPr>
            <a:r>
              <a:rPr lang="sk-SK" sz="2000" dirty="0">
                <a:solidFill>
                  <a:srgbClr val="004992"/>
                </a:solidFill>
              </a:rPr>
              <a:t>K</a:t>
            </a:r>
            <a:r>
              <a:rPr lang="sk-SK" sz="2000" b="1" dirty="0">
                <a:solidFill>
                  <a:srgbClr val="004992"/>
                </a:solidFill>
              </a:rPr>
              <a:t> </a:t>
            </a:r>
            <a:r>
              <a:rPr lang="sk-SK" sz="2000" b="1" dirty="0" err="1">
                <a:solidFill>
                  <a:srgbClr val="004992"/>
                </a:solidFill>
              </a:rPr>
              <a:t>stigmatizácii</a:t>
            </a:r>
            <a:r>
              <a:rPr lang="en-US" sz="2000" b="1" dirty="0">
                <a:solidFill>
                  <a:srgbClr val="004992"/>
                </a:solidFill>
              </a:rPr>
              <a:t> </a:t>
            </a:r>
            <a:r>
              <a:rPr lang="sk-SK" sz="2000" dirty="0">
                <a:solidFill>
                  <a:srgbClr val="004992"/>
                </a:solidFill>
              </a:rPr>
              <a:t>dochádza, keď sú ľudia alebo skupiny ľudí</a:t>
            </a:r>
            <a:r>
              <a:rPr lang="en-US" sz="2000" b="1" dirty="0">
                <a:solidFill>
                  <a:srgbClr val="004992"/>
                </a:solidFill>
              </a:rPr>
              <a:t> </a:t>
            </a:r>
            <a:r>
              <a:rPr lang="sk-SK" sz="2000" dirty="0">
                <a:solidFill>
                  <a:srgbClr val="004992"/>
                </a:solidFill>
              </a:rPr>
              <a:t>spájané s negatívnymi postojmi</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7510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Čo je to stigma a čo je stigma seba samého?</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a:xfrm>
            <a:off x="408955" y="2204864"/>
            <a:ext cx="9145016"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sk-SK" sz="2000" b="1" dirty="0">
                <a:solidFill>
                  <a:srgbClr val="004992"/>
                </a:solidFill>
              </a:rPr>
              <a:t>grécke slovo</a:t>
            </a:r>
            <a:r>
              <a:rPr lang="en-US" sz="2000" b="1" dirty="0">
                <a:solidFill>
                  <a:srgbClr val="004992"/>
                </a:solidFill>
              </a:rPr>
              <a:t>. </a:t>
            </a:r>
            <a:r>
              <a:rPr lang="sk-SK" sz="2000" b="1" dirty="0">
                <a:solidFill>
                  <a:srgbClr val="004992"/>
                </a:solidFill>
              </a:rPr>
              <a:t>Doslova znamená</a:t>
            </a:r>
            <a:r>
              <a:rPr lang="en-US" sz="2000" b="1" dirty="0">
                <a:solidFill>
                  <a:srgbClr val="004992"/>
                </a:solidFill>
              </a:rPr>
              <a:t>: </a:t>
            </a:r>
            <a:r>
              <a:rPr lang="sk-SK" sz="2000" dirty="0">
                <a:solidFill>
                  <a:srgbClr val="333333"/>
                </a:solidFill>
              </a:rPr>
              <a:t>ukázať na</a:t>
            </a:r>
            <a:r>
              <a:rPr lang="en-US" sz="2000" dirty="0">
                <a:solidFill>
                  <a:srgbClr val="333333"/>
                </a:solidFill>
              </a:rPr>
              <a:t>, </a:t>
            </a:r>
            <a:r>
              <a:rPr lang="sk-SK" sz="2000" dirty="0">
                <a:solidFill>
                  <a:srgbClr val="333333"/>
                </a:solidFill>
              </a:rPr>
              <a:t>raniť, alebo</a:t>
            </a:r>
            <a:r>
              <a:rPr lang="en-US" sz="2000" dirty="0">
                <a:solidFill>
                  <a:srgbClr val="333333"/>
                </a:solidFill>
              </a:rPr>
              <a:t> </a:t>
            </a:r>
            <a:r>
              <a:rPr lang="sk-SK" sz="2000" dirty="0">
                <a:solidFill>
                  <a:srgbClr val="333333"/>
                </a:solidFill>
              </a:rPr>
              <a:t>označkovať</a:t>
            </a:r>
            <a:endParaRPr lang="de-DE" sz="2000" dirty="0">
              <a:solidFill>
                <a:srgbClr val="333333"/>
              </a:solidFill>
            </a:endParaRPr>
          </a:p>
          <a:p>
            <a:pPr marL="342900" indent="-342900">
              <a:buClr>
                <a:srgbClr val="333333"/>
              </a:buClr>
              <a:buFont typeface="WingDings"/>
              <a:buChar char=""/>
            </a:pPr>
            <a:r>
              <a:rPr lang="sk-SK" sz="2000" dirty="0">
                <a:solidFill>
                  <a:srgbClr val="004992"/>
                </a:solidFill>
              </a:rPr>
              <a:t>K</a:t>
            </a:r>
            <a:r>
              <a:rPr lang="sk-SK" sz="2000" b="1" dirty="0">
                <a:solidFill>
                  <a:srgbClr val="004992"/>
                </a:solidFill>
              </a:rPr>
              <a:t> </a:t>
            </a:r>
            <a:r>
              <a:rPr lang="sk-SK" sz="2000" b="1" dirty="0" err="1">
                <a:solidFill>
                  <a:srgbClr val="004992"/>
                </a:solidFill>
              </a:rPr>
              <a:t>stigmatizácii</a:t>
            </a:r>
            <a:r>
              <a:rPr lang="en-US" sz="2000" b="1" dirty="0">
                <a:solidFill>
                  <a:srgbClr val="004992"/>
                </a:solidFill>
              </a:rPr>
              <a:t> </a:t>
            </a:r>
            <a:r>
              <a:rPr lang="sk-SK" sz="2000" dirty="0">
                <a:solidFill>
                  <a:srgbClr val="004992"/>
                </a:solidFill>
              </a:rPr>
              <a:t>dochádza, keď sú ľudia alebo skupiny ľudí</a:t>
            </a:r>
            <a:r>
              <a:rPr lang="en-US" sz="2000" b="1" dirty="0">
                <a:solidFill>
                  <a:srgbClr val="004992"/>
                </a:solidFill>
              </a:rPr>
              <a:t> </a:t>
            </a:r>
            <a:r>
              <a:rPr lang="sk-SK" sz="2000" dirty="0">
                <a:solidFill>
                  <a:srgbClr val="004992"/>
                </a:solidFill>
              </a:rPr>
              <a:t>spájané s negatívnymi postojmi</a:t>
            </a:r>
            <a:endParaRPr lang="de-DE" sz="2000" dirty="0">
              <a:solidFill>
                <a:srgbClr val="004992"/>
              </a:solidFill>
            </a:endParaRPr>
          </a:p>
          <a:p>
            <a:pPr marL="342900" indent="-342900">
              <a:buClr>
                <a:srgbClr val="333333"/>
              </a:buClr>
              <a:buFont typeface="WingDings"/>
              <a:buChar char=""/>
            </a:pPr>
            <a:r>
              <a:rPr lang="sk-SK" sz="2000" dirty="0">
                <a:solidFill>
                  <a:srgbClr val="333333"/>
                </a:solidFill>
              </a:rPr>
              <a:t>Deje sa tak bez kritickej kontroly skutočnosti</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Stigma </a:t>
            </a:r>
            <a:r>
              <a:rPr lang="sk-SK" sz="2000" dirty="0">
                <a:solidFill>
                  <a:srgbClr val="333333"/>
                </a:solidFill>
              </a:rPr>
              <a:t>môže viesť k zníženiu hodnoty ľudí a/alebo ich vylúčeniu zo spoločnosti</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Stigma </a:t>
            </a:r>
            <a:r>
              <a:rPr lang="sk-SK" sz="2000" dirty="0">
                <a:solidFill>
                  <a:srgbClr val="333333"/>
                </a:solidFill>
              </a:rPr>
              <a:t>sa môže objaviť v prípade určitých ochorení</a:t>
            </a:r>
            <a:r>
              <a:rPr lang="en-US" sz="2000" dirty="0">
                <a:solidFill>
                  <a:srgbClr val="333333"/>
                </a:solidFill>
              </a:rPr>
              <a:t> (</a:t>
            </a:r>
            <a:r>
              <a:rPr lang="sk-SK" sz="2000" dirty="0">
                <a:solidFill>
                  <a:srgbClr val="333333"/>
                </a:solidFill>
              </a:rPr>
              <a:t>napr.</a:t>
            </a:r>
            <a:r>
              <a:rPr lang="en-US" sz="2000" dirty="0">
                <a:solidFill>
                  <a:srgbClr val="333333"/>
                </a:solidFill>
              </a:rPr>
              <a:t> HIV), </a:t>
            </a:r>
            <a:r>
              <a:rPr lang="sk-SK" sz="2000" dirty="0">
                <a:solidFill>
                  <a:srgbClr val="333333"/>
                </a:solidFill>
              </a:rPr>
              <a:t>viditeľných postihnutí alebo duševných ochorení</a:t>
            </a:r>
            <a:r>
              <a:rPr lang="en-US" sz="2000" dirty="0">
                <a:solidFill>
                  <a:srgbClr val="333333"/>
                </a:solidFill>
              </a:rPr>
              <a:t>, </a:t>
            </a:r>
            <a:r>
              <a:rPr lang="sk-SK" sz="2000" dirty="0">
                <a:solidFill>
                  <a:srgbClr val="333333"/>
                </a:solidFill>
              </a:rPr>
              <a:t>ako sú psychózy</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en-US" sz="2000">
                <a:solidFill>
                  <a:srgbClr val="333333"/>
                </a:solidFill>
              </a:rPr>
              <a:t>“</a:t>
            </a:r>
            <a:r>
              <a:rPr lang="sk-SK" sz="2000">
                <a:solidFill>
                  <a:srgbClr val="333333"/>
                </a:solidFill>
              </a:rPr>
              <a:t>Stigma seba samého</a:t>
            </a:r>
            <a:r>
              <a:rPr lang="de-DE" sz="2000">
                <a:solidFill>
                  <a:srgbClr val="333333"/>
                </a:solidFill>
              </a:rPr>
              <a:t>”</a:t>
            </a:r>
            <a:r>
              <a:rPr lang="en-US" sz="2000">
                <a:solidFill>
                  <a:srgbClr val="333333"/>
                </a:solidFill>
              </a:rPr>
              <a:t> </a:t>
            </a:r>
            <a:r>
              <a:rPr lang="sk-SK" sz="2000" dirty="0">
                <a:solidFill>
                  <a:srgbClr val="333333"/>
                </a:solidFill>
              </a:rPr>
              <a:t>znamená, že postihnutí ľudia si od iných ľudí zažívanú stigmu zvnútornili tak silno</a:t>
            </a:r>
            <a:r>
              <a:rPr lang="en-US" sz="2000" dirty="0">
                <a:solidFill>
                  <a:srgbClr val="333333"/>
                </a:solidFill>
              </a:rPr>
              <a:t>,</a:t>
            </a:r>
            <a:r>
              <a:rPr lang="sk-SK" sz="2000" dirty="0">
                <a:solidFill>
                  <a:srgbClr val="333333"/>
                </a:solidFill>
              </a:rPr>
              <a:t> že sa sami považujú </a:t>
            </a:r>
            <a:r>
              <a:rPr lang="sk-SK" sz="2000">
                <a:solidFill>
                  <a:srgbClr val="333333"/>
                </a:solidFill>
              </a:rPr>
              <a:t>za</a:t>
            </a:r>
            <a:r>
              <a:rPr lang="en-US" sz="2000">
                <a:solidFill>
                  <a:srgbClr val="333333"/>
                </a:solidFill>
              </a:rPr>
              <a:t> “</a:t>
            </a:r>
            <a:r>
              <a:rPr lang="sk-SK" sz="2000">
                <a:solidFill>
                  <a:srgbClr val="333333"/>
                </a:solidFill>
              </a:rPr>
              <a:t>menejcenných</a:t>
            </a:r>
            <a:r>
              <a:rPr lang="de-DE" sz="2000">
                <a:solidFill>
                  <a:srgbClr val="333333"/>
                </a:solidFill>
              </a:rPr>
              <a:t>”</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376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r>
              <a:rPr lang="sk-SK" sz="2400" dirty="0">
                <a:solidFill>
                  <a:srgbClr val="333333"/>
                </a:solidFill>
              </a:rPr>
              <a:t>Aké postoje ste počuli od iných ľudí o osobách so skúsenosťou s psychózou</a:t>
            </a:r>
            <a:r>
              <a:rPr lang="de-DE" sz="2400" dirty="0">
                <a:solidFill>
                  <a:srgbClr val="333333"/>
                </a:solidFill>
              </a:rPr>
              <a:t>?</a:t>
            </a:r>
          </a:p>
          <a:p>
            <a:r>
              <a:rPr lang="sk-SK" sz="2400" dirty="0">
                <a:solidFill>
                  <a:srgbClr val="333333"/>
                </a:solidFill>
              </a:rPr>
              <a:t>Aké postoje ste mali, alebo ešte máte o osobách so skúsenosťou s </a:t>
            </a:r>
            <a:r>
              <a:rPr lang="sk-SK" sz="2400">
                <a:solidFill>
                  <a:srgbClr val="333333"/>
                </a:solidFill>
              </a:rPr>
              <a:t>psychózou</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defRPr/>
            </a:pPr>
            <a:r>
              <a:rPr lang="sk-SK" sz="2000" dirty="0">
                <a:solidFill>
                  <a:srgbClr val="004992"/>
                </a:solidFill>
              </a:rPr>
              <a:t>Bežné, no nepravdivé postoje, ktoré si niektorí ľudia udržiavali o osobách so skúsenosťou s psychózou</a:t>
            </a:r>
            <a:r>
              <a:rPr lang="de-DE" sz="2000" dirty="0">
                <a:solidFill>
                  <a:srgbClr val="004992"/>
                </a:solidFill>
              </a:rPr>
              <a:t>:</a:t>
            </a:r>
          </a:p>
          <a:p>
            <a:pPr>
              <a:defRPr/>
            </a:pPr>
            <a:r>
              <a:rPr lang="sk-SK" sz="2000" dirty="0">
                <a:solidFill>
                  <a:srgbClr val="333333"/>
                </a:solidFill>
              </a:rPr>
              <a:t>Sú</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nebezpeční a nepredvídateľní</a:t>
            </a:r>
            <a:endParaRPr lang="de-DE" sz="2000" dirty="0">
              <a:solidFill>
                <a:srgbClr val="333333"/>
              </a:solidFill>
            </a:endParaRPr>
          </a:p>
          <a:p>
            <a:pPr marL="342900" indent="-342900">
              <a:buClr>
                <a:srgbClr val="333333"/>
              </a:buClr>
              <a:buFont typeface="WingDings"/>
              <a:buChar char=""/>
              <a:defRPr/>
            </a:pPr>
            <a:r>
              <a:rPr lang="sk-SK" sz="2000" dirty="0">
                <a:solidFill>
                  <a:srgbClr val="333333"/>
                </a:solidFill>
              </a:rPr>
              <a:t>trpia rozdvojenou osobnosťou</a:t>
            </a:r>
            <a:r>
              <a:rPr lang="de-DE" sz="2000" dirty="0">
                <a:solidFill>
                  <a:srgbClr val="333333"/>
                </a:solidFill>
              </a:rPr>
              <a:t> (</a:t>
            </a:r>
            <a:r>
              <a:rPr lang="sk-SK" sz="2000" dirty="0">
                <a:solidFill>
                  <a:srgbClr val="333333"/>
                </a:solidFill>
              </a:rPr>
              <a:t>psychóza</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nie sú inteligentní</a:t>
            </a:r>
            <a:endParaRPr lang="de-DE" sz="2000" dirty="0">
              <a:solidFill>
                <a:srgbClr val="333333"/>
              </a:solidFill>
            </a:endParaRPr>
          </a:p>
          <a:p>
            <a:pPr marL="342900" indent="-342900">
              <a:buClr>
                <a:srgbClr val="333333"/>
              </a:buClr>
              <a:buFont typeface="WingDings"/>
              <a:buChar char=""/>
              <a:defRPr/>
            </a:pPr>
            <a:r>
              <a:rPr lang="sk-SK" sz="2000" dirty="0">
                <a:solidFill>
                  <a:srgbClr val="333333"/>
                </a:solidFill>
              </a:rPr>
              <a:t>je to nekončiaci stav</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11"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000" spc="-15" dirty="0" err="1">
                <a:solidFill>
                  <a:srgbClr val="333333"/>
                </a:solidFill>
                <a:ea typeface="+mn-ea"/>
                <a:cs typeface="+mn-cs"/>
              </a:rPr>
              <a:t>Potvrdené</a:t>
            </a:r>
            <a:r>
              <a:rPr lang="en-US" sz="2000" spc="-15" dirty="0">
                <a:solidFill>
                  <a:srgbClr val="333333"/>
                </a:solidFill>
                <a:ea typeface="+mn-ea"/>
                <a:cs typeface="+mn-cs"/>
              </a:rPr>
              <a:t>? NIE!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sk-SK" sz="2000" dirty="0">
                <a:solidFill>
                  <a:srgbClr val="004992"/>
                </a:solidFill>
              </a:rPr>
              <a:t>Potvrdené</a:t>
            </a:r>
            <a:r>
              <a:rPr lang="de-DE" sz="2000" dirty="0">
                <a:solidFill>
                  <a:srgbClr val="004992"/>
                </a:solidFill>
              </a:rPr>
              <a:t>? N</a:t>
            </a:r>
            <a:r>
              <a:rPr lang="sk-SK" sz="2000" dirty="0">
                <a:solidFill>
                  <a:srgbClr val="004992"/>
                </a:solidFill>
              </a:rPr>
              <a:t>IE</a:t>
            </a:r>
            <a:r>
              <a:rPr lang="de-DE" sz="2000" dirty="0">
                <a:solidFill>
                  <a:srgbClr val="004992"/>
                </a:solidFill>
              </a:rPr>
              <a:t>!</a:t>
            </a:r>
          </a:p>
          <a:p>
            <a:pPr>
              <a:defRPr/>
            </a:pPr>
            <a:r>
              <a:rPr lang="sk-SK" sz="2000" dirty="0">
                <a:solidFill>
                  <a:srgbClr val="004992"/>
                </a:solidFill>
              </a:rPr>
              <a:t>Nebezpeční a nepredvídateľní</a:t>
            </a:r>
            <a:r>
              <a:rPr 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sk-SK" sz="2000" dirty="0">
                <a:solidFill>
                  <a:srgbClr val="004992"/>
                </a:solidFill>
              </a:rPr>
              <a:t>Potvrdené</a:t>
            </a:r>
            <a:r>
              <a:rPr lang="de-DE" sz="2000" dirty="0">
                <a:solidFill>
                  <a:srgbClr val="004992"/>
                </a:solidFill>
              </a:rPr>
              <a:t>? N</a:t>
            </a:r>
            <a:r>
              <a:rPr lang="sk-SK" sz="2000" dirty="0">
                <a:solidFill>
                  <a:srgbClr val="004992"/>
                </a:solidFill>
              </a:rPr>
              <a:t>IE</a:t>
            </a:r>
            <a:r>
              <a:rPr lang="de-DE" sz="2000" dirty="0">
                <a:solidFill>
                  <a:srgbClr val="004992"/>
                </a:solidFill>
              </a:rPr>
              <a:t>!</a:t>
            </a:r>
          </a:p>
          <a:p>
            <a:pPr>
              <a:defRPr/>
            </a:pPr>
            <a:r>
              <a:rPr lang="sk-SK" sz="2000" dirty="0">
                <a:solidFill>
                  <a:srgbClr val="004992"/>
                </a:solidFill>
              </a:rPr>
              <a:t>Nebezpeční a nepredvídateľní</a:t>
            </a:r>
            <a:r>
              <a:rPr lang="de-DE" sz="2000" dirty="0">
                <a:solidFill>
                  <a:srgbClr val="004992"/>
                </a:solidFill>
              </a:rPr>
              <a:t>?</a:t>
            </a:r>
          </a:p>
          <a:p>
            <a:pPr>
              <a:defRPr/>
            </a:pPr>
            <a:r>
              <a:rPr lang="sk-SK" sz="2000" dirty="0">
                <a:solidFill>
                  <a:srgbClr val="333333"/>
                </a:solidFill>
              </a:rPr>
              <a:t>Ľudia s psychózou sú skôr obeťami zneužívania a násilia ako ich páchateľmi</a:t>
            </a:r>
            <a:r>
              <a:rPr lang="en-US" sz="2000" dirty="0">
                <a:solidFill>
                  <a:srgbClr val="333333"/>
                </a:solidFill>
              </a:rPr>
              <a:t>.</a:t>
            </a:r>
            <a:endParaRPr lang="de-DE" sz="2000" u="sng" dirty="0">
              <a:solidFill>
                <a:srgbClr val="333333"/>
              </a:solidFill>
            </a:endParaRPr>
          </a:p>
          <a:p>
            <a:pPr>
              <a:defRPr/>
            </a:pPr>
            <a:r>
              <a:rPr lang="sk-SK" sz="2000" u="sng" dirty="0">
                <a:solidFill>
                  <a:srgbClr val="333333"/>
                </a:solidFill>
              </a:rPr>
              <a:t>Predsa však</a:t>
            </a:r>
            <a:r>
              <a:rPr lang="de-DE" sz="2000" dirty="0">
                <a:solidFill>
                  <a:srgbClr val="333333"/>
                </a:solidFill>
              </a:rPr>
              <a:t>: </a:t>
            </a:r>
            <a:r>
              <a:rPr lang="sk-SK" sz="2000" dirty="0">
                <a:solidFill>
                  <a:srgbClr val="333333"/>
                </a:solidFill>
              </a:rPr>
              <a:t>Ak sú páchateľmi</a:t>
            </a:r>
            <a:r>
              <a:rPr lang="de-DE" sz="2000" dirty="0">
                <a:solidFill>
                  <a:srgbClr val="333333"/>
                </a:solidFill>
              </a:rPr>
              <a:t>...</a:t>
            </a:r>
          </a:p>
          <a:p>
            <a:pPr marL="342900" indent="-342900">
              <a:buClr>
                <a:srgbClr val="333333"/>
              </a:buClr>
              <a:buFont typeface="WingDings"/>
              <a:buChar char=""/>
              <a:defRPr/>
            </a:pPr>
            <a:r>
              <a:rPr lang="de-DE" sz="2000" dirty="0">
                <a:solidFill>
                  <a:srgbClr val="333333"/>
                </a:solidFill>
              </a:rPr>
              <a:t>... </a:t>
            </a:r>
            <a:r>
              <a:rPr lang="sk-SK" sz="2000" dirty="0">
                <a:solidFill>
                  <a:srgbClr val="333333"/>
                </a:solidFill>
              </a:rPr>
              <a:t>noviny o tom viac píšu</a:t>
            </a:r>
            <a:r>
              <a:rPr lang="en-US" sz="2000" dirty="0">
                <a:solidFill>
                  <a:srgbClr val="333333"/>
                </a:solidFill>
              </a:rPr>
              <a:t>, </a:t>
            </a:r>
            <a:r>
              <a:rPr lang="sk-SK" sz="2000" dirty="0">
                <a:solidFill>
                  <a:srgbClr val="333333"/>
                </a:solidFill>
              </a:rPr>
              <a:t>pretože takéto titulky priťahujú väčšiu pozornosť</a:t>
            </a:r>
            <a:r>
              <a:rPr lang="en-US" sz="2000" dirty="0">
                <a:solidFill>
                  <a:srgbClr val="333333"/>
                </a:solidFill>
              </a:rPr>
              <a:t>: </a:t>
            </a:r>
            <a:r>
              <a:rPr lang="sk-SK" sz="2000" dirty="0">
                <a:solidFill>
                  <a:srgbClr val="333333"/>
                </a:solidFill>
              </a:rPr>
              <a:t>metóda zločinu môže byť prevedená nezvyčajne alebo nezrozumiteľne</a:t>
            </a:r>
            <a:r>
              <a:rPr lang="en-US" sz="2000" dirty="0">
                <a:solidFill>
                  <a:srgbClr val="333333"/>
                </a:solidFill>
              </a:rPr>
              <a:t> </a:t>
            </a:r>
            <a:r>
              <a:rPr lang="de-DE" sz="2000" dirty="0">
                <a:solidFill>
                  <a:srgbClr val="333333"/>
                </a:solidFill>
              </a:rPr>
              <a:t>(</a:t>
            </a:r>
            <a:r>
              <a:rPr lang="sk-SK" sz="2000" dirty="0" err="1">
                <a:solidFill>
                  <a:srgbClr val="333333"/>
                </a:solidFill>
              </a:rPr>
              <a:t>napr</a:t>
            </a:r>
            <a:r>
              <a:rPr lang="en-US" sz="2000" dirty="0">
                <a:solidFill>
                  <a:srgbClr val="333333"/>
                </a:solidFill>
              </a:rPr>
              <a:t>. </a:t>
            </a:r>
            <a:r>
              <a:rPr lang="sk-SK" sz="2000" dirty="0">
                <a:solidFill>
                  <a:srgbClr val="333333"/>
                </a:solidFill>
              </a:rPr>
              <a:t>duševne chorý človek napadol nemeckých politikov</a:t>
            </a:r>
            <a:r>
              <a:rPr lang="en-US" sz="2000" dirty="0">
                <a:solidFill>
                  <a:srgbClr val="333333"/>
                </a:solidFill>
              </a:rPr>
              <a:t> </a:t>
            </a:r>
            <a:r>
              <a:rPr lang="en-US" sz="2000" dirty="0" err="1">
                <a:solidFill>
                  <a:srgbClr val="333333"/>
                </a:solidFill>
              </a:rPr>
              <a:t>Lafontain</a:t>
            </a:r>
            <a:r>
              <a:rPr lang="sk-SK" sz="2000" dirty="0">
                <a:solidFill>
                  <a:srgbClr val="333333"/>
                </a:solidFill>
              </a:rPr>
              <a:t>a</a:t>
            </a:r>
            <a:r>
              <a:rPr lang="en-US" sz="2000" dirty="0">
                <a:solidFill>
                  <a:srgbClr val="333333"/>
                </a:solidFill>
              </a:rPr>
              <a:t> </a:t>
            </a:r>
            <a:r>
              <a:rPr lang="sk-SK" sz="2000" dirty="0">
                <a:solidFill>
                  <a:srgbClr val="333333"/>
                </a:solidFill>
              </a:rPr>
              <a:t>a</a:t>
            </a:r>
            <a:r>
              <a:rPr lang="en-US" sz="2000" dirty="0">
                <a:solidFill>
                  <a:srgbClr val="333333"/>
                </a:solidFill>
              </a:rPr>
              <a:t> </a:t>
            </a:r>
            <a:r>
              <a:rPr lang="en-US" sz="2000" dirty="0" err="1">
                <a:solidFill>
                  <a:srgbClr val="333333"/>
                </a:solidFill>
              </a:rPr>
              <a:t>Schäuble</a:t>
            </a:r>
            <a:r>
              <a:rPr lang="sk-SK" sz="2000" dirty="0">
                <a:solidFill>
                  <a:srgbClr val="333333"/>
                </a:solidFill>
              </a:rPr>
              <a:t>ho</a:t>
            </a:r>
            <a:r>
              <a:rPr lang="en-US" sz="2000" dirty="0">
                <a:solidFill>
                  <a:srgbClr val="333333"/>
                </a:solidFill>
              </a:rPr>
              <a:t>)</a:t>
            </a:r>
            <a:r>
              <a:rPr lang="sk-SK" sz="2000" dirty="0">
                <a:solidFill>
                  <a:srgbClr val="333333"/>
                </a:solidFill>
              </a:rPr>
              <a:t>.</a:t>
            </a:r>
            <a:endParaRPr lang="de-DE" sz="2000" dirty="0">
              <a:solidFill>
                <a:srgbClr val="333333"/>
              </a:solidFill>
            </a:endParaRPr>
          </a:p>
          <a:p>
            <a:pPr marL="342900" indent="-342900">
              <a:buClr>
                <a:srgbClr val="333333"/>
              </a:buClr>
              <a:buFont typeface="WingDings"/>
              <a:buChar char=""/>
              <a:defRPr/>
            </a:pPr>
            <a:r>
              <a:rPr lang="sk-SK" sz="2000" dirty="0">
                <a:solidFill>
                  <a:srgbClr val="333333"/>
                </a:solidFill>
              </a:rPr>
              <a:t>Tento dojem posilňuje niekedy stratégia právnikov ospravedlniť násilné činy vyhlásením duševného ochorenia </a:t>
            </a:r>
            <a:r>
              <a:rPr lang="de-DE" sz="2000" dirty="0">
                <a:solidFill>
                  <a:srgbClr val="333333"/>
                </a:solidFill>
              </a:rPr>
              <a:t>(</a:t>
            </a:r>
            <a:r>
              <a:rPr lang="sk-SK" sz="2000" dirty="0">
                <a:solidFill>
                  <a:srgbClr val="333333"/>
                </a:solidFill>
              </a:rPr>
              <a:t>či je to už pravda alebo nie</a:t>
            </a:r>
            <a:r>
              <a:rPr lang="de-DE" sz="2000" dirty="0">
                <a:solidFill>
                  <a:srgbClr val="333333"/>
                </a:solidFill>
              </a:rPr>
              <a:t>)</a:t>
            </a:r>
            <a:r>
              <a:rPr lang="sk-SK"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28761913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sk-SK" sz="2000" dirty="0">
                <a:solidFill>
                  <a:srgbClr val="004992"/>
                </a:solidFill>
              </a:rPr>
              <a:t>Potvrdené</a:t>
            </a:r>
            <a:r>
              <a:rPr lang="de-DE" sz="2000" dirty="0">
                <a:solidFill>
                  <a:srgbClr val="004992"/>
                </a:solidFill>
              </a:rPr>
              <a:t>? N</a:t>
            </a:r>
            <a:r>
              <a:rPr lang="sk-SK" sz="2000" dirty="0">
                <a:solidFill>
                  <a:srgbClr val="004992"/>
                </a:solidFill>
              </a:rPr>
              <a:t>IE</a:t>
            </a:r>
            <a:r>
              <a:rPr lang="de-DE" sz="2000" dirty="0">
                <a:solidFill>
                  <a:srgbClr val="004992"/>
                </a:solidFill>
              </a:rPr>
              <a:t>!</a:t>
            </a:r>
            <a:endParaRPr lang="sk-SK" sz="2000" dirty="0">
              <a:solidFill>
                <a:srgbClr val="004992"/>
              </a:solidFill>
            </a:endParaRPr>
          </a:p>
          <a:p>
            <a:pPr marL="342900" indent="-342900" eaLnBrk="1" fontAlgn="auto" hangingPunct="1">
              <a:buClr>
                <a:srgbClr val="333333"/>
              </a:buClr>
              <a:buFont typeface="WingDings"/>
              <a:buChar char=""/>
              <a:defRPr/>
            </a:pPr>
            <a:r>
              <a:rPr lang="sk-SK" sz="2000" dirty="0">
                <a:solidFill>
                  <a:srgbClr val="004992"/>
                </a:solidFill>
              </a:rPr>
              <a:t>Rozdvojená osobnosť</a:t>
            </a:r>
            <a:r>
              <a:rPr lang="de-DE" sz="2000" dirty="0">
                <a:solidFill>
                  <a:srgbClr val="004992"/>
                </a:solidFill>
              </a:rPr>
              <a:t>: </a:t>
            </a:r>
            <a:r>
              <a:rPr lang="sk-SK" sz="2000" dirty="0">
                <a:solidFill>
                  <a:srgbClr val="333333"/>
                </a:solidFill>
              </a:rPr>
              <a:t>Táto predstava nie je pravdivá a je zavádzajúca</a:t>
            </a:r>
            <a:r>
              <a:rPr lang="en-US" sz="2000" dirty="0">
                <a:solidFill>
                  <a:srgbClr val="333333"/>
                </a:solidFill>
              </a:rPr>
              <a:t>. </a:t>
            </a:r>
            <a:r>
              <a:rPr lang="sk-SK" sz="2000" dirty="0">
                <a:solidFill>
                  <a:srgbClr val="333333"/>
                </a:solidFill>
              </a:rPr>
              <a:t>Po prvé je rozporuplné, či vôbec existuje rozdvojená alebo rozdelená osobnosť</a:t>
            </a:r>
            <a:r>
              <a:rPr lang="en-US" sz="2000" dirty="0">
                <a:solidFill>
                  <a:srgbClr val="333333"/>
                </a:solidFill>
              </a:rPr>
              <a:t>. </a:t>
            </a:r>
            <a:r>
              <a:rPr lang="sk-SK" sz="2000" dirty="0">
                <a:solidFill>
                  <a:srgbClr val="333333"/>
                </a:solidFill>
              </a:rPr>
              <a:t>Po druhé tento príznak neindikuje schizofréniu alebo psychózy.</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1220921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sk-SK" sz="2000" dirty="0">
                <a:solidFill>
                  <a:srgbClr val="004992"/>
                </a:solidFill>
              </a:rPr>
              <a:t>Potvrdené</a:t>
            </a:r>
            <a:r>
              <a:rPr lang="de-DE" sz="2000" dirty="0">
                <a:solidFill>
                  <a:srgbClr val="004992"/>
                </a:solidFill>
              </a:rPr>
              <a:t>? N</a:t>
            </a:r>
            <a:r>
              <a:rPr lang="sk-SK" sz="2000" dirty="0">
                <a:solidFill>
                  <a:srgbClr val="004992"/>
                </a:solidFill>
              </a:rPr>
              <a:t>IE</a:t>
            </a:r>
            <a:r>
              <a:rPr lang="de-DE" sz="2000" dirty="0">
                <a:solidFill>
                  <a:srgbClr val="004992"/>
                </a:solidFill>
              </a:rPr>
              <a:t>!</a:t>
            </a:r>
            <a:endParaRPr lang="sk-SK" sz="2000" dirty="0">
              <a:solidFill>
                <a:srgbClr val="004992"/>
              </a:solidFill>
            </a:endParaRPr>
          </a:p>
          <a:p>
            <a:pPr marL="342900" indent="-342900" eaLnBrk="1" fontAlgn="auto" hangingPunct="1">
              <a:buClr>
                <a:srgbClr val="333333"/>
              </a:buClr>
              <a:buFont typeface="WingDings"/>
              <a:buChar char=""/>
              <a:defRPr/>
            </a:pPr>
            <a:r>
              <a:rPr lang="sk-SK" sz="2000" dirty="0">
                <a:solidFill>
                  <a:srgbClr val="004992"/>
                </a:solidFill>
              </a:rPr>
              <a:t>Rozdvojená osobnosť</a:t>
            </a:r>
            <a:r>
              <a:rPr lang="de-DE" sz="2000" dirty="0">
                <a:solidFill>
                  <a:srgbClr val="004992"/>
                </a:solidFill>
              </a:rPr>
              <a:t>: </a:t>
            </a:r>
            <a:r>
              <a:rPr lang="sk-SK" sz="2000" dirty="0">
                <a:solidFill>
                  <a:srgbClr val="333333"/>
                </a:solidFill>
              </a:rPr>
              <a:t>Táto predstava nie je pravdivá a je zavádzajúca</a:t>
            </a:r>
            <a:r>
              <a:rPr lang="en-US" sz="2000" dirty="0">
                <a:solidFill>
                  <a:srgbClr val="333333"/>
                </a:solidFill>
              </a:rPr>
              <a:t>. </a:t>
            </a:r>
            <a:r>
              <a:rPr lang="sk-SK" sz="2000" dirty="0">
                <a:solidFill>
                  <a:srgbClr val="333333"/>
                </a:solidFill>
              </a:rPr>
              <a:t>Po prvé je rozporuplné, či vôbec existuje rozdvojená alebo rozdelená osobnosť</a:t>
            </a:r>
            <a:r>
              <a:rPr lang="en-US" sz="2000" dirty="0">
                <a:solidFill>
                  <a:srgbClr val="333333"/>
                </a:solidFill>
              </a:rPr>
              <a:t>. </a:t>
            </a:r>
            <a:r>
              <a:rPr lang="sk-SK" sz="2000" dirty="0">
                <a:solidFill>
                  <a:srgbClr val="333333"/>
                </a:solidFill>
              </a:rPr>
              <a:t>Po druhé tento príznak neindikuje schizofréniu alebo psychózy.</a:t>
            </a:r>
            <a:endParaRPr lang="de-DE" sz="2000" dirty="0">
              <a:solidFill>
                <a:srgbClr val="333333"/>
              </a:solidFill>
            </a:endParaRPr>
          </a:p>
          <a:p>
            <a:pPr marL="342900" indent="-342900" eaLnBrk="1" fontAlgn="auto" hangingPunct="1">
              <a:buClr>
                <a:srgbClr val="000000"/>
              </a:buClr>
              <a:buFont typeface="WingDings"/>
              <a:buChar char=""/>
              <a:defRPr/>
            </a:pPr>
            <a:r>
              <a:rPr lang="sk-SK" sz="2000" dirty="0">
                <a:solidFill>
                  <a:srgbClr val="004992"/>
                </a:solidFill>
              </a:rPr>
              <a:t>Nie sú inteligentní</a:t>
            </a:r>
            <a:r>
              <a:rPr lang="de-DE" sz="2000" dirty="0">
                <a:solidFill>
                  <a:srgbClr val="004992"/>
                </a:solidFill>
              </a:rPr>
              <a:t>: </a:t>
            </a:r>
            <a:r>
              <a:rPr lang="sk-SK" sz="2000" dirty="0">
                <a:solidFill>
                  <a:srgbClr val="333333"/>
                </a:solidFill>
              </a:rPr>
              <a:t>Vznik duševného ochorenia nesúvisí s inteligenciou</a:t>
            </a:r>
            <a:r>
              <a:rPr lang="en-US" sz="2000" dirty="0">
                <a:solidFill>
                  <a:srgbClr val="333333"/>
                </a:solidFill>
              </a:rPr>
              <a:t>. </a:t>
            </a:r>
            <a:r>
              <a:rPr lang="sk-SK" sz="2000" dirty="0">
                <a:solidFill>
                  <a:srgbClr val="333333"/>
                </a:solidFill>
              </a:rPr>
              <a:t>Tak ako v celkovej populácii môžu mať s psychózou skúsenosť aj mnohí nadpriemerne inteligentní </a:t>
            </a:r>
            <a:r>
              <a:rPr lang="sk-SK" sz="2000">
                <a:solidFill>
                  <a:srgbClr val="333333"/>
                </a:solidFill>
              </a:rPr>
              <a:t>ľudia</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900035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Stigma voči ľuďom so skúsenosťou s psychózou</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sk-SK" sz="2000" dirty="0">
                <a:solidFill>
                  <a:srgbClr val="004992"/>
                </a:solidFill>
              </a:rPr>
              <a:t>Potvrdené</a:t>
            </a:r>
            <a:r>
              <a:rPr lang="de-DE" sz="2000" dirty="0">
                <a:solidFill>
                  <a:srgbClr val="004992"/>
                </a:solidFill>
              </a:rPr>
              <a:t>? N</a:t>
            </a:r>
            <a:r>
              <a:rPr lang="sk-SK" sz="2000" dirty="0">
                <a:solidFill>
                  <a:srgbClr val="004992"/>
                </a:solidFill>
              </a:rPr>
              <a:t>IE</a:t>
            </a:r>
            <a:r>
              <a:rPr lang="de-DE" sz="2000" dirty="0">
                <a:solidFill>
                  <a:srgbClr val="004992"/>
                </a:solidFill>
              </a:rPr>
              <a:t>!</a:t>
            </a:r>
            <a:endParaRPr lang="sk-SK" sz="2000" dirty="0">
              <a:solidFill>
                <a:srgbClr val="004992"/>
              </a:solidFill>
            </a:endParaRPr>
          </a:p>
          <a:p>
            <a:pPr marL="342900" indent="-342900" eaLnBrk="1" fontAlgn="auto" hangingPunct="1">
              <a:buClr>
                <a:srgbClr val="333333"/>
              </a:buClr>
              <a:buFont typeface="WingDings"/>
              <a:buChar char=""/>
              <a:defRPr/>
            </a:pPr>
            <a:r>
              <a:rPr lang="sk-SK" sz="2000" dirty="0">
                <a:solidFill>
                  <a:srgbClr val="004992"/>
                </a:solidFill>
              </a:rPr>
              <a:t>Rozdvojená osobnosť</a:t>
            </a:r>
            <a:r>
              <a:rPr lang="de-DE" sz="2000" dirty="0">
                <a:solidFill>
                  <a:srgbClr val="004992"/>
                </a:solidFill>
              </a:rPr>
              <a:t>: </a:t>
            </a:r>
            <a:r>
              <a:rPr lang="sk-SK" sz="2000" dirty="0">
                <a:solidFill>
                  <a:srgbClr val="333333"/>
                </a:solidFill>
              </a:rPr>
              <a:t>Táto predstava nie je pravdivá a je zavádzajúca</a:t>
            </a:r>
            <a:r>
              <a:rPr lang="en-US" sz="2000" dirty="0">
                <a:solidFill>
                  <a:srgbClr val="333333"/>
                </a:solidFill>
              </a:rPr>
              <a:t>. </a:t>
            </a:r>
            <a:r>
              <a:rPr lang="sk-SK" sz="2000" dirty="0">
                <a:solidFill>
                  <a:srgbClr val="333333"/>
                </a:solidFill>
              </a:rPr>
              <a:t>Po prvé je rozporuplné, či vôbec existuje rozdvojená alebo rozdelená osobnosť</a:t>
            </a:r>
            <a:r>
              <a:rPr lang="en-US" sz="2000" dirty="0">
                <a:solidFill>
                  <a:srgbClr val="333333"/>
                </a:solidFill>
              </a:rPr>
              <a:t>. </a:t>
            </a:r>
            <a:r>
              <a:rPr lang="sk-SK" sz="2000" dirty="0">
                <a:solidFill>
                  <a:srgbClr val="333333"/>
                </a:solidFill>
              </a:rPr>
              <a:t>Po druhé tento príznak neindikuje schizofréniu alebo psychózy.</a:t>
            </a:r>
            <a:endParaRPr lang="de-DE" sz="2000" dirty="0">
              <a:solidFill>
                <a:srgbClr val="333333"/>
              </a:solidFill>
            </a:endParaRPr>
          </a:p>
          <a:p>
            <a:pPr marL="342900" indent="-342900" eaLnBrk="1" fontAlgn="auto" hangingPunct="1">
              <a:buClr>
                <a:srgbClr val="000000"/>
              </a:buClr>
              <a:buFont typeface="WingDings"/>
              <a:buChar char=""/>
              <a:defRPr/>
            </a:pPr>
            <a:r>
              <a:rPr lang="sk-SK" sz="2000" dirty="0">
                <a:solidFill>
                  <a:srgbClr val="004992"/>
                </a:solidFill>
              </a:rPr>
              <a:t>Nie sú inteligentní</a:t>
            </a:r>
            <a:r>
              <a:rPr lang="de-DE" sz="2000" dirty="0">
                <a:solidFill>
                  <a:srgbClr val="004992"/>
                </a:solidFill>
              </a:rPr>
              <a:t>: </a:t>
            </a:r>
            <a:r>
              <a:rPr lang="sk-SK" sz="2000" dirty="0">
                <a:solidFill>
                  <a:srgbClr val="333333"/>
                </a:solidFill>
              </a:rPr>
              <a:t>Vznik duševného ochorenia nesúvisí s inteligenciou</a:t>
            </a:r>
            <a:r>
              <a:rPr lang="en-US" sz="2000" dirty="0">
                <a:solidFill>
                  <a:srgbClr val="333333"/>
                </a:solidFill>
              </a:rPr>
              <a:t>. </a:t>
            </a:r>
            <a:r>
              <a:rPr lang="sk-SK" sz="2000" dirty="0">
                <a:solidFill>
                  <a:srgbClr val="333333"/>
                </a:solidFill>
              </a:rPr>
              <a:t>Tak ako v celkovej populácii môžu mať s psychózou skúsenosť aj mnohí nadpriemerne inteligentní ľudia</a:t>
            </a:r>
            <a:r>
              <a:rPr lang="en-US" sz="2000" dirty="0">
                <a:solidFill>
                  <a:srgbClr val="333333"/>
                </a:solidFill>
              </a:rPr>
              <a:t>.</a:t>
            </a:r>
            <a:endParaRPr lang="de-DE" sz="2000" dirty="0">
              <a:solidFill>
                <a:srgbClr val="333333"/>
              </a:solidFill>
            </a:endParaRPr>
          </a:p>
          <a:p>
            <a:pPr marL="342900" indent="-342900" eaLnBrk="1" fontAlgn="auto" hangingPunct="1">
              <a:buClr>
                <a:srgbClr val="000000"/>
              </a:buClr>
              <a:buFont typeface="WingDings"/>
              <a:buChar char=""/>
              <a:defRPr/>
            </a:pPr>
            <a:r>
              <a:rPr lang="sk-SK" sz="2000" dirty="0">
                <a:solidFill>
                  <a:srgbClr val="004992"/>
                </a:solidFill>
              </a:rPr>
              <a:t>Je to nekončiaci stav</a:t>
            </a:r>
            <a:r>
              <a:rPr lang="de-DE" sz="2000" dirty="0">
                <a:solidFill>
                  <a:srgbClr val="004992"/>
                </a:solidFill>
              </a:rPr>
              <a:t>: </a:t>
            </a:r>
            <a:r>
              <a:rPr lang="sk-SK" sz="2000" dirty="0">
                <a:solidFill>
                  <a:srgbClr val="333333"/>
                </a:solidFill>
              </a:rPr>
              <a:t>Za predpokladu správnej liečby sú mnohí pacienti schopní viesť produktívne a naplnené životy</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2920757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Prečo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robíme</a:t>
            </a:r>
            <a:r>
              <a:rPr lang="en-US"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dirty="0">
                <a:solidFill>
                  <a:srgbClr val="333333"/>
                </a:solidFill>
              </a:rPr>
              <a:t>Mnohí ľudia s </a:t>
            </a:r>
            <a:r>
              <a:rPr lang="sk-SK" sz="2400">
                <a:solidFill>
                  <a:srgbClr val="333333"/>
                </a:solidFill>
              </a:rPr>
              <a:t>diagnózou “schizofrénie”</a:t>
            </a:r>
            <a:r>
              <a:rPr lang="en-US" sz="2400">
                <a:solidFill>
                  <a:srgbClr val="333333"/>
                </a:solidFill>
              </a:rPr>
              <a:t> </a:t>
            </a:r>
            <a:r>
              <a:rPr lang="sk-SK" sz="2400">
                <a:solidFill>
                  <a:srgbClr val="333333"/>
                </a:solidFill>
              </a:rPr>
              <a:t>alebo</a:t>
            </a:r>
            <a:r>
              <a:rPr lang="en-US" sz="2400">
                <a:solidFill>
                  <a:srgbClr val="333333"/>
                </a:solidFill>
              </a:rPr>
              <a:t> </a:t>
            </a:r>
            <a:r>
              <a:rPr lang="sk-SK" sz="2400">
                <a:solidFill>
                  <a:srgbClr val="333333"/>
                </a:solidFill>
              </a:rPr>
              <a:t>“psychózy”</a:t>
            </a:r>
            <a:r>
              <a:rPr lang="en-US" sz="2400">
                <a:solidFill>
                  <a:srgbClr val="333333"/>
                </a:solidFill>
              </a:rPr>
              <a:t> </a:t>
            </a:r>
            <a:r>
              <a:rPr lang="en-US" sz="2400" dirty="0">
                <a:solidFill>
                  <a:srgbClr val="333333"/>
                </a:solidFill>
              </a:rPr>
              <a:t>(</a:t>
            </a:r>
            <a:r>
              <a:rPr lang="sk-SK" sz="2400" dirty="0">
                <a:solidFill>
                  <a:srgbClr val="333333"/>
                </a:solidFill>
              </a:rPr>
              <a:t>ale nie všetci</a:t>
            </a:r>
            <a:r>
              <a:rPr lang="en-US" sz="2400" dirty="0">
                <a:solidFill>
                  <a:srgbClr val="333333"/>
                </a:solidFill>
              </a:rPr>
              <a:t>!) </a:t>
            </a:r>
            <a:r>
              <a:rPr lang="sk-SK" sz="2400" dirty="0">
                <a:solidFill>
                  <a:srgbClr val="333333"/>
                </a:solidFill>
              </a:rPr>
              <a:t>môžu zažiť diskrimináciu, ak vyvolá ich diagnóza nesprávne predpoklady alebo asociácie</a:t>
            </a:r>
            <a:r>
              <a:rPr lang="en-US" sz="2400" dirty="0">
                <a:solidFill>
                  <a:srgbClr val="333333"/>
                </a:solidFill>
              </a:rPr>
              <a:t>.</a:t>
            </a:r>
            <a:endParaRPr lang="de-DE" sz="2400" dirty="0">
              <a:solidFill>
                <a:srgbClr val="333333"/>
              </a:solidFill>
            </a:endParaRPr>
          </a:p>
          <a:p>
            <a:pPr lvl="0" defTabSz="914400" fontAlgn="base">
              <a:defRPr/>
            </a:pPr>
            <a:r>
              <a:rPr lang="sk-SK" sz="2400" dirty="0">
                <a:solidFill>
                  <a:srgbClr val="333333"/>
                </a:solidFill>
              </a:rPr>
              <a:t>Pre zmiernenie stigmy musia byť identifikované a opravené bežné stereotypy o ľuďoch so schizofréniou alebo psychózou</a:t>
            </a:r>
            <a:r>
              <a:rPr lang="en-US" sz="2400" dirty="0">
                <a:solidFill>
                  <a:srgbClr val="333333"/>
                </a:solidFill>
              </a:rPr>
              <a:t>.</a:t>
            </a:r>
            <a:endParaRPr lang="de-DE" sz="2400" dirty="0">
              <a:solidFill>
                <a:srgbClr val="333333"/>
              </a:solidFill>
              <a:sym typeface="Wingdings" panose="05000000000000000000" pitchFamily="2" charset="2"/>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3644641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Prečo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robíme</a:t>
            </a:r>
            <a:r>
              <a:rPr lang="en-US" sz="3600" dirty="0">
                <a:solidFill>
                  <a:srgbClr val="004992"/>
                </a:solidFill>
                <a:latin typeface="+mn-lt"/>
                <a:ea typeface="+mn-ea"/>
                <a:cs typeface="+mn-cs"/>
              </a:rPr>
              <a:t>?</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a:solidFill>
                  <a:srgbClr val="333333"/>
                </a:solidFill>
              </a:rPr>
              <a:t>Mnohí ľudia s diagnózou “schizofrénie”</a:t>
            </a:r>
            <a:r>
              <a:rPr lang="en-US" sz="2400">
                <a:solidFill>
                  <a:srgbClr val="333333"/>
                </a:solidFill>
              </a:rPr>
              <a:t> </a:t>
            </a:r>
            <a:r>
              <a:rPr lang="sk-SK" sz="2400">
                <a:solidFill>
                  <a:srgbClr val="333333"/>
                </a:solidFill>
              </a:rPr>
              <a:t>alebo</a:t>
            </a:r>
            <a:r>
              <a:rPr lang="en-US" sz="2400">
                <a:solidFill>
                  <a:srgbClr val="333333"/>
                </a:solidFill>
              </a:rPr>
              <a:t> </a:t>
            </a:r>
            <a:r>
              <a:rPr lang="sk-SK" sz="2400">
                <a:solidFill>
                  <a:srgbClr val="333333"/>
                </a:solidFill>
              </a:rPr>
              <a:t>“psychózy”</a:t>
            </a:r>
            <a:r>
              <a:rPr lang="en-US" sz="2400">
                <a:solidFill>
                  <a:srgbClr val="333333"/>
                </a:solidFill>
              </a:rPr>
              <a:t> </a:t>
            </a:r>
            <a:r>
              <a:rPr lang="en-US" sz="2400" dirty="0">
                <a:solidFill>
                  <a:srgbClr val="333333"/>
                </a:solidFill>
              </a:rPr>
              <a:t>(</a:t>
            </a:r>
            <a:r>
              <a:rPr lang="sk-SK" sz="2400" dirty="0">
                <a:solidFill>
                  <a:srgbClr val="333333"/>
                </a:solidFill>
              </a:rPr>
              <a:t>ale nie všetci</a:t>
            </a:r>
            <a:r>
              <a:rPr lang="en-US" sz="2400" dirty="0">
                <a:solidFill>
                  <a:srgbClr val="333333"/>
                </a:solidFill>
              </a:rPr>
              <a:t>!) </a:t>
            </a:r>
            <a:r>
              <a:rPr lang="sk-SK" sz="2400" dirty="0">
                <a:solidFill>
                  <a:srgbClr val="333333"/>
                </a:solidFill>
              </a:rPr>
              <a:t>môžu zažiť diskrimináciu, ak vyvolá ich diagnóza nesprávne predpoklady alebo asociácie</a:t>
            </a:r>
            <a:r>
              <a:rPr lang="en-US" sz="2400" dirty="0">
                <a:solidFill>
                  <a:srgbClr val="333333"/>
                </a:solidFill>
              </a:rPr>
              <a:t>.</a:t>
            </a:r>
            <a:endParaRPr lang="de-DE" sz="2400" dirty="0">
              <a:solidFill>
                <a:srgbClr val="333333"/>
              </a:solidFill>
            </a:endParaRPr>
          </a:p>
          <a:p>
            <a:pPr lvl="0" defTabSz="914400" fontAlgn="base">
              <a:defRPr/>
            </a:pPr>
            <a:r>
              <a:rPr lang="sk-SK" sz="2400" dirty="0">
                <a:solidFill>
                  <a:srgbClr val="333333"/>
                </a:solidFill>
              </a:rPr>
              <a:t>Pre zmiernenie stigmy musia byť identifikované a opravené bežné stereotypy o ľuďoch so schizofréniou alebo psychózou</a:t>
            </a:r>
            <a:r>
              <a:rPr lang="en-US" sz="2400" dirty="0">
                <a:solidFill>
                  <a:srgbClr val="333333"/>
                </a:solidFill>
              </a:rPr>
              <a:t>.</a:t>
            </a:r>
            <a:endParaRPr lang="de-DE" sz="2400" dirty="0">
              <a:solidFill>
                <a:srgbClr val="333333"/>
              </a:solidFill>
              <a:sym typeface="Wingdings" panose="05000000000000000000" pitchFamily="2" charset="2"/>
            </a:endParaRPr>
          </a:p>
          <a:p>
            <a:pPr lvl="0" defTabSz="914400" fontAlgn="base">
              <a:defRPr/>
            </a:pPr>
            <a:r>
              <a:rPr lang="sk-SK" sz="2400" u="sng" dirty="0">
                <a:solidFill>
                  <a:srgbClr val="004992"/>
                </a:solidFill>
              </a:rPr>
              <a:t>Dôležité</a:t>
            </a:r>
            <a:r>
              <a:rPr lang="de-DE" sz="2400" i="1" dirty="0">
                <a:solidFill>
                  <a:srgbClr val="004992"/>
                </a:solidFill>
              </a:rPr>
              <a:t>: </a:t>
            </a:r>
            <a:r>
              <a:rPr lang="sk-SK" sz="2400" dirty="0">
                <a:solidFill>
                  <a:srgbClr val="333333"/>
                </a:solidFill>
              </a:rPr>
              <a:t>Ak sa na to lepšie pozriete</a:t>
            </a:r>
            <a:r>
              <a:rPr lang="en-US" sz="2400" dirty="0">
                <a:solidFill>
                  <a:srgbClr val="333333"/>
                </a:solidFill>
              </a:rPr>
              <a:t>, </a:t>
            </a:r>
            <a:r>
              <a:rPr lang="sk-SK" sz="2400" dirty="0">
                <a:solidFill>
                  <a:srgbClr val="333333"/>
                </a:solidFill>
              </a:rPr>
              <a:t>každý človek má kvality, ktoré ho robia jedinečným</a:t>
            </a:r>
            <a:r>
              <a:rPr lang="en-CA" sz="2400" dirty="0">
                <a:solidFill>
                  <a:srgbClr val="333333"/>
                </a:solidFill>
              </a:rPr>
              <a:t>. </a:t>
            </a:r>
            <a:r>
              <a:rPr lang="sk-SK" sz="2400" dirty="0">
                <a:solidFill>
                  <a:srgbClr val="333333"/>
                </a:solidFill>
              </a:rPr>
              <a:t>Mnohé predsudky alebo stereotypy sú postavené iba na</a:t>
            </a:r>
            <a:r>
              <a:rPr lang="en-CA" sz="2400" dirty="0">
                <a:solidFill>
                  <a:srgbClr val="333333"/>
                </a:solidFill>
              </a:rPr>
              <a:t> </a:t>
            </a:r>
            <a:r>
              <a:rPr lang="sk-SK" sz="2400" dirty="0">
                <a:solidFill>
                  <a:srgbClr val="333333"/>
                </a:solidFill>
              </a:rPr>
              <a:t>jednom hľadisku identity osobnosti</a:t>
            </a:r>
            <a:r>
              <a:rPr lang="en-CA" sz="2400" dirty="0">
                <a:solidFill>
                  <a:srgbClr val="333333"/>
                </a:solidFill>
              </a:rPr>
              <a:t>. </a:t>
            </a:r>
            <a:r>
              <a:rPr lang="sk-SK" sz="2400" dirty="0">
                <a:solidFill>
                  <a:srgbClr val="333333"/>
                </a:solidFill>
              </a:rPr>
              <a:t>Tieto predsudky a stereotypy nás môžu viesť chybnému zaobchádzaniu s ľuďmi, ktorí si nezaslúžia negatívne hodnotenie</a:t>
            </a:r>
            <a:r>
              <a:rPr lang="en-CA" sz="2400" dirty="0">
                <a:solidFill>
                  <a:srgbClr val="333333"/>
                </a:solidFill>
              </a:rPr>
              <a:t>. </a:t>
            </a:r>
            <a:r>
              <a:rPr lang="sk-SK" sz="2400" u="sng" dirty="0">
                <a:solidFill>
                  <a:srgbClr val="333333"/>
                </a:solidFill>
              </a:rPr>
              <a:t>Duševné ochorenie je iba čiastočným hľadiskom identity osobnosti</a:t>
            </a:r>
            <a:r>
              <a:rPr lang="en-CA" sz="2400" u="sng"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3199282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by sme mali urobiť?</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graphicFrame>
        <p:nvGraphicFramePr>
          <p:cNvPr id="7" name="Caption_3"/>
          <p:cNvGraphicFramePr>
            <a:graphicFrameLocks noChangeAspect="1"/>
          </p:cNvGraphicFramePr>
          <p:nvPr>
            <p:extLst>
              <p:ext uri="{D42A27DB-BD31-4B8C-83A1-F6EECF244321}">
                <p14:modId xmlns:p14="http://schemas.microsoft.com/office/powerpoint/2010/main" val="13258893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dirty="0" err="1">
                <a:solidFill>
                  <a:srgbClr val="333333"/>
                </a:solidFill>
              </a:rPr>
              <a:t>Prečítajte</a:t>
            </a:r>
            <a:r>
              <a:rPr lang="en-US" sz="2400" dirty="0">
                <a:solidFill>
                  <a:srgbClr val="333333"/>
                </a:solidFill>
              </a:rPr>
              <a:t> </a:t>
            </a:r>
            <a:r>
              <a:rPr lang="en-US" sz="2400" dirty="0" err="1">
                <a:solidFill>
                  <a:srgbClr val="333333"/>
                </a:solidFill>
              </a:rPr>
              <a:t>si</a:t>
            </a:r>
            <a:r>
              <a:rPr lang="en-US" sz="2400" dirty="0">
                <a:solidFill>
                  <a:srgbClr val="333333"/>
                </a:solidFill>
              </a:rPr>
              <a:t> a </a:t>
            </a:r>
            <a:r>
              <a:rPr lang="en-US" sz="2400" dirty="0" err="1">
                <a:solidFill>
                  <a:srgbClr val="333333"/>
                </a:solidFill>
              </a:rPr>
              <a:t>presne</a:t>
            </a:r>
            <a:r>
              <a:rPr lang="en-US" sz="2400" dirty="0">
                <a:solidFill>
                  <a:srgbClr val="333333"/>
                </a:solidFill>
              </a:rPr>
              <a:t> </a:t>
            </a:r>
            <a:r>
              <a:rPr lang="en-US" sz="2400" dirty="0" err="1">
                <a:solidFill>
                  <a:srgbClr val="333333"/>
                </a:solidFill>
              </a:rPr>
              <a:t>popíšte</a:t>
            </a:r>
            <a:r>
              <a:rPr lang="en-US" sz="2400" dirty="0">
                <a:solidFill>
                  <a:srgbClr val="333333"/>
                </a:solidFill>
              </a:rPr>
              <a:t> </a:t>
            </a:r>
            <a:r>
              <a:rPr lang="en-US" sz="2400" dirty="0" err="1">
                <a:solidFill>
                  <a:srgbClr val="333333"/>
                </a:solidFill>
              </a:rPr>
              <a:t>svoje</a:t>
            </a:r>
            <a:r>
              <a:rPr lang="en-US" sz="2400" dirty="0">
                <a:solidFill>
                  <a:srgbClr val="333333"/>
                </a:solidFill>
              </a:rPr>
              <a:t> </a:t>
            </a:r>
            <a:r>
              <a:rPr lang="en-US" sz="2400" dirty="0" err="1">
                <a:solidFill>
                  <a:srgbClr val="333333"/>
                </a:solidFill>
              </a:rPr>
              <a:t>skúsenosti</a:t>
            </a:r>
            <a:r>
              <a:rPr lang="en-US" sz="2400" dirty="0">
                <a:solidFill>
                  <a:srgbClr val="333333"/>
                </a:solidFill>
              </a:rPr>
              <a:t> s </a:t>
            </a:r>
            <a:r>
              <a:rPr lang="en-US" sz="2400" dirty="0" err="1">
                <a:solidFill>
                  <a:srgbClr val="333333"/>
                </a:solidFill>
              </a:rPr>
              <a:t>ochorením</a:t>
            </a:r>
            <a:r>
              <a:rPr lang="en-US" sz="2400" dirty="0">
                <a:solidFill>
                  <a:srgbClr val="333333"/>
                </a:solidFill>
              </a:rPr>
              <a:t>!</a:t>
            </a:r>
            <a:endParaRPr 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Mal by som popísať</a:t>
            </a:r>
            <a:r>
              <a:rPr lang="en-US" sz="3600" dirty="0">
                <a:latin typeface="+mn-lt"/>
                <a:ea typeface="+mn-ea"/>
                <a:cs typeface="+mn-cs"/>
              </a:rPr>
              <a:t> </a:t>
            </a:r>
            <a:r>
              <a:rPr lang="pl-PL" sz="3600" dirty="0">
                <a:latin typeface="+mn-lt"/>
                <a:ea typeface="+mn-ea"/>
                <a:cs typeface="+mn-cs"/>
              </a:rPr>
              <a:t>svoje ochorenie… a ako?</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sk-SK" sz="2400" dirty="0">
                <a:solidFill>
                  <a:srgbClr val="004992"/>
                </a:solidFill>
              </a:rPr>
              <a:t>Považujete za potrebné povedať iným, že vám bola diagnostikovaná psychóza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sk-SK" sz="2400" dirty="0">
                <a:solidFill>
                  <a:srgbClr val="333333"/>
                </a:solidFill>
              </a:rPr>
              <a:t>Diagnóza psychózy alebo schizofrénie (rovnako ako každej inej duševnej choroby</a:t>
            </a:r>
            <a:r>
              <a:rPr lang="en-US" sz="2400" dirty="0">
                <a:solidFill>
                  <a:srgbClr val="333333"/>
                </a:solidFill>
              </a:rPr>
              <a:t>) </a:t>
            </a:r>
            <a:r>
              <a:rPr lang="sk-SK" sz="2400" dirty="0">
                <a:solidFill>
                  <a:srgbClr val="333333"/>
                </a:solidFill>
              </a:rPr>
              <a:t>nie je hneď pozorovateľná</a:t>
            </a:r>
            <a:r>
              <a:rPr lang="en-US" sz="2400" dirty="0">
                <a:solidFill>
                  <a:srgbClr val="333333"/>
                </a:solidFill>
              </a:rPr>
              <a:t>, </a:t>
            </a:r>
            <a:r>
              <a:rPr lang="sk-SK" sz="2400" dirty="0">
                <a:solidFill>
                  <a:srgbClr val="333333"/>
                </a:solidFill>
              </a:rPr>
              <a:t>a preto nemusí byť odhalená</a:t>
            </a:r>
            <a:r>
              <a:rPr lang="en-US" sz="2400" dirty="0">
                <a:solidFill>
                  <a:srgbClr val="333333"/>
                </a:solidFill>
              </a:rPr>
              <a:t>.</a:t>
            </a:r>
            <a:endParaRPr lang="de-DE" sz="2400" dirty="0">
              <a:solidFill>
                <a:srgbClr val="333333"/>
              </a:solidFill>
            </a:endParaRPr>
          </a:p>
          <a:p>
            <a:pPr>
              <a:defRPr/>
            </a:pPr>
            <a:r>
              <a:rPr lang="sk-SK" sz="2400" b="1" dirty="0">
                <a:solidFill>
                  <a:srgbClr val="333333"/>
                </a:solidFill>
              </a:rPr>
              <a:t>Je iba na vás, či o svojej diagnóze iným ľuďom poviete alebo nie</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Mal by som popísať</a:t>
            </a:r>
            <a:r>
              <a:rPr lang="en-US" sz="3600" dirty="0">
                <a:latin typeface="+mn-lt"/>
                <a:ea typeface="+mn-ea"/>
                <a:cs typeface="+mn-cs"/>
              </a:rPr>
              <a:t> </a:t>
            </a:r>
            <a:r>
              <a:rPr lang="pl-PL" sz="3600" dirty="0">
                <a:latin typeface="+mn-lt"/>
                <a:ea typeface="+mn-ea"/>
                <a:cs typeface="+mn-cs"/>
              </a:rPr>
              <a:t>svoje ochorenie… a ako?</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sk-SK" sz="2400" dirty="0">
                <a:solidFill>
                  <a:srgbClr val="004992"/>
                </a:solidFill>
              </a:rPr>
              <a:t>Považujete za potrebné povedať iným, že vám bola diagnostikovaná psychóza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sk-SK" sz="2400" dirty="0">
                <a:solidFill>
                  <a:srgbClr val="333333"/>
                </a:solidFill>
              </a:rPr>
              <a:t>Môže byť pre vás dôležité, aby ste hovorili s ľuďmi, ktorým veríte, o svojom ochorení, pretože</a:t>
            </a:r>
            <a:r>
              <a:rPr lang="en-US"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sk-SK" sz="2400" dirty="0">
                <a:solidFill>
                  <a:srgbClr val="333333"/>
                </a:solidFill>
              </a:rPr>
              <a:t>Iní ľudia často rozpoznajú skoré príznaky akútnej psychotickej fázy skôr, ako samotní pacienti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400" dirty="0">
                <a:solidFill>
                  <a:srgbClr val="004992"/>
                </a:solidFill>
              </a:rPr>
              <a:t>Odporúčanie</a:t>
            </a:r>
            <a:r>
              <a:rPr lang="en-US" sz="2400" dirty="0">
                <a:solidFill>
                  <a:srgbClr val="004992"/>
                </a:solidFill>
              </a:rPr>
              <a:t>: </a:t>
            </a:r>
            <a:r>
              <a:rPr lang="sk-SK" sz="2400" dirty="0">
                <a:solidFill>
                  <a:srgbClr val="004992"/>
                </a:solidFill>
              </a:rPr>
              <a:t>Radšej vysvetľujte svoje príznaky ochorenia ako by ste rozprávali o diagnóze</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1086837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400" dirty="0">
                <a:solidFill>
                  <a:srgbClr val="004992"/>
                </a:solidFill>
              </a:rPr>
              <a:t>Odporúčanie</a:t>
            </a:r>
            <a:r>
              <a:rPr lang="en-US" sz="2400" dirty="0">
                <a:solidFill>
                  <a:srgbClr val="004992"/>
                </a:solidFill>
              </a:rPr>
              <a:t>: </a:t>
            </a:r>
            <a:r>
              <a:rPr lang="sk-SK" sz="2400" dirty="0">
                <a:solidFill>
                  <a:srgbClr val="004992"/>
                </a:solidFill>
              </a:rPr>
              <a:t>Radšej vysvetľujte svoje príznaky ochorenia ako by ste rozprávali o diagnóze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sk-SK" sz="2400" dirty="0">
                <a:solidFill>
                  <a:srgbClr val="333333"/>
                </a:solidFill>
              </a:rPr>
              <a:t>Obzvlášť pri pre vás menej známych ľuďoch je často vhodné popísať svoje príznaky ochorenia, než povedať </a:t>
            </a:r>
            <a:r>
              <a:rPr lang="en-US" sz="2400" dirty="0">
                <a:solidFill>
                  <a:srgbClr val="333333"/>
                </a:solidFill>
              </a:rPr>
              <a:t>(</a:t>
            </a:r>
            <a:r>
              <a:rPr lang="sk-SK" sz="2400" dirty="0">
                <a:solidFill>
                  <a:srgbClr val="333333"/>
                </a:solidFill>
              </a:rPr>
              <a:t>viacvýznamové</a:t>
            </a:r>
            <a:r>
              <a:rPr lang="en-US" sz="2400" dirty="0">
                <a:solidFill>
                  <a:srgbClr val="333333"/>
                </a:solidFill>
              </a:rPr>
              <a:t>) </a:t>
            </a:r>
            <a:r>
              <a:rPr lang="sk-SK" sz="2400" dirty="0">
                <a:solidFill>
                  <a:srgbClr val="333333"/>
                </a:solidFill>
              </a:rPr>
              <a:t>označenie</a:t>
            </a:r>
            <a:r>
              <a:rPr lang="en-US" sz="2400" dirty="0">
                <a:solidFill>
                  <a:srgbClr val="333333"/>
                </a:solidFill>
              </a:rPr>
              <a:t> (</a:t>
            </a:r>
            <a:r>
              <a:rPr lang="sk-SK" sz="2400" dirty="0">
                <a:solidFill>
                  <a:srgbClr val="333333"/>
                </a:solidFill>
              </a:rPr>
              <a:t>schizofrénia</a:t>
            </a:r>
            <a:r>
              <a:rPr lang="en-US" sz="2400" dirty="0">
                <a:solidFill>
                  <a:srgbClr val="333333"/>
                </a:solidFill>
              </a:rPr>
              <a:t>, </a:t>
            </a:r>
            <a:r>
              <a:rPr lang="sk-SK" sz="2400">
                <a:solidFill>
                  <a:srgbClr val="333333"/>
                </a:solidFill>
              </a:rPr>
              <a:t>psychóza</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3212916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400" dirty="0">
                <a:solidFill>
                  <a:srgbClr val="004992"/>
                </a:solidFill>
              </a:rPr>
              <a:t>Odporúčanie</a:t>
            </a:r>
            <a:r>
              <a:rPr lang="en-US" sz="2400" dirty="0">
                <a:solidFill>
                  <a:srgbClr val="004992"/>
                </a:solidFill>
              </a:rPr>
              <a:t>: </a:t>
            </a:r>
            <a:r>
              <a:rPr lang="sk-SK" sz="2400" dirty="0">
                <a:solidFill>
                  <a:srgbClr val="004992"/>
                </a:solidFill>
              </a:rPr>
              <a:t>Radšej vysvetľujte svoje príznaky ochorenia ako by ste rozprávali o diagnóze</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sk-SK" sz="2400" dirty="0">
                <a:solidFill>
                  <a:srgbClr val="333333"/>
                </a:solidFill>
              </a:rPr>
              <a:t>Obzvlášť pri pre vás menej známych ľuďoch je často vhodné popísať svoje príznaky ochorenia, než povedať </a:t>
            </a:r>
            <a:r>
              <a:rPr lang="en-US" sz="2400" dirty="0">
                <a:solidFill>
                  <a:srgbClr val="333333"/>
                </a:solidFill>
              </a:rPr>
              <a:t>(</a:t>
            </a:r>
            <a:r>
              <a:rPr lang="sk-SK" sz="2400" dirty="0">
                <a:solidFill>
                  <a:srgbClr val="333333"/>
                </a:solidFill>
              </a:rPr>
              <a:t>viacvýznamové</a:t>
            </a:r>
            <a:r>
              <a:rPr lang="en-US" sz="2400" dirty="0">
                <a:solidFill>
                  <a:srgbClr val="333333"/>
                </a:solidFill>
              </a:rPr>
              <a:t>) </a:t>
            </a:r>
            <a:r>
              <a:rPr lang="sk-SK" sz="2400" dirty="0">
                <a:solidFill>
                  <a:srgbClr val="333333"/>
                </a:solidFill>
              </a:rPr>
              <a:t>označenie</a:t>
            </a:r>
            <a:r>
              <a:rPr lang="en-US" sz="2400" dirty="0">
                <a:solidFill>
                  <a:srgbClr val="333333"/>
                </a:solidFill>
              </a:rPr>
              <a:t> (</a:t>
            </a:r>
            <a:r>
              <a:rPr lang="sk-SK" sz="2400" dirty="0">
                <a:solidFill>
                  <a:srgbClr val="333333"/>
                </a:solidFill>
              </a:rPr>
              <a:t>schizofrénia</a:t>
            </a:r>
            <a:r>
              <a:rPr lang="en-US" sz="2400" dirty="0">
                <a:solidFill>
                  <a:srgbClr val="333333"/>
                </a:solidFill>
              </a:rPr>
              <a:t>, </a:t>
            </a:r>
            <a:r>
              <a:rPr lang="sk-SK" sz="2400" dirty="0">
                <a:solidFill>
                  <a:srgbClr val="333333"/>
                </a:solidFill>
              </a:rPr>
              <a:t>psychóza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sk-SK" sz="2400" dirty="0">
                <a:solidFill>
                  <a:srgbClr val="333333"/>
                </a:solidFill>
              </a:rPr>
              <a:t>Aby ste boli schopní vysvetliť svoje ochorenie iným ľuďom</a:t>
            </a:r>
            <a:r>
              <a:rPr lang="en-US" sz="2400" dirty="0">
                <a:solidFill>
                  <a:srgbClr val="333333"/>
                </a:solidFill>
              </a:rPr>
              <a:t>, </a:t>
            </a:r>
            <a:r>
              <a:rPr lang="sk-SK" sz="2400" dirty="0">
                <a:solidFill>
                  <a:srgbClr val="333333"/>
                </a:solidFill>
              </a:rPr>
              <a:t>potrebujete sa stať na to odborníkom</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16579851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p>
          <a:p>
            <a:pPr lvl="0" defTabSz="914400" eaLnBrk="0" fontAlgn="base" hangingPunct="0">
              <a:buClr>
                <a:srgbClr val="006699"/>
              </a:buClr>
              <a:tabLst>
                <a:tab pos="84138" algn="l"/>
              </a:tabLst>
            </a:pPr>
            <a:r>
              <a:rPr lang="en-US" sz="2000" b="1" kern="0" dirty="0">
                <a:solidFill>
                  <a:srgbClr val="333333"/>
                </a:solidFill>
              </a:rPr>
              <a: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Halucinácie</a:t>
            </a:r>
            <a:endParaRPr lang="de-DE" sz="2000" b="1" dirty="0">
              <a:solidFill>
                <a:srgbClr val="333333"/>
              </a:solidFill>
            </a:endParaRPr>
          </a:p>
          <a:p>
            <a:pPr marL="342900" indent="-342900">
              <a:buClr>
                <a:srgbClr val="333333"/>
              </a:buClr>
              <a:buFont typeface="WingDings"/>
              <a:buChar char=""/>
            </a:pPr>
            <a:r>
              <a:rPr lang="sk-SK" sz="2000" b="1" dirty="0">
                <a:solidFill>
                  <a:srgbClr val="333333"/>
                </a:solidFill>
              </a:rPr>
              <a:t>Ilúzie</a:t>
            </a:r>
            <a:endParaRPr lang="en-US" sz="2000" b="1" dirty="0">
              <a:solidFill>
                <a:srgbClr val="333333"/>
              </a:solidFill>
            </a:endParaRPr>
          </a:p>
          <a:p>
            <a:pPr marL="342900" indent="-342900">
              <a:buClr>
                <a:srgbClr val="333333"/>
              </a:buClr>
              <a:buFont typeface="WingDings"/>
              <a:buChar char=""/>
            </a:pPr>
            <a:r>
              <a:rPr lang="sk-SK" sz="2000" b="1" dirty="0">
                <a:solidFill>
                  <a:srgbClr val="333333"/>
                </a:solidFill>
              </a:rPr>
              <a:t>Iné</a:t>
            </a:r>
            <a:r>
              <a:rPr lang="en-US" sz="2000" b="1" dirty="0">
                <a:solidFill>
                  <a:srgbClr val="333333"/>
                </a:solidFill>
              </a:rPr>
              <a:t> (</a:t>
            </a:r>
            <a:r>
              <a:rPr lang="sk-SK" sz="2000" b="1" dirty="0">
                <a:solidFill>
                  <a:srgbClr val="333333"/>
                </a:solidFill>
              </a:rPr>
              <a:t>nešpecifické</a:t>
            </a:r>
            <a:r>
              <a:rPr lang="en-US" sz="2000" b="1" dirty="0">
                <a:solidFill>
                  <a:srgbClr val="333333"/>
                </a:solidFill>
              </a:rPr>
              <a:t>) </a:t>
            </a:r>
            <a:r>
              <a:rPr lang="sk-SK" sz="2000" b="1" dirty="0">
                <a:solidFill>
                  <a:srgbClr val="333333"/>
                </a:solidFill>
              </a:rPr>
              <a:t>príznaky, ako je depresia</a:t>
            </a:r>
            <a:r>
              <a:rPr lang="en-US" sz="2000" b="1" dirty="0">
                <a:solidFill>
                  <a:srgbClr val="333333"/>
                </a:solidFill>
              </a:rPr>
              <a:t> (</a:t>
            </a:r>
            <a:r>
              <a:rPr lang="sk-SK" sz="2000" b="1" dirty="0">
                <a:solidFill>
                  <a:srgbClr val="333333"/>
                </a:solidFill>
              </a:rPr>
              <a:t>môžu sa vyskytnúť aj pri iných poruchách</a:t>
            </a:r>
            <a:r>
              <a:rPr lang="en-US" sz="2000" b="1"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3709051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Halucinácie</a:t>
            </a:r>
            <a:r>
              <a:rPr lang="de-DE" sz="2000" b="1" dirty="0">
                <a:solidFill>
                  <a:srgbClr val="333333"/>
                </a:solidFill>
              </a:rPr>
              <a:t>: </a:t>
            </a:r>
            <a:r>
              <a:rPr lang="sk-SK" sz="2000" dirty="0">
                <a:solidFill>
                  <a:srgbClr val="333333"/>
                </a:solidFill>
              </a:rPr>
              <a:t>Počuť, vidieť, cítiť, alebo pociťovať chuť vecí, ktoré tam nie sú prítomné</a:t>
            </a:r>
            <a:r>
              <a:rPr lang="en-US" sz="2000" dirty="0">
                <a:solidFill>
                  <a:srgbClr val="333333"/>
                </a:solidFill>
              </a:rPr>
              <a:t> (</a:t>
            </a:r>
            <a:r>
              <a:rPr lang="sk-SK" sz="2000" dirty="0" err="1">
                <a:solidFill>
                  <a:srgbClr val="333333"/>
                </a:solidFill>
              </a:rPr>
              <a:t>napr</a:t>
            </a:r>
            <a:r>
              <a:rPr lang="en-US" sz="2000" dirty="0">
                <a:solidFill>
                  <a:srgbClr val="333333"/>
                </a:solidFill>
              </a:rPr>
              <a:t>. </a:t>
            </a:r>
            <a:r>
              <a:rPr lang="sk-SK" sz="2000" dirty="0">
                <a:solidFill>
                  <a:srgbClr val="333333"/>
                </a:solidFill>
              </a:rPr>
              <a:t>počuť urážajúce hlasy</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3487532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Halucinácie</a:t>
            </a:r>
            <a:r>
              <a:rPr lang="de-DE" sz="2000" b="1" dirty="0">
                <a:solidFill>
                  <a:srgbClr val="333333"/>
                </a:solidFill>
              </a:rPr>
              <a:t>: </a:t>
            </a:r>
            <a:r>
              <a:rPr lang="sk-SK" sz="2000" dirty="0">
                <a:solidFill>
                  <a:srgbClr val="333333"/>
                </a:solidFill>
              </a:rPr>
              <a:t>Počuť, vidieť, cítiť, alebo pociťovať chuť vecí, ktoré tam nie sú prítomné</a:t>
            </a:r>
            <a:r>
              <a:rPr lang="en-US" sz="2000" dirty="0">
                <a:solidFill>
                  <a:srgbClr val="333333"/>
                </a:solidFill>
              </a:rPr>
              <a:t> (</a:t>
            </a:r>
            <a:r>
              <a:rPr lang="sk-SK" sz="2000" dirty="0" err="1">
                <a:solidFill>
                  <a:srgbClr val="333333"/>
                </a:solidFill>
              </a:rPr>
              <a:t>napr</a:t>
            </a:r>
            <a:r>
              <a:rPr lang="en-US" sz="2000" dirty="0">
                <a:solidFill>
                  <a:srgbClr val="333333"/>
                </a:solidFill>
              </a:rPr>
              <a:t>. </a:t>
            </a:r>
            <a:r>
              <a:rPr lang="sk-SK" sz="2000" dirty="0">
                <a:solidFill>
                  <a:srgbClr val="333333"/>
                </a:solidFill>
              </a:rPr>
              <a:t>počuť urážajúce hlasy</a:t>
            </a:r>
            <a:r>
              <a:rPr lang="en-US" sz="2000" dirty="0">
                <a:solidFill>
                  <a:srgbClr val="333333"/>
                </a:solidFill>
              </a:rPr>
              <a:t>)</a:t>
            </a:r>
          </a:p>
          <a:p>
            <a:r>
              <a:rPr lang="sk-SK" sz="2000" dirty="0">
                <a:solidFill>
                  <a:srgbClr val="333333"/>
                </a:solidFill>
              </a:rPr>
              <a:t>Príklad</a:t>
            </a:r>
            <a:r>
              <a:rPr lang="de-DE" sz="2000" dirty="0">
                <a:solidFill>
                  <a:srgbClr val="333333"/>
                </a:solidFill>
              </a:rPr>
              <a:t>:</a:t>
            </a:r>
          </a:p>
          <a:p>
            <a:r>
              <a:rPr lang="sk-SK" sz="2000" i="1">
                <a:solidFill>
                  <a:srgbClr val="333333"/>
                </a:solidFill>
              </a:rPr>
              <a:t>“Približne</a:t>
            </a:r>
            <a:r>
              <a:rPr lang="de-DE" sz="2000" i="1">
                <a:solidFill>
                  <a:srgbClr val="333333"/>
                </a:solidFill>
              </a:rPr>
              <a:t> </a:t>
            </a:r>
            <a:r>
              <a:rPr lang="en-US" sz="2000" i="1" dirty="0">
                <a:solidFill>
                  <a:srgbClr val="333333"/>
                </a:solidFill>
              </a:rPr>
              <a:t>15% </a:t>
            </a:r>
            <a:r>
              <a:rPr lang="sk-SK" sz="2000" i="1" dirty="0">
                <a:solidFill>
                  <a:srgbClr val="333333"/>
                </a:solidFill>
              </a:rPr>
              <a:t>populácie má skúsenosť s halucináciami bez toho, aby boli duševne chorí</a:t>
            </a:r>
            <a:r>
              <a:rPr lang="en-US" sz="2000" i="1" dirty="0">
                <a:solidFill>
                  <a:srgbClr val="333333"/>
                </a:solidFill>
              </a:rPr>
              <a:t>. </a:t>
            </a:r>
            <a:r>
              <a:rPr lang="sk-SK" sz="2000" i="1" dirty="0">
                <a:solidFill>
                  <a:srgbClr val="333333"/>
                </a:solidFill>
              </a:rPr>
              <a:t>Ako vám to môžem popísať</a:t>
            </a:r>
            <a:r>
              <a:rPr lang="en-US" sz="2000" i="1" dirty="0">
                <a:solidFill>
                  <a:srgbClr val="333333"/>
                </a:solidFill>
              </a:rPr>
              <a:t>? </a:t>
            </a:r>
            <a:r>
              <a:rPr lang="sk-SK" sz="2000" i="1" dirty="0">
                <a:solidFill>
                  <a:srgbClr val="333333"/>
                </a:solidFill>
              </a:rPr>
              <a:t>Je to podobné predstave vtieravej melódie, ale je to ešte silnejšie, a tak si myslíte, že je to skutočné</a:t>
            </a:r>
            <a:r>
              <a:rPr lang="en-US" sz="2000" i="1" dirty="0">
                <a:solidFill>
                  <a:srgbClr val="333333"/>
                </a:solidFill>
              </a:rPr>
              <a:t>. </a:t>
            </a:r>
            <a:r>
              <a:rPr lang="sk-SK" sz="2000" i="1" dirty="0">
                <a:solidFill>
                  <a:srgbClr val="333333"/>
                </a:solidFill>
              </a:rPr>
              <a:t>Alebo keď počujete zvonček pri dverách</a:t>
            </a:r>
            <a:r>
              <a:rPr lang="en-US" sz="2000" i="1" dirty="0">
                <a:solidFill>
                  <a:srgbClr val="333333"/>
                </a:solidFill>
              </a:rPr>
              <a:t>, </a:t>
            </a:r>
            <a:r>
              <a:rPr lang="sk-SK" sz="2000" i="1" dirty="0">
                <a:solidFill>
                  <a:srgbClr val="333333"/>
                </a:solidFill>
              </a:rPr>
              <a:t>kým netrpezlivo čakáte na niekoho príchod, no nikto tak nie </a:t>
            </a:r>
            <a:r>
              <a:rPr lang="sk-SK" sz="2000" i="1">
                <a:solidFill>
                  <a:srgbClr val="333333"/>
                </a:solidFill>
              </a:rPr>
              <a:t>je</a:t>
            </a:r>
            <a:r>
              <a:rPr lang="en-US" sz="2000" i="1">
                <a:solidFill>
                  <a:srgbClr val="333333"/>
                </a:solidFill>
              </a:rPr>
              <a:t>.</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4339647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Bludy</a:t>
            </a:r>
            <a:r>
              <a:rPr lang="en-US" sz="2000" b="1" dirty="0">
                <a:solidFill>
                  <a:srgbClr val="333333"/>
                </a:solidFill>
              </a:rPr>
              <a:t>: </a:t>
            </a:r>
            <a:r>
              <a:rPr lang="sk-SK" sz="2000" dirty="0">
                <a:solidFill>
                  <a:srgbClr val="333333"/>
                </a:solidFill>
              </a:rPr>
              <a:t>Byť presvedčený o niečom, čo nie je pravda</a:t>
            </a:r>
            <a:r>
              <a:rPr lang="de-DE" sz="2000" dirty="0">
                <a:solidFill>
                  <a:srgbClr val="333333"/>
                </a:solidFill>
              </a:rPr>
              <a:t> </a:t>
            </a:r>
            <a:r>
              <a:rPr lang="en-US" sz="2000" dirty="0">
                <a:solidFill>
                  <a:srgbClr val="333333"/>
                </a:solidFill>
              </a:rPr>
              <a:t>(</a:t>
            </a:r>
            <a:r>
              <a:rPr lang="sk-SK" sz="2000" dirty="0" err="1">
                <a:solidFill>
                  <a:srgbClr val="333333"/>
                </a:solidFill>
              </a:rPr>
              <a:t>napr</a:t>
            </a:r>
            <a:r>
              <a:rPr lang="en-US" sz="2000" dirty="0">
                <a:solidFill>
                  <a:srgbClr val="333333"/>
                </a:solidFill>
              </a:rPr>
              <a:t>. </a:t>
            </a:r>
            <a:r>
              <a:rPr lang="sk-SK" sz="2000" dirty="0">
                <a:solidFill>
                  <a:srgbClr val="333333"/>
                </a:solidFill>
              </a:rPr>
              <a:t>byť vyvolený zachrániť svet alebo byť prenasledovaný tajnými službami</a:t>
            </a:r>
            <a:r>
              <a:rPr lang="en-US" sz="2000" dirty="0">
                <a:solidFill>
                  <a:srgbClr val="333333"/>
                </a:solidFill>
              </a:rPr>
              <a: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Bludy</a:t>
            </a:r>
            <a:r>
              <a:rPr lang="en-US" sz="2000" b="1" dirty="0">
                <a:solidFill>
                  <a:srgbClr val="333333"/>
                </a:solidFill>
              </a:rPr>
              <a:t>: </a:t>
            </a:r>
            <a:r>
              <a:rPr lang="sk-SK" sz="2000" dirty="0">
                <a:solidFill>
                  <a:srgbClr val="333333"/>
                </a:solidFill>
              </a:rPr>
              <a:t>Byť presvedčený o niečom, čo nie je pravda</a:t>
            </a:r>
            <a:r>
              <a:rPr lang="de-DE" sz="2000" dirty="0">
                <a:solidFill>
                  <a:srgbClr val="333333"/>
                </a:solidFill>
              </a:rPr>
              <a:t> </a:t>
            </a:r>
            <a:r>
              <a:rPr lang="en-US" sz="2000" dirty="0">
                <a:solidFill>
                  <a:srgbClr val="333333"/>
                </a:solidFill>
              </a:rPr>
              <a:t>(</a:t>
            </a:r>
            <a:r>
              <a:rPr lang="sk-SK" sz="2000" dirty="0" err="1">
                <a:solidFill>
                  <a:srgbClr val="333333"/>
                </a:solidFill>
              </a:rPr>
              <a:t>napr</a:t>
            </a:r>
            <a:r>
              <a:rPr lang="en-US" sz="2000" dirty="0">
                <a:solidFill>
                  <a:srgbClr val="333333"/>
                </a:solidFill>
              </a:rPr>
              <a:t>. </a:t>
            </a:r>
            <a:r>
              <a:rPr lang="sk-SK" sz="2000" dirty="0">
                <a:solidFill>
                  <a:srgbClr val="333333"/>
                </a:solidFill>
              </a:rPr>
              <a:t>byť vyvolený zachrániť svet alebo byť prenasledovaný tajnými službami</a:t>
            </a:r>
            <a:r>
              <a:rPr lang="en-US" sz="2000" dirty="0">
                <a:solidFill>
                  <a:srgbClr val="333333"/>
                </a:solidFill>
              </a:rPr>
              <a:t>)</a:t>
            </a:r>
            <a:endParaRPr lang="en-US" sz="2000" b="1" dirty="0">
              <a:solidFill>
                <a:srgbClr val="333333"/>
              </a:solidFill>
            </a:endParaRPr>
          </a:p>
          <a:p>
            <a:pPr lvl="0"/>
            <a:r>
              <a:rPr lang="sk-SK" sz="2000" dirty="0">
                <a:solidFill>
                  <a:srgbClr val="333333"/>
                </a:solidFill>
              </a:rPr>
              <a:t>Príklad</a:t>
            </a:r>
            <a:r>
              <a:rPr lang="de-DE" sz="2000" dirty="0">
                <a:solidFill>
                  <a:srgbClr val="333333"/>
                </a:solidFill>
              </a:rPr>
              <a:t>:</a:t>
            </a:r>
          </a:p>
          <a:p>
            <a:pPr lvl="0"/>
            <a:r>
              <a:rPr lang="en-US" sz="2000" i="1">
                <a:solidFill>
                  <a:srgbClr val="333333"/>
                </a:solidFill>
              </a:rPr>
              <a:t>“</a:t>
            </a:r>
            <a:r>
              <a:rPr lang="sk-SK" sz="2000" i="1">
                <a:solidFill>
                  <a:srgbClr val="333333"/>
                </a:solidFill>
              </a:rPr>
              <a:t>Takmer </a:t>
            </a:r>
            <a:r>
              <a:rPr lang="sk-SK" sz="2000" i="1" dirty="0">
                <a:solidFill>
                  <a:srgbClr val="333333"/>
                </a:solidFill>
              </a:rPr>
              <a:t>každý pozná tie dni, keď má silný pocit, že celý svet je proti nemu</a:t>
            </a:r>
            <a:r>
              <a:rPr lang="en-US" sz="2000" i="1" dirty="0">
                <a:solidFill>
                  <a:srgbClr val="333333"/>
                </a:solidFill>
              </a:rPr>
              <a:t>. </a:t>
            </a:r>
            <a:r>
              <a:rPr lang="sk-SK" sz="2000" i="1" dirty="0">
                <a:solidFill>
                  <a:srgbClr val="333333"/>
                </a:solidFill>
              </a:rPr>
              <a:t>Alebo že sa ľudia na vás pozerajú</a:t>
            </a:r>
            <a:r>
              <a:rPr lang="en-US" sz="2000" i="1" dirty="0">
                <a:solidFill>
                  <a:srgbClr val="333333"/>
                </a:solidFill>
              </a:rPr>
              <a:t>, </a:t>
            </a:r>
            <a:r>
              <a:rPr lang="sk-SK" sz="2000" i="1" dirty="0">
                <a:solidFill>
                  <a:srgbClr val="333333"/>
                </a:solidFill>
              </a:rPr>
              <a:t>obzvlášť ak sa necítite vo svojej koži</a:t>
            </a:r>
            <a:r>
              <a:rPr lang="en-US" sz="2000" i="1" dirty="0">
                <a:solidFill>
                  <a:srgbClr val="333333"/>
                </a:solidFill>
              </a:rPr>
              <a:t>. </a:t>
            </a:r>
            <a:r>
              <a:rPr lang="sk-SK" sz="2000" i="1" dirty="0">
                <a:solidFill>
                  <a:srgbClr val="333333"/>
                </a:solidFill>
              </a:rPr>
              <a:t>Pre mňa bol ten pocit omnoho silnejší</a:t>
            </a:r>
            <a:r>
              <a:rPr lang="en-US" sz="2000" i="1" dirty="0">
                <a:solidFill>
                  <a:srgbClr val="333333"/>
                </a:solidFill>
              </a:rPr>
              <a:t>. </a:t>
            </a:r>
            <a:r>
              <a:rPr lang="sk-SK" sz="2000" i="1" dirty="0">
                <a:solidFill>
                  <a:srgbClr val="333333"/>
                </a:solidFill>
              </a:rPr>
              <a:t>Počas môjho ochorenia som si bol na</a:t>
            </a:r>
            <a:r>
              <a:rPr lang="en-US" sz="2000" i="1" dirty="0">
                <a:solidFill>
                  <a:srgbClr val="333333"/>
                </a:solidFill>
              </a:rPr>
              <a:t> 100% </a:t>
            </a:r>
            <a:r>
              <a:rPr lang="sk-SK" sz="2000" i="1" dirty="0">
                <a:solidFill>
                  <a:srgbClr val="333333"/>
                </a:solidFill>
              </a:rPr>
              <a:t>istý, že nejakí ľudia po mne vážne idú</a:t>
            </a:r>
            <a:r>
              <a:rPr lang="en-US" sz="2000" i="1" dirty="0">
                <a:solidFill>
                  <a:srgbClr val="333333"/>
                </a:solidFill>
              </a:rPr>
              <a:t>. </a:t>
            </a:r>
            <a:r>
              <a:rPr lang="sk-SK" sz="2000" i="1" dirty="0">
                <a:solidFill>
                  <a:srgbClr val="333333"/>
                </a:solidFill>
              </a:rPr>
              <a:t>Teraz to vidím </a:t>
            </a:r>
            <a:r>
              <a:rPr lang="sk-SK" sz="2000" i="1">
                <a:solidFill>
                  <a:srgbClr val="333333"/>
                </a:solidFill>
              </a:rPr>
              <a:t>inak</a:t>
            </a:r>
            <a:r>
              <a:rPr lang="en-US" sz="2000" i="1">
                <a:solidFill>
                  <a:srgbClr val="333333"/>
                </a:solidFill>
              </a:rPr>
              <a:t>.</a:t>
            </a:r>
            <a:r>
              <a:rPr lang="de-DE" sz="2000" i="1">
                <a:solidFill>
                  <a:srgbClr val="333333"/>
                </a:solidFill>
              </a:rPr>
              <a:t>”</a:t>
            </a:r>
            <a:endParaRPr lang="en-US" sz="2000" i="1" dirty="0">
              <a:solidFill>
                <a:srgbClr val="333333"/>
              </a:solidFill>
            </a:endParaRPr>
          </a:p>
          <a:p>
            <a:r>
              <a:rPr lang="en-US" sz="2000" i="1" kern="1200">
                <a:solidFill>
                  <a:srgbClr val="333333"/>
                </a:solidFill>
              </a:rPr>
              <a:t>“</a:t>
            </a:r>
            <a:r>
              <a:rPr lang="sk-SK" sz="2000" i="1">
                <a:solidFill>
                  <a:srgbClr val="333333"/>
                </a:solidFill>
              </a:rPr>
              <a:t>Takmer </a:t>
            </a:r>
            <a:r>
              <a:rPr lang="sk-SK" sz="2000" i="1" dirty="0">
                <a:solidFill>
                  <a:srgbClr val="333333"/>
                </a:solidFill>
              </a:rPr>
              <a:t>každý zažil pocit, že je pripravený sa do niečoho pustiť a že nikto to nedokáže zvládnuť lepšie</a:t>
            </a:r>
            <a:r>
              <a:rPr lang="en-US" sz="2000" i="1" dirty="0">
                <a:solidFill>
                  <a:srgbClr val="333333"/>
                </a:solidFill>
              </a:rPr>
              <a:t>. </a:t>
            </a:r>
            <a:r>
              <a:rPr lang="sk-SK" sz="2000" i="1" dirty="0">
                <a:solidFill>
                  <a:srgbClr val="333333"/>
                </a:solidFill>
              </a:rPr>
              <a:t>U mňa trval tento typ myslenia dlhšie a viedol k rade problémov</a:t>
            </a:r>
            <a:r>
              <a:rPr lang="en-US" sz="2000" i="1" dirty="0">
                <a:solidFill>
                  <a:srgbClr val="333333"/>
                </a:solidFill>
              </a:rPr>
              <a:t>, </a:t>
            </a:r>
            <a:r>
              <a:rPr lang="sk-SK" sz="2000" i="1" dirty="0">
                <a:solidFill>
                  <a:srgbClr val="333333"/>
                </a:solidFill>
              </a:rPr>
              <a:t>napríklad v zamestnaní</a:t>
            </a:r>
            <a:r>
              <a:rPr lang="en-US" sz="2000" i="1">
                <a:solidFill>
                  <a:srgbClr val="333333"/>
                </a:solidFill>
              </a:rPr>
              <a:t>... </a:t>
            </a:r>
            <a:r>
              <a:rPr lang="de-DE" sz="2000" i="1">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26475360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Iné</a:t>
            </a:r>
            <a:r>
              <a:rPr lang="en-US" sz="2000" b="1" dirty="0">
                <a:solidFill>
                  <a:srgbClr val="333333"/>
                </a:solidFill>
              </a:rPr>
              <a:t> (</a:t>
            </a:r>
            <a:r>
              <a:rPr lang="sk-SK" sz="2000" b="1" dirty="0">
                <a:solidFill>
                  <a:srgbClr val="333333"/>
                </a:solidFill>
              </a:rPr>
              <a:t>nešpecifické</a:t>
            </a:r>
            <a:r>
              <a:rPr lang="en-US" sz="2000" b="1" dirty="0">
                <a:solidFill>
                  <a:srgbClr val="333333"/>
                </a:solidFill>
              </a:rPr>
              <a:t>) </a:t>
            </a:r>
            <a:r>
              <a:rPr lang="sk-SK" sz="2000" b="1" dirty="0">
                <a:solidFill>
                  <a:srgbClr val="333333"/>
                </a:solidFill>
              </a:rPr>
              <a:t>príznaky</a:t>
            </a:r>
            <a:r>
              <a:rPr lang="en-US" sz="2000" b="1" dirty="0">
                <a:solidFill>
                  <a:srgbClr val="333333"/>
                </a:solidFill>
              </a:rPr>
              <a:t>: </a:t>
            </a:r>
            <a:r>
              <a:rPr lang="sk-SK" sz="2000" dirty="0">
                <a:solidFill>
                  <a:srgbClr val="333333"/>
                </a:solidFill>
              </a:rPr>
              <a:t>Napríklad depresia</a:t>
            </a:r>
            <a:r>
              <a:rPr lang="en-US" sz="2000" dirty="0">
                <a:solidFill>
                  <a:srgbClr val="333333"/>
                </a:solidFill>
              </a:rPr>
              <a:t>, </a:t>
            </a:r>
            <a:r>
              <a:rPr lang="sk-SK" sz="2000" dirty="0">
                <a:solidFill>
                  <a:srgbClr val="333333"/>
                </a:solidFill>
              </a:rPr>
              <a:t>poruchy v komunikácii alebo ťažkosti s pozornosťou</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4985167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sk-SK" sz="2000" dirty="0">
                <a:solidFill>
                  <a:srgbClr val="004992"/>
                </a:solidFill>
              </a:rPr>
              <a:t>Hlavné príznaky psychózy a schizofrénie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sk-SK" sz="2000" b="1" dirty="0">
                <a:solidFill>
                  <a:srgbClr val="333333"/>
                </a:solidFill>
              </a:rPr>
              <a:t>Iné</a:t>
            </a:r>
            <a:r>
              <a:rPr lang="en-US" sz="2000" b="1" dirty="0">
                <a:solidFill>
                  <a:srgbClr val="333333"/>
                </a:solidFill>
              </a:rPr>
              <a:t> (</a:t>
            </a:r>
            <a:r>
              <a:rPr lang="sk-SK" sz="2000" b="1" dirty="0">
                <a:solidFill>
                  <a:srgbClr val="333333"/>
                </a:solidFill>
              </a:rPr>
              <a:t>nešpecifické</a:t>
            </a:r>
            <a:r>
              <a:rPr lang="en-US" sz="2000" b="1" dirty="0">
                <a:solidFill>
                  <a:srgbClr val="333333"/>
                </a:solidFill>
              </a:rPr>
              <a:t>) </a:t>
            </a:r>
            <a:r>
              <a:rPr lang="sk-SK" sz="2000" b="1" dirty="0">
                <a:solidFill>
                  <a:srgbClr val="333333"/>
                </a:solidFill>
              </a:rPr>
              <a:t>príznaky</a:t>
            </a:r>
            <a:r>
              <a:rPr lang="en-US" sz="2000" b="1" dirty="0">
                <a:solidFill>
                  <a:srgbClr val="333333"/>
                </a:solidFill>
              </a:rPr>
              <a:t>: </a:t>
            </a:r>
            <a:r>
              <a:rPr lang="sk-SK" sz="2000" dirty="0">
                <a:solidFill>
                  <a:srgbClr val="333333"/>
                </a:solidFill>
              </a:rPr>
              <a:t>Napríklad depresia</a:t>
            </a:r>
            <a:r>
              <a:rPr lang="en-US" sz="2000" dirty="0">
                <a:solidFill>
                  <a:srgbClr val="333333"/>
                </a:solidFill>
              </a:rPr>
              <a:t>, </a:t>
            </a:r>
            <a:r>
              <a:rPr lang="sk-SK" sz="2000" dirty="0">
                <a:solidFill>
                  <a:srgbClr val="333333"/>
                </a:solidFill>
              </a:rPr>
              <a:t>poruchy v komunikácii alebo ťažkosti s pozornosťou</a:t>
            </a:r>
            <a:endParaRPr lang="en-US" sz="2000" dirty="0">
              <a:solidFill>
                <a:srgbClr val="333333"/>
              </a:solidFill>
            </a:endParaRPr>
          </a:p>
          <a:p>
            <a:pPr lvl="0"/>
            <a:r>
              <a:rPr lang="sk-SK" sz="2000" dirty="0">
                <a:solidFill>
                  <a:srgbClr val="333333"/>
                </a:solidFill>
              </a:rPr>
              <a:t>Príklad</a:t>
            </a:r>
            <a:r>
              <a:rPr lang="de-DE" sz="2000" dirty="0">
                <a:solidFill>
                  <a:srgbClr val="333333"/>
                </a:solidFill>
              </a:rPr>
              <a:t>:</a:t>
            </a:r>
          </a:p>
          <a:p>
            <a:pPr lvl="0"/>
            <a:r>
              <a:rPr lang="en-US" sz="2000" i="1">
                <a:solidFill>
                  <a:srgbClr val="333333"/>
                </a:solidFill>
              </a:rPr>
              <a:t>“</a:t>
            </a:r>
            <a:r>
              <a:rPr lang="sk-SK" sz="2000" i="1">
                <a:solidFill>
                  <a:srgbClr val="333333"/>
                </a:solidFill>
              </a:rPr>
              <a:t>Každý </a:t>
            </a:r>
            <a:r>
              <a:rPr lang="sk-SK" sz="2000" i="1" dirty="0">
                <a:solidFill>
                  <a:srgbClr val="333333"/>
                </a:solidFill>
              </a:rPr>
              <a:t>máva chvíle, keď sa cíti veľmi smutný</a:t>
            </a:r>
            <a:r>
              <a:rPr lang="en-US" sz="2000" i="1" dirty="0">
                <a:solidFill>
                  <a:srgbClr val="333333"/>
                </a:solidFill>
              </a:rPr>
              <a:t>, </a:t>
            </a:r>
            <a:r>
              <a:rPr lang="sk-SK" sz="2000" i="1" dirty="0">
                <a:solidFill>
                  <a:srgbClr val="333333"/>
                </a:solidFill>
              </a:rPr>
              <a:t>neschopný niečo urobiť, s tendenciou k uzatváraniu sa</a:t>
            </a:r>
            <a:r>
              <a:rPr lang="en-US" sz="2000" i="1" dirty="0">
                <a:solidFill>
                  <a:srgbClr val="333333"/>
                </a:solidFill>
              </a:rPr>
              <a:t>. </a:t>
            </a:r>
            <a:r>
              <a:rPr lang="sk-SK" sz="2000" i="1" dirty="0">
                <a:solidFill>
                  <a:srgbClr val="333333"/>
                </a:solidFill>
              </a:rPr>
              <a:t>Podobné to bolo pri mne</a:t>
            </a:r>
            <a:r>
              <a:rPr lang="en-US" sz="2000" i="1" dirty="0">
                <a:solidFill>
                  <a:srgbClr val="333333"/>
                </a:solidFill>
              </a:rPr>
              <a:t> – </a:t>
            </a:r>
            <a:r>
              <a:rPr lang="sk-SK" sz="2000" i="1" dirty="0">
                <a:solidFill>
                  <a:srgbClr val="333333"/>
                </a:solidFill>
              </a:rPr>
              <a:t>až na to že môj smútok trval týždne a nič ma nedokázalo potešiť</a:t>
            </a:r>
            <a:r>
              <a:rPr lang="en-US" sz="2000" i="1" dirty="0">
                <a:solidFill>
                  <a:srgbClr val="333333"/>
                </a:solidFill>
              </a:rPr>
              <a:t>. </a:t>
            </a:r>
            <a:r>
              <a:rPr lang="sk-SK" sz="2000" i="1" dirty="0">
                <a:solidFill>
                  <a:srgbClr val="333333"/>
                </a:solidFill>
              </a:rPr>
              <a:t>Necítil som sa len smutný</a:t>
            </a:r>
            <a:r>
              <a:rPr lang="en-US" sz="2000" i="1" dirty="0">
                <a:solidFill>
                  <a:srgbClr val="333333"/>
                </a:solidFill>
              </a:rPr>
              <a:t>, </a:t>
            </a:r>
            <a:r>
              <a:rPr lang="sk-SK" sz="2000" i="1" dirty="0">
                <a:solidFill>
                  <a:srgbClr val="333333"/>
                </a:solidFill>
              </a:rPr>
              <a:t>ale úplne beznádejný a zbytočný</a:t>
            </a:r>
            <a:r>
              <a:rPr lang="en-US" sz="2000" i="1" dirty="0">
                <a:solidFill>
                  <a:srgbClr val="333333"/>
                </a:solidFill>
              </a:rPr>
              <a:t>. </a:t>
            </a:r>
            <a:r>
              <a:rPr lang="sk-SK" sz="2000" i="1" dirty="0">
                <a:solidFill>
                  <a:srgbClr val="333333"/>
                </a:solidFill>
              </a:rPr>
              <a:t>V tom momente si myslíte, že sa to nezmení a že to tak vždy bolo</a:t>
            </a:r>
            <a:r>
              <a:rPr lang="en-US" sz="2000" i="1" dirty="0">
                <a:solidFill>
                  <a:srgbClr val="333333"/>
                </a:solidFill>
              </a:rPr>
              <a:t>. </a:t>
            </a:r>
            <a:r>
              <a:rPr lang="sk-SK" sz="2000" i="1" dirty="0">
                <a:solidFill>
                  <a:srgbClr val="333333"/>
                </a:solidFill>
              </a:rPr>
              <a:t>Ale potom sa v jednej chvíli opona zdvihne</a:t>
            </a:r>
            <a:r>
              <a:rPr lang="en-US" sz="2000" i="1">
                <a:solidFill>
                  <a:srgbClr val="333333"/>
                </a:solidFill>
              </a:rPr>
              <a:t>…</a:t>
            </a:r>
            <a:r>
              <a:rPr lang="de-DE" sz="2000" i="1">
                <a:solidFill>
                  <a:srgbClr val="333333"/>
                </a:solidFill>
              </a:rPr>
              <a:t> </a:t>
            </a:r>
            <a:r>
              <a:rPr lang="de-DE" sz="200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18497985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Ako môžem popísať svoje ochorenie?</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sk-SK" sz="2400" dirty="0">
                <a:solidFill>
                  <a:srgbClr val="333333"/>
                </a:solidFill>
              </a:rPr>
              <a:t>Informujte sa o téme psychózy</a:t>
            </a:r>
            <a:r>
              <a:rPr lang="en-US" sz="2400" dirty="0">
                <a:solidFill>
                  <a:srgbClr val="333333"/>
                </a:solidFill>
              </a:rPr>
              <a:t>. </a:t>
            </a:r>
            <a:r>
              <a:rPr lang="sk-SK" sz="2400" dirty="0">
                <a:solidFill>
                  <a:srgbClr val="333333"/>
                </a:solidFill>
              </a:rPr>
              <a:t>Najlepšou cestou, ako si opraviť chybné vnímanie a nedorozumenia, ktoré môžu mať iní ľudia, je povedať im </a:t>
            </a:r>
            <a:r>
              <a:rPr lang="sk-SK" sz="2400">
                <a:solidFill>
                  <a:srgbClr val="333333"/>
                </a:solidFill>
              </a:rPr>
              <a:t>fakty</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Prenos do každodenného života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sk-SK" sz="2400" b="1" dirty="0">
                <a:solidFill>
                  <a:srgbClr val="333333"/>
                </a:solidFill>
              </a:rPr>
              <a:t>Ciele učenia</a:t>
            </a:r>
            <a:r>
              <a:rPr lang="de-DE" sz="2400" b="1" dirty="0">
                <a:solidFill>
                  <a:srgbClr val="333333"/>
                </a:solidFill>
              </a:rPr>
              <a:t>:</a:t>
            </a:r>
          </a:p>
          <a:p>
            <a:pPr>
              <a:defRPr/>
            </a:pPr>
            <a:r>
              <a:rPr lang="sk-SK" sz="2400" dirty="0">
                <a:solidFill>
                  <a:srgbClr val="333333"/>
                </a:solidFill>
              </a:rPr>
              <a:t>Pre prevenciu predsudkov a stigmy je dôležité vhodne popísať svoje ochorenie iným ľuďom</a:t>
            </a:r>
            <a:r>
              <a:rPr lang="en-US" sz="2400" dirty="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defRPr/>
            </a:pPr>
            <a:r>
              <a:rPr lang="sk-SK" sz="2400" dirty="0">
                <a:solidFill>
                  <a:srgbClr val="333333"/>
                </a:solidFill>
              </a:rPr>
              <a:t>Duševné ochorenia sú bežné</a:t>
            </a:r>
            <a:r>
              <a:rPr lang="de-DE" sz="2400" dirty="0">
                <a:solidFill>
                  <a:srgbClr val="333333"/>
                </a:solidFill>
              </a:rPr>
              <a:t>.</a:t>
            </a:r>
          </a:p>
          <a:p>
            <a:pPr marL="342900" lvl="1" indent="-342900">
              <a:spcBef>
                <a:spcPts val="1999"/>
              </a:spcBef>
              <a:spcAft>
                <a:spcPts val="0"/>
              </a:spcAft>
              <a:buClr>
                <a:srgbClr val="333333"/>
              </a:buClr>
              <a:buFont typeface="WingDings"/>
              <a:buChar char=""/>
              <a:defRPr/>
            </a:pPr>
            <a:r>
              <a:rPr lang="sk-SK" sz="2400" dirty="0">
                <a:solidFill>
                  <a:srgbClr val="333333"/>
                </a:solidFill>
              </a:rPr>
              <a:t>Nemusíte zdieľať detaily svojho zdravotného stavu, ak to tak necítite</a:t>
            </a:r>
            <a:r>
              <a:rPr lang="de-DE" sz="2400" dirty="0">
                <a:solidFill>
                  <a:srgbClr val="333333"/>
                </a:solidFill>
              </a:rPr>
              <a:t>.</a:t>
            </a:r>
          </a:p>
          <a:p>
            <a:pPr marL="342900" lvl="1" indent="-342900">
              <a:spcBef>
                <a:spcPts val="1999"/>
              </a:spcBef>
              <a:spcAft>
                <a:spcPts val="0"/>
              </a:spcAft>
              <a:buClr>
                <a:srgbClr val="333333"/>
              </a:buClr>
              <a:buFont typeface="WingDings"/>
              <a:buChar char=""/>
              <a:defRPr/>
            </a:pPr>
            <a:r>
              <a:rPr lang="sk-SK" sz="2400" dirty="0">
                <a:solidFill>
                  <a:srgbClr val="333333"/>
                </a:solidFill>
              </a:rPr>
              <a:t>Môže byť nápomocné a dôležité povedať o svojej diagnóze ľuďom, ktorým dôverujete tak, aby vás podporili a pomohli vám predchádzať </a:t>
            </a:r>
            <a:r>
              <a:rPr lang="sk-SK" sz="2400" dirty="0" err="1">
                <a:solidFill>
                  <a:srgbClr val="333333"/>
                </a:solidFill>
              </a:rPr>
              <a:t>relapsom</a:t>
            </a:r>
            <a:r>
              <a:rPr lang="en-US" sz="2400" dirty="0">
                <a:solidFill>
                  <a:srgbClr val="333333"/>
                </a:solidFill>
              </a:rPr>
              <a:t>.</a:t>
            </a:r>
            <a:endParaRPr lang="en-US" sz="2400" strike="sngStrike" dirty="0">
              <a:solidFill>
                <a:srgbClr val="333333"/>
              </a:solidFill>
            </a:endParaRPr>
          </a:p>
          <a:p>
            <a:pPr marL="342900" lvl="1" indent="-342900">
              <a:spcBef>
                <a:spcPts val="1999"/>
              </a:spcBef>
              <a:spcAft>
                <a:spcPts val="0"/>
              </a:spcAft>
              <a:buClr>
                <a:srgbClr val="333333"/>
              </a:buClr>
              <a:buFont typeface="WingDings"/>
              <a:buChar char=""/>
              <a:defRPr/>
            </a:pPr>
            <a:r>
              <a:rPr lang="sk-SK" sz="2400" dirty="0">
                <a:solidFill>
                  <a:srgbClr val="333333"/>
                </a:solidFill>
              </a:rPr>
              <a:t>Iní si môžu niekedy držať chybné presvedčenia o ochorení</a:t>
            </a:r>
            <a:r>
              <a:rPr lang="en-US" sz="2400" dirty="0">
                <a:solidFill>
                  <a:srgbClr val="333333"/>
                </a:solidFill>
              </a:rPr>
              <a:t>. </a:t>
            </a:r>
            <a:r>
              <a:rPr lang="sk-SK" sz="2400" dirty="0">
                <a:solidFill>
                  <a:srgbClr val="333333"/>
                </a:solidFill>
              </a:rPr>
              <a:t>Môže byť nápomocnejšie vysvetliť prejavy vášho ochorenia</a:t>
            </a:r>
            <a:r>
              <a:rPr lang="en-US" sz="2400" dirty="0">
                <a:solidFill>
                  <a:srgbClr val="333333"/>
                </a:solidFill>
              </a:rPr>
              <a:t> (</a:t>
            </a:r>
            <a:r>
              <a:rPr lang="sk-SK" sz="2400" dirty="0">
                <a:solidFill>
                  <a:srgbClr val="333333"/>
                </a:solidFill>
              </a:rPr>
              <a:t>psychózy</a:t>
            </a:r>
            <a:r>
              <a:rPr lang="en-US" sz="2400" dirty="0">
                <a:solidFill>
                  <a:srgbClr val="333333"/>
                </a:solidFill>
              </a:rPr>
              <a:t>)</a:t>
            </a:r>
            <a:r>
              <a:rPr lang="sk-SK" sz="2400" dirty="0">
                <a:solidFill>
                  <a:srgbClr val="333333"/>
                </a:solidFill>
              </a:rPr>
              <a:t>, než zdieľať chybne chápanú diagnózu</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extLst>
      <p:ext uri="{BB962C8B-B14F-4D97-AF65-F5344CB8AC3E}">
        <p14:creationId xmlns:p14="http://schemas.microsoft.com/office/powerpoint/2010/main" val="7956134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Čo to má spoločné so psychózou?</a:t>
            </a:r>
            <a:endParaRPr lang="de-DE"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r>
              <a:rPr lang="sk-SK" sz="2000" dirty="0">
                <a:solidFill>
                  <a:srgbClr val="333333"/>
                </a:solidFill>
              </a:rPr>
              <a:t>Mnohí ľudia s psychózou </a:t>
            </a:r>
            <a:r>
              <a:rPr lang="en-US" sz="2000" dirty="0">
                <a:solidFill>
                  <a:srgbClr val="333333"/>
                </a:solidFill>
              </a:rPr>
              <a:t>(</a:t>
            </a:r>
            <a:r>
              <a:rPr lang="sk-SK" sz="2000" dirty="0">
                <a:solidFill>
                  <a:srgbClr val="333333"/>
                </a:solidFill>
              </a:rPr>
              <a:t>ale nie všetci</a:t>
            </a:r>
            <a:r>
              <a:rPr lang="en-US" sz="2000" dirty="0">
                <a:solidFill>
                  <a:srgbClr val="333333"/>
                </a:solidFill>
              </a:rPr>
              <a:t>!) </a:t>
            </a:r>
            <a:r>
              <a:rPr lang="sk-SK" sz="2000" dirty="0">
                <a:solidFill>
                  <a:srgbClr val="333333"/>
                </a:solidFill>
              </a:rPr>
              <a:t>zápasia s predsudkami</a:t>
            </a:r>
            <a:r>
              <a:rPr lang="en-US" sz="2000" dirty="0">
                <a:solidFill>
                  <a:srgbClr val="333333"/>
                </a:solidFill>
              </a:rPr>
              <a:t>. </a:t>
            </a:r>
            <a:r>
              <a:rPr lang="sk-SK" sz="2000" dirty="0">
                <a:solidFill>
                  <a:srgbClr val="333333"/>
                </a:solidFill>
              </a:rPr>
              <a:t>Môže byť nápomocné vysvetliť ochorenie iným ľuďom, aby sa predchádzalo predsudkom</a:t>
            </a:r>
            <a:r>
              <a:rPr lang="en-US" sz="2000" dirty="0">
                <a:solidFill>
                  <a:srgbClr val="333333"/>
                </a:solidFill>
              </a:rPr>
              <a:t>.</a:t>
            </a:r>
          </a:p>
          <a:p>
            <a:r>
              <a:rPr lang="sk-SK" sz="2000" dirty="0">
                <a:solidFill>
                  <a:srgbClr val="004992"/>
                </a:solidFill>
              </a:rPr>
              <a:t>Príklad</a:t>
            </a:r>
            <a:r>
              <a:rPr lang="de-DE" sz="2000" dirty="0">
                <a:solidFill>
                  <a:srgbClr val="004992"/>
                </a:solidFill>
              </a:rPr>
              <a:t>: </a:t>
            </a:r>
            <a:r>
              <a:rPr lang="sk-SK" sz="2000" dirty="0">
                <a:solidFill>
                  <a:srgbClr val="333333"/>
                </a:solidFill>
              </a:rPr>
              <a:t>V psychotickej fáze</a:t>
            </a:r>
            <a:r>
              <a:rPr lang="en-US" sz="2000" dirty="0">
                <a:solidFill>
                  <a:srgbClr val="333333"/>
                </a:solidFill>
              </a:rPr>
              <a:t> Martin </a:t>
            </a:r>
            <a:r>
              <a:rPr lang="sk-SK" sz="2000" dirty="0">
                <a:solidFill>
                  <a:srgbClr val="333333"/>
                </a:solidFill>
              </a:rPr>
              <a:t>strávil v nemocnici niekoľko posledných týždňov</a:t>
            </a:r>
            <a:r>
              <a:rPr lang="en-US" sz="2000" dirty="0">
                <a:solidFill>
                  <a:srgbClr val="333333"/>
                </a:solidFill>
              </a:rPr>
              <a:t>. </a:t>
            </a:r>
            <a:r>
              <a:rPr lang="sk-SK" sz="2000" dirty="0">
                <a:solidFill>
                  <a:srgbClr val="333333"/>
                </a:solidFill>
              </a:rPr>
              <a:t>Takmer nikomu nepovedal o svojom ochorení a čím ďalej viac sa vyhýbal iným ľuďom</a:t>
            </a:r>
            <a:r>
              <a:rPr lang="en-US" sz="2000" dirty="0">
                <a:solidFill>
                  <a:srgbClr val="333333"/>
                </a:solidFill>
              </a:rPr>
              <a:t>.</a:t>
            </a:r>
          </a:p>
          <a:p>
            <a:r>
              <a:rPr lang="sk-SK" sz="2000" dirty="0">
                <a:solidFill>
                  <a:srgbClr val="004992"/>
                </a:solidFill>
              </a:rPr>
              <a:t>Pozadie</a:t>
            </a:r>
            <a:r>
              <a:rPr lang="de-DE" sz="2000" dirty="0">
                <a:solidFill>
                  <a:srgbClr val="004992"/>
                </a:solidFill>
              </a:rPr>
              <a:t>: </a:t>
            </a:r>
            <a:r>
              <a:rPr lang="en-US" sz="2000" dirty="0">
                <a:solidFill>
                  <a:srgbClr val="333333"/>
                </a:solidFill>
              </a:rPr>
              <a:t>Martin </a:t>
            </a:r>
            <a:r>
              <a:rPr lang="sk-SK" sz="2000" dirty="0">
                <a:solidFill>
                  <a:srgbClr val="333333"/>
                </a:solidFill>
              </a:rPr>
              <a:t>mal v minulosti negatívne skúsenosti s </a:t>
            </a:r>
            <a:r>
              <a:rPr lang="sk-SK" sz="2000">
                <a:solidFill>
                  <a:srgbClr val="333333"/>
                </a:solidFill>
              </a:rPr>
              <a:t>otvoreným hovorením o </a:t>
            </a:r>
            <a:r>
              <a:rPr lang="sk-SK" sz="2000" dirty="0">
                <a:solidFill>
                  <a:srgbClr val="333333"/>
                </a:solidFill>
              </a:rPr>
              <a:t>svojej psychóze</a:t>
            </a:r>
            <a:r>
              <a:rPr lang="en-US" sz="2000" dirty="0">
                <a:solidFill>
                  <a:srgbClr val="333333"/>
                </a:solidFill>
              </a:rPr>
              <a:t>. </a:t>
            </a:r>
            <a:r>
              <a:rPr lang="sk-SK" sz="2000" dirty="0">
                <a:solidFill>
                  <a:srgbClr val="333333"/>
                </a:solidFill>
              </a:rPr>
              <a:t>Potom, ako povedal svojmu šéfovi o ochorení, bol vzápätí preložený</a:t>
            </a:r>
            <a:r>
              <a:rPr lang="en-US" sz="2000" dirty="0">
                <a:solidFill>
                  <a:srgbClr val="333333"/>
                </a:solidFill>
              </a:rPr>
              <a:t>. </a:t>
            </a:r>
            <a:r>
              <a:rPr lang="sk-SK" sz="2000" dirty="0">
                <a:solidFill>
                  <a:srgbClr val="333333"/>
                </a:solidFill>
              </a:rPr>
              <a:t>Preto sa obával, že si o ňom budú priatelia myslieť, že je </a:t>
            </a:r>
            <a:r>
              <a:rPr lang="sk-SK" sz="2000" i="1" dirty="0">
                <a:solidFill>
                  <a:srgbClr val="333333"/>
                </a:solidFill>
              </a:rPr>
              <a:t>blázon</a:t>
            </a:r>
            <a:r>
              <a:rPr lang="en-US" sz="2000" dirty="0">
                <a:solidFill>
                  <a:srgbClr val="333333"/>
                </a:solidFill>
              </a:rPr>
              <a:t> </a:t>
            </a:r>
            <a:r>
              <a:rPr lang="sk-SK" sz="2000" dirty="0">
                <a:solidFill>
                  <a:srgbClr val="333333"/>
                </a:solidFill>
              </a:rPr>
              <a:t>a že sa mu otočia chrbtom</a:t>
            </a:r>
            <a:r>
              <a:rPr lang="en-US" sz="2000" dirty="0">
                <a:solidFill>
                  <a:srgbClr val="333333"/>
                </a:solidFill>
              </a:rPr>
              <a:t>.</a:t>
            </a:r>
            <a:endParaRPr lang="de-DE" sz="2000" dirty="0">
              <a:solidFill>
                <a:srgbClr val="333333"/>
              </a:solidFill>
            </a:endParaRPr>
          </a:p>
          <a:p>
            <a:r>
              <a:rPr lang="sk-SK" sz="2000" dirty="0">
                <a:solidFill>
                  <a:srgbClr val="004992"/>
                </a:solidFill>
              </a:rPr>
              <a:t>Ale</a:t>
            </a:r>
            <a:r>
              <a:rPr lang="de-DE" sz="2000" dirty="0">
                <a:solidFill>
                  <a:srgbClr val="004992"/>
                </a:solidFill>
              </a:rPr>
              <a:t>: </a:t>
            </a:r>
            <a:r>
              <a:rPr lang="sk-SK" sz="2000" dirty="0">
                <a:solidFill>
                  <a:srgbClr val="333333"/>
                </a:solidFill>
              </a:rPr>
              <a:t>Počas súčasnej hospitalizácie sa</a:t>
            </a:r>
            <a:r>
              <a:rPr lang="en-US" sz="2000" dirty="0">
                <a:solidFill>
                  <a:srgbClr val="333333"/>
                </a:solidFill>
              </a:rPr>
              <a:t> Martin </a:t>
            </a:r>
            <a:r>
              <a:rPr lang="sk-SK" sz="2000" dirty="0">
                <a:solidFill>
                  <a:srgbClr val="333333"/>
                </a:solidFill>
              </a:rPr>
              <a:t>zúčastnil na</a:t>
            </a:r>
            <a:r>
              <a:rPr lang="en-US" sz="2000" dirty="0">
                <a:solidFill>
                  <a:srgbClr val="333333"/>
                </a:solidFill>
              </a:rPr>
              <a:t> M</a:t>
            </a:r>
            <a:r>
              <a:rPr lang="sk-SK" sz="2000" dirty="0">
                <a:solidFill>
                  <a:srgbClr val="333333"/>
                </a:solidFill>
              </a:rPr>
              <a:t>K</a:t>
            </a:r>
            <a:r>
              <a:rPr lang="en-US" sz="2000" dirty="0">
                <a:solidFill>
                  <a:srgbClr val="333333"/>
                </a:solidFill>
              </a:rPr>
              <a:t>T</a:t>
            </a:r>
            <a:r>
              <a:rPr lang="sk-SK" sz="2000" dirty="0">
                <a:solidFill>
                  <a:srgbClr val="333333"/>
                </a:solidFill>
              </a:rPr>
              <a:t> a iných terapiách a aktivitách a rozhodol sa, že sa prestane skrývať pred svojimi dobrými priateľmi</a:t>
            </a:r>
            <a:r>
              <a:rPr lang="en-US" sz="2000" dirty="0">
                <a:solidFill>
                  <a:srgbClr val="333333"/>
                </a:solidFill>
              </a:rPr>
              <a:t>. </a:t>
            </a:r>
            <a:r>
              <a:rPr lang="sk-SK" sz="2000" dirty="0">
                <a:solidFill>
                  <a:srgbClr val="333333"/>
                </a:solidFill>
              </a:rPr>
              <a:t>Takmer všetci</a:t>
            </a:r>
            <a:r>
              <a:rPr lang="en-US" sz="2000" dirty="0">
                <a:solidFill>
                  <a:srgbClr val="333333"/>
                </a:solidFill>
              </a:rPr>
              <a:t> responded </a:t>
            </a:r>
            <a:r>
              <a:rPr lang="sk-SK" sz="2000" dirty="0">
                <a:solidFill>
                  <a:srgbClr val="333333"/>
                </a:solidFill>
              </a:rPr>
              <a:t>rozumne reagovali na popis príznakov Martina</a:t>
            </a:r>
            <a:r>
              <a:rPr lang="en-US" sz="2000" dirty="0">
                <a:solidFill>
                  <a:srgbClr val="333333"/>
                </a:solidFill>
              </a:rPr>
              <a:t>. </a:t>
            </a:r>
            <a:r>
              <a:rPr lang="sk-SK" sz="2000" dirty="0">
                <a:solidFill>
                  <a:srgbClr val="333333"/>
                </a:solidFill>
              </a:rPr>
              <a:t>Jeden z nich mu dokonca povedal o vlastných skúsenostiach s pocitmi prenasledovania a </a:t>
            </a:r>
            <a:r>
              <a:rPr lang="sk-SK" sz="2000">
                <a:solidFill>
                  <a:srgbClr val="333333"/>
                </a:solidFill>
              </a:rPr>
              <a:t>ohrozenia</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0312281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cs typeface="+mn-cs"/>
              </a:rPr>
              <a:t>Metakognitívny tréning 10 – Ako sa postaviť k predsudkom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674773885"/>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5439</Words>
  <Application>Microsoft Office PowerPoint</Application>
  <PresentationFormat>Benutzerdefiniert</PresentationFormat>
  <Paragraphs>625</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Times New Roman</vt:lpstr>
      <vt:lpstr>Arial</vt:lpstr>
      <vt:lpstr>Verdana</vt:lpstr>
      <vt:lpstr>Wingdings 2</vt:lpstr>
      <vt:lpstr>Calibri Light</vt:lpstr>
      <vt:lpstr>WingDings</vt:lpstr>
      <vt:lpstr>Symbol</vt:lpstr>
      <vt:lpstr>UKE_PPT-Vorlage_16zu9</vt:lpstr>
      <vt:lpstr>MCT 10 II – Ako sa postaviť k predsudkom (Stigma)</vt:lpstr>
      <vt:lpstr>Čo spája týchto ľudí?</vt:lpstr>
      <vt:lpstr>Čo spája týchto ľudí?</vt:lpstr>
      <vt:lpstr>Čo spája týchto ľudí?</vt:lpstr>
      <vt:lpstr>Čo spája týchto ľudí?</vt:lpstr>
      <vt:lpstr>Čo spája týchto ľudí?</vt:lpstr>
      <vt:lpstr>Čo spája týchto ľudí?</vt:lpstr>
      <vt:lpstr>Čo spája týchto ľudí?</vt:lpstr>
      <vt:lpstr>Známi = Dokonalí?</vt:lpstr>
      <vt:lpstr>Ktorý z týchto obrazov namaľoval človek s príznakmi psychózy?</vt:lpstr>
      <vt:lpstr>Ktorý z týchto obrazov mal na aukcii najvyššiu cenu?</vt:lpstr>
      <vt:lpstr>Ktorý z týchto obrazov mal na aukcii najvyššiu cenu?</vt:lpstr>
      <vt:lpstr>Edvard Munch</vt:lpstr>
      <vt:lpstr>Steffen Moritz</vt:lpstr>
      <vt:lpstr>Vincent van Gogh</vt:lpstr>
      <vt:lpstr>Ringo Starr (bubeník skupiny Beatles)</vt:lpstr>
      <vt:lpstr>Prvý záver</vt:lpstr>
      <vt:lpstr>Prvý záver</vt:lpstr>
      <vt:lpstr>Prvý záver</vt:lpstr>
      <vt:lpstr>Prvý záver</vt:lpstr>
      <vt:lpstr>Je “normálne” mať duševné problémy?</vt:lpstr>
      <vt:lpstr>Je “normálne” mať duševné problémy?</vt:lpstr>
      <vt:lpstr>Je “normálne” mať duševné problémy?</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Zvláštne presvedčenia nie sú tak neobvyklé... Výskyt psychotických zážitkov v populácii</vt:lpstr>
      <vt:lpstr>Zapamätajte si…</vt:lpstr>
      <vt:lpstr>Čo je to stigma a čo je stigma seba samého?</vt:lpstr>
      <vt:lpstr>Čo je to stigma a čo je stigma seba samého?</vt:lpstr>
      <vt:lpstr>Čo je to stigma a čo je stigma seba samého?</vt:lpstr>
      <vt:lpstr>Čo je to stigma a čo je stigma seba samého?</vt:lpstr>
      <vt:lpstr>Stigma voči ľuďom so skúsenosťou s psychózou</vt:lpstr>
      <vt:lpstr>Stigma voči ľuďom so skúsenosťou s psychózou</vt:lpstr>
      <vt:lpstr>Stigma voči ľuďom so skúsenosťou s psychózou</vt:lpstr>
      <vt:lpstr>Stigma voči ľuďom so skúsenosťou s psychózou</vt:lpstr>
      <vt:lpstr>Stigma voči ľuďom so skúsenosťou s psychózou</vt:lpstr>
      <vt:lpstr>Stigma voči ľuďom so skúsenosťou s psychózou</vt:lpstr>
      <vt:lpstr>Stigma voči ľuďom so skúsenosťou s psychózou</vt:lpstr>
      <vt:lpstr>Prečo toto robíme?</vt:lpstr>
      <vt:lpstr>Prečo toto robíme?</vt:lpstr>
      <vt:lpstr>Čo by sme mali urobiť?</vt:lpstr>
      <vt:lpstr>Mal by som popísať svoje ochorenie… a ako?</vt:lpstr>
      <vt:lpstr>Mal by som popísať svoje ochorenie… a ako?</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Ako môžem popísať svoje ochorenie?</vt:lpstr>
      <vt:lpstr>Prenos do každodenného života</vt:lpstr>
      <vt:lpstr>Čo to má spoločné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1352</cp:revision>
  <cp:lastPrinted>2015-10-04T09:52:09Z</cp:lastPrinted>
  <dcterms:created xsi:type="dcterms:W3CDTF">2015-05-22T07:54:23Z</dcterms:created>
  <dcterms:modified xsi:type="dcterms:W3CDTF">2022-09-12T09:14:31Z</dcterms:modified>
</cp:coreProperties>
</file>