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9" r:id="rId1"/>
  </p:sldMasterIdLst>
  <p:notesMasterIdLst>
    <p:notesMasterId r:id="rId50"/>
  </p:notesMasterIdLst>
  <p:sldIdLst>
    <p:sldId id="422" r:id="rId2"/>
    <p:sldId id="375" r:id="rId3"/>
    <p:sldId id="405" r:id="rId4"/>
    <p:sldId id="404" r:id="rId5"/>
    <p:sldId id="403" r:id="rId6"/>
    <p:sldId id="288" r:id="rId7"/>
    <p:sldId id="262" r:id="rId8"/>
    <p:sldId id="263" r:id="rId9"/>
    <p:sldId id="399" r:id="rId10"/>
    <p:sldId id="378" r:id="rId11"/>
    <p:sldId id="406" r:id="rId12"/>
    <p:sldId id="379" r:id="rId13"/>
    <p:sldId id="408" r:id="rId14"/>
    <p:sldId id="407" r:id="rId15"/>
    <p:sldId id="398" r:id="rId16"/>
    <p:sldId id="409" r:id="rId17"/>
    <p:sldId id="382" r:id="rId18"/>
    <p:sldId id="410" r:id="rId19"/>
    <p:sldId id="341" r:id="rId20"/>
    <p:sldId id="342" r:id="rId21"/>
    <p:sldId id="272" r:id="rId22"/>
    <p:sldId id="343" r:id="rId23"/>
    <p:sldId id="344" r:id="rId24"/>
    <p:sldId id="383" r:id="rId25"/>
    <p:sldId id="412" r:id="rId26"/>
    <p:sldId id="411" r:id="rId27"/>
    <p:sldId id="385" r:id="rId28"/>
    <p:sldId id="414" r:id="rId29"/>
    <p:sldId id="413" r:id="rId30"/>
    <p:sldId id="298" r:id="rId31"/>
    <p:sldId id="349" r:id="rId32"/>
    <p:sldId id="350" r:id="rId33"/>
    <p:sldId id="351" r:id="rId34"/>
    <p:sldId id="365" r:id="rId35"/>
    <p:sldId id="387" r:id="rId36"/>
    <p:sldId id="415" r:id="rId37"/>
    <p:sldId id="416" r:id="rId38"/>
    <p:sldId id="395" r:id="rId39"/>
    <p:sldId id="419" r:id="rId40"/>
    <p:sldId id="418" r:id="rId41"/>
    <p:sldId id="417" r:id="rId42"/>
    <p:sldId id="396" r:id="rId43"/>
    <p:sldId id="420" r:id="rId44"/>
    <p:sldId id="277" r:id="rId45"/>
    <p:sldId id="400" r:id="rId46"/>
    <p:sldId id="421" r:id="rId47"/>
    <p:sldId id="402"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Arial" charset="0"/>
      </a:defRPr>
    </a:lvl1pPr>
    <a:lvl2pPr marL="457200" algn="l" rtl="0" fontAlgn="base">
      <a:spcBef>
        <a:spcPct val="0"/>
      </a:spcBef>
      <a:spcAft>
        <a:spcPct val="0"/>
      </a:spcAft>
      <a:defRPr lang="en-US" kern="1200">
        <a:solidFill>
          <a:schemeClr val="tx1"/>
        </a:solidFill>
        <a:latin typeface="+mn-lt"/>
        <a:ea typeface="+mn-ea"/>
        <a:cs typeface="Arial" charset="0"/>
      </a:defRPr>
    </a:lvl2pPr>
    <a:lvl3pPr marL="914400" algn="l" rtl="0" fontAlgn="base">
      <a:spcBef>
        <a:spcPct val="0"/>
      </a:spcBef>
      <a:spcAft>
        <a:spcPct val="0"/>
      </a:spcAft>
      <a:defRPr lang="en-US" kern="1200">
        <a:solidFill>
          <a:schemeClr val="tx1"/>
        </a:solidFill>
        <a:latin typeface="+mn-lt"/>
        <a:ea typeface="+mn-ea"/>
        <a:cs typeface="Arial" charset="0"/>
      </a:defRPr>
    </a:lvl3pPr>
    <a:lvl4pPr marL="1371600" algn="l" rtl="0" fontAlgn="base">
      <a:spcBef>
        <a:spcPct val="0"/>
      </a:spcBef>
      <a:spcAft>
        <a:spcPct val="0"/>
      </a:spcAft>
      <a:defRPr lang="en-US" kern="1200">
        <a:solidFill>
          <a:schemeClr val="tx1"/>
        </a:solidFill>
        <a:latin typeface="+mn-lt"/>
        <a:ea typeface="+mn-ea"/>
        <a:cs typeface="Arial" charset="0"/>
      </a:defRPr>
    </a:lvl4pPr>
    <a:lvl5pPr marL="1828800" algn="l" rtl="0" fontAlgn="base">
      <a:spcBef>
        <a:spcPct val="0"/>
      </a:spcBef>
      <a:spcAft>
        <a:spcPct val="0"/>
      </a:spcAft>
      <a:defRPr lang="en-US" kern="1200">
        <a:solidFill>
          <a:schemeClr val="tx1"/>
        </a:solidFill>
        <a:latin typeface="+mn-lt"/>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003" userDrawn="1">
          <p15:clr>
            <a:srgbClr val="A4A3A4"/>
          </p15:clr>
        </p15:guide>
        <p15:guide id="2" pos="295" userDrawn="1">
          <p15:clr>
            <a:srgbClr val="A4A3A4"/>
          </p15:clr>
        </p15:guide>
        <p15:guide id="3" pos="39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 lastIdx="11" clrIdx="3"/>
  <p:cmAuthor id="4" name="PHSABC" initials=""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57" autoAdjust="0"/>
    <p:restoredTop sz="95915" autoAdjust="0"/>
  </p:normalViewPr>
  <p:slideViewPr>
    <p:cSldViewPr snapToGrid="0">
      <p:cViewPr varScale="1">
        <p:scale>
          <a:sx n="67" d="100"/>
          <a:sy n="67" d="100"/>
        </p:scale>
        <p:origin x="720" y="44"/>
      </p:cViewPr>
      <p:guideLst>
        <p:guide orient="horz" pos="1003"/>
        <p:guide pos="295"/>
        <p:guide pos="393"/>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BB153F8-9019-4878-8040-2AB072F60DEC}" type="datetimeFigureOut">
              <a:rPr lang="de-DE"/>
              <a:pPr>
                <a:defRPr/>
              </a:pPr>
              <a:t>09.11.2022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21B4324-31C9-4A0D-BF33-726469A6DD6D}" type="slidenum">
              <a:rPr lang="de-DE"/>
              <a:pPr>
                <a:defRPr/>
              </a:pPr>
              <a:t>‹Nr.›</a:t>
            </a:fld>
            <a:endParaRPr lang="de-DE"/>
          </a:p>
        </p:txBody>
      </p:sp>
    </p:spTree>
    <p:extLst>
      <p:ext uri="{BB962C8B-B14F-4D97-AF65-F5344CB8AC3E}">
        <p14:creationId xmlns:p14="http://schemas.microsoft.com/office/powerpoint/2010/main" val="41755732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355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1507"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09C003D8-7F68-45F2-A2BF-F0C2955C1E18}" type="slidenum">
              <a:rPr lang="de-DE" sz="1200">
                <a:latin typeface="+mn-lt"/>
                <a:cs typeface="+mn-cs"/>
              </a:rPr>
              <a:pPr algn="r">
                <a:defRPr/>
              </a:pPr>
              <a:t>2</a:t>
            </a:fld>
            <a:endParaRPr lang="de-DE" sz="1200">
              <a:latin typeface="+mn-lt"/>
              <a:cs typeface="+mn-cs"/>
            </a:endParaRPr>
          </a:p>
        </p:txBody>
      </p:sp>
    </p:spTree>
    <p:extLst>
      <p:ext uri="{BB962C8B-B14F-4D97-AF65-F5344CB8AC3E}">
        <p14:creationId xmlns:p14="http://schemas.microsoft.com/office/powerpoint/2010/main" val="3053142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355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1507"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09C003D8-7F68-45F2-A2BF-F0C2955C1E18}" type="slidenum">
              <a:rPr lang="de-DE" sz="1200">
                <a:latin typeface="+mn-lt"/>
                <a:cs typeface="+mn-cs"/>
              </a:rPr>
              <a:pPr algn="r">
                <a:defRPr/>
              </a:pPr>
              <a:t>3</a:t>
            </a:fld>
            <a:endParaRPr lang="de-DE" sz="1200">
              <a:latin typeface="+mn-lt"/>
              <a:cs typeface="+mn-cs"/>
            </a:endParaRPr>
          </a:p>
        </p:txBody>
      </p:sp>
    </p:spTree>
    <p:extLst>
      <p:ext uri="{BB962C8B-B14F-4D97-AF65-F5344CB8AC3E}">
        <p14:creationId xmlns:p14="http://schemas.microsoft.com/office/powerpoint/2010/main" val="3053142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355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1507"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09C003D8-7F68-45F2-A2BF-F0C2955C1E18}" type="slidenum">
              <a:rPr lang="de-DE" sz="1200">
                <a:latin typeface="+mn-lt"/>
                <a:cs typeface="+mn-cs"/>
              </a:rPr>
              <a:pPr algn="r">
                <a:defRPr/>
              </a:pPr>
              <a:t>4</a:t>
            </a:fld>
            <a:endParaRPr lang="de-DE" sz="1200">
              <a:latin typeface="+mn-lt"/>
              <a:cs typeface="+mn-cs"/>
            </a:endParaRPr>
          </a:p>
        </p:txBody>
      </p:sp>
    </p:spTree>
    <p:extLst>
      <p:ext uri="{BB962C8B-B14F-4D97-AF65-F5344CB8AC3E}">
        <p14:creationId xmlns:p14="http://schemas.microsoft.com/office/powerpoint/2010/main" val="3053142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355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1507"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09C003D8-7F68-45F2-A2BF-F0C2955C1E18}" type="slidenum">
              <a:rPr lang="de-DE" sz="1200">
                <a:latin typeface="+mn-lt"/>
                <a:cs typeface="+mn-cs"/>
              </a:rPr>
              <a:pPr algn="r">
                <a:defRPr/>
              </a:pPr>
              <a:t>5</a:t>
            </a:fld>
            <a:endParaRPr lang="de-DE" sz="1200">
              <a:latin typeface="+mn-lt"/>
              <a:cs typeface="+mn-cs"/>
            </a:endParaRPr>
          </a:p>
        </p:txBody>
      </p:sp>
    </p:spTree>
    <p:extLst>
      <p:ext uri="{BB962C8B-B14F-4D97-AF65-F5344CB8AC3E}">
        <p14:creationId xmlns:p14="http://schemas.microsoft.com/office/powerpoint/2010/main" val="3053142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6</a:t>
            </a:fld>
            <a:endParaRPr lang="de-DE"/>
          </a:p>
        </p:txBody>
      </p:sp>
    </p:spTree>
    <p:extLst>
      <p:ext uri="{BB962C8B-B14F-4D97-AF65-F5344CB8AC3E}">
        <p14:creationId xmlns:p14="http://schemas.microsoft.com/office/powerpoint/2010/main" val="60658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4579"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205E08-EBB3-44CB-BE62-0E8151C3FE85}" type="slidenum">
              <a:rPr lang="de-DE"/>
              <a:pPr fontAlgn="base">
                <a:spcBef>
                  <a:spcPct val="0"/>
                </a:spcBef>
                <a:spcAft>
                  <a:spcPct val="0"/>
                </a:spcAft>
                <a:defRPr/>
              </a:pPr>
              <a:t>7</a:t>
            </a:fld>
            <a:endParaRPr lang="de-DE"/>
          </a:p>
        </p:txBody>
      </p:sp>
    </p:spTree>
    <p:extLst>
      <p:ext uri="{BB962C8B-B14F-4D97-AF65-F5344CB8AC3E}">
        <p14:creationId xmlns:p14="http://schemas.microsoft.com/office/powerpoint/2010/main" val="1502592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6627"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26C23D-94AC-49D1-A63F-7C26D3A657EE}" type="slidenum">
              <a:rPr lang="de-DE">
                <a:solidFill>
                  <a:srgbClr val="000000"/>
                </a:solidFill>
              </a:rPr>
              <a:pPr fontAlgn="base">
                <a:spcBef>
                  <a:spcPct val="0"/>
                </a:spcBef>
                <a:spcAft>
                  <a:spcPct val="0"/>
                </a:spcAft>
                <a:defRPr/>
              </a:pPr>
              <a:t>8</a:t>
            </a:fld>
            <a:endParaRPr lang="de-DE">
              <a:solidFill>
                <a:srgbClr val="000000"/>
              </a:solidFill>
            </a:endParaRPr>
          </a:p>
        </p:txBody>
      </p:sp>
    </p:spTree>
    <p:extLst>
      <p:ext uri="{BB962C8B-B14F-4D97-AF65-F5344CB8AC3E}">
        <p14:creationId xmlns:p14="http://schemas.microsoft.com/office/powerpoint/2010/main" val="286827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9</a:t>
            </a:fld>
            <a:endParaRPr lang="de-DE"/>
          </a:p>
        </p:txBody>
      </p:sp>
    </p:spTree>
    <p:extLst>
      <p:ext uri="{BB962C8B-B14F-4D97-AF65-F5344CB8AC3E}">
        <p14:creationId xmlns:p14="http://schemas.microsoft.com/office/powerpoint/2010/main" val="4132614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3277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5"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330EC1C0-2FF6-4FAD-B3FF-7E71F435FE34}" type="slidenum">
              <a:rPr lang="de-DE" sz="1200">
                <a:latin typeface="+mn-lt"/>
                <a:cs typeface="+mn-cs"/>
              </a:rPr>
              <a:pPr algn="r">
                <a:defRPr/>
              </a:pPr>
              <a:t>10</a:t>
            </a:fld>
            <a:endParaRPr lang="de-DE" sz="1200">
              <a:latin typeface="+mn-lt"/>
              <a:cs typeface="+mn-cs"/>
            </a:endParaRPr>
          </a:p>
        </p:txBody>
      </p:sp>
    </p:spTree>
    <p:extLst>
      <p:ext uri="{BB962C8B-B14F-4D97-AF65-F5344CB8AC3E}">
        <p14:creationId xmlns:p14="http://schemas.microsoft.com/office/powerpoint/2010/main" val="1702450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3277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5"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330EC1C0-2FF6-4FAD-B3FF-7E71F435FE34}" type="slidenum">
              <a:rPr lang="de-DE" sz="1200">
                <a:latin typeface="+mn-lt"/>
                <a:cs typeface="+mn-cs"/>
              </a:rPr>
              <a:pPr algn="r">
                <a:defRPr/>
              </a:pPr>
              <a:t>11</a:t>
            </a:fld>
            <a:endParaRPr lang="de-DE" sz="1200">
              <a:latin typeface="+mn-lt"/>
              <a:cs typeface="+mn-cs"/>
            </a:endParaRPr>
          </a:p>
        </p:txBody>
      </p:sp>
    </p:spTree>
    <p:extLst>
      <p:ext uri="{BB962C8B-B14F-4D97-AF65-F5344CB8AC3E}">
        <p14:creationId xmlns:p14="http://schemas.microsoft.com/office/powerpoint/2010/main" val="1702450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5"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C733A7E2-4C92-4B26-BB34-56B56AF27CBD}" type="slidenum">
              <a:rPr lang="de-DE" sz="1200">
                <a:latin typeface="+mn-lt"/>
                <a:cs typeface="+mn-cs"/>
              </a:rPr>
              <a:pPr algn="r">
                <a:defRPr/>
              </a:pPr>
              <a:t>12</a:t>
            </a:fld>
            <a:endParaRPr lang="de-DE" sz="1200">
              <a:latin typeface="+mn-lt"/>
              <a:cs typeface="+mn-cs"/>
            </a:endParaRPr>
          </a:p>
        </p:txBody>
      </p:sp>
    </p:spTree>
    <p:extLst>
      <p:ext uri="{BB962C8B-B14F-4D97-AF65-F5344CB8AC3E}">
        <p14:creationId xmlns:p14="http://schemas.microsoft.com/office/powerpoint/2010/main" val="1758519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5"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C733A7E2-4C92-4B26-BB34-56B56AF27CBD}" type="slidenum">
              <a:rPr lang="de-DE" sz="1200">
                <a:latin typeface="+mn-lt"/>
                <a:cs typeface="+mn-cs"/>
              </a:rPr>
              <a:pPr algn="r">
                <a:defRPr/>
              </a:pPr>
              <a:t>13</a:t>
            </a:fld>
            <a:endParaRPr lang="de-DE" sz="1200">
              <a:latin typeface="+mn-lt"/>
              <a:cs typeface="+mn-cs"/>
            </a:endParaRPr>
          </a:p>
        </p:txBody>
      </p:sp>
    </p:spTree>
    <p:extLst>
      <p:ext uri="{BB962C8B-B14F-4D97-AF65-F5344CB8AC3E}">
        <p14:creationId xmlns:p14="http://schemas.microsoft.com/office/powerpoint/2010/main" val="1758519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5"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C733A7E2-4C92-4B26-BB34-56B56AF27CBD}" type="slidenum">
              <a:rPr lang="de-DE" sz="1200">
                <a:latin typeface="+mn-lt"/>
                <a:cs typeface="+mn-cs"/>
              </a:rPr>
              <a:pPr algn="r">
                <a:defRPr/>
              </a:pPr>
              <a:t>14</a:t>
            </a:fld>
            <a:endParaRPr lang="de-DE" sz="1200">
              <a:latin typeface="+mn-lt"/>
              <a:cs typeface="+mn-cs"/>
            </a:endParaRPr>
          </a:p>
        </p:txBody>
      </p:sp>
    </p:spTree>
    <p:extLst>
      <p:ext uri="{BB962C8B-B14F-4D97-AF65-F5344CB8AC3E}">
        <p14:creationId xmlns:p14="http://schemas.microsoft.com/office/powerpoint/2010/main" val="1758519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98307"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b="1"/>
          </a:p>
        </p:txBody>
      </p:sp>
      <p:sp>
        <p:nvSpPr>
          <p:cNvPr id="38915"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BE4BCB38-7F10-44E2-9014-93BFABC22880}" type="slidenum">
              <a:rPr lang="de-DE" sz="1200">
                <a:solidFill>
                  <a:srgbClr val="000000"/>
                </a:solidFill>
                <a:latin typeface="+mn-lt"/>
                <a:cs typeface="+mn-cs"/>
              </a:rPr>
              <a:pPr algn="r">
                <a:defRPr/>
              </a:pPr>
              <a:t>15</a:t>
            </a:fld>
            <a:endParaRPr lang="de-DE" sz="1200">
              <a:solidFill>
                <a:srgbClr val="000000"/>
              </a:solidFill>
              <a:latin typeface="+mn-lt"/>
              <a:cs typeface="+mn-cs"/>
            </a:endParaRPr>
          </a:p>
        </p:txBody>
      </p:sp>
    </p:spTree>
    <p:extLst>
      <p:ext uri="{BB962C8B-B14F-4D97-AF65-F5344CB8AC3E}">
        <p14:creationId xmlns:p14="http://schemas.microsoft.com/office/powerpoint/2010/main" val="3458787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98307"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b="1"/>
          </a:p>
        </p:txBody>
      </p:sp>
      <p:sp>
        <p:nvSpPr>
          <p:cNvPr id="38915"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BE4BCB38-7F10-44E2-9014-93BFABC22880}" type="slidenum">
              <a:rPr lang="de-DE" sz="1200">
                <a:solidFill>
                  <a:srgbClr val="000000"/>
                </a:solidFill>
                <a:latin typeface="+mn-lt"/>
                <a:cs typeface="+mn-cs"/>
              </a:rPr>
              <a:pPr algn="r">
                <a:defRPr/>
              </a:pPr>
              <a:t>16</a:t>
            </a:fld>
            <a:endParaRPr lang="de-DE" sz="1200">
              <a:solidFill>
                <a:srgbClr val="000000"/>
              </a:solidFill>
              <a:latin typeface="+mn-lt"/>
              <a:cs typeface="+mn-cs"/>
            </a:endParaRPr>
          </a:p>
        </p:txBody>
      </p:sp>
    </p:spTree>
    <p:extLst>
      <p:ext uri="{BB962C8B-B14F-4D97-AF65-F5344CB8AC3E}">
        <p14:creationId xmlns:p14="http://schemas.microsoft.com/office/powerpoint/2010/main" val="3458787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17</a:t>
            </a:fld>
            <a:endParaRPr lang="de-DE"/>
          </a:p>
        </p:txBody>
      </p:sp>
    </p:spTree>
    <p:extLst>
      <p:ext uri="{BB962C8B-B14F-4D97-AF65-F5344CB8AC3E}">
        <p14:creationId xmlns:p14="http://schemas.microsoft.com/office/powerpoint/2010/main" val="1923312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18</a:t>
            </a:fld>
            <a:endParaRPr lang="de-DE"/>
          </a:p>
        </p:txBody>
      </p:sp>
    </p:spTree>
    <p:extLst>
      <p:ext uri="{BB962C8B-B14F-4D97-AF65-F5344CB8AC3E}">
        <p14:creationId xmlns:p14="http://schemas.microsoft.com/office/powerpoint/2010/main" val="3952500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19</a:t>
            </a:fld>
            <a:endParaRPr lang="de-DE"/>
          </a:p>
        </p:txBody>
      </p:sp>
    </p:spTree>
    <p:extLst>
      <p:ext uri="{BB962C8B-B14F-4D97-AF65-F5344CB8AC3E}">
        <p14:creationId xmlns:p14="http://schemas.microsoft.com/office/powerpoint/2010/main" val="1638587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4813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sl-SI"/>
          </a:p>
        </p:txBody>
      </p:sp>
      <p:sp>
        <p:nvSpPr>
          <p:cNvPr id="4" name="Foliennummernplatzhalter 3"/>
          <p:cNvSpPr>
            <a:spLocks noGrp="1"/>
          </p:cNvSpPr>
          <p:nvPr>
            <p:ph type="sldNum" sz="quarter" idx="5"/>
          </p:nvPr>
        </p:nvSpPr>
        <p:spPr/>
        <p:txBody>
          <a:bodyPr/>
          <a:lstStyle/>
          <a:p>
            <a:pPr>
              <a:defRPr/>
            </a:pPr>
            <a:fld id="{F2596FCA-3532-4BA0-83ED-18B8E4D358AD}" type="slidenum">
              <a:rPr lang="de-DE" smtClean="0"/>
              <a:pPr>
                <a:defRPr/>
              </a:pPr>
              <a:t>20</a:t>
            </a:fld>
            <a:endParaRPr lang="de-DE"/>
          </a:p>
        </p:txBody>
      </p:sp>
    </p:spTree>
    <p:extLst>
      <p:ext uri="{BB962C8B-B14F-4D97-AF65-F5344CB8AC3E}">
        <p14:creationId xmlns:p14="http://schemas.microsoft.com/office/powerpoint/2010/main" val="2801360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21</a:t>
            </a:fld>
            <a:endParaRPr lang="de-DE"/>
          </a:p>
        </p:txBody>
      </p:sp>
    </p:spTree>
    <p:extLst>
      <p:ext uri="{BB962C8B-B14F-4D97-AF65-F5344CB8AC3E}">
        <p14:creationId xmlns:p14="http://schemas.microsoft.com/office/powerpoint/2010/main" val="1917339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22</a:t>
            </a:fld>
            <a:endParaRPr lang="de-DE"/>
          </a:p>
        </p:txBody>
      </p:sp>
    </p:spTree>
    <p:extLst>
      <p:ext uri="{BB962C8B-B14F-4D97-AF65-F5344CB8AC3E}">
        <p14:creationId xmlns:p14="http://schemas.microsoft.com/office/powerpoint/2010/main" val="1849237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23</a:t>
            </a:fld>
            <a:endParaRPr lang="de-DE"/>
          </a:p>
        </p:txBody>
      </p:sp>
    </p:spTree>
    <p:extLst>
      <p:ext uri="{BB962C8B-B14F-4D97-AF65-F5344CB8AC3E}">
        <p14:creationId xmlns:p14="http://schemas.microsoft.com/office/powerpoint/2010/main" val="3338457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734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54275"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A129468D-E7C5-4B55-A95E-3204F7C46A9F}" type="slidenum">
              <a:rPr lang="de-DE" sz="1200">
                <a:latin typeface="+mn-lt"/>
                <a:cs typeface="+mn-cs"/>
              </a:rPr>
              <a:pPr algn="r">
                <a:defRPr/>
              </a:pPr>
              <a:t>24</a:t>
            </a:fld>
            <a:endParaRPr lang="de-DE" sz="1200">
              <a:latin typeface="+mn-lt"/>
              <a:cs typeface="+mn-cs"/>
            </a:endParaRPr>
          </a:p>
        </p:txBody>
      </p:sp>
    </p:spTree>
    <p:extLst>
      <p:ext uri="{BB962C8B-B14F-4D97-AF65-F5344CB8AC3E}">
        <p14:creationId xmlns:p14="http://schemas.microsoft.com/office/powerpoint/2010/main" val="20940639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734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54275"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A129468D-E7C5-4B55-A95E-3204F7C46A9F}" type="slidenum">
              <a:rPr lang="de-DE" sz="1200">
                <a:latin typeface="+mn-lt"/>
                <a:cs typeface="+mn-cs"/>
              </a:rPr>
              <a:pPr algn="r">
                <a:defRPr/>
              </a:pPr>
              <a:t>25</a:t>
            </a:fld>
            <a:endParaRPr lang="de-DE" sz="1200">
              <a:latin typeface="+mn-lt"/>
              <a:cs typeface="+mn-cs"/>
            </a:endParaRPr>
          </a:p>
        </p:txBody>
      </p:sp>
    </p:spTree>
    <p:extLst>
      <p:ext uri="{BB962C8B-B14F-4D97-AF65-F5344CB8AC3E}">
        <p14:creationId xmlns:p14="http://schemas.microsoft.com/office/powerpoint/2010/main" val="20940639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734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54275" name="Foliennummernplatzhalter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A129468D-E7C5-4B55-A95E-3204F7C46A9F}" type="slidenum">
              <a:rPr lang="de-DE" sz="1200">
                <a:latin typeface="+mn-lt"/>
                <a:cs typeface="+mn-cs"/>
              </a:rPr>
              <a:pPr algn="r">
                <a:defRPr/>
              </a:pPr>
              <a:t>26</a:t>
            </a:fld>
            <a:endParaRPr lang="de-DE" sz="1200">
              <a:latin typeface="+mn-lt"/>
              <a:cs typeface="+mn-cs"/>
            </a:endParaRPr>
          </a:p>
        </p:txBody>
      </p:sp>
    </p:spTree>
    <p:extLst>
      <p:ext uri="{BB962C8B-B14F-4D97-AF65-F5344CB8AC3E}">
        <p14:creationId xmlns:p14="http://schemas.microsoft.com/office/powerpoint/2010/main" val="2094063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27</a:t>
            </a:fld>
            <a:endParaRPr lang="de-DE"/>
          </a:p>
        </p:txBody>
      </p:sp>
    </p:spTree>
    <p:extLst>
      <p:ext uri="{BB962C8B-B14F-4D97-AF65-F5344CB8AC3E}">
        <p14:creationId xmlns:p14="http://schemas.microsoft.com/office/powerpoint/2010/main" val="35296141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28</a:t>
            </a:fld>
            <a:endParaRPr lang="de-DE"/>
          </a:p>
        </p:txBody>
      </p:sp>
    </p:spTree>
    <p:extLst>
      <p:ext uri="{BB962C8B-B14F-4D97-AF65-F5344CB8AC3E}">
        <p14:creationId xmlns:p14="http://schemas.microsoft.com/office/powerpoint/2010/main" val="23833750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29</a:t>
            </a:fld>
            <a:endParaRPr lang="de-DE"/>
          </a:p>
        </p:txBody>
      </p:sp>
    </p:spTree>
    <p:extLst>
      <p:ext uri="{BB962C8B-B14F-4D97-AF65-F5344CB8AC3E}">
        <p14:creationId xmlns:p14="http://schemas.microsoft.com/office/powerpoint/2010/main" val="23637148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246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61443"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08D170-601E-4AAD-81F1-ADC93D5F6900}" type="slidenum">
              <a:rPr lang="de-DE"/>
              <a:pPr fontAlgn="base">
                <a:spcBef>
                  <a:spcPct val="0"/>
                </a:spcBef>
                <a:spcAft>
                  <a:spcPct val="0"/>
                </a:spcAft>
                <a:defRPr/>
              </a:pPr>
              <a:t>30</a:t>
            </a:fld>
            <a:endParaRPr lang="de-DE"/>
          </a:p>
        </p:txBody>
      </p:sp>
    </p:spTree>
    <p:extLst>
      <p:ext uri="{BB962C8B-B14F-4D97-AF65-F5344CB8AC3E}">
        <p14:creationId xmlns:p14="http://schemas.microsoft.com/office/powerpoint/2010/main" val="14899451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31</a:t>
            </a:fld>
            <a:endParaRPr lang="de-DE"/>
          </a:p>
        </p:txBody>
      </p:sp>
    </p:spTree>
    <p:extLst>
      <p:ext uri="{BB962C8B-B14F-4D97-AF65-F5344CB8AC3E}">
        <p14:creationId xmlns:p14="http://schemas.microsoft.com/office/powerpoint/2010/main" val="22451051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32</a:t>
            </a:fld>
            <a:endParaRPr lang="de-DE"/>
          </a:p>
        </p:txBody>
      </p:sp>
    </p:spTree>
    <p:extLst>
      <p:ext uri="{BB962C8B-B14F-4D97-AF65-F5344CB8AC3E}">
        <p14:creationId xmlns:p14="http://schemas.microsoft.com/office/powerpoint/2010/main" val="9607048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33</a:t>
            </a:fld>
            <a:endParaRPr lang="de-DE"/>
          </a:p>
        </p:txBody>
      </p:sp>
    </p:spTree>
    <p:extLst>
      <p:ext uri="{BB962C8B-B14F-4D97-AF65-F5344CB8AC3E}">
        <p14:creationId xmlns:p14="http://schemas.microsoft.com/office/powerpoint/2010/main" val="14156658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AEF80C-7954-44F9-91A2-52C975FE5FA1}" type="slidenum">
              <a:rPr lang="de-DE"/>
              <a:pPr fontAlgn="base">
                <a:spcBef>
                  <a:spcPct val="0"/>
                </a:spcBef>
                <a:spcAft>
                  <a:spcPct val="0"/>
                </a:spcAft>
                <a:defRPr/>
              </a:pPr>
              <a:t>34</a:t>
            </a:fld>
            <a:endParaRPr lang="de-DE"/>
          </a:p>
        </p:txBody>
      </p:sp>
      <p:sp>
        <p:nvSpPr>
          <p:cNvPr id="675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75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Tree>
    <p:extLst>
      <p:ext uri="{BB962C8B-B14F-4D97-AF65-F5344CB8AC3E}">
        <p14:creationId xmlns:p14="http://schemas.microsoft.com/office/powerpoint/2010/main" val="24138944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35</a:t>
            </a:fld>
            <a:endParaRPr lang="de-DE"/>
          </a:p>
        </p:txBody>
      </p:sp>
    </p:spTree>
    <p:extLst>
      <p:ext uri="{BB962C8B-B14F-4D97-AF65-F5344CB8AC3E}">
        <p14:creationId xmlns:p14="http://schemas.microsoft.com/office/powerpoint/2010/main" val="12130626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36</a:t>
            </a:fld>
            <a:endParaRPr lang="de-DE"/>
          </a:p>
        </p:txBody>
      </p:sp>
    </p:spTree>
    <p:extLst>
      <p:ext uri="{BB962C8B-B14F-4D97-AF65-F5344CB8AC3E}">
        <p14:creationId xmlns:p14="http://schemas.microsoft.com/office/powerpoint/2010/main" val="19182187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37</a:t>
            </a:fld>
            <a:endParaRPr lang="de-DE"/>
          </a:p>
        </p:txBody>
      </p:sp>
    </p:spTree>
    <p:extLst>
      <p:ext uri="{BB962C8B-B14F-4D97-AF65-F5344CB8AC3E}">
        <p14:creationId xmlns:p14="http://schemas.microsoft.com/office/powerpoint/2010/main" val="20436739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38</a:t>
            </a:fld>
            <a:endParaRPr lang="de-DE"/>
          </a:p>
        </p:txBody>
      </p:sp>
    </p:spTree>
    <p:extLst>
      <p:ext uri="{BB962C8B-B14F-4D97-AF65-F5344CB8AC3E}">
        <p14:creationId xmlns:p14="http://schemas.microsoft.com/office/powerpoint/2010/main" val="22037241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39</a:t>
            </a:fld>
            <a:endParaRPr lang="de-DE"/>
          </a:p>
        </p:txBody>
      </p:sp>
    </p:spTree>
    <p:extLst>
      <p:ext uri="{BB962C8B-B14F-4D97-AF65-F5344CB8AC3E}">
        <p14:creationId xmlns:p14="http://schemas.microsoft.com/office/powerpoint/2010/main" val="25368786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40</a:t>
            </a:fld>
            <a:endParaRPr lang="de-DE"/>
          </a:p>
        </p:txBody>
      </p:sp>
    </p:spTree>
    <p:extLst>
      <p:ext uri="{BB962C8B-B14F-4D97-AF65-F5344CB8AC3E}">
        <p14:creationId xmlns:p14="http://schemas.microsoft.com/office/powerpoint/2010/main" val="35895786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41</a:t>
            </a:fld>
            <a:endParaRPr lang="de-DE"/>
          </a:p>
        </p:txBody>
      </p:sp>
    </p:spTree>
    <p:extLst>
      <p:ext uri="{BB962C8B-B14F-4D97-AF65-F5344CB8AC3E}">
        <p14:creationId xmlns:p14="http://schemas.microsoft.com/office/powerpoint/2010/main" val="39259951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42</a:t>
            </a:fld>
            <a:endParaRPr lang="de-DE"/>
          </a:p>
        </p:txBody>
      </p:sp>
    </p:spTree>
    <p:extLst>
      <p:ext uri="{BB962C8B-B14F-4D97-AF65-F5344CB8AC3E}">
        <p14:creationId xmlns:p14="http://schemas.microsoft.com/office/powerpoint/2010/main" val="37896846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43</a:t>
            </a:fld>
            <a:endParaRPr lang="de-DE"/>
          </a:p>
        </p:txBody>
      </p:sp>
    </p:spTree>
    <p:extLst>
      <p:ext uri="{BB962C8B-B14F-4D97-AF65-F5344CB8AC3E}">
        <p14:creationId xmlns:p14="http://schemas.microsoft.com/office/powerpoint/2010/main" val="25986286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7885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D2D011-8396-4E76-BA30-AF8497DA8BEA}" type="slidenum">
              <a:rPr lang="de-DE"/>
              <a:pPr fontAlgn="base">
                <a:spcBef>
                  <a:spcPct val="0"/>
                </a:spcBef>
                <a:spcAft>
                  <a:spcPct val="0"/>
                </a:spcAft>
                <a:defRPr/>
              </a:pPr>
              <a:t>44</a:t>
            </a:fld>
            <a:endParaRPr lang="de-DE"/>
          </a:p>
        </p:txBody>
      </p:sp>
    </p:spTree>
    <p:extLst>
      <p:ext uri="{BB962C8B-B14F-4D97-AF65-F5344CB8AC3E}">
        <p14:creationId xmlns:p14="http://schemas.microsoft.com/office/powerpoint/2010/main" val="16560990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45</a:t>
            </a:fld>
            <a:endParaRPr lang="de-DE"/>
          </a:p>
        </p:txBody>
      </p:sp>
    </p:spTree>
    <p:extLst>
      <p:ext uri="{BB962C8B-B14F-4D97-AF65-F5344CB8AC3E}">
        <p14:creationId xmlns:p14="http://schemas.microsoft.com/office/powerpoint/2010/main" val="26336007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B4324-31C9-4A0D-BF33-726469A6DD6D}" type="slidenum">
              <a:rPr lang="de-DE" smtClean="0"/>
              <a:pPr>
                <a:defRPr/>
              </a:pPr>
              <a:t>46</a:t>
            </a:fld>
            <a:endParaRPr lang="de-DE"/>
          </a:p>
        </p:txBody>
      </p:sp>
    </p:spTree>
    <p:extLst>
      <p:ext uri="{BB962C8B-B14F-4D97-AF65-F5344CB8AC3E}">
        <p14:creationId xmlns:p14="http://schemas.microsoft.com/office/powerpoint/2010/main" val="38010184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90600" fontAlgn="base">
              <a:spcBef>
                <a:spcPct val="0"/>
              </a:spcBef>
              <a:spcAft>
                <a:spcPct val="0"/>
              </a:spcAft>
            </a:pPr>
            <a:fld id="{B7B84E73-5E48-45DE-A96E-36382387D3BF}" type="slidenum">
              <a:rPr lang="de-DE" altLang="de-DE" sz="1300" smtClean="0">
                <a:latin typeface="Times New Roman" pitchFamily="18" charset="0"/>
                <a:cs typeface="Arial" charset="0"/>
              </a:rPr>
              <a:pPr defTabSz="990600" fontAlgn="base">
                <a:spcBef>
                  <a:spcPct val="0"/>
                </a:spcBef>
                <a:spcAft>
                  <a:spcPct val="0"/>
                </a:spcAft>
              </a:pPr>
              <a:t>48</a:t>
            </a:fld>
            <a:endParaRPr lang="de-DE" altLang="de-DE" sz="1300">
              <a:latin typeface="Times New Roman" pitchFamily="18" charset="0"/>
              <a:cs typeface="Arial" charset="0"/>
            </a:endParaRPr>
          </a:p>
        </p:txBody>
      </p:sp>
      <p:sp>
        <p:nvSpPr>
          <p:cNvPr id="83970" name="Rectangle 2"/>
          <p:cNvSpPr>
            <a:spLocks noGrp="1" noRot="1" noChangeAspect="1" noChangeArrowheads="1" noTextEdit="1"/>
          </p:cNvSpPr>
          <p:nvPr>
            <p:ph type="sldImg"/>
          </p:nvPr>
        </p:nvSpPr>
        <p:spPr bwMode="auto">
          <a:xfrm>
            <a:off x="138113" y="768350"/>
            <a:ext cx="6823075" cy="3836988"/>
          </a:xfrm>
          <a:noFill/>
          <a:ln>
            <a:solidFill>
              <a:srgbClr val="000000"/>
            </a:solidFill>
            <a:miter lim="800000"/>
            <a:headEnd/>
            <a:tailEnd/>
          </a:ln>
        </p:spPr>
      </p:sp>
      <p:sp>
        <p:nvSpPr>
          <p:cNvPr id="839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ltLang="de-DE"/>
          </a:p>
        </p:txBody>
      </p:sp>
    </p:spTree>
    <p:extLst>
      <p:ext uri="{BB962C8B-B14F-4D97-AF65-F5344CB8AC3E}">
        <p14:creationId xmlns:p14="http://schemas.microsoft.com/office/powerpoint/2010/main" val="15352531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dirty="0" err="1">
                <a:latin typeface="+mj-lt"/>
              </a:rPr>
              <a:t>Uporabo</a:t>
            </a:r>
            <a:r>
              <a:rPr lang="es-ES" altLang="ko-KR" sz="1000" dirty="0">
                <a:latin typeface="+mj-lt"/>
              </a:rPr>
              <a:t> </a:t>
            </a:r>
            <a:r>
              <a:rPr lang="es-ES" altLang="ko-KR" sz="1000" dirty="0" err="1">
                <a:latin typeface="+mj-lt"/>
              </a:rPr>
              <a:t>slik</a:t>
            </a:r>
            <a:r>
              <a:rPr lang="es-ES" altLang="ko-KR" sz="1000" dirty="0">
                <a:latin typeface="+mj-lt"/>
              </a:rPr>
              <a:t> v </a:t>
            </a:r>
            <a:r>
              <a:rPr lang="es-ES" altLang="ko-KR" sz="1000" dirty="0" err="1">
                <a:latin typeface="+mj-lt"/>
              </a:rPr>
              <a:t>tem</a:t>
            </a:r>
            <a:r>
              <a:rPr lang="es-ES" altLang="ko-KR" sz="1000" dirty="0">
                <a:latin typeface="+mj-lt"/>
              </a:rPr>
              <a:t> </a:t>
            </a:r>
            <a:r>
              <a:rPr lang="es-ES" altLang="ko-KR" sz="1000" dirty="0" err="1">
                <a:latin typeface="+mj-lt"/>
              </a:rPr>
              <a:t>modulu</a:t>
            </a:r>
            <a:r>
              <a:rPr lang="es-ES" altLang="ko-KR" sz="1000" dirty="0">
                <a:latin typeface="+mj-lt"/>
              </a:rPr>
              <a:t> so </a:t>
            </a:r>
            <a:r>
              <a:rPr lang="es-ES" altLang="ko-KR" sz="1000" dirty="0" err="1">
                <a:latin typeface="+mj-lt"/>
              </a:rPr>
              <a:t>prijazno</a:t>
            </a:r>
            <a:r>
              <a:rPr lang="es-ES" altLang="ko-KR" sz="1000" dirty="0">
                <a:latin typeface="+mj-lt"/>
              </a:rPr>
              <a:t> </a:t>
            </a:r>
            <a:r>
              <a:rPr lang="es-ES" altLang="ko-KR" sz="1000" dirty="0" err="1">
                <a:latin typeface="+mj-lt"/>
              </a:rPr>
              <a:t>dovolili</a:t>
            </a:r>
            <a:r>
              <a:rPr lang="es-ES" altLang="ko-KR" sz="1000" dirty="0">
                <a:latin typeface="+mj-lt"/>
              </a:rPr>
              <a:t> </a:t>
            </a:r>
            <a:r>
              <a:rPr lang="es-ES" altLang="ko-KR" sz="1000" dirty="0" err="1">
                <a:latin typeface="+mj-lt"/>
              </a:rPr>
              <a:t>umetniki</a:t>
            </a:r>
            <a:r>
              <a:rPr lang="es-ES" altLang="ko-KR" sz="1000" dirty="0">
                <a:latin typeface="+mj-lt"/>
              </a:rPr>
              <a:t> in </a:t>
            </a:r>
            <a:r>
              <a:rPr lang="es-ES" altLang="ko-KR" sz="1000" dirty="0" err="1">
                <a:latin typeface="+mj-lt"/>
              </a:rPr>
              <a:t>lastniki</a:t>
            </a:r>
            <a:r>
              <a:rPr lang="es-ES" altLang="ko-KR" sz="1000" dirty="0">
                <a:latin typeface="+mj-lt"/>
              </a:rPr>
              <a:t> </a:t>
            </a:r>
            <a:r>
              <a:rPr lang="es-ES" altLang="ko-KR" sz="1000" dirty="0" err="1">
                <a:latin typeface="+mj-lt"/>
              </a:rPr>
              <a:t>avtorskih</a:t>
            </a:r>
            <a:r>
              <a:rPr lang="es-ES" altLang="ko-KR" sz="1000" dirty="0">
                <a:latin typeface="+mj-lt"/>
              </a:rPr>
              <a:t> </a:t>
            </a:r>
            <a:r>
              <a:rPr lang="es-ES" altLang="ko-KR" sz="1000" dirty="0" err="1">
                <a:latin typeface="+mj-lt"/>
              </a:rPr>
              <a:t>pravic</a:t>
            </a:r>
            <a:r>
              <a:rPr lang="es-ES" altLang="ko-KR" sz="1000" dirty="0">
                <a:latin typeface="+mj-lt"/>
              </a:rPr>
              <a:t>. </a:t>
            </a:r>
            <a:r>
              <a:rPr lang="es-ES" altLang="ko-KR" sz="1000" dirty="0" err="1">
                <a:latin typeface="+mj-lt"/>
              </a:rPr>
              <a:t>Za</a:t>
            </a:r>
            <a:r>
              <a:rPr lang="es-ES" altLang="ko-KR" sz="1000" dirty="0">
                <a:latin typeface="+mj-lt"/>
              </a:rPr>
              <a:t> </a:t>
            </a:r>
            <a:r>
              <a:rPr lang="es-ES" altLang="ko-KR" sz="1000" dirty="0" err="1">
                <a:latin typeface="+mj-lt"/>
              </a:rPr>
              <a:t>podrobnosti</a:t>
            </a:r>
            <a:r>
              <a:rPr lang="es-ES" altLang="ko-KR" sz="1000" dirty="0">
                <a:latin typeface="+mj-lt"/>
              </a:rPr>
              <a:t> (</a:t>
            </a:r>
            <a:r>
              <a:rPr lang="es-ES" altLang="ko-KR" sz="1000" dirty="0" err="1">
                <a:latin typeface="+mj-lt"/>
              </a:rPr>
              <a:t>umetnik</a:t>
            </a:r>
            <a:r>
              <a:rPr lang="es-ES" altLang="ko-KR" sz="1000" dirty="0">
                <a:latin typeface="+mj-lt"/>
              </a:rPr>
              <a:t>, </a:t>
            </a:r>
            <a:r>
              <a:rPr lang="es-ES" altLang="ko-KR" sz="1000" dirty="0" err="1">
                <a:latin typeface="+mj-lt"/>
              </a:rPr>
              <a:t>naslov</a:t>
            </a:r>
            <a:r>
              <a:rPr lang="es-ES" altLang="ko-KR" sz="1000" dirty="0">
                <a:latin typeface="+mj-lt"/>
              </a:rPr>
              <a:t>), </a:t>
            </a:r>
            <a:r>
              <a:rPr lang="es-ES" altLang="ko-KR" sz="1000" dirty="0" err="1">
                <a:latin typeface="+mj-lt"/>
              </a:rPr>
              <a:t>prosimo</a:t>
            </a:r>
            <a:r>
              <a:rPr lang="es-ES" altLang="ko-KR" sz="1000" dirty="0">
                <a:latin typeface="+mj-lt"/>
              </a:rPr>
              <a:t> </a:t>
            </a:r>
            <a:r>
              <a:rPr lang="es-ES" altLang="ko-KR" sz="1000" dirty="0" err="1">
                <a:latin typeface="+mj-lt"/>
              </a:rPr>
              <a:t>poglejte</a:t>
            </a:r>
            <a:r>
              <a:rPr lang="es-ES" altLang="ko-KR" sz="1000" dirty="0">
                <a:latin typeface="+mj-lt"/>
              </a:rPr>
              <a:t> na </a:t>
            </a:r>
            <a:r>
              <a:rPr lang="es-ES" altLang="ko-KR" sz="1000" dirty="0" err="1">
                <a:latin typeface="+mj-lt"/>
              </a:rPr>
              <a:t>konec</a:t>
            </a:r>
            <a:r>
              <a:rPr lang="es-ES" altLang="ko-KR" sz="1000" dirty="0">
                <a:latin typeface="+mj-lt"/>
              </a:rPr>
              <a:t> te </a:t>
            </a:r>
            <a:r>
              <a:rPr lang="es-ES" altLang="ko-KR" sz="1000" dirty="0" err="1">
                <a:latin typeface="+mj-lt"/>
              </a:rPr>
              <a:t>predstavitve</a:t>
            </a:r>
            <a:r>
              <a:rPr lang="es-E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9 – Samospoštovanje</a:t>
            </a:r>
          </a:p>
        </p:txBody>
      </p:sp>
      <p:sp>
        <p:nvSpPr>
          <p:cNvPr id="4" name="Slide Number Placeholder 3"/>
          <p:cNvSpPr>
            <a:spLocks noGrp="1"/>
          </p:cNvSpPr>
          <p:nvPr>
            <p:ph type="sldNum" sz="quarter" idx="12"/>
          </p:nvPr>
        </p:nvSpPr>
        <p:spPr bwMode="gray"/>
        <p:txBody>
          <a:bodyPr/>
          <a:lstStyle>
            <a:lvl1pPr>
              <a:defRPr b="0"/>
            </a:lvl1pPr>
          </a:lstStyle>
          <a:p>
            <a:pPr>
              <a:defRPr/>
            </a:pPr>
            <a:fld id="{E1B777EE-933F-4AFC-AF4C-C163DCA65083}"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9 – Samospoštovanje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DFCAB13-6BD5-4AF8-A016-9382F60EF5E6}"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9 – Samospoštovanje</a:t>
            </a:r>
          </a:p>
        </p:txBody>
      </p:sp>
      <p:sp>
        <p:nvSpPr>
          <p:cNvPr id="7" name="Slide Number Placeholder 6"/>
          <p:cNvSpPr>
            <a:spLocks noGrp="1"/>
          </p:cNvSpPr>
          <p:nvPr>
            <p:ph type="sldNum" sz="quarter" idx="12"/>
          </p:nvPr>
        </p:nvSpPr>
        <p:spPr bwMode="gray"/>
        <p:txBody>
          <a:bodyPr/>
          <a:lstStyle>
            <a:lvl1pPr>
              <a:defRPr b="0"/>
            </a:lvl1pPr>
          </a:lstStyle>
          <a:p>
            <a:pPr>
              <a:defRPr/>
            </a:pPr>
            <a:fld id="{6C7A6CB9-DA01-401F-BBDC-8F54F9AD2CBA}"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9 – Samospoštovanje</a:t>
            </a:r>
          </a:p>
        </p:txBody>
      </p:sp>
      <p:sp>
        <p:nvSpPr>
          <p:cNvPr id="7" name="Slide Number Placeholder 6"/>
          <p:cNvSpPr>
            <a:spLocks noGrp="1"/>
          </p:cNvSpPr>
          <p:nvPr>
            <p:ph type="sldNum" sz="quarter" idx="12"/>
          </p:nvPr>
        </p:nvSpPr>
        <p:spPr bwMode="gray"/>
        <p:txBody>
          <a:bodyPr/>
          <a:lstStyle>
            <a:lvl1pPr>
              <a:defRPr b="0"/>
            </a:lvl1pPr>
          </a:lstStyle>
          <a:p>
            <a:pPr>
              <a:defRPr/>
            </a:pPr>
            <a:fld id="{E1B777EE-933F-4AFC-AF4C-C163DCA65083}"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9 – Samospoštovanje</a:t>
            </a:r>
          </a:p>
        </p:txBody>
      </p:sp>
      <p:sp>
        <p:nvSpPr>
          <p:cNvPr id="7" name="Slide Number Placeholder 6"/>
          <p:cNvSpPr>
            <a:spLocks noGrp="1"/>
          </p:cNvSpPr>
          <p:nvPr>
            <p:ph type="sldNum" sz="quarter" idx="12"/>
          </p:nvPr>
        </p:nvSpPr>
        <p:spPr bwMode="gray"/>
        <p:txBody>
          <a:bodyPr/>
          <a:lstStyle>
            <a:lvl1pPr>
              <a:defRPr b="0"/>
            </a:lvl1pPr>
          </a:lstStyle>
          <a:p>
            <a:pPr>
              <a:defRPr/>
            </a:pPr>
            <a:fld id="{E1B777EE-933F-4AFC-AF4C-C163DCA65083}"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9 – Samospoštovanje</a:t>
            </a:r>
          </a:p>
        </p:txBody>
      </p:sp>
      <p:sp>
        <p:nvSpPr>
          <p:cNvPr id="5" name="Slide Number Placeholder 4"/>
          <p:cNvSpPr>
            <a:spLocks noGrp="1"/>
          </p:cNvSpPr>
          <p:nvPr>
            <p:ph type="sldNum" sz="quarter" idx="12"/>
          </p:nvPr>
        </p:nvSpPr>
        <p:spPr bwMode="gray"/>
        <p:txBody>
          <a:bodyPr/>
          <a:lstStyle>
            <a:lvl1pPr>
              <a:defRPr b="0"/>
            </a:lvl1pPr>
          </a:lstStyle>
          <a:p>
            <a:pPr>
              <a:defRPr/>
            </a:pPr>
            <a:fld id="{7A292251-8D5C-481E-98FF-FF7D5D677A22}"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9 – Samospoštovanje</a:t>
            </a:r>
          </a:p>
        </p:txBody>
      </p:sp>
      <p:sp>
        <p:nvSpPr>
          <p:cNvPr id="4" name="Slide Number Placeholder 3"/>
          <p:cNvSpPr>
            <a:spLocks noGrp="1"/>
          </p:cNvSpPr>
          <p:nvPr>
            <p:ph type="sldNum" sz="quarter" idx="12"/>
          </p:nvPr>
        </p:nvSpPr>
        <p:spPr bwMode="gray"/>
        <p:txBody>
          <a:bodyPr/>
          <a:lstStyle>
            <a:lvl1pPr>
              <a:defRPr b="0"/>
            </a:lvl1pPr>
          </a:lstStyle>
          <a:p>
            <a:pPr>
              <a:defRPr/>
            </a:pPr>
            <a:fld id="{A4A2F939-D2A9-4EAC-AAE4-D67DD0AFF45C}"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9 – Samospoštovanje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E1B777EE-933F-4AFC-AF4C-C163DCA65083}"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9 I – </a:t>
            </a:r>
            <a:r>
              <a:rPr lang="en-US" altLang="ja-JP" dirty="0" err="1">
                <a:latin typeface="+mn-lt"/>
                <a:ea typeface="+mn-ea"/>
                <a:cs typeface="+mn-cs"/>
              </a:rPr>
              <a:t>Samospoštovanje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63133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Samospoštovanje: Kaj je to?</a:t>
            </a:r>
            <a:endParaRPr lang="de-DE" sz="3600" dirty="0">
              <a:latin typeface="+mn-lt"/>
              <a:ea typeface="+mn-ea"/>
              <a:cs typeface="+mn-cs"/>
            </a:endParaRPr>
          </a:p>
        </p:txBody>
      </p:sp>
      <p:sp>
        <p:nvSpPr>
          <p:cNvPr id="22529" name="Rectangle 3"/>
          <p:cNvSpPr>
            <a:spLocks noGrp="1" noChangeArrowheads="1"/>
          </p:cNvSpPr>
          <p:nvPr>
            <p:ph idx="1"/>
          </p:nvPr>
        </p:nvSpPr>
        <p:spPr>
          <a:xfrm>
            <a:off x="6602819" y="2204864"/>
            <a:ext cx="5146136" cy="4248000"/>
          </a:xfrm>
        </p:spPr>
        <p:txBody>
          <a:bodyPr>
            <a:noAutofit/>
          </a:bodyPr>
          <a:lstStyle/>
          <a:p>
            <a:pPr eaLnBrk="1" hangingPunct="1">
              <a:buClr>
                <a:srgbClr val="333333"/>
              </a:buClr>
            </a:pP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a:t>
            </a:fld>
            <a:endParaRPr lang="de-DE">
              <a:latin typeface="+mn-lt"/>
              <a:cs typeface="+mn-cs"/>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Samospoštovanje: Kaj je to?</a:t>
            </a:r>
            <a:endParaRPr lang="de-DE" sz="3600" dirty="0">
              <a:latin typeface="+mn-lt"/>
              <a:ea typeface="+mn-ea"/>
              <a:cs typeface="+mn-cs"/>
            </a:endParaRPr>
          </a:p>
        </p:txBody>
      </p:sp>
      <p:sp>
        <p:nvSpPr>
          <p:cNvPr id="22529" name="Rectangle 3"/>
          <p:cNvSpPr>
            <a:spLocks noGrp="1" noChangeArrowheads="1"/>
          </p:cNvSpPr>
          <p:nvPr>
            <p:ph idx="1"/>
          </p:nvPr>
        </p:nvSpPr>
        <p:spPr>
          <a:xfrm>
            <a:off x="6602819" y="2204864"/>
            <a:ext cx="5146136" cy="4248000"/>
          </a:xfrm>
        </p:spPr>
        <p:txBody>
          <a:bodyPr>
            <a:noAutofit/>
          </a:bodyPr>
          <a:lstStyle/>
          <a:p>
            <a:pPr marL="342900" indent="-342900" eaLnBrk="1" hangingPunct="1">
              <a:buClr>
                <a:srgbClr val="333333"/>
              </a:buClr>
              <a:buFont typeface="WingDings"/>
              <a:buChar char=""/>
            </a:pPr>
            <a:r>
              <a:rPr lang="sl-SI" sz="2400" dirty="0">
                <a:solidFill>
                  <a:srgbClr val="333333"/>
                </a:solidFill>
              </a:rPr>
              <a:t>Vrednost, ki jo pripišemo samim sebi</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3</a:t>
            </a:fld>
            <a:endParaRPr lang="de-DE">
              <a:latin typeface="+mn-lt"/>
              <a:cs typeface="+mn-cs"/>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355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Samospoštovanje: Kaj je to?</a:t>
            </a:r>
            <a:endParaRPr lang="de-DE" sz="3600" dirty="0">
              <a:latin typeface="+mn-lt"/>
              <a:ea typeface="+mn-ea"/>
              <a:cs typeface="+mn-cs"/>
            </a:endParaRPr>
          </a:p>
        </p:txBody>
      </p:sp>
      <p:sp>
        <p:nvSpPr>
          <p:cNvPr id="22529" name="Rectangle 3"/>
          <p:cNvSpPr>
            <a:spLocks noGrp="1" noChangeArrowheads="1"/>
          </p:cNvSpPr>
          <p:nvPr>
            <p:ph idx="1"/>
          </p:nvPr>
        </p:nvSpPr>
        <p:spPr>
          <a:xfrm>
            <a:off x="6602819" y="2204864"/>
            <a:ext cx="5146136" cy="4248000"/>
          </a:xfrm>
        </p:spPr>
        <p:txBody>
          <a:bodyPr>
            <a:noAutofit/>
          </a:bodyPr>
          <a:lstStyle/>
          <a:p>
            <a:pPr marL="342900" indent="-342900" eaLnBrk="1" hangingPunct="1">
              <a:buClr>
                <a:srgbClr val="333333"/>
              </a:buClr>
              <a:buFont typeface="WingDings"/>
              <a:buChar char=""/>
            </a:pPr>
            <a:r>
              <a:rPr lang="sl-SI" sz="2400" dirty="0">
                <a:solidFill>
                  <a:srgbClr val="333333"/>
                </a:solidFill>
              </a:rPr>
              <a:t>Vrednost, ki jo pripišemo samim sebi</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pPr>
            <a:r>
              <a:rPr lang="sl-SI" sz="2400" dirty="0">
                <a:solidFill>
                  <a:srgbClr val="333333"/>
                </a:solidFill>
              </a:rPr>
              <a:t>Subjektivna ocena samega </a:t>
            </a:r>
            <a:r>
              <a:rPr lang="sl-SI" sz="2400">
                <a:solidFill>
                  <a:srgbClr val="333333"/>
                </a:solidFill>
              </a:rPr>
              <a:t>sebe</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4</a:t>
            </a:fld>
            <a:endParaRPr lang="de-DE">
              <a:latin typeface="+mn-lt"/>
              <a:cs typeface="+mn-cs"/>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195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Samospoštovanje: Kaj je to?</a:t>
            </a:r>
            <a:endParaRPr lang="de-DE" sz="3600" dirty="0">
              <a:latin typeface="+mn-lt"/>
              <a:ea typeface="+mn-ea"/>
              <a:cs typeface="+mn-cs"/>
            </a:endParaRPr>
          </a:p>
        </p:txBody>
      </p:sp>
      <p:sp>
        <p:nvSpPr>
          <p:cNvPr id="22529" name="Rectangle 3"/>
          <p:cNvSpPr>
            <a:spLocks noGrp="1" noChangeArrowheads="1"/>
          </p:cNvSpPr>
          <p:nvPr>
            <p:ph idx="1"/>
          </p:nvPr>
        </p:nvSpPr>
        <p:spPr>
          <a:xfrm>
            <a:off x="6602819" y="2204864"/>
            <a:ext cx="5146136" cy="4248000"/>
          </a:xfrm>
        </p:spPr>
        <p:txBody>
          <a:bodyPr>
            <a:noAutofit/>
          </a:bodyPr>
          <a:lstStyle/>
          <a:p>
            <a:pPr marL="342900" indent="-342900" eaLnBrk="1" hangingPunct="1">
              <a:buClr>
                <a:srgbClr val="333333"/>
              </a:buClr>
              <a:buFont typeface="WingDings"/>
              <a:buChar char=""/>
            </a:pPr>
            <a:r>
              <a:rPr lang="sl-SI" sz="2400" dirty="0">
                <a:solidFill>
                  <a:srgbClr val="333333"/>
                </a:solidFill>
              </a:rPr>
              <a:t>Vrednost, ki jo pripišemo samim sebi</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pPr>
            <a:r>
              <a:rPr lang="sl-SI" sz="2400" dirty="0">
                <a:solidFill>
                  <a:srgbClr val="333333"/>
                </a:solidFill>
              </a:rPr>
              <a:t>Subjektivna ocena samega sebe</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Ni nujno povezano s tem, kako te vidijo drugi</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5</a:t>
            </a:fld>
            <a:endParaRPr lang="de-DE">
              <a:latin typeface="+mn-lt"/>
              <a:cs typeface="+mn-cs"/>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246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Nizko samospoštovanje se lahko odraža na duševnem zdravju</a:t>
            </a:r>
            <a:endParaRPr lang="de-DE" sz="3600" dirty="0">
              <a:latin typeface="+mn-lt"/>
              <a:ea typeface="+mn-ea"/>
              <a:cs typeface="+mn-cs"/>
            </a:endParaRPr>
          </a:p>
        </p:txBody>
      </p:sp>
      <p:sp>
        <p:nvSpPr>
          <p:cNvPr id="24578"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Ljudje z duševno boleznijo imajo pogosto nizko samospoštovanje</a:t>
            </a:r>
            <a:r>
              <a:rPr lang="en-US" sz="2400" dirty="0">
                <a:solidFill>
                  <a:srgbClr val="333333"/>
                </a:solidFill>
              </a:rPr>
              <a:t>.</a:t>
            </a:r>
          </a:p>
          <a:p>
            <a:pPr marL="342900" indent="-342900">
              <a:buClr>
                <a:srgbClr val="333333"/>
              </a:buClr>
              <a:buFont typeface="WingDings"/>
              <a:buChar char=""/>
            </a:pPr>
            <a:r>
              <a:rPr lang="sl-SI" sz="2400" dirty="0">
                <a:solidFill>
                  <a:srgbClr val="333333"/>
                </a:solidFill>
              </a:rPr>
              <a:t>Nizko samospoštovanje lahko prispeva k psihološkim problemom kot so:</a:t>
            </a:r>
            <a:endParaRPr lang="de-DE" sz="2400" dirty="0">
              <a:solidFill>
                <a:srgbClr val="333333"/>
              </a:solidFill>
            </a:endParaRPr>
          </a:p>
          <a:p>
            <a:pPr marL="774827" lvl="3" indent="-342900">
              <a:spcBef>
                <a:spcPts val="1999"/>
              </a:spcBef>
              <a:buClr>
                <a:srgbClr val="333333"/>
              </a:buClr>
              <a:buFont typeface="WingDings"/>
              <a:buChar char=""/>
            </a:pPr>
            <a:r>
              <a:rPr lang="sl-SI" sz="2400" dirty="0">
                <a:solidFill>
                  <a:srgbClr val="333333"/>
                </a:solidFill>
              </a:rPr>
              <a:t>Dvom vase</a:t>
            </a:r>
            <a:endParaRPr lang="de-DE" sz="2400" dirty="0">
              <a:solidFill>
                <a:srgbClr val="333333"/>
              </a:solidFill>
            </a:endParaRPr>
          </a:p>
          <a:p>
            <a:pPr marL="774827" lvl="3" indent="-342900">
              <a:spcBef>
                <a:spcPts val="1999"/>
              </a:spcBef>
              <a:buClr>
                <a:srgbClr val="333333"/>
              </a:buClr>
              <a:buFont typeface="WingDings"/>
              <a:buChar char=""/>
            </a:pPr>
            <a:r>
              <a:rPr lang="sl-SI" sz="2400" dirty="0">
                <a:solidFill>
                  <a:srgbClr val="333333"/>
                </a:solidFill>
              </a:rPr>
              <a:t>Strahovi</a:t>
            </a:r>
            <a:endParaRPr lang="de-DE" sz="2400" dirty="0">
              <a:solidFill>
                <a:srgbClr val="333333"/>
              </a:solidFill>
            </a:endParaRPr>
          </a:p>
          <a:p>
            <a:pPr marL="774827" lvl="3" indent="-342900">
              <a:spcBef>
                <a:spcPts val="1999"/>
              </a:spcBef>
              <a:buClr>
                <a:srgbClr val="333333"/>
              </a:buClr>
              <a:buFont typeface="WingDings"/>
              <a:buChar char=""/>
            </a:pPr>
            <a:r>
              <a:rPr lang="sl-SI" sz="2400" dirty="0">
                <a:solidFill>
                  <a:srgbClr val="333333"/>
                </a:solidFill>
              </a:rPr>
              <a:t>Simptomi depresije</a:t>
            </a:r>
            <a:endParaRPr lang="de-DE" sz="2400" dirty="0">
              <a:solidFill>
                <a:srgbClr val="333333"/>
              </a:solidFill>
            </a:endParaRPr>
          </a:p>
          <a:p>
            <a:pPr marL="774827" lvl="3" indent="-342900">
              <a:spcBef>
                <a:spcPts val="1999"/>
              </a:spcBef>
              <a:buClr>
                <a:srgbClr val="333333"/>
              </a:buClr>
              <a:buFont typeface="WingDings"/>
              <a:buChar char=""/>
            </a:pPr>
            <a:r>
              <a:rPr lang="sl-SI" sz="2400" dirty="0">
                <a:solidFill>
                  <a:srgbClr val="333333"/>
                </a:solidFill>
              </a:rPr>
              <a:t>Osamljenost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6</a:t>
            </a:fld>
            <a:endParaRPr lang="de-DE">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l-SI" sz="3600">
                <a:solidFill>
                  <a:srgbClr val="004992"/>
                </a:solidFill>
                <a:latin typeface="+mn-lt"/>
                <a:ea typeface="+mn-ea"/>
                <a:cs typeface="+mn-cs"/>
              </a:rPr>
              <a:t>Razlika med pretirano visokim samospoštovanjem in zdravim samospoštovanjem</a:t>
            </a:r>
            <a:endParaRPr lang="de-DE" sz="3600" dirty="0">
              <a:solidFill>
                <a:srgbClr val="004992"/>
              </a:solidFill>
              <a:latin typeface="+mn-lt"/>
              <a:ea typeface="+mn-ea"/>
              <a:cs typeface="+mn-cs"/>
            </a:endParaRPr>
          </a:p>
        </p:txBody>
      </p:sp>
      <p:sp>
        <p:nvSpPr>
          <p:cNvPr id="25601" name="Inhaltsplatzhalter 2"/>
          <p:cNvSpPr>
            <a:spLocks noGrp="1"/>
          </p:cNvSpPr>
          <p:nvPr>
            <p:ph idx="1"/>
          </p:nvPr>
        </p:nvSpPr>
        <p:spPr/>
        <p:txBody>
          <a:bodyPr>
            <a:noAutofit/>
          </a:bodyPr>
          <a:lstStyle/>
          <a:p>
            <a:pPr>
              <a:lnSpc>
                <a:spcPct val="100000"/>
              </a:lnSpc>
              <a:spcBef>
                <a:spcPts val="1200"/>
              </a:spcBef>
            </a:pPr>
            <a:r>
              <a:rPr lang="sl-SI" sz="2000" dirty="0">
                <a:solidFill>
                  <a:srgbClr val="333333"/>
                </a:solidFill>
              </a:rPr>
              <a:t>Med psihozo veliko ljudi</a:t>
            </a:r>
            <a:r>
              <a:rPr lang="en-US" sz="2000" dirty="0">
                <a:solidFill>
                  <a:srgbClr val="333333"/>
                </a:solidFill>
              </a:rPr>
              <a:t> (</a:t>
            </a:r>
            <a:r>
              <a:rPr lang="sl-SI" sz="2000" dirty="0">
                <a:solidFill>
                  <a:srgbClr val="333333"/>
                </a:solidFill>
              </a:rPr>
              <a:t>vendar ne vsi</a:t>
            </a:r>
            <a:r>
              <a:rPr lang="en-US" sz="2000" dirty="0">
                <a:solidFill>
                  <a:srgbClr val="333333"/>
                </a:solidFill>
              </a:rPr>
              <a:t>) </a:t>
            </a:r>
            <a:r>
              <a:rPr lang="sl-SI" sz="2000" dirty="0">
                <a:solidFill>
                  <a:srgbClr val="333333"/>
                </a:solidFill>
              </a:rPr>
              <a:t>doživlja, da jih drugi zasledujejo ali ogrožajo</a:t>
            </a:r>
            <a:r>
              <a:rPr lang="en-US" sz="2000" dirty="0">
                <a:solidFill>
                  <a:srgbClr val="333333"/>
                </a:solidFill>
              </a:rPr>
              <a:t>. </a:t>
            </a:r>
            <a:r>
              <a:rPr lang="sl-SI" sz="2000" dirty="0">
                <a:solidFill>
                  <a:srgbClr val="333333"/>
                </a:solidFill>
              </a:rPr>
              <a:t>To znižuje občutek samospoštovanja</a:t>
            </a:r>
            <a:r>
              <a:rPr lang="en-US" sz="2000" dirty="0">
                <a:solidFill>
                  <a:srgbClr val="333333"/>
                </a:solidFill>
              </a:rPr>
              <a:t>. </a:t>
            </a:r>
            <a:r>
              <a:rPr lang="sl-SI" sz="2000" dirty="0">
                <a:solidFill>
                  <a:srgbClr val="333333"/>
                </a:solidFill>
              </a:rPr>
              <a:t>Po drugi strani pa lahko nekateri čutijo zvišano samospoštovanje, če doživljajo, da so izbrani za izvedbo posebnih nalog ali pa verjamejo, da imajo pomembno poslanstvo.</a:t>
            </a:r>
            <a:endParaRPr lang="en-US" sz="2000" dirty="0">
              <a:solidFill>
                <a:srgbClr val="333333"/>
              </a:solidFill>
            </a:endParaRPr>
          </a:p>
          <a:p>
            <a:pPr>
              <a:lnSpc>
                <a:spcPct val="100000"/>
              </a:lnSpc>
              <a:spcBef>
                <a:spcPts val="1200"/>
              </a:spcBef>
            </a:pPr>
            <a:endParaRPr lang="en-US" sz="2000" dirty="0">
              <a:solidFill>
                <a:srgbClr val="333333"/>
              </a:solidFill>
            </a:endParaRPr>
          </a:p>
          <a:p>
            <a:pPr>
              <a:lnSpc>
                <a:spcPct val="100000"/>
              </a:lnSpc>
              <a:spcBef>
                <a:spcPts val="1200"/>
              </a:spcBef>
            </a:pPr>
            <a:endParaRPr lang="en-US" sz="2000" dirty="0">
              <a:solidFill>
                <a:srgbClr val="333333"/>
              </a:solidFill>
            </a:endParaRPr>
          </a:p>
          <a:p>
            <a:endParaRPr lang="en-US" sz="2000" dirty="0">
              <a:solidFill>
                <a:srgbClr val="333333"/>
              </a:solidFill>
            </a:endParaRPr>
          </a:p>
          <a:p>
            <a:r>
              <a:rPr lang="sl-SI" sz="2000" b="1" dirty="0">
                <a:solidFill>
                  <a:srgbClr val="004992"/>
                </a:solidFill>
              </a:rPr>
              <a:t>PREVIDNOST</a:t>
            </a:r>
            <a:r>
              <a:rPr lang="en-US" sz="2000" b="1" dirty="0">
                <a:solidFill>
                  <a:srgbClr val="004992"/>
                </a:solidFill>
              </a:rPr>
              <a:t>:</a:t>
            </a:r>
            <a:r>
              <a:rPr lang="en-US" sz="2000" b="1" dirty="0">
                <a:solidFill>
                  <a:srgbClr val="333333"/>
                </a:solidFill>
              </a:rPr>
              <a:t> </a:t>
            </a:r>
            <a:r>
              <a:rPr lang="sl-SI" sz="2000" dirty="0">
                <a:solidFill>
                  <a:srgbClr val="333333"/>
                </a:solidFill>
              </a:rPr>
              <a:t>Veličavske ideje</a:t>
            </a:r>
            <a:r>
              <a:rPr lang="en-US" sz="2000" dirty="0">
                <a:solidFill>
                  <a:srgbClr val="333333"/>
                </a:solidFill>
              </a:rPr>
              <a:t> (</a:t>
            </a:r>
            <a:r>
              <a:rPr lang="sl-SI" sz="2000" dirty="0">
                <a:solidFill>
                  <a:srgbClr val="333333"/>
                </a:solidFill>
              </a:rPr>
              <a:t>npr. prepričanja, da smo boljši ali bolj pomembni od drugih</a:t>
            </a:r>
            <a:r>
              <a:rPr lang="en-US" sz="2000" dirty="0">
                <a:solidFill>
                  <a:srgbClr val="333333"/>
                </a:solidFill>
              </a:rPr>
              <a:t>) </a:t>
            </a:r>
            <a:r>
              <a:rPr lang="sl-SI" sz="2000" dirty="0">
                <a:solidFill>
                  <a:srgbClr val="333333"/>
                </a:solidFill>
              </a:rPr>
              <a:t>lahko začasno dvignejo naš občutek lastne vrednosti, vendar nimajo nič </a:t>
            </a:r>
            <a:r>
              <a:rPr lang="sl-SI" sz="2000">
                <a:solidFill>
                  <a:srgbClr val="333333"/>
                </a:solidFill>
              </a:rPr>
              <a:t>z </a:t>
            </a:r>
            <a:r>
              <a:rPr lang="en-US" sz="2000">
                <a:solidFill>
                  <a:srgbClr val="333333"/>
                </a:solidFill>
              </a:rPr>
              <a:t>“</a:t>
            </a:r>
            <a:r>
              <a:rPr lang="sl-SI" sz="2000">
                <a:solidFill>
                  <a:srgbClr val="333333"/>
                </a:solidFill>
              </a:rPr>
              <a:t>zdravim</a:t>
            </a:r>
            <a:r>
              <a:rPr lang="en-US" sz="2000">
                <a:solidFill>
                  <a:srgbClr val="333333"/>
                </a:solidFill>
              </a:rPr>
              <a:t>” </a:t>
            </a:r>
            <a:r>
              <a:rPr lang="sl-SI" sz="2000" dirty="0">
                <a:solidFill>
                  <a:srgbClr val="333333"/>
                </a:solidFill>
              </a:rPr>
              <a:t>samospoštovanjem</a:t>
            </a:r>
            <a:r>
              <a:rPr lang="en-US" sz="2000" dirty="0">
                <a:solidFill>
                  <a:srgbClr val="333333"/>
                </a:solidFill>
              </a:rPr>
              <a:t>!</a:t>
            </a:r>
          </a:p>
          <a:p>
            <a:pPr marL="342900" indent="-342900">
              <a:lnSpc>
                <a:spcPct val="100000"/>
              </a:lnSpc>
              <a:spcBef>
                <a:spcPts val="1200"/>
              </a:spcBef>
              <a:buClr>
                <a:srgbClr val="333333"/>
              </a:buClr>
              <a:buFont typeface="WingDings"/>
              <a:buChar char=""/>
            </a:pPr>
            <a:r>
              <a:rPr lang="sl-SI" sz="2000" dirty="0">
                <a:solidFill>
                  <a:srgbClr val="333333"/>
                </a:solidFill>
              </a:rPr>
              <a:t>Ta občutek je kratkotrajen</a:t>
            </a:r>
            <a:endParaRPr lang="en-US" sz="2000" dirty="0">
              <a:solidFill>
                <a:srgbClr val="333333"/>
              </a:solidFill>
            </a:endParaRPr>
          </a:p>
          <a:p>
            <a:pPr marL="342900" indent="-342900">
              <a:lnSpc>
                <a:spcPct val="100000"/>
              </a:lnSpc>
              <a:spcBef>
                <a:spcPts val="1200"/>
              </a:spcBef>
              <a:buClr>
                <a:srgbClr val="333333"/>
              </a:buClr>
              <a:buFont typeface="WingDings"/>
              <a:buChar char=""/>
            </a:pPr>
            <a:r>
              <a:rPr lang="en-US" sz="2000" dirty="0">
                <a:solidFill>
                  <a:srgbClr val="333333"/>
                </a:solidFill>
              </a:rPr>
              <a:t>... </a:t>
            </a:r>
            <a:r>
              <a:rPr lang="sl-SI" sz="2000" dirty="0">
                <a:solidFill>
                  <a:srgbClr val="333333"/>
                </a:solidFill>
              </a:rPr>
              <a:t>in ne temelji na realnosti in dejanskih sposobnostih</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7</a:t>
            </a:fld>
            <a:endParaRPr lang="de-DE">
              <a:latin typeface="+mn-lt"/>
              <a:cs typeface="+mn-cs"/>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Toda…</a:t>
            </a:r>
            <a:endParaRPr lang="de-DE" sz="3600" dirty="0">
              <a:latin typeface="+mn-lt"/>
              <a:ea typeface="+mn-ea"/>
              <a:cs typeface="+mn-cs"/>
            </a:endParaRPr>
          </a:p>
        </p:txBody>
      </p:sp>
      <p:sp>
        <p:nvSpPr>
          <p:cNvPr id="27650"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Vsi ljudje imajo resnične odlike</a:t>
            </a:r>
            <a:r>
              <a:rPr lang="en-US" sz="2400" dirty="0">
                <a:solidFill>
                  <a:srgbClr val="333333"/>
                </a:solidFill>
              </a:rPr>
              <a:t>, </a:t>
            </a:r>
            <a:r>
              <a:rPr lang="sl-SI" sz="2400" dirty="0">
                <a:solidFill>
                  <a:srgbClr val="333333"/>
                </a:solidFill>
              </a:rPr>
              <a:t>ki pa jih moramo pogosto najprej odkriti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sl-SI" sz="2400" dirty="0">
                <a:solidFill>
                  <a:srgbClr val="333333"/>
                </a:solidFill>
              </a:rPr>
              <a:t>Na te odlike smo lahko in bi morali biti ponosni</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Zavedanje teh odlik je osnova za vaše </a:t>
            </a:r>
            <a:r>
              <a:rPr lang="sl-SI" sz="2400">
                <a:solidFill>
                  <a:srgbClr val="333333"/>
                </a:solidFill>
              </a:rPr>
              <a:t>samospoštovanje.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8</a:t>
            </a:fld>
            <a:endParaRPr lang="de-DE">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delamo?</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en-US" sz="2400" dirty="0" err="1">
                <a:solidFill>
                  <a:srgbClr val="333333"/>
                </a:solidFill>
              </a:rPr>
              <a:t>Veliko</a:t>
            </a:r>
            <a:r>
              <a:rPr lang="en-US" sz="2400" dirty="0">
                <a:solidFill>
                  <a:srgbClr val="333333"/>
                </a:solidFill>
              </a:rPr>
              <a:t> (</a:t>
            </a:r>
            <a:r>
              <a:rPr lang="en-US" sz="2400" dirty="0" err="1">
                <a:solidFill>
                  <a:srgbClr val="333333"/>
                </a:solidFill>
              </a:rPr>
              <a:t>vendar</a:t>
            </a:r>
            <a:r>
              <a:rPr lang="en-US" sz="2400" dirty="0">
                <a:solidFill>
                  <a:srgbClr val="333333"/>
                </a:solidFill>
              </a:rPr>
              <a:t> ne </a:t>
            </a:r>
            <a:r>
              <a:rPr lang="en-US" sz="2400" dirty="0" err="1">
                <a:solidFill>
                  <a:srgbClr val="333333"/>
                </a:solidFill>
              </a:rPr>
              <a:t>vsi</a:t>
            </a:r>
            <a:r>
              <a:rPr lang="en-US" sz="2400" dirty="0">
                <a:solidFill>
                  <a:srgbClr val="333333"/>
                </a:solidFill>
              </a:rPr>
              <a:t>!) </a:t>
            </a:r>
            <a:r>
              <a:rPr lang="en-US" sz="2400" dirty="0" err="1">
                <a:solidFill>
                  <a:srgbClr val="333333"/>
                </a:solidFill>
              </a:rPr>
              <a:t>ljudi</a:t>
            </a:r>
            <a:r>
              <a:rPr lang="en-US" sz="2400" dirty="0">
                <a:solidFill>
                  <a:srgbClr val="333333"/>
                </a:solidFill>
              </a:rPr>
              <a:t> s </a:t>
            </a:r>
            <a:r>
              <a:rPr lang="en-US" sz="2400" dirty="0" err="1">
                <a:solidFill>
                  <a:srgbClr val="333333"/>
                </a:solidFill>
              </a:rPr>
              <a:t>psihozo</a:t>
            </a:r>
            <a:r>
              <a:rPr lang="en-US" sz="2400" dirty="0">
                <a:solidFill>
                  <a:srgbClr val="333333"/>
                </a:solidFill>
              </a:rPr>
              <a:t> </a:t>
            </a:r>
            <a:r>
              <a:rPr lang="en-US" sz="2400" dirty="0" err="1">
                <a:solidFill>
                  <a:srgbClr val="333333"/>
                </a:solidFill>
              </a:rPr>
              <a:t>ima</a:t>
            </a:r>
            <a:r>
              <a:rPr lang="en-US" sz="2400" dirty="0">
                <a:solidFill>
                  <a:srgbClr val="333333"/>
                </a:solidFill>
              </a:rPr>
              <a:t> </a:t>
            </a:r>
            <a:r>
              <a:rPr lang="en-US" sz="2400" dirty="0" err="1">
                <a:solidFill>
                  <a:srgbClr val="333333"/>
                </a:solidFill>
              </a:rPr>
              <a:t>nizko</a:t>
            </a:r>
            <a:r>
              <a:rPr lang="en-US" sz="2400" dirty="0">
                <a:solidFill>
                  <a:srgbClr val="333333"/>
                </a:solidFill>
              </a:rPr>
              <a:t> </a:t>
            </a:r>
            <a:r>
              <a:rPr lang="en-US" sz="2400" dirty="0" err="1">
                <a:solidFill>
                  <a:srgbClr val="333333"/>
                </a:solidFill>
              </a:rPr>
              <a:t>samospoštovanje</a:t>
            </a:r>
            <a:r>
              <a:rPr lang="en-US" sz="2400" dirty="0">
                <a:solidFill>
                  <a:srgbClr val="333333"/>
                </a:solidFill>
              </a:rPr>
              <a:t>, </a:t>
            </a:r>
            <a:r>
              <a:rPr lang="en-US" sz="2400" dirty="0" err="1">
                <a:solidFill>
                  <a:srgbClr val="333333"/>
                </a:solidFill>
              </a:rPr>
              <a:t>pogosto</a:t>
            </a:r>
            <a:r>
              <a:rPr lang="en-US" sz="2400" dirty="0">
                <a:solidFill>
                  <a:srgbClr val="333333"/>
                </a:solidFill>
              </a:rPr>
              <a:t> </a:t>
            </a:r>
            <a:r>
              <a:rPr lang="en-US" sz="2400" dirty="0" err="1">
                <a:solidFill>
                  <a:srgbClr val="333333"/>
                </a:solidFill>
              </a:rPr>
              <a:t>zaradi</a:t>
            </a:r>
            <a:r>
              <a:rPr lang="en-US" sz="2400" dirty="0">
                <a:solidFill>
                  <a:srgbClr val="333333"/>
                </a:solidFill>
              </a:rPr>
              <a:t> </a:t>
            </a:r>
            <a:r>
              <a:rPr lang="en-US" sz="2400" dirty="0" err="1">
                <a:solidFill>
                  <a:srgbClr val="333333"/>
                </a:solidFill>
              </a:rPr>
              <a:t>negativnih</a:t>
            </a:r>
            <a:r>
              <a:rPr lang="en-US" sz="2400" dirty="0">
                <a:solidFill>
                  <a:srgbClr val="333333"/>
                </a:solidFill>
              </a:rPr>
              <a:t> </a:t>
            </a:r>
            <a:r>
              <a:rPr lang="en-US" sz="2400" dirty="0" err="1">
                <a:solidFill>
                  <a:srgbClr val="333333"/>
                </a:solidFill>
              </a:rPr>
              <a:t>medosebnih</a:t>
            </a:r>
            <a:r>
              <a:rPr lang="en-US" sz="2400" dirty="0">
                <a:solidFill>
                  <a:srgbClr val="333333"/>
                </a:solidFill>
              </a:rPr>
              <a:t> </a:t>
            </a:r>
            <a:r>
              <a:rPr lang="en-US" sz="2400" dirty="0" err="1">
                <a:solidFill>
                  <a:srgbClr val="333333"/>
                </a:solidFill>
              </a:rPr>
              <a:t>izkušenj</a:t>
            </a:r>
            <a:r>
              <a:rPr lang="en-US" sz="2400" dirty="0">
                <a:solidFill>
                  <a:srgbClr val="333333"/>
                </a:solidFill>
              </a:rPr>
              <a:t>. </a:t>
            </a:r>
            <a:r>
              <a:rPr lang="en-US" sz="2400" dirty="0" err="1">
                <a:solidFill>
                  <a:srgbClr val="333333"/>
                </a:solidFill>
              </a:rPr>
              <a:t>Zvišanje</a:t>
            </a:r>
            <a:r>
              <a:rPr lang="en-US" sz="2400" dirty="0">
                <a:solidFill>
                  <a:srgbClr val="333333"/>
                </a:solidFill>
              </a:rPr>
              <a:t> </a:t>
            </a:r>
            <a:r>
              <a:rPr lang="en-US" sz="2400" dirty="0" err="1">
                <a:solidFill>
                  <a:srgbClr val="333333"/>
                </a:solidFill>
              </a:rPr>
              <a:t>samospoštovanja</a:t>
            </a:r>
            <a:r>
              <a:rPr lang="en-US" sz="2400" dirty="0">
                <a:solidFill>
                  <a:srgbClr val="333333"/>
                </a:solidFill>
              </a:rPr>
              <a:t> in </a:t>
            </a:r>
            <a:r>
              <a:rPr lang="en-US" sz="2400" dirty="0" err="1">
                <a:solidFill>
                  <a:srgbClr val="333333"/>
                </a:solidFill>
              </a:rPr>
              <a:t>ublažitev</a:t>
            </a:r>
            <a:r>
              <a:rPr lang="en-US" sz="2400" dirty="0">
                <a:solidFill>
                  <a:srgbClr val="333333"/>
                </a:solidFill>
              </a:rPr>
              <a:t> </a:t>
            </a:r>
            <a:r>
              <a:rPr lang="en-US" sz="2400" dirty="0" err="1">
                <a:solidFill>
                  <a:srgbClr val="333333"/>
                </a:solidFill>
              </a:rPr>
              <a:t>depresivnih</a:t>
            </a:r>
            <a:r>
              <a:rPr lang="en-US" sz="2400" dirty="0">
                <a:solidFill>
                  <a:srgbClr val="333333"/>
                </a:solidFill>
              </a:rPr>
              <a:t> </a:t>
            </a:r>
            <a:r>
              <a:rPr lang="en-US" sz="2400" dirty="0" err="1">
                <a:solidFill>
                  <a:srgbClr val="333333"/>
                </a:solidFill>
              </a:rPr>
              <a:t>simptomov</a:t>
            </a:r>
            <a:r>
              <a:rPr lang="en-US" sz="2400" dirty="0">
                <a:solidFill>
                  <a:srgbClr val="333333"/>
                </a:solidFill>
              </a:rPr>
              <a:t> </a:t>
            </a:r>
            <a:r>
              <a:rPr lang="en-US" sz="2400" dirty="0" err="1">
                <a:solidFill>
                  <a:srgbClr val="333333"/>
                </a:solidFill>
              </a:rPr>
              <a:t>poveča</a:t>
            </a:r>
            <a:r>
              <a:rPr lang="en-US" sz="2400" dirty="0">
                <a:solidFill>
                  <a:srgbClr val="333333"/>
                </a:solidFill>
              </a:rPr>
              <a:t> </a:t>
            </a:r>
            <a:r>
              <a:rPr lang="en-US" sz="2400" dirty="0" err="1">
                <a:solidFill>
                  <a:srgbClr val="333333"/>
                </a:solidFill>
              </a:rPr>
              <a:t>duševno</a:t>
            </a:r>
            <a:r>
              <a:rPr lang="en-US" sz="2400" dirty="0">
                <a:solidFill>
                  <a:srgbClr val="333333"/>
                </a:solidFill>
              </a:rPr>
              <a:t> </a:t>
            </a:r>
            <a:r>
              <a:rPr lang="en-US" sz="2400" dirty="0" err="1">
                <a:solidFill>
                  <a:srgbClr val="333333"/>
                </a:solidFill>
              </a:rPr>
              <a:t>stabilnost</a:t>
            </a:r>
            <a:r>
              <a:rPr lang="en-US" sz="2400" dirty="0">
                <a:solidFill>
                  <a:srgbClr val="333333"/>
                </a:solidFill>
              </a:rPr>
              <a:t>. To </a:t>
            </a:r>
            <a:r>
              <a:rPr lang="en-US" sz="2400" dirty="0" err="1">
                <a:solidFill>
                  <a:srgbClr val="333333"/>
                </a:solidFill>
              </a:rPr>
              <a:t>lahko</a:t>
            </a:r>
            <a:r>
              <a:rPr lang="en-US" sz="2400" dirty="0">
                <a:solidFill>
                  <a:srgbClr val="333333"/>
                </a:solidFill>
              </a:rPr>
              <a:t> </a:t>
            </a:r>
            <a:r>
              <a:rPr lang="en-US" sz="2400" dirty="0" err="1">
                <a:solidFill>
                  <a:srgbClr val="333333"/>
                </a:solidFill>
              </a:rPr>
              <a:t>pomaga</a:t>
            </a:r>
            <a:r>
              <a:rPr lang="en-US" sz="2400" dirty="0">
                <a:solidFill>
                  <a:srgbClr val="333333"/>
                </a:solidFill>
              </a:rPr>
              <a:t> </a:t>
            </a:r>
            <a:r>
              <a:rPr lang="en-US" sz="2400" dirty="0" err="1">
                <a:solidFill>
                  <a:srgbClr val="333333"/>
                </a:solidFill>
              </a:rPr>
              <a:t>tudi</a:t>
            </a:r>
            <a:r>
              <a:rPr lang="en-US" sz="2400" dirty="0">
                <a:solidFill>
                  <a:srgbClr val="333333"/>
                </a:solidFill>
              </a:rPr>
              <a:t> </a:t>
            </a:r>
            <a:r>
              <a:rPr lang="en-US" sz="2400" dirty="0" err="1">
                <a:solidFill>
                  <a:srgbClr val="333333"/>
                </a:solidFill>
              </a:rPr>
              <a:t>pri</a:t>
            </a:r>
            <a:r>
              <a:rPr lang="en-US" sz="2400" dirty="0">
                <a:solidFill>
                  <a:srgbClr val="333333"/>
                </a:solidFill>
              </a:rPr>
              <a:t> </a:t>
            </a:r>
            <a:r>
              <a:rPr lang="en-US" sz="2400" dirty="0" err="1">
                <a:solidFill>
                  <a:srgbClr val="333333"/>
                </a:solidFill>
              </a:rPr>
              <a:t>zmanjševanju</a:t>
            </a:r>
            <a:r>
              <a:rPr lang="en-US" sz="2400" dirty="0">
                <a:solidFill>
                  <a:srgbClr val="333333"/>
                </a:solidFill>
              </a:rPr>
              <a:t> </a:t>
            </a:r>
            <a:r>
              <a:rPr lang="en-US" sz="2400" dirty="0" err="1">
                <a:solidFill>
                  <a:srgbClr val="333333"/>
                </a:solidFill>
              </a:rPr>
              <a:t>psihotičnih</a:t>
            </a:r>
            <a:r>
              <a:rPr lang="en-US" sz="2400" dirty="0">
                <a:solidFill>
                  <a:srgbClr val="333333"/>
                </a:solidFill>
              </a:rPr>
              <a:t> </a:t>
            </a:r>
            <a:r>
              <a:rPr lang="en-US" sz="2400" err="1">
                <a:solidFill>
                  <a:srgbClr val="333333"/>
                </a:solidFill>
              </a:rPr>
              <a:t>simptomov</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5" name="Slide Number Placeholder 4"/>
          <p:cNvSpPr>
            <a:spLocks noGrp="1"/>
          </p:cNvSpPr>
          <p:nvPr>
            <p:ph type="sldNum" sz="quarter" idx="12"/>
          </p:nvPr>
        </p:nvSpPr>
        <p:spPr/>
        <p:txBody>
          <a:bodyPr/>
          <a:lstStyle/>
          <a:p>
            <a:pPr>
              <a:defRPr/>
            </a:pPr>
            <a:fld id="{1DFCAB13-6BD5-4AF8-A016-9382F60EF5E6}" type="slidenum">
              <a:rPr lang="de-DE" smtClean="0">
                <a:latin typeface="+mn-lt"/>
                <a:cs typeface="+mn-cs"/>
              </a:rPr>
              <a:pPr>
                <a:defRPr/>
              </a:pPr>
              <a:t>9</a:t>
            </a:fld>
            <a:endParaRPr lang="de-DE">
              <a:latin typeface="+mn-lt"/>
              <a:cs typeface="+mn-cs"/>
            </a:endParaRPr>
          </a:p>
        </p:txBody>
      </p:sp>
    </p:spTree>
    <p:extLst>
      <p:ext uri="{BB962C8B-B14F-4D97-AF65-F5344CB8AC3E}">
        <p14:creationId xmlns:p14="http://schemas.microsoft.com/office/powerpoint/2010/main" val="4259530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0"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Viri samospoštovanja</a:t>
            </a:r>
            <a:endParaRPr lang="de-DE" sz="3600" dirty="0">
              <a:latin typeface="+mn-lt"/>
              <a:ea typeface="+mn-ea"/>
              <a:cs typeface="+mn-cs"/>
            </a:endParaRPr>
          </a:p>
        </p:txBody>
      </p:sp>
      <p:sp>
        <p:nvSpPr>
          <p:cNvPr id="31746"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sl-SI" sz="2400" dirty="0">
                <a:solidFill>
                  <a:srgbClr val="333333"/>
                </a:solidFill>
              </a:rPr>
              <a:t>Samospoštovanje ni enovito</a:t>
            </a:r>
            <a:r>
              <a:rPr lang="en-US" sz="2400" dirty="0">
                <a:solidFill>
                  <a:srgbClr val="333333"/>
                </a:solidFill>
              </a:rPr>
              <a:t>, </a:t>
            </a:r>
            <a:r>
              <a:rPr lang="sl-SI" sz="2400" dirty="0">
                <a:solidFill>
                  <a:srgbClr val="333333"/>
                </a:solidFill>
              </a:rPr>
              <a:t>temveč je lahko na različnih področjih</a:t>
            </a:r>
            <a:r>
              <a:rPr lang="en-US" sz="2400" dirty="0">
                <a:solidFill>
                  <a:srgbClr val="333333"/>
                </a:solidFill>
              </a:rPr>
              <a:t> (</a:t>
            </a:r>
            <a:r>
              <a:rPr lang="sl-SI" sz="2400" dirty="0">
                <a:solidFill>
                  <a:srgbClr val="333333"/>
                </a:solidFill>
              </a:rPr>
              <a:t>ponazorjeno kot police na desni</a:t>
            </a:r>
            <a:r>
              <a:rPr lang="en-US" sz="2400" dirty="0">
                <a:solidFill>
                  <a:srgbClr val="333333"/>
                </a:solidFill>
              </a:rPr>
              <a:t>)</a:t>
            </a:r>
            <a:r>
              <a:rPr lang="sl-SI" sz="2400" dirty="0">
                <a:solidFill>
                  <a:srgbClr val="333333"/>
                </a:solidFill>
              </a:rPr>
              <a:t> zelo različno </a:t>
            </a:r>
            <a:r>
              <a:rPr lang="sl-SI" sz="2400">
                <a:solidFill>
                  <a:srgbClr val="333333"/>
                </a:solidFill>
              </a:rPr>
              <a:t>izraženo</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10</a:t>
            </a:fld>
            <a:endParaRPr lang="de-DE">
              <a:latin typeface="+mn-lt"/>
              <a:cs typeface="+mn-cs"/>
            </a:endParaRPr>
          </a:p>
        </p:txBody>
      </p:sp>
      <p:sp>
        <p:nvSpPr>
          <p:cNvPr id="19"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 </a:t>
            </a:r>
            <a:endParaRPr lang="de-DE" dirty="0">
              <a:solidFill>
                <a:srgbClr val="333333"/>
              </a:solidFill>
              <a:latin typeface="Calibri Light"/>
              <a:cs typeface="Verdana"/>
            </a:endParaRPr>
          </a:p>
        </p:txBody>
      </p:sp>
      <p:sp>
        <p:nvSpPr>
          <p:cNvPr id="20"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Delo</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Videz</a:t>
            </a:r>
            <a:endParaRPr lang="de-DE" dirty="0">
              <a:solidFill>
                <a:srgbClr val="333333"/>
              </a:solidFill>
              <a:latin typeface="Calibri Light"/>
              <a:cs typeface="Verdana"/>
            </a:endParaRPr>
          </a:p>
        </p:txBody>
      </p:sp>
      <p:sp>
        <p:nvSpPr>
          <p:cNvPr id="22"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 </a:t>
            </a:r>
            <a:endParaRPr lang="de-DE" dirty="0">
              <a:solidFill>
                <a:srgbClr val="333333"/>
              </a:solidFill>
              <a:latin typeface="Calibri Light"/>
              <a:cs typeface="Verdana"/>
            </a:endParaRPr>
          </a:p>
        </p:txBody>
      </p:sp>
      <p:sp>
        <p:nvSpPr>
          <p:cNvPr id="23"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Konjički </a:t>
            </a:r>
            <a:endParaRPr lang="de-DE" dirty="0">
              <a:solidFill>
                <a:srgbClr val="333333"/>
              </a:solidFill>
              <a:latin typeface="Calibri Light"/>
              <a:cs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0"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Viri samospoštovanja</a:t>
            </a:r>
            <a:endParaRPr lang="de-DE" sz="3600" dirty="0">
              <a:latin typeface="+mn-lt"/>
              <a:ea typeface="+mn-ea"/>
              <a:cs typeface="+mn-cs"/>
            </a:endParaRPr>
          </a:p>
        </p:txBody>
      </p:sp>
      <p:sp>
        <p:nvSpPr>
          <p:cNvPr id="31746"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sl-SI" sz="2400" dirty="0">
                <a:solidFill>
                  <a:srgbClr val="333333"/>
                </a:solidFill>
              </a:rPr>
              <a:t>Samospoštovanje ni enovito</a:t>
            </a:r>
            <a:r>
              <a:rPr lang="en-US" sz="2400" dirty="0">
                <a:solidFill>
                  <a:srgbClr val="333333"/>
                </a:solidFill>
              </a:rPr>
              <a:t>, </a:t>
            </a:r>
            <a:r>
              <a:rPr lang="sl-SI" sz="2400" dirty="0">
                <a:solidFill>
                  <a:srgbClr val="333333"/>
                </a:solidFill>
              </a:rPr>
              <a:t>temveč je lahko na različnih področjih</a:t>
            </a:r>
            <a:r>
              <a:rPr lang="en-US" sz="2400" dirty="0">
                <a:solidFill>
                  <a:srgbClr val="333333"/>
                </a:solidFill>
              </a:rPr>
              <a:t> (</a:t>
            </a:r>
            <a:r>
              <a:rPr lang="sl-SI" sz="2400" dirty="0">
                <a:solidFill>
                  <a:srgbClr val="333333"/>
                </a:solidFill>
              </a:rPr>
              <a:t>ponazorjeno kot police na desni</a:t>
            </a:r>
            <a:r>
              <a:rPr lang="en-US" sz="2400" dirty="0">
                <a:solidFill>
                  <a:srgbClr val="333333"/>
                </a:solidFill>
              </a:rPr>
              <a:t>)</a:t>
            </a:r>
            <a:r>
              <a:rPr lang="sl-SI" sz="2400" dirty="0">
                <a:solidFill>
                  <a:srgbClr val="333333"/>
                </a:solidFill>
              </a:rPr>
              <a:t> zelo različno izraženo</a:t>
            </a:r>
            <a:r>
              <a:rPr lang="en-US" sz="2400" dirty="0">
                <a:solidFill>
                  <a:srgbClr val="333333"/>
                </a:solidFill>
              </a:rPr>
              <a:t>.</a:t>
            </a:r>
          </a:p>
          <a:p>
            <a:pPr marL="342900" indent="-342900" eaLnBrk="1" hangingPunct="1">
              <a:buClr>
                <a:srgbClr val="333333"/>
              </a:buClr>
              <a:buFont typeface="WingDings"/>
              <a:buChar char=""/>
            </a:pPr>
            <a:r>
              <a:rPr lang="sl-SI" sz="2400" dirty="0">
                <a:solidFill>
                  <a:srgbClr val="333333"/>
                </a:solidFill>
              </a:rPr>
              <a:t>Pomembno je, ali se osredotočimo samo na naše pomanjkljivosti</a:t>
            </a:r>
            <a:r>
              <a:rPr lang="en-US" sz="2400" dirty="0">
                <a:solidFill>
                  <a:srgbClr val="333333"/>
                </a:solidFill>
              </a:rPr>
              <a:t> (= </a:t>
            </a:r>
            <a:r>
              <a:rPr lang="sl-SI" sz="2400" dirty="0">
                <a:solidFill>
                  <a:srgbClr val="333333"/>
                </a:solidFill>
              </a:rPr>
              <a:t>prazne police</a:t>
            </a:r>
            <a:r>
              <a:rPr lang="en-US" sz="2400" dirty="0">
                <a:solidFill>
                  <a:srgbClr val="333333"/>
                </a:solidFill>
              </a:rPr>
              <a:t>) </a:t>
            </a:r>
            <a:r>
              <a:rPr lang="sl-SI" sz="2400" dirty="0">
                <a:solidFill>
                  <a:srgbClr val="333333"/>
                </a:solidFill>
              </a:rPr>
              <a:t>ali pa upoštevamo tudi naše sposobnosti in odlike</a:t>
            </a:r>
            <a:r>
              <a:rPr lang="en-US" sz="2400" dirty="0">
                <a:solidFill>
                  <a:srgbClr val="333333"/>
                </a:solidFill>
              </a:rPr>
              <a:t> (</a:t>
            </a:r>
            <a:r>
              <a:rPr lang="sl-SI" sz="2400" dirty="0">
                <a:solidFill>
                  <a:srgbClr val="333333"/>
                </a:solidFill>
              </a:rPr>
              <a:t>polne police</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11</a:t>
            </a:fld>
            <a:endParaRPr lang="de-DE">
              <a:latin typeface="+mn-lt"/>
              <a:cs typeface="+mn-cs"/>
            </a:endParaRPr>
          </a:p>
        </p:txBody>
      </p:sp>
      <p:sp>
        <p:nvSpPr>
          <p:cNvPr id="19"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 </a:t>
            </a:r>
            <a:endParaRPr lang="de-DE" dirty="0">
              <a:solidFill>
                <a:srgbClr val="333333"/>
              </a:solidFill>
              <a:latin typeface="Calibri Light"/>
              <a:cs typeface="Verdana"/>
            </a:endParaRPr>
          </a:p>
        </p:txBody>
      </p:sp>
      <p:sp>
        <p:nvSpPr>
          <p:cNvPr id="20"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Delo</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Videz</a:t>
            </a:r>
            <a:endParaRPr lang="de-DE" dirty="0">
              <a:solidFill>
                <a:srgbClr val="333333"/>
              </a:solidFill>
              <a:latin typeface="Calibri Light"/>
              <a:cs typeface="Verdana"/>
            </a:endParaRPr>
          </a:p>
        </p:txBody>
      </p:sp>
      <p:sp>
        <p:nvSpPr>
          <p:cNvPr id="22"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 </a:t>
            </a:r>
            <a:endParaRPr lang="de-DE" dirty="0">
              <a:solidFill>
                <a:srgbClr val="333333"/>
              </a:solidFill>
              <a:latin typeface="Calibri Light"/>
              <a:cs typeface="Verdana"/>
            </a:endParaRPr>
          </a:p>
        </p:txBody>
      </p:sp>
      <p:sp>
        <p:nvSpPr>
          <p:cNvPr id="23"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Konjički </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488221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Ljudje z nizkim samospoštovanjem…</a:t>
            </a:r>
            <a:endParaRPr lang="de-DE" sz="3600" dirty="0">
              <a:latin typeface="+mn-lt"/>
              <a:ea typeface="+mn-ea"/>
              <a:cs typeface="+mn-cs"/>
            </a:endParaRPr>
          </a:p>
        </p:txBody>
      </p:sp>
      <p:sp>
        <p:nvSpPr>
          <p:cNvPr id="3789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sl-SI" sz="2400" dirty="0">
                <a:solidFill>
                  <a:srgbClr val="333333"/>
                </a:solidFill>
              </a:rPr>
              <a:t>se nagibajo k temu, da gledajo samo na lastne prazne police ter na polne police </a:t>
            </a:r>
            <a:r>
              <a:rPr lang="sl-SI" sz="2400">
                <a:solidFill>
                  <a:srgbClr val="333333"/>
                </a:solidFill>
              </a:rPr>
              <a:t>drugih</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12</a:t>
            </a:fld>
            <a:endParaRPr lang="de-DE">
              <a:latin typeface="+mn-lt"/>
              <a:cs typeface="+mn-cs"/>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 </a:t>
            </a:r>
            <a:endParaRPr lang="de-DE" dirty="0">
              <a:solidFill>
                <a:srgbClr val="333333"/>
              </a:solidFill>
              <a:latin typeface="Calibri Light"/>
              <a:cs typeface="Verdana"/>
            </a:endParaRPr>
          </a:p>
        </p:txBody>
      </p:sp>
      <p:sp>
        <p:nvSpPr>
          <p:cNvPr id="2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Delo</a:t>
            </a:r>
            <a:endParaRPr lang="de-DE" dirty="0">
              <a:solidFill>
                <a:srgbClr val="333333"/>
              </a:solidFill>
              <a:latin typeface="Calibri Light"/>
              <a:cs typeface="Verdana"/>
            </a:endParaRPr>
          </a:p>
        </p:txBody>
      </p:sp>
      <p:sp>
        <p:nvSpPr>
          <p:cNvPr id="2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Videz</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 </a:t>
            </a:r>
            <a:endParaRPr lang="de-DE" dirty="0">
              <a:solidFill>
                <a:srgbClr val="333333"/>
              </a:solidFill>
              <a:latin typeface="Calibri Light"/>
              <a:cs typeface="Verdana"/>
            </a:endParaRPr>
          </a:p>
        </p:txBody>
      </p:sp>
      <p:sp>
        <p:nvSpPr>
          <p:cNvPr id="2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Konjički </a:t>
            </a:r>
            <a:endParaRPr lang="de-DE" dirty="0">
              <a:solidFill>
                <a:srgbClr val="333333"/>
              </a:solidFill>
              <a:latin typeface="Calibri Light"/>
              <a:cs typeface="Verdan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Ljudje z nizkim samospoštovanjem…</a:t>
            </a:r>
            <a:endParaRPr lang="de-DE" sz="3600" dirty="0">
              <a:latin typeface="+mn-lt"/>
              <a:ea typeface="+mn-ea"/>
              <a:cs typeface="+mn-cs"/>
            </a:endParaRPr>
          </a:p>
        </p:txBody>
      </p:sp>
      <p:sp>
        <p:nvSpPr>
          <p:cNvPr id="3789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sl-SI" sz="2400" dirty="0">
                <a:solidFill>
                  <a:srgbClr val="333333"/>
                </a:solidFill>
              </a:rPr>
              <a:t>se nagibajo k temu, da gledajo samo na lastne prazne police ter na polne police drugih</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 </a:t>
            </a:r>
            <a:r>
              <a:rPr lang="sl-SI" sz="2400" dirty="0">
                <a:solidFill>
                  <a:srgbClr val="333333"/>
                </a:solidFill>
              </a:rPr>
              <a:t>se nagibajo k posplošenim negativnim opisom sebe</a:t>
            </a:r>
            <a:r>
              <a:rPr lang="en-US" sz="2400" dirty="0">
                <a:solidFill>
                  <a:srgbClr val="333333"/>
                </a:solidFill>
              </a:rPr>
              <a:t> (</a:t>
            </a:r>
            <a:r>
              <a:rPr lang="sl-SI" sz="2400" dirty="0">
                <a:solidFill>
                  <a:srgbClr val="333333"/>
                </a:solidFill>
              </a:rPr>
              <a:t>npr</a:t>
            </a:r>
            <a:r>
              <a:rPr lang="sl-SI" sz="2400">
                <a:solidFill>
                  <a:srgbClr val="333333"/>
                </a:solidFill>
              </a:rPr>
              <a:t>.</a:t>
            </a:r>
            <a:r>
              <a:rPr lang="en-US" sz="2400">
                <a:solidFill>
                  <a:srgbClr val="333333"/>
                </a:solidFill>
              </a:rPr>
              <a:t> “</a:t>
            </a:r>
            <a:r>
              <a:rPr lang="sl-SI" sz="2400">
                <a:solidFill>
                  <a:srgbClr val="333333"/>
                </a:solidFill>
              </a:rPr>
              <a:t>Sem ničvreden</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13</a:t>
            </a:fld>
            <a:endParaRPr lang="de-DE">
              <a:latin typeface="+mn-lt"/>
              <a:cs typeface="+mn-cs"/>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 </a:t>
            </a:r>
            <a:endParaRPr lang="de-DE" dirty="0">
              <a:solidFill>
                <a:srgbClr val="333333"/>
              </a:solidFill>
              <a:latin typeface="Calibri Light"/>
              <a:cs typeface="Verdana"/>
            </a:endParaRPr>
          </a:p>
        </p:txBody>
      </p:sp>
      <p:sp>
        <p:nvSpPr>
          <p:cNvPr id="2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Delo</a:t>
            </a:r>
            <a:endParaRPr lang="de-DE" dirty="0">
              <a:solidFill>
                <a:srgbClr val="333333"/>
              </a:solidFill>
              <a:latin typeface="Calibri Light"/>
              <a:cs typeface="Verdana"/>
            </a:endParaRPr>
          </a:p>
        </p:txBody>
      </p:sp>
      <p:sp>
        <p:nvSpPr>
          <p:cNvPr id="2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Videz</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 </a:t>
            </a:r>
            <a:endParaRPr lang="de-DE" dirty="0">
              <a:solidFill>
                <a:srgbClr val="333333"/>
              </a:solidFill>
              <a:latin typeface="Calibri Light"/>
              <a:cs typeface="Verdana"/>
            </a:endParaRPr>
          </a:p>
        </p:txBody>
      </p:sp>
      <p:sp>
        <p:nvSpPr>
          <p:cNvPr id="2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Konjički </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811298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Ljudje z nizkim samospoštovanjem…</a:t>
            </a:r>
            <a:endParaRPr lang="de-DE" sz="3600" dirty="0">
              <a:latin typeface="+mn-lt"/>
              <a:ea typeface="+mn-ea"/>
              <a:cs typeface="+mn-cs"/>
            </a:endParaRPr>
          </a:p>
        </p:txBody>
      </p:sp>
      <p:sp>
        <p:nvSpPr>
          <p:cNvPr id="3789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sl-SI" sz="2400" dirty="0">
                <a:solidFill>
                  <a:srgbClr val="333333"/>
                </a:solidFill>
              </a:rPr>
              <a:t>se nagibajo k temu, da gledajo samo na lastne prazne police ter na polne police drugih</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 </a:t>
            </a:r>
            <a:r>
              <a:rPr lang="sl-SI" sz="2400" dirty="0">
                <a:solidFill>
                  <a:srgbClr val="333333"/>
                </a:solidFill>
              </a:rPr>
              <a:t>se nagibajo k posplošenim negativnim opisom sebe</a:t>
            </a:r>
            <a:r>
              <a:rPr lang="en-US" sz="2400" dirty="0">
                <a:solidFill>
                  <a:srgbClr val="333333"/>
                </a:solidFill>
              </a:rPr>
              <a:t> (</a:t>
            </a:r>
            <a:r>
              <a:rPr lang="sl-SI" sz="2400" dirty="0">
                <a:solidFill>
                  <a:srgbClr val="333333"/>
                </a:solidFill>
              </a:rPr>
              <a:t>npr</a:t>
            </a:r>
            <a:r>
              <a:rPr lang="sl-SI" sz="2400">
                <a:solidFill>
                  <a:srgbClr val="333333"/>
                </a:solidFill>
              </a:rPr>
              <a:t>.</a:t>
            </a:r>
            <a:r>
              <a:rPr lang="en-US" sz="2400">
                <a:solidFill>
                  <a:srgbClr val="333333"/>
                </a:solidFill>
              </a:rPr>
              <a:t> “</a:t>
            </a:r>
            <a:r>
              <a:rPr lang="sl-SI" sz="2400">
                <a:solidFill>
                  <a:srgbClr val="333333"/>
                </a:solidFill>
              </a:rPr>
              <a:t>Sem ničvreden</a:t>
            </a:r>
            <a:r>
              <a:rPr lang="en-US" sz="2400">
                <a:solidFill>
                  <a:srgbClr val="333333"/>
                </a:solidFill>
              </a:rPr>
              <a:t>”).</a:t>
            </a:r>
            <a:endParaRPr lang="de-DE" sz="2400" dirty="0">
              <a:solidFill>
                <a:srgbClr val="333333"/>
              </a:solidFill>
            </a:endParaRPr>
          </a:p>
          <a:p>
            <a:pPr marL="342900" indent="-342900">
              <a:buClr>
                <a:srgbClr val="333333"/>
              </a:buClr>
              <a:buFont typeface="WingDings"/>
              <a:buChar char=""/>
            </a:pPr>
            <a:r>
              <a:rPr lang="de-DE" sz="2400" dirty="0">
                <a:solidFill>
                  <a:srgbClr val="333333"/>
                </a:solidFill>
              </a:rPr>
              <a:t>… </a:t>
            </a:r>
            <a:r>
              <a:rPr lang="sl-SI" sz="2400" dirty="0">
                <a:solidFill>
                  <a:srgbClr val="333333"/>
                </a:solidFill>
              </a:rPr>
              <a:t>ne ločijo med osebo kot celoto in njenim vedenjem</a:t>
            </a:r>
            <a:r>
              <a:rPr lang="en-US" sz="2400" dirty="0">
                <a:solidFill>
                  <a:srgbClr val="333333"/>
                </a:solidFill>
              </a:rPr>
              <a:t> (</a:t>
            </a:r>
            <a:r>
              <a:rPr lang="sl-SI" sz="2400" dirty="0">
                <a:solidFill>
                  <a:srgbClr val="333333"/>
                </a:solidFill>
              </a:rPr>
              <a:t>npr</a:t>
            </a:r>
            <a:r>
              <a:rPr lang="sl-SI" sz="2400">
                <a:solidFill>
                  <a:srgbClr val="333333"/>
                </a:solidFill>
              </a:rPr>
              <a:t>.</a:t>
            </a:r>
            <a:r>
              <a:rPr lang="en-US" sz="2400">
                <a:solidFill>
                  <a:srgbClr val="333333"/>
                </a:solidFill>
              </a:rPr>
              <a:t> “</a:t>
            </a:r>
            <a:r>
              <a:rPr lang="sl-SI" sz="2400">
                <a:solidFill>
                  <a:srgbClr val="333333"/>
                </a:solidFill>
              </a:rPr>
              <a:t>Če </a:t>
            </a:r>
            <a:r>
              <a:rPr lang="sl-SI" sz="2400" dirty="0">
                <a:solidFill>
                  <a:srgbClr val="333333"/>
                </a:solidFill>
              </a:rPr>
              <a:t>pri eni stvari nisem uspešen</a:t>
            </a:r>
            <a:r>
              <a:rPr lang="en-US" sz="2400" dirty="0">
                <a:solidFill>
                  <a:srgbClr val="333333"/>
                </a:solidFill>
              </a:rPr>
              <a:t>, </a:t>
            </a:r>
            <a:r>
              <a:rPr lang="sl-SI" sz="2400" dirty="0">
                <a:solidFill>
                  <a:srgbClr val="333333"/>
                </a:solidFill>
              </a:rPr>
              <a:t>to pomeni, da </a:t>
            </a:r>
            <a:r>
              <a:rPr lang="sl-SI" sz="2400">
                <a:solidFill>
                  <a:srgbClr val="333333"/>
                </a:solidFill>
              </a:rPr>
              <a:t>sem zguba</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14</a:t>
            </a:fld>
            <a:endParaRPr lang="de-DE">
              <a:latin typeface="+mn-lt"/>
              <a:cs typeface="+mn-cs"/>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 </a:t>
            </a:r>
            <a:endParaRPr lang="de-DE" dirty="0">
              <a:solidFill>
                <a:srgbClr val="333333"/>
              </a:solidFill>
              <a:latin typeface="Calibri Light"/>
              <a:cs typeface="Verdana"/>
            </a:endParaRPr>
          </a:p>
        </p:txBody>
      </p:sp>
      <p:sp>
        <p:nvSpPr>
          <p:cNvPr id="2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Delo</a:t>
            </a:r>
            <a:endParaRPr lang="de-DE" dirty="0">
              <a:solidFill>
                <a:srgbClr val="333333"/>
              </a:solidFill>
              <a:latin typeface="Calibri Light"/>
              <a:cs typeface="Verdana"/>
            </a:endParaRPr>
          </a:p>
        </p:txBody>
      </p:sp>
      <p:sp>
        <p:nvSpPr>
          <p:cNvPr id="2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Videz</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 </a:t>
            </a:r>
            <a:endParaRPr lang="de-DE" dirty="0">
              <a:solidFill>
                <a:srgbClr val="333333"/>
              </a:solidFill>
              <a:latin typeface="Calibri Light"/>
              <a:cs typeface="Verdana"/>
            </a:endParaRPr>
          </a:p>
        </p:txBody>
      </p:sp>
      <p:sp>
        <p:nvSpPr>
          <p:cNvPr id="2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Konjički </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569175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Ne pozabite…</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15</a:t>
            </a:fld>
            <a:endParaRPr lang="de-DE">
              <a:latin typeface="+mn-lt"/>
              <a:cs typeface="+mn-cs"/>
            </a:endParaRPr>
          </a:p>
        </p:txBody>
      </p:sp>
      <p:pic>
        <p:nvPicPr>
          <p:cNvPr id="2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8" name="Caption_24"/>
          <p:cNvSpPr>
            <a:spLocks noChangeArrowheads="1"/>
          </p:cNvSpPr>
          <p:nvPr/>
        </p:nvSpPr>
        <p:spPr bwMode="auto">
          <a:xfrm>
            <a:off x="8088283" y="2139605"/>
            <a:ext cx="3539611" cy="1188720"/>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Zadnji sem bil izbran v šoli pri timskih športih; ne gredo mi igre z žogo, sem pa dobra plesalka…</a:t>
            </a:r>
            <a:endParaRPr lang="de-DE" i="1" dirty="0">
              <a:solidFill>
                <a:srgbClr val="333333"/>
              </a:solidFill>
              <a:latin typeface="Calibri Light"/>
              <a:ea typeface="ＭＳ Ｐゴシック" charset="0"/>
            </a:endParaRPr>
          </a:p>
        </p:txBody>
      </p:sp>
      <p:sp>
        <p:nvSpPr>
          <p:cNvPr id="29" name="Caption_27"/>
          <p:cNvSpPr>
            <a:spLocks noChangeArrowheads="1"/>
          </p:cNvSpPr>
          <p:nvPr/>
        </p:nvSpPr>
        <p:spPr bwMode="auto">
          <a:xfrm>
            <a:off x="8088283" y="3786655"/>
            <a:ext cx="3539611" cy="109728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a:solidFill>
                  <a:srgbClr val="333333"/>
                </a:solidFill>
                <a:latin typeface="Calibri Light"/>
                <a:ea typeface="ＭＳ Ｐゴシック" charset="0"/>
              </a:rPr>
              <a:t>Rad </a:t>
            </a:r>
            <a:r>
              <a:rPr lang="en-US" i="1" dirty="0" err="1">
                <a:solidFill>
                  <a:srgbClr val="333333"/>
                </a:solidFill>
                <a:latin typeface="Calibri Light"/>
                <a:ea typeface="ＭＳ Ｐゴシック" charset="0"/>
              </a:rPr>
              <a:t>kuham</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vem</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veliko</a:t>
            </a:r>
            <a:r>
              <a:rPr lang="en-US" i="1" dirty="0">
                <a:solidFill>
                  <a:srgbClr val="333333"/>
                </a:solidFill>
                <a:latin typeface="Calibri Light"/>
                <a:ea typeface="ＭＳ Ｐゴシック" charset="0"/>
              </a:rPr>
              <a:t> o </a:t>
            </a:r>
            <a:r>
              <a:rPr lang="en-US" i="1" dirty="0" err="1">
                <a:solidFill>
                  <a:srgbClr val="333333"/>
                </a:solidFill>
                <a:latin typeface="Calibri Light"/>
                <a:ea typeface="ＭＳ Ｐゴシック" charset="0"/>
              </a:rPr>
              <a:t>glasbi</a:t>
            </a:r>
            <a:r>
              <a:rPr lang="en-US" i="1" dirty="0">
                <a:solidFill>
                  <a:srgbClr val="333333"/>
                </a:solidFill>
                <a:latin typeface="Calibri Light"/>
                <a:ea typeface="ＭＳ Ｐゴシック" charset="0"/>
              </a:rPr>
              <a:t> in </a:t>
            </a:r>
            <a:r>
              <a:rPr lang="en-US" i="1" dirty="0" err="1">
                <a:solidFill>
                  <a:srgbClr val="333333"/>
                </a:solidFill>
                <a:latin typeface="Calibri Light"/>
                <a:ea typeface="ＭＳ Ｐゴシック" charset="0"/>
              </a:rPr>
              <a:t>politiki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zanimajo</a:t>
            </a:r>
            <a:r>
              <a:rPr lang="en-US" i="1" dirty="0">
                <a:solidFill>
                  <a:srgbClr val="333333"/>
                </a:solidFill>
                <a:latin typeface="Calibri Light"/>
                <a:ea typeface="ＭＳ Ｐゴシック" charset="0"/>
              </a:rPr>
              <a:t> me </a:t>
            </a:r>
            <a:r>
              <a:rPr lang="en-US" i="1" dirty="0" err="1">
                <a:solidFill>
                  <a:srgbClr val="333333"/>
                </a:solidFill>
                <a:latin typeface="Calibri Light"/>
                <a:ea typeface="ＭＳ Ｐゴシック" charset="0"/>
              </a:rPr>
              <a:t>knjige</a:t>
            </a:r>
            <a:r>
              <a:rPr lang="en-US" i="1" dirty="0">
                <a:solidFill>
                  <a:srgbClr val="333333"/>
                </a:solidFill>
                <a:latin typeface="Calibri Light"/>
                <a:ea typeface="ＭＳ Ｐゴシック" charset="0"/>
              </a:rPr>
              <a:t> in filmi…</a:t>
            </a:r>
            <a:endParaRPr lang="de-DE" i="1" dirty="0">
              <a:solidFill>
                <a:srgbClr val="333333"/>
              </a:solidFill>
              <a:latin typeface="Calibri Light"/>
              <a:ea typeface="ＭＳ Ｐゴシック" charset="0"/>
            </a:endParaRPr>
          </a:p>
        </p:txBody>
      </p:sp>
      <p:sp>
        <p:nvSpPr>
          <p:cNvPr id="30" name="Caption_26"/>
          <p:cNvSpPr>
            <a:spLocks noChangeArrowheads="1"/>
          </p:cNvSpPr>
          <p:nvPr/>
        </p:nvSpPr>
        <p:spPr bwMode="auto">
          <a:xfrm>
            <a:off x="680250" y="4384452"/>
            <a:ext cx="3351885" cy="91440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Všeč so mi moji lasje in oči, vendar bi bil rad višji...</a:t>
            </a:r>
            <a:endParaRPr lang="de-DE" i="1" dirty="0">
              <a:solidFill>
                <a:srgbClr val="333333"/>
              </a:solidFill>
              <a:latin typeface="Calibri Light"/>
              <a:ea typeface="ＭＳ Ｐゴシック" charset="0"/>
            </a:endParaRPr>
          </a:p>
        </p:txBody>
      </p:sp>
      <p:sp>
        <p:nvSpPr>
          <p:cNvPr id="31" name="Caption_25"/>
          <p:cNvSpPr>
            <a:spLocks noChangeArrowheads="1"/>
          </p:cNvSpPr>
          <p:nvPr/>
        </p:nvSpPr>
        <p:spPr bwMode="auto">
          <a:xfrm>
            <a:off x="680251" y="3265714"/>
            <a:ext cx="3351884"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Trenutno sem brezposeln; padel sem na zadnjem izpitu</a:t>
            </a:r>
            <a:endParaRPr lang="de-DE" i="1" dirty="0">
              <a:solidFill>
                <a:srgbClr val="333333"/>
              </a:solidFill>
              <a:latin typeface="Calibri Light"/>
              <a:ea typeface="ＭＳ Ｐゴシック" charset="0"/>
            </a:endParaRPr>
          </a:p>
        </p:txBody>
      </p:sp>
      <p:sp>
        <p:nvSpPr>
          <p:cNvPr id="32" name="Caption_28"/>
          <p:cNvSpPr>
            <a:spLocks noChangeArrowheads="1"/>
          </p:cNvSpPr>
          <p:nvPr/>
        </p:nvSpPr>
        <p:spPr bwMode="auto">
          <a:xfrm>
            <a:off x="680251" y="1969477"/>
            <a:ext cx="3351884"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Znam poslušati druge; zelo zanesljiv; dober prijatelji in znam spraviti druge v smeh…</a:t>
            </a:r>
            <a:endParaRPr lang="de-DE" dirty="0">
              <a:solidFill>
                <a:srgbClr val="333333"/>
              </a:solidFill>
              <a:latin typeface="Calibri Light"/>
              <a:ea typeface="ＭＳ Ｐゴシック" charset="0"/>
            </a:endParaRPr>
          </a:p>
        </p:txBody>
      </p:sp>
      <p:sp>
        <p:nvSpPr>
          <p:cNvPr id="37"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 </a:t>
            </a:r>
            <a:endParaRPr lang="de-DE" dirty="0">
              <a:solidFill>
                <a:srgbClr val="333333"/>
              </a:solidFill>
              <a:latin typeface="Calibri Light"/>
              <a:cs typeface="Verdana"/>
            </a:endParaRPr>
          </a:p>
        </p:txBody>
      </p:sp>
      <p:sp>
        <p:nvSpPr>
          <p:cNvPr id="38"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Delo</a:t>
            </a:r>
            <a:endParaRPr lang="de-DE" dirty="0">
              <a:solidFill>
                <a:srgbClr val="333333"/>
              </a:solidFill>
              <a:latin typeface="Calibri Light"/>
              <a:cs typeface="Verdana"/>
            </a:endParaRPr>
          </a:p>
        </p:txBody>
      </p:sp>
      <p:sp>
        <p:nvSpPr>
          <p:cNvPr id="39"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Videz</a:t>
            </a:r>
            <a:endParaRPr lang="de-DE" dirty="0">
              <a:solidFill>
                <a:srgbClr val="333333"/>
              </a:solidFill>
              <a:latin typeface="Calibri Light"/>
              <a:cs typeface="Verdana"/>
            </a:endParaRPr>
          </a:p>
        </p:txBody>
      </p:sp>
      <p:sp>
        <p:nvSpPr>
          <p:cNvPr id="40"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 </a:t>
            </a:r>
            <a:endParaRPr lang="de-DE" dirty="0">
              <a:solidFill>
                <a:srgbClr val="333333"/>
              </a:solidFill>
              <a:latin typeface="Calibri Light"/>
              <a:cs typeface="Verdana"/>
            </a:endParaRPr>
          </a:p>
        </p:txBody>
      </p:sp>
      <p:sp>
        <p:nvSpPr>
          <p:cNvPr id="41"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Konjički </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786399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Ne pozabite…</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16</a:t>
            </a:fld>
            <a:endParaRPr lang="de-DE">
              <a:latin typeface="+mn-lt"/>
              <a:cs typeface="+mn-cs"/>
            </a:endParaRPr>
          </a:p>
        </p:txBody>
      </p:sp>
      <p:pic>
        <p:nvPicPr>
          <p:cNvPr id="2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5"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en-US" sz="2000">
                <a:solidFill>
                  <a:srgbClr val="004992"/>
                </a:solidFill>
                <a:latin typeface="Calibri Light"/>
                <a:cs typeface="Verdana"/>
              </a:rPr>
              <a:t>Na katero polico že dolgo niste pogledali? Kakšni skriti zakladi bi lahko bili tam?</a:t>
            </a:r>
            <a:endParaRPr lang="fr-FR" sz="2000" dirty="0">
              <a:solidFill>
                <a:srgbClr val="004992"/>
              </a:solidFill>
              <a:latin typeface="Calibri Light"/>
              <a:cs typeface="Verdana"/>
            </a:endParaRPr>
          </a:p>
        </p:txBody>
      </p:sp>
      <p:sp>
        <p:nvSpPr>
          <p:cNvPr id="28" name="Caption_24"/>
          <p:cNvSpPr>
            <a:spLocks noChangeArrowheads="1"/>
          </p:cNvSpPr>
          <p:nvPr/>
        </p:nvSpPr>
        <p:spPr bwMode="auto">
          <a:xfrm>
            <a:off x="8088283" y="2139605"/>
            <a:ext cx="3539611" cy="1188720"/>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Zadnji sem bil izbran v šoli pri timskih športih; ne gredo mi igre z žogo, sem pa dobra plesalka…</a:t>
            </a:r>
            <a:endParaRPr lang="de-DE" i="1" dirty="0">
              <a:solidFill>
                <a:srgbClr val="333333"/>
              </a:solidFill>
              <a:latin typeface="Calibri Light"/>
              <a:ea typeface="ＭＳ Ｐゴシック" charset="0"/>
            </a:endParaRPr>
          </a:p>
        </p:txBody>
      </p:sp>
      <p:sp>
        <p:nvSpPr>
          <p:cNvPr id="29" name="Caption_27"/>
          <p:cNvSpPr>
            <a:spLocks noChangeArrowheads="1"/>
          </p:cNvSpPr>
          <p:nvPr/>
        </p:nvSpPr>
        <p:spPr bwMode="auto">
          <a:xfrm>
            <a:off x="8088283" y="3786655"/>
            <a:ext cx="3539611" cy="109728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a:solidFill>
                  <a:srgbClr val="333333"/>
                </a:solidFill>
                <a:latin typeface="Calibri Light"/>
                <a:ea typeface="ＭＳ Ｐゴシック" charset="0"/>
              </a:rPr>
              <a:t>Rad </a:t>
            </a:r>
            <a:r>
              <a:rPr lang="en-US" i="1" dirty="0" err="1">
                <a:solidFill>
                  <a:srgbClr val="333333"/>
                </a:solidFill>
                <a:latin typeface="Calibri Light"/>
                <a:ea typeface="ＭＳ Ｐゴシック" charset="0"/>
              </a:rPr>
              <a:t>kuham</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vem</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veliko</a:t>
            </a:r>
            <a:r>
              <a:rPr lang="en-US" i="1" dirty="0">
                <a:solidFill>
                  <a:srgbClr val="333333"/>
                </a:solidFill>
                <a:latin typeface="Calibri Light"/>
                <a:ea typeface="ＭＳ Ｐゴシック" charset="0"/>
              </a:rPr>
              <a:t> o </a:t>
            </a:r>
            <a:r>
              <a:rPr lang="en-US" i="1" dirty="0" err="1">
                <a:solidFill>
                  <a:srgbClr val="333333"/>
                </a:solidFill>
                <a:latin typeface="Calibri Light"/>
                <a:ea typeface="ＭＳ Ｐゴシック" charset="0"/>
              </a:rPr>
              <a:t>glasbi</a:t>
            </a:r>
            <a:r>
              <a:rPr lang="en-US" i="1" dirty="0">
                <a:solidFill>
                  <a:srgbClr val="333333"/>
                </a:solidFill>
                <a:latin typeface="Calibri Light"/>
                <a:ea typeface="ＭＳ Ｐゴシック" charset="0"/>
              </a:rPr>
              <a:t> in </a:t>
            </a:r>
            <a:r>
              <a:rPr lang="en-US" i="1" dirty="0" err="1">
                <a:solidFill>
                  <a:srgbClr val="333333"/>
                </a:solidFill>
                <a:latin typeface="Calibri Light"/>
                <a:ea typeface="ＭＳ Ｐゴシック" charset="0"/>
              </a:rPr>
              <a:t>politiki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zanimajo</a:t>
            </a:r>
            <a:r>
              <a:rPr lang="en-US" i="1" dirty="0">
                <a:solidFill>
                  <a:srgbClr val="333333"/>
                </a:solidFill>
                <a:latin typeface="Calibri Light"/>
                <a:ea typeface="ＭＳ Ｐゴシック" charset="0"/>
              </a:rPr>
              <a:t> me </a:t>
            </a:r>
            <a:r>
              <a:rPr lang="en-US" i="1" dirty="0" err="1">
                <a:solidFill>
                  <a:srgbClr val="333333"/>
                </a:solidFill>
                <a:latin typeface="Calibri Light"/>
                <a:ea typeface="ＭＳ Ｐゴシック" charset="0"/>
              </a:rPr>
              <a:t>knjige</a:t>
            </a:r>
            <a:r>
              <a:rPr lang="en-US" i="1" dirty="0">
                <a:solidFill>
                  <a:srgbClr val="333333"/>
                </a:solidFill>
                <a:latin typeface="Calibri Light"/>
                <a:ea typeface="ＭＳ Ｐゴシック" charset="0"/>
              </a:rPr>
              <a:t> in filmi…</a:t>
            </a:r>
            <a:endParaRPr lang="de-DE" i="1" dirty="0">
              <a:solidFill>
                <a:srgbClr val="333333"/>
              </a:solidFill>
              <a:latin typeface="Calibri Light"/>
              <a:ea typeface="ＭＳ Ｐゴシック" charset="0"/>
            </a:endParaRPr>
          </a:p>
        </p:txBody>
      </p:sp>
      <p:sp>
        <p:nvSpPr>
          <p:cNvPr id="30" name="Caption_26"/>
          <p:cNvSpPr>
            <a:spLocks noChangeArrowheads="1"/>
          </p:cNvSpPr>
          <p:nvPr/>
        </p:nvSpPr>
        <p:spPr bwMode="auto">
          <a:xfrm>
            <a:off x="680250" y="4384452"/>
            <a:ext cx="3351885" cy="91440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Všeč so mi moji lasje in oči, vendar bi bil rad višji...</a:t>
            </a:r>
            <a:endParaRPr lang="de-DE" i="1" dirty="0">
              <a:solidFill>
                <a:srgbClr val="333333"/>
              </a:solidFill>
              <a:latin typeface="Calibri Light"/>
              <a:ea typeface="ＭＳ Ｐゴシック" charset="0"/>
            </a:endParaRPr>
          </a:p>
        </p:txBody>
      </p:sp>
      <p:sp>
        <p:nvSpPr>
          <p:cNvPr id="31" name="Caption_25"/>
          <p:cNvSpPr>
            <a:spLocks noChangeArrowheads="1"/>
          </p:cNvSpPr>
          <p:nvPr/>
        </p:nvSpPr>
        <p:spPr bwMode="auto">
          <a:xfrm>
            <a:off x="680251" y="3265714"/>
            <a:ext cx="3351884"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Trenutno sem brezposeln; padel sem na zadnjem izpitu</a:t>
            </a:r>
            <a:endParaRPr lang="de-DE" i="1" dirty="0">
              <a:solidFill>
                <a:srgbClr val="333333"/>
              </a:solidFill>
              <a:latin typeface="Calibri Light"/>
              <a:ea typeface="ＭＳ Ｐゴシック" charset="0"/>
            </a:endParaRPr>
          </a:p>
        </p:txBody>
      </p:sp>
      <p:sp>
        <p:nvSpPr>
          <p:cNvPr id="32" name="Caption_28"/>
          <p:cNvSpPr>
            <a:spLocks noChangeArrowheads="1"/>
          </p:cNvSpPr>
          <p:nvPr/>
        </p:nvSpPr>
        <p:spPr bwMode="auto">
          <a:xfrm>
            <a:off x="680251" y="1969477"/>
            <a:ext cx="3351884"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Znam poslušati druge; zelo zanesljiv; dober prijatelji in znam spraviti druge v smeh…</a:t>
            </a:r>
            <a:endParaRPr lang="de-DE" dirty="0">
              <a:solidFill>
                <a:srgbClr val="333333"/>
              </a:solidFill>
              <a:latin typeface="Calibri Light"/>
              <a:ea typeface="ＭＳ Ｐゴシック" charset="0"/>
            </a:endParaRPr>
          </a:p>
        </p:txBody>
      </p:sp>
      <p:sp>
        <p:nvSpPr>
          <p:cNvPr id="37"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Odnosi </a:t>
            </a:r>
            <a:endParaRPr lang="de-DE" dirty="0">
              <a:solidFill>
                <a:srgbClr val="333333"/>
              </a:solidFill>
              <a:latin typeface="Calibri Light"/>
              <a:cs typeface="Verdana"/>
            </a:endParaRPr>
          </a:p>
        </p:txBody>
      </p:sp>
      <p:sp>
        <p:nvSpPr>
          <p:cNvPr id="38"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Delo</a:t>
            </a:r>
            <a:endParaRPr lang="de-DE" dirty="0">
              <a:solidFill>
                <a:srgbClr val="333333"/>
              </a:solidFill>
              <a:latin typeface="Calibri Light"/>
              <a:cs typeface="Verdana"/>
            </a:endParaRPr>
          </a:p>
        </p:txBody>
      </p:sp>
      <p:sp>
        <p:nvSpPr>
          <p:cNvPr id="39"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Videz</a:t>
            </a:r>
            <a:endParaRPr lang="de-DE" dirty="0">
              <a:solidFill>
                <a:srgbClr val="333333"/>
              </a:solidFill>
              <a:latin typeface="Calibri Light"/>
              <a:cs typeface="Verdana"/>
            </a:endParaRPr>
          </a:p>
        </p:txBody>
      </p:sp>
      <p:sp>
        <p:nvSpPr>
          <p:cNvPr id="40"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Šport </a:t>
            </a:r>
            <a:endParaRPr lang="de-DE" dirty="0">
              <a:solidFill>
                <a:srgbClr val="333333"/>
              </a:solidFill>
              <a:latin typeface="Calibri Light"/>
              <a:cs typeface="Verdana"/>
            </a:endParaRPr>
          </a:p>
        </p:txBody>
      </p:sp>
      <p:sp>
        <p:nvSpPr>
          <p:cNvPr id="41"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Konjički </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4240016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Kaj je značilno za ljudi z visokim samospoštovanjem?</a:t>
            </a:r>
            <a:endParaRPr lang="de-DE" sz="3600" dirty="0">
              <a:solidFill>
                <a:srgbClr val="004992"/>
              </a:solidFill>
              <a:latin typeface="+mn-lt"/>
              <a:ea typeface="+mn-ea"/>
              <a:cs typeface="+mn-cs"/>
            </a:endParaRPr>
          </a:p>
        </p:txBody>
      </p:sp>
      <p:sp>
        <p:nvSpPr>
          <p:cNvPr id="45059"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sl-SI" sz="2400" dirty="0">
                <a:solidFill>
                  <a:srgbClr val="333333"/>
                </a:solidFill>
              </a:rPr>
              <a:t>Glas</a:t>
            </a:r>
            <a:r>
              <a:rPr lang="de-DE" sz="2400" dirty="0">
                <a:solidFill>
                  <a:srgbClr val="333333"/>
                </a:solidFill>
              </a:rPr>
              <a:t>: </a:t>
            </a:r>
            <a:r>
              <a:rPr lang="de-DE" sz="2400" dirty="0">
                <a:solidFill>
                  <a:srgbClr val="004992"/>
                </a:solidFill>
              </a:rPr>
              <a:t>??? </a:t>
            </a:r>
            <a:r>
              <a:rPr lang="sl-SI" sz="2400" dirty="0">
                <a:solidFill>
                  <a:srgbClr val="FFFFFF"/>
                </a:solidFill>
              </a:rPr>
              <a:t>jasen, razločen, primerna glasnost</a:t>
            </a:r>
          </a:p>
          <a:p>
            <a:pPr marL="342900" indent="-342900">
              <a:buClr>
                <a:srgbClr val="333333"/>
              </a:buClr>
              <a:buFont typeface="WingDings"/>
              <a:buChar char=""/>
            </a:pPr>
            <a:r>
              <a:rPr lang="sl-SI" sz="2400" dirty="0">
                <a:solidFill>
                  <a:srgbClr val="333333"/>
                </a:solidFill>
              </a:rPr>
              <a:t>Mimika</a:t>
            </a:r>
            <a:r>
              <a:rPr lang="de-DE" sz="2400" dirty="0">
                <a:solidFill>
                  <a:srgbClr val="333333"/>
                </a:solidFill>
              </a:rPr>
              <a:t>/Geste: </a:t>
            </a:r>
            <a:r>
              <a:rPr lang="de-DE" sz="2400" dirty="0">
                <a:solidFill>
                  <a:srgbClr val="004992"/>
                </a:solidFill>
              </a:rPr>
              <a:t>??? </a:t>
            </a:r>
            <a:r>
              <a:rPr lang="sl-SI" sz="2400" dirty="0">
                <a:solidFill>
                  <a:srgbClr val="FFFFFF"/>
                </a:solidFill>
              </a:rPr>
              <a:t>očesni stik</a:t>
            </a:r>
            <a:r>
              <a:rPr lang="de-DE" sz="2400" dirty="0">
                <a:solidFill>
                  <a:srgbClr val="FFFFFF"/>
                </a:solidFill>
              </a:rPr>
              <a:t>; </a:t>
            </a:r>
            <a:r>
              <a:rPr lang="sl-SI" sz="2400" dirty="0">
                <a:solidFill>
                  <a:srgbClr val="FFFFFF"/>
                </a:solidFill>
              </a:rPr>
              <a:t>samozavesten nastop</a:t>
            </a:r>
            <a:endParaRPr lang="de-DE" sz="2400" dirty="0">
              <a:solidFill>
                <a:srgbClr val="FFFFFF"/>
              </a:solidFill>
            </a:endParaRPr>
          </a:p>
          <a:p>
            <a:pPr marL="342900" indent="-342900" eaLnBrk="1" hangingPunct="1">
              <a:buClr>
                <a:srgbClr val="333333"/>
              </a:buClr>
              <a:buFont typeface="WingDings"/>
              <a:buChar char=""/>
            </a:pPr>
            <a:r>
              <a:rPr lang="sl-SI" sz="2400" dirty="0">
                <a:solidFill>
                  <a:srgbClr val="333333"/>
                </a:solidFill>
              </a:rPr>
              <a:t>Drža</a:t>
            </a:r>
            <a:r>
              <a:rPr lang="de-DE" sz="2400" dirty="0">
                <a:solidFill>
                  <a:srgbClr val="333333"/>
                </a:solidFill>
              </a:rPr>
              <a:t>: </a:t>
            </a:r>
            <a:r>
              <a:rPr lang="de-DE" sz="2400" dirty="0">
                <a:solidFill>
                  <a:srgbClr val="004992"/>
                </a:solidFill>
              </a:rPr>
              <a:t>??? </a:t>
            </a:r>
            <a:r>
              <a:rPr lang="sl-SI" sz="2400" dirty="0">
                <a:solidFill>
                  <a:srgbClr val="FFFFFF"/>
                </a:solidFill>
              </a:rPr>
              <a:t>pokončna</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17</a:t>
            </a:fld>
            <a:endParaRPr lang="de-DE">
              <a:latin typeface="+mn-lt"/>
              <a:cs typeface="+mn-cs"/>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Kaj je značilno za ljudi z visokim samospoštovanjem?</a:t>
            </a:r>
            <a:endParaRPr lang="de-DE" sz="3600" dirty="0">
              <a:solidFill>
                <a:srgbClr val="004992"/>
              </a:solidFill>
              <a:latin typeface="+mn-lt"/>
              <a:ea typeface="+mn-ea"/>
              <a:cs typeface="+mn-cs"/>
            </a:endParaRPr>
          </a:p>
        </p:txBody>
      </p:sp>
      <p:sp>
        <p:nvSpPr>
          <p:cNvPr id="45059"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000000"/>
              </a:buClr>
              <a:buFont typeface="WingDings"/>
              <a:buChar char=""/>
            </a:pPr>
            <a:r>
              <a:rPr lang="sl-SI" sz="2400" dirty="0">
                <a:solidFill>
                  <a:srgbClr val="333333"/>
                </a:solidFill>
              </a:rPr>
              <a:t>Glas</a:t>
            </a:r>
            <a:r>
              <a:rPr lang="de-DE" sz="2400" dirty="0">
                <a:solidFill>
                  <a:srgbClr val="333333"/>
                </a:solidFill>
              </a:rPr>
              <a:t>: </a:t>
            </a:r>
            <a:r>
              <a:rPr lang="sl-SI" sz="2400" dirty="0">
                <a:solidFill>
                  <a:srgbClr val="004992"/>
                </a:solidFill>
              </a:rPr>
              <a:t>jasen, razločen, primerna glasnost</a:t>
            </a:r>
          </a:p>
          <a:p>
            <a:pPr marL="342900" indent="-342900">
              <a:buClr>
                <a:srgbClr val="000000"/>
              </a:buClr>
              <a:buFont typeface="WingDings"/>
              <a:buChar char=""/>
            </a:pPr>
            <a:r>
              <a:rPr lang="sl-SI" sz="2400" dirty="0">
                <a:solidFill>
                  <a:srgbClr val="333333"/>
                </a:solidFill>
              </a:rPr>
              <a:t>Mimika</a:t>
            </a:r>
            <a:r>
              <a:rPr lang="de-DE" sz="2400" dirty="0">
                <a:solidFill>
                  <a:srgbClr val="333333"/>
                </a:solidFill>
              </a:rPr>
              <a:t>/Geste: </a:t>
            </a:r>
            <a:r>
              <a:rPr lang="sl-SI" sz="2400" dirty="0">
                <a:solidFill>
                  <a:srgbClr val="004992"/>
                </a:solidFill>
              </a:rPr>
              <a:t>očesni stik</a:t>
            </a:r>
            <a:r>
              <a:rPr lang="de-DE" sz="2400" dirty="0">
                <a:solidFill>
                  <a:srgbClr val="004992"/>
                </a:solidFill>
              </a:rPr>
              <a:t>; </a:t>
            </a:r>
            <a:r>
              <a:rPr lang="sl-SI" sz="2400" dirty="0">
                <a:solidFill>
                  <a:srgbClr val="004992"/>
                </a:solidFill>
              </a:rPr>
              <a:t>samozavesten nastop</a:t>
            </a:r>
            <a:endParaRPr lang="de-DE" sz="2400" dirty="0">
              <a:solidFill>
                <a:srgbClr val="333333"/>
              </a:solidFill>
            </a:endParaRPr>
          </a:p>
          <a:p>
            <a:pPr marL="342900" indent="-342900" eaLnBrk="1" hangingPunct="1">
              <a:buClr>
                <a:srgbClr val="333333"/>
              </a:buClr>
              <a:buFont typeface="WingDings"/>
              <a:buChar char=""/>
            </a:pPr>
            <a:r>
              <a:rPr lang="sl-SI" sz="2400" dirty="0">
                <a:solidFill>
                  <a:srgbClr val="333333"/>
                </a:solidFill>
              </a:rPr>
              <a:t>Drža</a:t>
            </a:r>
            <a:r>
              <a:rPr lang="de-DE" sz="2400" dirty="0">
                <a:solidFill>
                  <a:srgbClr val="333333"/>
                </a:solidFill>
              </a:rPr>
              <a:t>: </a:t>
            </a:r>
            <a:r>
              <a:rPr lang="sl-SI" sz="2400" dirty="0">
                <a:solidFill>
                  <a:srgbClr val="004992"/>
                </a:solidFill>
              </a:rPr>
              <a:t>pokončna</a:t>
            </a:r>
          </a:p>
          <a:p>
            <a:pPr lvl="0" defTabSz="914400" fontAlgn="base"/>
            <a:r>
              <a:rPr lang="sl-SI" sz="2400" dirty="0">
                <a:solidFill>
                  <a:srgbClr val="004992"/>
                </a:solidFill>
              </a:rPr>
              <a:t>Kot pri vseh stvareh</a:t>
            </a:r>
            <a:r>
              <a:rPr lang="en-US" sz="2400" dirty="0">
                <a:solidFill>
                  <a:srgbClr val="004992"/>
                </a:solidFill>
              </a:rPr>
              <a:t>: </a:t>
            </a:r>
            <a:r>
              <a:rPr lang="sl-SI" sz="2400" dirty="0">
                <a:solidFill>
                  <a:srgbClr val="004992"/>
                </a:solidFill>
              </a:rPr>
              <a:t>ne pretiravajte</a:t>
            </a:r>
            <a:r>
              <a:rPr lang="en-US" sz="2400" dirty="0">
                <a:solidFill>
                  <a:srgbClr val="004992"/>
                </a:solidFill>
              </a:rPr>
              <a:t> (</a:t>
            </a:r>
            <a:r>
              <a:rPr lang="sl-SI" sz="2400" dirty="0">
                <a:solidFill>
                  <a:srgbClr val="004992"/>
                </a:solidFill>
              </a:rPr>
              <a:t>npr.</a:t>
            </a:r>
            <a:r>
              <a:rPr lang="en-US" sz="2400" dirty="0">
                <a:solidFill>
                  <a:srgbClr val="004992"/>
                </a:solidFill>
              </a:rPr>
              <a:t> </a:t>
            </a:r>
            <a:r>
              <a:rPr lang="sl-SI" sz="2400" dirty="0">
                <a:solidFill>
                  <a:srgbClr val="004992"/>
                </a:solidFill>
              </a:rPr>
              <a:t>ne strmeti v druge</a:t>
            </a:r>
            <a:r>
              <a:rPr lang="en-US" sz="2400" dirty="0">
                <a:solidFill>
                  <a:srgbClr val="004992"/>
                </a:solidFill>
              </a:rPr>
              <a:t>,</a:t>
            </a:r>
            <a:r>
              <a:rPr lang="sl-SI" sz="2400" dirty="0">
                <a:solidFill>
                  <a:srgbClr val="004992"/>
                </a:solidFill>
              </a:rPr>
              <a:t> jih ves čas prekinjati, jim ukazovati</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18</a:t>
            </a:fld>
            <a:endParaRPr lang="de-DE">
              <a:latin typeface="+mn-lt"/>
              <a:cs typeface="+mn-cs"/>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2268710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dirty="0">
                <a:solidFill>
                  <a:srgbClr val="004992"/>
                </a:solidFill>
                <a:latin typeface="+mn-lt"/>
                <a:ea typeface="+mn-ea"/>
                <a:cs typeface="+mn-cs"/>
              </a:rPr>
              <a:t>Značilnosti visokega samospoštovanja, ki niso takoj vidne</a:t>
            </a:r>
            <a:endParaRPr lang="de-DE" sz="3600" dirty="0">
              <a:solidFill>
                <a:srgbClr val="004992"/>
              </a:solidFill>
              <a:latin typeface="+mn-lt"/>
              <a:ea typeface="+mn-ea"/>
              <a:cs typeface="+mn-cs"/>
            </a:endParaRPr>
          </a:p>
        </p:txBody>
      </p:sp>
      <p:sp>
        <p:nvSpPr>
          <p:cNvPr id="46081" name="Rectangle 15"/>
          <p:cNvSpPr>
            <a:spLocks noGrp="1" noChangeArrowheads="1"/>
          </p:cNvSpPr>
          <p:nvPr>
            <p:ph idx="1"/>
          </p:nvPr>
        </p:nvSpPr>
        <p:spPr>
          <a:xfrm>
            <a:off x="408955" y="2204864"/>
            <a:ext cx="5212080" cy="4248000"/>
          </a:xfrm>
        </p:spPr>
        <p:txBody>
          <a:bodyPr>
            <a:noAutofit/>
          </a:bodyPr>
          <a:lstStyle/>
          <a:p>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19</a:t>
            </a:fld>
            <a:endParaRPr lang="de-DE">
              <a:latin typeface="+mn-lt"/>
              <a:cs typeface="+mn-cs"/>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2"/>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Značilnosti visokega samospoštovanja, ki niso takoj vidne</a:t>
            </a:r>
            <a:endParaRPr lang="de-DE" sz="3600" dirty="0">
              <a:latin typeface="+mn-lt"/>
              <a:ea typeface="+mn-ea"/>
              <a:cs typeface="+mn-cs"/>
            </a:endParaRPr>
          </a:p>
        </p:txBody>
      </p:sp>
      <p:sp>
        <p:nvSpPr>
          <p:cNvPr id="47105" name="Rectangle 15"/>
          <p:cNvSpPr>
            <a:spLocks noGrp="1" noChangeArrowheads="1"/>
          </p:cNvSpPr>
          <p:nvPr>
            <p:ph idx="1"/>
          </p:nvPr>
        </p:nvSpPr>
        <p:spPr>
          <a:xfrm>
            <a:off x="408955" y="2204864"/>
            <a:ext cx="5212080" cy="4248000"/>
          </a:xfrm>
        </p:spPr>
        <p:txBody>
          <a:bodyPr>
            <a:noAutofit/>
          </a:bodyPr>
          <a:lstStyle/>
          <a:p>
            <a:pPr marL="342900" indent="-342900">
              <a:buClr>
                <a:srgbClr val="333333"/>
              </a:buClr>
              <a:buFont typeface="WingDings"/>
              <a:buChar char=""/>
            </a:pPr>
            <a:r>
              <a:rPr lang="sl-SI" sz="2400" dirty="0">
                <a:solidFill>
                  <a:srgbClr val="333333"/>
                </a:solidFill>
              </a:rPr>
              <a:t>Zaupanje v lastne zmožnosti, tudi kadar ne gre vse po načrtih</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sl-SI" sz="2400" dirty="0">
                <a:solidFill>
                  <a:srgbClr val="333333"/>
                </a:solidFill>
              </a:rPr>
              <a:t>Sprejemanje svojih napak in neuspehov</a:t>
            </a:r>
            <a:r>
              <a:rPr lang="en-US" sz="2400" dirty="0">
                <a:solidFill>
                  <a:srgbClr val="333333"/>
                </a:solidFill>
              </a:rPr>
              <a:t> (</a:t>
            </a:r>
            <a:r>
              <a:rPr lang="sl-SI" sz="2400" dirty="0">
                <a:solidFill>
                  <a:srgbClr val="333333"/>
                </a:solidFill>
              </a:rPr>
              <a:t>brez razvrednotenja sebe</a:t>
            </a:r>
            <a:r>
              <a:rPr lang="en-US" sz="2400" dirty="0">
                <a:solidFill>
                  <a:srgbClr val="333333"/>
                </a:solidFill>
              </a:rPr>
              <a:t>).</a:t>
            </a:r>
          </a:p>
          <a:p>
            <a:pPr marL="342900" indent="-342900">
              <a:buClr>
                <a:srgbClr val="333333"/>
              </a:buClr>
              <a:buFont typeface="WingDings"/>
              <a:buChar char=""/>
            </a:pPr>
            <a:r>
              <a:rPr lang="sl-SI" sz="2400" dirty="0">
                <a:solidFill>
                  <a:srgbClr val="333333"/>
                </a:solidFill>
              </a:rPr>
              <a:t>Razmišljanje o sebi;</a:t>
            </a:r>
            <a:r>
              <a:rPr lang="en-US" sz="2400" dirty="0">
                <a:solidFill>
                  <a:srgbClr val="333333"/>
                </a:solidFill>
              </a:rPr>
              <a:t> </a:t>
            </a:r>
            <a:r>
              <a:rPr lang="sl-SI" sz="2400" dirty="0">
                <a:solidFill>
                  <a:srgbClr val="333333"/>
                </a:solidFill>
              </a:rPr>
              <a:t>pripravljenost učiti se</a:t>
            </a:r>
            <a:r>
              <a:rPr lang="en-US" sz="2400" dirty="0">
                <a:solidFill>
                  <a:srgbClr val="333333"/>
                </a:solidFill>
              </a:rPr>
              <a:t> </a:t>
            </a:r>
            <a:r>
              <a:rPr lang="sl-SI" sz="2400" dirty="0">
                <a:solidFill>
                  <a:srgbClr val="333333"/>
                </a:solidFill>
              </a:rPr>
              <a:t>iz svojih</a:t>
            </a:r>
            <a:r>
              <a:rPr lang="en-US" sz="2400" dirty="0">
                <a:solidFill>
                  <a:srgbClr val="333333"/>
                </a:solidFill>
              </a:rPr>
              <a:t> </a:t>
            </a:r>
            <a:r>
              <a:rPr lang="sl-SI" sz="2400" dirty="0">
                <a:solidFill>
                  <a:srgbClr val="333333"/>
                </a:solidFill>
              </a:rPr>
              <a:t>napak</a:t>
            </a:r>
            <a:r>
              <a:rPr lang="en-US" sz="2400" dirty="0">
                <a:solidFill>
                  <a:srgbClr val="333333"/>
                </a:solidFill>
              </a:rPr>
              <a:t>/</a:t>
            </a:r>
            <a:r>
              <a:rPr lang="sl-SI" sz="2400" dirty="0">
                <a:solidFill>
                  <a:srgbClr val="333333"/>
                </a:solidFill>
              </a:rPr>
              <a:t>neuspehov</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sl-SI" sz="2400" dirty="0">
                <a:solidFill>
                  <a:srgbClr val="333333"/>
                </a:solidFill>
              </a:rPr>
              <a:t>Pozitivna naravnanost do sebe, npr. pohvaliti se ob uspehu</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20</a:t>
            </a:fld>
            <a:endParaRPr lang="de-DE">
              <a:latin typeface="+mn-lt"/>
              <a:cs typeface="+mn-cs"/>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Prepoznavanje odlik</a:t>
            </a:r>
            <a:endParaRPr lang="de-DE" sz="3600" dirty="0">
              <a:latin typeface="+mn-lt"/>
              <a:ea typeface="+mn-ea"/>
              <a:cs typeface="+mn-cs"/>
            </a:endParaRPr>
          </a:p>
        </p:txBody>
      </p:sp>
      <p:sp>
        <p:nvSpPr>
          <p:cNvPr id="49154" name="Inhaltsplatzhalter 2"/>
          <p:cNvSpPr>
            <a:spLocks noGrp="1"/>
          </p:cNvSpPr>
          <p:nvPr>
            <p:ph idx="1"/>
          </p:nvPr>
        </p:nvSpPr>
        <p:spPr/>
        <p:txBody>
          <a:bodyPr>
            <a:noAutofit/>
          </a:bodyPr>
          <a:lstStyle/>
          <a:p>
            <a:r>
              <a:rPr lang="sl-SI" sz="2400" dirty="0">
                <a:solidFill>
                  <a:srgbClr val="004992"/>
                </a:solidFill>
              </a:rPr>
              <a:t>Zakaj si včasih tako težko prikličemo v spomin svoje odlike</a:t>
            </a:r>
            <a:r>
              <a:rPr lang="en-US" sz="2400" dirty="0">
                <a:solidFill>
                  <a:srgbClr val="004992"/>
                </a:solidFill>
              </a:rPr>
              <a:t>?</a:t>
            </a:r>
          </a:p>
          <a:p>
            <a:pPr marL="342900" lvl="1" indent="-342900">
              <a:spcBef>
                <a:spcPts val="1999"/>
              </a:spcBef>
              <a:spcAft>
                <a:spcPts val="0"/>
              </a:spcAft>
              <a:buClr>
                <a:srgbClr val="333333"/>
              </a:buClr>
              <a:buFont typeface="WingDings"/>
              <a:buChar char=""/>
            </a:pPr>
            <a:r>
              <a:rPr lang="sl-SI" sz="2400" dirty="0">
                <a:solidFill>
                  <a:srgbClr val="333333"/>
                </a:solidFill>
              </a:rPr>
              <a:t>Neustrezno prepričanje</a:t>
            </a:r>
            <a:r>
              <a:rPr lang="de-DE" sz="2400">
                <a:solidFill>
                  <a:srgbClr val="333333"/>
                </a:solidFill>
              </a:rPr>
              <a:t>: </a:t>
            </a:r>
            <a:r>
              <a:rPr lang="en-US" sz="2400">
                <a:solidFill>
                  <a:srgbClr val="333333"/>
                </a:solidFill>
              </a:rPr>
              <a:t>“</a:t>
            </a:r>
            <a:r>
              <a:rPr lang="sl-SI" sz="2400">
                <a:solidFill>
                  <a:srgbClr val="333333"/>
                </a:solidFill>
              </a:rPr>
              <a:t>Lastna </a:t>
            </a:r>
            <a:r>
              <a:rPr lang="sl-SI" sz="2400" dirty="0">
                <a:solidFill>
                  <a:srgbClr val="333333"/>
                </a:solidFill>
              </a:rPr>
              <a:t>hvala - cena </a:t>
            </a:r>
            <a:r>
              <a:rPr lang="sl-SI" sz="2400">
                <a:solidFill>
                  <a:srgbClr val="333333"/>
                </a:solidFill>
              </a:rPr>
              <a:t>mala</a:t>
            </a:r>
            <a:r>
              <a:rPr lang="en-US" sz="2400">
                <a:solidFill>
                  <a:srgbClr val="333333"/>
                </a:solidFill>
              </a:rPr>
              <a:t>.”</a:t>
            </a:r>
            <a:endParaRPr lang="de-DE" sz="2400" dirty="0">
              <a:solidFill>
                <a:srgbClr val="333333"/>
              </a:solidFill>
            </a:endParaRPr>
          </a:p>
          <a:p>
            <a:pPr marL="342900" lvl="1" indent="-342900">
              <a:spcBef>
                <a:spcPts val="1999"/>
              </a:spcBef>
              <a:spcAft>
                <a:spcPts val="0"/>
              </a:spcAft>
              <a:buClr>
                <a:srgbClr val="333333"/>
              </a:buClr>
              <a:buFont typeface="WingDings"/>
              <a:buChar char=""/>
            </a:pPr>
            <a:r>
              <a:rPr lang="sl-SI" sz="2400" dirty="0">
                <a:solidFill>
                  <a:srgbClr val="333333"/>
                </a:solidFill>
              </a:rPr>
              <a:t>Med akutno epizodo bolezni je težje videti ali pokazati naše odlike</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21</a:t>
            </a:fld>
            <a:endParaRPr lang="de-DE">
              <a:latin typeface="+mn-lt"/>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Prepoznavanje odlik</a:t>
            </a:r>
            <a:endParaRPr lang="de-DE" sz="3600" dirty="0">
              <a:latin typeface="+mn-lt"/>
              <a:ea typeface="+mn-ea"/>
              <a:cs typeface="+mn-cs"/>
            </a:endParaRPr>
          </a:p>
        </p:txBody>
      </p:sp>
      <p:sp>
        <p:nvSpPr>
          <p:cNvPr id="50178" name="Inhaltsplatzhalter 2"/>
          <p:cNvSpPr>
            <a:spLocks noGrp="1"/>
          </p:cNvSpPr>
          <p:nvPr>
            <p:ph idx="1"/>
          </p:nvPr>
        </p:nvSpPr>
        <p:spPr>
          <a:xfrm>
            <a:off x="408955" y="2204864"/>
            <a:ext cx="11340000" cy="4248000"/>
          </a:xfrm>
        </p:spPr>
        <p:txBody>
          <a:bodyPr>
            <a:noAutofit/>
          </a:bodyPr>
          <a:lstStyle/>
          <a:p>
            <a:r>
              <a:rPr lang="sl-SI" sz="2400" dirty="0">
                <a:solidFill>
                  <a:srgbClr val="004992"/>
                </a:solidFill>
              </a:rPr>
              <a:t>Ponovno </a:t>
            </a:r>
            <a:r>
              <a:rPr lang="sl-SI" sz="2400">
                <a:solidFill>
                  <a:srgbClr val="004992"/>
                </a:solidFill>
              </a:rPr>
              <a:t>pridobivanje</a:t>
            </a:r>
            <a:r>
              <a:rPr lang="de-DE" sz="2400">
                <a:solidFill>
                  <a:srgbClr val="004992"/>
                </a:solidFill>
              </a:rPr>
              <a:t> “</a:t>
            </a:r>
            <a:r>
              <a:rPr lang="sl-SI" sz="2400">
                <a:solidFill>
                  <a:srgbClr val="004992"/>
                </a:solidFill>
              </a:rPr>
              <a:t>izgubljenih zakladov</a:t>
            </a:r>
            <a:r>
              <a:rPr lang="en-US" sz="2400">
                <a:solidFill>
                  <a:srgbClr val="004992"/>
                </a:solidFill>
              </a:rPr>
              <a:t>”</a:t>
            </a:r>
            <a:r>
              <a:rPr lang="de-DE" sz="2400">
                <a:solidFill>
                  <a:srgbClr val="004992"/>
                </a:solidFill>
              </a:rPr>
              <a:t>:</a:t>
            </a:r>
            <a:endParaRPr lang="de-DE" sz="2400" dirty="0">
              <a:solidFill>
                <a:srgbClr val="004992"/>
              </a:solidFill>
            </a:endParaRPr>
          </a:p>
          <a:p>
            <a:pPr marL="342900" indent="-342900">
              <a:buClr>
                <a:srgbClr val="333333"/>
              </a:buClr>
              <a:buFont typeface="WingDings"/>
              <a:buChar char=""/>
            </a:pPr>
            <a:r>
              <a:rPr lang="sl-SI" sz="2400" dirty="0">
                <a:solidFill>
                  <a:srgbClr val="333333"/>
                </a:solidFill>
              </a:rPr>
              <a:t>Vprašajte vaše prijatelje ali družino, katere vaše lastnosti in sposobnosti cenijo</a:t>
            </a:r>
            <a:r>
              <a:rPr lang="en-US" sz="2400" dirty="0">
                <a:solidFill>
                  <a:srgbClr val="333333"/>
                </a:solidFill>
              </a:rPr>
              <a:t>.</a:t>
            </a:r>
          </a:p>
          <a:p>
            <a:pPr marL="342900" indent="-342900">
              <a:buClr>
                <a:srgbClr val="333333"/>
              </a:buClr>
              <a:buFont typeface="WingDings"/>
              <a:buChar char=""/>
            </a:pPr>
            <a:r>
              <a:rPr lang="sl-SI" sz="2400" dirty="0">
                <a:solidFill>
                  <a:srgbClr val="333333"/>
                </a:solidFill>
              </a:rPr>
              <a:t>Pomislite na</a:t>
            </a:r>
            <a:r>
              <a:rPr lang="en-US" sz="2400" dirty="0">
                <a:solidFill>
                  <a:srgbClr val="333333"/>
                </a:solidFill>
              </a:rPr>
              <a:t> </a:t>
            </a:r>
            <a:r>
              <a:rPr lang="sl-SI" sz="2400" u="sng" dirty="0">
                <a:solidFill>
                  <a:srgbClr val="333333"/>
                </a:solidFill>
              </a:rPr>
              <a:t>konkretne</a:t>
            </a:r>
            <a:r>
              <a:rPr lang="en-US" sz="2400" dirty="0">
                <a:solidFill>
                  <a:srgbClr val="333333"/>
                </a:solidFill>
              </a:rPr>
              <a:t> </a:t>
            </a:r>
            <a:r>
              <a:rPr lang="en-US" sz="2400" dirty="0" err="1">
                <a:solidFill>
                  <a:srgbClr val="333333"/>
                </a:solidFill>
              </a:rPr>
              <a:t>situa</a:t>
            </a:r>
            <a:r>
              <a:rPr lang="sl-SI" sz="2400" dirty="0">
                <a:solidFill>
                  <a:srgbClr val="333333"/>
                </a:solidFill>
              </a:rPr>
              <a:t>cije, v katerih ste nekaj dobro opravili</a:t>
            </a:r>
            <a:r>
              <a:rPr lang="en-US" sz="2400" dirty="0">
                <a:solidFill>
                  <a:srgbClr val="333333"/>
                </a:solidFill>
              </a:rPr>
              <a:t> </a:t>
            </a:r>
            <a:r>
              <a:rPr lang="sl-SI" sz="2400" dirty="0">
                <a:solidFill>
                  <a:srgbClr val="333333"/>
                </a:solidFill>
              </a:rPr>
              <a:t>in ste bili za to pohvaljeni</a:t>
            </a:r>
            <a:r>
              <a:rPr lang="en-US" sz="2400" dirty="0">
                <a:solidFill>
                  <a:srgbClr val="333333"/>
                </a:solidFill>
              </a:rPr>
              <a:t> (</a:t>
            </a:r>
            <a:r>
              <a:rPr lang="sl-SI" sz="2400" dirty="0">
                <a:solidFill>
                  <a:srgbClr val="333333"/>
                </a:solidFill>
              </a:rPr>
              <a:t>tudi majhne stvari štejejo</a:t>
            </a:r>
            <a:r>
              <a:rPr lang="en-US" sz="2400" dirty="0">
                <a:solidFill>
                  <a:srgbClr val="333333"/>
                </a:solidFill>
              </a:rPr>
              <a:t>).</a:t>
            </a:r>
          </a:p>
          <a:p>
            <a:pPr marL="342900" indent="-342900">
              <a:buClr>
                <a:srgbClr val="333333"/>
              </a:buClr>
              <a:buFont typeface="WingDings"/>
              <a:buChar char=""/>
            </a:pPr>
            <a:r>
              <a:rPr lang="en-US" sz="2400" dirty="0">
                <a:solidFill>
                  <a:srgbClr val="333333"/>
                </a:solidFill>
              </a:rPr>
              <a:t>... </a:t>
            </a:r>
            <a:r>
              <a:rPr lang="sl-SI" sz="2400" dirty="0">
                <a:solidFill>
                  <a:srgbClr val="333333"/>
                </a:solidFill>
              </a:rPr>
              <a:t>In napišite te dogodke </a:t>
            </a:r>
            <a:r>
              <a:rPr lang="sl-SI" sz="2400">
                <a:solidFill>
                  <a:srgbClr val="333333"/>
                </a:solidFill>
              </a:rPr>
              <a:t>v </a:t>
            </a:r>
            <a:r>
              <a:rPr lang="en-US" sz="2400">
                <a:solidFill>
                  <a:srgbClr val="333333"/>
                </a:solidFill>
              </a:rPr>
              <a:t>“</a:t>
            </a:r>
            <a:r>
              <a:rPr lang="sl-SI" sz="2400">
                <a:solidFill>
                  <a:srgbClr val="333333"/>
                </a:solidFill>
              </a:rPr>
              <a:t>dnevnik veselja</a:t>
            </a:r>
            <a:r>
              <a:rPr lang="en-US" sz="2400">
                <a:solidFill>
                  <a:srgbClr val="333333"/>
                </a:solidFill>
              </a:rPr>
              <a:t>” </a:t>
            </a:r>
            <a:r>
              <a:rPr lang="en-US" sz="2400" dirty="0">
                <a:solidFill>
                  <a:srgbClr val="333333"/>
                </a:solidFill>
              </a:rPr>
              <a:t>*, </a:t>
            </a:r>
            <a:r>
              <a:rPr lang="sl-SI" sz="2400" dirty="0">
                <a:solidFill>
                  <a:srgbClr val="333333"/>
                </a:solidFill>
              </a:rPr>
              <a:t>da se boste lahko na to spomnili, ko boste slabo razpoloženi</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22</a:t>
            </a:fld>
            <a:endParaRPr lang="de-DE">
              <a:latin typeface="+mn-lt"/>
              <a:cs typeface="+mn-cs"/>
            </a:endParaRPr>
          </a:p>
        </p:txBody>
      </p:sp>
      <p:sp>
        <p:nvSpPr>
          <p:cNvPr id="50180" name="Textfeld 4"/>
          <p:cNvSpPr txBox="1">
            <a:spLocks noChangeArrowheads="1"/>
          </p:cNvSpPr>
          <p:nvPr/>
        </p:nvSpPr>
        <p:spPr bwMode="auto">
          <a:xfrm>
            <a:off x="408955" y="6087104"/>
            <a:ext cx="11376000" cy="365760"/>
          </a:xfrm>
          <a:prstGeom prst="rect">
            <a:avLst/>
          </a:prstGeom>
          <a:noFill/>
          <a:ln w="9525">
            <a:noFill/>
            <a:miter lim="800000"/>
            <a:headEnd/>
            <a:tailEnd/>
          </a:ln>
        </p:spPr>
        <p:txBody>
          <a:bodyPr>
            <a:noAutofit/>
          </a:bodyPr>
          <a:lstStyle/>
          <a:p>
            <a:r>
              <a:rPr lang="de-DE" sz="1400" dirty="0">
                <a:solidFill>
                  <a:srgbClr val="333333"/>
                </a:solidFill>
                <a:latin typeface="+mn-lt"/>
                <a:cs typeface="+mn-cs"/>
              </a:rPr>
              <a:t>* </a:t>
            </a:r>
            <a:r>
              <a:rPr lang="sl-SI" sz="1400" dirty="0">
                <a:solidFill>
                  <a:srgbClr val="333333"/>
                </a:solidFill>
                <a:latin typeface="+mn-lt"/>
                <a:cs typeface="+mn-cs"/>
              </a:rPr>
              <a:t>V </a:t>
            </a:r>
            <a:r>
              <a:rPr lang="sl-SI" sz="1400">
                <a:solidFill>
                  <a:srgbClr val="333333"/>
                </a:solidFill>
                <a:latin typeface="+mn-lt"/>
                <a:cs typeface="+mn-cs"/>
              </a:rPr>
              <a:t>vaš</a:t>
            </a:r>
            <a:r>
              <a:rPr lang="de-DE" sz="1400">
                <a:solidFill>
                  <a:srgbClr val="333333"/>
                </a:solidFill>
                <a:latin typeface="+mn-lt"/>
                <a:cs typeface="+mn-cs"/>
              </a:rPr>
              <a:t> </a:t>
            </a:r>
            <a:r>
              <a:rPr lang="en-US" sz="1400">
                <a:solidFill>
                  <a:srgbClr val="333333"/>
                </a:solidFill>
                <a:latin typeface="+mn-lt"/>
                <a:cs typeface="+mn-cs"/>
              </a:rPr>
              <a:t>“</a:t>
            </a:r>
            <a:r>
              <a:rPr lang="sl-SI" sz="1400">
                <a:solidFill>
                  <a:srgbClr val="333333"/>
                </a:solidFill>
                <a:latin typeface="+mn-lt"/>
                <a:cs typeface="+mn-cs"/>
              </a:rPr>
              <a:t>dnevnik veselja</a:t>
            </a:r>
            <a:r>
              <a:rPr lang="en-US" sz="1400">
                <a:solidFill>
                  <a:srgbClr val="333333"/>
                </a:solidFill>
                <a:latin typeface="+mn-lt"/>
                <a:cs typeface="+mn-cs"/>
              </a:rPr>
              <a:t>” </a:t>
            </a:r>
            <a:r>
              <a:rPr lang="sl-SI" sz="1400" dirty="0">
                <a:solidFill>
                  <a:srgbClr val="333333"/>
                </a:solidFill>
                <a:latin typeface="+mn-lt"/>
                <a:cs typeface="+mn-cs"/>
              </a:rPr>
              <a:t>zapišite samo pozitivne vidike vsakega dneva</a:t>
            </a:r>
            <a:endParaRPr lang="de-DE" sz="1400" dirty="0">
              <a:solidFill>
                <a:srgbClr val="333333"/>
              </a:solidFill>
              <a:latin typeface="+mn-lt"/>
              <a:cs typeface="+mn-cs"/>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Vaja 1</a:t>
            </a:r>
            <a:endParaRPr lang="de-DE" sz="3600" dirty="0">
              <a:latin typeface="+mn-lt"/>
              <a:ea typeface="+mn-ea"/>
              <a:cs typeface="+mn-cs"/>
            </a:endParaRPr>
          </a:p>
        </p:txBody>
      </p:sp>
      <p:sp>
        <p:nvSpPr>
          <p:cNvPr id="51202" name="Inhaltsplatzhalter 2"/>
          <p:cNvSpPr>
            <a:spLocks noGrp="1"/>
          </p:cNvSpPr>
          <p:nvPr>
            <p:ph idx="1"/>
          </p:nvPr>
        </p:nvSpPr>
        <p:spPr/>
        <p:txBody>
          <a:bodyPr>
            <a:noAutofit/>
          </a:bodyPr>
          <a:lstStyle/>
          <a:p>
            <a:pPr algn="ctr"/>
            <a:r>
              <a:rPr lang="sl-SI" sz="2400">
                <a:solidFill>
                  <a:srgbClr val="004992"/>
                </a:solidFill>
              </a:rPr>
              <a:t>Kaj </a:t>
            </a:r>
            <a:r>
              <a:rPr lang="sl-SI" sz="2400" dirty="0">
                <a:solidFill>
                  <a:srgbClr val="004992"/>
                </a:solidFill>
              </a:rPr>
              <a:t>vam je pri vas všeč</a:t>
            </a:r>
            <a:r>
              <a:rPr lang="de-DE" sz="2400" dirty="0">
                <a:solidFill>
                  <a:srgbClr val="004992"/>
                </a:solidFill>
              </a:rPr>
              <a:t>?</a:t>
            </a:r>
          </a:p>
          <a:p>
            <a:pPr algn="ctr"/>
            <a:r>
              <a:rPr lang="sl-SI" sz="2400">
                <a:solidFill>
                  <a:srgbClr val="004992"/>
                </a:solidFill>
              </a:rPr>
              <a:t>V </a:t>
            </a:r>
            <a:r>
              <a:rPr lang="sl-SI" sz="2400" dirty="0">
                <a:solidFill>
                  <a:srgbClr val="004992"/>
                </a:solidFill>
              </a:rPr>
              <a:t>čem ste dobri</a:t>
            </a:r>
            <a:r>
              <a:rPr lang="de-DE" sz="2400" dirty="0">
                <a:solidFill>
                  <a:srgbClr val="004992"/>
                </a:solidFill>
              </a:rPr>
              <a:t>?</a:t>
            </a:r>
          </a:p>
          <a:p>
            <a:pPr algn="ctr"/>
            <a:r>
              <a:rPr lang="sl-SI" sz="2400">
                <a:solidFill>
                  <a:srgbClr val="333333"/>
                </a:solidFill>
              </a:rPr>
              <a:t>Vsak </a:t>
            </a:r>
            <a:r>
              <a:rPr lang="sl-SI" sz="2400" dirty="0">
                <a:solidFill>
                  <a:srgbClr val="333333"/>
                </a:solidFill>
              </a:rPr>
              <a:t>naj se spomni ene </a:t>
            </a:r>
            <a:r>
              <a:rPr lang="sl-SI" sz="2400">
                <a:solidFill>
                  <a:srgbClr val="333333"/>
                </a:solidFill>
              </a:rPr>
              <a:t>stvari</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23</a:t>
            </a:fld>
            <a:endParaRPr lang="de-DE">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Vaja 2</a:t>
            </a:r>
            <a:endParaRPr lang="de-DE" sz="3600" dirty="0">
              <a:latin typeface="+mn-lt"/>
              <a:ea typeface="+mn-ea"/>
              <a:cs typeface="+mn-cs"/>
            </a:endParaRPr>
          </a:p>
        </p:txBody>
      </p:sp>
      <p:sp>
        <p:nvSpPr>
          <p:cNvPr id="56322"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Vstanite in povesite glavo navzdol</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Poglejte dol</a:t>
            </a:r>
            <a:r>
              <a:rPr lang="de-DE" sz="2400" dirty="0">
                <a:solidFill>
                  <a:srgbClr val="333333"/>
                </a:solidFill>
              </a:rPr>
              <a:t>, </a:t>
            </a:r>
            <a:r>
              <a:rPr lang="sl-SI" sz="2400" dirty="0">
                <a:solidFill>
                  <a:srgbClr val="333333"/>
                </a:solidFill>
              </a:rPr>
              <a:t>naj vaša ramena in roke visijo</a:t>
            </a:r>
            <a:r>
              <a:rPr lang="de-DE" sz="2400" dirty="0">
                <a:solidFill>
                  <a:srgbClr val="333333"/>
                </a:solidFill>
              </a:rPr>
              <a:t>, </a:t>
            </a:r>
            <a:r>
              <a:rPr lang="sl-SI" sz="2400" dirty="0">
                <a:solidFill>
                  <a:srgbClr val="333333"/>
                </a:solidFill>
              </a:rPr>
              <a:t>malo upognite hrbet</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24</a:t>
            </a:fld>
            <a:endParaRPr lang="de-DE">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Vaja 2</a:t>
            </a:r>
            <a:endParaRPr lang="de-DE" sz="3600" dirty="0">
              <a:latin typeface="+mn-lt"/>
              <a:ea typeface="+mn-ea"/>
              <a:cs typeface="+mn-cs"/>
            </a:endParaRPr>
          </a:p>
        </p:txBody>
      </p:sp>
      <p:sp>
        <p:nvSpPr>
          <p:cNvPr id="56322"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Vstanite in povesite glavo navzdol</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Poglejte dol</a:t>
            </a:r>
            <a:r>
              <a:rPr lang="de-DE" sz="2400" dirty="0">
                <a:solidFill>
                  <a:srgbClr val="333333"/>
                </a:solidFill>
              </a:rPr>
              <a:t>, </a:t>
            </a:r>
            <a:r>
              <a:rPr lang="sl-SI" sz="2400" dirty="0">
                <a:solidFill>
                  <a:srgbClr val="333333"/>
                </a:solidFill>
              </a:rPr>
              <a:t>naj vaša ramena in roke visijo</a:t>
            </a:r>
            <a:r>
              <a:rPr lang="de-DE" sz="2400" dirty="0">
                <a:solidFill>
                  <a:srgbClr val="333333"/>
                </a:solidFill>
              </a:rPr>
              <a:t>, </a:t>
            </a:r>
            <a:r>
              <a:rPr lang="sl-SI" sz="2400" dirty="0">
                <a:solidFill>
                  <a:srgbClr val="333333"/>
                </a:solidFill>
              </a:rPr>
              <a:t>malo upognite hrbet</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V tej drži hodite po </a:t>
            </a:r>
            <a:r>
              <a:rPr lang="sl-SI" sz="2400">
                <a:solidFill>
                  <a:srgbClr val="333333"/>
                </a:solidFill>
              </a:rPr>
              <a:t>sobi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25</a:t>
            </a:fld>
            <a:endParaRPr lang="de-DE">
              <a:latin typeface="+mn-lt"/>
              <a:cs typeface="+mn-cs"/>
            </a:endParaRPr>
          </a:p>
        </p:txBody>
      </p:sp>
    </p:spTree>
    <p:extLst>
      <p:ext uri="{BB962C8B-B14F-4D97-AF65-F5344CB8AC3E}">
        <p14:creationId xmlns:p14="http://schemas.microsoft.com/office/powerpoint/2010/main" val="3511565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Vaja 2</a:t>
            </a:r>
            <a:endParaRPr lang="de-DE" sz="3600" dirty="0">
              <a:latin typeface="+mn-lt"/>
              <a:ea typeface="+mn-ea"/>
              <a:cs typeface="+mn-cs"/>
            </a:endParaRPr>
          </a:p>
        </p:txBody>
      </p:sp>
      <p:sp>
        <p:nvSpPr>
          <p:cNvPr id="56322"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Vstanite in povesite glavo navzdol</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Poglejte dol</a:t>
            </a:r>
            <a:r>
              <a:rPr lang="de-DE" sz="2400" dirty="0">
                <a:solidFill>
                  <a:srgbClr val="333333"/>
                </a:solidFill>
              </a:rPr>
              <a:t>, </a:t>
            </a:r>
            <a:r>
              <a:rPr lang="sl-SI" sz="2400" dirty="0">
                <a:solidFill>
                  <a:srgbClr val="333333"/>
                </a:solidFill>
              </a:rPr>
              <a:t>naj vaša ramena in roke visijo</a:t>
            </a:r>
            <a:r>
              <a:rPr lang="de-DE" sz="2400" dirty="0">
                <a:solidFill>
                  <a:srgbClr val="333333"/>
                </a:solidFill>
              </a:rPr>
              <a:t>, </a:t>
            </a:r>
            <a:r>
              <a:rPr lang="sl-SI" sz="2400" dirty="0">
                <a:solidFill>
                  <a:srgbClr val="333333"/>
                </a:solidFill>
              </a:rPr>
              <a:t>malo upognite hrbet</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V tej drži hodite po sobi</a:t>
            </a:r>
            <a:r>
              <a:rPr lang="de-DE" sz="2400" dirty="0">
                <a:solidFill>
                  <a:srgbClr val="333333"/>
                </a:solidFill>
              </a:rPr>
              <a:t>!</a:t>
            </a:r>
          </a:p>
          <a:p>
            <a:pPr algn="ctr"/>
            <a:r>
              <a:rPr lang="sl-SI" sz="2400" dirty="0">
                <a:solidFill>
                  <a:srgbClr val="004992"/>
                </a:solidFill>
              </a:rPr>
              <a:t>Kako se pri tem počutite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26</a:t>
            </a:fld>
            <a:endParaRPr lang="de-DE">
              <a:latin typeface="+mn-lt"/>
              <a:cs typeface="+mn-cs"/>
            </a:endParaRPr>
          </a:p>
        </p:txBody>
      </p:sp>
    </p:spTree>
    <p:extLst>
      <p:ext uri="{BB962C8B-B14F-4D97-AF65-F5344CB8AC3E}">
        <p14:creationId xmlns:p14="http://schemas.microsoft.com/office/powerpoint/2010/main" val="1856892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Vaja 2</a:t>
            </a:r>
            <a:endParaRPr lang="de-DE" sz="3600" dirty="0">
              <a:latin typeface="+mn-lt"/>
              <a:ea typeface="+mn-ea"/>
              <a:cs typeface="+mn-cs"/>
            </a:endParaRPr>
          </a:p>
        </p:txBody>
      </p:sp>
      <p:sp>
        <p:nvSpPr>
          <p:cNvPr id="60418"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Zdaj vas prosim, da pustite, da ves zgornji del telesa sproščeno visi navzdol. Nato se počasi poravnajte v vzravnano držo, vretence za vretencem. Predstavljajte si, kot da vas nekdo potegne navzgor za konice vaših las.</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27</a:t>
            </a:fld>
            <a:endParaRPr lang="de-DE">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Vaja 2</a:t>
            </a:r>
            <a:endParaRPr lang="de-DE" sz="3600" dirty="0">
              <a:latin typeface="+mn-lt"/>
              <a:ea typeface="+mn-ea"/>
              <a:cs typeface="+mn-cs"/>
            </a:endParaRPr>
          </a:p>
        </p:txBody>
      </p:sp>
      <p:sp>
        <p:nvSpPr>
          <p:cNvPr id="60418"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Zdaj vas prosim, da pustite, da ves zgornji del telesa sproščeno visi navzdol. Nato se počasi poravnajte v vzravnano držo, vretence za vretencem. Predstavljajte si, kot da vas nekdo potegne navzgor za konice vaših las.</a:t>
            </a:r>
          </a:p>
          <a:p>
            <a:pPr marL="342900" indent="-342900">
              <a:buClr>
                <a:srgbClr val="333333"/>
              </a:buClr>
              <a:buFont typeface="WingDings"/>
              <a:buChar char=""/>
            </a:pPr>
            <a:r>
              <a:rPr lang="sl-SI" sz="2400" dirty="0">
                <a:solidFill>
                  <a:srgbClr val="333333"/>
                </a:solidFill>
              </a:rPr>
              <a:t>V tej drži hodite po </a:t>
            </a:r>
            <a:r>
              <a:rPr lang="sl-SI" sz="2400">
                <a:solidFill>
                  <a:srgbClr val="333333"/>
                </a:solidFill>
              </a:rPr>
              <a:t>sobi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28</a:t>
            </a:fld>
            <a:endParaRPr lang="de-DE">
              <a:latin typeface="+mn-lt"/>
              <a:cs typeface="+mn-cs"/>
            </a:endParaRPr>
          </a:p>
        </p:txBody>
      </p:sp>
    </p:spTree>
    <p:extLst>
      <p:ext uri="{BB962C8B-B14F-4D97-AF65-F5344CB8AC3E}">
        <p14:creationId xmlns:p14="http://schemas.microsoft.com/office/powerpoint/2010/main" val="955077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Vaja 2</a:t>
            </a:r>
            <a:endParaRPr lang="de-DE" sz="3600" dirty="0">
              <a:latin typeface="+mn-lt"/>
              <a:ea typeface="+mn-ea"/>
              <a:cs typeface="+mn-cs"/>
            </a:endParaRPr>
          </a:p>
        </p:txBody>
      </p:sp>
      <p:sp>
        <p:nvSpPr>
          <p:cNvPr id="60418"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Zdaj vas prosim, da pustite, da ves zgornji del telesa sproščeno visi navzdol. Nato se počasi poravnajte v vzravnano držo, vretence za vretencem. Predstavljajte si, kot da vas nekdo potegne navzgor za konice vaših las.</a:t>
            </a:r>
          </a:p>
          <a:p>
            <a:pPr marL="342900" indent="-342900">
              <a:buClr>
                <a:srgbClr val="333333"/>
              </a:buClr>
              <a:buFont typeface="WingDings"/>
              <a:buChar char=""/>
            </a:pPr>
            <a:r>
              <a:rPr lang="sl-SI" sz="2400" dirty="0">
                <a:solidFill>
                  <a:srgbClr val="333333"/>
                </a:solidFill>
              </a:rPr>
              <a:t>V tej drži hodite po sobi</a:t>
            </a:r>
            <a:r>
              <a:rPr lang="de-DE" sz="2400" dirty="0">
                <a:solidFill>
                  <a:srgbClr val="333333"/>
                </a:solidFill>
              </a:rPr>
              <a:t>!</a:t>
            </a:r>
          </a:p>
          <a:p>
            <a:pPr algn="ctr"/>
            <a:r>
              <a:rPr lang="sl-SI" sz="2400" dirty="0">
                <a:solidFill>
                  <a:srgbClr val="004992"/>
                </a:solidFill>
              </a:rPr>
              <a:t>Kako se pri tem počutite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29</a:t>
            </a:fld>
            <a:endParaRPr lang="de-DE">
              <a:latin typeface="+mn-lt"/>
              <a:cs typeface="+mn-cs"/>
            </a:endParaRPr>
          </a:p>
        </p:txBody>
      </p:sp>
    </p:spTree>
    <p:extLst>
      <p:ext uri="{BB962C8B-B14F-4D97-AF65-F5344CB8AC3E}">
        <p14:creationId xmlns:p14="http://schemas.microsoft.com/office/powerpoint/2010/main" val="167218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Vaja 2</a:t>
            </a:r>
            <a:endParaRPr lang="de-DE" sz="3600" dirty="0">
              <a:latin typeface="+mn-lt"/>
              <a:ea typeface="+mn-ea"/>
              <a:cs typeface="+mn-cs"/>
            </a:endParaRPr>
          </a:p>
        </p:txBody>
      </p:sp>
      <p:sp>
        <p:nvSpPr>
          <p:cNvPr id="61442"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Morda ste opazili, da ste bistveno bolj pokončno in zanesljivo stali.</a:t>
            </a:r>
          </a:p>
          <a:p>
            <a:pPr marL="342900" indent="-342900">
              <a:buClr>
                <a:srgbClr val="333333"/>
              </a:buClr>
              <a:buFont typeface="WingDings"/>
              <a:buChar char=""/>
            </a:pPr>
            <a:r>
              <a:rPr lang="sl-SI" sz="2400" dirty="0">
                <a:solidFill>
                  <a:srgbClr val="333333"/>
                </a:solidFill>
              </a:rPr>
              <a:t>Čvrsta pozicija in zravnana drža ne delujeta le bolj samozavestno navzven, temveč imata tudi pozitiven vpliv na samospoštovanje.</a:t>
            </a:r>
          </a:p>
          <a:p>
            <a:pPr marL="342900" indent="-342900">
              <a:buClr>
                <a:srgbClr val="333333"/>
              </a:buClr>
              <a:buFont typeface="WingDings"/>
              <a:buChar char=""/>
            </a:pPr>
            <a:r>
              <a:rPr lang="sl-SI" sz="2400" dirty="0">
                <a:solidFill>
                  <a:srgbClr val="333333"/>
                </a:solidFill>
              </a:rPr>
              <a:t>Razvijanje novih notranjih stališč s pravilno držo telesa: Telesna govorica, ki izraža</a:t>
            </a:r>
            <a:r>
              <a:rPr lang="en-US" sz="2400" dirty="0">
                <a:solidFill>
                  <a:srgbClr val="333333"/>
                </a:solidFill>
              </a:rPr>
              <a:t> </a:t>
            </a:r>
            <a:r>
              <a:rPr lang="sl-SI" sz="2400" dirty="0">
                <a:solidFill>
                  <a:srgbClr val="333333"/>
                </a:solidFill>
              </a:rPr>
              <a:t>samozavest </a:t>
            </a:r>
            <a:r>
              <a:rPr lang="en-US" sz="2400" dirty="0">
                <a:solidFill>
                  <a:srgbClr val="333333"/>
                </a:solidFill>
              </a:rPr>
              <a:t>(</a:t>
            </a:r>
            <a:r>
              <a:rPr lang="sl-SI" sz="2400" dirty="0">
                <a:solidFill>
                  <a:srgbClr val="333333"/>
                </a:solidFill>
              </a:rPr>
              <a:t>zravnana drža</a:t>
            </a:r>
            <a:r>
              <a:rPr lang="en-US" sz="2400" dirty="0">
                <a:solidFill>
                  <a:srgbClr val="333333"/>
                </a:solidFill>
              </a:rPr>
              <a:t>, </a:t>
            </a:r>
            <a:r>
              <a:rPr lang="sl-SI" sz="2400" dirty="0">
                <a:solidFill>
                  <a:srgbClr val="333333"/>
                </a:solidFill>
              </a:rPr>
              <a:t>očesni stik</a:t>
            </a:r>
            <a:r>
              <a:rPr lang="en-US" sz="2400" dirty="0">
                <a:solidFill>
                  <a:srgbClr val="333333"/>
                </a:solidFill>
              </a:rPr>
              <a:t>, </a:t>
            </a:r>
            <a:r>
              <a:rPr lang="sl-SI" sz="2400" dirty="0">
                <a:solidFill>
                  <a:srgbClr val="333333"/>
                </a:solidFill>
              </a:rPr>
              <a:t>jasen glas</a:t>
            </a:r>
            <a:r>
              <a:rPr lang="en-US" sz="2400" dirty="0">
                <a:solidFill>
                  <a:srgbClr val="333333"/>
                </a:solidFill>
              </a:rPr>
              <a:t>)</a:t>
            </a:r>
            <a:r>
              <a:rPr lang="sl-SI" sz="2400" dirty="0">
                <a:solidFill>
                  <a:srgbClr val="333333"/>
                </a:solidFill>
              </a:rPr>
              <a:t>,</a:t>
            </a:r>
            <a:r>
              <a:rPr lang="en-US" sz="2400" dirty="0">
                <a:solidFill>
                  <a:srgbClr val="333333"/>
                </a:solidFill>
              </a:rPr>
              <a:t> </a:t>
            </a:r>
            <a:r>
              <a:rPr lang="sl-SI" sz="2400" dirty="0">
                <a:solidFill>
                  <a:srgbClr val="333333"/>
                </a:solidFill>
              </a:rPr>
              <a:t>spodbuja resnično notranjo moč in krepi samozaupanje.</a:t>
            </a:r>
          </a:p>
          <a:p>
            <a:pPr algn="ctr"/>
            <a:r>
              <a:rPr lang="sl-SI" sz="2400" dirty="0">
                <a:solidFill>
                  <a:srgbClr val="004992"/>
                </a:solidFill>
              </a:rPr>
              <a:t>Kar se začne le </a:t>
            </a:r>
            <a:r>
              <a:rPr lang="sl-SI" sz="2400">
                <a:solidFill>
                  <a:srgbClr val="004992"/>
                </a:solidFill>
              </a:rPr>
              <a:t>z</a:t>
            </a:r>
            <a:r>
              <a:rPr lang="en-US" sz="2400">
                <a:solidFill>
                  <a:srgbClr val="004992"/>
                </a:solidFill>
              </a:rPr>
              <a:t> “</a:t>
            </a:r>
            <a:r>
              <a:rPr lang="sl-SI" sz="2400">
                <a:solidFill>
                  <a:srgbClr val="004992"/>
                </a:solidFill>
              </a:rPr>
              <a:t>držo</a:t>
            </a:r>
            <a:r>
              <a:rPr lang="en-US" sz="2400">
                <a:solidFill>
                  <a:srgbClr val="004992"/>
                </a:solidFill>
              </a:rPr>
              <a:t>” </a:t>
            </a:r>
            <a:r>
              <a:rPr lang="sl-SI" sz="2400" dirty="0">
                <a:solidFill>
                  <a:srgbClr val="004992"/>
                </a:solidFill>
              </a:rPr>
              <a:t>se spremeni v resnično naravnanost</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30</a:t>
            </a:fld>
            <a:endParaRPr lang="de-DE">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2"/>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Premlevanje: Vrteti se v krogih, namesto da bi se premaknili naprej.</a:t>
            </a:r>
            <a:endParaRPr lang="de-DE" sz="3600" dirty="0">
              <a:latin typeface="+mn-lt"/>
              <a:ea typeface="+mn-ea"/>
              <a:cs typeface="+mn-cs"/>
            </a:endParaRPr>
          </a:p>
        </p:txBody>
      </p:sp>
      <p:sp>
        <p:nvSpPr>
          <p:cNvPr id="63489" name="Rectangle 15"/>
          <p:cNvSpPr>
            <a:spLocks noGrp="1" noChangeArrowheads="1"/>
          </p:cNvSpPr>
          <p:nvPr>
            <p:ph idx="1"/>
          </p:nvPr>
        </p:nvSpPr>
        <p:spPr>
          <a:xfrm>
            <a:off x="408955" y="2204864"/>
            <a:ext cx="7315200" cy="4248000"/>
          </a:xfrm>
        </p:spPr>
        <p:txBody>
          <a:bodyPr>
            <a:noAutofit/>
          </a:bodyPr>
          <a:lstStyle/>
          <a:p>
            <a:pPr marL="342900" indent="-342900">
              <a:buClr>
                <a:srgbClr val="333333"/>
              </a:buClr>
              <a:buFont typeface="WingDings"/>
              <a:buChar char=""/>
            </a:pPr>
            <a:r>
              <a:rPr lang="sl-SI" sz="2400" dirty="0">
                <a:solidFill>
                  <a:srgbClr val="333333"/>
                </a:solidFill>
              </a:rPr>
              <a:t>Veliko ljudi s psihološkimi </a:t>
            </a:r>
            <a:r>
              <a:rPr lang="sl-SI" sz="2400">
                <a:solidFill>
                  <a:srgbClr val="333333"/>
                </a:solidFill>
              </a:rPr>
              <a:t>problemi</a:t>
            </a:r>
            <a:r>
              <a:rPr lang="en-US" sz="2400">
                <a:solidFill>
                  <a:srgbClr val="333333"/>
                </a:solidFill>
              </a:rPr>
              <a:t> “</a:t>
            </a:r>
            <a:r>
              <a:rPr lang="sl-SI" sz="2400">
                <a:solidFill>
                  <a:srgbClr val="333333"/>
                </a:solidFill>
              </a:rPr>
              <a:t>premleva</a:t>
            </a:r>
            <a:r>
              <a:rPr lang="en-US" sz="2400">
                <a:solidFill>
                  <a:srgbClr val="333333"/>
                </a:solidFill>
              </a:rPr>
              <a:t>”</a:t>
            </a:r>
            <a:r>
              <a:rPr lang="sl-SI" sz="2400">
                <a:solidFill>
                  <a:srgbClr val="333333"/>
                </a:solidFill>
              </a:rPr>
              <a:t> ali</a:t>
            </a:r>
            <a:r>
              <a:rPr lang="en-US" sz="2400">
                <a:solidFill>
                  <a:srgbClr val="333333"/>
                </a:solidFill>
              </a:rPr>
              <a:t> “</a:t>
            </a:r>
            <a:r>
              <a:rPr lang="sl-SI" sz="2400">
                <a:solidFill>
                  <a:srgbClr val="333333"/>
                </a:solidFill>
              </a:rPr>
              <a:t>tuhta</a:t>
            </a:r>
            <a:r>
              <a:rPr lang="en-US" sz="2400">
                <a:solidFill>
                  <a:srgbClr val="333333"/>
                </a:solidFill>
              </a:rPr>
              <a:t>”</a:t>
            </a:r>
            <a:endParaRPr lang="en-US" sz="2400" dirty="0">
              <a:solidFill>
                <a:srgbClr val="333333"/>
              </a:solidFill>
            </a:endParaRPr>
          </a:p>
          <a:p>
            <a:pPr marL="342900" indent="-342900">
              <a:buClr>
                <a:srgbClr val="333333"/>
              </a:buClr>
              <a:buFont typeface="WingDings"/>
              <a:buChar char=""/>
            </a:pPr>
            <a:r>
              <a:rPr lang="sl-SI" sz="2400" dirty="0">
                <a:solidFill>
                  <a:srgbClr val="004992"/>
                </a:solidFill>
              </a:rPr>
              <a:t>Ste kdaj zalotili sebe pri premlevanju</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31</a:t>
            </a:fld>
            <a:endParaRPr lang="de-DE">
              <a:latin typeface="+mn-lt"/>
              <a:cs typeface="+mn-cs"/>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el 2"/>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Težave</a:t>
            </a:r>
            <a:endParaRPr lang="de-DE" sz="3600" dirty="0">
              <a:latin typeface="+mn-lt"/>
              <a:ea typeface="+mn-ea"/>
              <a:cs typeface="+mn-cs"/>
            </a:endParaRPr>
          </a:p>
        </p:txBody>
      </p:sp>
      <p:sp>
        <p:nvSpPr>
          <p:cNvPr id="64513" name="Rectangle 15"/>
          <p:cNvSpPr>
            <a:spLocks noGrp="1" noChangeArrowheads="1"/>
          </p:cNvSpPr>
          <p:nvPr>
            <p:ph idx="1"/>
          </p:nvPr>
        </p:nvSpPr>
        <p:spPr>
          <a:xfrm>
            <a:off x="408955" y="2204864"/>
            <a:ext cx="7315200" cy="4248000"/>
          </a:xfrm>
        </p:spPr>
        <p:txBody>
          <a:bodyPr>
            <a:noAutofit/>
          </a:bodyPr>
          <a:lstStyle/>
          <a:p>
            <a:pPr>
              <a:buClr>
                <a:srgbClr val="004992"/>
              </a:buClr>
            </a:pPr>
            <a:r>
              <a:rPr lang="sl-SI" sz="2400" dirty="0">
                <a:solidFill>
                  <a:srgbClr val="004992"/>
                </a:solidFill>
              </a:rPr>
              <a:t>Premlevanje je problematično iz več razlogov</a:t>
            </a:r>
            <a:r>
              <a:rPr lang="de-DE" sz="2400" dirty="0">
                <a:solidFill>
                  <a:srgbClr val="004992"/>
                </a:solidFill>
              </a:rPr>
              <a:t>:</a:t>
            </a:r>
          </a:p>
          <a:p>
            <a:pPr marL="342900" indent="-342900">
              <a:buClr>
                <a:srgbClr val="333333"/>
              </a:buClr>
              <a:buFont typeface="WingDings"/>
              <a:buChar char=""/>
            </a:pPr>
            <a:r>
              <a:rPr lang="sl-SI" sz="2400" dirty="0">
                <a:solidFill>
                  <a:srgbClr val="333333"/>
                </a:solidFill>
              </a:rPr>
              <a:t>Misli se vrtijo v krogih</a:t>
            </a:r>
            <a:r>
              <a:rPr lang="de-DE" sz="2400" dirty="0">
                <a:solidFill>
                  <a:srgbClr val="333333"/>
                </a:solidFill>
              </a:rPr>
              <a:t>: </a:t>
            </a:r>
            <a:r>
              <a:rPr lang="sl-SI" sz="2400" dirty="0">
                <a:solidFill>
                  <a:srgbClr val="333333"/>
                </a:solidFill>
              </a:rPr>
              <a:t>Problemi so prisotni, jih pa ne razrešimo</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To zbija samospoštovanje</a:t>
            </a:r>
            <a:r>
              <a:rPr lang="en-US" sz="2400" dirty="0">
                <a:solidFill>
                  <a:srgbClr val="333333"/>
                </a:solidFill>
              </a:rPr>
              <a:t>, </a:t>
            </a:r>
            <a:r>
              <a:rPr lang="sl-SI" sz="2400" dirty="0">
                <a:solidFill>
                  <a:srgbClr val="333333"/>
                </a:solidFill>
              </a:rPr>
              <a:t>ker koristnih in lepih misli ali dejanj sploh ne opazimo ali se z njimi ne ukvarjamo.</a:t>
            </a:r>
          </a:p>
          <a:p>
            <a:pPr marL="342900" indent="-342900">
              <a:buClr>
                <a:srgbClr val="333333"/>
              </a:buClr>
              <a:buFont typeface="WingDings"/>
              <a:buChar char=""/>
            </a:pPr>
            <a:r>
              <a:rPr lang="sl-SI" sz="2400" dirty="0">
                <a:solidFill>
                  <a:srgbClr val="333333"/>
                </a:solidFill>
              </a:rPr>
              <a:t>Za razliko od mišljenja, usmerjenega k cilju</a:t>
            </a:r>
            <a:r>
              <a:rPr lang="en-US" sz="2400" dirty="0">
                <a:solidFill>
                  <a:srgbClr val="333333"/>
                </a:solidFill>
              </a:rPr>
              <a:t>, </a:t>
            </a:r>
            <a:r>
              <a:rPr lang="sl-SI" sz="2400" dirty="0">
                <a:solidFill>
                  <a:srgbClr val="333333"/>
                </a:solidFill>
              </a:rPr>
              <a:t>je za premlevanje značilno, da se nam v glavi vrtijo vedno znova in znova iste nekoristne misli in obtoževanje sebe.</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32</a:t>
            </a:fld>
            <a:endParaRPr lang="de-DE">
              <a:latin typeface="+mn-lt"/>
              <a:cs typeface="+mn-cs"/>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Kaj lahko naredimo?</a:t>
            </a:r>
            <a:endParaRPr lang="de-DE" sz="3600" dirty="0">
              <a:latin typeface="+mn-lt"/>
              <a:ea typeface="+mn-ea"/>
              <a:cs typeface="+mn-cs"/>
            </a:endParaRPr>
          </a:p>
        </p:txBody>
      </p:sp>
      <p:sp>
        <p:nvSpPr>
          <p:cNvPr id="2" name="Content Placeholder 1"/>
          <p:cNvSpPr>
            <a:spLocks noGrp="1"/>
          </p:cNvSpPr>
          <p:nvPr>
            <p:ph idx="1"/>
          </p:nvPr>
        </p:nvSpPr>
        <p:spPr/>
        <p:txBody>
          <a:bodyPr/>
          <a:lstStyle/>
          <a:p>
            <a:pPr lvl="0" defTabSz="914400"/>
            <a:r>
              <a:rPr lang="sl-SI" sz="2400" dirty="0">
                <a:solidFill>
                  <a:srgbClr val="333333"/>
                </a:solidFill>
              </a:rPr>
              <a:t>Prvi in najpomembnejši korak je, da priznamo, da je premlevanje problem in ne koristna strategija. Premlevanje jasno vodi do povečevanja števila problemov in ne do njihovega reševanja.</a:t>
            </a:r>
          </a:p>
          <a:p>
            <a:pPr marL="342900" lvl="0" indent="-342900" defTabSz="914400">
              <a:buClr>
                <a:srgbClr val="333333"/>
              </a:buClr>
              <a:buFont typeface="WingDings"/>
              <a:buChar char=""/>
            </a:pPr>
            <a:r>
              <a:rPr lang="sl-SI" sz="2400" dirty="0">
                <a:solidFill>
                  <a:srgbClr val="004992"/>
                </a:solidFill>
              </a:rPr>
              <a:t>Misli, ki jih premlevamo, so samo misli</a:t>
            </a:r>
            <a:r>
              <a:rPr lang="de-DE" sz="2400" dirty="0">
                <a:solidFill>
                  <a:srgbClr val="004992"/>
                </a:solidFill>
              </a:rPr>
              <a:t>... </a:t>
            </a:r>
            <a:r>
              <a:rPr lang="sl-SI" sz="2400" dirty="0">
                <a:solidFill>
                  <a:srgbClr val="333333"/>
                </a:solidFill>
              </a:rPr>
              <a:t>Niso realnost</a:t>
            </a:r>
            <a:r>
              <a:rPr lang="de-DE" sz="2400" dirty="0">
                <a:solidFill>
                  <a:srgbClr val="333333"/>
                </a:solidFill>
              </a:rPr>
              <a:t>!</a:t>
            </a:r>
          </a:p>
          <a:p>
            <a:pPr marL="342900" lvl="0" indent="-342900" defTabSz="914400">
              <a:buClr>
                <a:srgbClr val="333333"/>
              </a:buClr>
              <a:buFont typeface="WingDings"/>
              <a:buChar char=""/>
            </a:pPr>
            <a:r>
              <a:rPr lang="sl-SI" sz="2400" dirty="0">
                <a:solidFill>
                  <a:srgbClr val="333333"/>
                </a:solidFill>
              </a:rPr>
              <a:t>Skušajte jih opaziti</a:t>
            </a:r>
            <a:r>
              <a:rPr lang="de-DE" sz="2400" dirty="0">
                <a:solidFill>
                  <a:srgbClr val="333333"/>
                </a:solidFill>
              </a:rPr>
              <a:t>, </a:t>
            </a:r>
            <a:r>
              <a:rPr lang="sl-SI" sz="2400" dirty="0">
                <a:solidFill>
                  <a:srgbClr val="333333"/>
                </a:solidFill>
              </a:rPr>
              <a:t>vendar jim ne dajte prevelike teže</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5" name="Slide Number Placeholder 4"/>
          <p:cNvSpPr>
            <a:spLocks noGrp="1"/>
          </p:cNvSpPr>
          <p:nvPr>
            <p:ph type="sldNum" sz="quarter" idx="12"/>
          </p:nvPr>
        </p:nvSpPr>
        <p:spPr/>
        <p:txBody>
          <a:bodyPr/>
          <a:lstStyle/>
          <a:p>
            <a:pPr>
              <a:defRPr/>
            </a:pPr>
            <a:fld id="{1DFCAB13-6BD5-4AF8-A016-9382F60EF5E6}" type="slidenum">
              <a:rPr lang="de-DE" smtClean="0">
                <a:latin typeface="+mn-lt"/>
                <a:cs typeface="+mn-cs"/>
              </a:rPr>
              <a:pPr>
                <a:defRPr/>
              </a:pPr>
              <a:t>33</a:t>
            </a:fld>
            <a:endParaRPr lang="de-DE">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dirty="0">
                <a:latin typeface="+mn-lt"/>
                <a:ea typeface="+mn-ea"/>
                <a:cs typeface="+mn-cs"/>
              </a:rPr>
              <a:t>Vaja proti premlevanju 1:</a:t>
            </a:r>
            <a:r>
              <a:rPr lang="en-US" sz="3600" dirty="0">
                <a:latin typeface="+mn-lt"/>
                <a:ea typeface="+mn-ea"/>
                <a:cs typeface="+mn-cs"/>
              </a:rPr>
              <a:t> </a:t>
            </a:r>
            <a:r>
              <a:rPr lang="sl-SI" sz="3600" dirty="0">
                <a:latin typeface="+mn-lt"/>
                <a:ea typeface="+mn-ea"/>
                <a:cs typeface="+mn-cs"/>
              </a:rPr>
              <a:t>Iščimo notranjo distanco...</a:t>
            </a:r>
            <a:endParaRPr lang="de-DE" sz="3600" dirty="0">
              <a:latin typeface="+mn-lt"/>
              <a:ea typeface="+mn-ea"/>
              <a:cs typeface="+mn-cs"/>
            </a:endParaRPr>
          </a:p>
        </p:txBody>
      </p:sp>
      <p:sp>
        <p:nvSpPr>
          <p:cNvPr id="4" name="Content Placeholder 3"/>
          <p:cNvSpPr>
            <a:spLocks noGrp="1"/>
          </p:cNvSpPr>
          <p:nvPr>
            <p:ph idx="1"/>
          </p:nvPr>
        </p:nvSpPr>
        <p:spPr>
          <a:xfrm>
            <a:off x="408955" y="2204864"/>
            <a:ext cx="5029200" cy="4248000"/>
          </a:xfrm>
        </p:spPr>
        <p:txBody>
          <a:bodyPr/>
          <a:lstStyle/>
          <a:p>
            <a:pPr marL="342900" lvl="0" indent="-342900" defTabSz="914400">
              <a:buClr>
                <a:srgbClr val="333333"/>
              </a:buClr>
              <a:buFont typeface="WingDings"/>
              <a:buChar char=""/>
            </a:pPr>
            <a:r>
              <a:rPr lang="sl-SI" sz="2000" dirty="0">
                <a:solidFill>
                  <a:srgbClr val="333333"/>
                </a:solidFill>
              </a:rPr>
              <a:t>Opazujte vse, kar se dogaja v vas, brez vmešavanja ali presojanja (‘Kakšen bedak sem, ne morem nehati premlevati!’, ‘Zakaj sploh imam ta problem?’)</a:t>
            </a:r>
          </a:p>
          <a:p>
            <a:pPr marL="342900" lvl="0" indent="-342900" defTabSz="914400">
              <a:buClr>
                <a:srgbClr val="333333"/>
              </a:buClr>
              <a:buFont typeface="WingDings"/>
              <a:buChar char=""/>
            </a:pPr>
            <a:r>
              <a:rPr lang="sl-SI" sz="2000" dirty="0">
                <a:solidFill>
                  <a:srgbClr val="333333"/>
                </a:solidFill>
              </a:rPr>
              <a:t>Glejte na misli kot na odhajajoče vlake na železniški postaji, premikanje oblakov na nebu ali plavajoče liste v potoku.</a:t>
            </a:r>
          </a:p>
          <a:p>
            <a:pPr lvl="0" defTabSz="914400" eaLnBrk="0" fontAlgn="base" hangingPunct="0">
              <a:buClr>
                <a:srgbClr val="006699"/>
              </a:buClr>
              <a:tabLst>
                <a:tab pos="82550" algn="l"/>
              </a:tabLst>
            </a:pPr>
            <a:r>
              <a:rPr lang="sl-SI" sz="2000" dirty="0">
                <a:solidFill>
                  <a:srgbClr val="004992"/>
                </a:solidFill>
              </a:rPr>
              <a:t>Te problematične misli niso tako trdovratne, ker bi bile resnične, temveč zato, ker se jih bojite. In zato znova in znova razmišljate o njih.</a:t>
            </a:r>
            <a:endParaRPr lang="en-US" sz="2000" dirty="0"/>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7A292251-8D5C-481E-98FF-FF7D5D677A22}" type="slidenum">
              <a:rPr lang="de-DE" smtClean="0">
                <a:latin typeface="+mn-lt"/>
                <a:cs typeface="+mn-cs"/>
              </a:rPr>
              <a:pPr>
                <a:defRPr/>
              </a:pPr>
              <a:t>34</a:t>
            </a:fld>
            <a:endParaRPr lang="de-DE">
              <a:latin typeface="+mn-lt"/>
              <a:cs typeface="+mn-cs"/>
            </a:endParaRPr>
          </a:p>
        </p:txBody>
      </p:sp>
      <p:pic>
        <p:nvPicPr>
          <p:cNvPr id="9"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Vaja proti premlevanju 2: Vaje za telo</a:t>
            </a:r>
            <a:endParaRPr lang="de-DE" sz="3600" dirty="0">
              <a:solidFill>
                <a:srgbClr val="004992"/>
              </a:solidFill>
              <a:latin typeface="+mn-lt"/>
              <a:ea typeface="+mn-ea"/>
              <a:cs typeface="+mn-cs"/>
            </a:endParaRPr>
          </a:p>
        </p:txBody>
      </p:sp>
      <p:sp>
        <p:nvSpPr>
          <p:cNvPr id="69633" name="Inhaltsplatzhalter 2"/>
          <p:cNvSpPr>
            <a:spLocks noGrp="1"/>
          </p:cNvSpPr>
          <p:nvPr>
            <p:ph idx="1"/>
          </p:nvPr>
        </p:nvSpPr>
        <p:spPr/>
        <p:txBody>
          <a:bodyPr>
            <a:noAutofit/>
          </a:bodyPr>
          <a:lstStyle/>
          <a:p>
            <a:r>
              <a:rPr lang="sl-SI" sz="2400" dirty="0">
                <a:solidFill>
                  <a:srgbClr val="004992"/>
                </a:solidFill>
              </a:rPr>
              <a:t>Vaje za telo</a:t>
            </a:r>
            <a:endParaRPr lang="de-DE" sz="2400" dirty="0">
              <a:solidFill>
                <a:srgbClr val="004992"/>
              </a:solidFill>
            </a:endParaRPr>
          </a:p>
          <a:p>
            <a:pPr marL="457200" indent="-457200">
              <a:buFont typeface="+mj-lt"/>
              <a:buAutoNum type="arabicPeriod"/>
            </a:pPr>
            <a:r>
              <a:rPr lang="sl-SI" sz="2400" dirty="0">
                <a:solidFill>
                  <a:srgbClr val="333333"/>
                </a:solidFill>
              </a:rPr>
              <a:t>Vstanite</a:t>
            </a:r>
            <a:r>
              <a:rPr lang="de-DE" sz="2400" dirty="0">
                <a:solidFill>
                  <a:srgbClr val="333333"/>
                </a:solidFill>
              </a:rPr>
              <a:t>!</a:t>
            </a:r>
          </a:p>
          <a:p>
            <a:pPr marL="457200" indent="-457200">
              <a:buFont typeface="+mj-lt"/>
              <a:buAutoNum type="arabicPeriod"/>
            </a:pPr>
            <a:r>
              <a:rPr lang="sl-SI" sz="2400" dirty="0">
                <a:solidFill>
                  <a:srgbClr val="333333"/>
                </a:solidFill>
              </a:rPr>
              <a:t>Položite svojo levo roko na desno ramo.</a:t>
            </a:r>
            <a:endParaRPr lang="de-DE" sz="2400" dirty="0">
              <a:solidFill>
                <a:srgbClr val="333333"/>
              </a:solidFill>
            </a:endParaRPr>
          </a:p>
          <a:p>
            <a:pPr marL="457200" indent="-457200">
              <a:buFont typeface="+mj-lt"/>
              <a:buAutoNum type="arabicPeriod"/>
            </a:pPr>
            <a:r>
              <a:rPr lang="sl-SI" sz="2400" dirty="0">
                <a:solidFill>
                  <a:srgbClr val="333333"/>
                </a:solidFill>
              </a:rPr>
              <a:t>Položite svojo desno roko na levo ramo.</a:t>
            </a:r>
            <a:endParaRPr lang="de-DE" sz="2400" dirty="0">
              <a:solidFill>
                <a:srgbClr val="333333"/>
              </a:solidFill>
            </a:endParaRPr>
          </a:p>
          <a:p>
            <a:pPr marL="457200" indent="-457200">
              <a:buFont typeface="+mj-lt"/>
              <a:buAutoNum type="arabicPeriod"/>
            </a:pPr>
            <a:r>
              <a:rPr lang="sl-SI" sz="2400" dirty="0">
                <a:solidFill>
                  <a:srgbClr val="333333"/>
                </a:solidFill>
              </a:rPr>
              <a:t>Dvignite eno nogo</a:t>
            </a:r>
            <a:r>
              <a:rPr lang="de-DE" sz="2400" dirty="0">
                <a:solidFill>
                  <a:srgbClr val="333333"/>
                </a:solidFill>
              </a:rPr>
              <a:t>...</a:t>
            </a:r>
          </a:p>
          <a:p>
            <a:pPr marL="457200" indent="-457200">
              <a:buFont typeface="+mj-lt"/>
              <a:buAutoNum type="arabicPeriod"/>
            </a:pPr>
            <a:r>
              <a:rPr lang="de-DE" sz="2400" dirty="0">
                <a:solidFill>
                  <a:srgbClr val="333333"/>
                </a:solidFill>
              </a:rPr>
              <a:t>... </a:t>
            </a:r>
            <a:r>
              <a:rPr lang="sl-SI" sz="2400" dirty="0">
                <a:solidFill>
                  <a:srgbClr val="333333"/>
                </a:solidFill>
              </a:rPr>
              <a:t>in z njo krožite.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35</a:t>
            </a:fld>
            <a:endParaRPr lang="de-DE">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Vaja proti premlevanju 2: Vaje za telo</a:t>
            </a:r>
            <a:endParaRPr lang="de-DE" sz="3600" dirty="0">
              <a:solidFill>
                <a:srgbClr val="004992"/>
              </a:solidFill>
              <a:latin typeface="+mn-lt"/>
              <a:ea typeface="+mn-ea"/>
              <a:cs typeface="+mn-cs"/>
            </a:endParaRPr>
          </a:p>
        </p:txBody>
      </p:sp>
      <p:sp>
        <p:nvSpPr>
          <p:cNvPr id="69633" name="Inhaltsplatzhalter 2"/>
          <p:cNvSpPr>
            <a:spLocks noGrp="1"/>
          </p:cNvSpPr>
          <p:nvPr>
            <p:ph idx="1"/>
          </p:nvPr>
        </p:nvSpPr>
        <p:spPr/>
        <p:txBody>
          <a:bodyPr>
            <a:noAutofit/>
          </a:bodyPr>
          <a:lstStyle/>
          <a:p>
            <a:r>
              <a:rPr lang="sl-SI" sz="2400" dirty="0">
                <a:solidFill>
                  <a:srgbClr val="004992"/>
                </a:solidFill>
              </a:rPr>
              <a:t>Vaje za telo</a:t>
            </a:r>
            <a:endParaRPr lang="de-DE" sz="2400" dirty="0">
              <a:solidFill>
                <a:srgbClr val="004992"/>
              </a:solidFill>
            </a:endParaRPr>
          </a:p>
          <a:p>
            <a:pPr marL="457200" indent="-457200">
              <a:buFont typeface="+mj-lt"/>
              <a:buAutoNum type="arabicPeriod"/>
            </a:pPr>
            <a:r>
              <a:rPr lang="sl-SI" sz="2400" dirty="0">
                <a:solidFill>
                  <a:srgbClr val="333333"/>
                </a:solidFill>
              </a:rPr>
              <a:t>Vstanite</a:t>
            </a:r>
            <a:r>
              <a:rPr lang="de-DE" sz="2400" dirty="0">
                <a:solidFill>
                  <a:srgbClr val="333333"/>
                </a:solidFill>
              </a:rPr>
              <a:t>!</a:t>
            </a:r>
          </a:p>
          <a:p>
            <a:pPr marL="457200" indent="-457200">
              <a:buFont typeface="+mj-lt"/>
              <a:buAutoNum type="arabicPeriod"/>
            </a:pPr>
            <a:r>
              <a:rPr lang="sl-SI" sz="2400" dirty="0">
                <a:solidFill>
                  <a:srgbClr val="333333"/>
                </a:solidFill>
              </a:rPr>
              <a:t>Položite svojo levo roko na desno ramo.</a:t>
            </a:r>
            <a:endParaRPr lang="de-DE" sz="2400" dirty="0">
              <a:solidFill>
                <a:srgbClr val="333333"/>
              </a:solidFill>
            </a:endParaRPr>
          </a:p>
          <a:p>
            <a:pPr marL="457200" indent="-457200">
              <a:buFont typeface="+mj-lt"/>
              <a:buAutoNum type="arabicPeriod"/>
            </a:pPr>
            <a:r>
              <a:rPr lang="sl-SI" sz="2400" dirty="0">
                <a:solidFill>
                  <a:srgbClr val="333333"/>
                </a:solidFill>
              </a:rPr>
              <a:t>Položite svojo desno roko na levo ramo.</a:t>
            </a:r>
            <a:endParaRPr lang="de-DE" sz="2400" dirty="0">
              <a:solidFill>
                <a:srgbClr val="333333"/>
              </a:solidFill>
            </a:endParaRPr>
          </a:p>
          <a:p>
            <a:pPr marL="457200" indent="-457200">
              <a:buFont typeface="+mj-lt"/>
              <a:buAutoNum type="arabicPeriod"/>
            </a:pPr>
            <a:r>
              <a:rPr lang="sl-SI" sz="2400" dirty="0">
                <a:solidFill>
                  <a:srgbClr val="333333"/>
                </a:solidFill>
              </a:rPr>
              <a:t>Dvignite eno nogo</a:t>
            </a:r>
            <a:r>
              <a:rPr lang="de-DE" sz="2400" dirty="0">
                <a:solidFill>
                  <a:srgbClr val="333333"/>
                </a:solidFill>
              </a:rPr>
              <a:t>...</a:t>
            </a:r>
          </a:p>
          <a:p>
            <a:pPr marL="457200" indent="-457200">
              <a:buFont typeface="+mj-lt"/>
              <a:buAutoNum type="arabicPeriod"/>
            </a:pPr>
            <a:r>
              <a:rPr lang="de-DE" sz="2400" dirty="0">
                <a:solidFill>
                  <a:srgbClr val="333333"/>
                </a:solidFill>
              </a:rPr>
              <a:t>... </a:t>
            </a:r>
            <a:r>
              <a:rPr lang="sl-SI" sz="2400" dirty="0">
                <a:solidFill>
                  <a:srgbClr val="333333"/>
                </a:solidFill>
              </a:rPr>
              <a:t>in z njo krožite.</a:t>
            </a:r>
            <a:endParaRPr lang="de-DE" sz="2400" dirty="0">
              <a:solidFill>
                <a:srgbClr val="333333"/>
              </a:solidFill>
            </a:endParaRPr>
          </a:p>
          <a:p>
            <a:r>
              <a:rPr lang="sl-SI" sz="2400" dirty="0">
                <a:solidFill>
                  <a:srgbClr val="004992"/>
                </a:solidFill>
              </a:rPr>
              <a:t>O čem razmišljate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36</a:t>
            </a:fld>
            <a:endParaRPr lang="de-DE">
              <a:latin typeface="+mn-lt"/>
              <a:cs typeface="+mn-cs"/>
            </a:endParaRPr>
          </a:p>
        </p:txBody>
      </p:sp>
    </p:spTree>
    <p:extLst>
      <p:ext uri="{BB962C8B-B14F-4D97-AF65-F5344CB8AC3E}">
        <p14:creationId xmlns:p14="http://schemas.microsoft.com/office/powerpoint/2010/main" val="2150553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Vaja proti premlevanju 2: Vaje za telo</a:t>
            </a:r>
            <a:endParaRPr lang="de-DE" sz="3600" dirty="0">
              <a:solidFill>
                <a:srgbClr val="004992"/>
              </a:solidFill>
              <a:latin typeface="+mn-lt"/>
              <a:ea typeface="+mn-ea"/>
              <a:cs typeface="+mn-cs"/>
            </a:endParaRPr>
          </a:p>
        </p:txBody>
      </p:sp>
      <p:sp>
        <p:nvSpPr>
          <p:cNvPr id="69633" name="Inhaltsplatzhalter 2"/>
          <p:cNvSpPr>
            <a:spLocks noGrp="1"/>
          </p:cNvSpPr>
          <p:nvPr>
            <p:ph idx="1"/>
          </p:nvPr>
        </p:nvSpPr>
        <p:spPr/>
        <p:txBody>
          <a:bodyPr>
            <a:noAutofit/>
          </a:bodyPr>
          <a:lstStyle/>
          <a:p>
            <a:r>
              <a:rPr lang="sl-SI" sz="2400" dirty="0">
                <a:solidFill>
                  <a:srgbClr val="004992"/>
                </a:solidFill>
              </a:rPr>
              <a:t>Vaje za telo</a:t>
            </a:r>
            <a:endParaRPr lang="de-DE" sz="2400" dirty="0">
              <a:solidFill>
                <a:srgbClr val="004992"/>
              </a:solidFill>
            </a:endParaRPr>
          </a:p>
          <a:p>
            <a:pPr marL="457200" indent="-457200">
              <a:buFont typeface="+mj-lt"/>
              <a:buAutoNum type="arabicPeriod"/>
            </a:pPr>
            <a:r>
              <a:rPr lang="sl-SI" sz="2400" dirty="0">
                <a:solidFill>
                  <a:srgbClr val="333333"/>
                </a:solidFill>
              </a:rPr>
              <a:t>Vstanite</a:t>
            </a:r>
            <a:r>
              <a:rPr lang="de-DE" sz="2400" dirty="0">
                <a:solidFill>
                  <a:srgbClr val="333333"/>
                </a:solidFill>
              </a:rPr>
              <a:t>!</a:t>
            </a:r>
          </a:p>
          <a:p>
            <a:pPr marL="457200" indent="-457200">
              <a:buFont typeface="+mj-lt"/>
              <a:buAutoNum type="arabicPeriod"/>
            </a:pPr>
            <a:r>
              <a:rPr lang="sl-SI" sz="2400" dirty="0">
                <a:solidFill>
                  <a:srgbClr val="333333"/>
                </a:solidFill>
              </a:rPr>
              <a:t>Položite svojo levo roko na desno ramo.</a:t>
            </a:r>
            <a:endParaRPr lang="de-DE" sz="2400" dirty="0">
              <a:solidFill>
                <a:srgbClr val="333333"/>
              </a:solidFill>
            </a:endParaRPr>
          </a:p>
          <a:p>
            <a:pPr marL="457200" indent="-457200">
              <a:buFont typeface="+mj-lt"/>
              <a:buAutoNum type="arabicPeriod"/>
            </a:pPr>
            <a:r>
              <a:rPr lang="sl-SI" sz="2400" dirty="0">
                <a:solidFill>
                  <a:srgbClr val="333333"/>
                </a:solidFill>
              </a:rPr>
              <a:t>Položite svojo desno roko na levo ramo.</a:t>
            </a:r>
            <a:endParaRPr lang="de-DE" sz="2400" dirty="0">
              <a:solidFill>
                <a:srgbClr val="333333"/>
              </a:solidFill>
            </a:endParaRPr>
          </a:p>
          <a:p>
            <a:pPr marL="457200" indent="-457200">
              <a:buFont typeface="+mj-lt"/>
              <a:buAutoNum type="arabicPeriod"/>
            </a:pPr>
            <a:r>
              <a:rPr lang="sl-SI" sz="2400" dirty="0">
                <a:solidFill>
                  <a:srgbClr val="333333"/>
                </a:solidFill>
              </a:rPr>
              <a:t>Dvignite eno nogo</a:t>
            </a:r>
            <a:r>
              <a:rPr lang="de-DE" sz="2400" dirty="0">
                <a:solidFill>
                  <a:srgbClr val="333333"/>
                </a:solidFill>
              </a:rPr>
              <a:t>...</a:t>
            </a:r>
          </a:p>
          <a:p>
            <a:pPr marL="457200" indent="-457200">
              <a:buFont typeface="+mj-lt"/>
              <a:buAutoNum type="arabicPeriod"/>
            </a:pPr>
            <a:r>
              <a:rPr lang="de-DE" sz="2400" dirty="0">
                <a:solidFill>
                  <a:srgbClr val="333333"/>
                </a:solidFill>
              </a:rPr>
              <a:t>... </a:t>
            </a:r>
            <a:r>
              <a:rPr lang="sl-SI" sz="2400" dirty="0">
                <a:solidFill>
                  <a:srgbClr val="333333"/>
                </a:solidFill>
              </a:rPr>
              <a:t>in z njo krožite.</a:t>
            </a:r>
            <a:endParaRPr lang="de-DE" sz="2400" dirty="0">
              <a:solidFill>
                <a:srgbClr val="333333"/>
              </a:solidFill>
            </a:endParaRPr>
          </a:p>
          <a:p>
            <a:r>
              <a:rPr lang="sl-SI" sz="2400" dirty="0">
                <a:solidFill>
                  <a:srgbClr val="004992"/>
                </a:solidFill>
              </a:rPr>
              <a:t>Ker se morate pri tej vaji zbrati</a:t>
            </a:r>
            <a:r>
              <a:rPr lang="de-DE" sz="2400" dirty="0">
                <a:solidFill>
                  <a:srgbClr val="004992"/>
                </a:solidFill>
              </a:rPr>
              <a:t>, </a:t>
            </a:r>
            <a:r>
              <a:rPr lang="sl-SI" sz="2400" dirty="0">
                <a:solidFill>
                  <a:srgbClr val="004992"/>
                </a:solidFill>
              </a:rPr>
              <a:t>vam to pomaga, da prekinete začarani krog premlevanja</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37</a:t>
            </a:fld>
            <a:endParaRPr lang="de-DE">
              <a:latin typeface="+mn-lt"/>
              <a:cs typeface="+mn-cs"/>
            </a:endParaRPr>
          </a:p>
        </p:txBody>
      </p:sp>
    </p:spTree>
    <p:extLst>
      <p:ext uri="{BB962C8B-B14F-4D97-AF65-F5344CB8AC3E}">
        <p14:creationId xmlns:p14="http://schemas.microsoft.com/office/powerpoint/2010/main" val="6331848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Namigi, kako zvišati svoje samospoštovanje</a:t>
            </a:r>
            <a:endParaRPr lang="de-DE" sz="3600" dirty="0">
              <a:latin typeface="+mn-lt"/>
              <a:ea typeface="+mn-ea"/>
              <a:cs typeface="+mn-cs"/>
            </a:endParaRPr>
          </a:p>
        </p:txBody>
      </p:sp>
      <p:sp>
        <p:nvSpPr>
          <p:cNvPr id="99331"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Svoje želje izrazite drugim </a:t>
            </a:r>
            <a:r>
              <a:rPr lang="sl-SI" sz="2400">
                <a:solidFill>
                  <a:srgbClr val="333333"/>
                </a:solidFill>
              </a:rPr>
              <a:t>ljudem</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38</a:t>
            </a:fld>
            <a:endParaRPr lang="de-DE">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Namigi, kako zvišati svoje samospoštovanje</a:t>
            </a:r>
            <a:endParaRPr lang="de-DE" sz="3600" dirty="0">
              <a:latin typeface="+mn-lt"/>
              <a:ea typeface="+mn-ea"/>
              <a:cs typeface="+mn-cs"/>
            </a:endParaRPr>
          </a:p>
        </p:txBody>
      </p:sp>
      <p:sp>
        <p:nvSpPr>
          <p:cNvPr id="99331"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Svoje želje izrazite drugim ljudem</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Skušajte govoriti primerno glasno in </a:t>
            </a:r>
            <a:r>
              <a:rPr lang="sl-SI" sz="2400">
                <a:solidFill>
                  <a:srgbClr val="333333"/>
                </a:solidFill>
              </a:rPr>
              <a:t>razločno</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39</a:t>
            </a:fld>
            <a:endParaRPr lang="de-DE">
              <a:latin typeface="+mn-lt"/>
              <a:cs typeface="+mn-cs"/>
            </a:endParaRPr>
          </a:p>
        </p:txBody>
      </p:sp>
    </p:spTree>
    <p:extLst>
      <p:ext uri="{BB962C8B-B14F-4D97-AF65-F5344CB8AC3E}">
        <p14:creationId xmlns:p14="http://schemas.microsoft.com/office/powerpoint/2010/main" val="20834352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Namigi, kako zvišati svoje samospoštovanje</a:t>
            </a:r>
            <a:endParaRPr lang="de-DE" sz="3600" dirty="0">
              <a:latin typeface="+mn-lt"/>
              <a:ea typeface="+mn-ea"/>
              <a:cs typeface="+mn-cs"/>
            </a:endParaRPr>
          </a:p>
        </p:txBody>
      </p:sp>
      <p:sp>
        <p:nvSpPr>
          <p:cNvPr id="99331"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Svoje želje izrazite drugim ljudem</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Skušajte govoriti primerno glasno in razločno</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Vzpostavite očesni stik</a:t>
            </a:r>
            <a:r>
              <a:rPr lang="de-DE" sz="2400" dirty="0">
                <a:solidFill>
                  <a:srgbClr val="333333"/>
                </a:solidFill>
              </a:rPr>
              <a:t> (</a:t>
            </a:r>
            <a:r>
              <a:rPr lang="sl-SI" sz="2400" dirty="0">
                <a:solidFill>
                  <a:srgbClr val="333333"/>
                </a:solidFill>
              </a:rPr>
              <a:t>začnite pri ljudeh, ki jim zaupate, nato to uporabite tudi pri </a:t>
            </a:r>
            <a:r>
              <a:rPr lang="sl-SI" sz="2400">
                <a:solidFill>
                  <a:srgbClr val="333333"/>
                </a:solidFill>
              </a:rPr>
              <a:t>drugih</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40</a:t>
            </a:fld>
            <a:endParaRPr lang="de-DE">
              <a:latin typeface="+mn-lt"/>
              <a:cs typeface="+mn-cs"/>
            </a:endParaRPr>
          </a:p>
        </p:txBody>
      </p:sp>
    </p:spTree>
    <p:extLst>
      <p:ext uri="{BB962C8B-B14F-4D97-AF65-F5344CB8AC3E}">
        <p14:creationId xmlns:p14="http://schemas.microsoft.com/office/powerpoint/2010/main" val="37915457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el 1"/>
          <p:cNvSpPr>
            <a:spLocks noGrp="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Namigi, kako zvišati svoje samospoštovanje</a:t>
            </a:r>
            <a:endParaRPr lang="de-DE" sz="3600" dirty="0">
              <a:latin typeface="+mn-lt"/>
              <a:ea typeface="+mn-ea"/>
              <a:cs typeface="+mn-cs"/>
            </a:endParaRPr>
          </a:p>
        </p:txBody>
      </p:sp>
      <p:sp>
        <p:nvSpPr>
          <p:cNvPr id="99331" name="Inhaltsplatzhalter 2"/>
          <p:cNvSpPr>
            <a:spLocks noGrp="1"/>
          </p:cNvSpPr>
          <p:nvPr>
            <p:ph idx="1"/>
          </p:nvPr>
        </p:nvSpPr>
        <p:spPr/>
        <p:txBody>
          <a:bodyPr>
            <a:noAutofit/>
          </a:bodyPr>
          <a:lstStyle/>
          <a:p>
            <a:pPr marL="342900" indent="-342900">
              <a:buClr>
                <a:srgbClr val="333333"/>
              </a:buClr>
              <a:buFont typeface="WingDings"/>
              <a:buChar char=""/>
            </a:pPr>
            <a:r>
              <a:rPr lang="sl-SI" sz="2400" dirty="0">
                <a:solidFill>
                  <a:srgbClr val="333333"/>
                </a:solidFill>
              </a:rPr>
              <a:t>Svoje želje izrazite drugim ljudem</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Skušajte govoriti primerno glasno in razločno</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Vzpostavite očesni stik</a:t>
            </a:r>
            <a:r>
              <a:rPr lang="de-DE" sz="2400" dirty="0">
                <a:solidFill>
                  <a:srgbClr val="333333"/>
                </a:solidFill>
              </a:rPr>
              <a:t> (</a:t>
            </a:r>
            <a:r>
              <a:rPr lang="sl-SI" sz="2400" dirty="0">
                <a:solidFill>
                  <a:srgbClr val="333333"/>
                </a:solidFill>
              </a:rPr>
              <a:t>začnite pri ljudeh, ki jim zaupate, nato to uporabite tudi pri drugih</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Stojte pokončno</a:t>
            </a:r>
            <a:r>
              <a:rPr lang="de-DE" sz="2400" dirty="0">
                <a:solidFill>
                  <a:srgbClr val="333333"/>
                </a:solidFill>
              </a:rPr>
              <a:t>: </a:t>
            </a:r>
            <a:r>
              <a:rPr lang="sl-SI" sz="2400" dirty="0">
                <a:solidFill>
                  <a:srgbClr val="333333"/>
                </a:solidFill>
              </a:rPr>
              <a:t>Spomnite se vpliva vzravnane drže na vašo samozavest in na ljudi okoli </a:t>
            </a:r>
            <a:r>
              <a:rPr lang="sl-SI" sz="2400">
                <a:solidFill>
                  <a:srgbClr val="333333"/>
                </a:solidFill>
              </a:rPr>
              <a:t>vas</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41</a:t>
            </a:fld>
            <a:endParaRPr lang="de-DE">
              <a:latin typeface="+mn-lt"/>
              <a:cs typeface="+mn-cs"/>
            </a:endParaRPr>
          </a:p>
        </p:txBody>
      </p:sp>
    </p:spTree>
    <p:extLst>
      <p:ext uri="{BB962C8B-B14F-4D97-AF65-F5344CB8AC3E}">
        <p14:creationId xmlns:p14="http://schemas.microsoft.com/office/powerpoint/2010/main" val="4278727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Domača naloga</a:t>
            </a:r>
            <a:endParaRPr lang="sl-SI" sz="3600" dirty="0">
              <a:latin typeface="+mn-lt"/>
              <a:ea typeface="+mn-ea"/>
              <a:cs typeface="+mn-cs"/>
            </a:endParaRPr>
          </a:p>
        </p:txBody>
      </p:sp>
      <p:sp>
        <p:nvSpPr>
          <p:cNvPr id="100355" name="Rectangle 3"/>
          <p:cNvSpPr>
            <a:spLocks noGrp="1" noChangeArrowheads="1"/>
          </p:cNvSpPr>
          <p:nvPr>
            <p:ph idx="1"/>
          </p:nvPr>
        </p:nvSpPr>
        <p:spPr/>
        <p:txBody>
          <a:bodyPr>
            <a:noAutofit/>
          </a:bodyPr>
          <a:lstStyle/>
          <a:p>
            <a:r>
              <a:rPr lang="sl-SI" sz="2000" dirty="0">
                <a:solidFill>
                  <a:srgbClr val="004992"/>
                </a:solidFill>
              </a:rPr>
              <a:t>Namigi, kako opaziti in ceniti pozitivne stvari, ki se zgodijo tekom</a:t>
            </a:r>
            <a:r>
              <a:rPr lang="de-DE" sz="2000" dirty="0">
                <a:solidFill>
                  <a:srgbClr val="004992"/>
                </a:solidFill>
              </a:rPr>
              <a:t> </a:t>
            </a:r>
            <a:r>
              <a:rPr lang="sl-SI" sz="2000" dirty="0">
                <a:solidFill>
                  <a:srgbClr val="004992"/>
                </a:solidFill>
              </a:rPr>
              <a:t>dneva.</a:t>
            </a:r>
          </a:p>
          <a:p>
            <a:pPr marL="342900" indent="-342900">
              <a:buClr>
                <a:srgbClr val="333333"/>
              </a:buClr>
              <a:buFont typeface="WingDings"/>
              <a:buChar char=""/>
            </a:pPr>
            <a:r>
              <a:rPr lang="sl-SI" sz="2000" dirty="0">
                <a:solidFill>
                  <a:srgbClr val="333333"/>
                </a:solidFill>
              </a:rPr>
              <a:t>Ko greste od doma, vzemite pest majhnih kroglic npr. fižolčkov, frnikol in jih dajte v desni žep.</a:t>
            </a:r>
          </a:p>
          <a:p>
            <a:pPr marL="342900" indent="-342900">
              <a:buClr>
                <a:srgbClr val="333333"/>
              </a:buClr>
              <a:buFont typeface="WingDings"/>
              <a:buChar char=""/>
            </a:pPr>
            <a:r>
              <a:rPr lang="sl-SI" sz="2000" dirty="0">
                <a:solidFill>
                  <a:srgbClr val="333333"/>
                </a:solidFill>
              </a:rPr>
              <a:t>Vsakič, ko se zgodi nekaj pozitivnega (npr. prijatelj se vam nasmehe, prijeten pogovor, dobro kosilo itd.), premaknite eno kroglico iz desnega v levi žep.</a:t>
            </a:r>
          </a:p>
          <a:p>
            <a:pPr marL="342900" indent="-342900">
              <a:buClr>
                <a:srgbClr val="333333"/>
              </a:buClr>
              <a:buFont typeface="WingDings"/>
              <a:buChar char=""/>
            </a:pPr>
            <a:r>
              <a:rPr lang="sl-SI" sz="2000" dirty="0">
                <a:solidFill>
                  <a:srgbClr val="333333"/>
                </a:solidFill>
              </a:rPr>
              <a:t>Ko pridete spet domov, preštejte kroglice v levem žepu in se spomnite na lepe stvari, ki ste jih doživeli.</a:t>
            </a:r>
          </a:p>
          <a:p>
            <a:pPr marL="342900" indent="-342900">
              <a:buClr>
                <a:srgbClr val="333333"/>
              </a:buClr>
              <a:buFont typeface="WingDings"/>
              <a:buChar char=""/>
            </a:pPr>
            <a:r>
              <a:rPr lang="sl-SI" sz="2000" dirty="0">
                <a:solidFill>
                  <a:srgbClr val="333333"/>
                </a:solidFill>
              </a:rPr>
              <a:t>Na ta način se lahko spomnite vsega lepega in pozitivnega, kar ste doživeli ter uživate v teh trenutkih. Na žalost pozitivnih stvari pogosto ne opazimo in pustimo, da zdrsnejo mimo.</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42</a:t>
            </a:fld>
            <a:endParaRPr lang="de-DE">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sz="3600">
                <a:latin typeface="+mn-lt"/>
                <a:ea typeface="+mn-ea"/>
                <a:cs typeface="+mn-cs"/>
              </a:rPr>
              <a:t>Domača naloga</a:t>
            </a:r>
            <a:endParaRPr lang="sl-SI" sz="3600" dirty="0">
              <a:latin typeface="+mn-lt"/>
              <a:ea typeface="+mn-ea"/>
              <a:cs typeface="+mn-cs"/>
            </a:endParaRPr>
          </a:p>
        </p:txBody>
      </p:sp>
      <p:sp>
        <p:nvSpPr>
          <p:cNvPr id="100355" name="Rectangle 3"/>
          <p:cNvSpPr>
            <a:spLocks noGrp="1" noChangeArrowheads="1"/>
          </p:cNvSpPr>
          <p:nvPr>
            <p:ph idx="1"/>
          </p:nvPr>
        </p:nvSpPr>
        <p:spPr/>
        <p:txBody>
          <a:bodyPr>
            <a:noAutofit/>
          </a:bodyPr>
          <a:lstStyle/>
          <a:p>
            <a:r>
              <a:rPr lang="sl-SI" sz="2000" dirty="0">
                <a:solidFill>
                  <a:srgbClr val="004992"/>
                </a:solidFill>
              </a:rPr>
              <a:t>Namigi, kako opaziti in ceniti pozitivne stvari, ki se zgodijo tekom</a:t>
            </a:r>
            <a:r>
              <a:rPr lang="de-DE" sz="2000" dirty="0">
                <a:solidFill>
                  <a:srgbClr val="004992"/>
                </a:solidFill>
              </a:rPr>
              <a:t> </a:t>
            </a:r>
            <a:r>
              <a:rPr lang="sl-SI" sz="2000" dirty="0">
                <a:solidFill>
                  <a:srgbClr val="004992"/>
                </a:solidFill>
              </a:rPr>
              <a:t>dneva.</a:t>
            </a:r>
          </a:p>
          <a:p>
            <a:pPr marL="342900" indent="-342900">
              <a:buClr>
                <a:srgbClr val="333333"/>
              </a:buClr>
              <a:buFont typeface="WingDings"/>
              <a:buChar char=""/>
            </a:pPr>
            <a:r>
              <a:rPr lang="sl-SI" sz="2000" dirty="0">
                <a:solidFill>
                  <a:srgbClr val="333333"/>
                </a:solidFill>
              </a:rPr>
              <a:t>Ko greste od doma, vzemite pest majhnih kroglic npr. fižolčkov, frnikol in jih dajte v desni žep.</a:t>
            </a:r>
          </a:p>
          <a:p>
            <a:pPr marL="342900" indent="-342900">
              <a:buClr>
                <a:srgbClr val="333333"/>
              </a:buClr>
              <a:buFont typeface="WingDings"/>
              <a:buChar char=""/>
            </a:pPr>
            <a:r>
              <a:rPr lang="sl-SI" sz="2000" dirty="0">
                <a:solidFill>
                  <a:srgbClr val="333333"/>
                </a:solidFill>
              </a:rPr>
              <a:t>Vsakič, ko se zgodi nekaj pozitivnega (npr. prijatelj se vam nasmehe, prijeten pogovor, dobro kosilo itd.), premaknite eno kroglico iz desnega v levi žep.</a:t>
            </a:r>
          </a:p>
          <a:p>
            <a:pPr marL="342900" indent="-342900">
              <a:buClr>
                <a:srgbClr val="333333"/>
              </a:buClr>
              <a:buFont typeface="WingDings"/>
              <a:buChar char=""/>
            </a:pPr>
            <a:r>
              <a:rPr lang="sl-SI" sz="2000" dirty="0">
                <a:solidFill>
                  <a:srgbClr val="333333"/>
                </a:solidFill>
              </a:rPr>
              <a:t>Ko pridete spet domov, preštejte kroglice v levem žepu in se spomnite na lepe stvari, ki ste jih doživeli.</a:t>
            </a:r>
          </a:p>
          <a:p>
            <a:pPr marL="342900" indent="-342900">
              <a:buClr>
                <a:srgbClr val="333333"/>
              </a:buClr>
              <a:buFont typeface="WingDings"/>
              <a:buChar char=""/>
            </a:pPr>
            <a:r>
              <a:rPr lang="sl-SI" sz="2000" dirty="0">
                <a:solidFill>
                  <a:srgbClr val="333333"/>
                </a:solidFill>
              </a:rPr>
              <a:t>Na ta način se lahko spomnite vsega lepega in pozitivnega, kar ste doživeli ter uživate v teh trenutkih. Na žalost pozitivnih stvari pogosto ne opazimo in pustimo, da zdrsnejo mimo.</a:t>
            </a:r>
          </a:p>
          <a:p>
            <a:pPr algn="ctr"/>
            <a:r>
              <a:rPr lang="sl-SI" sz="2000" dirty="0">
                <a:solidFill>
                  <a:srgbClr val="004992"/>
                </a:solidFill>
              </a:rPr>
              <a:t>Poznate še kakšne druge načine, da bi uživali in si zapomnili lepe</a:t>
            </a:r>
            <a:r>
              <a:rPr lang="de-DE" sz="2000" dirty="0">
                <a:solidFill>
                  <a:srgbClr val="004992"/>
                </a:solidFill>
              </a:rPr>
              <a:t> </a:t>
            </a:r>
            <a:r>
              <a:rPr lang="sl-SI" sz="2000" dirty="0">
                <a:solidFill>
                  <a:srgbClr val="004992"/>
                </a:solidFill>
              </a:rPr>
              <a:t>stvari, ki se vam zgodijo tekom dneva?</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43</a:t>
            </a:fld>
            <a:endParaRPr lang="de-DE">
              <a:latin typeface="+mn-lt"/>
              <a:cs typeface="+mn-cs"/>
            </a:endParaRPr>
          </a:p>
        </p:txBody>
      </p:sp>
    </p:spTree>
    <p:extLst>
      <p:ext uri="{BB962C8B-B14F-4D97-AF65-F5344CB8AC3E}">
        <p14:creationId xmlns:p14="http://schemas.microsoft.com/office/powerpoint/2010/main" val="3014645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l-SI" sz="3600" dirty="0">
                <a:solidFill>
                  <a:srgbClr val="004992"/>
                </a:solidFill>
                <a:latin typeface="+mn-lt"/>
                <a:ea typeface="+mn-ea"/>
                <a:cs typeface="+mn-cs"/>
              </a:rPr>
              <a:t>Uporaba v vsakdanjem življenju</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r>
              <a:rPr lang="sl-SI" sz="2400" b="1" dirty="0">
                <a:solidFill>
                  <a:srgbClr val="333333"/>
                </a:solidFill>
              </a:rPr>
              <a:t>Kaj smo se naučili</a:t>
            </a:r>
            <a:r>
              <a:rPr lang="de-DE" sz="2400" b="1" dirty="0">
                <a:solidFill>
                  <a:srgbClr val="333333"/>
                </a:solidFill>
              </a:rPr>
              <a:t>:</a:t>
            </a:r>
          </a:p>
          <a:p>
            <a:pPr marL="342900" indent="-342900">
              <a:buClr>
                <a:srgbClr val="333333"/>
              </a:buClr>
              <a:buFont typeface="WingDings"/>
              <a:buChar char=""/>
            </a:pPr>
            <a:r>
              <a:rPr lang="sl-SI" sz="2400" dirty="0">
                <a:solidFill>
                  <a:srgbClr val="333333"/>
                </a:solidFill>
              </a:rPr>
              <a:t>Samospoštovanje je vrednost, ki jo človek pripiše sam sebi.</a:t>
            </a:r>
          </a:p>
          <a:p>
            <a:pPr marL="342900" indent="-342900">
              <a:buClr>
                <a:srgbClr val="333333"/>
              </a:buClr>
              <a:buFont typeface="WingDings"/>
              <a:buChar char=""/>
            </a:pPr>
            <a:r>
              <a:rPr lang="sl-SI" sz="2400" dirty="0">
                <a:solidFill>
                  <a:srgbClr val="333333"/>
                </a:solidFill>
              </a:rPr>
              <a:t>Poskušajte se zavedati svojih odlik na različnih področjih svojega življenja in skušajte izboljšati samospoštovanje z uporabo strategij, o katerih smo se pogovarjali. </a:t>
            </a:r>
            <a:r>
              <a:rPr lang="de-DE" sz="2400" dirty="0">
                <a:solidFill>
                  <a:srgbClr val="333333"/>
                </a:solidFill>
              </a:rPr>
              <a:t> </a:t>
            </a:r>
          </a:p>
          <a:p>
            <a:pPr marL="342900" indent="-342900">
              <a:buClr>
                <a:srgbClr val="333333"/>
              </a:buClr>
              <a:buFont typeface="WingDings"/>
              <a:buChar char=""/>
            </a:pPr>
            <a:r>
              <a:rPr lang="sl-SI" sz="2400" dirty="0">
                <a:solidFill>
                  <a:srgbClr val="333333"/>
                </a:solidFill>
              </a:rPr>
              <a:t>Poiščite pozabljene </a:t>
            </a:r>
            <a:r>
              <a:rPr lang="sl-SI" sz="2400">
                <a:solidFill>
                  <a:srgbClr val="333333"/>
                </a:solidFill>
              </a:rPr>
              <a:t>odlike</a:t>
            </a:r>
            <a:r>
              <a:rPr lang="en-US" sz="2400">
                <a:solidFill>
                  <a:srgbClr val="333333"/>
                </a:solidFill>
              </a:rPr>
              <a:t> (“</a:t>
            </a:r>
            <a:r>
              <a:rPr lang="sl-SI" sz="2400">
                <a:solidFill>
                  <a:srgbClr val="333333"/>
                </a:solidFill>
              </a:rPr>
              <a:t>skriti zakladi</a:t>
            </a:r>
            <a:r>
              <a:rPr lang="en-US" sz="2400">
                <a:solidFill>
                  <a:srgbClr val="333333"/>
                </a:solidFill>
              </a:rPr>
              <a:t>”)</a:t>
            </a:r>
            <a:r>
              <a:rPr lang="sl-SI" sz="2400" dirty="0">
                <a:solidFill>
                  <a:srgbClr val="333333"/>
                </a:solidFill>
              </a:rPr>
              <a:t>,</a:t>
            </a:r>
            <a:r>
              <a:rPr lang="en-US" sz="2400" dirty="0">
                <a:solidFill>
                  <a:srgbClr val="333333"/>
                </a:solidFill>
              </a:rPr>
              <a:t> </a:t>
            </a:r>
            <a:r>
              <a:rPr lang="sl-SI" sz="2400" dirty="0">
                <a:solidFill>
                  <a:srgbClr val="333333"/>
                </a:solidFill>
              </a:rPr>
              <a:t>tako da o tem povprašate vaše prijatelje ali da vsak dan izpolnjujete</a:t>
            </a:r>
            <a:r>
              <a:rPr lang="de-DE" sz="2400" dirty="0">
                <a:solidFill>
                  <a:srgbClr val="333333"/>
                </a:solidFill>
              </a:rPr>
              <a:t> </a:t>
            </a:r>
            <a:r>
              <a:rPr lang="sl-SI" sz="2400" dirty="0">
                <a:solidFill>
                  <a:srgbClr val="333333"/>
                </a:solidFill>
              </a:rPr>
              <a:t>dnevnik veselja</a:t>
            </a:r>
            <a:r>
              <a:rPr lang="de-DE" sz="2400" dirty="0">
                <a:solidFill>
                  <a:srgbClr val="333333"/>
                </a:solidFill>
              </a:rPr>
              <a:t>.</a:t>
            </a:r>
          </a:p>
          <a:p>
            <a:pPr marL="342900" indent="-342900">
              <a:buClr>
                <a:srgbClr val="333333"/>
              </a:buClr>
              <a:buFont typeface="WingDings"/>
              <a:buChar char=""/>
            </a:pPr>
            <a:r>
              <a:rPr lang="sl-SI" sz="2400" dirty="0">
                <a:solidFill>
                  <a:srgbClr val="333333"/>
                </a:solidFill>
              </a:rPr>
              <a:t>Prikličite si v spomin lepe stvari, ki so se vam zgodile čez dan</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44</a:t>
            </a:fld>
            <a:endParaRPr lang="de-DE">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de-DE" sz="3600" dirty="0">
              <a:solidFill>
                <a:srgbClr val="004992"/>
              </a:solidFill>
              <a:latin typeface="+mn-lt"/>
              <a:ea typeface="+mn-ea"/>
              <a:cs typeface="+mn-cs"/>
            </a:endParaRPr>
          </a:p>
        </p:txBody>
      </p:sp>
      <p:sp>
        <p:nvSpPr>
          <p:cNvPr id="80898" name="Inhaltsplatzhalter 2"/>
          <p:cNvSpPr>
            <a:spLocks noGrp="1"/>
          </p:cNvSpPr>
          <p:nvPr>
            <p:ph idx="1"/>
          </p:nvPr>
        </p:nvSpPr>
        <p:spPr/>
        <p:txBody>
          <a:bodyPr>
            <a:noAutofit/>
          </a:bodyPr>
          <a:lstStyle/>
          <a:p>
            <a:r>
              <a:rPr lang="en-US" sz="2000" dirty="0" err="1">
                <a:solidFill>
                  <a:srgbClr val="333333"/>
                </a:solidFill>
              </a:rPr>
              <a:t>Veliko</a:t>
            </a:r>
            <a:r>
              <a:rPr lang="en-US" sz="2000" dirty="0">
                <a:solidFill>
                  <a:srgbClr val="333333"/>
                </a:solidFill>
              </a:rPr>
              <a:t> (</a:t>
            </a:r>
            <a:r>
              <a:rPr lang="en-US" sz="2000" dirty="0" err="1">
                <a:solidFill>
                  <a:srgbClr val="333333"/>
                </a:solidFill>
              </a:rPr>
              <a:t>vendar</a:t>
            </a:r>
            <a:r>
              <a:rPr lang="en-US" sz="2000" dirty="0">
                <a:solidFill>
                  <a:srgbClr val="333333"/>
                </a:solidFill>
              </a:rPr>
              <a:t> ne </a:t>
            </a:r>
            <a:r>
              <a:rPr lang="en-US" sz="2000" dirty="0" err="1">
                <a:solidFill>
                  <a:srgbClr val="333333"/>
                </a:solidFill>
              </a:rPr>
              <a:t>vsi</a:t>
            </a:r>
            <a:r>
              <a:rPr lang="en-US" sz="2000" dirty="0">
                <a:solidFill>
                  <a:srgbClr val="333333"/>
                </a:solidFill>
              </a:rPr>
              <a:t>!) </a:t>
            </a:r>
            <a:r>
              <a:rPr lang="en-US" sz="2000" dirty="0" err="1">
                <a:solidFill>
                  <a:srgbClr val="333333"/>
                </a:solidFill>
              </a:rPr>
              <a:t>ljudi</a:t>
            </a:r>
            <a:r>
              <a:rPr lang="en-US" sz="2000" dirty="0">
                <a:solidFill>
                  <a:srgbClr val="333333"/>
                </a:solidFill>
              </a:rPr>
              <a:t> s </a:t>
            </a:r>
            <a:r>
              <a:rPr lang="en-US" sz="2000" dirty="0" err="1">
                <a:solidFill>
                  <a:srgbClr val="333333"/>
                </a:solidFill>
              </a:rPr>
              <a:t>psihozo</a:t>
            </a:r>
            <a:r>
              <a:rPr lang="en-US" sz="2000" dirty="0">
                <a:solidFill>
                  <a:srgbClr val="333333"/>
                </a:solidFill>
              </a:rPr>
              <a:t> </a:t>
            </a:r>
            <a:r>
              <a:rPr lang="en-US" sz="2000" dirty="0" err="1">
                <a:solidFill>
                  <a:srgbClr val="333333"/>
                </a:solidFill>
              </a:rPr>
              <a:t>ima</a:t>
            </a:r>
            <a:r>
              <a:rPr lang="en-US" sz="2000" dirty="0">
                <a:solidFill>
                  <a:srgbClr val="333333"/>
                </a:solidFill>
              </a:rPr>
              <a:t> </a:t>
            </a:r>
            <a:r>
              <a:rPr lang="en-US" sz="2000" dirty="0" err="1">
                <a:solidFill>
                  <a:srgbClr val="333333"/>
                </a:solidFill>
              </a:rPr>
              <a:t>nizko</a:t>
            </a:r>
            <a:r>
              <a:rPr lang="en-US" sz="2000" dirty="0">
                <a:solidFill>
                  <a:srgbClr val="333333"/>
                </a:solidFill>
              </a:rPr>
              <a:t> </a:t>
            </a:r>
            <a:r>
              <a:rPr lang="en-US" sz="2000" dirty="0" err="1">
                <a:solidFill>
                  <a:srgbClr val="333333"/>
                </a:solidFill>
              </a:rPr>
              <a:t>samospoštovanje</a:t>
            </a:r>
            <a:r>
              <a:rPr lang="en-US" sz="2000" dirty="0">
                <a:solidFill>
                  <a:srgbClr val="333333"/>
                </a:solidFill>
              </a:rPr>
              <a:t> in </a:t>
            </a:r>
            <a:r>
              <a:rPr lang="en-US" sz="2000" dirty="0" err="1">
                <a:solidFill>
                  <a:srgbClr val="333333"/>
                </a:solidFill>
              </a:rPr>
              <a:t>negativne</a:t>
            </a:r>
            <a:r>
              <a:rPr lang="en-US" sz="2000" dirty="0">
                <a:solidFill>
                  <a:srgbClr val="333333"/>
                </a:solidFill>
              </a:rPr>
              <a:t> </a:t>
            </a:r>
            <a:r>
              <a:rPr lang="en-US" sz="2000" dirty="0" err="1">
                <a:solidFill>
                  <a:srgbClr val="333333"/>
                </a:solidFill>
              </a:rPr>
              <a:t>miselne</a:t>
            </a:r>
            <a:r>
              <a:rPr lang="en-US" sz="2000" dirty="0">
                <a:solidFill>
                  <a:srgbClr val="333333"/>
                </a:solidFill>
              </a:rPr>
              <a:t> </a:t>
            </a:r>
            <a:r>
              <a:rPr lang="en-US" sz="2000" dirty="0" err="1">
                <a:solidFill>
                  <a:srgbClr val="333333"/>
                </a:solidFill>
              </a:rPr>
              <a:t>vzorce</a:t>
            </a:r>
            <a:r>
              <a:rPr lang="en-US" sz="2000" dirty="0">
                <a:solidFill>
                  <a:srgbClr val="333333"/>
                </a:solidFill>
              </a:rPr>
              <a:t> (</a:t>
            </a:r>
            <a:r>
              <a:rPr lang="en-US" sz="2000" dirty="0" err="1">
                <a:solidFill>
                  <a:srgbClr val="333333"/>
                </a:solidFill>
              </a:rPr>
              <a:t>npr</a:t>
            </a:r>
            <a:r>
              <a:rPr lang="en-US" sz="2000" dirty="0">
                <a:solidFill>
                  <a:srgbClr val="333333"/>
                </a:solidFill>
              </a:rPr>
              <a:t>. </a:t>
            </a:r>
            <a:r>
              <a:rPr lang="en-US" sz="2000" dirty="0" err="1">
                <a:solidFill>
                  <a:srgbClr val="333333"/>
                </a:solidFill>
              </a:rPr>
              <a:t>težnja</a:t>
            </a:r>
            <a:r>
              <a:rPr lang="en-US" sz="2000" dirty="0">
                <a:solidFill>
                  <a:srgbClr val="333333"/>
                </a:solidFill>
              </a:rPr>
              <a:t> k </a:t>
            </a:r>
            <a:r>
              <a:rPr lang="en-US" sz="2000" dirty="0" err="1">
                <a:solidFill>
                  <a:srgbClr val="333333"/>
                </a:solidFill>
              </a:rPr>
              <a:t>premlevanju</a:t>
            </a:r>
            <a:r>
              <a:rPr lang="en-US" sz="2000" dirty="0">
                <a:solidFill>
                  <a:srgbClr val="333333"/>
                </a:solidFill>
              </a:rPr>
              <a:t>), </a:t>
            </a:r>
            <a:r>
              <a:rPr lang="en-US" sz="2000" dirty="0" err="1">
                <a:solidFill>
                  <a:srgbClr val="333333"/>
                </a:solidFill>
              </a:rPr>
              <a:t>kar</a:t>
            </a:r>
            <a:r>
              <a:rPr lang="en-US" sz="2000" dirty="0">
                <a:solidFill>
                  <a:srgbClr val="333333"/>
                </a:solidFill>
              </a:rPr>
              <a:t> </a:t>
            </a:r>
            <a:r>
              <a:rPr lang="en-US" sz="2000" dirty="0" err="1">
                <a:solidFill>
                  <a:srgbClr val="333333"/>
                </a:solidFill>
              </a:rPr>
              <a:t>lahko</a:t>
            </a:r>
            <a:r>
              <a:rPr lang="en-US" sz="2000" dirty="0">
                <a:solidFill>
                  <a:srgbClr val="333333"/>
                </a:solidFill>
              </a:rPr>
              <a:t> </a:t>
            </a:r>
            <a:r>
              <a:rPr lang="en-US" sz="2000" dirty="0" err="1">
                <a:solidFill>
                  <a:srgbClr val="333333"/>
                </a:solidFill>
              </a:rPr>
              <a:t>še</a:t>
            </a:r>
            <a:r>
              <a:rPr lang="en-US" sz="2000" dirty="0">
                <a:solidFill>
                  <a:srgbClr val="333333"/>
                </a:solidFill>
              </a:rPr>
              <a:t> </a:t>
            </a:r>
            <a:r>
              <a:rPr lang="en-US" sz="2000" dirty="0" err="1">
                <a:solidFill>
                  <a:srgbClr val="333333"/>
                </a:solidFill>
              </a:rPr>
              <a:t>dodatno</a:t>
            </a:r>
            <a:r>
              <a:rPr lang="en-US" sz="2000" dirty="0">
                <a:solidFill>
                  <a:srgbClr val="333333"/>
                </a:solidFill>
              </a:rPr>
              <a:t> </a:t>
            </a:r>
            <a:r>
              <a:rPr lang="en-US" sz="2000" dirty="0" err="1">
                <a:solidFill>
                  <a:srgbClr val="333333"/>
                </a:solidFill>
              </a:rPr>
              <a:t>zniža</a:t>
            </a:r>
            <a:r>
              <a:rPr lang="en-US" sz="2000" dirty="0">
                <a:solidFill>
                  <a:srgbClr val="333333"/>
                </a:solidFill>
              </a:rPr>
              <a:t> </a:t>
            </a:r>
            <a:r>
              <a:rPr lang="en-US" sz="2000" dirty="0" err="1">
                <a:solidFill>
                  <a:srgbClr val="333333"/>
                </a:solidFill>
              </a:rPr>
              <a:t>njihovo</a:t>
            </a:r>
            <a:r>
              <a:rPr lang="en-US" sz="2000" dirty="0">
                <a:solidFill>
                  <a:srgbClr val="333333"/>
                </a:solidFill>
              </a:rPr>
              <a:t> </a:t>
            </a:r>
            <a:r>
              <a:rPr lang="en-US" sz="2000" dirty="0" err="1">
                <a:solidFill>
                  <a:srgbClr val="333333"/>
                </a:solidFill>
              </a:rPr>
              <a:t>samospoštovanje</a:t>
            </a:r>
            <a:r>
              <a:rPr lang="en-US" sz="2000" dirty="0">
                <a:solidFill>
                  <a:srgbClr val="333333"/>
                </a:solidFill>
              </a:rPr>
              <a:t>.</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45</a:t>
            </a:fld>
            <a:endParaRPr lang="de-DE">
              <a:latin typeface="+mn-lt"/>
              <a:cs typeface="+mn-cs"/>
            </a:endParaRPr>
          </a:p>
        </p:txBody>
      </p:sp>
    </p:spTree>
    <p:extLst>
      <p:ext uri="{BB962C8B-B14F-4D97-AF65-F5344CB8AC3E}">
        <p14:creationId xmlns:p14="http://schemas.microsoft.com/office/powerpoint/2010/main" val="3810483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de-DE" sz="3600" dirty="0">
              <a:solidFill>
                <a:srgbClr val="004992"/>
              </a:solidFill>
              <a:latin typeface="+mn-lt"/>
              <a:ea typeface="+mn-ea"/>
              <a:cs typeface="+mn-cs"/>
            </a:endParaRPr>
          </a:p>
        </p:txBody>
      </p:sp>
      <p:sp>
        <p:nvSpPr>
          <p:cNvPr id="80898" name="Inhaltsplatzhalter 2"/>
          <p:cNvSpPr>
            <a:spLocks noGrp="1"/>
          </p:cNvSpPr>
          <p:nvPr>
            <p:ph idx="1"/>
          </p:nvPr>
        </p:nvSpPr>
        <p:spPr/>
        <p:txBody>
          <a:bodyPr>
            <a:noAutofit/>
          </a:bodyPr>
          <a:lstStyle/>
          <a:p>
            <a:r>
              <a:rPr lang="en-US" sz="2000" dirty="0" err="1">
                <a:solidFill>
                  <a:srgbClr val="333333"/>
                </a:solidFill>
              </a:rPr>
              <a:t>Veliko</a:t>
            </a:r>
            <a:r>
              <a:rPr lang="en-US" sz="2000" dirty="0">
                <a:solidFill>
                  <a:srgbClr val="333333"/>
                </a:solidFill>
              </a:rPr>
              <a:t> (</a:t>
            </a:r>
            <a:r>
              <a:rPr lang="en-US" sz="2000" dirty="0" err="1">
                <a:solidFill>
                  <a:srgbClr val="333333"/>
                </a:solidFill>
              </a:rPr>
              <a:t>vendar</a:t>
            </a:r>
            <a:r>
              <a:rPr lang="en-US" sz="2000" dirty="0">
                <a:solidFill>
                  <a:srgbClr val="333333"/>
                </a:solidFill>
              </a:rPr>
              <a:t> ne </a:t>
            </a:r>
            <a:r>
              <a:rPr lang="en-US" sz="2000" dirty="0" err="1">
                <a:solidFill>
                  <a:srgbClr val="333333"/>
                </a:solidFill>
              </a:rPr>
              <a:t>vsi</a:t>
            </a:r>
            <a:r>
              <a:rPr lang="en-US" sz="2000" dirty="0">
                <a:solidFill>
                  <a:srgbClr val="333333"/>
                </a:solidFill>
              </a:rPr>
              <a:t>!) </a:t>
            </a:r>
            <a:r>
              <a:rPr lang="en-US" sz="2000" dirty="0" err="1">
                <a:solidFill>
                  <a:srgbClr val="333333"/>
                </a:solidFill>
              </a:rPr>
              <a:t>ljudi</a:t>
            </a:r>
            <a:r>
              <a:rPr lang="en-US" sz="2000" dirty="0">
                <a:solidFill>
                  <a:srgbClr val="333333"/>
                </a:solidFill>
              </a:rPr>
              <a:t> s </a:t>
            </a:r>
            <a:r>
              <a:rPr lang="en-US" sz="2000" dirty="0" err="1">
                <a:solidFill>
                  <a:srgbClr val="333333"/>
                </a:solidFill>
              </a:rPr>
              <a:t>psihozo</a:t>
            </a:r>
            <a:r>
              <a:rPr lang="en-US" sz="2000" dirty="0">
                <a:solidFill>
                  <a:srgbClr val="333333"/>
                </a:solidFill>
              </a:rPr>
              <a:t> </a:t>
            </a:r>
            <a:r>
              <a:rPr lang="en-US" sz="2000" dirty="0" err="1">
                <a:solidFill>
                  <a:srgbClr val="333333"/>
                </a:solidFill>
              </a:rPr>
              <a:t>ima</a:t>
            </a:r>
            <a:r>
              <a:rPr lang="en-US" sz="2000" dirty="0">
                <a:solidFill>
                  <a:srgbClr val="333333"/>
                </a:solidFill>
              </a:rPr>
              <a:t> </a:t>
            </a:r>
            <a:r>
              <a:rPr lang="en-US" sz="2000" dirty="0" err="1">
                <a:solidFill>
                  <a:srgbClr val="333333"/>
                </a:solidFill>
              </a:rPr>
              <a:t>nizko</a:t>
            </a:r>
            <a:r>
              <a:rPr lang="en-US" sz="2000" dirty="0">
                <a:solidFill>
                  <a:srgbClr val="333333"/>
                </a:solidFill>
              </a:rPr>
              <a:t> </a:t>
            </a:r>
            <a:r>
              <a:rPr lang="en-US" sz="2000" dirty="0" err="1">
                <a:solidFill>
                  <a:srgbClr val="333333"/>
                </a:solidFill>
              </a:rPr>
              <a:t>samospoštovanje</a:t>
            </a:r>
            <a:r>
              <a:rPr lang="en-US" sz="2000" dirty="0">
                <a:solidFill>
                  <a:srgbClr val="333333"/>
                </a:solidFill>
              </a:rPr>
              <a:t> in </a:t>
            </a:r>
            <a:r>
              <a:rPr lang="en-US" sz="2000" dirty="0" err="1">
                <a:solidFill>
                  <a:srgbClr val="333333"/>
                </a:solidFill>
              </a:rPr>
              <a:t>negativne</a:t>
            </a:r>
            <a:r>
              <a:rPr lang="en-US" sz="2000" dirty="0">
                <a:solidFill>
                  <a:srgbClr val="333333"/>
                </a:solidFill>
              </a:rPr>
              <a:t> </a:t>
            </a:r>
            <a:r>
              <a:rPr lang="en-US" sz="2000" dirty="0" err="1">
                <a:solidFill>
                  <a:srgbClr val="333333"/>
                </a:solidFill>
              </a:rPr>
              <a:t>miselne</a:t>
            </a:r>
            <a:r>
              <a:rPr lang="en-US" sz="2000" dirty="0">
                <a:solidFill>
                  <a:srgbClr val="333333"/>
                </a:solidFill>
              </a:rPr>
              <a:t> </a:t>
            </a:r>
            <a:r>
              <a:rPr lang="en-US" sz="2000" dirty="0" err="1">
                <a:solidFill>
                  <a:srgbClr val="333333"/>
                </a:solidFill>
              </a:rPr>
              <a:t>vzorce</a:t>
            </a:r>
            <a:r>
              <a:rPr lang="en-US" sz="2000" dirty="0">
                <a:solidFill>
                  <a:srgbClr val="333333"/>
                </a:solidFill>
              </a:rPr>
              <a:t> (</a:t>
            </a:r>
            <a:r>
              <a:rPr lang="en-US" sz="2000" dirty="0" err="1">
                <a:solidFill>
                  <a:srgbClr val="333333"/>
                </a:solidFill>
              </a:rPr>
              <a:t>npr</a:t>
            </a:r>
            <a:r>
              <a:rPr lang="en-US" sz="2000" dirty="0">
                <a:solidFill>
                  <a:srgbClr val="333333"/>
                </a:solidFill>
              </a:rPr>
              <a:t>. </a:t>
            </a:r>
            <a:r>
              <a:rPr lang="en-US" sz="2000" dirty="0" err="1">
                <a:solidFill>
                  <a:srgbClr val="333333"/>
                </a:solidFill>
              </a:rPr>
              <a:t>težnja</a:t>
            </a:r>
            <a:r>
              <a:rPr lang="en-US" sz="2000" dirty="0">
                <a:solidFill>
                  <a:srgbClr val="333333"/>
                </a:solidFill>
              </a:rPr>
              <a:t> k </a:t>
            </a:r>
            <a:r>
              <a:rPr lang="en-US" sz="2000" dirty="0" err="1">
                <a:solidFill>
                  <a:srgbClr val="333333"/>
                </a:solidFill>
              </a:rPr>
              <a:t>premlevanju</a:t>
            </a:r>
            <a:r>
              <a:rPr lang="en-US" sz="2000" dirty="0">
                <a:solidFill>
                  <a:srgbClr val="333333"/>
                </a:solidFill>
              </a:rPr>
              <a:t>), </a:t>
            </a:r>
            <a:r>
              <a:rPr lang="en-US" sz="2000" dirty="0" err="1">
                <a:solidFill>
                  <a:srgbClr val="333333"/>
                </a:solidFill>
              </a:rPr>
              <a:t>kar</a:t>
            </a:r>
            <a:r>
              <a:rPr lang="en-US" sz="2000" dirty="0">
                <a:solidFill>
                  <a:srgbClr val="333333"/>
                </a:solidFill>
              </a:rPr>
              <a:t> </a:t>
            </a:r>
            <a:r>
              <a:rPr lang="en-US" sz="2000" dirty="0" err="1">
                <a:solidFill>
                  <a:srgbClr val="333333"/>
                </a:solidFill>
              </a:rPr>
              <a:t>lahko</a:t>
            </a:r>
            <a:r>
              <a:rPr lang="en-US" sz="2000" dirty="0">
                <a:solidFill>
                  <a:srgbClr val="333333"/>
                </a:solidFill>
              </a:rPr>
              <a:t> </a:t>
            </a:r>
            <a:r>
              <a:rPr lang="en-US" sz="2000" dirty="0" err="1">
                <a:solidFill>
                  <a:srgbClr val="333333"/>
                </a:solidFill>
              </a:rPr>
              <a:t>še</a:t>
            </a:r>
            <a:r>
              <a:rPr lang="en-US" sz="2000" dirty="0">
                <a:solidFill>
                  <a:srgbClr val="333333"/>
                </a:solidFill>
              </a:rPr>
              <a:t> </a:t>
            </a:r>
            <a:r>
              <a:rPr lang="en-US" sz="2000" dirty="0" err="1">
                <a:solidFill>
                  <a:srgbClr val="333333"/>
                </a:solidFill>
              </a:rPr>
              <a:t>dodatno</a:t>
            </a:r>
            <a:r>
              <a:rPr lang="en-US" sz="2000" dirty="0">
                <a:solidFill>
                  <a:srgbClr val="333333"/>
                </a:solidFill>
              </a:rPr>
              <a:t> </a:t>
            </a:r>
            <a:r>
              <a:rPr lang="en-US" sz="2000" dirty="0" err="1">
                <a:solidFill>
                  <a:srgbClr val="333333"/>
                </a:solidFill>
              </a:rPr>
              <a:t>zniža</a:t>
            </a:r>
            <a:r>
              <a:rPr lang="en-US" sz="2000" dirty="0">
                <a:solidFill>
                  <a:srgbClr val="333333"/>
                </a:solidFill>
              </a:rPr>
              <a:t> </a:t>
            </a:r>
            <a:r>
              <a:rPr lang="en-US" sz="2000" dirty="0" err="1">
                <a:solidFill>
                  <a:srgbClr val="333333"/>
                </a:solidFill>
              </a:rPr>
              <a:t>njihovo</a:t>
            </a:r>
            <a:r>
              <a:rPr lang="en-US" sz="2000" dirty="0">
                <a:solidFill>
                  <a:srgbClr val="333333"/>
                </a:solidFill>
              </a:rPr>
              <a:t> </a:t>
            </a:r>
            <a:r>
              <a:rPr lang="en-US" sz="2000" dirty="0" err="1">
                <a:solidFill>
                  <a:srgbClr val="333333"/>
                </a:solidFill>
              </a:rPr>
              <a:t>samospoštovanje</a:t>
            </a:r>
            <a:r>
              <a:rPr lang="en-US" sz="2000" dirty="0">
                <a:solidFill>
                  <a:srgbClr val="333333"/>
                </a:solidFill>
              </a:rPr>
              <a:t>.</a:t>
            </a:r>
          </a:p>
          <a:p>
            <a:r>
              <a:rPr lang="de-DE" sz="2000" dirty="0">
                <a:solidFill>
                  <a:srgbClr val="004992"/>
                </a:solidFill>
              </a:rPr>
              <a:t>Primer: </a:t>
            </a:r>
            <a:r>
              <a:rPr lang="de-DE" sz="2000" dirty="0">
                <a:solidFill>
                  <a:srgbClr val="333333"/>
                </a:solidFill>
              </a:rPr>
              <a:t>Peter dobi na zaključnem izpitu izobraževanja slabo oceno.</a:t>
            </a:r>
          </a:p>
          <a:p>
            <a:r>
              <a:rPr lang="pl-PL" sz="2000" dirty="0">
                <a:solidFill>
                  <a:srgbClr val="004992"/>
                </a:solidFill>
              </a:rPr>
              <a:t>Interpretacija: </a:t>
            </a:r>
            <a:r>
              <a:rPr lang="pl-PL" sz="2000" dirty="0">
                <a:solidFill>
                  <a:srgbClr val="333333"/>
                </a:solidFill>
              </a:rPr>
              <a:t>Najprej se sprašuje o tem, kakšen delavec je, postopoma pa vse bolj razvrednoti sebe kot osebo. Počuti se potrtega in dvomi vase.</a:t>
            </a:r>
          </a:p>
          <a:p>
            <a:r>
              <a:rPr lang="pl-PL" sz="2000" dirty="0">
                <a:solidFill>
                  <a:srgbClr val="004992"/>
                </a:solidFill>
              </a:rPr>
              <a:t>Vendar: </a:t>
            </a:r>
            <a:r>
              <a:rPr lang="pl-PL" sz="2000" dirty="0">
                <a:solidFill>
                  <a:srgbClr val="333333"/>
                </a:solidFill>
              </a:rPr>
              <a:t>V naslednjih dneh Petru prijatelji pomagajo, da si razjasni, da test ne ocenjuje njega kot osebe, temveč je le trenuten odraz njegovega dela na samo enem od mnogih področij. Rezultatov ne sme vzeti z levo roko, vendar pa je pomembno tudi, da ima v mislih svoje močne točke (tako pri delu kot tudi na drugih področjih) in da ni preveč strog in zahteven do sebe.</a:t>
            </a:r>
          </a:p>
          <a:p>
            <a:r>
              <a:rPr lang="pl-PL" sz="2000" dirty="0">
                <a:solidFill>
                  <a:srgbClr val="004992"/>
                </a:solidFill>
              </a:rPr>
              <a:t>Pomembno: Tudi kadar doživite poraz, ne smete nikoli spregledati drugih stvari, ki vam gredo dobro v življenju.</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3" name="Slide Number Placeholder 2"/>
          <p:cNvSpPr>
            <a:spLocks noGrp="1"/>
          </p:cNvSpPr>
          <p:nvPr>
            <p:ph type="sldNum" sz="quarter" idx="12"/>
          </p:nvPr>
        </p:nvSpPr>
        <p:spPr/>
        <p:txBody>
          <a:bodyPr/>
          <a:lstStyle/>
          <a:p>
            <a:pPr>
              <a:defRPr/>
            </a:pPr>
            <a:fld id="{1DFCAB13-6BD5-4AF8-A016-9382F60EF5E6}" type="slidenum">
              <a:rPr lang="de-DE" smtClean="0">
                <a:latin typeface="+mn-lt"/>
                <a:cs typeface="+mn-cs"/>
              </a:rPr>
              <a:pPr>
                <a:defRPr/>
              </a:pPr>
              <a:t>46</a:t>
            </a:fld>
            <a:endParaRPr lang="de-DE">
              <a:latin typeface="+mn-lt"/>
              <a:cs typeface="+mn-cs"/>
            </a:endParaRPr>
          </a:p>
        </p:txBody>
      </p:sp>
    </p:spTree>
    <p:extLst>
      <p:ext uri="{BB962C8B-B14F-4D97-AF65-F5344CB8AC3E}">
        <p14:creationId xmlns:p14="http://schemas.microsoft.com/office/powerpoint/2010/main" val="6474030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4" name="Slide Number Placeholder 3"/>
          <p:cNvSpPr>
            <a:spLocks noGrp="1"/>
          </p:cNvSpPr>
          <p:nvPr>
            <p:ph type="sldNum" sz="quarter" idx="12"/>
          </p:nvPr>
        </p:nvSpPr>
        <p:spPr/>
        <p:txBody>
          <a:bodyPr/>
          <a:lstStyle/>
          <a:p>
            <a:pPr>
              <a:defRPr/>
            </a:pPr>
            <a:fld id="{1DFCAB13-6BD5-4AF8-A016-9382F60EF5E6}" type="slidenum">
              <a:rPr lang="de-DE" smtClean="0">
                <a:latin typeface="+mn-lt"/>
                <a:cs typeface="+mn-cs"/>
              </a:rPr>
              <a:pPr>
                <a:defRPr/>
              </a:pPr>
              <a:t>47</a:t>
            </a:fld>
            <a:endParaRPr 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1168622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Metakognitivni trening 9 – Samospoštovanje</a:t>
            </a:r>
          </a:p>
        </p:txBody>
      </p:sp>
      <p:sp>
        <p:nvSpPr>
          <p:cNvPr id="4" name="Slide Number Placeholder 3"/>
          <p:cNvSpPr>
            <a:spLocks noGrp="1"/>
          </p:cNvSpPr>
          <p:nvPr>
            <p:ph type="sldNum" sz="quarter" idx="12"/>
          </p:nvPr>
        </p:nvSpPr>
        <p:spPr/>
        <p:txBody>
          <a:bodyPr/>
          <a:lstStyle/>
          <a:p>
            <a:pPr>
              <a:defRPr/>
            </a:pPr>
            <a:fld id="{7A292251-8D5C-481E-98FF-FF7D5D677A22}" type="slidenum">
              <a:rPr lang="de-DE" smtClean="0">
                <a:latin typeface="+mn-lt"/>
                <a:cs typeface="+mn-cs"/>
              </a:rPr>
              <a:pPr>
                <a:defRPr/>
              </a:pPr>
              <a:t>48</a:t>
            </a:fld>
            <a:endParaRPr 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867921369"/>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err="1">
                          <a:solidFill>
                            <a:srgbClr val="333333"/>
                          </a:solidFill>
                          <a:effectLst/>
                          <a:latin typeface="Calibri Light"/>
                          <a:ea typeface="Verdana" panose="020B0604030504040204" pitchFamily="34" charset="0"/>
                          <a:cs typeface="Verdana" panose="020B0604030504040204" pitchFamily="34" charset="0"/>
                        </a:rPr>
                        <a:t>Neues</a:t>
                      </a:r>
                      <a:r>
                        <a:rPr lang="en-US" sz="1000" b="0" i="0" u="none"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bookshelf/Bücherregal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portrait of a smiling man/Portrait eines lächelnden Mannes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El 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3077</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Wingdings</vt:lpstr>
      <vt:lpstr>Symbol</vt:lpstr>
      <vt:lpstr>Calibri Light</vt:lpstr>
      <vt:lpstr>Wingdings</vt:lpstr>
      <vt:lpstr>Calibri</vt:lpstr>
      <vt:lpstr>Times New Roman</vt:lpstr>
      <vt:lpstr>UKE_PPT-Vorlage_16zu9</vt:lpstr>
      <vt:lpstr>MCT 9 I – Samospoštovanje</vt:lpstr>
      <vt:lpstr>Samospoštovanje: Kaj je to?</vt:lpstr>
      <vt:lpstr>Samospoštovanje: Kaj je to?</vt:lpstr>
      <vt:lpstr>Samospoštovanje: Kaj je to?</vt:lpstr>
      <vt:lpstr>Samospoštovanje: Kaj je to?</vt:lpstr>
      <vt:lpstr>Nizko samospoštovanje se lahko odraža na duševnem zdravju</vt:lpstr>
      <vt:lpstr>Razlika med pretirano visokim samospoštovanjem in zdravim samospoštovanjem</vt:lpstr>
      <vt:lpstr>Toda…</vt:lpstr>
      <vt:lpstr>Zakaj to delamo?</vt:lpstr>
      <vt:lpstr>Viri samospoštovanja</vt:lpstr>
      <vt:lpstr>Viri samospoštovanja</vt:lpstr>
      <vt:lpstr>Ljudje z nizkim samospoštovanjem…</vt:lpstr>
      <vt:lpstr>Ljudje z nizkim samospoštovanjem…</vt:lpstr>
      <vt:lpstr>Ljudje z nizkim samospoštovanjem…</vt:lpstr>
      <vt:lpstr>Ne pozabite…</vt:lpstr>
      <vt:lpstr>Ne pozabite…</vt:lpstr>
      <vt:lpstr>Kaj je značilno za ljudi z visokim samospoštovanjem?</vt:lpstr>
      <vt:lpstr>Kaj je značilno za ljudi z visokim samospoštovanjem?</vt:lpstr>
      <vt:lpstr>Značilnosti visokega samospoštovanja, ki niso takoj vidne</vt:lpstr>
      <vt:lpstr>Značilnosti visokega samospoštovanja, ki niso takoj vidne</vt:lpstr>
      <vt:lpstr>Prepoznavanje odlik</vt:lpstr>
      <vt:lpstr>Prepoznavanje odlik</vt:lpstr>
      <vt:lpstr>Vaja 1</vt:lpstr>
      <vt:lpstr>Vaja 2</vt:lpstr>
      <vt:lpstr>Vaja 2</vt:lpstr>
      <vt:lpstr>Vaja 2</vt:lpstr>
      <vt:lpstr>Vaja 2</vt:lpstr>
      <vt:lpstr>Vaja 2</vt:lpstr>
      <vt:lpstr>Vaja 2</vt:lpstr>
      <vt:lpstr>Vaja 2</vt:lpstr>
      <vt:lpstr>Premlevanje: Vrteti se v krogih, namesto da bi se premaknili naprej.</vt:lpstr>
      <vt:lpstr>Težave</vt:lpstr>
      <vt:lpstr>Kaj lahko naredimo?</vt:lpstr>
      <vt:lpstr>Vaja proti premlevanju 1: Iščimo notranjo distanco...</vt:lpstr>
      <vt:lpstr>Vaja proti premlevanju 2: Vaje za telo</vt:lpstr>
      <vt:lpstr>Vaja proti premlevanju 2: Vaje za telo</vt:lpstr>
      <vt:lpstr>Vaja proti premlevanju 2: Vaje za telo</vt:lpstr>
      <vt:lpstr>Namigi, kako zvišati svoje samospoštovanje</vt:lpstr>
      <vt:lpstr>Namigi, kako zvišati svoje samospoštovanje</vt:lpstr>
      <vt:lpstr>Namigi, kako zvišati svoje samospoštovanje</vt:lpstr>
      <vt:lpstr>Namigi, kako zvišati svoje samospoštovanje</vt:lpstr>
      <vt:lpstr>Domača naloga</vt:lpstr>
      <vt:lpstr>Domača naloga</vt:lpstr>
      <vt:lpstr>Uporaba v vsakdanjem življenju</vt:lpstr>
      <vt:lpstr>Kako je to povezano s psihozo?</vt:lpstr>
      <vt:lpstr>Kako je to povezano s psihozo?</vt:lpstr>
      <vt:lpstr>Hvala za vašo pozornost!</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343</cp:revision>
  <dcterms:created xsi:type="dcterms:W3CDTF">2015-06-01T16:15:11Z</dcterms:created>
  <dcterms:modified xsi:type="dcterms:W3CDTF">2022-11-09T09:28:05Z</dcterms:modified>
</cp:coreProperties>
</file>