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5"/>
  </p:notesMasterIdLst>
  <p:handoutMasterIdLst>
    <p:handoutMasterId r:id="rId66"/>
  </p:handoutMasterIdLst>
  <p:sldIdLst>
    <p:sldId id="576" r:id="rId2"/>
    <p:sldId id="461" r:id="rId3"/>
    <p:sldId id="462" r:id="rId4"/>
    <p:sldId id="502" r:id="rId5"/>
    <p:sldId id="556" r:id="rId6"/>
    <p:sldId id="555" r:id="rId7"/>
    <p:sldId id="554" r:id="rId8"/>
    <p:sldId id="553" r:id="rId9"/>
    <p:sldId id="467" r:id="rId10"/>
    <p:sldId id="376" r:id="rId11"/>
    <p:sldId id="374" r:id="rId12"/>
    <p:sldId id="549" r:id="rId13"/>
    <p:sldId id="338" r:id="rId14"/>
    <p:sldId id="357" r:id="rId15"/>
    <p:sldId id="339" r:id="rId16"/>
    <p:sldId id="361" r:id="rId17"/>
    <p:sldId id="358" r:id="rId18"/>
    <p:sldId id="557" r:id="rId19"/>
    <p:sldId id="578" r:id="rId20"/>
    <p:sldId id="577" r:id="rId21"/>
    <p:sldId id="437" r:id="rId22"/>
    <p:sldId id="438" r:id="rId23"/>
    <p:sldId id="309" r:id="rId24"/>
    <p:sldId id="526" r:id="rId25"/>
    <p:sldId id="564" r:id="rId26"/>
    <p:sldId id="563" r:id="rId27"/>
    <p:sldId id="562" r:id="rId28"/>
    <p:sldId id="561" r:id="rId29"/>
    <p:sldId id="560" r:id="rId30"/>
    <p:sldId id="559" r:id="rId31"/>
    <p:sldId id="534" r:id="rId32"/>
    <p:sldId id="390" r:id="rId33"/>
    <p:sldId id="565" r:id="rId34"/>
    <p:sldId id="580" r:id="rId35"/>
    <p:sldId id="579" r:id="rId36"/>
    <p:sldId id="279" r:id="rId37"/>
    <p:sldId id="471" r:id="rId38"/>
    <p:sldId id="547" r:id="rId39"/>
    <p:sldId id="567" r:id="rId40"/>
    <p:sldId id="546" r:id="rId41"/>
    <p:sldId id="569" r:id="rId42"/>
    <p:sldId id="568" r:id="rId43"/>
    <p:sldId id="441" r:id="rId44"/>
    <p:sldId id="570" r:id="rId45"/>
    <p:sldId id="313" r:id="rId46"/>
    <p:sldId id="495" r:id="rId47"/>
    <p:sldId id="496" r:id="rId48"/>
    <p:sldId id="536" r:id="rId49"/>
    <p:sldId id="572" r:id="rId50"/>
    <p:sldId id="571" r:id="rId51"/>
    <p:sldId id="483" r:id="rId52"/>
    <p:sldId id="485" r:id="rId53"/>
    <p:sldId id="519" r:id="rId54"/>
    <p:sldId id="574" r:id="rId55"/>
    <p:sldId id="520" r:id="rId56"/>
    <p:sldId id="573" r:id="rId57"/>
    <p:sldId id="521" r:id="rId58"/>
    <p:sldId id="575" r:id="rId59"/>
    <p:sldId id="317" r:id="rId60"/>
    <p:sldId id="522" r:id="rId61"/>
    <p:sldId id="436" r:id="rId62"/>
    <p:sldId id="551" r:id="rId63"/>
    <p:sldId id="494" r:id="rId64"/>
  </p:sldIdLst>
  <p:sldSz cx="12195175" cy="6858000"/>
  <p:notesSz cx="7099300" cy="10234613"/>
  <p:embeddedFontLst>
    <p:embeddedFont>
      <p:font typeface="Calibri Light" panose="020F0302020204030204" pitchFamily="34" charset="0"/>
      <p:regular r:id="rId67"/>
      <p:italic r:id="rId68"/>
    </p:embeddedFont>
    <p:embeddedFont>
      <p:font typeface="Verdana" panose="020B0604030504040204" pitchFamily="34" charset="0"/>
      <p:regular r:id="rId69"/>
      <p:bold r:id="rId70"/>
      <p:italic r:id="rId71"/>
      <p:boldItalic r:id="rId72"/>
    </p:embeddedFont>
    <p:embeddedFont>
      <p:font typeface="Wingdings 2" panose="05020102010507070707" pitchFamily="18" charset="2"/>
      <p:regular r:id="rId73"/>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pitchFamily="34" charset="-128"/>
        <a:cs typeface="Arial" charset="0"/>
      </a:defRPr>
    </a:lvl1pPr>
    <a:lvl2pPr marL="457200" algn="l" rtl="0" fontAlgn="base">
      <a:spcBef>
        <a:spcPct val="0"/>
      </a:spcBef>
      <a:spcAft>
        <a:spcPct val="0"/>
      </a:spcAft>
      <a:defRPr lang="en-US" sz="4400" kern="1200">
        <a:solidFill>
          <a:schemeClr val="tx2"/>
        </a:solidFill>
        <a:latin typeface="+mn-lt"/>
        <a:ea typeface="ＭＳ Ｐゴシック" pitchFamily="34" charset="-128"/>
        <a:cs typeface="Arial" charset="0"/>
      </a:defRPr>
    </a:lvl2pPr>
    <a:lvl3pPr marL="914400" algn="l" rtl="0" fontAlgn="base">
      <a:spcBef>
        <a:spcPct val="0"/>
      </a:spcBef>
      <a:spcAft>
        <a:spcPct val="0"/>
      </a:spcAft>
      <a:defRPr lang="en-US" sz="4400" kern="1200">
        <a:solidFill>
          <a:schemeClr val="tx2"/>
        </a:solidFill>
        <a:latin typeface="+mn-lt"/>
        <a:ea typeface="ＭＳ Ｐゴシック" pitchFamily="34" charset="-128"/>
        <a:cs typeface="Arial" charset="0"/>
      </a:defRPr>
    </a:lvl3pPr>
    <a:lvl4pPr marL="1371600" algn="l" rtl="0" fontAlgn="base">
      <a:spcBef>
        <a:spcPct val="0"/>
      </a:spcBef>
      <a:spcAft>
        <a:spcPct val="0"/>
      </a:spcAft>
      <a:defRPr lang="en-US" sz="4400" kern="1200">
        <a:solidFill>
          <a:schemeClr val="tx2"/>
        </a:solidFill>
        <a:latin typeface="+mn-lt"/>
        <a:ea typeface="ＭＳ Ｐゴシック" pitchFamily="34" charset="-128"/>
        <a:cs typeface="Arial" charset="0"/>
      </a:defRPr>
    </a:lvl4pPr>
    <a:lvl5pPr marL="1828800" algn="l" rtl="0" fontAlgn="base">
      <a:spcBef>
        <a:spcPct val="0"/>
      </a:spcBef>
      <a:spcAft>
        <a:spcPct val="0"/>
      </a:spcAft>
      <a:defRPr lang="en-US" sz="4400" kern="1200">
        <a:solidFill>
          <a:schemeClr val="tx2"/>
        </a:solidFill>
        <a:latin typeface="+mn-lt"/>
        <a:ea typeface="ＭＳ Ｐゴシック" pitchFamily="34" charset="-128"/>
        <a:cs typeface="Arial" charset="0"/>
      </a:defRPr>
    </a:lvl5pPr>
    <a:lvl6pPr marL="2286000" algn="l" defTabSz="914400" rtl="0" eaLnBrk="1" latinLnBrk="0" hangingPunct="1">
      <a:defRPr sz="4400" kern="1200">
        <a:solidFill>
          <a:schemeClr val="tx2"/>
        </a:solidFill>
        <a:latin typeface="Verdana" pitchFamily="34" charset="0"/>
        <a:ea typeface="ＭＳ Ｐゴシック" pitchFamily="34" charset="-128"/>
        <a:cs typeface="Arial" charset="0"/>
      </a:defRPr>
    </a:lvl6pPr>
    <a:lvl7pPr marL="2743200" algn="l" defTabSz="914400" rtl="0" eaLnBrk="1" latinLnBrk="0" hangingPunct="1">
      <a:defRPr sz="4400" kern="1200">
        <a:solidFill>
          <a:schemeClr val="tx2"/>
        </a:solidFill>
        <a:latin typeface="Verdana" pitchFamily="34" charset="0"/>
        <a:ea typeface="ＭＳ Ｐゴシック" pitchFamily="34" charset="-128"/>
        <a:cs typeface="Arial" charset="0"/>
      </a:defRPr>
    </a:lvl7pPr>
    <a:lvl8pPr marL="3200400" algn="l" defTabSz="914400" rtl="0" eaLnBrk="1" latinLnBrk="0" hangingPunct="1">
      <a:defRPr sz="4400" kern="1200">
        <a:solidFill>
          <a:schemeClr val="tx2"/>
        </a:solidFill>
        <a:latin typeface="Verdana" pitchFamily="34" charset="0"/>
        <a:ea typeface="ＭＳ Ｐゴシック" pitchFamily="34" charset="-128"/>
        <a:cs typeface="Arial" charset="0"/>
      </a:defRPr>
    </a:lvl8pPr>
    <a:lvl9pPr marL="3657600" algn="l" defTabSz="914400" rtl="0" eaLnBrk="1" latinLnBrk="0" hangingPunct="1">
      <a:defRPr sz="4400" kern="1200">
        <a:solidFill>
          <a:schemeClr val="tx2"/>
        </a:solidFill>
        <a:latin typeface="Verdana" pitchFamily="34" charset="0"/>
        <a:ea typeface="ＭＳ Ｐゴシック" pitchFamily="34" charset="-128"/>
        <a:cs typeface="Arial" charset="0"/>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 lastIdx="6" clrIdx="0"/>
  <p:cmAuthor id="1" name="User" initials="" lastIdx="5" clrIdx="1"/>
  <p:cmAuthor id="2" name="XXX" initials="" lastIdx="12" clrIdx="2"/>
  <p:cmAuthor id="3" name="Microsoft Office User" initials="" lastIdx="9" clrIdx="3"/>
  <p:cmAuthor id="4" name="PHSABC" initials=""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4794" autoAdjust="0"/>
    <p:restoredTop sz="90837" autoAdjust="0"/>
  </p:normalViewPr>
  <p:slideViewPr>
    <p:cSldViewPr>
      <p:cViewPr varScale="1">
        <p:scale>
          <a:sx n="67" d="100"/>
          <a:sy n="67" d="100"/>
        </p:scale>
        <p:origin x="948" y="52"/>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7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7.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bolezen</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predsodki</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znižana</a:t>
          </a:r>
          <a:r>
            <a:rPr lang="en-US" sz="2400" dirty="0">
              <a:latin typeface="+mj-lt"/>
              <a:ea typeface="Verdana" pitchFamily="34" charset="0"/>
            </a:rPr>
            <a:t> </a:t>
          </a:r>
          <a:r>
            <a:rPr lang="en-US" sz="2400" dirty="0" err="1">
              <a:latin typeface="+mj-lt"/>
              <a:ea typeface="Verdana" pitchFamily="34" charset="0"/>
            </a:rPr>
            <a:t>samozavest</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853FAF38-203F-41D0-833E-E1A2A53B8285}" type="presOf" srcId="{3F4E915D-4700-4542-A7C1-CEF728AB432D}" destId="{0332A1E0-1C13-4723-960F-9019466D281A}"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88F2CC6A-2D81-4DEB-9BFA-CE459644AA10}" type="presOf" srcId="{EFA2980D-718B-4FC8-9FF6-15C1C35CF177}" destId="{8816A1BD-E3E1-4456-9298-4B3407C622F7}"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1B7EB84C-79EA-4B3B-AFFF-2EBC86A5147C}" type="presOf" srcId="{11E49AD0-DCE6-49A3-A921-184F5EB9A5C6}" destId="{79E1ED89-3D58-4688-A48D-428AB1CD95FE}" srcOrd="0" destOrd="0" presId="urn:microsoft.com/office/officeart/2005/8/layout/cycle1"/>
    <dgm:cxn modelId="{1C733156-6B2F-45BE-9BBC-DD8DF6608032}" type="presOf" srcId="{90182C8E-0A3D-411B-A654-821F546FC078}" destId="{AC268F96-0D5D-4B9A-A307-62DE90494B18}" srcOrd="0" destOrd="0" presId="urn:microsoft.com/office/officeart/2005/8/layout/cycle1"/>
    <dgm:cxn modelId="{0FDC9B84-AB7A-4D6A-B7EB-813DCC4351F8}" type="presOf" srcId="{6459B721-636D-4D51-9601-6B4E5788A266}" destId="{818239DA-8F7F-4917-8EB0-77B4EE5EAA94}" srcOrd="0" destOrd="0" presId="urn:microsoft.com/office/officeart/2005/8/layout/cycle1"/>
    <dgm:cxn modelId="{6B83EA89-3417-42D0-BE3E-05C49545D9B1}" type="presOf" srcId="{B390256F-280B-40CB-BD31-09509749AC6C}" destId="{95978D0C-A8C9-4FB8-8DFC-2906FAA59983}" srcOrd="0" destOrd="0" presId="urn:microsoft.com/office/officeart/2005/8/layout/cycle1"/>
    <dgm:cxn modelId="{C51E85D1-43AF-4705-84CA-F5FC04744943}" type="presOf" srcId="{CB5245DE-ECC5-49E9-94DC-262E3BD83AA5}" destId="{D559A818-7D53-4BBD-8633-917FB032314D}"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43D681C1-F01B-48AD-BF4B-449EAD83C3F4}" type="presParOf" srcId="{8816A1BD-E3E1-4456-9298-4B3407C622F7}" destId="{682C883B-3E72-41CB-97EB-93B061717596}" srcOrd="0" destOrd="0" presId="urn:microsoft.com/office/officeart/2005/8/layout/cycle1"/>
    <dgm:cxn modelId="{8F28D870-537A-4D2A-B034-233EE7100A2E}" type="presParOf" srcId="{8816A1BD-E3E1-4456-9298-4B3407C622F7}" destId="{79E1ED89-3D58-4688-A48D-428AB1CD95FE}" srcOrd="1" destOrd="0" presId="urn:microsoft.com/office/officeart/2005/8/layout/cycle1"/>
    <dgm:cxn modelId="{6789D3EE-6856-4D6F-B84B-70FE7C76377E}" type="presParOf" srcId="{8816A1BD-E3E1-4456-9298-4B3407C622F7}" destId="{0332A1E0-1C13-4723-960F-9019466D281A}" srcOrd="2" destOrd="0" presId="urn:microsoft.com/office/officeart/2005/8/layout/cycle1"/>
    <dgm:cxn modelId="{A652BA58-57DE-4B43-B71A-FC1BCD5EF15A}" type="presParOf" srcId="{8816A1BD-E3E1-4456-9298-4B3407C622F7}" destId="{788C7A12-E6C7-4DB4-9A7F-209CA41AE316}" srcOrd="3" destOrd="0" presId="urn:microsoft.com/office/officeart/2005/8/layout/cycle1"/>
    <dgm:cxn modelId="{AF4D2E0C-B75B-49F5-BB28-0E97880A3C1E}" type="presParOf" srcId="{8816A1BD-E3E1-4456-9298-4B3407C622F7}" destId="{95978D0C-A8C9-4FB8-8DFC-2906FAA59983}" srcOrd="4" destOrd="0" presId="urn:microsoft.com/office/officeart/2005/8/layout/cycle1"/>
    <dgm:cxn modelId="{AC514CF4-D2AD-4C8F-8790-174DD1E0643C}" type="presParOf" srcId="{8816A1BD-E3E1-4456-9298-4B3407C622F7}" destId="{818239DA-8F7F-4917-8EB0-77B4EE5EAA94}" srcOrd="5" destOrd="0" presId="urn:microsoft.com/office/officeart/2005/8/layout/cycle1"/>
    <dgm:cxn modelId="{E30D9ED7-0243-49B2-9CD6-3E11BB499EAD}" type="presParOf" srcId="{8816A1BD-E3E1-4456-9298-4B3407C622F7}" destId="{F48D0065-C1C5-41DE-80DC-9649E256CF0F}" srcOrd="6" destOrd="0" presId="urn:microsoft.com/office/officeart/2005/8/layout/cycle1"/>
    <dgm:cxn modelId="{346FF124-5973-4BD6-AF32-43A5BF3178F2}" type="presParOf" srcId="{8816A1BD-E3E1-4456-9298-4B3407C622F7}" destId="{D559A818-7D53-4BBD-8633-917FB032314D}" srcOrd="7" destOrd="0" presId="urn:microsoft.com/office/officeart/2005/8/layout/cycle1"/>
    <dgm:cxn modelId="{7B80AC49-FF34-4757-93ED-9F6BEB7282B4}"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bolezen</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predsodki</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znižana</a:t>
          </a:r>
          <a:r>
            <a:rPr lang="en-US" sz="2400" kern="1200" dirty="0">
              <a:latin typeface="+mj-lt"/>
              <a:ea typeface="Verdana" pitchFamily="34" charset="0"/>
            </a:rPr>
            <a:t> </a:t>
          </a:r>
          <a:r>
            <a:rPr lang="en-US" sz="2400" kern="1200" dirty="0" err="1">
              <a:latin typeface="+mj-lt"/>
              <a:ea typeface="Verdana" pitchFamily="34" charset="0"/>
            </a:rPr>
            <a:t>samozavest</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4BDB6D8D-5AD8-4492-ABD8-CCB7B3A33F3D}" type="slidenum">
              <a:rPr lang="en-GB"/>
              <a:pPr>
                <a:defRPr/>
              </a:pPr>
              <a:t>‹Nr.›</a:t>
            </a:fld>
            <a:endParaRPr lang="en-GB"/>
          </a:p>
        </p:txBody>
      </p:sp>
    </p:spTree>
    <p:extLst>
      <p:ext uri="{BB962C8B-B14F-4D97-AF65-F5344CB8AC3E}">
        <p14:creationId xmlns:p14="http://schemas.microsoft.com/office/powerpoint/2010/main" val="3560007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9F3B1BA3-BC2F-4C22-B3FB-96454EE86FAF}" type="slidenum">
              <a:rPr lang="de-DE"/>
              <a:pPr>
                <a:defRPr/>
              </a:pPr>
              <a:t>‹Nr.›</a:t>
            </a:fld>
            <a:endParaRPr lang="de-DE"/>
          </a:p>
        </p:txBody>
      </p:sp>
    </p:spTree>
    <p:extLst>
      <p:ext uri="{BB962C8B-B14F-4D97-AF65-F5344CB8AC3E}">
        <p14:creationId xmlns:p14="http://schemas.microsoft.com/office/powerpoint/2010/main" val="31049857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p:txBody>
          <a:bodyPr/>
          <a:lstStyle/>
          <a:p>
            <a:pPr>
              <a:defRPr/>
            </a:pPr>
            <a:fld id="{1BF2CBA1-9EAC-497C-BDD3-4E9694269AED}" type="slidenum">
              <a:rPr lang="de-DE" smtClean="0">
                <a:ea typeface="ＭＳ Ｐゴシック" pitchFamily="34" charset="-128"/>
              </a:rPr>
              <a:pPr>
                <a:defRPr/>
              </a:pPr>
              <a:t>2</a:t>
            </a:fld>
            <a:endParaRPr lang="de-DE">
              <a:ea typeface="ＭＳ Ｐゴシック" pitchFamily="34" charset="-128"/>
            </a:endParaRPr>
          </a:p>
        </p:txBody>
      </p:sp>
      <p:sp>
        <p:nvSpPr>
          <p:cNvPr id="19458" name="Rectangle 2"/>
          <p:cNvSpPr>
            <a:spLocks noGrp="1" noRot="1" noChangeAspect="1" noChangeArrowheads="1" noTextEdit="1"/>
          </p:cNvSpPr>
          <p:nvPr>
            <p:ph type="sldImg"/>
          </p:nvPr>
        </p:nvSpPr>
        <p:spPr>
          <a:xfrm>
            <a:off x="138113" y="768350"/>
            <a:ext cx="6823075" cy="3836988"/>
          </a:xfrm>
          <a:ln/>
        </p:spPr>
      </p:sp>
      <p:sp>
        <p:nvSpPr>
          <p:cNvPr id="19459"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extLst>
      <p:ext uri="{BB962C8B-B14F-4D97-AF65-F5344CB8AC3E}">
        <p14:creationId xmlns:p14="http://schemas.microsoft.com/office/powerpoint/2010/main" val="2071288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p:txBody>
          <a:bodyPr/>
          <a:lstStyle/>
          <a:p>
            <a:pPr>
              <a:defRPr/>
            </a:pPr>
            <a:fld id="{8F12EF0B-DBCC-453F-BC67-9944E670034D}" type="slidenum">
              <a:rPr lang="de-DE" smtClean="0">
                <a:ea typeface="ＭＳ Ｐゴシック" pitchFamily="34" charset="-128"/>
              </a:rPr>
              <a:pPr>
                <a:defRPr/>
              </a:pPr>
              <a:t>3</a:t>
            </a:fld>
            <a:endParaRPr lang="de-DE">
              <a:ea typeface="ＭＳ Ｐゴシック" pitchFamily="34" charset="-128"/>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extLst>
      <p:ext uri="{BB962C8B-B14F-4D97-AF65-F5344CB8AC3E}">
        <p14:creationId xmlns:p14="http://schemas.microsoft.com/office/powerpoint/2010/main" val="1349430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4220584E-6752-4F0B-8990-C88FD287D0CD}" type="slidenum">
              <a:rPr lang="de-DE" sz="1300" b="1">
                <a:solidFill>
                  <a:schemeClr val="tx1"/>
                </a:solidFill>
                <a:latin typeface="Arial" charset="0"/>
              </a:rPr>
              <a:pPr algn="r" defTabSz="990600"/>
              <a:t>4</a:t>
            </a:fld>
            <a:endParaRPr lang="de-DE" sz="1300" b="1">
              <a:solidFill>
                <a:schemeClr val="tx1"/>
              </a:solidFill>
              <a:latin typeface="Arial" charset="0"/>
            </a:endParaRPr>
          </a:p>
        </p:txBody>
      </p:sp>
      <p:sp>
        <p:nvSpPr>
          <p:cNvPr id="31746" name="Rectangle 2"/>
          <p:cNvSpPr>
            <a:spLocks noGrp="1" noRot="1" noChangeAspect="1" noChangeArrowheads="1" noTextEdit="1"/>
          </p:cNvSpPr>
          <p:nvPr>
            <p:ph type="sldImg"/>
          </p:nvPr>
        </p:nvSpPr>
        <p:spPr>
          <a:xfrm>
            <a:off x="138113" y="768350"/>
            <a:ext cx="6823075" cy="3836988"/>
          </a:xfrm>
          <a:ln/>
        </p:spPr>
      </p:sp>
      <p:sp>
        <p:nvSpPr>
          <p:cNvPr id="31747"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extLst>
      <p:ext uri="{BB962C8B-B14F-4D97-AF65-F5344CB8AC3E}">
        <p14:creationId xmlns:p14="http://schemas.microsoft.com/office/powerpoint/2010/main" val="193421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4220584E-6752-4F0B-8990-C88FD287D0CD}" type="slidenum">
              <a:rPr lang="de-DE" sz="1300" b="1">
                <a:solidFill>
                  <a:schemeClr val="tx1"/>
                </a:solidFill>
                <a:latin typeface="Arial" charset="0"/>
              </a:rPr>
              <a:pPr algn="r" defTabSz="990600"/>
              <a:t>5</a:t>
            </a:fld>
            <a:endParaRPr lang="de-DE" sz="1300" b="1">
              <a:solidFill>
                <a:schemeClr val="tx1"/>
              </a:solidFill>
              <a:latin typeface="Arial" charset="0"/>
            </a:endParaRPr>
          </a:p>
        </p:txBody>
      </p:sp>
      <p:sp>
        <p:nvSpPr>
          <p:cNvPr id="31746" name="Rectangle 2"/>
          <p:cNvSpPr>
            <a:spLocks noGrp="1" noRot="1" noChangeAspect="1" noChangeArrowheads="1" noTextEdit="1"/>
          </p:cNvSpPr>
          <p:nvPr>
            <p:ph type="sldImg"/>
          </p:nvPr>
        </p:nvSpPr>
        <p:spPr>
          <a:xfrm>
            <a:off x="138113" y="768350"/>
            <a:ext cx="6823075" cy="3836988"/>
          </a:xfrm>
          <a:ln/>
        </p:spPr>
      </p:sp>
      <p:sp>
        <p:nvSpPr>
          <p:cNvPr id="31747"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extLst>
      <p:ext uri="{BB962C8B-B14F-4D97-AF65-F5344CB8AC3E}">
        <p14:creationId xmlns:p14="http://schemas.microsoft.com/office/powerpoint/2010/main" val="193421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4220584E-6752-4F0B-8990-C88FD287D0CD}" type="slidenum">
              <a:rPr lang="de-DE" sz="1300" b="1">
                <a:solidFill>
                  <a:schemeClr val="tx1"/>
                </a:solidFill>
                <a:latin typeface="Arial" charset="0"/>
              </a:rPr>
              <a:pPr algn="r" defTabSz="990600"/>
              <a:t>6</a:t>
            </a:fld>
            <a:endParaRPr lang="de-DE" sz="1300" b="1">
              <a:solidFill>
                <a:schemeClr val="tx1"/>
              </a:solidFill>
              <a:latin typeface="Arial" charset="0"/>
            </a:endParaRPr>
          </a:p>
        </p:txBody>
      </p:sp>
      <p:sp>
        <p:nvSpPr>
          <p:cNvPr id="31746" name="Rectangle 2"/>
          <p:cNvSpPr>
            <a:spLocks noGrp="1" noRot="1" noChangeAspect="1" noChangeArrowheads="1" noTextEdit="1"/>
          </p:cNvSpPr>
          <p:nvPr>
            <p:ph type="sldImg"/>
          </p:nvPr>
        </p:nvSpPr>
        <p:spPr>
          <a:xfrm>
            <a:off x="138113" y="768350"/>
            <a:ext cx="6823075" cy="3836988"/>
          </a:xfrm>
          <a:ln/>
        </p:spPr>
      </p:sp>
      <p:sp>
        <p:nvSpPr>
          <p:cNvPr id="31747"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extLst>
      <p:ext uri="{BB962C8B-B14F-4D97-AF65-F5344CB8AC3E}">
        <p14:creationId xmlns:p14="http://schemas.microsoft.com/office/powerpoint/2010/main" val="193421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4220584E-6752-4F0B-8990-C88FD287D0CD}" type="slidenum">
              <a:rPr lang="de-DE" sz="1300" b="1">
                <a:solidFill>
                  <a:schemeClr val="tx1"/>
                </a:solidFill>
                <a:latin typeface="Arial" charset="0"/>
              </a:rPr>
              <a:pPr algn="r" defTabSz="990600"/>
              <a:t>7</a:t>
            </a:fld>
            <a:endParaRPr lang="de-DE" sz="1300" b="1">
              <a:solidFill>
                <a:schemeClr val="tx1"/>
              </a:solidFill>
              <a:latin typeface="Arial" charset="0"/>
            </a:endParaRPr>
          </a:p>
        </p:txBody>
      </p:sp>
      <p:sp>
        <p:nvSpPr>
          <p:cNvPr id="31746" name="Rectangle 2"/>
          <p:cNvSpPr>
            <a:spLocks noGrp="1" noRot="1" noChangeAspect="1" noChangeArrowheads="1" noTextEdit="1"/>
          </p:cNvSpPr>
          <p:nvPr>
            <p:ph type="sldImg"/>
          </p:nvPr>
        </p:nvSpPr>
        <p:spPr>
          <a:xfrm>
            <a:off x="138113" y="768350"/>
            <a:ext cx="6823075" cy="3836988"/>
          </a:xfrm>
          <a:ln/>
        </p:spPr>
      </p:sp>
      <p:sp>
        <p:nvSpPr>
          <p:cNvPr id="31747"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extLst>
      <p:ext uri="{BB962C8B-B14F-4D97-AF65-F5344CB8AC3E}">
        <p14:creationId xmlns:p14="http://schemas.microsoft.com/office/powerpoint/2010/main" val="193421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4220584E-6752-4F0B-8990-C88FD287D0CD}" type="slidenum">
              <a:rPr lang="de-DE" sz="1300" b="1">
                <a:solidFill>
                  <a:schemeClr val="tx1"/>
                </a:solidFill>
                <a:latin typeface="Arial" charset="0"/>
              </a:rPr>
              <a:pPr algn="r" defTabSz="990600"/>
              <a:t>8</a:t>
            </a:fld>
            <a:endParaRPr lang="de-DE" sz="1300" b="1">
              <a:solidFill>
                <a:schemeClr val="tx1"/>
              </a:solidFill>
              <a:latin typeface="Arial" charset="0"/>
            </a:endParaRPr>
          </a:p>
        </p:txBody>
      </p:sp>
      <p:sp>
        <p:nvSpPr>
          <p:cNvPr id="31746" name="Rectangle 2"/>
          <p:cNvSpPr>
            <a:spLocks noGrp="1" noRot="1" noChangeAspect="1" noChangeArrowheads="1" noTextEdit="1"/>
          </p:cNvSpPr>
          <p:nvPr>
            <p:ph type="sldImg"/>
          </p:nvPr>
        </p:nvSpPr>
        <p:spPr>
          <a:xfrm>
            <a:off x="138113" y="768350"/>
            <a:ext cx="6823075" cy="3836988"/>
          </a:xfrm>
          <a:ln/>
        </p:spPr>
      </p:sp>
      <p:sp>
        <p:nvSpPr>
          <p:cNvPr id="31747"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extLst>
      <p:ext uri="{BB962C8B-B14F-4D97-AF65-F5344CB8AC3E}">
        <p14:creationId xmlns:p14="http://schemas.microsoft.com/office/powerpoint/2010/main" val="193421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33795" name="Foliennummernplatzhalter 3"/>
          <p:cNvSpPr>
            <a:spLocks noGrp="1"/>
          </p:cNvSpPr>
          <p:nvPr>
            <p:ph type="sldNum" sz="quarter" idx="5"/>
          </p:nvPr>
        </p:nvSpPr>
        <p:spPr/>
        <p:txBody>
          <a:bodyPr/>
          <a:lstStyle/>
          <a:p>
            <a:pPr>
              <a:defRPr/>
            </a:pPr>
            <a:fld id="{6ED1C014-EF44-4C1C-B536-8619983F60A8}" type="slidenum">
              <a:rPr lang="de-DE" smtClean="0">
                <a:ea typeface="ＭＳ Ｐゴシック" pitchFamily="34" charset="-128"/>
              </a:rPr>
              <a:pPr>
                <a:defRPr/>
              </a:pPr>
              <a:t>9</a:t>
            </a:fld>
            <a:endParaRPr lang="de-DE">
              <a:ea typeface="ＭＳ Ｐゴシック" pitchFamily="34" charset="-128"/>
            </a:endParaRPr>
          </a:p>
        </p:txBody>
      </p:sp>
    </p:spTree>
    <p:extLst>
      <p:ext uri="{BB962C8B-B14F-4D97-AF65-F5344CB8AC3E}">
        <p14:creationId xmlns:p14="http://schemas.microsoft.com/office/powerpoint/2010/main" val="1986432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Folienbildplatzhalter 1"/>
          <p:cNvSpPr>
            <a:spLocks noGrp="1" noRot="1" noChangeAspect="1"/>
          </p:cNvSpPr>
          <p:nvPr>
            <p:ph type="sldImg"/>
          </p:nvPr>
        </p:nvSpPr>
        <p:spPr>
          <a:xfrm>
            <a:off x="138113" y="768350"/>
            <a:ext cx="6823075" cy="3836988"/>
          </a:xfrm>
          <a:ln/>
        </p:spPr>
      </p:sp>
      <p:sp>
        <p:nvSpPr>
          <p:cNvPr id="35842" name="Notizenplatzhalter 2"/>
          <p:cNvSpPr>
            <a:spLocks noGrp="1"/>
          </p:cNvSpPr>
          <p:nvPr>
            <p:ph type="body" idx="1"/>
          </p:nvPr>
        </p:nvSpPr>
        <p:spPr>
          <a:noFill/>
          <a:ln/>
        </p:spPr>
        <p:txBody>
          <a:bodyPr/>
          <a:lstStyle/>
          <a:p>
            <a:endParaRPr lang="en-US">
              <a:latin typeface="Arial" charset="0"/>
              <a:ea typeface="ＭＳ Ｐゴシック" pitchFamily="34" charset="-128"/>
            </a:endParaRPr>
          </a:p>
        </p:txBody>
      </p:sp>
      <p:sp>
        <p:nvSpPr>
          <p:cNvPr id="35843" name="Foliennummernplatzhalter 3"/>
          <p:cNvSpPr>
            <a:spLocks noGrp="1"/>
          </p:cNvSpPr>
          <p:nvPr>
            <p:ph type="sldNum" sz="quarter" idx="5"/>
          </p:nvPr>
        </p:nvSpPr>
        <p:spPr/>
        <p:txBody>
          <a:bodyPr/>
          <a:lstStyle/>
          <a:p>
            <a:pPr>
              <a:defRPr/>
            </a:pPr>
            <a:fld id="{1553518E-99A2-4C1E-AFE1-E2ED3B21AD14}" type="slidenum">
              <a:rPr lang="de-DE" smtClean="0">
                <a:ea typeface="ＭＳ Ｐゴシック" pitchFamily="34" charset="-128"/>
              </a:rPr>
              <a:pPr>
                <a:defRPr/>
              </a:pPr>
              <a:t>10</a:t>
            </a:fld>
            <a:endParaRPr lang="de-DE">
              <a:ea typeface="ＭＳ Ｐゴシック" pitchFamily="34" charset="-128"/>
            </a:endParaRPr>
          </a:p>
        </p:txBody>
      </p:sp>
    </p:spTree>
    <p:extLst>
      <p:ext uri="{BB962C8B-B14F-4D97-AF65-F5344CB8AC3E}">
        <p14:creationId xmlns:p14="http://schemas.microsoft.com/office/powerpoint/2010/main" val="996581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11</a:t>
            </a:fld>
            <a:endParaRPr lang="de-DE"/>
          </a:p>
        </p:txBody>
      </p:sp>
    </p:spTree>
    <p:extLst>
      <p:ext uri="{BB962C8B-B14F-4D97-AF65-F5344CB8AC3E}">
        <p14:creationId xmlns:p14="http://schemas.microsoft.com/office/powerpoint/2010/main" val="2688954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12</a:t>
            </a:fld>
            <a:endParaRPr lang="de-DE"/>
          </a:p>
        </p:txBody>
      </p:sp>
    </p:spTree>
    <p:extLst>
      <p:ext uri="{BB962C8B-B14F-4D97-AF65-F5344CB8AC3E}">
        <p14:creationId xmlns:p14="http://schemas.microsoft.com/office/powerpoint/2010/main" val="4009580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13</a:t>
            </a:fld>
            <a:endParaRPr lang="de-DE"/>
          </a:p>
        </p:txBody>
      </p:sp>
    </p:spTree>
    <p:extLst>
      <p:ext uri="{BB962C8B-B14F-4D97-AF65-F5344CB8AC3E}">
        <p14:creationId xmlns:p14="http://schemas.microsoft.com/office/powerpoint/2010/main" val="3600348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14</a:t>
            </a:fld>
            <a:endParaRPr lang="de-DE"/>
          </a:p>
        </p:txBody>
      </p:sp>
    </p:spTree>
    <p:extLst>
      <p:ext uri="{BB962C8B-B14F-4D97-AF65-F5344CB8AC3E}">
        <p14:creationId xmlns:p14="http://schemas.microsoft.com/office/powerpoint/2010/main" val="3945427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15</a:t>
            </a:fld>
            <a:endParaRPr lang="de-DE"/>
          </a:p>
        </p:txBody>
      </p:sp>
    </p:spTree>
    <p:extLst>
      <p:ext uri="{BB962C8B-B14F-4D97-AF65-F5344CB8AC3E}">
        <p14:creationId xmlns:p14="http://schemas.microsoft.com/office/powerpoint/2010/main" val="4264169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16</a:t>
            </a:fld>
            <a:endParaRPr lang="de-DE"/>
          </a:p>
        </p:txBody>
      </p:sp>
    </p:spTree>
    <p:extLst>
      <p:ext uri="{BB962C8B-B14F-4D97-AF65-F5344CB8AC3E}">
        <p14:creationId xmlns:p14="http://schemas.microsoft.com/office/powerpoint/2010/main" val="688664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17</a:t>
            </a:fld>
            <a:endParaRPr lang="de-DE"/>
          </a:p>
        </p:txBody>
      </p:sp>
    </p:spTree>
    <p:extLst>
      <p:ext uri="{BB962C8B-B14F-4D97-AF65-F5344CB8AC3E}">
        <p14:creationId xmlns:p14="http://schemas.microsoft.com/office/powerpoint/2010/main" val="1551787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18</a:t>
            </a:fld>
            <a:endParaRPr lang="de-DE"/>
          </a:p>
        </p:txBody>
      </p:sp>
    </p:spTree>
    <p:extLst>
      <p:ext uri="{BB962C8B-B14F-4D97-AF65-F5344CB8AC3E}">
        <p14:creationId xmlns:p14="http://schemas.microsoft.com/office/powerpoint/2010/main" val="1722178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19</a:t>
            </a:fld>
            <a:endParaRPr lang="de-DE"/>
          </a:p>
        </p:txBody>
      </p:sp>
    </p:spTree>
    <p:extLst>
      <p:ext uri="{BB962C8B-B14F-4D97-AF65-F5344CB8AC3E}">
        <p14:creationId xmlns:p14="http://schemas.microsoft.com/office/powerpoint/2010/main" val="1722178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20</a:t>
            </a:fld>
            <a:endParaRPr lang="de-DE"/>
          </a:p>
        </p:txBody>
      </p:sp>
    </p:spTree>
    <p:extLst>
      <p:ext uri="{BB962C8B-B14F-4D97-AF65-F5344CB8AC3E}">
        <p14:creationId xmlns:p14="http://schemas.microsoft.com/office/powerpoint/2010/main" val="1722178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pitchFamily="34" charset="-128"/>
            </a:endParaRPr>
          </a:p>
        </p:txBody>
      </p:sp>
      <p:sp>
        <p:nvSpPr>
          <p:cNvPr id="48131" name="Foliennummernplatzhalter 3"/>
          <p:cNvSpPr>
            <a:spLocks noGrp="1"/>
          </p:cNvSpPr>
          <p:nvPr>
            <p:ph type="sldNum" sz="quarter" idx="5"/>
          </p:nvPr>
        </p:nvSpPr>
        <p:spPr/>
        <p:txBody>
          <a:bodyPr/>
          <a:lstStyle/>
          <a:p>
            <a:pPr>
              <a:defRPr/>
            </a:pPr>
            <a:fld id="{B6762AE0-4BDD-415B-8EBC-24F56C213B68}" type="slidenum">
              <a:rPr lang="de-DE" smtClean="0">
                <a:ea typeface="ＭＳ Ｐゴシック" pitchFamily="34" charset="-128"/>
              </a:rPr>
              <a:pPr>
                <a:defRPr/>
              </a:pPr>
              <a:t>21</a:t>
            </a:fld>
            <a:endParaRPr lang="de-DE">
              <a:ea typeface="ＭＳ Ｐゴシック" pitchFamily="34" charset="-128"/>
            </a:endParaRPr>
          </a:p>
        </p:txBody>
      </p:sp>
    </p:spTree>
    <p:extLst>
      <p:ext uri="{BB962C8B-B14F-4D97-AF65-F5344CB8AC3E}">
        <p14:creationId xmlns:p14="http://schemas.microsoft.com/office/powerpoint/2010/main" val="3811579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pitchFamily="34" charset="-128"/>
            </a:endParaRPr>
          </a:p>
        </p:txBody>
      </p:sp>
      <p:sp>
        <p:nvSpPr>
          <p:cNvPr id="50179" name="Foliennummernplatzhalter 3"/>
          <p:cNvSpPr>
            <a:spLocks noGrp="1"/>
          </p:cNvSpPr>
          <p:nvPr>
            <p:ph type="sldNum" sz="quarter" idx="5"/>
          </p:nvPr>
        </p:nvSpPr>
        <p:spPr/>
        <p:txBody>
          <a:bodyPr/>
          <a:lstStyle/>
          <a:p>
            <a:pPr>
              <a:defRPr/>
            </a:pPr>
            <a:fld id="{D3576EFA-1415-4698-8FF9-B194390106F7}" type="slidenum">
              <a:rPr lang="de-DE" smtClean="0">
                <a:ea typeface="ＭＳ Ｐゴシック" pitchFamily="34" charset="-128"/>
              </a:rPr>
              <a:pPr>
                <a:defRPr/>
              </a:pPr>
              <a:t>22</a:t>
            </a:fld>
            <a:endParaRPr lang="de-DE">
              <a:ea typeface="ＭＳ Ｐゴシック" pitchFamily="34" charset="-128"/>
            </a:endParaRPr>
          </a:p>
        </p:txBody>
      </p:sp>
    </p:spTree>
    <p:extLst>
      <p:ext uri="{BB962C8B-B14F-4D97-AF65-F5344CB8AC3E}">
        <p14:creationId xmlns:p14="http://schemas.microsoft.com/office/powerpoint/2010/main" val="33828700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23</a:t>
            </a:fld>
            <a:endParaRPr lang="de-DE"/>
          </a:p>
        </p:txBody>
      </p:sp>
    </p:spTree>
    <p:extLst>
      <p:ext uri="{BB962C8B-B14F-4D97-AF65-F5344CB8AC3E}">
        <p14:creationId xmlns:p14="http://schemas.microsoft.com/office/powerpoint/2010/main" val="3290399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67587"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8BE29C2F-3909-436E-A9F8-9683829EE6BE}" type="slidenum">
              <a:rPr lang="de-DE" sz="1300" b="1">
                <a:solidFill>
                  <a:schemeClr val="tx1"/>
                </a:solidFill>
                <a:latin typeface="Arial" charset="0"/>
                <a:cs typeface="+mn-cs"/>
              </a:rPr>
              <a:pPr algn="r" defTabSz="990600">
                <a:defRPr/>
              </a:pPr>
              <a:t>24</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577394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67587"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8BE29C2F-3909-436E-A9F8-9683829EE6BE}" type="slidenum">
              <a:rPr lang="de-DE" sz="1300" b="1">
                <a:solidFill>
                  <a:schemeClr val="tx1"/>
                </a:solidFill>
                <a:latin typeface="Arial" charset="0"/>
                <a:cs typeface="+mn-cs"/>
              </a:rPr>
              <a:pPr algn="r" defTabSz="990600">
                <a:defRPr/>
              </a:pPr>
              <a:t>25</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577394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67587"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8BE29C2F-3909-436E-A9F8-9683829EE6BE}" type="slidenum">
              <a:rPr lang="de-DE" sz="1300" b="1">
                <a:solidFill>
                  <a:schemeClr val="tx1"/>
                </a:solidFill>
                <a:latin typeface="Arial" charset="0"/>
                <a:cs typeface="+mn-cs"/>
              </a:rPr>
              <a:pPr algn="r" defTabSz="990600">
                <a:defRPr/>
              </a:pPr>
              <a:t>26</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5773943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67587"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8BE29C2F-3909-436E-A9F8-9683829EE6BE}" type="slidenum">
              <a:rPr lang="de-DE" sz="1300" b="1">
                <a:solidFill>
                  <a:schemeClr val="tx1"/>
                </a:solidFill>
                <a:latin typeface="Arial" charset="0"/>
                <a:cs typeface="+mn-cs"/>
              </a:rPr>
              <a:pPr algn="r" defTabSz="990600">
                <a:defRPr/>
              </a:pPr>
              <a:t>27</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577394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67587"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8BE29C2F-3909-436E-A9F8-9683829EE6BE}" type="slidenum">
              <a:rPr lang="de-DE" sz="1300" b="1">
                <a:solidFill>
                  <a:schemeClr val="tx1"/>
                </a:solidFill>
                <a:latin typeface="Arial" charset="0"/>
                <a:cs typeface="+mn-cs"/>
              </a:rPr>
              <a:pPr algn="r" defTabSz="990600">
                <a:defRPr/>
              </a:pPr>
              <a:t>28</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5773943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67587"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8BE29C2F-3909-436E-A9F8-9683829EE6BE}" type="slidenum">
              <a:rPr lang="de-DE" sz="1300" b="1">
                <a:solidFill>
                  <a:schemeClr val="tx1"/>
                </a:solidFill>
                <a:latin typeface="Arial" charset="0"/>
                <a:cs typeface="+mn-cs"/>
              </a:rPr>
              <a:pPr algn="r" defTabSz="990600">
                <a:defRPr/>
              </a:pPr>
              <a:t>29</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5773943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67587"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8BE29C2F-3909-436E-A9F8-9683829EE6BE}" type="slidenum">
              <a:rPr lang="de-DE" sz="1300" b="1">
                <a:solidFill>
                  <a:schemeClr val="tx1"/>
                </a:solidFill>
                <a:latin typeface="Arial" charset="0"/>
                <a:cs typeface="+mn-cs"/>
              </a:rPr>
              <a:pPr algn="r" defTabSz="990600">
                <a:defRPr/>
              </a:pPr>
              <a:t>30</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577394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31</a:t>
            </a:fld>
            <a:endParaRPr lang="de-DE"/>
          </a:p>
        </p:txBody>
      </p:sp>
    </p:spTree>
    <p:extLst>
      <p:ext uri="{BB962C8B-B14F-4D97-AF65-F5344CB8AC3E}">
        <p14:creationId xmlns:p14="http://schemas.microsoft.com/office/powerpoint/2010/main" val="279302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32</a:t>
            </a:fld>
            <a:endParaRPr lang="de-DE"/>
          </a:p>
        </p:txBody>
      </p:sp>
    </p:spTree>
    <p:extLst>
      <p:ext uri="{BB962C8B-B14F-4D97-AF65-F5344CB8AC3E}">
        <p14:creationId xmlns:p14="http://schemas.microsoft.com/office/powerpoint/2010/main" val="13143665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Folienbildplatzhalter 1"/>
          <p:cNvSpPr>
            <a:spLocks noGrp="1" noRot="1" noChangeAspect="1"/>
          </p:cNvSpPr>
          <p:nvPr>
            <p:ph type="sldImg"/>
          </p:nvPr>
        </p:nvSpPr>
        <p:spPr>
          <a:xfrm>
            <a:off x="138113" y="768350"/>
            <a:ext cx="6823075" cy="3836988"/>
          </a:xfrm>
          <a:ln/>
        </p:spPr>
      </p:sp>
      <p:sp>
        <p:nvSpPr>
          <p:cNvPr id="77826" name="Notizenplatzhalter 2"/>
          <p:cNvSpPr>
            <a:spLocks noGrp="1"/>
          </p:cNvSpPr>
          <p:nvPr>
            <p:ph type="body" idx="1"/>
          </p:nvPr>
        </p:nvSpPr>
        <p:spPr>
          <a:noFill/>
          <a:ln/>
        </p:spPr>
        <p:txBody>
          <a:bodyPr/>
          <a:lstStyle/>
          <a:p>
            <a:endParaRPr lang="sl-SI" dirty="0">
              <a:latin typeface="Arial" charset="0"/>
              <a:ea typeface="ＭＳ Ｐゴシック" pitchFamily="34" charset="-128"/>
            </a:endParaRPr>
          </a:p>
        </p:txBody>
      </p:sp>
      <p:sp>
        <p:nvSpPr>
          <p:cNvPr id="80899"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F8A3963C-5794-49A0-94E2-8C34B3686A9D}" type="slidenum">
              <a:rPr lang="de-DE" sz="1300" b="1">
                <a:solidFill>
                  <a:schemeClr val="tx1"/>
                </a:solidFill>
                <a:latin typeface="Arial" charset="0"/>
                <a:cs typeface="+mn-cs"/>
              </a:rPr>
              <a:pPr algn="r" defTabSz="990600">
                <a:defRPr/>
              </a:pPr>
              <a:t>33</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0446323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Folienbildplatzhalter 1"/>
          <p:cNvSpPr>
            <a:spLocks noGrp="1" noRot="1" noChangeAspect="1"/>
          </p:cNvSpPr>
          <p:nvPr>
            <p:ph type="sldImg"/>
          </p:nvPr>
        </p:nvSpPr>
        <p:spPr>
          <a:xfrm>
            <a:off x="138113" y="768350"/>
            <a:ext cx="6823075" cy="3836988"/>
          </a:xfrm>
          <a:ln/>
        </p:spPr>
      </p:sp>
      <p:sp>
        <p:nvSpPr>
          <p:cNvPr id="77826" name="Notizenplatzhalter 2"/>
          <p:cNvSpPr>
            <a:spLocks noGrp="1"/>
          </p:cNvSpPr>
          <p:nvPr>
            <p:ph type="body" idx="1"/>
          </p:nvPr>
        </p:nvSpPr>
        <p:spPr>
          <a:noFill/>
          <a:ln/>
        </p:spPr>
        <p:txBody>
          <a:bodyPr/>
          <a:lstStyle/>
          <a:p>
            <a:endParaRPr lang="sl-SI" dirty="0">
              <a:latin typeface="Arial" charset="0"/>
              <a:ea typeface="ＭＳ Ｐゴシック" pitchFamily="34" charset="-128"/>
            </a:endParaRPr>
          </a:p>
        </p:txBody>
      </p:sp>
      <p:sp>
        <p:nvSpPr>
          <p:cNvPr id="80899"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F8A3963C-5794-49A0-94E2-8C34B3686A9D}" type="slidenum">
              <a:rPr lang="de-DE" sz="1300" b="1">
                <a:solidFill>
                  <a:schemeClr val="tx1"/>
                </a:solidFill>
                <a:latin typeface="Arial" charset="0"/>
                <a:cs typeface="+mn-cs"/>
              </a:rPr>
              <a:pPr algn="r" defTabSz="990600">
                <a:defRPr/>
              </a:pPr>
              <a:t>34</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0446323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Folienbildplatzhalter 1"/>
          <p:cNvSpPr>
            <a:spLocks noGrp="1" noRot="1" noChangeAspect="1"/>
          </p:cNvSpPr>
          <p:nvPr>
            <p:ph type="sldImg"/>
          </p:nvPr>
        </p:nvSpPr>
        <p:spPr>
          <a:xfrm>
            <a:off x="138113" y="768350"/>
            <a:ext cx="6823075" cy="3836988"/>
          </a:xfrm>
          <a:ln/>
        </p:spPr>
      </p:sp>
      <p:sp>
        <p:nvSpPr>
          <p:cNvPr id="77826" name="Notizenplatzhalter 2"/>
          <p:cNvSpPr>
            <a:spLocks noGrp="1"/>
          </p:cNvSpPr>
          <p:nvPr>
            <p:ph type="body" idx="1"/>
          </p:nvPr>
        </p:nvSpPr>
        <p:spPr>
          <a:noFill/>
          <a:ln/>
        </p:spPr>
        <p:txBody>
          <a:bodyPr/>
          <a:lstStyle/>
          <a:p>
            <a:endParaRPr lang="sl-SI" dirty="0">
              <a:latin typeface="Arial" charset="0"/>
              <a:ea typeface="ＭＳ Ｐゴシック" pitchFamily="34" charset="-128"/>
            </a:endParaRPr>
          </a:p>
        </p:txBody>
      </p:sp>
      <p:sp>
        <p:nvSpPr>
          <p:cNvPr id="80899"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F8A3963C-5794-49A0-94E2-8C34B3686A9D}" type="slidenum">
              <a:rPr lang="de-DE" sz="1300" b="1">
                <a:solidFill>
                  <a:schemeClr val="tx1"/>
                </a:solidFill>
                <a:latin typeface="Arial" charset="0"/>
                <a:cs typeface="+mn-cs"/>
              </a:rPr>
              <a:pPr algn="r" defTabSz="990600">
                <a:defRPr/>
              </a:pPr>
              <a:t>35</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044632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36</a:t>
            </a:fld>
            <a:endParaRPr lang="de-DE"/>
          </a:p>
        </p:txBody>
      </p:sp>
    </p:spTree>
    <p:extLst>
      <p:ext uri="{BB962C8B-B14F-4D97-AF65-F5344CB8AC3E}">
        <p14:creationId xmlns:p14="http://schemas.microsoft.com/office/powerpoint/2010/main" val="37940411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37</a:t>
            </a:fld>
            <a:endParaRPr lang="de-DE"/>
          </a:p>
        </p:txBody>
      </p:sp>
    </p:spTree>
    <p:extLst>
      <p:ext uri="{BB962C8B-B14F-4D97-AF65-F5344CB8AC3E}">
        <p14:creationId xmlns:p14="http://schemas.microsoft.com/office/powerpoint/2010/main" val="22116993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38</a:t>
            </a:fld>
            <a:endParaRPr lang="de-DE"/>
          </a:p>
        </p:txBody>
      </p:sp>
    </p:spTree>
    <p:extLst>
      <p:ext uri="{BB962C8B-B14F-4D97-AF65-F5344CB8AC3E}">
        <p14:creationId xmlns:p14="http://schemas.microsoft.com/office/powerpoint/2010/main" val="24090306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39</a:t>
            </a:fld>
            <a:endParaRPr lang="de-DE"/>
          </a:p>
        </p:txBody>
      </p:sp>
    </p:spTree>
    <p:extLst>
      <p:ext uri="{BB962C8B-B14F-4D97-AF65-F5344CB8AC3E}">
        <p14:creationId xmlns:p14="http://schemas.microsoft.com/office/powerpoint/2010/main" val="612220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40</a:t>
            </a:fld>
            <a:endParaRPr lang="de-DE"/>
          </a:p>
        </p:txBody>
      </p:sp>
    </p:spTree>
    <p:extLst>
      <p:ext uri="{BB962C8B-B14F-4D97-AF65-F5344CB8AC3E}">
        <p14:creationId xmlns:p14="http://schemas.microsoft.com/office/powerpoint/2010/main" val="742878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41</a:t>
            </a:fld>
            <a:endParaRPr lang="de-DE"/>
          </a:p>
        </p:txBody>
      </p:sp>
    </p:spTree>
    <p:extLst>
      <p:ext uri="{BB962C8B-B14F-4D97-AF65-F5344CB8AC3E}">
        <p14:creationId xmlns:p14="http://schemas.microsoft.com/office/powerpoint/2010/main" val="17240562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42</a:t>
            </a:fld>
            <a:endParaRPr lang="de-DE"/>
          </a:p>
        </p:txBody>
      </p:sp>
    </p:spTree>
    <p:extLst>
      <p:ext uri="{BB962C8B-B14F-4D97-AF65-F5344CB8AC3E}">
        <p14:creationId xmlns:p14="http://schemas.microsoft.com/office/powerpoint/2010/main" val="829726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Folienbildplatzhalter 1"/>
          <p:cNvSpPr>
            <a:spLocks noGrp="1" noRot="1" noChangeAspect="1"/>
          </p:cNvSpPr>
          <p:nvPr>
            <p:ph type="sldImg"/>
          </p:nvPr>
        </p:nvSpPr>
        <p:spPr>
          <a:xfrm>
            <a:off x="138113" y="768350"/>
            <a:ext cx="6823075" cy="3836988"/>
          </a:xfrm>
          <a:ln/>
        </p:spPr>
      </p:sp>
      <p:sp>
        <p:nvSpPr>
          <p:cNvPr id="87042" name="Notizenplatzhalter 2"/>
          <p:cNvSpPr>
            <a:spLocks noGrp="1"/>
          </p:cNvSpPr>
          <p:nvPr>
            <p:ph type="body" idx="1"/>
          </p:nvPr>
        </p:nvSpPr>
        <p:spPr>
          <a:noFill/>
          <a:ln/>
        </p:spPr>
        <p:txBody>
          <a:bodyPr/>
          <a:lstStyle/>
          <a:p>
            <a:endParaRPr lang="en-US">
              <a:latin typeface="Arial" charset="0"/>
              <a:ea typeface="ＭＳ Ｐゴシック" pitchFamily="34" charset="-128"/>
            </a:endParaRPr>
          </a:p>
        </p:txBody>
      </p:sp>
      <p:sp>
        <p:nvSpPr>
          <p:cNvPr id="92163" name="Foliennummernplatzhalter 3"/>
          <p:cNvSpPr>
            <a:spLocks noGrp="1"/>
          </p:cNvSpPr>
          <p:nvPr>
            <p:ph type="sldNum" sz="quarter" idx="5"/>
          </p:nvPr>
        </p:nvSpPr>
        <p:spPr/>
        <p:txBody>
          <a:bodyPr/>
          <a:lstStyle/>
          <a:p>
            <a:pPr>
              <a:defRPr/>
            </a:pPr>
            <a:fld id="{5D374EFF-83CC-4D01-9DBA-04C0BE7F54F9}" type="slidenum">
              <a:rPr lang="de-DE" smtClean="0">
                <a:ea typeface="ＭＳ Ｐゴシック" pitchFamily="34" charset="-128"/>
              </a:rPr>
              <a:pPr>
                <a:defRPr/>
              </a:pPr>
              <a:t>43</a:t>
            </a:fld>
            <a:endParaRPr lang="de-DE">
              <a:ea typeface="ＭＳ Ｐゴシック" pitchFamily="34" charset="-128"/>
            </a:endParaRPr>
          </a:p>
        </p:txBody>
      </p:sp>
    </p:spTree>
    <p:extLst>
      <p:ext uri="{BB962C8B-B14F-4D97-AF65-F5344CB8AC3E}">
        <p14:creationId xmlns:p14="http://schemas.microsoft.com/office/powerpoint/2010/main" val="6685019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Folienbildplatzhalter 1"/>
          <p:cNvSpPr>
            <a:spLocks noGrp="1" noRot="1" noChangeAspect="1"/>
          </p:cNvSpPr>
          <p:nvPr>
            <p:ph type="sldImg"/>
          </p:nvPr>
        </p:nvSpPr>
        <p:spPr>
          <a:xfrm>
            <a:off x="138113" y="768350"/>
            <a:ext cx="6823075" cy="3836988"/>
          </a:xfrm>
          <a:ln/>
        </p:spPr>
      </p:sp>
      <p:sp>
        <p:nvSpPr>
          <p:cNvPr id="87042" name="Notizenplatzhalter 2"/>
          <p:cNvSpPr>
            <a:spLocks noGrp="1"/>
          </p:cNvSpPr>
          <p:nvPr>
            <p:ph type="body" idx="1"/>
          </p:nvPr>
        </p:nvSpPr>
        <p:spPr>
          <a:noFill/>
          <a:ln/>
        </p:spPr>
        <p:txBody>
          <a:bodyPr/>
          <a:lstStyle/>
          <a:p>
            <a:endParaRPr lang="en-US">
              <a:latin typeface="Arial" charset="0"/>
              <a:ea typeface="ＭＳ Ｐゴシック" pitchFamily="34" charset="-128"/>
            </a:endParaRPr>
          </a:p>
        </p:txBody>
      </p:sp>
      <p:sp>
        <p:nvSpPr>
          <p:cNvPr id="92163" name="Foliennummernplatzhalter 3"/>
          <p:cNvSpPr>
            <a:spLocks noGrp="1"/>
          </p:cNvSpPr>
          <p:nvPr>
            <p:ph type="sldNum" sz="quarter" idx="5"/>
          </p:nvPr>
        </p:nvSpPr>
        <p:spPr/>
        <p:txBody>
          <a:bodyPr/>
          <a:lstStyle/>
          <a:p>
            <a:pPr>
              <a:defRPr/>
            </a:pPr>
            <a:fld id="{5D374EFF-83CC-4D01-9DBA-04C0BE7F54F9}" type="slidenum">
              <a:rPr lang="de-DE" smtClean="0">
                <a:ea typeface="ＭＳ Ｐゴシック" pitchFamily="34" charset="-128"/>
              </a:rPr>
              <a:pPr>
                <a:defRPr/>
              </a:pPr>
              <a:t>44</a:t>
            </a:fld>
            <a:endParaRPr lang="de-DE">
              <a:ea typeface="ＭＳ Ｐゴシック" pitchFamily="34" charset="-128"/>
            </a:endParaRPr>
          </a:p>
        </p:txBody>
      </p:sp>
    </p:spTree>
    <p:extLst>
      <p:ext uri="{BB962C8B-B14F-4D97-AF65-F5344CB8AC3E}">
        <p14:creationId xmlns:p14="http://schemas.microsoft.com/office/powerpoint/2010/main" val="6685019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38113" y="768350"/>
            <a:ext cx="6823075" cy="3836988"/>
          </a:xfrm>
          <a:ln/>
        </p:spPr>
      </p:sp>
      <p:sp>
        <p:nvSpPr>
          <p:cNvPr id="89090" name="Rectangle 3"/>
          <p:cNvSpPr>
            <a:spLocks noGrp="1" noChangeArrowheads="1"/>
          </p:cNvSpPr>
          <p:nvPr>
            <p:ph type="body" idx="1"/>
          </p:nvPr>
        </p:nvSpPr>
        <p:spPr>
          <a:noFill/>
          <a:ln/>
        </p:spPr>
        <p:txBody>
          <a:bodyPr/>
          <a:lstStyle/>
          <a:p>
            <a:endParaRPr lang="sl-SI" dirty="0">
              <a:latin typeface="Arial" charset="0"/>
              <a:ea typeface="ＭＳ Ｐゴシック" pitchFamily="34" charset="-128"/>
            </a:endParaRPr>
          </a:p>
        </p:txBody>
      </p:sp>
    </p:spTree>
    <p:extLst>
      <p:ext uri="{BB962C8B-B14F-4D97-AF65-F5344CB8AC3E}">
        <p14:creationId xmlns:p14="http://schemas.microsoft.com/office/powerpoint/2010/main" val="4765677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46</a:t>
            </a:fld>
            <a:endParaRPr lang="de-DE"/>
          </a:p>
        </p:txBody>
      </p:sp>
    </p:spTree>
    <p:extLst>
      <p:ext uri="{BB962C8B-B14F-4D97-AF65-F5344CB8AC3E}">
        <p14:creationId xmlns:p14="http://schemas.microsoft.com/office/powerpoint/2010/main" val="21959818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47</a:t>
            </a:fld>
            <a:endParaRPr lang="de-DE"/>
          </a:p>
        </p:txBody>
      </p:sp>
    </p:spTree>
    <p:extLst>
      <p:ext uri="{BB962C8B-B14F-4D97-AF65-F5344CB8AC3E}">
        <p14:creationId xmlns:p14="http://schemas.microsoft.com/office/powerpoint/2010/main" val="12563665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48</a:t>
            </a:fld>
            <a:endParaRPr lang="de-DE"/>
          </a:p>
        </p:txBody>
      </p:sp>
    </p:spTree>
    <p:extLst>
      <p:ext uri="{BB962C8B-B14F-4D97-AF65-F5344CB8AC3E}">
        <p14:creationId xmlns:p14="http://schemas.microsoft.com/office/powerpoint/2010/main" val="41068536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49</a:t>
            </a:fld>
            <a:endParaRPr lang="de-DE"/>
          </a:p>
        </p:txBody>
      </p:sp>
    </p:spTree>
    <p:extLst>
      <p:ext uri="{BB962C8B-B14F-4D97-AF65-F5344CB8AC3E}">
        <p14:creationId xmlns:p14="http://schemas.microsoft.com/office/powerpoint/2010/main" val="29297729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50</a:t>
            </a:fld>
            <a:endParaRPr lang="de-DE"/>
          </a:p>
        </p:txBody>
      </p:sp>
    </p:spTree>
    <p:extLst>
      <p:ext uri="{BB962C8B-B14F-4D97-AF65-F5344CB8AC3E}">
        <p14:creationId xmlns:p14="http://schemas.microsoft.com/office/powerpoint/2010/main" val="24215822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Folienbildplatzhalter 1"/>
          <p:cNvSpPr>
            <a:spLocks noGrp="1" noRot="1" noChangeAspect="1"/>
          </p:cNvSpPr>
          <p:nvPr>
            <p:ph type="sldImg"/>
          </p:nvPr>
        </p:nvSpPr>
        <p:spPr>
          <a:xfrm>
            <a:off x="138113" y="768350"/>
            <a:ext cx="6823075" cy="3836988"/>
          </a:xfrm>
          <a:ln/>
        </p:spPr>
      </p:sp>
      <p:sp>
        <p:nvSpPr>
          <p:cNvPr id="96258"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pitchFamily="34" charset="-128"/>
            </a:endParaRPr>
          </a:p>
        </p:txBody>
      </p:sp>
      <p:sp>
        <p:nvSpPr>
          <p:cNvPr id="100355" name="Foliennummernplatzhalter 3"/>
          <p:cNvSpPr>
            <a:spLocks noGrp="1"/>
          </p:cNvSpPr>
          <p:nvPr>
            <p:ph type="sldNum" sz="quarter" idx="5"/>
          </p:nvPr>
        </p:nvSpPr>
        <p:spPr/>
        <p:txBody>
          <a:bodyPr/>
          <a:lstStyle/>
          <a:p>
            <a:pPr>
              <a:defRPr/>
            </a:pPr>
            <a:fld id="{411F0A52-8126-4664-BAD0-B99EE7B9D596}" type="slidenum">
              <a:rPr lang="de-DE" smtClean="0">
                <a:ea typeface="ＭＳ Ｐゴシック" pitchFamily="34" charset="-128"/>
              </a:rPr>
              <a:pPr>
                <a:defRPr/>
              </a:pPr>
              <a:t>51</a:t>
            </a:fld>
            <a:endParaRPr lang="de-DE">
              <a:ea typeface="ＭＳ Ｐゴシック" pitchFamily="34" charset="-128"/>
            </a:endParaRPr>
          </a:p>
        </p:txBody>
      </p:sp>
    </p:spTree>
    <p:extLst>
      <p:ext uri="{BB962C8B-B14F-4D97-AF65-F5344CB8AC3E}">
        <p14:creationId xmlns:p14="http://schemas.microsoft.com/office/powerpoint/2010/main" val="19376951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Folienbildplatzhalter 1"/>
          <p:cNvSpPr>
            <a:spLocks noGrp="1" noRot="1" noChangeAspect="1"/>
          </p:cNvSpPr>
          <p:nvPr>
            <p:ph type="sldImg"/>
          </p:nvPr>
        </p:nvSpPr>
        <p:spPr>
          <a:xfrm>
            <a:off x="138113" y="768350"/>
            <a:ext cx="6823075" cy="3836988"/>
          </a:xfrm>
          <a:ln/>
        </p:spPr>
      </p:sp>
      <p:sp>
        <p:nvSpPr>
          <p:cNvPr id="9830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pitchFamily="34" charset="-128"/>
            </a:endParaRPr>
          </a:p>
        </p:txBody>
      </p:sp>
      <p:sp>
        <p:nvSpPr>
          <p:cNvPr id="102403" name="Foliennummernplatzhalter 3"/>
          <p:cNvSpPr>
            <a:spLocks noGrp="1"/>
          </p:cNvSpPr>
          <p:nvPr>
            <p:ph type="sldNum" sz="quarter" idx="5"/>
          </p:nvPr>
        </p:nvSpPr>
        <p:spPr/>
        <p:txBody>
          <a:bodyPr/>
          <a:lstStyle/>
          <a:p>
            <a:pPr>
              <a:defRPr/>
            </a:pPr>
            <a:fld id="{602BE23F-0822-44E1-BEA5-105CCFA8CB40}" type="slidenum">
              <a:rPr lang="de-DE" smtClean="0">
                <a:ea typeface="ＭＳ Ｐゴシック" pitchFamily="34" charset="-128"/>
              </a:rPr>
              <a:pPr>
                <a:defRPr/>
              </a:pPr>
              <a:t>52</a:t>
            </a:fld>
            <a:endParaRPr lang="de-DE">
              <a:ea typeface="ＭＳ Ｐゴシック" pitchFamily="34" charset="-128"/>
            </a:endParaRPr>
          </a:p>
        </p:txBody>
      </p:sp>
    </p:spTree>
    <p:extLst>
      <p:ext uri="{BB962C8B-B14F-4D97-AF65-F5344CB8AC3E}">
        <p14:creationId xmlns:p14="http://schemas.microsoft.com/office/powerpoint/2010/main" val="12437866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Folienbildplatzhalter 1"/>
          <p:cNvSpPr>
            <a:spLocks noGrp="1" noRot="1" noChangeAspect="1"/>
          </p:cNvSpPr>
          <p:nvPr>
            <p:ph type="sldImg"/>
          </p:nvPr>
        </p:nvSpPr>
        <p:spPr>
          <a:xfrm>
            <a:off x="138113" y="768350"/>
            <a:ext cx="6823075" cy="3836988"/>
          </a:xfrm>
          <a:ln/>
        </p:spPr>
      </p:sp>
      <p:sp>
        <p:nvSpPr>
          <p:cNvPr id="102402"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pitchFamily="34" charset="-128"/>
            </a:endParaRPr>
          </a:p>
        </p:txBody>
      </p:sp>
      <p:sp>
        <p:nvSpPr>
          <p:cNvPr id="106499"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7FA582D9-DB52-4265-AE95-CED65C231317}" type="slidenum">
              <a:rPr lang="de-DE" sz="1300" b="1">
                <a:solidFill>
                  <a:schemeClr val="tx1"/>
                </a:solidFill>
                <a:latin typeface="Arial" charset="0"/>
                <a:cs typeface="+mn-cs"/>
              </a:rPr>
              <a:pPr algn="r" defTabSz="990600">
                <a:defRPr/>
              </a:pPr>
              <a:t>53</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17166954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Folienbildplatzhalter 1"/>
          <p:cNvSpPr>
            <a:spLocks noGrp="1" noRot="1" noChangeAspect="1"/>
          </p:cNvSpPr>
          <p:nvPr>
            <p:ph type="sldImg"/>
          </p:nvPr>
        </p:nvSpPr>
        <p:spPr>
          <a:xfrm>
            <a:off x="138113" y="768350"/>
            <a:ext cx="6823075" cy="3836988"/>
          </a:xfrm>
          <a:ln/>
        </p:spPr>
      </p:sp>
      <p:sp>
        <p:nvSpPr>
          <p:cNvPr id="102402"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pitchFamily="34" charset="-128"/>
            </a:endParaRPr>
          </a:p>
        </p:txBody>
      </p:sp>
      <p:sp>
        <p:nvSpPr>
          <p:cNvPr id="106499"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7FA582D9-DB52-4265-AE95-CED65C231317}" type="slidenum">
              <a:rPr lang="de-DE" sz="1300" b="1">
                <a:solidFill>
                  <a:schemeClr val="tx1"/>
                </a:solidFill>
                <a:latin typeface="Arial" charset="0"/>
                <a:cs typeface="+mn-cs"/>
              </a:rPr>
              <a:pPr algn="r" defTabSz="990600">
                <a:defRPr/>
              </a:pPr>
              <a:t>54</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17166954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Folienbildplatzhalter 1"/>
          <p:cNvSpPr>
            <a:spLocks noGrp="1" noRot="1" noChangeAspect="1"/>
          </p:cNvSpPr>
          <p:nvPr>
            <p:ph type="sldImg"/>
          </p:nvPr>
        </p:nvSpPr>
        <p:spPr>
          <a:xfrm>
            <a:off x="138113" y="768350"/>
            <a:ext cx="6823075" cy="3836988"/>
          </a:xfrm>
          <a:ln/>
        </p:spPr>
      </p:sp>
      <p:sp>
        <p:nvSpPr>
          <p:cNvPr id="106498"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pitchFamily="34" charset="-128"/>
            </a:endParaRPr>
          </a:p>
        </p:txBody>
      </p:sp>
      <p:sp>
        <p:nvSpPr>
          <p:cNvPr id="110595"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AD3D8F9C-3506-4905-B5F5-9EE8C17C8D16}" type="slidenum">
              <a:rPr lang="de-DE" sz="1300" b="1">
                <a:solidFill>
                  <a:schemeClr val="tx1"/>
                </a:solidFill>
                <a:latin typeface="Arial" charset="0"/>
                <a:cs typeface="+mn-cs"/>
              </a:rPr>
              <a:pPr algn="r" defTabSz="990600">
                <a:defRPr/>
              </a:pPr>
              <a:t>55</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7384552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Folienbildplatzhalter 1"/>
          <p:cNvSpPr>
            <a:spLocks noGrp="1" noRot="1" noChangeAspect="1"/>
          </p:cNvSpPr>
          <p:nvPr>
            <p:ph type="sldImg"/>
          </p:nvPr>
        </p:nvSpPr>
        <p:spPr>
          <a:xfrm>
            <a:off x="138113" y="768350"/>
            <a:ext cx="6823075" cy="3836988"/>
          </a:xfrm>
          <a:ln/>
        </p:spPr>
      </p:sp>
      <p:sp>
        <p:nvSpPr>
          <p:cNvPr id="106498"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pitchFamily="34" charset="-128"/>
            </a:endParaRPr>
          </a:p>
        </p:txBody>
      </p:sp>
      <p:sp>
        <p:nvSpPr>
          <p:cNvPr id="110595"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AD3D8F9C-3506-4905-B5F5-9EE8C17C8D16}" type="slidenum">
              <a:rPr lang="de-DE" sz="1300" b="1">
                <a:solidFill>
                  <a:schemeClr val="tx1"/>
                </a:solidFill>
                <a:latin typeface="Arial" charset="0"/>
                <a:cs typeface="+mn-cs"/>
              </a:rPr>
              <a:pPr algn="r" defTabSz="990600">
                <a:defRPr/>
              </a:pPr>
              <a:t>56</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27384552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Folienbildplatzhalter 1"/>
          <p:cNvSpPr>
            <a:spLocks noGrp="1" noRot="1" noChangeAspect="1"/>
          </p:cNvSpPr>
          <p:nvPr>
            <p:ph type="sldImg"/>
          </p:nvPr>
        </p:nvSpPr>
        <p:spPr>
          <a:xfrm>
            <a:off x="138113" y="768350"/>
            <a:ext cx="6823075" cy="3836988"/>
          </a:xfrm>
          <a:ln/>
        </p:spPr>
      </p:sp>
      <p:sp>
        <p:nvSpPr>
          <p:cNvPr id="110594"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pitchFamily="34" charset="-128"/>
            </a:endParaRPr>
          </a:p>
        </p:txBody>
      </p:sp>
      <p:sp>
        <p:nvSpPr>
          <p:cNvPr id="114691"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3C05719E-0393-440F-B988-73974F09BE9B}" type="slidenum">
              <a:rPr lang="de-DE" sz="1300" b="1">
                <a:solidFill>
                  <a:schemeClr val="tx1"/>
                </a:solidFill>
                <a:latin typeface="Arial" charset="0"/>
                <a:cs typeface="+mn-cs"/>
              </a:rPr>
              <a:pPr algn="r" defTabSz="990600">
                <a:defRPr/>
              </a:pPr>
              <a:t>57</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1067013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Folienbildplatzhalter 1"/>
          <p:cNvSpPr>
            <a:spLocks noGrp="1" noRot="1" noChangeAspect="1"/>
          </p:cNvSpPr>
          <p:nvPr>
            <p:ph type="sldImg"/>
          </p:nvPr>
        </p:nvSpPr>
        <p:spPr>
          <a:xfrm>
            <a:off x="138113" y="768350"/>
            <a:ext cx="6823075" cy="3836988"/>
          </a:xfrm>
          <a:ln/>
        </p:spPr>
      </p:sp>
      <p:sp>
        <p:nvSpPr>
          <p:cNvPr id="110594"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pitchFamily="34" charset="-128"/>
            </a:endParaRPr>
          </a:p>
        </p:txBody>
      </p:sp>
      <p:sp>
        <p:nvSpPr>
          <p:cNvPr id="114691" name="Foliennummernplatzhalter 3"/>
          <p:cNvSpPr txBox="1">
            <a:spLocks noGrp="1"/>
          </p:cNvSpPr>
          <p:nvPr/>
        </p:nvSpPr>
        <p:spPr bwMode="auto">
          <a:xfrm>
            <a:off x="4022725" y="9723438"/>
            <a:ext cx="3076575" cy="511175"/>
          </a:xfrm>
          <a:prstGeom prst="rect">
            <a:avLst/>
          </a:prstGeom>
          <a:noFill/>
          <a:ln>
            <a:miter lim="800000"/>
            <a:headEnd/>
            <a:tailEnd/>
          </a:ln>
        </p:spPr>
        <p:txBody>
          <a:bodyPr lIns="99048" tIns="49524" rIns="99048" bIns="49524" anchor="b"/>
          <a:lstStyle/>
          <a:p>
            <a:pPr algn="r" defTabSz="990600">
              <a:defRPr/>
            </a:pPr>
            <a:fld id="{3C05719E-0393-440F-B988-73974F09BE9B}" type="slidenum">
              <a:rPr lang="de-DE" sz="1300" b="1">
                <a:solidFill>
                  <a:schemeClr val="tx1"/>
                </a:solidFill>
                <a:latin typeface="Arial" charset="0"/>
                <a:cs typeface="+mn-cs"/>
              </a:rPr>
              <a:pPr algn="r" defTabSz="990600">
                <a:defRPr/>
              </a:pPr>
              <a:t>58</a:t>
            </a:fld>
            <a:endParaRPr lang="de-DE" sz="1300" b="1">
              <a:solidFill>
                <a:schemeClr val="tx1"/>
              </a:solidFill>
              <a:latin typeface="Arial" charset="0"/>
              <a:cs typeface="+mn-cs"/>
            </a:endParaRPr>
          </a:p>
        </p:txBody>
      </p:sp>
    </p:spTree>
    <p:extLst>
      <p:ext uri="{BB962C8B-B14F-4D97-AF65-F5344CB8AC3E}">
        <p14:creationId xmlns:p14="http://schemas.microsoft.com/office/powerpoint/2010/main" val="1067013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59</a:t>
            </a:fld>
            <a:endParaRPr lang="de-DE"/>
          </a:p>
        </p:txBody>
      </p:sp>
    </p:spTree>
    <p:extLst>
      <p:ext uri="{BB962C8B-B14F-4D97-AF65-F5344CB8AC3E}">
        <p14:creationId xmlns:p14="http://schemas.microsoft.com/office/powerpoint/2010/main" val="4117712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B1BA3-BC2F-4C22-B3FB-96454EE86FAF}" type="slidenum">
              <a:rPr lang="de-DE" smtClean="0"/>
              <a:pPr>
                <a:defRPr/>
              </a:pPr>
              <a:t>60</a:t>
            </a:fld>
            <a:endParaRPr lang="de-DE"/>
          </a:p>
        </p:txBody>
      </p:sp>
    </p:spTree>
    <p:extLst>
      <p:ext uri="{BB962C8B-B14F-4D97-AF65-F5344CB8AC3E}">
        <p14:creationId xmlns:p14="http://schemas.microsoft.com/office/powerpoint/2010/main" val="23586045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Folienbildplatzhalter 1"/>
          <p:cNvSpPr>
            <a:spLocks noGrp="1" noRot="1" noChangeAspect="1"/>
          </p:cNvSpPr>
          <p:nvPr>
            <p:ph type="sldImg"/>
          </p:nvPr>
        </p:nvSpPr>
        <p:spPr>
          <a:xfrm>
            <a:off x="138113" y="768350"/>
            <a:ext cx="6823075" cy="3836988"/>
          </a:xfrm>
          <a:ln/>
        </p:spPr>
      </p:sp>
      <p:sp>
        <p:nvSpPr>
          <p:cNvPr id="114690" name="Notizenplatzhalter 2"/>
          <p:cNvSpPr>
            <a:spLocks noGrp="1"/>
          </p:cNvSpPr>
          <p:nvPr>
            <p:ph type="body" idx="1"/>
          </p:nvPr>
        </p:nvSpPr>
        <p:spPr>
          <a:noFill/>
          <a:ln/>
        </p:spPr>
        <p:txBody>
          <a:bodyPr/>
          <a:lstStyle/>
          <a:p>
            <a:endParaRPr lang="de-DE">
              <a:latin typeface="Arial" charset="0"/>
              <a:ea typeface="ＭＳ Ｐゴシック" pitchFamily="34" charset="-128"/>
            </a:endParaRPr>
          </a:p>
        </p:txBody>
      </p:sp>
      <p:sp>
        <p:nvSpPr>
          <p:cNvPr id="118787" name="Foliennummernplatzhalter 3"/>
          <p:cNvSpPr>
            <a:spLocks noGrp="1"/>
          </p:cNvSpPr>
          <p:nvPr>
            <p:ph type="sldNum" sz="quarter" idx="5"/>
          </p:nvPr>
        </p:nvSpPr>
        <p:spPr/>
        <p:txBody>
          <a:bodyPr/>
          <a:lstStyle/>
          <a:p>
            <a:pPr>
              <a:defRPr/>
            </a:pPr>
            <a:fld id="{595B317E-F2A3-4C66-AD95-B5F1E4CC7E1F}" type="slidenum">
              <a:rPr lang="de-DE" smtClean="0">
                <a:ea typeface="ＭＳ Ｐゴシック" pitchFamily="34" charset="-128"/>
              </a:rPr>
              <a:pPr>
                <a:defRPr/>
              </a:pPr>
              <a:t>61</a:t>
            </a:fld>
            <a:endParaRPr lang="de-DE">
              <a:ea typeface="ＭＳ Ｐゴシック" pitchFamily="34" charset="-128"/>
            </a:endParaRPr>
          </a:p>
        </p:txBody>
      </p:sp>
    </p:spTree>
    <p:extLst>
      <p:ext uri="{BB962C8B-B14F-4D97-AF65-F5344CB8AC3E}">
        <p14:creationId xmlns:p14="http://schemas.microsoft.com/office/powerpoint/2010/main" val="21400712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p:txBody>
          <a:bodyPr/>
          <a:lstStyle/>
          <a:p>
            <a:pPr>
              <a:defRPr/>
            </a:pPr>
            <a:fld id="{B91B153C-E1FB-48F6-9961-8ED40613C225}" type="slidenum">
              <a:rPr lang="de-DE" altLang="de-DE" smtClean="0">
                <a:latin typeface="Times New Roman" pitchFamily="18" charset="0"/>
                <a:ea typeface="ＭＳ Ｐゴシック" pitchFamily="34" charset="-128"/>
              </a:rPr>
              <a:pPr>
                <a:defRPr/>
              </a:pPr>
              <a:t>63</a:t>
            </a:fld>
            <a:endParaRPr lang="de-DE" altLang="de-DE">
              <a:latin typeface="Times New Roman" pitchFamily="18" charset="0"/>
              <a:ea typeface="ＭＳ Ｐゴシック" pitchFamily="34" charset="-128"/>
            </a:endParaRPr>
          </a:p>
        </p:txBody>
      </p:sp>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p:spPr>
        <p:txBody>
          <a:bodyPr/>
          <a:lstStyle/>
          <a:p>
            <a:pPr eaLnBrk="1" hangingPunct="1"/>
            <a:endParaRPr lang="en-US" altLang="de-DE">
              <a:latin typeface="Arial" charset="0"/>
              <a:ea typeface="ＭＳ Ｐゴシック" pitchFamily="34" charset="-128"/>
            </a:endParaRPr>
          </a:p>
        </p:txBody>
      </p:sp>
    </p:spTree>
    <p:extLst>
      <p:ext uri="{BB962C8B-B14F-4D97-AF65-F5344CB8AC3E}">
        <p14:creationId xmlns:p14="http://schemas.microsoft.com/office/powerpoint/2010/main" val="19833498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10 – Spoprijemanje s predsodki (stigma)</a:t>
            </a:r>
          </a:p>
        </p:txBody>
      </p:sp>
      <p:sp>
        <p:nvSpPr>
          <p:cNvPr id="4" name="Slide Number Placeholder 3"/>
          <p:cNvSpPr>
            <a:spLocks noGrp="1"/>
          </p:cNvSpPr>
          <p:nvPr>
            <p:ph type="sldNum" sz="quarter" idx="12"/>
          </p:nvPr>
        </p:nvSpPr>
        <p:spPr bwMode="gray"/>
        <p:txBody>
          <a:bodyPr/>
          <a:lstStyle>
            <a:lvl1pPr>
              <a:defRPr b="0"/>
            </a:lvl1pPr>
          </a:lstStyle>
          <a:p>
            <a:pPr>
              <a:defRPr/>
            </a:pPr>
            <a:fld id="{68509422-670F-4BC3-9632-A873F68EAE44}"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10 – Spoprijemanje s predsodki (stigma)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2AF4ED8-F6EC-432C-ABFB-BE61E76B0706}"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Spoprijemanje s predsodki (stigma)</a:t>
            </a:r>
          </a:p>
        </p:txBody>
      </p:sp>
      <p:sp>
        <p:nvSpPr>
          <p:cNvPr id="7" name="Slide Number Placeholder 6"/>
          <p:cNvSpPr>
            <a:spLocks noGrp="1"/>
          </p:cNvSpPr>
          <p:nvPr>
            <p:ph type="sldNum" sz="quarter" idx="12"/>
          </p:nvPr>
        </p:nvSpPr>
        <p:spPr bwMode="gray"/>
        <p:txBody>
          <a:bodyPr/>
          <a:lstStyle>
            <a:lvl1pPr>
              <a:defRPr b="0"/>
            </a:lvl1pPr>
          </a:lstStyle>
          <a:p>
            <a:pPr>
              <a:defRPr/>
            </a:pPr>
            <a:fld id="{486139DC-4E7F-4784-ACBC-5DE76E3A4F2E}"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Spoprijemanje s predsodki (stigma)</a:t>
            </a:r>
          </a:p>
        </p:txBody>
      </p:sp>
      <p:sp>
        <p:nvSpPr>
          <p:cNvPr id="7" name="Slide Number Placeholder 6"/>
          <p:cNvSpPr>
            <a:spLocks noGrp="1"/>
          </p:cNvSpPr>
          <p:nvPr>
            <p:ph type="sldNum" sz="quarter" idx="12"/>
          </p:nvPr>
        </p:nvSpPr>
        <p:spPr bwMode="gray"/>
        <p:txBody>
          <a:bodyPr/>
          <a:lstStyle>
            <a:lvl1pPr>
              <a:defRPr b="0"/>
            </a:lvl1pPr>
          </a:lstStyle>
          <a:p>
            <a:pPr>
              <a:defRPr/>
            </a:pPr>
            <a:fld id="{68509422-670F-4BC3-9632-A873F68EAE44}"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Spoprijemanje s predsodki (stigma)</a:t>
            </a:r>
          </a:p>
        </p:txBody>
      </p:sp>
      <p:sp>
        <p:nvSpPr>
          <p:cNvPr id="7" name="Slide Number Placeholder 6"/>
          <p:cNvSpPr>
            <a:spLocks noGrp="1"/>
          </p:cNvSpPr>
          <p:nvPr>
            <p:ph type="sldNum" sz="quarter" idx="12"/>
          </p:nvPr>
        </p:nvSpPr>
        <p:spPr bwMode="gray"/>
        <p:txBody>
          <a:bodyPr/>
          <a:lstStyle>
            <a:lvl1pPr>
              <a:defRPr b="0"/>
            </a:lvl1pPr>
          </a:lstStyle>
          <a:p>
            <a:pPr>
              <a:defRPr/>
            </a:pPr>
            <a:fld id="{68509422-670F-4BC3-9632-A873F68EAE44}"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10 – Spoprijemanje s predsodki (stigma)</a:t>
            </a:r>
          </a:p>
        </p:txBody>
      </p:sp>
      <p:sp>
        <p:nvSpPr>
          <p:cNvPr id="5" name="Slide Number Placeholder 4"/>
          <p:cNvSpPr>
            <a:spLocks noGrp="1"/>
          </p:cNvSpPr>
          <p:nvPr>
            <p:ph type="sldNum" sz="quarter" idx="12"/>
          </p:nvPr>
        </p:nvSpPr>
        <p:spPr bwMode="gray"/>
        <p:txBody>
          <a:bodyPr/>
          <a:lstStyle>
            <a:lvl1pPr>
              <a:defRPr b="0"/>
            </a:lvl1pPr>
          </a:lstStyle>
          <a:p>
            <a:pPr>
              <a:defRPr/>
            </a:pPr>
            <a:fld id="{739A0C7E-F9E5-43E5-A974-FE273170887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10 – Spoprijemanje s predsodki (stigma)</a:t>
            </a:r>
          </a:p>
        </p:txBody>
      </p:sp>
      <p:sp>
        <p:nvSpPr>
          <p:cNvPr id="4" name="Slide Number Placeholder 3"/>
          <p:cNvSpPr>
            <a:spLocks noGrp="1"/>
          </p:cNvSpPr>
          <p:nvPr>
            <p:ph type="sldNum" sz="quarter" idx="12"/>
          </p:nvPr>
        </p:nvSpPr>
        <p:spPr bwMode="gray"/>
        <p:txBody>
          <a:bodyPr/>
          <a:lstStyle>
            <a:lvl1pPr>
              <a:defRPr b="0"/>
            </a:lvl1pPr>
          </a:lstStyle>
          <a:p>
            <a:pPr>
              <a:defRPr/>
            </a:pPr>
            <a:fld id="{0BE046BA-0829-43CE-9D3A-0F5CF9CC25D6}"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10 – Spoprijemanje s predsodki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8509422-670F-4BC3-9632-A873F68EAE44}"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10 II – </a:t>
            </a:r>
            <a:r>
              <a:rPr lang="en-US" altLang="ja-JP" dirty="0" err="1">
                <a:latin typeface="+mn-lt"/>
                <a:ea typeface="+mn-ea"/>
                <a:cs typeface="+mn-cs"/>
              </a:rPr>
              <a:t>Spoprijemanje</a:t>
            </a:r>
            <a:r>
              <a:rPr lang="en-US" altLang="ja-JP" dirty="0">
                <a:latin typeface="+mn-lt"/>
                <a:ea typeface="+mn-ea"/>
                <a:cs typeface="+mn-cs"/>
              </a:rPr>
              <a:t> s </a:t>
            </a:r>
            <a:r>
              <a:rPr lang="en-US" altLang="ja-JP" dirty="0" err="1">
                <a:latin typeface="+mn-lt"/>
                <a:ea typeface="+mn-ea"/>
                <a:cs typeface="+mn-cs"/>
              </a:rPr>
              <a:t>predsodki</a:t>
            </a:r>
            <a:r>
              <a:rPr lang="en-US" altLang="ja-JP" dirty="0">
                <a:latin typeface="+mn-lt"/>
                <a:ea typeface="+mn-ea"/>
                <a:cs typeface="+mn-cs"/>
              </a:rPr>
              <a:t> (stigma)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15433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imajo ti ljudje skupnega?</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Wayne Gretzky (</a:t>
            </a:r>
            <a:r>
              <a:rPr lang="sl-SI" sz="2000" dirty="0">
                <a:solidFill>
                  <a:srgbClr val="333333"/>
                </a:solidFill>
              </a:rPr>
              <a:t>rojen 26 januarja </a:t>
            </a:r>
            <a:r>
              <a:rPr lang="de-DE" sz="2000" dirty="0">
                <a:solidFill>
                  <a:srgbClr val="333333"/>
                </a:solidFill>
              </a:rPr>
              <a:t>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Michael Jordan (</a:t>
            </a:r>
            <a:r>
              <a:rPr lang="sl-SI" sz="2000" dirty="0">
                <a:solidFill>
                  <a:srgbClr val="333333"/>
                </a:solidFill>
              </a:rPr>
              <a:t>rojen 17 februarja</a:t>
            </a:r>
            <a:r>
              <a:rPr lang="de-DE" sz="2000" dirty="0">
                <a:solidFill>
                  <a:srgbClr val="333333"/>
                </a:solidFill>
              </a:rPr>
              <a:t> 1963)</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Tiger Woods (</a:t>
            </a:r>
            <a:r>
              <a:rPr lang="sl-SI" sz="2000" dirty="0">
                <a:solidFill>
                  <a:srgbClr val="333333"/>
                </a:solidFill>
              </a:rPr>
              <a:t>rojen 30 decembra</a:t>
            </a:r>
            <a:r>
              <a:rPr lang="de-DE" sz="2000" dirty="0">
                <a:solidFill>
                  <a:srgbClr val="333333"/>
                </a:solidFill>
              </a:rPr>
              <a:t> 1975)</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Mike Tyson (</a:t>
            </a:r>
            <a:r>
              <a:rPr lang="sl-SI" sz="2000" dirty="0">
                <a:solidFill>
                  <a:srgbClr val="333333"/>
                </a:solidFill>
              </a:rPr>
              <a:t>rojen 30 junija</a:t>
            </a:r>
            <a:r>
              <a:rPr lang="fr-FR" sz="2000" dirty="0">
                <a:solidFill>
                  <a:srgbClr val="333333"/>
                </a:solidFill>
              </a:rPr>
              <a:t> 1966</a:t>
            </a:r>
            <a:r>
              <a:rPr lang="de-DE" sz="2000" dirty="0">
                <a:solidFill>
                  <a:srgbClr val="333333"/>
                </a:solidFill>
              </a:rPr>
              <a:t>)</a:t>
            </a:r>
          </a:p>
          <a:p>
            <a:pPr lvl="0" defTabSz="914400" fontAlgn="base">
              <a:lnSpc>
                <a:spcPct val="100000"/>
              </a:lnSpc>
              <a:spcBef>
                <a:spcPts val="1200"/>
              </a:spcBef>
            </a:pP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2</a:t>
            </a:fld>
            <a:endParaRPr lang="de-DE">
              <a:latin typeface="+mn-lt"/>
              <a:ea typeface="+mn-ea"/>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imajo ti ljudje skupnega?</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Wayne Gretzky (</a:t>
            </a:r>
            <a:r>
              <a:rPr lang="sl-SI" sz="2000" dirty="0">
                <a:solidFill>
                  <a:srgbClr val="333333"/>
                </a:solidFill>
              </a:rPr>
              <a:t>rojen 26 januarja</a:t>
            </a:r>
            <a:r>
              <a:rPr lang="de-DE" sz="2000" dirty="0">
                <a:solidFill>
                  <a:srgbClr val="333333"/>
                </a:solidFill>
              </a:rPr>
              <a:t> 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Michael Jordan (</a:t>
            </a:r>
            <a:r>
              <a:rPr lang="sl-SI" sz="2000" dirty="0">
                <a:solidFill>
                  <a:srgbClr val="333333"/>
                </a:solidFill>
              </a:rPr>
              <a:t>rojen 17 februarja</a:t>
            </a:r>
            <a:r>
              <a:rPr lang="de-DE" sz="2000" dirty="0">
                <a:solidFill>
                  <a:srgbClr val="333333"/>
                </a:solidFill>
              </a:rPr>
              <a:t> 1963)</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Tiger Woods (</a:t>
            </a:r>
            <a:r>
              <a:rPr lang="sl-SI" sz="2000" dirty="0">
                <a:solidFill>
                  <a:srgbClr val="333333"/>
                </a:solidFill>
              </a:rPr>
              <a:t>rojen 30 decembra</a:t>
            </a:r>
            <a:r>
              <a:rPr lang="de-DE" sz="2000" dirty="0">
                <a:solidFill>
                  <a:srgbClr val="333333"/>
                </a:solidFill>
              </a:rPr>
              <a:t> 1975)</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Mike Tyson (</a:t>
            </a:r>
            <a:r>
              <a:rPr lang="sl-SI" sz="2000" dirty="0">
                <a:solidFill>
                  <a:srgbClr val="333333"/>
                </a:solidFill>
              </a:rPr>
              <a:t>rojen 30 junija</a:t>
            </a:r>
            <a:r>
              <a:rPr lang="fr-FR" sz="2000" dirty="0">
                <a:solidFill>
                  <a:srgbClr val="333333"/>
                </a:solidFill>
              </a:rPr>
              <a:t> 1966</a:t>
            </a:r>
            <a:r>
              <a:rPr lang="de-DE" sz="2000" dirty="0">
                <a:solidFill>
                  <a:srgbClr val="333333"/>
                </a:solidFill>
              </a:rPr>
              <a:t>)</a:t>
            </a:r>
          </a:p>
          <a:p>
            <a:pPr lvl="0" defTabSz="914400" fontAlgn="base">
              <a:lnSpc>
                <a:spcPct val="100000"/>
              </a:lnSpc>
              <a:spcBef>
                <a:spcPts val="1200"/>
              </a:spcBef>
            </a:pPr>
            <a:r>
              <a:rPr lang="sl-SI" sz="2000" dirty="0">
                <a:solidFill>
                  <a:srgbClr val="004992"/>
                </a:solidFill>
              </a:rPr>
              <a:t>moški</a:t>
            </a:r>
            <a:r>
              <a:rPr lang="de-DE" sz="2000" dirty="0">
                <a:solidFill>
                  <a:srgbClr val="004992"/>
                </a:solidFill>
              </a:rPr>
              <a:t>, </a:t>
            </a:r>
            <a:r>
              <a:rPr lang="sl-SI" sz="2000" dirty="0">
                <a:solidFill>
                  <a:srgbClr val="004992"/>
                </a:solidFill>
              </a:rPr>
              <a:t>Američani</a:t>
            </a:r>
            <a:r>
              <a:rPr lang="de-DE" sz="2000" dirty="0">
                <a:solidFill>
                  <a:srgbClr val="004992"/>
                </a:solidFill>
              </a:rPr>
              <a:t>, </a:t>
            </a:r>
            <a:r>
              <a:rPr lang="sl-SI" sz="2000" dirty="0">
                <a:solidFill>
                  <a:srgbClr val="004992"/>
                </a:solidFill>
              </a:rPr>
              <a:t>znani atleti</a:t>
            </a:r>
            <a:r>
              <a:rPr lang="de-DE" sz="2000" dirty="0">
                <a:solidFill>
                  <a:srgbClr val="004992"/>
                </a:solidFill>
              </a:rPr>
              <a:t>, </a:t>
            </a:r>
            <a:r>
              <a:rPr lang="sl-SI" sz="2000" dirty="0">
                <a:solidFill>
                  <a:srgbClr val="004992"/>
                </a:solidFill>
              </a:rPr>
              <a:t>še živi</a:t>
            </a:r>
            <a:r>
              <a:rPr lang="de-DE" sz="2000" dirty="0">
                <a:solidFill>
                  <a:srgbClr val="004992"/>
                </a:solidFill>
              </a:rPr>
              <a:t> ...</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3</a:t>
            </a:fld>
            <a:endParaRPr lang="de-DE">
              <a:latin typeface="+mn-lt"/>
              <a:ea typeface="+mn-ea"/>
              <a:cs typeface="+mn-cs"/>
            </a:endParaRPr>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1"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imajo ti ljudje skupnega?</a:t>
            </a: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sl-SI" sz="2000" dirty="0">
                <a:solidFill>
                  <a:srgbClr val="333333"/>
                </a:solidFill>
              </a:rPr>
              <a:t>j</a:t>
            </a:r>
            <a:r>
              <a:rPr lang="de-DE" sz="2000" dirty="0">
                <a:solidFill>
                  <a:srgbClr val="333333"/>
                </a:solidFill>
              </a:rPr>
              <a:t>odor Dosto</a:t>
            </a:r>
            <a:r>
              <a:rPr lang="sl-SI" sz="2000" dirty="0">
                <a:solidFill>
                  <a:srgbClr val="333333"/>
                </a:solidFill>
              </a:rPr>
              <a:t>j</a:t>
            </a:r>
            <a:r>
              <a:rPr lang="de-DE" sz="2000" dirty="0">
                <a:solidFill>
                  <a:srgbClr val="333333"/>
                </a:solidFill>
              </a:rPr>
              <a:t>evsk</a:t>
            </a:r>
            <a:r>
              <a:rPr lang="sl-SI" sz="2000" dirty="0">
                <a:solidFill>
                  <a:srgbClr val="333333"/>
                </a:solidFill>
              </a:rPr>
              <a:t>i</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(1812-1870)</a:t>
            </a:r>
          </a:p>
          <a:p>
            <a:pPr lvl="0" defTabSz="914400" fontAlgn="base">
              <a:lnSpc>
                <a:spcPct val="100000"/>
              </a:lnSpc>
              <a:spcBef>
                <a:spcPts val="1200"/>
              </a:spcBef>
            </a:pPr>
            <a:r>
              <a:rPr lang="en-US" sz="2000" dirty="0">
                <a:solidFill>
                  <a:srgbClr val="004992"/>
                </a:solidFill>
              </a:rPr>
              <a:t>???</a:t>
            </a:r>
            <a:endParaRPr 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4</a:t>
            </a:fld>
            <a:endParaRPr lang="de-DE">
              <a:latin typeface="+mn-lt"/>
              <a:ea typeface="+mn-ea"/>
              <a:cs typeface="+mn-cs"/>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imajo ti ljudje skupnega?</a:t>
            </a: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sl-SI" sz="2000" dirty="0">
                <a:solidFill>
                  <a:srgbClr val="333333"/>
                </a:solidFill>
              </a:rPr>
              <a:t>j</a:t>
            </a:r>
            <a:r>
              <a:rPr lang="de-DE" sz="2000" dirty="0">
                <a:solidFill>
                  <a:srgbClr val="333333"/>
                </a:solidFill>
              </a:rPr>
              <a:t>odor Dosto</a:t>
            </a:r>
            <a:r>
              <a:rPr lang="sl-SI" sz="2000" dirty="0">
                <a:solidFill>
                  <a:srgbClr val="333333"/>
                </a:solidFill>
              </a:rPr>
              <a:t>j</a:t>
            </a:r>
            <a:r>
              <a:rPr lang="de-DE" sz="2000" dirty="0">
                <a:solidFill>
                  <a:srgbClr val="333333"/>
                </a:solidFill>
              </a:rPr>
              <a:t>evsk</a:t>
            </a:r>
            <a:r>
              <a:rPr lang="sl-SI" sz="2000" dirty="0">
                <a:solidFill>
                  <a:srgbClr val="333333"/>
                </a:solidFill>
              </a:rPr>
              <a:t>i</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(1812-1870)</a:t>
            </a:r>
          </a:p>
          <a:p>
            <a:pPr lvl="0" defTabSz="914400" fontAlgn="base">
              <a:lnSpc>
                <a:spcPct val="100000"/>
              </a:lnSpc>
              <a:spcBef>
                <a:spcPts val="1200"/>
              </a:spcBef>
            </a:pPr>
            <a:r>
              <a:rPr lang="sl-SI" sz="2000" dirty="0">
                <a:solidFill>
                  <a:srgbClr val="004992"/>
                </a:solidFill>
              </a:rPr>
              <a:t>moški</a:t>
            </a:r>
            <a:r>
              <a:rPr lang="de-DE" sz="2000" dirty="0">
                <a:solidFill>
                  <a:srgbClr val="004992"/>
                </a:solidFill>
              </a:rPr>
              <a:t>, </a:t>
            </a:r>
            <a:r>
              <a:rPr lang="sl-SI" sz="2000" dirty="0">
                <a:solidFill>
                  <a:srgbClr val="004992"/>
                </a:solidFill>
              </a:rPr>
              <a:t>že mrtvi</a:t>
            </a:r>
            <a:r>
              <a:rPr lang="de-DE" sz="2000" dirty="0">
                <a:solidFill>
                  <a:srgbClr val="004992"/>
                </a:solidFill>
              </a:rPr>
              <a:t>, </a:t>
            </a:r>
            <a:r>
              <a:rPr lang="sl-SI" sz="2000" dirty="0">
                <a:solidFill>
                  <a:srgbClr val="004992"/>
                </a:solidFill>
              </a:rPr>
              <a:t>in predvsem</a:t>
            </a:r>
            <a:r>
              <a:rPr lang="de-DE" sz="2000" dirty="0">
                <a:solidFill>
                  <a:srgbClr val="004992"/>
                </a:solidFill>
              </a:rPr>
              <a:t> …</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425806279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imajo ti ljudje skupnega?</a:t>
            </a: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sl-SI" sz="2000" dirty="0">
                <a:solidFill>
                  <a:srgbClr val="333333"/>
                </a:solidFill>
              </a:rPr>
              <a:t>j</a:t>
            </a:r>
            <a:r>
              <a:rPr lang="de-DE" sz="2000" dirty="0">
                <a:solidFill>
                  <a:srgbClr val="333333"/>
                </a:solidFill>
              </a:rPr>
              <a:t>odor Dosto</a:t>
            </a:r>
            <a:r>
              <a:rPr lang="sl-SI" sz="2000" dirty="0">
                <a:solidFill>
                  <a:srgbClr val="333333"/>
                </a:solidFill>
              </a:rPr>
              <a:t>j</a:t>
            </a:r>
            <a:r>
              <a:rPr lang="de-DE" sz="2000" dirty="0">
                <a:solidFill>
                  <a:srgbClr val="333333"/>
                </a:solidFill>
              </a:rPr>
              <a:t>evsk</a:t>
            </a:r>
            <a:r>
              <a:rPr lang="sl-SI" sz="2000" dirty="0">
                <a:solidFill>
                  <a:srgbClr val="333333"/>
                </a:solidFill>
              </a:rPr>
              <a:t>i</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(1812-1870)</a:t>
            </a:r>
          </a:p>
          <a:p>
            <a:pPr lvl="0" defTabSz="914400" fontAlgn="base">
              <a:lnSpc>
                <a:spcPct val="100000"/>
              </a:lnSpc>
              <a:spcBef>
                <a:spcPts val="1200"/>
              </a:spcBef>
            </a:pPr>
            <a:r>
              <a:rPr lang="sl-SI" sz="2000" dirty="0">
                <a:solidFill>
                  <a:srgbClr val="004992"/>
                </a:solidFill>
              </a:rPr>
              <a:t>moški</a:t>
            </a:r>
            <a:r>
              <a:rPr lang="de-DE" sz="2000" dirty="0">
                <a:solidFill>
                  <a:srgbClr val="004992"/>
                </a:solidFill>
              </a:rPr>
              <a:t>, </a:t>
            </a:r>
            <a:r>
              <a:rPr lang="sl-SI" sz="2000" dirty="0">
                <a:solidFill>
                  <a:srgbClr val="004992"/>
                </a:solidFill>
              </a:rPr>
              <a:t>že mrtvi</a:t>
            </a:r>
            <a:r>
              <a:rPr lang="de-DE" sz="2000" dirty="0">
                <a:solidFill>
                  <a:srgbClr val="004992"/>
                </a:solidFill>
              </a:rPr>
              <a:t>, </a:t>
            </a:r>
            <a:r>
              <a:rPr lang="sl-SI" sz="2000" dirty="0">
                <a:solidFill>
                  <a:srgbClr val="004992"/>
                </a:solidFill>
              </a:rPr>
              <a:t>in predvsem</a:t>
            </a:r>
            <a:r>
              <a:rPr lang="de-DE" sz="2000" dirty="0">
                <a:solidFill>
                  <a:srgbClr val="004992"/>
                </a:solidFill>
              </a:rPr>
              <a:t> …</a:t>
            </a:r>
          </a:p>
          <a:p>
            <a:pPr lvl="0" defTabSz="914400" fontAlgn="base">
              <a:lnSpc>
                <a:spcPct val="100000"/>
              </a:lnSpc>
              <a:spcBef>
                <a:spcPts val="1200"/>
              </a:spcBef>
            </a:pPr>
            <a:r>
              <a:rPr lang="sl-SI" sz="2000" dirty="0">
                <a:solidFill>
                  <a:srgbClr val="004992"/>
                </a:solidFill>
              </a:rPr>
              <a:t>slavni pisatelji</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78552313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imajo ti ljudje skupnega?</a:t>
            </a: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sl-SI" sz="2000" dirty="0">
                <a:solidFill>
                  <a:srgbClr val="333333"/>
                </a:solidFill>
              </a:rPr>
              <a:t>j</a:t>
            </a:r>
            <a:r>
              <a:rPr lang="de-DE" sz="2000" dirty="0">
                <a:solidFill>
                  <a:srgbClr val="333333"/>
                </a:solidFill>
              </a:rPr>
              <a:t>odor Dosto</a:t>
            </a:r>
            <a:r>
              <a:rPr lang="sl-SI" sz="2000" dirty="0">
                <a:solidFill>
                  <a:srgbClr val="333333"/>
                </a:solidFill>
              </a:rPr>
              <a:t>j</a:t>
            </a:r>
            <a:r>
              <a:rPr lang="de-DE" sz="2000" dirty="0">
                <a:solidFill>
                  <a:srgbClr val="333333"/>
                </a:solidFill>
              </a:rPr>
              <a:t>evsk</a:t>
            </a:r>
            <a:r>
              <a:rPr lang="sl-SI" sz="2000" dirty="0">
                <a:solidFill>
                  <a:srgbClr val="333333"/>
                </a:solidFill>
              </a:rPr>
              <a:t>i</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(1812-1870)</a:t>
            </a:r>
          </a:p>
          <a:p>
            <a:pPr lvl="0" defTabSz="914400" fontAlgn="base">
              <a:lnSpc>
                <a:spcPct val="100000"/>
              </a:lnSpc>
              <a:spcBef>
                <a:spcPts val="1200"/>
              </a:spcBef>
            </a:pPr>
            <a:r>
              <a:rPr lang="sl-SI" sz="2000" dirty="0">
                <a:solidFill>
                  <a:srgbClr val="004992"/>
                </a:solidFill>
              </a:rPr>
              <a:t>moški</a:t>
            </a:r>
            <a:r>
              <a:rPr lang="de-DE" sz="2000" dirty="0">
                <a:solidFill>
                  <a:srgbClr val="004992"/>
                </a:solidFill>
              </a:rPr>
              <a:t>, </a:t>
            </a:r>
            <a:r>
              <a:rPr lang="sl-SI" sz="2000" dirty="0">
                <a:solidFill>
                  <a:srgbClr val="004992"/>
                </a:solidFill>
              </a:rPr>
              <a:t>že mrtvi</a:t>
            </a:r>
            <a:r>
              <a:rPr lang="de-DE" sz="2000" dirty="0">
                <a:solidFill>
                  <a:srgbClr val="004992"/>
                </a:solidFill>
              </a:rPr>
              <a:t>, </a:t>
            </a:r>
            <a:r>
              <a:rPr lang="sl-SI" sz="2000" dirty="0">
                <a:solidFill>
                  <a:srgbClr val="004992"/>
                </a:solidFill>
              </a:rPr>
              <a:t>in predvsem</a:t>
            </a:r>
            <a:r>
              <a:rPr lang="de-DE" sz="2000" dirty="0">
                <a:solidFill>
                  <a:srgbClr val="004992"/>
                </a:solidFill>
              </a:rPr>
              <a:t> …</a:t>
            </a:r>
          </a:p>
          <a:p>
            <a:pPr lvl="0" defTabSz="914400" fontAlgn="base">
              <a:lnSpc>
                <a:spcPct val="100000"/>
              </a:lnSpc>
              <a:spcBef>
                <a:spcPts val="1200"/>
              </a:spcBef>
            </a:pPr>
            <a:r>
              <a:rPr lang="sl-SI" sz="2000" dirty="0">
                <a:solidFill>
                  <a:srgbClr val="004992"/>
                </a:solidFill>
              </a:rPr>
              <a:t>slavni pisatelji</a:t>
            </a:r>
            <a:r>
              <a:rPr lang="de-DE" sz="2000" dirty="0">
                <a:solidFill>
                  <a:srgbClr val="004992"/>
                </a:solidFill>
              </a:rPr>
              <a:t>!</a:t>
            </a:r>
          </a:p>
          <a:p>
            <a:pPr lvl="0" defTabSz="914400" fontAlgn="base">
              <a:lnSpc>
                <a:spcPct val="100000"/>
              </a:lnSpc>
              <a:spcBef>
                <a:spcPts val="1200"/>
              </a:spcBef>
            </a:pPr>
            <a:r>
              <a:rPr lang="sl-SI" sz="2000" dirty="0">
                <a:solidFill>
                  <a:srgbClr val="004992"/>
                </a:solidFill>
              </a:rPr>
              <a:t>Še kaj</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83550684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imajo ti ljudje skupnega?</a:t>
            </a: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sl-SI" sz="2000" dirty="0">
                <a:solidFill>
                  <a:srgbClr val="333333"/>
                </a:solidFill>
              </a:rPr>
              <a:t>j</a:t>
            </a:r>
            <a:r>
              <a:rPr lang="de-DE" sz="2000" dirty="0">
                <a:solidFill>
                  <a:srgbClr val="333333"/>
                </a:solidFill>
              </a:rPr>
              <a:t>odor Dosto</a:t>
            </a:r>
            <a:r>
              <a:rPr lang="sl-SI" sz="2000" dirty="0">
                <a:solidFill>
                  <a:srgbClr val="333333"/>
                </a:solidFill>
              </a:rPr>
              <a:t>j</a:t>
            </a:r>
            <a:r>
              <a:rPr lang="de-DE" sz="2000" dirty="0">
                <a:solidFill>
                  <a:srgbClr val="333333"/>
                </a:solidFill>
              </a:rPr>
              <a:t>evsk</a:t>
            </a:r>
            <a:r>
              <a:rPr lang="sl-SI" sz="2000" dirty="0">
                <a:solidFill>
                  <a:srgbClr val="333333"/>
                </a:solidFill>
              </a:rPr>
              <a:t>i</a:t>
            </a:r>
            <a:r>
              <a:rPr lang="de-DE" sz="20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(1812-1870)</a:t>
            </a:r>
          </a:p>
          <a:p>
            <a:pPr lvl="0" defTabSz="914400" fontAlgn="base">
              <a:lnSpc>
                <a:spcPct val="100000"/>
              </a:lnSpc>
              <a:spcBef>
                <a:spcPts val="1200"/>
              </a:spcBef>
            </a:pPr>
            <a:r>
              <a:rPr lang="sl-SI" sz="2000" dirty="0">
                <a:solidFill>
                  <a:srgbClr val="004992"/>
                </a:solidFill>
              </a:rPr>
              <a:t>moški</a:t>
            </a:r>
            <a:r>
              <a:rPr lang="de-DE" sz="2000" dirty="0">
                <a:solidFill>
                  <a:srgbClr val="004992"/>
                </a:solidFill>
              </a:rPr>
              <a:t>, </a:t>
            </a:r>
            <a:r>
              <a:rPr lang="sl-SI" sz="2000" dirty="0">
                <a:solidFill>
                  <a:srgbClr val="004992"/>
                </a:solidFill>
              </a:rPr>
              <a:t>že mrtvi</a:t>
            </a:r>
            <a:r>
              <a:rPr lang="de-DE" sz="2000" dirty="0">
                <a:solidFill>
                  <a:srgbClr val="004992"/>
                </a:solidFill>
              </a:rPr>
              <a:t>, </a:t>
            </a:r>
            <a:r>
              <a:rPr lang="sl-SI" sz="2000" dirty="0">
                <a:solidFill>
                  <a:srgbClr val="004992"/>
                </a:solidFill>
              </a:rPr>
              <a:t>in predvsem</a:t>
            </a:r>
            <a:r>
              <a:rPr lang="de-DE" sz="2000" dirty="0">
                <a:solidFill>
                  <a:srgbClr val="004992"/>
                </a:solidFill>
              </a:rPr>
              <a:t> …</a:t>
            </a:r>
          </a:p>
          <a:p>
            <a:pPr lvl="0" defTabSz="914400" fontAlgn="base">
              <a:lnSpc>
                <a:spcPct val="100000"/>
              </a:lnSpc>
              <a:spcBef>
                <a:spcPts val="1200"/>
              </a:spcBef>
            </a:pPr>
            <a:r>
              <a:rPr lang="sl-SI" sz="2000" dirty="0">
                <a:solidFill>
                  <a:srgbClr val="004992"/>
                </a:solidFill>
              </a:rPr>
              <a:t>slavni pisatelji</a:t>
            </a:r>
            <a:r>
              <a:rPr lang="de-DE" sz="2000" dirty="0">
                <a:solidFill>
                  <a:srgbClr val="004992"/>
                </a:solidFill>
              </a:rPr>
              <a:t>!</a:t>
            </a:r>
          </a:p>
          <a:p>
            <a:pPr lvl="0" defTabSz="914400" fontAlgn="base">
              <a:lnSpc>
                <a:spcPct val="100000"/>
              </a:lnSpc>
              <a:spcBef>
                <a:spcPts val="1200"/>
              </a:spcBef>
            </a:pPr>
            <a:r>
              <a:rPr lang="sl-SI" sz="2000" dirty="0">
                <a:solidFill>
                  <a:srgbClr val="004992"/>
                </a:solidFill>
              </a:rPr>
              <a:t>Še kaj</a:t>
            </a:r>
            <a:r>
              <a:rPr lang="de-DE" sz="2000" dirty="0">
                <a:solidFill>
                  <a:srgbClr val="004992"/>
                </a:solidFill>
              </a:rPr>
              <a:t>?</a:t>
            </a:r>
          </a:p>
          <a:p>
            <a:pPr lvl="0" defTabSz="914400" fontAlgn="base">
              <a:lnSpc>
                <a:spcPct val="100000"/>
              </a:lnSpc>
              <a:spcBef>
                <a:spcPts val="1200"/>
              </a:spcBef>
              <a:buClr>
                <a:srgbClr val="006699"/>
              </a:buClr>
            </a:pPr>
            <a:r>
              <a:rPr lang="sl-SI" sz="2000" dirty="0">
                <a:solidFill>
                  <a:srgbClr val="004992"/>
                </a:solidFill>
              </a:rPr>
              <a:t>Vsi ti pisatelji so imeli diagnosticirano</a:t>
            </a:r>
            <a:r>
              <a:rPr lang="en-US" sz="2000" dirty="0">
                <a:solidFill>
                  <a:srgbClr val="004992"/>
                </a:solidFill>
              </a:rPr>
              <a:t> </a:t>
            </a:r>
            <a:r>
              <a:rPr lang="sl-SI" sz="2000" dirty="0">
                <a:solidFill>
                  <a:srgbClr val="004992"/>
                </a:solidFill>
              </a:rPr>
              <a:t>duševno motnjo</a:t>
            </a:r>
            <a:r>
              <a:rPr lang="en-US" sz="2000" dirty="0">
                <a:solidFill>
                  <a:srgbClr val="004992"/>
                </a:solidFill>
              </a:rPr>
              <a:t>, </a:t>
            </a:r>
            <a:r>
              <a:rPr lang="sl-SI" sz="2000" dirty="0">
                <a:solidFill>
                  <a:srgbClr val="004992"/>
                </a:solidFill>
              </a:rPr>
              <a:t>dva od njih sta imela simptome psihoze</a:t>
            </a:r>
            <a:r>
              <a:rPr 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904499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Slaven = popoln?</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2476120454"/>
              </p:ext>
            </p:extLst>
          </p:nvPr>
        </p:nvGraphicFramePr>
        <p:xfrm>
          <a:off x="408955" y="2203704"/>
          <a:ext cx="11376000" cy="42519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201641">
                <a:tc>
                  <a:txBody>
                    <a:bodyPr/>
                    <a:lstStyle/>
                    <a:p>
                      <a:pPr marL="342900" indent="-342900">
                        <a:buFont typeface="Arial" pitchFamily="34" charset="0"/>
                        <a:buNone/>
                      </a:pPr>
                      <a:r>
                        <a:rPr lang="de-DE" sz="1800" b="0" i="0" u="none">
                          <a:solidFill>
                            <a:srgbClr val="333333"/>
                          </a:solidFill>
                          <a:latin typeface="+mn-lt"/>
                          <a:ea typeface="+mn-ea"/>
                          <a:cs typeface="+mn-cs"/>
                        </a:rPr>
                        <a:t>Fjodor</a:t>
                      </a:r>
                    </a:p>
                    <a:p>
                      <a:pPr marL="342900" indent="-342900">
                        <a:buFont typeface="Arial" pitchFamily="34" charset="0"/>
                        <a:buNone/>
                      </a:pPr>
                      <a:r>
                        <a:rPr lang="de-DE" sz="1800" b="0" i="0" u="none">
                          <a:solidFill>
                            <a:srgbClr val="333333"/>
                          </a:solidFill>
                          <a:latin typeface="+mn-lt"/>
                          <a:ea typeface="+mn-ea"/>
                          <a:cs typeface="+mn-cs"/>
                        </a:rPr>
                        <a:t>Dostojevski</a:t>
                      </a:r>
                    </a:p>
                    <a:p>
                      <a:pPr marL="342900" indent="-342900">
                        <a:buFont typeface="Arial" pitchFamily="34" charset="0"/>
                        <a:buNone/>
                      </a:pPr>
                      <a:r>
                        <a:rPr lang="de-DE" sz="1800" b="0" i="0" u="none">
                          <a:solidFill>
                            <a:srgbClr val="333333"/>
                          </a:solidFill>
                          <a:latin typeface="+mn-lt"/>
                          <a:ea typeface="+mn-ea"/>
                          <a:cs typeface="+mn-cs"/>
                        </a:rPr>
                        <a:t>(1821-1881)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i="0" u="none" baseline="0">
                          <a:solidFill>
                            <a:srgbClr val="333333"/>
                          </a:solidFill>
                          <a:latin typeface="+mn-lt"/>
                          <a:ea typeface="+mn-ea"/>
                          <a:cs typeface="+mn-cs"/>
                        </a:rPr>
                        <a:t>Fjodor Dostojevski je eden od najpomembnejših ruskih pisateljev ter eden od najboljših psihologov v svetovni literaturi. Dostojevski je imel epilepsijo in je bil nekaj časa zasvojen z igrami na srečo. Ob koncu svojega življenja je bil Dostojevski finančno preskrbljen in prepoznan po svojem življenjskem delu. </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16773">
                <a:tc>
                  <a:txBody>
                    <a:bodyPr/>
                    <a:lstStyle/>
                    <a:p>
                      <a:pPr marL="342900" indent="-342900">
                        <a:buFont typeface="Arial" pitchFamily="34" charset="0"/>
                        <a:buNone/>
                      </a:pPr>
                      <a:r>
                        <a:rPr lang="de-DE" sz="1800" b="0" i="0" u="none">
                          <a:solidFill>
                            <a:srgbClr val="333333"/>
                          </a:solidFill>
                          <a:latin typeface="+mn-lt"/>
                          <a:ea typeface="+mn-ea"/>
                          <a:cs typeface="+mn-cs"/>
                        </a:rPr>
                        <a:t>Ernest</a:t>
                      </a:r>
                    </a:p>
                    <a:p>
                      <a:pPr marL="342900" indent="-342900">
                        <a:buFont typeface="Arial" pitchFamily="34" charset="0"/>
                        <a:buNone/>
                      </a:pPr>
                      <a:r>
                        <a:rPr lang="de-DE" sz="1800" b="0" i="0" u="none">
                          <a:solidFill>
                            <a:srgbClr val="333333"/>
                          </a:solidFill>
                          <a:latin typeface="+mn-lt"/>
                          <a:ea typeface="+mn-ea"/>
                          <a:cs typeface="+mn-cs"/>
                        </a:rPr>
                        <a:t>Hemingway</a:t>
                      </a:r>
                    </a:p>
                    <a:p>
                      <a:pPr marL="342900" indent="-342900">
                        <a:buFont typeface="Arial" pitchFamily="34" charset="0"/>
                        <a:buNone/>
                      </a:pPr>
                      <a:r>
                        <a:rPr lang="de-DE" sz="1800" b="0" i="0" u="none">
                          <a:solidFill>
                            <a:srgbClr val="333333"/>
                          </a:solidFill>
                          <a:latin typeface="+mn-lt"/>
                          <a:ea typeface="+mn-ea"/>
                          <a:cs typeface="+mn-cs"/>
                        </a:rPr>
                        <a:t>(1899-1961)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n-US" sz="1800" b="0" i="0" u="none">
                          <a:solidFill>
                            <a:srgbClr val="333333"/>
                          </a:solidFill>
                          <a:latin typeface="+mn-lt"/>
                          <a:ea typeface="+mn-ea"/>
                          <a:cs typeface="+mn-cs"/>
                        </a:rPr>
                        <a:t>Hemingway je eden od najbolj uspešnih ameriških pisateljev 20. stoletja. Leta 1954 je bil nagrajen z Nobelovo nagrado iz literature. Tekom svojega življenja je imel obdobja depresije in hudega pitja alkohola. Sumi se, da je imel bipolarno motnjo.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16773">
                <a:tc>
                  <a:txBody>
                    <a:bodyPr/>
                    <a:lstStyle/>
                    <a:p>
                      <a:pPr marL="342900" indent="-342900">
                        <a:buFont typeface="Arial" pitchFamily="34" charset="0"/>
                        <a:buNone/>
                      </a:pPr>
                      <a:r>
                        <a:rPr lang="de-DE" sz="1800" b="0" i="0" u="none">
                          <a:solidFill>
                            <a:srgbClr val="333333"/>
                          </a:solidFill>
                          <a:latin typeface="+mn-lt"/>
                          <a:ea typeface="+mn-ea"/>
                          <a:cs typeface="+mn-cs"/>
                        </a:rPr>
                        <a:t>Friedrich</a:t>
                      </a:r>
                    </a:p>
                    <a:p>
                      <a:pPr marL="342900" indent="-342900">
                        <a:buFont typeface="Arial" pitchFamily="34" charset="0"/>
                        <a:buNone/>
                      </a:pPr>
                      <a:r>
                        <a:rPr lang="de-DE" sz="1800" b="0" i="0" u="none">
                          <a:solidFill>
                            <a:srgbClr val="333333"/>
                          </a:solidFill>
                          <a:latin typeface="+mn-lt"/>
                          <a:ea typeface="+mn-ea"/>
                          <a:cs typeface="+mn-cs"/>
                        </a:rPr>
                        <a:t>Hölderlin</a:t>
                      </a:r>
                    </a:p>
                    <a:p>
                      <a:pPr marL="342900" indent="-342900">
                        <a:buFont typeface="Arial" pitchFamily="34" charset="0"/>
                        <a:buNone/>
                      </a:pPr>
                      <a:r>
                        <a:rPr lang="de-DE" sz="1800" b="0" i="0" u="none">
                          <a:solidFill>
                            <a:srgbClr val="333333"/>
                          </a:solidFill>
                          <a:latin typeface="+mn-lt"/>
                          <a:ea typeface="+mn-ea"/>
                          <a:cs typeface="+mn-cs"/>
                        </a:rPr>
                        <a:t>(1770-1843) </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Po Hölderlinu je ustvaril pretirano sliko o ‘Geniju in blaznosti’. Bil je eden najpomembnejših nemških romantikov poleg Goetheja in Schillerja. Danes bi Hölderlin najverjetneje dobil diagnozo shizofrenije/psihoze.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1677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Dickens je </a:t>
                      </a:r>
                      <a:r>
                        <a:rPr kumimoji="0" lang="en-US" sz="1800" b="0" i="0" u="none" strike="noStrike" cap="none" normalizeH="0" baseline="0" dirty="0" err="1">
                          <a:ln>
                            <a:noFill/>
                          </a:ln>
                          <a:solidFill>
                            <a:srgbClr val="333333"/>
                          </a:solidFill>
                          <a:effectLst/>
                          <a:latin typeface="+mn-lt"/>
                          <a:ea typeface="+mn-ea"/>
                          <a:cs typeface="+mn-cs"/>
                        </a:rPr>
                        <a:t>eden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najbolj</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branih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angleških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pisateljev</a:t>
                      </a:r>
                      <a:r>
                        <a:rPr kumimoji="0" lang="en-US" sz="1800" b="0" i="0" u="none" strike="noStrike" cap="none" normalizeH="0" baseline="0" dirty="0">
                          <a:ln>
                            <a:noFill/>
                          </a:ln>
                          <a:solidFill>
                            <a:srgbClr val="333333"/>
                          </a:solidFill>
                          <a:effectLst/>
                          <a:latin typeface="+mn-lt"/>
                          <a:ea typeface="+mn-ea"/>
                          <a:cs typeface="+mn-cs"/>
                        </a:rPr>
                        <a:t>. Med </a:t>
                      </a:r>
                      <a:r>
                        <a:rPr kumimoji="0" lang="en-US" sz="1800" b="0" i="0" u="none" strike="noStrike" cap="none" normalizeH="0" baseline="0" dirty="0" err="1">
                          <a:ln>
                            <a:noFill/>
                          </a:ln>
                          <a:solidFill>
                            <a:srgbClr val="333333"/>
                          </a:solidFill>
                          <a:effectLst/>
                          <a:latin typeface="+mn-lt"/>
                          <a:ea typeface="+mn-ea"/>
                          <a:cs typeface="+mn-cs"/>
                        </a:rPr>
                        <a:t>njegova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najbolj</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sodita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knjigi</a:t>
                      </a:r>
                      <a:r>
                        <a:rPr kumimoji="0" lang="en-US" sz="1800" b="0" i="0" u="none" strike="noStrike" cap="none" normalizeH="0" baseline="0">
                          <a:ln>
                            <a:noFill/>
                          </a:ln>
                          <a:solidFill>
                            <a:srgbClr val="333333"/>
                          </a:solidFill>
                          <a:effectLst/>
                          <a:latin typeface="+mn-lt"/>
                          <a:ea typeface="+mn-ea"/>
                          <a:cs typeface="+mn-cs"/>
                        </a:rPr>
                        <a:t> “Oliver Twist” in “Božična </a:t>
                      </a:r>
                      <a:r>
                        <a:rPr kumimoji="0" lang="en-US" sz="1800" b="0" i="0" u="none" strike="noStrike" cap="none" normalizeH="0" baseline="0" dirty="0" err="1">
                          <a:ln>
                            <a:noFill/>
                          </a:ln>
                          <a:solidFill>
                            <a:srgbClr val="333333"/>
                          </a:solidFill>
                          <a:effectLst/>
                          <a:latin typeface="+mn-lt"/>
                          <a:ea typeface="+mn-ea"/>
                          <a:cs typeface="+mn-cs"/>
                        </a:rPr>
                        <a:t>pesem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a:ln>
                            <a:noFill/>
                          </a:ln>
                          <a:solidFill>
                            <a:srgbClr val="333333"/>
                          </a:solidFill>
                          <a:effectLst/>
                          <a:latin typeface="+mn-lt"/>
                          <a:ea typeface="+mn-ea"/>
                          <a:cs typeface="+mn-cs"/>
                        </a:rPr>
                        <a:t>v prozi”. </a:t>
                      </a:r>
                      <a:r>
                        <a:rPr kumimoji="0" lang="en-US" sz="1800" b="0" i="0" u="none" strike="noStrike" cap="none" normalizeH="0" baseline="0" dirty="0" err="1">
                          <a:ln>
                            <a:noFill/>
                          </a:ln>
                          <a:solidFill>
                            <a:srgbClr val="333333"/>
                          </a:solidFill>
                          <a:effectLst/>
                          <a:latin typeface="+mn-lt"/>
                          <a:ea typeface="+mn-ea"/>
                          <a:cs typeface="+mn-cs"/>
                        </a:rPr>
                        <a:t>Imel</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epizode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depresije</a:t>
                      </a:r>
                      <a:r>
                        <a:rPr kumimoji="0" lang="en-US" sz="1800" b="0" i="0" u="none" strike="noStrike" cap="none" normalizeH="0" baseline="0" dirty="0">
                          <a:ln>
                            <a:noFill/>
                          </a:ln>
                          <a:solidFill>
                            <a:srgbClr val="333333"/>
                          </a:solidFill>
                          <a:effectLst/>
                          <a:latin typeface="+mn-lt"/>
                          <a:ea typeface="+mn-ea"/>
                          <a:cs typeface="+mn-cs"/>
                        </a:rPr>
                        <a:t> in </a:t>
                      </a:r>
                      <a:r>
                        <a:rPr kumimoji="0" lang="en-US" sz="1800" b="0" i="0" u="none" strike="noStrike" cap="none" normalizeH="0" baseline="0" dirty="0" err="1">
                          <a:ln>
                            <a:noFill/>
                          </a:ln>
                          <a:solidFill>
                            <a:srgbClr val="333333"/>
                          </a:solidFill>
                          <a:effectLst/>
                          <a:latin typeface="+mn-lt"/>
                          <a:ea typeface="+mn-ea"/>
                          <a:cs typeface="+mn-cs"/>
                        </a:rPr>
                        <a:t>manije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danes</a:t>
                      </a:r>
                      <a:r>
                        <a:rPr kumimoji="0" lang="en-US" sz="1800" b="0" i="0" u="none" strike="noStrike" cap="none" normalizeH="0" baseline="0" dirty="0">
                          <a:ln>
                            <a:noFill/>
                          </a:ln>
                          <a:solidFill>
                            <a:srgbClr val="333333"/>
                          </a:solidFill>
                          <a:effectLst/>
                          <a:latin typeface="+mn-lt"/>
                          <a:ea typeface="+mn-ea"/>
                          <a:cs typeface="+mn-cs"/>
                        </a:rPr>
                        <a:t> bi </a:t>
                      </a:r>
                      <a:r>
                        <a:rPr kumimoji="0" lang="en-US" sz="1800" b="0" i="0" u="none" strike="noStrike" cap="none" normalizeH="0" baseline="0" dirty="0" err="1">
                          <a:ln>
                            <a:noFill/>
                          </a:ln>
                          <a:solidFill>
                            <a:srgbClr val="333333"/>
                          </a:solidFill>
                          <a:effectLst/>
                          <a:latin typeface="+mn-lt"/>
                          <a:ea typeface="+mn-ea"/>
                          <a:cs typeface="+mn-cs"/>
                        </a:rPr>
                        <a:t>najverjetneje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dobil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diagnozo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bipolarne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motnje</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a:solidFill>
                  <a:srgbClr val="004992"/>
                </a:solidFill>
                <a:latin typeface="+mn-lt"/>
                <a:ea typeface="+mn-ea"/>
                <a:cs typeface="+mn-cs"/>
              </a:rPr>
              <a:t>Katere od teh slik so naslikali ljudje s simptomi psihoze?</a:t>
            </a:r>
            <a:endParaRPr lang="de-DE" sz="36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5" name="Slide Number Placeholder 4"/>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a:solidFill>
                  <a:srgbClr val="004992"/>
                </a:solidFill>
                <a:latin typeface="+mn-lt"/>
                <a:ea typeface="+mn-ea"/>
                <a:cs typeface="+mn-cs"/>
              </a:rPr>
              <a:t>Katere od teh slik so imele najvišjo ceno na javni dražbi?</a:t>
            </a:r>
            <a:endParaRPr lang="de-DE"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11</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a:solidFill>
                  <a:srgbClr val="004992"/>
                </a:solidFill>
                <a:latin typeface="+mn-lt"/>
                <a:ea typeface="+mn-ea"/>
                <a:cs typeface="+mn-cs"/>
              </a:rPr>
              <a:t>Katere od teh slik so imele najvišjo ceno na javni dražbi?</a:t>
            </a:r>
            <a:endParaRPr lang="de-DE"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12</a:t>
            </a:fld>
            <a:endParaRPr lang="de-DE">
              <a:latin typeface="+mn-lt"/>
              <a:ea typeface="+mn-ea"/>
              <a:cs typeface="+mn-cs"/>
            </a:endParaRPr>
          </a:p>
        </p:txBody>
      </p:sp>
      <p:pic>
        <p:nvPicPr>
          <p:cNvPr id="21"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22"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3"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4"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5"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0 €</a:t>
            </a:r>
            <a:endParaRPr lang="de-DE" sz="1800" dirty="0">
              <a:solidFill>
                <a:srgbClr val="004992"/>
              </a:solidFill>
              <a:latin typeface="+mn-lt"/>
              <a:ea typeface="+mn-ea"/>
              <a:cs typeface="+mn-cs"/>
            </a:endParaRPr>
          </a:p>
        </p:txBody>
      </p:sp>
      <p:sp>
        <p:nvSpPr>
          <p:cNvPr id="26"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približno 10.000 €</a:t>
            </a:r>
            <a:endParaRPr lang="de-DE" sz="1800" dirty="0">
              <a:solidFill>
                <a:srgbClr val="004992"/>
              </a:solidFill>
              <a:latin typeface="+mn-lt"/>
              <a:ea typeface="+mn-ea"/>
              <a:cs typeface="+mn-cs"/>
            </a:endParaRPr>
          </a:p>
        </p:txBody>
      </p:sp>
      <p:sp>
        <p:nvSpPr>
          <p:cNvPr id="27"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milijonov €</a:t>
            </a:r>
            <a:endParaRPr lang="de-DE" sz="1800" dirty="0">
              <a:solidFill>
                <a:srgbClr val="004992"/>
              </a:solidFill>
              <a:latin typeface="+mn-lt"/>
              <a:ea typeface="+mn-ea"/>
              <a:cs typeface="+mn-cs"/>
            </a:endParaRPr>
          </a:p>
        </p:txBody>
      </p:sp>
      <p:sp>
        <p:nvSpPr>
          <p:cNvPr id="28"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mn-lt"/>
                <a:ea typeface="+mn-ea"/>
                <a:cs typeface="+mn-cs"/>
              </a:rPr>
              <a:t>skoraj 100 milijonov €</a:t>
            </a:r>
            <a:endParaRPr lang="de-DE" sz="1800" dirty="0">
              <a:solidFill>
                <a:srgbClr val="004992"/>
              </a:solidFill>
              <a:latin typeface="+mn-lt"/>
              <a:ea typeface="+mn-ea"/>
              <a:cs typeface="+mn-cs"/>
            </a:endParaRPr>
          </a:p>
        </p:txBody>
      </p:sp>
    </p:spTree>
    <p:extLst>
      <p:ext uri="{BB962C8B-B14F-4D97-AF65-F5344CB8AC3E}">
        <p14:creationId xmlns:p14="http://schemas.microsoft.com/office/powerpoint/2010/main" val="4081909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Edvard Munch</a:t>
            </a:r>
            <a:endParaRPr lang="de-DE" sz="3600" dirty="0">
              <a:latin typeface="+mn-lt"/>
              <a:ea typeface="+mn-ea"/>
              <a:cs typeface="+mn-cs"/>
            </a:endParaRPr>
          </a:p>
        </p:txBody>
      </p:sp>
      <p:sp>
        <p:nvSpPr>
          <p:cNvPr id="38914"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sl-SI" sz="2000" dirty="0">
                <a:solidFill>
                  <a:srgbClr val="333333"/>
                </a:solidFill>
              </a:rPr>
              <a:t>Neznan kupec je bil pripravljen plačati</a:t>
            </a:r>
            <a:r>
              <a:rPr lang="en-US" sz="2000" dirty="0">
                <a:solidFill>
                  <a:srgbClr val="333333"/>
                </a:solidFill>
              </a:rPr>
              <a:t> 100 mi</a:t>
            </a:r>
            <a:r>
              <a:rPr lang="sl-SI" sz="2000" dirty="0">
                <a:solidFill>
                  <a:srgbClr val="333333"/>
                </a:solidFill>
              </a:rPr>
              <a:t>lijonov</a:t>
            </a:r>
            <a:r>
              <a:rPr lang="en-US" sz="2000" dirty="0">
                <a:solidFill>
                  <a:srgbClr val="333333"/>
                </a:solidFill>
              </a:rPr>
              <a:t> € </a:t>
            </a:r>
            <a:r>
              <a:rPr lang="sl-SI" sz="2000" dirty="0">
                <a:solidFill>
                  <a:srgbClr val="333333"/>
                </a:solidFill>
              </a:rPr>
              <a:t>za </a:t>
            </a:r>
            <a:r>
              <a:rPr lang="sl-SI" sz="2000">
                <a:solidFill>
                  <a:srgbClr val="333333"/>
                </a:solidFill>
              </a:rPr>
              <a:t>sliko</a:t>
            </a:r>
            <a:r>
              <a:rPr lang="en-US" sz="2000">
                <a:solidFill>
                  <a:srgbClr val="333333"/>
                </a:solidFill>
              </a:rPr>
              <a:t> “</a:t>
            </a:r>
            <a:r>
              <a:rPr lang="sl-SI" sz="2000">
                <a:solidFill>
                  <a:srgbClr val="333333"/>
                </a:solidFill>
              </a:rPr>
              <a:t>Krik</a:t>
            </a:r>
            <a:r>
              <a:rPr lang="en-US" sz="2000">
                <a:solidFill>
                  <a:srgbClr val="333333"/>
                </a:solidFill>
              </a:rPr>
              <a:t>”. </a:t>
            </a:r>
            <a:r>
              <a:rPr lang="sl-SI" sz="2000" dirty="0">
                <a:solidFill>
                  <a:srgbClr val="333333"/>
                </a:solidFill>
              </a:rPr>
              <a:t>Zaradi tega je ena najdražjih slik na svetu</a:t>
            </a:r>
            <a:r>
              <a:rPr lang="en-US" sz="2000" dirty="0">
                <a:solidFill>
                  <a:srgbClr val="333333"/>
                </a:solidFill>
              </a:rPr>
              <a:t>.</a:t>
            </a:r>
          </a:p>
          <a:p>
            <a:pPr marL="342900" indent="-342900">
              <a:buClr>
                <a:srgbClr val="333333"/>
              </a:buClr>
              <a:buFont typeface="WingDings"/>
              <a:buChar char=""/>
            </a:pPr>
            <a:r>
              <a:rPr lang="sl-SI" sz="2000" dirty="0">
                <a:solidFill>
                  <a:srgbClr val="333333"/>
                </a:solidFill>
              </a:rPr>
              <a:t>Slikar</a:t>
            </a:r>
            <a:r>
              <a:rPr lang="en-US" sz="2000" dirty="0">
                <a:solidFill>
                  <a:srgbClr val="333333"/>
                </a:solidFill>
              </a:rPr>
              <a:t> </a:t>
            </a:r>
            <a:r>
              <a:rPr lang="en-US" sz="2000" dirty="0" err="1">
                <a:solidFill>
                  <a:srgbClr val="333333"/>
                </a:solidFill>
              </a:rPr>
              <a:t>Edvard</a:t>
            </a:r>
            <a:r>
              <a:rPr lang="en-US" sz="2000" dirty="0">
                <a:solidFill>
                  <a:srgbClr val="333333"/>
                </a:solidFill>
              </a:rPr>
              <a:t> Munch </a:t>
            </a:r>
            <a:r>
              <a:rPr lang="sl-SI" sz="2000" dirty="0">
                <a:solidFill>
                  <a:srgbClr val="333333"/>
                </a:solidFill>
              </a:rPr>
              <a:t>je imel najverjetneje bipolarno motnjo</a:t>
            </a:r>
            <a:r>
              <a:rPr lang="en-US" sz="2000" dirty="0">
                <a:solidFill>
                  <a:srgbClr val="333333"/>
                </a:solidFill>
              </a:rPr>
              <a:t>:</a:t>
            </a:r>
            <a:endParaRPr lang="de-DE" sz="2000" dirty="0">
              <a:solidFill>
                <a:srgbClr val="333333"/>
              </a:solidFill>
            </a:endParaRPr>
          </a:p>
          <a:p>
            <a:pPr marL="774827" lvl="3" indent="-342900">
              <a:spcBef>
                <a:spcPts val="1999"/>
              </a:spcBef>
              <a:buClr>
                <a:srgbClr val="333333"/>
              </a:buClr>
              <a:buFont typeface="WingDings"/>
              <a:buChar char=""/>
            </a:pPr>
            <a:r>
              <a:rPr lang="sl-SI" sz="2000" dirty="0">
                <a:solidFill>
                  <a:srgbClr val="333333"/>
                </a:solidFill>
              </a:rPr>
              <a:t>Imel je manične in depresivne simptome ter blodnje.</a:t>
            </a:r>
            <a:endParaRPr lang="de-DE" sz="2000" dirty="0">
              <a:solidFill>
                <a:srgbClr val="333333"/>
              </a:solidFill>
            </a:endParaRPr>
          </a:p>
          <a:p>
            <a:pPr marL="774827" lvl="3" indent="-342900">
              <a:spcBef>
                <a:spcPts val="1999"/>
              </a:spcBef>
              <a:buClr>
                <a:srgbClr val="333333"/>
              </a:buClr>
              <a:buFont typeface="WingDings"/>
              <a:buChar char=""/>
            </a:pPr>
            <a:r>
              <a:rPr lang="sl-SI" sz="2000" dirty="0">
                <a:solidFill>
                  <a:srgbClr val="333333"/>
                </a:solidFill>
              </a:rPr>
              <a:t>Zaradi svojih simptomov je bil </a:t>
            </a:r>
            <a:r>
              <a:rPr lang="en-US" sz="2000" dirty="0">
                <a:solidFill>
                  <a:srgbClr val="333333"/>
                </a:solidFill>
              </a:rPr>
              <a:t>Munch </a:t>
            </a:r>
            <a:r>
              <a:rPr lang="sl-SI" sz="2000" dirty="0">
                <a:solidFill>
                  <a:srgbClr val="333333"/>
                </a:solidFill>
              </a:rPr>
              <a:t>več kot 8 mesecev pacient v psihiatrični ustanovi</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Steffen Moritz</a:t>
            </a:r>
            <a:endParaRPr lang="de-DE" sz="3600" dirty="0">
              <a:latin typeface="+mn-lt"/>
              <a:ea typeface="+mn-ea"/>
              <a:cs typeface="+mn-cs"/>
            </a:endParaRPr>
          </a:p>
        </p:txBody>
      </p:sp>
      <p:sp>
        <p:nvSpPr>
          <p:cNvPr id="39938"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sl-SI" sz="2000" dirty="0">
                <a:solidFill>
                  <a:srgbClr val="333333"/>
                </a:solidFill>
              </a:rPr>
              <a:t>Slika ima ‘zgolj’ čustveno vrednost za avtorja</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pPr>
            <a:r>
              <a:rPr lang="sl-SI" sz="2000" dirty="0">
                <a:solidFill>
                  <a:srgbClr val="333333"/>
                </a:solidFill>
              </a:rPr>
              <a:t>Naslikal jo je p</a:t>
            </a:r>
            <a:r>
              <a:rPr lang="en-US" sz="2000" dirty="0" err="1">
                <a:solidFill>
                  <a:srgbClr val="333333"/>
                </a:solidFill>
              </a:rPr>
              <a:t>rofesor</a:t>
            </a:r>
            <a:r>
              <a:rPr lang="en-US" sz="2000" dirty="0">
                <a:solidFill>
                  <a:srgbClr val="333333"/>
                </a:solidFill>
              </a:rPr>
              <a:t> </a:t>
            </a:r>
            <a:r>
              <a:rPr lang="sl-SI" sz="2000" dirty="0">
                <a:solidFill>
                  <a:srgbClr val="333333"/>
                </a:solidFill>
              </a:rPr>
              <a:t>d</a:t>
            </a:r>
            <a:r>
              <a:rPr lang="en-US" sz="2000" dirty="0">
                <a:solidFill>
                  <a:srgbClr val="333333"/>
                </a:solidFill>
              </a:rPr>
              <a:t>r. Steffen Moritz </a:t>
            </a:r>
            <a:r>
              <a:rPr lang="sl-SI" sz="2000" dirty="0">
                <a:solidFill>
                  <a:srgbClr val="333333"/>
                </a:solidFill>
              </a:rPr>
              <a:t>pri</a:t>
            </a:r>
            <a:r>
              <a:rPr lang="en-US" sz="2000" dirty="0">
                <a:solidFill>
                  <a:srgbClr val="333333"/>
                </a:solidFill>
              </a:rPr>
              <a:t> 16</a:t>
            </a:r>
            <a:r>
              <a:rPr lang="sl-SI" sz="2000" dirty="0">
                <a:solidFill>
                  <a:srgbClr val="333333"/>
                </a:solidFill>
              </a:rPr>
              <a:t> letih</a:t>
            </a:r>
            <a:r>
              <a:rPr lang="en-US" sz="2000" dirty="0">
                <a:solidFill>
                  <a:srgbClr val="333333"/>
                </a:solidFill>
              </a:rPr>
              <a:t>:</a:t>
            </a:r>
          </a:p>
          <a:p>
            <a:pPr marL="774827" lvl="3" indent="-342900">
              <a:spcBef>
                <a:spcPts val="1999"/>
              </a:spcBef>
              <a:buClr>
                <a:srgbClr val="333333"/>
              </a:buClr>
              <a:buFont typeface="WingDings"/>
              <a:buChar char=""/>
            </a:pPr>
            <a:r>
              <a:rPr lang="sl-SI" sz="2000" dirty="0">
                <a:solidFill>
                  <a:srgbClr val="333333"/>
                </a:solidFill>
              </a:rPr>
              <a:t>Je psiholog in vodja raziskovalne </a:t>
            </a:r>
            <a:r>
              <a:rPr lang="sl-SI" sz="2000">
                <a:solidFill>
                  <a:srgbClr val="333333"/>
                </a:solidFill>
              </a:rPr>
              <a:t>skupine</a:t>
            </a:r>
            <a:r>
              <a:rPr lang="en-US" sz="2000">
                <a:solidFill>
                  <a:srgbClr val="333333"/>
                </a:solidFill>
              </a:rPr>
              <a:t> “</a:t>
            </a:r>
            <a:r>
              <a:rPr lang="sl-SI" sz="2000">
                <a:solidFill>
                  <a:srgbClr val="333333"/>
                </a:solidFill>
              </a:rPr>
              <a:t>Klinična nevropsihologija</a:t>
            </a:r>
            <a:r>
              <a:rPr lang="en-US" sz="2000">
                <a:solidFill>
                  <a:srgbClr val="333333"/>
                </a:solidFill>
              </a:rPr>
              <a:t>” </a:t>
            </a:r>
            <a:r>
              <a:rPr lang="sl-SI" sz="2000" dirty="0">
                <a:solidFill>
                  <a:srgbClr val="333333"/>
                </a:solidFill>
              </a:rPr>
              <a:t>na oddelku za psihiatrijo na Univerzitetni kliniki</a:t>
            </a:r>
            <a:r>
              <a:rPr lang="en-US" sz="2000" dirty="0">
                <a:solidFill>
                  <a:srgbClr val="333333"/>
                </a:solidFill>
              </a:rPr>
              <a:t> Hamburg Eppendorf</a:t>
            </a:r>
            <a:endParaRPr lang="de-DE" sz="2000" dirty="0">
              <a:solidFill>
                <a:srgbClr val="333333"/>
              </a:solidFill>
            </a:endParaRPr>
          </a:p>
          <a:p>
            <a:pPr marL="774827" lvl="3" indent="-342900">
              <a:spcBef>
                <a:spcPts val="1999"/>
              </a:spcBef>
              <a:buClr>
                <a:srgbClr val="333333"/>
              </a:buClr>
              <a:buFont typeface="WingDings"/>
              <a:buChar char=""/>
            </a:pPr>
            <a:r>
              <a:rPr lang="en-US" sz="2000" dirty="0">
                <a:solidFill>
                  <a:srgbClr val="333333"/>
                </a:solidFill>
              </a:rPr>
              <a:t>Steffen Moritz </a:t>
            </a:r>
            <a:r>
              <a:rPr lang="sl-SI" sz="2000" dirty="0">
                <a:solidFill>
                  <a:srgbClr val="333333"/>
                </a:solidFill>
              </a:rPr>
              <a:t>ni bil nikoli psihiatrično obravnavan</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Vincent van Gogh</a:t>
            </a:r>
            <a:endParaRPr lang="de-DE" sz="3600" dirty="0">
              <a:latin typeface="+mn-lt"/>
              <a:ea typeface="+mn-ea"/>
              <a:cs typeface="+mn-cs"/>
            </a:endParaRPr>
          </a:p>
        </p:txBody>
      </p:sp>
      <p:sp>
        <p:nvSpPr>
          <p:cNvPr id="40962"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sl-SI" sz="2000">
                <a:solidFill>
                  <a:srgbClr val="333333"/>
                </a:solidFill>
              </a:rPr>
              <a:t>Slika</a:t>
            </a:r>
            <a:r>
              <a:rPr lang="en-US" sz="2000">
                <a:solidFill>
                  <a:srgbClr val="333333"/>
                </a:solidFill>
              </a:rPr>
              <a:t> “</a:t>
            </a:r>
            <a:r>
              <a:rPr lang="sl-SI" sz="2000">
                <a:solidFill>
                  <a:srgbClr val="333333"/>
                </a:solidFill>
              </a:rPr>
              <a:t>Park bolnišnice</a:t>
            </a:r>
            <a:r>
              <a:rPr lang="en-US" sz="2000">
                <a:solidFill>
                  <a:srgbClr val="333333"/>
                </a:solidFill>
              </a:rPr>
              <a:t> Saint-Paul” </a:t>
            </a:r>
            <a:r>
              <a:rPr lang="sl-SI" sz="2000" dirty="0">
                <a:solidFill>
                  <a:srgbClr val="333333"/>
                </a:solidFill>
              </a:rPr>
              <a:t>je vredna okoli</a:t>
            </a:r>
            <a:r>
              <a:rPr lang="en-US" sz="2000" dirty="0">
                <a:solidFill>
                  <a:srgbClr val="333333"/>
                </a:solidFill>
              </a:rPr>
              <a:t> 25 mi</a:t>
            </a:r>
            <a:r>
              <a:rPr lang="sl-SI" sz="2000" dirty="0">
                <a:solidFill>
                  <a:srgbClr val="333333"/>
                </a:solidFill>
              </a:rPr>
              <a:t>lijonov </a:t>
            </a:r>
            <a:r>
              <a:rPr lang="en-US" sz="2000" dirty="0">
                <a:solidFill>
                  <a:srgbClr val="333333"/>
                </a:solidFill>
              </a:rPr>
              <a:t>€.</a:t>
            </a:r>
          </a:p>
          <a:p>
            <a:pPr marL="342900" indent="-342900">
              <a:buClr>
                <a:srgbClr val="333333"/>
              </a:buClr>
              <a:buFont typeface="WingDings"/>
              <a:buChar char=""/>
            </a:pPr>
            <a:r>
              <a:rPr lang="en-US" sz="2000" dirty="0">
                <a:solidFill>
                  <a:srgbClr val="333333"/>
                </a:solidFill>
              </a:rPr>
              <a:t>Van Gogh </a:t>
            </a:r>
            <a:r>
              <a:rPr lang="sl-SI" sz="2000" dirty="0">
                <a:solidFill>
                  <a:srgbClr val="333333"/>
                </a:solidFill>
              </a:rPr>
              <a:t>jo je naslikal leta </a:t>
            </a:r>
            <a:r>
              <a:rPr lang="en-US" sz="2000" dirty="0">
                <a:solidFill>
                  <a:srgbClr val="333333"/>
                </a:solidFill>
              </a:rPr>
              <a:t>1889 </a:t>
            </a:r>
            <a:r>
              <a:rPr lang="sl-SI" sz="2000" dirty="0">
                <a:solidFill>
                  <a:srgbClr val="333333"/>
                </a:solidFill>
              </a:rPr>
              <a:t>med svojo hospitalizacijo v Psihiatrični bolnišnici </a:t>
            </a:r>
            <a:r>
              <a:rPr lang="en-US" sz="2000" dirty="0">
                <a:solidFill>
                  <a:srgbClr val="333333"/>
                </a:solidFill>
              </a:rPr>
              <a:t>Saint-Paul </a:t>
            </a:r>
            <a:r>
              <a:rPr lang="sl-SI" sz="2000" dirty="0">
                <a:solidFill>
                  <a:srgbClr val="333333"/>
                </a:solidFill>
              </a:rPr>
              <a:t>v </a:t>
            </a:r>
            <a:r>
              <a:rPr lang="en-US" sz="2000" dirty="0">
                <a:solidFill>
                  <a:srgbClr val="333333"/>
                </a:solidFill>
              </a:rPr>
              <a:t>Franc</a:t>
            </a:r>
            <a:r>
              <a:rPr lang="sl-SI" sz="2000" dirty="0">
                <a:solidFill>
                  <a:srgbClr val="333333"/>
                </a:solidFill>
              </a:rPr>
              <a:t>iji</a:t>
            </a:r>
            <a:r>
              <a:rPr lang="en-US" sz="2000" dirty="0">
                <a:solidFill>
                  <a:srgbClr val="333333"/>
                </a:solidFill>
              </a:rPr>
              <a:t>:</a:t>
            </a:r>
          </a:p>
          <a:p>
            <a:pPr marL="774827" lvl="3" indent="-342900">
              <a:spcBef>
                <a:spcPts val="1999"/>
              </a:spcBef>
              <a:buClr>
                <a:srgbClr val="333333"/>
              </a:buClr>
              <a:buFont typeface="WingDings"/>
              <a:buChar char=""/>
            </a:pPr>
            <a:r>
              <a:rPr lang="en-US" sz="2000" dirty="0">
                <a:solidFill>
                  <a:srgbClr val="333333"/>
                </a:solidFill>
              </a:rPr>
              <a:t>Van Gogh </a:t>
            </a:r>
            <a:r>
              <a:rPr lang="sl-SI" sz="2000" dirty="0">
                <a:solidFill>
                  <a:srgbClr val="333333"/>
                </a:solidFill>
              </a:rPr>
              <a:t>je imel huda nihanja razpoloženja</a:t>
            </a:r>
            <a:r>
              <a:rPr lang="en-US" sz="2000" dirty="0">
                <a:solidFill>
                  <a:srgbClr val="333333"/>
                </a:solidFill>
              </a:rPr>
              <a:t>, </a:t>
            </a:r>
            <a:r>
              <a:rPr lang="sl-SI" sz="2000" dirty="0">
                <a:solidFill>
                  <a:srgbClr val="333333"/>
                </a:solidFill>
              </a:rPr>
              <a:t>samopoškodovalna nagnjenja</a:t>
            </a:r>
            <a:r>
              <a:rPr lang="en-US" sz="2000" dirty="0">
                <a:solidFill>
                  <a:srgbClr val="333333"/>
                </a:solidFill>
              </a:rPr>
              <a:t>,</a:t>
            </a:r>
            <a:r>
              <a:rPr lang="sl-SI" sz="2000" dirty="0">
                <a:solidFill>
                  <a:srgbClr val="333333"/>
                </a:solidFill>
              </a:rPr>
              <a:t> tesnobo, blodnje in halucinacije</a:t>
            </a:r>
            <a:endParaRPr lang="de-DE" sz="2000" dirty="0">
              <a:solidFill>
                <a:srgbClr val="333333"/>
              </a:solidFill>
            </a:endParaRPr>
          </a:p>
          <a:p>
            <a:pPr marL="774827" lvl="3" indent="-342900">
              <a:spcBef>
                <a:spcPts val="1999"/>
              </a:spcBef>
              <a:buClr>
                <a:srgbClr val="333333"/>
              </a:buClr>
              <a:buFont typeface="WingDings"/>
              <a:buChar char=""/>
            </a:pPr>
            <a:r>
              <a:rPr lang="sl-SI" sz="2000" dirty="0">
                <a:solidFill>
                  <a:srgbClr val="333333"/>
                </a:solidFill>
              </a:rPr>
              <a:t>Iz današnje perspektive bi bil najverjetneje diagnosticiran s psihozo ali bipolarno motnjo</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Ringo Starr (bobnar skupine The Beatles)</a:t>
            </a:r>
            <a:endParaRPr lang="de-DE" sz="3600" dirty="0">
              <a:latin typeface="+mn-lt"/>
              <a:ea typeface="+mn-ea"/>
              <a:cs typeface="+mn-cs"/>
            </a:endParaRPr>
          </a:p>
        </p:txBody>
      </p:sp>
      <p:sp>
        <p:nvSpPr>
          <p:cNvPr id="41986" name="Inhaltsplatzhalter 2"/>
          <p:cNvSpPr>
            <a:spLocks noGrp="1"/>
          </p:cNvSpPr>
          <p:nvPr>
            <p:ph idx="1"/>
          </p:nvPr>
        </p:nvSpPr>
        <p:spPr>
          <a:xfrm>
            <a:off x="408955" y="2204864"/>
            <a:ext cx="4937760" cy="4248000"/>
          </a:xfrm>
        </p:spPr>
        <p:txBody>
          <a:bodyPr>
            <a:noAutofit/>
          </a:bodyPr>
          <a:lstStyle/>
          <a:p>
            <a:pPr marL="342900" indent="-342900">
              <a:buClr>
                <a:srgbClr val="333333"/>
              </a:buClr>
              <a:buFont typeface="WingDings"/>
              <a:buChar char=""/>
            </a:pPr>
            <a:r>
              <a:rPr lang="en-US" sz="2000" dirty="0">
                <a:solidFill>
                  <a:srgbClr val="333333"/>
                </a:solidFill>
              </a:rPr>
              <a:t>Ringo Starr, </a:t>
            </a:r>
            <a:r>
              <a:rPr lang="sl-SI" sz="2000" dirty="0">
                <a:solidFill>
                  <a:srgbClr val="333333"/>
                </a:solidFill>
              </a:rPr>
              <a:t>ki je postal slaven bobnar glasbene skupine The </a:t>
            </a:r>
            <a:r>
              <a:rPr lang="en-US" sz="2000" dirty="0">
                <a:solidFill>
                  <a:srgbClr val="333333"/>
                </a:solidFill>
              </a:rPr>
              <a:t>Beatles, </a:t>
            </a:r>
            <a:r>
              <a:rPr lang="sl-SI" sz="2000" dirty="0">
                <a:solidFill>
                  <a:srgbClr val="333333"/>
                </a:solidFill>
              </a:rPr>
              <a:t>je od leta</a:t>
            </a:r>
            <a:r>
              <a:rPr lang="en-US" sz="2000" dirty="0">
                <a:solidFill>
                  <a:srgbClr val="333333"/>
                </a:solidFill>
              </a:rPr>
              <a:t> 2005</a:t>
            </a:r>
            <a:r>
              <a:rPr lang="sl-SI" sz="2000" dirty="0">
                <a:solidFill>
                  <a:srgbClr val="333333"/>
                </a:solidFill>
              </a:rPr>
              <a:t> tudi slikal</a:t>
            </a:r>
            <a:r>
              <a:rPr lang="en-US" sz="2000" dirty="0">
                <a:solidFill>
                  <a:srgbClr val="333333"/>
                </a:solidFill>
              </a:rPr>
              <a:t>:</a:t>
            </a:r>
            <a:endParaRPr lang="de-DE" sz="2000" dirty="0">
              <a:solidFill>
                <a:srgbClr val="333333"/>
              </a:solidFill>
            </a:endParaRPr>
          </a:p>
          <a:p>
            <a:pPr marL="342900" lvl="1" indent="-342900">
              <a:spcBef>
                <a:spcPts val="1999"/>
              </a:spcBef>
              <a:buClr>
                <a:srgbClr val="333333"/>
              </a:buClr>
              <a:buFont typeface="WingDings"/>
              <a:buChar char=""/>
            </a:pPr>
            <a:r>
              <a:rPr lang="sl-SI" sz="2000" dirty="0">
                <a:solidFill>
                  <a:srgbClr val="333333"/>
                </a:solidFill>
              </a:rPr>
              <a:t>Slika </a:t>
            </a:r>
            <a:r>
              <a:rPr lang="en-US" sz="2000" dirty="0">
                <a:solidFill>
                  <a:srgbClr val="333333"/>
                </a:solidFill>
              </a:rPr>
              <a:t>“</a:t>
            </a:r>
            <a:r>
              <a:rPr lang="de-DE" sz="2000" dirty="0">
                <a:solidFill>
                  <a:srgbClr val="333333"/>
                </a:solidFill>
              </a:rPr>
              <a:t>Timberland</a:t>
            </a:r>
            <a:r>
              <a:rPr lang="en-US" sz="2000" dirty="0">
                <a:solidFill>
                  <a:srgbClr val="333333"/>
                </a:solidFill>
              </a:rPr>
              <a:t>”</a:t>
            </a:r>
            <a:r>
              <a:rPr lang="de-DE" sz="2000" dirty="0">
                <a:solidFill>
                  <a:srgbClr val="333333"/>
                </a:solidFill>
              </a:rPr>
              <a:t> </a:t>
            </a:r>
            <a:r>
              <a:rPr lang="sl-SI" sz="2000" dirty="0">
                <a:solidFill>
                  <a:srgbClr val="333333"/>
                </a:solidFill>
              </a:rPr>
              <a:t>je bila dokončana leta </a:t>
            </a:r>
            <a:r>
              <a:rPr lang="de-DE" sz="2000" dirty="0">
                <a:solidFill>
                  <a:srgbClr val="333333"/>
                </a:solidFill>
              </a:rPr>
              <a:t>2013</a:t>
            </a:r>
          </a:p>
          <a:p>
            <a:pPr marL="342900" lvl="1" indent="-342900">
              <a:spcBef>
                <a:spcPts val="1999"/>
              </a:spcBef>
              <a:buClr>
                <a:srgbClr val="333333"/>
              </a:buClr>
              <a:buFont typeface="WingDings"/>
              <a:buChar char=""/>
            </a:pPr>
            <a:r>
              <a:rPr lang="sl-SI" sz="2000" dirty="0">
                <a:solidFill>
                  <a:srgbClr val="333333"/>
                </a:solidFill>
              </a:rPr>
              <a:t>Njegove slike se prodajajo za tisoče dolarjev</a:t>
            </a:r>
            <a:endParaRPr lang="en-US" sz="2000" dirty="0">
              <a:solidFill>
                <a:srgbClr val="333333"/>
              </a:solidFill>
            </a:endParaRPr>
          </a:p>
          <a:p>
            <a:pPr marL="342900" lvl="1" indent="-342900">
              <a:spcBef>
                <a:spcPts val="1999"/>
              </a:spcBef>
              <a:buClr>
                <a:srgbClr val="333333"/>
              </a:buClr>
              <a:buFont typeface="WingDings"/>
              <a:buChar char=""/>
            </a:pPr>
            <a:r>
              <a:rPr lang="en-US" sz="2000" dirty="0">
                <a:solidFill>
                  <a:srgbClr val="333333"/>
                </a:solidFill>
              </a:rPr>
              <a:t>Ringo Starr </a:t>
            </a:r>
            <a:r>
              <a:rPr lang="sl-SI" sz="2000" dirty="0">
                <a:solidFill>
                  <a:srgbClr val="333333"/>
                </a:solidFill>
              </a:rPr>
              <a:t>ni bil nikoli psihiatrično obravnavan</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Prvi zaključki</a:t>
            </a:r>
            <a:endParaRPr lang="de-DE" sz="3600" dirty="0">
              <a:latin typeface="+mn-lt"/>
              <a:ea typeface="+mn-ea"/>
              <a:cs typeface="+mn-cs"/>
            </a:endParaRPr>
          </a:p>
        </p:txBody>
      </p:sp>
      <p:sp>
        <p:nvSpPr>
          <p:cNvPr id="43010"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Biti duševno bolan ne pomeni, da nisi zmožen delati smiselnih in dragocenih </a:t>
            </a:r>
            <a:r>
              <a:rPr lang="sl-SI" sz="2400">
                <a:solidFill>
                  <a:srgbClr val="333333"/>
                </a:solidFill>
              </a:rPr>
              <a:t>stvari.</a:t>
            </a:r>
          </a:p>
          <a:p>
            <a:pPr marL="342900" indent="-342900">
              <a:buClr>
                <a:srgbClr val="333333"/>
              </a:buClr>
              <a:buFont typeface="WingDings"/>
              <a:buChar char=""/>
            </a:pPr>
            <a:r>
              <a:rPr lang="sl-SI" sz="2400">
                <a:solidFill>
                  <a:srgbClr val="333333"/>
                </a:solidFill>
              </a:rPr>
              <a:t>Tudi </a:t>
            </a:r>
            <a:r>
              <a:rPr lang="sl-SI" sz="2400" dirty="0">
                <a:solidFill>
                  <a:srgbClr val="333333"/>
                </a:solidFill>
              </a:rPr>
              <a:t>zdravi ljudje lahko ustvarijo slike, ki jih lahko smatramo za ‘nore’.</a:t>
            </a:r>
            <a:endParaRPr lang="de-DE" sz="2400" dirty="0">
              <a:solidFill>
                <a:srgbClr val="333333"/>
              </a:solidFill>
            </a:endParaRPr>
          </a:p>
          <a:p>
            <a:pPr marL="342900" indent="-342900">
              <a:buClr>
                <a:srgbClr val="333333"/>
              </a:buClr>
              <a:buFont typeface="WingDings"/>
              <a:buChar char=""/>
            </a:pPr>
            <a:r>
              <a:rPr lang="sl-SI" sz="2400" dirty="0">
                <a:solidFill>
                  <a:srgbClr val="333333"/>
                </a:solidFill>
              </a:rPr>
              <a:t>Duševna bolezen je lahko vir ustvarjalnosti ali pa jo </a:t>
            </a:r>
            <a:r>
              <a:rPr lang="sl-SI" sz="2400">
                <a:solidFill>
                  <a:srgbClr val="333333"/>
                </a:solidFill>
              </a:rPr>
              <a:t>zavira</a:t>
            </a:r>
            <a:r>
              <a:rPr lang="en-US" sz="2400">
                <a:solidFill>
                  <a:srgbClr val="333333"/>
                </a:solidFill>
              </a:rPr>
              <a:t>.</a:t>
            </a:r>
          </a:p>
          <a:p>
            <a:pPr marL="342900" indent="-342900">
              <a:buClr>
                <a:srgbClr val="333333"/>
              </a:buClr>
              <a:buFont typeface="WingDings"/>
              <a:buChar char=""/>
            </a:pPr>
            <a:r>
              <a:rPr lang="sl-SI" sz="2400">
                <a:solidFill>
                  <a:srgbClr val="333333"/>
                </a:solidFill>
              </a:rPr>
              <a:t>Nepriznani </a:t>
            </a:r>
            <a:r>
              <a:rPr lang="sl-SI" sz="2400" dirty="0">
                <a:solidFill>
                  <a:srgbClr val="333333"/>
                </a:solidFill>
              </a:rPr>
              <a:t>in zato za časa življenja neuspešni ‘geniji’ kot npr. </a:t>
            </a:r>
            <a:r>
              <a:rPr lang="en-US" sz="2400" dirty="0">
                <a:solidFill>
                  <a:srgbClr val="333333"/>
                </a:solidFill>
              </a:rPr>
              <a:t>Van Gogh</a:t>
            </a:r>
            <a:r>
              <a:rPr lang="sl-SI" sz="2400" dirty="0">
                <a:solidFill>
                  <a:srgbClr val="333333"/>
                </a:solidFill>
              </a:rPr>
              <a:t>, imajo pogosto duševne </a:t>
            </a:r>
            <a:r>
              <a:rPr lang="sl-SI" sz="2400">
                <a:solidFill>
                  <a:srgbClr val="333333"/>
                </a:solidFill>
              </a:rPr>
              <a:t>bolezni</a:t>
            </a:r>
            <a:r>
              <a:rPr lang="en-US" sz="2400">
                <a:solidFill>
                  <a:srgbClr val="333333"/>
                </a:solidFill>
              </a:rPr>
              <a:t>.</a:t>
            </a:r>
            <a:endParaRPr lang="de-DE" sz="2400">
              <a:solidFill>
                <a:srgbClr val="333333"/>
              </a:solidFill>
            </a:endParaRPr>
          </a:p>
          <a:p>
            <a:pPr marL="342900" indent="-342900">
              <a:buClr>
                <a:srgbClr val="333333"/>
              </a:buClr>
              <a:buFont typeface="WingDings"/>
              <a:buChar char=""/>
            </a:pPr>
            <a:r>
              <a:rPr lang="sl-SI" sz="2400">
                <a:solidFill>
                  <a:srgbClr val="333333"/>
                </a:solidFill>
              </a:rPr>
              <a:t>Nekateri </a:t>
            </a:r>
            <a:r>
              <a:rPr lang="sl-SI" sz="2400" dirty="0">
                <a:solidFill>
                  <a:srgbClr val="333333"/>
                </a:solidFill>
              </a:rPr>
              <a:t>psihično bolnim umetnikom pa tudi uspe, da se preživljajo s svojim umetniškim delom </a:t>
            </a:r>
            <a:r>
              <a:rPr lang="en-US" sz="2400" dirty="0">
                <a:solidFill>
                  <a:srgbClr val="333333"/>
                </a:solidFill>
              </a:rPr>
              <a:t>(</a:t>
            </a:r>
            <a:r>
              <a:rPr lang="sl-SI" sz="2400" dirty="0">
                <a:solidFill>
                  <a:srgbClr val="333333"/>
                </a:solidFill>
              </a:rPr>
              <a:t>kot npr.</a:t>
            </a:r>
            <a:r>
              <a:rPr lang="en-US" sz="2400" dirty="0">
                <a:solidFill>
                  <a:srgbClr val="333333"/>
                </a:solidFill>
              </a:rPr>
              <a:t> </a:t>
            </a:r>
            <a:r>
              <a:rPr lang="en-US" sz="2400" dirty="0" err="1">
                <a:solidFill>
                  <a:srgbClr val="333333"/>
                </a:solidFill>
              </a:rPr>
              <a:t>Edvard</a:t>
            </a:r>
            <a:r>
              <a:rPr lang="en-US" sz="2400" dirty="0">
                <a:solidFill>
                  <a:srgbClr val="333333"/>
                </a:solidFill>
              </a:rPr>
              <a:t> </a:t>
            </a:r>
            <a:r>
              <a:rPr lang="en-US" sz="2400">
                <a:solidFill>
                  <a:srgbClr val="333333"/>
                </a:solidFill>
              </a:rPr>
              <a:t>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el 1"/>
          <p:cNvSpPr>
            <a:spLocks noGrp="1"/>
          </p:cNvSpPr>
          <p:nvPr>
            <p:ph type="title"/>
          </p:nvPr>
        </p:nvSpPr>
        <p:spPr/>
        <p:txBody>
          <a:bodyPr/>
          <a:lstStyle/>
          <a:p>
            <a:r>
              <a:rPr lang="sl-SI" sz="3600">
                <a:solidFill>
                  <a:srgbClr val="004992"/>
                </a:solidFill>
                <a:latin typeface="+mn-lt"/>
                <a:ea typeface="+mn-ea"/>
                <a:cs typeface="+mn-cs"/>
              </a:rPr>
              <a:t>Prvi zaključki</a:t>
            </a:r>
            <a:endParaRPr lang="de-DE" sz="3600" dirty="0">
              <a:solidFill>
                <a:srgbClr val="004992"/>
              </a:solidFill>
              <a:latin typeface="+mn-lt"/>
              <a:ea typeface="+mn-ea"/>
              <a:cs typeface="+mn-cs"/>
            </a:endParaRPr>
          </a:p>
        </p:txBody>
      </p:sp>
      <p:sp>
        <p:nvSpPr>
          <p:cNvPr id="45058"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Iz slike ni možno sklepati, ali je slikar, ki jo je naslikal, psihično zdrav ali ne.</a:t>
            </a:r>
          </a:p>
          <a:p>
            <a:pPr marL="342900" indent="-342900">
              <a:buClr>
                <a:srgbClr val="333333"/>
              </a:buClr>
              <a:buFont typeface="WingDings"/>
              <a:buChar char=""/>
            </a:pPr>
            <a:r>
              <a:rPr lang="sl-SI" sz="2400" dirty="0">
                <a:solidFill>
                  <a:srgbClr val="333333"/>
                </a:solidFill>
              </a:rPr>
              <a:t>Ravno tako velja, da ne moremo na prvi pogled oceniti, ali ima človek duševno motnjo ali ne.</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3271226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el 1"/>
          <p:cNvSpPr>
            <a:spLocks noGrp="1"/>
          </p:cNvSpPr>
          <p:nvPr>
            <p:ph type="title"/>
          </p:nvPr>
        </p:nvSpPr>
        <p:spPr/>
        <p:txBody>
          <a:bodyPr/>
          <a:lstStyle/>
          <a:p>
            <a:r>
              <a:rPr lang="sl-SI" sz="3600">
                <a:solidFill>
                  <a:srgbClr val="004992"/>
                </a:solidFill>
                <a:latin typeface="+mn-lt"/>
                <a:ea typeface="+mn-ea"/>
                <a:cs typeface="+mn-cs"/>
              </a:rPr>
              <a:t>Prvi zaključki</a:t>
            </a:r>
            <a:endParaRPr lang="de-DE" sz="3600" dirty="0">
              <a:solidFill>
                <a:srgbClr val="004992"/>
              </a:solidFill>
              <a:latin typeface="+mn-lt"/>
              <a:ea typeface="+mn-ea"/>
              <a:cs typeface="+mn-cs"/>
            </a:endParaRPr>
          </a:p>
        </p:txBody>
      </p:sp>
      <p:sp>
        <p:nvSpPr>
          <p:cNvPr id="45058"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Iz slike ni možno sklepati, ali je slikar, ki jo je naslikal, psihično zdrav ali ne.</a:t>
            </a:r>
          </a:p>
          <a:p>
            <a:pPr marL="342900" indent="-342900">
              <a:buClr>
                <a:srgbClr val="333333"/>
              </a:buClr>
              <a:buFont typeface="WingDings"/>
              <a:buChar char=""/>
            </a:pPr>
            <a:r>
              <a:rPr lang="sl-SI" sz="2400" dirty="0">
                <a:solidFill>
                  <a:srgbClr val="333333"/>
                </a:solidFill>
              </a:rPr>
              <a:t>Ravno tako velja, da ne moremo na prvi pogled oceniti, ali ima človek duševno motnjo ali ne.</a:t>
            </a:r>
            <a:endParaRPr lang="de-DE" sz="2400" dirty="0">
              <a:solidFill>
                <a:srgbClr val="333333"/>
              </a:solidFill>
            </a:endParaRPr>
          </a:p>
          <a:p>
            <a:pPr marL="342900" indent="-342900">
              <a:buClr>
                <a:srgbClr val="333333"/>
              </a:buClr>
              <a:buFont typeface="WingDings"/>
              <a:buChar char=""/>
            </a:pPr>
            <a:r>
              <a:rPr lang="sl-SI" sz="2400" b="1" dirty="0">
                <a:solidFill>
                  <a:srgbClr val="004992"/>
                </a:solidFill>
              </a:rPr>
              <a:t>Izhodišče za razmislek</a:t>
            </a:r>
            <a:r>
              <a:rPr lang="sl-SI" sz="2400" dirty="0">
                <a:solidFill>
                  <a:srgbClr val="333333"/>
                </a:solidFill>
              </a:rPr>
              <a:t>: Veliko največjih umetniških del so ustvarili ljudje, ki živijo z duševno boleznijo. Ali to zmanjša vrednost njihove </a:t>
            </a:r>
            <a:r>
              <a:rPr lang="sl-SI" sz="2400">
                <a:solidFill>
                  <a:srgbClr val="333333"/>
                </a:solidFill>
              </a:rPr>
              <a:t>umetnosti?</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879785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el 1"/>
          <p:cNvSpPr>
            <a:spLocks noGrp="1"/>
          </p:cNvSpPr>
          <p:nvPr>
            <p:ph type="title"/>
          </p:nvPr>
        </p:nvSpPr>
        <p:spPr/>
        <p:txBody>
          <a:bodyPr/>
          <a:lstStyle/>
          <a:p>
            <a:r>
              <a:rPr lang="sl-SI" sz="3600">
                <a:solidFill>
                  <a:srgbClr val="004992"/>
                </a:solidFill>
                <a:latin typeface="+mn-lt"/>
                <a:ea typeface="+mn-ea"/>
                <a:cs typeface="+mn-cs"/>
              </a:rPr>
              <a:t>Prvi zaključki</a:t>
            </a:r>
            <a:endParaRPr lang="de-DE" sz="3600" dirty="0">
              <a:solidFill>
                <a:srgbClr val="004992"/>
              </a:solidFill>
              <a:latin typeface="+mn-lt"/>
              <a:ea typeface="+mn-ea"/>
              <a:cs typeface="+mn-cs"/>
            </a:endParaRPr>
          </a:p>
        </p:txBody>
      </p:sp>
      <p:sp>
        <p:nvSpPr>
          <p:cNvPr id="45058"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Iz slike ni možno sklepati, ali je slikar, ki jo je naslikal, psihično zdrav ali ne.</a:t>
            </a:r>
          </a:p>
          <a:p>
            <a:pPr marL="342900" indent="-342900">
              <a:buClr>
                <a:srgbClr val="333333"/>
              </a:buClr>
              <a:buFont typeface="WingDings"/>
              <a:buChar char=""/>
            </a:pPr>
            <a:r>
              <a:rPr lang="sl-SI" sz="2400" dirty="0">
                <a:solidFill>
                  <a:srgbClr val="333333"/>
                </a:solidFill>
              </a:rPr>
              <a:t>Ravno tako velja, da ne moremo na prvi pogled oceniti, ali ima človek duševno motnjo ali ne.</a:t>
            </a:r>
            <a:endParaRPr lang="de-DE" sz="2400" dirty="0">
              <a:solidFill>
                <a:srgbClr val="333333"/>
              </a:solidFill>
            </a:endParaRPr>
          </a:p>
          <a:p>
            <a:pPr marL="342900" indent="-342900">
              <a:buClr>
                <a:srgbClr val="333333"/>
              </a:buClr>
              <a:buFont typeface="WingDings"/>
              <a:buChar char=""/>
            </a:pPr>
            <a:r>
              <a:rPr lang="sl-SI" sz="2400" b="1" dirty="0">
                <a:solidFill>
                  <a:srgbClr val="004992"/>
                </a:solidFill>
              </a:rPr>
              <a:t>Izhodišče za razmislek</a:t>
            </a:r>
            <a:r>
              <a:rPr lang="sl-SI" sz="2400" dirty="0">
                <a:solidFill>
                  <a:srgbClr val="333333"/>
                </a:solidFill>
              </a:rPr>
              <a:t>: Veliko največjih umetniških del so ustvarili ljudje, ki živijo z duševno boleznijo. Ali to zmanjša vrednost njihove umetnosti?</a:t>
            </a:r>
          </a:p>
          <a:p>
            <a:pPr algn="ctr"/>
            <a:r>
              <a:rPr lang="sl-SI" sz="2400" b="1" dirty="0">
                <a:solidFill>
                  <a:srgbClr val="004992"/>
                </a:solidFill>
              </a:rPr>
              <a:t>Po našem mnenju ne!</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2005058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a:latin typeface="+mn-lt"/>
                <a:ea typeface="+mn-ea"/>
                <a:cs typeface="+mn-cs"/>
              </a:rPr>
              <a:t>Ali je “normalno” imeti duševne težave?</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sl-SI" sz="2400">
                <a:solidFill>
                  <a:srgbClr val="004992"/>
                </a:solidFill>
              </a:rPr>
              <a:t>Koliko ljudi je duševno bolnih</a:t>
            </a:r>
            <a:r>
              <a:rPr lang="en-US" sz="2400" dirty="0">
                <a:solidFill>
                  <a:srgbClr val="004992"/>
                </a:solidFill>
              </a:rPr>
              <a:t>?</a:t>
            </a:r>
            <a:endParaRPr lang="de-DE" sz="2400" dirty="0">
              <a:solidFill>
                <a:srgbClr val="004992"/>
              </a:solidFill>
            </a:endParaRPr>
          </a:p>
          <a:p>
            <a:pPr lvl="0" defTabSz="914400" eaLnBrk="0" fontAlgn="base" hangingPunct="0">
              <a:buClr>
                <a:srgbClr val="006699"/>
              </a:buClr>
              <a:tabLst>
                <a:tab pos="84138" algn="l"/>
              </a:tabLst>
            </a:pPr>
            <a:r>
              <a:rPr lang="sl-SI" sz="2400" dirty="0">
                <a:solidFill>
                  <a:srgbClr val="333333"/>
                </a:solidFill>
              </a:rPr>
              <a:t>Kaj menite</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a:latin typeface="+mn-lt"/>
                <a:ea typeface="+mn-ea"/>
                <a:cs typeface="+mn-cs"/>
              </a:rPr>
              <a:t>Ali je “normalno” imeti duševne težave?</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sl-SI" sz="2400">
                <a:solidFill>
                  <a:srgbClr val="004992"/>
                </a:solidFill>
              </a:rPr>
              <a:t>Koliko ljudi je duševno bolnih </a:t>
            </a:r>
            <a:r>
              <a:rPr lang="en-US" sz="2400" dirty="0">
                <a:solidFill>
                  <a:srgbClr val="004992"/>
                </a:solidFill>
              </a:rPr>
              <a:t>(</a:t>
            </a:r>
            <a:r>
              <a:rPr lang="sl-SI" sz="2400" dirty="0">
                <a:solidFill>
                  <a:srgbClr val="004992"/>
                </a:solidFill>
              </a:rPr>
              <a:t>podatki iz Nemčije</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22</a:t>
            </a:fld>
            <a:endParaRPr lang="de-DE">
              <a:latin typeface="+mn-lt"/>
              <a:ea typeface="+mn-ea"/>
              <a:cs typeface="+mn-cs"/>
            </a:endParaRPr>
          </a:p>
        </p:txBody>
      </p:sp>
      <p:graphicFrame>
        <p:nvGraphicFramePr>
          <p:cNvPr id="7" name="Inhaltsplatzhalter 3"/>
          <p:cNvGraphicFramePr>
            <a:graphicFrameLocks/>
          </p:cNvGraphicFramePr>
          <p:nvPr>
            <p:extLst>
              <p:ext uri="{D42A27DB-BD31-4B8C-83A1-F6EECF244321}">
                <p14:modId xmlns:p14="http://schemas.microsoft.com/office/powerpoint/2010/main" val="1931955815"/>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Odstotek ljudi, ki so imeli v zadnjem letu duševno bolezen</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Anksiozne motnje (najbolj pogosta duševna motnja, npr. socialna fobija)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Motnje razpoloženja (npr. depresija)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mn-lt"/>
                          <a:ea typeface="+mn-ea"/>
                          <a:cs typeface="+mn-cs"/>
                        </a:rPr>
                        <a:t>Psihoza (vse oblike psihoze, npr. shizofrenija)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a:solidFill>
                            <a:srgbClr val="333333"/>
                          </a:solidFill>
                          <a:latin typeface="+mn-lt"/>
                          <a:ea typeface="+mn-ea"/>
                          <a:cs typeface="+mn-cs"/>
                        </a:rPr>
                        <a:t>Odstotek podskupin, ki so bile v istem časovnem okviru diagnosticirane z več duševnimi motnjami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a:solidFill>
                  <a:srgbClr val="004992"/>
                </a:solidFill>
                <a:latin typeface="+mn-lt"/>
                <a:ea typeface="+mn-ea"/>
                <a:cs typeface="+mn-cs"/>
              </a:rPr>
              <a:t>Posebna prepričanja niso tako redka...</a:t>
            </a:r>
            <a:br>
              <a:rPr lang="sl-SI" sz="3600">
                <a:solidFill>
                  <a:srgbClr val="004992"/>
                </a:solidFill>
                <a:latin typeface="+mn-lt"/>
                <a:ea typeface="+mn-ea"/>
                <a:cs typeface="+mn-cs"/>
              </a:rPr>
            </a:br>
            <a:r>
              <a:rPr lang="sl-SI">
                <a:solidFill>
                  <a:srgbClr val="004992"/>
                </a:solidFill>
                <a:latin typeface="+mn-lt"/>
                <a:ea typeface="+mn-ea"/>
                <a:cs typeface="+mn-cs"/>
              </a:rPr>
              <a:t>Pogostost psihotičnih doživetij v populaciji</a:t>
            </a:r>
            <a:endParaRPr 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sl-SI" sz="2400">
                <a:solidFill>
                  <a:srgbClr val="333333"/>
                </a:solidFill>
              </a:rPr>
              <a:t>Simptomi psihoze </a:t>
            </a:r>
            <a:r>
              <a:rPr lang="en-US" sz="2400" dirty="0">
                <a:solidFill>
                  <a:srgbClr val="333333"/>
                </a:solidFill>
              </a:rPr>
              <a:t>(</a:t>
            </a:r>
            <a:r>
              <a:rPr lang="sl-SI" sz="2400" dirty="0">
                <a:solidFill>
                  <a:srgbClr val="333333"/>
                </a:solidFill>
              </a:rPr>
              <a:t>npr. blodnje</a:t>
            </a:r>
            <a:r>
              <a:rPr lang="en-US" sz="2400" dirty="0">
                <a:solidFill>
                  <a:srgbClr val="333333"/>
                </a:solidFill>
              </a:rPr>
              <a:t>) </a:t>
            </a:r>
            <a:r>
              <a:rPr lang="sl-SI" sz="2400" dirty="0">
                <a:solidFill>
                  <a:srgbClr val="333333"/>
                </a:solidFill>
              </a:rPr>
              <a:t>so dolgo veljali za redke in kot znak težje duševne bolezni.</a:t>
            </a:r>
          </a:p>
          <a:p>
            <a:pPr marL="342900" lvl="0" indent="-342900" defTabSz="914400" eaLnBrk="0" fontAlgn="base" hangingPunct="0">
              <a:buClr>
                <a:srgbClr val="333333"/>
              </a:buClr>
              <a:buFont typeface="WingDings"/>
              <a:buChar char=""/>
              <a:tabLst>
                <a:tab pos="84138" algn="l"/>
              </a:tabLst>
            </a:pPr>
            <a:r>
              <a:rPr lang="sl-SI" sz="2400" dirty="0">
                <a:solidFill>
                  <a:srgbClr val="333333"/>
                </a:solidFill>
              </a:rPr>
              <a:t>Zdaj vemo, da so </a:t>
            </a:r>
            <a:r>
              <a:rPr lang="en-US" sz="2400" dirty="0">
                <a:solidFill>
                  <a:srgbClr val="333333"/>
                </a:solidFill>
              </a:rPr>
              <a:t>(</a:t>
            </a:r>
            <a:r>
              <a:rPr lang="sl-SI" sz="2400" dirty="0">
                <a:solidFill>
                  <a:srgbClr val="333333"/>
                </a:solidFill>
              </a:rPr>
              <a:t>manj intenzivna</a:t>
            </a:r>
            <a:r>
              <a:rPr lang="en-US" sz="2400" dirty="0">
                <a:solidFill>
                  <a:srgbClr val="333333"/>
                </a:solidFill>
              </a:rPr>
              <a:t>) </a:t>
            </a:r>
            <a:r>
              <a:rPr lang="sl-SI" sz="2400" dirty="0">
                <a:solidFill>
                  <a:srgbClr val="333333"/>
                </a:solidFill>
              </a:rPr>
              <a:t>psihozi podobna doživetja v populaciji razširjena</a:t>
            </a:r>
            <a:r>
              <a:rPr lang="en-US" sz="2400" dirty="0">
                <a:solidFill>
                  <a:srgbClr val="333333"/>
                </a:solidFill>
              </a:rPr>
              <a:t>. </a:t>
            </a:r>
            <a:r>
              <a:rPr lang="sl-SI" sz="2400" dirty="0">
                <a:solidFill>
                  <a:srgbClr val="333333"/>
                </a:solidFill>
              </a:rPr>
              <a:t>Za razliko od ljudi, ki imajo diagnozo psihoze, ta doživetja običajno ne ovirajo posameznika v vsakdanjem življenju.</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23</a:t>
            </a:fld>
            <a:endParaRPr lang="de-DE">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Posebna prepričanja niso tako redka...</a:t>
            </a:r>
            <a:br>
              <a:rPr lang="en-US" sz="3600">
                <a:solidFill>
                  <a:srgbClr val="004992"/>
                </a:solidFill>
                <a:latin typeface="+mn-lt"/>
                <a:ea typeface="+mn-ea"/>
                <a:cs typeface="+mn-cs"/>
              </a:rPr>
            </a:br>
            <a:r>
              <a:rPr lang="en-US">
                <a:solidFill>
                  <a:srgbClr val="004992"/>
                </a:solidFill>
                <a:latin typeface="+mn-lt"/>
                <a:ea typeface="+mn-ea"/>
                <a:cs typeface="+mn-cs"/>
              </a:rPr>
              <a:t>Pogostost psihotičnih doživetij v populaciji</a:t>
            </a:r>
          </a:p>
        </p:txBody>
      </p:sp>
      <p:sp>
        <p:nvSpPr>
          <p:cNvPr id="5" name="Content Placeholder 4"/>
          <p:cNvSpPr>
            <a:spLocks noGrp="1"/>
          </p:cNvSpPr>
          <p:nvPr>
            <p:ph idx="1"/>
          </p:nvPr>
        </p:nvSpPr>
        <p:spPr/>
        <p:txBody>
          <a:bodyPr/>
          <a:lstStyle/>
          <a:p>
            <a:pPr lvl="0" defTabSz="914400" fontAlgn="base"/>
            <a:r>
              <a:rPr lang="sl-SI" sz="2400">
                <a:solidFill>
                  <a:srgbClr val="333333"/>
                </a:solidFill>
              </a:rPr>
              <a:t>Kaj vi menite</a:t>
            </a:r>
            <a:r>
              <a:rPr lang="de-DE" sz="2400" dirty="0">
                <a:solidFill>
                  <a:srgbClr val="333333"/>
                </a:solidFill>
              </a:rPr>
              <a:t>? </a:t>
            </a:r>
            <a:r>
              <a:rPr lang="sl-SI" sz="2400" dirty="0">
                <a:solidFill>
                  <a:srgbClr val="333333"/>
                </a:solidFill>
              </a:rPr>
              <a:t>Kako pogosto so posamezniki iz splošne populacije potrdili naslednje simptome</a:t>
            </a:r>
            <a:r>
              <a:rPr lang="en-US" sz="2400" dirty="0">
                <a:solidFill>
                  <a:srgbClr val="333333"/>
                </a:solidFill>
              </a:rPr>
              <a:t>/</a:t>
            </a:r>
            <a:r>
              <a:rPr lang="sl-SI" sz="2400" dirty="0">
                <a:solidFill>
                  <a:srgbClr val="333333"/>
                </a:solidFill>
              </a:rPr>
              <a:t>doživetja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24</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939467383"/>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Doživetja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jih</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potrdijo</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ljudje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iz</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splošne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Pritrdilni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ste kdaj pomislili, da lahko ljudje komunicirajo preko telepatije?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lahko drugi ljudje berejo vaše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kdaj občutili, kot da so stvari okoli vas neresnične, kot da je vse le del nekega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so stvari v časopisih ali na televiziji napisane posebej za vas?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Ste imeli kdaj občutek, da ste na kakršenkoli način zasledovani?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občasno slišite glasove, ko ni nikogar zraven?</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Vir: Emmanuelle R. Peters (Instrument: PDI), Steffen Moritz (Instrument: KSF)</a:t>
            </a:r>
            <a:endParaRPr lang="de-DE" altLang="en-US" sz="1000" dirty="0">
              <a:solidFill>
                <a:schemeClr val="tx1"/>
              </a:solidFill>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Posebna prepričanja niso tako redka...</a:t>
            </a:r>
            <a:br>
              <a:rPr lang="en-US" sz="3600">
                <a:solidFill>
                  <a:srgbClr val="004992"/>
                </a:solidFill>
                <a:latin typeface="+mn-lt"/>
                <a:ea typeface="+mn-ea"/>
                <a:cs typeface="+mn-cs"/>
              </a:rPr>
            </a:br>
            <a:r>
              <a:rPr lang="en-US">
                <a:solidFill>
                  <a:srgbClr val="004992"/>
                </a:solidFill>
                <a:latin typeface="+mn-lt"/>
                <a:ea typeface="+mn-ea"/>
                <a:cs typeface="+mn-cs"/>
              </a:rPr>
              <a:t>Pogostost psihotičnih doživetij v populaciji</a:t>
            </a:r>
          </a:p>
        </p:txBody>
      </p:sp>
      <p:sp>
        <p:nvSpPr>
          <p:cNvPr id="5" name="Content Placeholder 4"/>
          <p:cNvSpPr>
            <a:spLocks noGrp="1"/>
          </p:cNvSpPr>
          <p:nvPr>
            <p:ph idx="1"/>
          </p:nvPr>
        </p:nvSpPr>
        <p:spPr/>
        <p:txBody>
          <a:bodyPr/>
          <a:lstStyle/>
          <a:p>
            <a:pPr lvl="0" defTabSz="914400" fontAlgn="base"/>
            <a:r>
              <a:rPr lang="sl-SI" sz="2400">
                <a:solidFill>
                  <a:srgbClr val="333333"/>
                </a:solidFill>
              </a:rPr>
              <a:t>Kaj vi menite</a:t>
            </a:r>
            <a:r>
              <a:rPr lang="de-DE" sz="2400" dirty="0">
                <a:solidFill>
                  <a:srgbClr val="333333"/>
                </a:solidFill>
              </a:rPr>
              <a:t>? </a:t>
            </a:r>
            <a:r>
              <a:rPr lang="sl-SI" sz="2400" dirty="0">
                <a:solidFill>
                  <a:srgbClr val="333333"/>
                </a:solidFill>
              </a:rPr>
              <a:t>Kako pogosto so posamezniki iz splošne populacije potrdili naslednje simptome</a:t>
            </a:r>
            <a:r>
              <a:rPr lang="en-US" sz="2400" dirty="0">
                <a:solidFill>
                  <a:srgbClr val="333333"/>
                </a:solidFill>
              </a:rPr>
              <a:t>/</a:t>
            </a:r>
            <a:r>
              <a:rPr lang="sl-SI" sz="2400" dirty="0">
                <a:solidFill>
                  <a:srgbClr val="333333"/>
                </a:solidFill>
              </a:rPr>
              <a:t>doživetja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25</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053708840"/>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Doživetja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jih</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potrdijo</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ljudje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iz</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splošne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Pritrdilni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ste kdaj pomislili, da lahko ljudje komunicirajo preko telepatije?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lahko drugi ljudje berejo vaše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kdaj občutili, kot da so stvari okoli vas neresnične, kot da je vse le del nekega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so stvari v časopisih ali na televiziji napisane posebej za vas?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Ste imeli kdaj občutek, da ste na kakršenkoli način zasledovani?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občasno slišite glasove, ko ni nikogar zraven?</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Vir: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817625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Posebna prepričanja niso tako redka...</a:t>
            </a:r>
            <a:br>
              <a:rPr lang="en-US" sz="3600">
                <a:solidFill>
                  <a:srgbClr val="004992"/>
                </a:solidFill>
                <a:latin typeface="+mn-lt"/>
                <a:ea typeface="+mn-ea"/>
                <a:cs typeface="+mn-cs"/>
              </a:rPr>
            </a:br>
            <a:r>
              <a:rPr lang="en-US">
                <a:solidFill>
                  <a:srgbClr val="004992"/>
                </a:solidFill>
                <a:latin typeface="+mn-lt"/>
                <a:ea typeface="+mn-ea"/>
                <a:cs typeface="+mn-cs"/>
              </a:rPr>
              <a:t>Pogostost psihotičnih doživetij v populaciji</a:t>
            </a:r>
          </a:p>
        </p:txBody>
      </p:sp>
      <p:sp>
        <p:nvSpPr>
          <p:cNvPr id="5" name="Content Placeholder 4"/>
          <p:cNvSpPr>
            <a:spLocks noGrp="1"/>
          </p:cNvSpPr>
          <p:nvPr>
            <p:ph idx="1"/>
          </p:nvPr>
        </p:nvSpPr>
        <p:spPr/>
        <p:txBody>
          <a:bodyPr/>
          <a:lstStyle/>
          <a:p>
            <a:pPr lvl="0" defTabSz="914400" fontAlgn="base"/>
            <a:r>
              <a:rPr lang="sl-SI" sz="2400">
                <a:solidFill>
                  <a:srgbClr val="333333"/>
                </a:solidFill>
              </a:rPr>
              <a:t>Kaj vi menite</a:t>
            </a:r>
            <a:r>
              <a:rPr lang="de-DE" sz="2400" dirty="0">
                <a:solidFill>
                  <a:srgbClr val="333333"/>
                </a:solidFill>
              </a:rPr>
              <a:t>? </a:t>
            </a:r>
            <a:r>
              <a:rPr lang="sl-SI" sz="2400" dirty="0">
                <a:solidFill>
                  <a:srgbClr val="333333"/>
                </a:solidFill>
              </a:rPr>
              <a:t>Kako pogosto so posamezniki iz splošne populacije potrdili naslednje simptome</a:t>
            </a:r>
            <a:r>
              <a:rPr lang="en-US" sz="2400" dirty="0">
                <a:solidFill>
                  <a:srgbClr val="333333"/>
                </a:solidFill>
              </a:rPr>
              <a:t>/</a:t>
            </a:r>
            <a:r>
              <a:rPr lang="sl-SI" sz="2400" dirty="0">
                <a:solidFill>
                  <a:srgbClr val="333333"/>
                </a:solidFill>
              </a:rPr>
              <a:t>doživetja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26</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56651025"/>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Doživetja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jih</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potrdijo</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ljudje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iz</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splošne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Pritrdilni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ste kdaj pomislili, da lahko ljudje komunicirajo preko telepatije?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lahko drugi ljudje berejo vaše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kdaj občutili, kot da so stvari okoli vas neresnične, kot da je vse le del nekega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so stvari v časopisih ali na televiziji napisane posebej za vas?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Ste imeli kdaj občutek, da ste na kakršenkoli način zasledovani?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občasno slišite glasove, ko ni nikogar zraven?</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Vir: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026963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Posebna prepričanja niso tako redka...</a:t>
            </a:r>
            <a:br>
              <a:rPr lang="en-US" sz="3600">
                <a:solidFill>
                  <a:srgbClr val="004992"/>
                </a:solidFill>
                <a:latin typeface="+mn-lt"/>
                <a:ea typeface="+mn-ea"/>
                <a:cs typeface="+mn-cs"/>
              </a:rPr>
            </a:br>
            <a:r>
              <a:rPr lang="en-US">
                <a:solidFill>
                  <a:srgbClr val="004992"/>
                </a:solidFill>
                <a:latin typeface="+mn-lt"/>
                <a:ea typeface="+mn-ea"/>
                <a:cs typeface="+mn-cs"/>
              </a:rPr>
              <a:t>Pogostost psihotičnih doživetij v populaciji</a:t>
            </a:r>
          </a:p>
        </p:txBody>
      </p:sp>
      <p:sp>
        <p:nvSpPr>
          <p:cNvPr id="5" name="Content Placeholder 4"/>
          <p:cNvSpPr>
            <a:spLocks noGrp="1"/>
          </p:cNvSpPr>
          <p:nvPr>
            <p:ph idx="1"/>
          </p:nvPr>
        </p:nvSpPr>
        <p:spPr/>
        <p:txBody>
          <a:bodyPr/>
          <a:lstStyle/>
          <a:p>
            <a:pPr lvl="0" defTabSz="914400" fontAlgn="base"/>
            <a:r>
              <a:rPr lang="sl-SI" sz="2400">
                <a:solidFill>
                  <a:srgbClr val="333333"/>
                </a:solidFill>
              </a:rPr>
              <a:t>Kaj vi menite</a:t>
            </a:r>
            <a:r>
              <a:rPr lang="de-DE" sz="2400" dirty="0">
                <a:solidFill>
                  <a:srgbClr val="333333"/>
                </a:solidFill>
              </a:rPr>
              <a:t>? </a:t>
            </a:r>
            <a:r>
              <a:rPr lang="sl-SI" sz="2400" dirty="0">
                <a:solidFill>
                  <a:srgbClr val="333333"/>
                </a:solidFill>
              </a:rPr>
              <a:t>Kako pogosto so posamezniki iz splošne populacije potrdili naslednje simptome</a:t>
            </a:r>
            <a:r>
              <a:rPr lang="en-US" sz="2400" dirty="0">
                <a:solidFill>
                  <a:srgbClr val="333333"/>
                </a:solidFill>
              </a:rPr>
              <a:t>/</a:t>
            </a:r>
            <a:r>
              <a:rPr lang="sl-SI" sz="2400" dirty="0">
                <a:solidFill>
                  <a:srgbClr val="333333"/>
                </a:solidFill>
              </a:rPr>
              <a:t>doživetja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27</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006972575"/>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Doživetja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jih</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potrdijo</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ljudje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iz</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splošne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Pritrdilni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ste kdaj pomislili, da lahko ljudje komunicirajo preko telepatije?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lahko drugi ljudje berejo vaše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kdaj občutili, kot da so stvari okoli vas neresnične, kot da je vse le del nekega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so stvari v časopisih ali na televiziji napisane posebej za vas?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Ste imeli kdaj občutek, da ste na kakršenkoli način zasledovani?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občasno slišite glasove, ko ni nikogar zraven?</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Vir: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496541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Posebna prepričanja niso tako redka...</a:t>
            </a:r>
            <a:br>
              <a:rPr lang="en-US" sz="3600">
                <a:solidFill>
                  <a:srgbClr val="004992"/>
                </a:solidFill>
                <a:latin typeface="+mn-lt"/>
                <a:ea typeface="+mn-ea"/>
                <a:cs typeface="+mn-cs"/>
              </a:rPr>
            </a:br>
            <a:r>
              <a:rPr lang="en-US">
                <a:solidFill>
                  <a:srgbClr val="004992"/>
                </a:solidFill>
                <a:latin typeface="+mn-lt"/>
                <a:ea typeface="+mn-ea"/>
                <a:cs typeface="+mn-cs"/>
              </a:rPr>
              <a:t>Pogostost psihotičnih doživetij v populaciji</a:t>
            </a:r>
          </a:p>
        </p:txBody>
      </p:sp>
      <p:sp>
        <p:nvSpPr>
          <p:cNvPr id="5" name="Content Placeholder 4"/>
          <p:cNvSpPr>
            <a:spLocks noGrp="1"/>
          </p:cNvSpPr>
          <p:nvPr>
            <p:ph idx="1"/>
          </p:nvPr>
        </p:nvSpPr>
        <p:spPr/>
        <p:txBody>
          <a:bodyPr/>
          <a:lstStyle/>
          <a:p>
            <a:pPr lvl="0" defTabSz="914400" fontAlgn="base"/>
            <a:r>
              <a:rPr lang="sl-SI" sz="2400">
                <a:solidFill>
                  <a:srgbClr val="333333"/>
                </a:solidFill>
              </a:rPr>
              <a:t>Kaj vi menite</a:t>
            </a:r>
            <a:r>
              <a:rPr lang="de-DE" sz="2400" dirty="0">
                <a:solidFill>
                  <a:srgbClr val="333333"/>
                </a:solidFill>
              </a:rPr>
              <a:t>? </a:t>
            </a:r>
            <a:r>
              <a:rPr lang="sl-SI" sz="2400" dirty="0">
                <a:solidFill>
                  <a:srgbClr val="333333"/>
                </a:solidFill>
              </a:rPr>
              <a:t>Kako pogosto so posamezniki iz splošne populacije potrdili naslednje simptome</a:t>
            </a:r>
            <a:r>
              <a:rPr lang="en-US" sz="2400" dirty="0">
                <a:solidFill>
                  <a:srgbClr val="333333"/>
                </a:solidFill>
              </a:rPr>
              <a:t>/</a:t>
            </a:r>
            <a:r>
              <a:rPr lang="sl-SI" sz="2400" dirty="0">
                <a:solidFill>
                  <a:srgbClr val="333333"/>
                </a:solidFill>
              </a:rPr>
              <a:t>doživetja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28</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1468850098"/>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Doživetja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jih</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potrdijo</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ljudje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iz</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splošne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Pritrdilni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ste kdaj pomislili, da lahko ljudje komunicirajo preko telepatije?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lahko drugi ljudje berejo vaše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kdaj občutili, kot da so stvari okoli vas neresnične, kot da je vse le del nekega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so stvari v časopisih ali na televiziji napisane posebej za vas?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Ste imeli kdaj občutek, da ste na kakršenkoli način zasledovani?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občasno slišite glasove, ko ni nikogar zraven?</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Vir: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439067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Posebna prepričanja niso tako redka...</a:t>
            </a:r>
            <a:br>
              <a:rPr lang="en-US" sz="3600">
                <a:solidFill>
                  <a:srgbClr val="004992"/>
                </a:solidFill>
                <a:latin typeface="+mn-lt"/>
                <a:ea typeface="+mn-ea"/>
                <a:cs typeface="+mn-cs"/>
              </a:rPr>
            </a:br>
            <a:r>
              <a:rPr lang="en-US">
                <a:solidFill>
                  <a:srgbClr val="004992"/>
                </a:solidFill>
                <a:latin typeface="+mn-lt"/>
                <a:ea typeface="+mn-ea"/>
                <a:cs typeface="+mn-cs"/>
              </a:rPr>
              <a:t>Pogostost psihotičnih doživetij v populaciji</a:t>
            </a:r>
          </a:p>
        </p:txBody>
      </p:sp>
      <p:sp>
        <p:nvSpPr>
          <p:cNvPr id="5" name="Content Placeholder 4"/>
          <p:cNvSpPr>
            <a:spLocks noGrp="1"/>
          </p:cNvSpPr>
          <p:nvPr>
            <p:ph idx="1"/>
          </p:nvPr>
        </p:nvSpPr>
        <p:spPr/>
        <p:txBody>
          <a:bodyPr/>
          <a:lstStyle/>
          <a:p>
            <a:pPr lvl="0" defTabSz="914400" fontAlgn="base"/>
            <a:r>
              <a:rPr lang="sl-SI" sz="2400">
                <a:solidFill>
                  <a:srgbClr val="333333"/>
                </a:solidFill>
              </a:rPr>
              <a:t>Kaj vi menite</a:t>
            </a:r>
            <a:r>
              <a:rPr lang="de-DE" sz="2400" dirty="0">
                <a:solidFill>
                  <a:srgbClr val="333333"/>
                </a:solidFill>
              </a:rPr>
              <a:t>? </a:t>
            </a:r>
            <a:r>
              <a:rPr lang="sl-SI" sz="2400" dirty="0">
                <a:solidFill>
                  <a:srgbClr val="333333"/>
                </a:solidFill>
              </a:rPr>
              <a:t>Kako pogosto so posamezniki iz splošne populacije potrdili naslednje simptome</a:t>
            </a:r>
            <a:r>
              <a:rPr lang="en-US" sz="2400" dirty="0">
                <a:solidFill>
                  <a:srgbClr val="333333"/>
                </a:solidFill>
              </a:rPr>
              <a:t>/</a:t>
            </a:r>
            <a:r>
              <a:rPr lang="sl-SI" sz="2400" dirty="0">
                <a:solidFill>
                  <a:srgbClr val="333333"/>
                </a:solidFill>
              </a:rPr>
              <a:t>doživetja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29</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695352597"/>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Doživetja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jih</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potrdijo</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ljudje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iz</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splošne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Pritrdilni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ste kdaj pomislili, da lahko ljudje komunicirajo preko telepatije?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lahko drugi ljudje berejo vaše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kdaj občutili, kot da so stvari okoli vas neresnične, kot da je vse le del nekega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so stvari v časopisih ali na televiziji napisane posebej za vas?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Ste imeli kdaj občutek, da ste na kakršenkoli način zasledovani?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občasno slišite glasove, ko ni nikogar zraven?</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Vir: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214206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Posebna prepričanja niso tako redka...</a:t>
            </a:r>
            <a:br>
              <a:rPr lang="en-US" sz="3600">
                <a:solidFill>
                  <a:srgbClr val="004992"/>
                </a:solidFill>
                <a:latin typeface="+mn-lt"/>
                <a:ea typeface="+mn-ea"/>
                <a:cs typeface="+mn-cs"/>
              </a:rPr>
            </a:br>
            <a:r>
              <a:rPr lang="en-US">
                <a:solidFill>
                  <a:srgbClr val="004992"/>
                </a:solidFill>
                <a:latin typeface="+mn-lt"/>
                <a:ea typeface="+mn-ea"/>
                <a:cs typeface="+mn-cs"/>
              </a:rPr>
              <a:t>Pogostost psihotičnih doživetij v populaciji</a:t>
            </a:r>
          </a:p>
        </p:txBody>
      </p:sp>
      <p:sp>
        <p:nvSpPr>
          <p:cNvPr id="5" name="Content Placeholder 4"/>
          <p:cNvSpPr>
            <a:spLocks noGrp="1"/>
          </p:cNvSpPr>
          <p:nvPr>
            <p:ph idx="1"/>
          </p:nvPr>
        </p:nvSpPr>
        <p:spPr/>
        <p:txBody>
          <a:bodyPr/>
          <a:lstStyle/>
          <a:p>
            <a:pPr lvl="0" defTabSz="914400" fontAlgn="base"/>
            <a:r>
              <a:rPr lang="sl-SI" sz="2400">
                <a:solidFill>
                  <a:srgbClr val="333333"/>
                </a:solidFill>
              </a:rPr>
              <a:t>Kaj vi menite</a:t>
            </a:r>
            <a:r>
              <a:rPr lang="de-DE" sz="2400" dirty="0">
                <a:solidFill>
                  <a:srgbClr val="333333"/>
                </a:solidFill>
              </a:rPr>
              <a:t>? </a:t>
            </a:r>
            <a:r>
              <a:rPr lang="sl-SI" sz="2400" dirty="0">
                <a:solidFill>
                  <a:srgbClr val="333333"/>
                </a:solidFill>
              </a:rPr>
              <a:t>Kako pogosto so posamezniki iz splošne populacije potrdili naslednje simptome</a:t>
            </a:r>
            <a:r>
              <a:rPr lang="en-US" sz="2400" dirty="0">
                <a:solidFill>
                  <a:srgbClr val="333333"/>
                </a:solidFill>
              </a:rPr>
              <a:t>/</a:t>
            </a:r>
            <a:r>
              <a:rPr lang="sl-SI" sz="2400" dirty="0">
                <a:solidFill>
                  <a:srgbClr val="333333"/>
                </a:solidFill>
              </a:rPr>
              <a:t>doživetja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30</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1298452632"/>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Doživetja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jih</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potrdijo</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ljudje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iz</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splošne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Pritrdilni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ste kdaj pomislili, da lahko ljudje komunicirajo preko telepatije?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lahko drugi ljudje berejo vaše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kdaj občutili, kot da so stvari okoli vas neresnične, kot da je vse le del nekega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Ste imeli kdaj občutek, da so stvari v časopisih ali na televiziji napisane posebej za vas?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Ste imeli kdaj občutek, da ste na kakršenkoli način zasledovani?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Ali občasno slišite glasove, ko ni nikogar zraven?</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Vir: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89465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Zapomnite si…</a:t>
            </a:r>
            <a:endParaRPr lang="sl-SI" sz="3600" dirty="0">
              <a:latin typeface="+mn-lt"/>
              <a:ea typeface="+mn-ea"/>
              <a:cs typeface="+mn-cs"/>
            </a:endParaRPr>
          </a:p>
        </p:txBody>
      </p:sp>
      <p:sp>
        <p:nvSpPr>
          <p:cNvPr id="66562" name="Rectangle 3"/>
          <p:cNvSpPr>
            <a:spLocks noGrp="1" noChangeArrowheads="1"/>
          </p:cNvSpPr>
          <p:nvPr>
            <p:ph idx="1"/>
          </p:nvPr>
        </p:nvSpPr>
        <p:spPr>
          <a:xfrm>
            <a:off x="408955" y="2204864"/>
            <a:ext cx="8229600" cy="4248000"/>
          </a:xfrm>
        </p:spPr>
        <p:txBody>
          <a:bodyPr>
            <a:noAutofit/>
          </a:bodyPr>
          <a:lstStyle/>
          <a:p>
            <a:r>
              <a:rPr lang="sl-SI" sz="2400" dirty="0">
                <a:solidFill>
                  <a:srgbClr val="333333"/>
                </a:solidFill>
              </a:rPr>
              <a:t>Nihče ni </a:t>
            </a:r>
            <a:r>
              <a:rPr lang="sl-SI" sz="2400" b="1" i="1" dirty="0">
                <a:solidFill>
                  <a:srgbClr val="333333"/>
                </a:solidFill>
              </a:rPr>
              <a:t>imun </a:t>
            </a:r>
            <a:r>
              <a:rPr lang="sl-SI" sz="2400" dirty="0">
                <a:solidFill>
                  <a:srgbClr val="333333"/>
                </a:solidFill>
              </a:rPr>
              <a:t>za duševne stiske! V zadnjem letu je več kot vsak četrti človek obolel za duševno boleznijo.</a:t>
            </a:r>
          </a:p>
          <a:p>
            <a:r>
              <a:rPr lang="sl-SI" sz="2400" dirty="0">
                <a:solidFill>
                  <a:srgbClr val="333333"/>
                </a:solidFill>
              </a:rPr>
              <a:t>Duševne bolezni ne smemo videti kot </a:t>
            </a:r>
            <a:r>
              <a:rPr lang="sl-SI" sz="2400" dirty="0">
                <a:solidFill>
                  <a:srgbClr val="004992"/>
                </a:solidFill>
              </a:rPr>
              <a:t>šibkost</a:t>
            </a:r>
            <a:r>
              <a:rPr lang="sl-SI" sz="2400" dirty="0">
                <a:solidFill>
                  <a:srgbClr val="333333"/>
                </a:solidFill>
              </a:rPr>
              <a:t>, temveč kot izraz posebne </a:t>
            </a:r>
            <a:r>
              <a:rPr lang="sl-SI" sz="2400" dirty="0">
                <a:solidFill>
                  <a:srgbClr val="004992"/>
                </a:solidFill>
              </a:rPr>
              <a:t>občutljivosti</a:t>
            </a:r>
            <a:r>
              <a:rPr lang="sl-SI" sz="2400" dirty="0">
                <a:solidFill>
                  <a:srgbClr val="333333"/>
                </a:solidFill>
              </a:rPr>
              <a:t>.</a:t>
            </a:r>
          </a:p>
          <a:p>
            <a:r>
              <a:rPr lang="sl-SI" sz="2400" dirty="0">
                <a:solidFill>
                  <a:srgbClr val="004992"/>
                </a:solidFill>
              </a:rPr>
              <a:t>Dednost</a:t>
            </a:r>
            <a:r>
              <a:rPr lang="de-DE" sz="2400" dirty="0">
                <a:solidFill>
                  <a:srgbClr val="004992"/>
                </a:solidFill>
              </a:rPr>
              <a:t>:</a:t>
            </a:r>
            <a:r>
              <a:rPr lang="sl-SI" sz="2400" dirty="0">
                <a:solidFill>
                  <a:srgbClr val="004992"/>
                </a:solidFill>
              </a:rPr>
              <a:t> </a:t>
            </a:r>
            <a:r>
              <a:rPr lang="sl-SI" sz="2400" dirty="0">
                <a:solidFill>
                  <a:srgbClr val="333333"/>
                </a:solidFill>
              </a:rPr>
              <a:t>Geni imajo pomembno vlogo pri mnogih boleznih.</a:t>
            </a:r>
          </a:p>
          <a:p>
            <a:r>
              <a:rPr lang="sl-SI" sz="2400" dirty="0">
                <a:solidFill>
                  <a:srgbClr val="004992"/>
                </a:solidFill>
              </a:rPr>
              <a:t>Okolje: </a:t>
            </a:r>
            <a:r>
              <a:rPr lang="sl-SI" sz="2400" dirty="0">
                <a:solidFill>
                  <a:srgbClr val="333333"/>
                </a:solidFill>
              </a:rPr>
              <a:t>Tudi travmatična negativna doživetja imajo lahko negativen vpliv na naše duševno zdravje in povečajo verjetnost za izbruh duševne bolezni tudi pri ljudeh, ki zanjo nimajo predispozicije.</a:t>
            </a:r>
            <a:endParaRPr lang="sl-SI"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31</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dirty="0">
                <a:solidFill>
                  <a:srgbClr val="004992"/>
                </a:solidFill>
                <a:latin typeface="+mn-lt"/>
                <a:ea typeface="+mn-ea"/>
                <a:cs typeface="+mn-cs"/>
              </a:rPr>
              <a:t>Kaj je stigma in kaj je ponotranjenje stigme?</a:t>
            </a:r>
            <a:endParaRPr lang="de-DE" sz="3600" dirty="0">
              <a:solidFill>
                <a:srgbClr val="004992"/>
              </a:solidFill>
              <a:latin typeface="+mn-lt"/>
              <a:ea typeface="+mn-ea"/>
              <a:cs typeface="+mn-cs"/>
            </a:endParaRPr>
          </a:p>
        </p:txBody>
      </p:sp>
      <p:sp>
        <p:nvSpPr>
          <p:cNvPr id="71682" name="Inhaltsplatzhalter 3"/>
          <p:cNvSpPr>
            <a:spLocks noGrp="1"/>
          </p:cNvSpPr>
          <p:nvPr>
            <p:ph idx="1"/>
          </p:nvPr>
        </p:nvSpPr>
        <p:spPr/>
        <p:txBody>
          <a:bodyPr>
            <a:noAutofit/>
          </a:bodyPr>
          <a:lstStyle/>
          <a:p>
            <a:pPr>
              <a:buFont typeface="Wingdings" pitchFamily="2" charset="2"/>
              <a:buNone/>
            </a:pPr>
            <a:r>
              <a:rPr lang="de-DE" sz="240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32</a:t>
            </a:fld>
            <a:endParaRPr lang="de-DE">
              <a:latin typeface="+mn-lt"/>
              <a:ea typeface="+mn-ea"/>
              <a:cs typeface="+mn-cs"/>
            </a:endParaRPr>
          </a:p>
        </p:txBody>
      </p:sp>
      <p:sp>
        <p:nvSpPr>
          <p:cNvPr id="71684" name="Textfeld 5"/>
          <p:cNvSpPr txBox="1">
            <a:spLocks noChangeArrowheads="1"/>
          </p:cNvSpPr>
          <p:nvPr/>
        </p:nvSpPr>
        <p:spPr bwMode="auto">
          <a:xfrm rot="-748353">
            <a:off x="10821727" y="2312440"/>
            <a:ext cx="708014" cy="292388"/>
          </a:xfrm>
          <a:prstGeom prst="rect">
            <a:avLst/>
          </a:prstGeom>
          <a:noFill/>
          <a:ln w="9525">
            <a:noFill/>
            <a:miter lim="800000"/>
            <a:headEnd/>
            <a:tailEnd/>
          </a:ln>
        </p:spPr>
        <p:txBody>
          <a:bodyPr wrap="none">
            <a:noAutofit/>
          </a:bodyPr>
          <a:lstStyle/>
          <a:p>
            <a:r>
              <a:rPr lang="de-DE" sz="1300" b="1">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el 1"/>
          <p:cNvSpPr>
            <a:spLocks noGrp="1"/>
          </p:cNvSpPr>
          <p:nvPr>
            <p:ph type="title"/>
          </p:nvPr>
        </p:nvSpPr>
        <p:spPr/>
        <p:txBody>
          <a:bodyPr/>
          <a:lstStyle/>
          <a:p>
            <a:r>
              <a:rPr lang="sl-SI" sz="3600" dirty="0">
                <a:solidFill>
                  <a:srgbClr val="004992"/>
                </a:solidFill>
                <a:latin typeface="+mn-lt"/>
                <a:ea typeface="+mn-ea"/>
                <a:cs typeface="+mn-cs"/>
              </a:rPr>
              <a:t>Kaj je stigma in kaj je ponotranjenje stigme?</a:t>
            </a:r>
            <a:endParaRPr lang="de-DE" sz="3600" dirty="0">
              <a:solidFill>
                <a:srgbClr val="004992"/>
              </a:solidFill>
              <a:latin typeface="+mn-lt"/>
              <a:ea typeface="+mn-ea"/>
              <a:cs typeface="+mn-cs"/>
            </a:endParaRPr>
          </a:p>
        </p:txBody>
      </p:sp>
      <p:sp>
        <p:nvSpPr>
          <p:cNvPr id="76802" name="Inhaltsplatzhalter 2"/>
          <p:cNvSpPr>
            <a:spLocks noGrp="1"/>
          </p:cNvSpPr>
          <p:nvPr>
            <p:ph idx="1"/>
          </p:nvPr>
        </p:nvSpPr>
        <p:spPr>
          <a:xfrm>
            <a:off x="408955" y="2204864"/>
            <a:ext cx="10058400" cy="4248000"/>
          </a:xfrm>
        </p:spPr>
        <p:txBody>
          <a:bodyPr>
            <a:noAutofit/>
          </a:bodyPr>
          <a:lstStyle/>
          <a:p>
            <a:pPr marL="342900" indent="-342900">
              <a:buClr>
                <a:srgbClr val="000000"/>
              </a:buClr>
              <a:buFont typeface="WingDings"/>
              <a:buChar char=""/>
            </a:pPr>
            <a:r>
              <a:rPr lang="en-US" sz="2400" b="1" dirty="0">
                <a:solidFill>
                  <a:srgbClr val="004992"/>
                </a:solidFill>
              </a:rPr>
              <a:t>Stigma = </a:t>
            </a:r>
            <a:r>
              <a:rPr lang="sl-SI" sz="2400" b="1" dirty="0">
                <a:solidFill>
                  <a:srgbClr val="004992"/>
                </a:solidFill>
              </a:rPr>
              <a:t>grška beseda</a:t>
            </a:r>
            <a:r>
              <a:rPr lang="en-US" sz="2400" b="1" dirty="0">
                <a:solidFill>
                  <a:srgbClr val="004992"/>
                </a:solidFill>
              </a:rPr>
              <a:t>. </a:t>
            </a:r>
            <a:r>
              <a:rPr lang="sl-SI" sz="2400" b="1" dirty="0">
                <a:solidFill>
                  <a:srgbClr val="004992"/>
                </a:solidFill>
              </a:rPr>
              <a:t>Dobesedno pomeni</a:t>
            </a:r>
            <a:r>
              <a:rPr lang="en-US" sz="2400" b="1" dirty="0">
                <a:solidFill>
                  <a:srgbClr val="004992"/>
                </a:solidFill>
              </a:rPr>
              <a:t>: </a:t>
            </a:r>
            <a:r>
              <a:rPr lang="sl-SI" sz="2400" dirty="0">
                <a:solidFill>
                  <a:srgbClr val="333333"/>
                </a:solidFill>
              </a:rPr>
              <a:t>znamenje,</a:t>
            </a:r>
            <a:r>
              <a:rPr lang="en-US" sz="2400" dirty="0">
                <a:solidFill>
                  <a:srgbClr val="333333"/>
                </a:solidFill>
              </a:rPr>
              <a:t> </a:t>
            </a:r>
            <a:r>
              <a:rPr lang="sl-SI" sz="2400" dirty="0">
                <a:solidFill>
                  <a:srgbClr val="333333"/>
                </a:solidFill>
              </a:rPr>
              <a:t>žig ali rana</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33</a:t>
            </a:fld>
            <a:endParaRPr lang="de-DE">
              <a:latin typeface="+mn-lt"/>
              <a:ea typeface="+mn-ea"/>
              <a:cs typeface="+mn-cs"/>
            </a:endParaRPr>
          </a:p>
        </p:txBody>
      </p:sp>
      <p:sp>
        <p:nvSpPr>
          <p:cNvPr id="76804" name="Textfeld 5"/>
          <p:cNvSpPr txBox="1">
            <a:spLocks noChangeArrowheads="1"/>
          </p:cNvSpPr>
          <p:nvPr/>
        </p:nvSpPr>
        <p:spPr bwMode="auto">
          <a:xfrm rot="-748353">
            <a:off x="10825961" y="2312440"/>
            <a:ext cx="708014" cy="292388"/>
          </a:xfrm>
          <a:prstGeom prst="rect">
            <a:avLst/>
          </a:prstGeom>
          <a:noFill/>
          <a:ln w="9525">
            <a:noFill/>
            <a:miter lim="800000"/>
            <a:headEnd/>
            <a:tailEnd/>
          </a:ln>
        </p:spPr>
        <p:txBody>
          <a:bodyPr wrap="none">
            <a:noAutofit/>
          </a:bodyPr>
          <a:lstStyle/>
          <a:p>
            <a:r>
              <a:rPr lang="de-DE" sz="1300" b="1">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4997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el 1"/>
          <p:cNvSpPr>
            <a:spLocks noGrp="1"/>
          </p:cNvSpPr>
          <p:nvPr>
            <p:ph type="title"/>
          </p:nvPr>
        </p:nvSpPr>
        <p:spPr/>
        <p:txBody>
          <a:bodyPr/>
          <a:lstStyle/>
          <a:p>
            <a:r>
              <a:rPr lang="sl-SI" sz="3600" dirty="0">
                <a:solidFill>
                  <a:srgbClr val="004992"/>
                </a:solidFill>
                <a:latin typeface="+mn-lt"/>
                <a:ea typeface="+mn-ea"/>
                <a:cs typeface="+mn-cs"/>
              </a:rPr>
              <a:t>Kaj je stigma in kaj je ponotranjenje stigme?</a:t>
            </a:r>
            <a:endParaRPr lang="de-DE" sz="3600" dirty="0">
              <a:solidFill>
                <a:srgbClr val="004992"/>
              </a:solidFill>
              <a:latin typeface="+mn-lt"/>
              <a:ea typeface="+mn-ea"/>
              <a:cs typeface="+mn-cs"/>
            </a:endParaRPr>
          </a:p>
        </p:txBody>
      </p:sp>
      <p:sp>
        <p:nvSpPr>
          <p:cNvPr id="76802" name="Inhaltsplatzhalter 2"/>
          <p:cNvSpPr>
            <a:spLocks noGrp="1"/>
          </p:cNvSpPr>
          <p:nvPr>
            <p:ph idx="1"/>
          </p:nvPr>
        </p:nvSpPr>
        <p:spPr>
          <a:xfrm>
            <a:off x="408955" y="2204864"/>
            <a:ext cx="10058400" cy="4248000"/>
          </a:xfrm>
        </p:spPr>
        <p:txBody>
          <a:bodyPr>
            <a:noAutofit/>
          </a:bodyPr>
          <a:lstStyle/>
          <a:p>
            <a:pPr marL="342900" indent="-342900">
              <a:buClr>
                <a:srgbClr val="000000"/>
              </a:buClr>
              <a:buFont typeface="WingDings"/>
              <a:buChar char=""/>
            </a:pPr>
            <a:r>
              <a:rPr lang="en-US" sz="2400" b="1" dirty="0">
                <a:solidFill>
                  <a:srgbClr val="004992"/>
                </a:solidFill>
              </a:rPr>
              <a:t>Stigma = </a:t>
            </a:r>
            <a:r>
              <a:rPr lang="sl-SI" sz="2400" b="1" dirty="0">
                <a:solidFill>
                  <a:srgbClr val="004992"/>
                </a:solidFill>
              </a:rPr>
              <a:t>grška beseda</a:t>
            </a:r>
            <a:r>
              <a:rPr lang="en-US" sz="2400" b="1" dirty="0">
                <a:solidFill>
                  <a:srgbClr val="004992"/>
                </a:solidFill>
              </a:rPr>
              <a:t>. </a:t>
            </a:r>
            <a:r>
              <a:rPr lang="sl-SI" sz="2400" b="1" dirty="0">
                <a:solidFill>
                  <a:srgbClr val="004992"/>
                </a:solidFill>
              </a:rPr>
              <a:t>Dobesedno pomeni</a:t>
            </a:r>
            <a:r>
              <a:rPr lang="en-US" sz="2400" b="1" dirty="0">
                <a:solidFill>
                  <a:srgbClr val="004992"/>
                </a:solidFill>
              </a:rPr>
              <a:t>: </a:t>
            </a:r>
            <a:r>
              <a:rPr lang="sl-SI" sz="2400" dirty="0">
                <a:solidFill>
                  <a:srgbClr val="333333"/>
                </a:solidFill>
              </a:rPr>
              <a:t>znamenje,</a:t>
            </a:r>
            <a:r>
              <a:rPr lang="en-US" sz="2400" dirty="0">
                <a:solidFill>
                  <a:srgbClr val="333333"/>
                </a:solidFill>
              </a:rPr>
              <a:t> </a:t>
            </a:r>
            <a:r>
              <a:rPr lang="sl-SI" sz="2400" dirty="0">
                <a:solidFill>
                  <a:srgbClr val="333333"/>
                </a:solidFill>
              </a:rPr>
              <a:t>žig ali rana</a:t>
            </a:r>
          </a:p>
          <a:p>
            <a:pPr marL="342900" indent="-342900">
              <a:buClr>
                <a:srgbClr val="333333"/>
              </a:buClr>
              <a:buFont typeface="WingDings"/>
              <a:buChar char=""/>
            </a:pPr>
            <a:r>
              <a:rPr lang="sl-SI" sz="2400" b="1" dirty="0">
                <a:solidFill>
                  <a:srgbClr val="004992"/>
                </a:solidFill>
              </a:rPr>
              <a:t>Stigmatizacija</a:t>
            </a:r>
            <a:r>
              <a:rPr lang="en-US" sz="2400" b="1" dirty="0">
                <a:solidFill>
                  <a:srgbClr val="004992"/>
                </a:solidFill>
              </a:rPr>
              <a:t> </a:t>
            </a:r>
            <a:r>
              <a:rPr lang="sl-SI" sz="2400" dirty="0">
                <a:solidFill>
                  <a:srgbClr val="004992"/>
                </a:solidFill>
              </a:rPr>
              <a:t>pomeni, da se ljudem ali skupini pripiše negativne lastnosti</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34</a:t>
            </a:fld>
            <a:endParaRPr lang="de-DE">
              <a:latin typeface="+mn-lt"/>
              <a:ea typeface="+mn-ea"/>
              <a:cs typeface="+mn-cs"/>
            </a:endParaRPr>
          </a:p>
        </p:txBody>
      </p:sp>
      <p:sp>
        <p:nvSpPr>
          <p:cNvPr id="76804" name="Textfeld 5"/>
          <p:cNvSpPr txBox="1">
            <a:spLocks noChangeArrowheads="1"/>
          </p:cNvSpPr>
          <p:nvPr/>
        </p:nvSpPr>
        <p:spPr bwMode="auto">
          <a:xfrm rot="-748353">
            <a:off x="10825961" y="2312440"/>
            <a:ext cx="708014" cy="292388"/>
          </a:xfrm>
          <a:prstGeom prst="rect">
            <a:avLst/>
          </a:prstGeom>
          <a:noFill/>
          <a:ln w="9525">
            <a:noFill/>
            <a:miter lim="800000"/>
            <a:headEnd/>
            <a:tailEnd/>
          </a:ln>
        </p:spPr>
        <p:txBody>
          <a:bodyPr wrap="none">
            <a:noAutofit/>
          </a:bodyPr>
          <a:lstStyle/>
          <a:p>
            <a:r>
              <a:rPr lang="de-DE" sz="1300" b="1">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8545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el 1"/>
          <p:cNvSpPr>
            <a:spLocks noGrp="1"/>
          </p:cNvSpPr>
          <p:nvPr>
            <p:ph type="title"/>
          </p:nvPr>
        </p:nvSpPr>
        <p:spPr/>
        <p:txBody>
          <a:bodyPr/>
          <a:lstStyle/>
          <a:p>
            <a:r>
              <a:rPr lang="sl-SI" sz="3600" dirty="0">
                <a:solidFill>
                  <a:srgbClr val="004992"/>
                </a:solidFill>
                <a:latin typeface="+mn-lt"/>
                <a:ea typeface="+mn-ea"/>
                <a:cs typeface="+mn-cs"/>
              </a:rPr>
              <a:t>Kaj je stigma in kaj je ponotranjenje stigme?</a:t>
            </a:r>
            <a:endParaRPr lang="de-DE" sz="3600" dirty="0">
              <a:solidFill>
                <a:srgbClr val="004992"/>
              </a:solidFill>
              <a:latin typeface="+mn-lt"/>
              <a:ea typeface="+mn-ea"/>
              <a:cs typeface="+mn-cs"/>
            </a:endParaRPr>
          </a:p>
        </p:txBody>
      </p:sp>
      <p:sp>
        <p:nvSpPr>
          <p:cNvPr id="76802" name="Inhaltsplatzhalter 2"/>
          <p:cNvSpPr>
            <a:spLocks noGrp="1"/>
          </p:cNvSpPr>
          <p:nvPr>
            <p:ph idx="1"/>
          </p:nvPr>
        </p:nvSpPr>
        <p:spPr>
          <a:xfrm>
            <a:off x="408955" y="2204864"/>
            <a:ext cx="10058400" cy="4248000"/>
          </a:xfrm>
        </p:spPr>
        <p:txBody>
          <a:bodyPr>
            <a:noAutofit/>
          </a:bodyPr>
          <a:lstStyle/>
          <a:p>
            <a:pPr marL="342900" indent="-342900">
              <a:buClr>
                <a:srgbClr val="000000"/>
              </a:buClr>
              <a:buFont typeface="WingDings"/>
              <a:buChar char=""/>
            </a:pPr>
            <a:r>
              <a:rPr lang="en-US" sz="2400" b="1" dirty="0">
                <a:solidFill>
                  <a:srgbClr val="004992"/>
                </a:solidFill>
              </a:rPr>
              <a:t>Stigma = </a:t>
            </a:r>
            <a:r>
              <a:rPr lang="sl-SI" sz="2400" b="1" dirty="0">
                <a:solidFill>
                  <a:srgbClr val="004992"/>
                </a:solidFill>
              </a:rPr>
              <a:t>grška beseda</a:t>
            </a:r>
            <a:r>
              <a:rPr lang="en-US" sz="2400" b="1" dirty="0">
                <a:solidFill>
                  <a:srgbClr val="004992"/>
                </a:solidFill>
              </a:rPr>
              <a:t>. </a:t>
            </a:r>
            <a:r>
              <a:rPr lang="sl-SI" sz="2400" b="1" dirty="0">
                <a:solidFill>
                  <a:srgbClr val="004992"/>
                </a:solidFill>
              </a:rPr>
              <a:t>Dobesedno pomeni</a:t>
            </a:r>
            <a:r>
              <a:rPr lang="en-US" sz="2400" b="1" dirty="0">
                <a:solidFill>
                  <a:srgbClr val="004992"/>
                </a:solidFill>
              </a:rPr>
              <a:t>: </a:t>
            </a:r>
            <a:r>
              <a:rPr lang="sl-SI" sz="2400" dirty="0">
                <a:solidFill>
                  <a:srgbClr val="333333"/>
                </a:solidFill>
              </a:rPr>
              <a:t>znamenje,</a:t>
            </a:r>
            <a:r>
              <a:rPr lang="en-US" sz="2400" dirty="0">
                <a:solidFill>
                  <a:srgbClr val="333333"/>
                </a:solidFill>
              </a:rPr>
              <a:t> </a:t>
            </a:r>
            <a:r>
              <a:rPr lang="sl-SI" sz="2400" dirty="0">
                <a:solidFill>
                  <a:srgbClr val="333333"/>
                </a:solidFill>
              </a:rPr>
              <a:t>žig ali rana</a:t>
            </a:r>
          </a:p>
          <a:p>
            <a:pPr marL="342900" indent="-342900">
              <a:buClr>
                <a:srgbClr val="333333"/>
              </a:buClr>
              <a:buFont typeface="WingDings"/>
              <a:buChar char=""/>
            </a:pPr>
            <a:r>
              <a:rPr lang="sl-SI" sz="2400" b="1" dirty="0">
                <a:solidFill>
                  <a:srgbClr val="004992"/>
                </a:solidFill>
              </a:rPr>
              <a:t>Stigmatizacija</a:t>
            </a:r>
            <a:r>
              <a:rPr lang="en-US" sz="2400" b="1" dirty="0">
                <a:solidFill>
                  <a:srgbClr val="004992"/>
                </a:solidFill>
              </a:rPr>
              <a:t> </a:t>
            </a:r>
            <a:r>
              <a:rPr lang="sl-SI" sz="2400" dirty="0">
                <a:solidFill>
                  <a:srgbClr val="004992"/>
                </a:solidFill>
              </a:rPr>
              <a:t>pomeni, da se ljudem ali skupini pripiše negativne lastnosti</a:t>
            </a:r>
            <a:endParaRPr lang="de-DE" sz="2400" dirty="0">
              <a:solidFill>
                <a:srgbClr val="004992"/>
              </a:solidFill>
            </a:endParaRPr>
          </a:p>
          <a:p>
            <a:pPr marL="342900" indent="-342900">
              <a:buClr>
                <a:srgbClr val="333333"/>
              </a:buClr>
              <a:buFont typeface="WingDings"/>
              <a:buChar char=""/>
            </a:pPr>
            <a:r>
              <a:rPr lang="sl-SI" sz="2400" dirty="0">
                <a:solidFill>
                  <a:srgbClr val="333333"/>
                </a:solidFill>
              </a:rPr>
              <a:t>To se zgodi brez kritičnega razmisleka o resničnosti</a:t>
            </a:r>
            <a:r>
              <a:rPr lang="en-US" sz="2400" dirty="0">
                <a:solidFill>
                  <a:srgbClr val="333333"/>
                </a:solidFill>
              </a:rPr>
              <a:t>.</a:t>
            </a:r>
          </a:p>
          <a:p>
            <a:pPr marL="342900" indent="-342900">
              <a:buClr>
                <a:srgbClr val="333333"/>
              </a:buClr>
              <a:buFont typeface="WingDings"/>
              <a:buChar char=""/>
            </a:pPr>
            <a:r>
              <a:rPr lang="sl-SI" sz="2400" dirty="0">
                <a:solidFill>
                  <a:srgbClr val="333333"/>
                </a:solidFill>
              </a:rPr>
              <a:t>Stigma vodi do razvrednotenja in/ali izločanja posameznikov.</a:t>
            </a:r>
          </a:p>
          <a:p>
            <a:pPr marL="342900" indent="-342900">
              <a:buClr>
                <a:srgbClr val="333333"/>
              </a:buClr>
              <a:buFont typeface="WingDings"/>
              <a:buChar char=""/>
            </a:pPr>
            <a:r>
              <a:rPr lang="en-US" sz="2400" dirty="0">
                <a:solidFill>
                  <a:srgbClr val="333333"/>
                </a:solidFill>
              </a:rPr>
              <a:t>Stigma </a:t>
            </a:r>
            <a:r>
              <a:rPr lang="sl-SI" sz="2400" dirty="0">
                <a:solidFill>
                  <a:srgbClr val="333333"/>
                </a:solidFill>
              </a:rPr>
              <a:t>se lahko pojavi pri določenih boleznih </a:t>
            </a:r>
            <a:r>
              <a:rPr lang="en-US" sz="2400" dirty="0">
                <a:solidFill>
                  <a:srgbClr val="333333"/>
                </a:solidFill>
              </a:rPr>
              <a:t>(</a:t>
            </a:r>
            <a:r>
              <a:rPr lang="sl-SI" sz="2400" dirty="0">
                <a:solidFill>
                  <a:srgbClr val="333333"/>
                </a:solidFill>
              </a:rPr>
              <a:t>npr</a:t>
            </a:r>
            <a:r>
              <a:rPr lang="en-US" sz="2400" dirty="0">
                <a:solidFill>
                  <a:srgbClr val="333333"/>
                </a:solidFill>
              </a:rPr>
              <a:t>. HIV), </a:t>
            </a:r>
            <a:r>
              <a:rPr lang="sl-SI" sz="2400" dirty="0">
                <a:solidFill>
                  <a:srgbClr val="333333"/>
                </a:solidFill>
              </a:rPr>
              <a:t>vidni invalidnosti ali duševnih boleznih kot npr. pri psihozi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a:solidFill>
                  <a:srgbClr val="333333"/>
                </a:solidFill>
              </a:rPr>
              <a:t>“</a:t>
            </a:r>
            <a:r>
              <a:rPr lang="sl-SI" sz="2400" dirty="0">
                <a:solidFill>
                  <a:srgbClr val="333333"/>
                </a:solidFill>
              </a:rPr>
              <a:t>Ponotranjenje stigme</a:t>
            </a:r>
            <a:r>
              <a:rPr lang="en-US" sz="2400" dirty="0">
                <a:solidFill>
                  <a:srgbClr val="333333"/>
                </a:solidFill>
              </a:rPr>
              <a:t>” </a:t>
            </a:r>
            <a:r>
              <a:rPr lang="sl-SI" sz="2400" dirty="0">
                <a:solidFill>
                  <a:srgbClr val="333333"/>
                </a:solidFill>
              </a:rPr>
              <a:t>pomeni, da so oboleli ljudje tako močno prevzeli stigmo, ki so jo doživeli od drugih, da ocenjujejo sami sebe kot </a:t>
            </a:r>
            <a:r>
              <a:rPr lang="en-US" sz="2400" dirty="0">
                <a:solidFill>
                  <a:srgbClr val="333333"/>
                </a:solidFill>
              </a:rPr>
              <a:t>“</a:t>
            </a:r>
            <a:r>
              <a:rPr lang="sl-SI" sz="2400" dirty="0">
                <a:solidFill>
                  <a:srgbClr val="333333"/>
                </a:solidFill>
              </a:rPr>
              <a:t>manjvredne</a:t>
            </a:r>
            <a:r>
              <a:rPr lang="en-US" sz="2400" dirty="0">
                <a:solidFill>
                  <a:srgbClr val="333333"/>
                </a:solidFill>
              </a:rPr>
              <a:t>”.</a:t>
            </a:r>
            <a:endParaRPr lang="sl-SI"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35</a:t>
            </a:fld>
            <a:endParaRPr lang="de-DE">
              <a:latin typeface="+mn-lt"/>
              <a:ea typeface="+mn-ea"/>
              <a:cs typeface="+mn-cs"/>
            </a:endParaRPr>
          </a:p>
        </p:txBody>
      </p:sp>
      <p:sp>
        <p:nvSpPr>
          <p:cNvPr id="76804" name="Textfeld 5"/>
          <p:cNvSpPr txBox="1">
            <a:spLocks noChangeArrowheads="1"/>
          </p:cNvSpPr>
          <p:nvPr/>
        </p:nvSpPr>
        <p:spPr bwMode="auto">
          <a:xfrm rot="-748353">
            <a:off x="10825961" y="2312440"/>
            <a:ext cx="708014" cy="292388"/>
          </a:xfrm>
          <a:prstGeom prst="rect">
            <a:avLst/>
          </a:prstGeom>
          <a:noFill/>
          <a:ln w="9525">
            <a:noFill/>
            <a:miter lim="800000"/>
            <a:headEnd/>
            <a:tailEnd/>
          </a:ln>
        </p:spPr>
        <p:txBody>
          <a:bodyPr wrap="none">
            <a:noAutofit/>
          </a:bodyPr>
          <a:lstStyle/>
          <a:p>
            <a:r>
              <a:rPr lang="de-DE" sz="1300" b="1">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0673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Stigmatizacija ljudi, ki doživljajo psihozo</a:t>
            </a:r>
            <a:endParaRPr lang="de-DE" sz="3600" dirty="0">
              <a:latin typeface="+mn-lt"/>
              <a:ea typeface="+mn-ea"/>
              <a:cs typeface="+mn-cs"/>
            </a:endParaRPr>
          </a:p>
        </p:txBody>
      </p:sp>
      <p:sp>
        <p:nvSpPr>
          <p:cNvPr id="78851" name="Inhaltsplatzhalter 2"/>
          <p:cNvSpPr>
            <a:spLocks noGrp="1"/>
          </p:cNvSpPr>
          <p:nvPr>
            <p:ph idx="1"/>
          </p:nvPr>
        </p:nvSpPr>
        <p:spPr/>
        <p:txBody>
          <a:bodyPr>
            <a:noAutofit/>
          </a:bodyPr>
          <a:lstStyle/>
          <a:p>
            <a:r>
              <a:rPr lang="sl-SI" sz="2400" dirty="0">
                <a:solidFill>
                  <a:srgbClr val="333333"/>
                </a:solidFill>
              </a:rPr>
              <a:t>Kakšne domneve in predsodke o ljudeh s psihozo ste slišali od drugih </a:t>
            </a:r>
            <a:r>
              <a:rPr lang="sl-SI" sz="2400">
                <a:solidFill>
                  <a:srgbClr val="333333"/>
                </a:solidFill>
              </a:rPr>
              <a:t>ljudi?</a:t>
            </a:r>
          </a:p>
          <a:p>
            <a:r>
              <a:rPr lang="sl-SI" sz="2400">
                <a:solidFill>
                  <a:srgbClr val="333333"/>
                </a:solidFill>
              </a:rPr>
              <a:t>Kakšna </a:t>
            </a:r>
            <a:r>
              <a:rPr lang="sl-SI" sz="2400" dirty="0">
                <a:solidFill>
                  <a:srgbClr val="333333"/>
                </a:solidFill>
              </a:rPr>
              <a:t>mnenje imate vi sami o ljudeh, ki imajo simptome </a:t>
            </a:r>
            <a:r>
              <a:rPr lang="sl-SI" sz="2400">
                <a:solidFill>
                  <a:srgbClr val="333333"/>
                </a:solidFill>
              </a:rPr>
              <a:t>psihoze?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36</a:t>
            </a:fld>
            <a:endParaRPr lang="de-DE">
              <a:latin typeface="+mn-lt"/>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Psihoza kot stigma</a:t>
            </a:r>
            <a:endParaRPr lang="de-DE" sz="3600" dirty="0">
              <a:latin typeface="+mn-lt"/>
              <a:ea typeface="+mn-ea"/>
              <a:cs typeface="+mn-cs"/>
            </a:endParaRPr>
          </a:p>
        </p:txBody>
      </p:sp>
      <p:sp>
        <p:nvSpPr>
          <p:cNvPr id="79876" name="Inhaltsplatzhalter 2"/>
          <p:cNvSpPr>
            <a:spLocks noGrp="1"/>
          </p:cNvSpPr>
          <p:nvPr>
            <p:ph idx="1"/>
          </p:nvPr>
        </p:nvSpPr>
        <p:spPr/>
        <p:txBody>
          <a:bodyPr>
            <a:noAutofit/>
          </a:bodyPr>
          <a:lstStyle/>
          <a:p>
            <a:r>
              <a:rPr lang="sl-SI" sz="2400" dirty="0">
                <a:solidFill>
                  <a:srgbClr val="004992"/>
                </a:solidFill>
              </a:rPr>
              <a:t>Nekatera prepričanja o ljudeh s psihozo</a:t>
            </a:r>
            <a:r>
              <a:rPr lang="de-DE" sz="2400" dirty="0">
                <a:solidFill>
                  <a:srgbClr val="004992"/>
                </a:solidFill>
              </a:rPr>
              <a:t>:</a:t>
            </a:r>
          </a:p>
          <a:p>
            <a:r>
              <a:rPr lang="sl-SI" sz="2400" dirty="0">
                <a:solidFill>
                  <a:srgbClr val="333333"/>
                </a:solidFill>
              </a:rPr>
              <a:t>Oni so</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nevarni in nepredvidljivi</a:t>
            </a:r>
            <a:endParaRPr lang="de-DE" sz="2400" dirty="0">
              <a:solidFill>
                <a:srgbClr val="333333"/>
              </a:solidFill>
            </a:endParaRPr>
          </a:p>
          <a:p>
            <a:pPr marL="342900" indent="-342900">
              <a:buClr>
                <a:srgbClr val="333333"/>
              </a:buClr>
              <a:buFont typeface="WingDings"/>
              <a:buChar char=""/>
            </a:pPr>
            <a:r>
              <a:rPr lang="sl-SI" sz="2400" dirty="0">
                <a:solidFill>
                  <a:srgbClr val="333333"/>
                </a:solidFill>
              </a:rPr>
              <a:t>razcepljena osebnost </a:t>
            </a:r>
            <a:r>
              <a:rPr lang="de-DE" sz="2400" dirty="0">
                <a:solidFill>
                  <a:srgbClr val="333333"/>
                </a:solidFill>
              </a:rPr>
              <a:t>(</a:t>
            </a:r>
            <a:r>
              <a:rPr lang="sl-SI" sz="2400" dirty="0">
                <a:solidFill>
                  <a:srgbClr val="333333"/>
                </a:solidFill>
              </a:rPr>
              <a:t>zaradi psihoze</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niso pametni</a:t>
            </a:r>
            <a:endParaRPr lang="de-DE" sz="2400" dirty="0">
              <a:solidFill>
                <a:srgbClr val="333333"/>
              </a:solidFill>
            </a:endParaRPr>
          </a:p>
          <a:p>
            <a:pPr marL="342900" indent="-342900">
              <a:buClr>
                <a:srgbClr val="333333"/>
              </a:buClr>
              <a:buFont typeface="WingDings"/>
              <a:buChar char=""/>
            </a:pPr>
            <a:r>
              <a:rPr lang="sl-SI" sz="2400" dirty="0">
                <a:solidFill>
                  <a:srgbClr val="333333"/>
                </a:solidFill>
              </a:rPr>
              <a:t>Neozdravljivo bolni</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37</a:t>
            </a:fld>
            <a:endParaRPr lang="de-DE">
              <a:latin typeface="+mn-lt"/>
              <a:ea typeface="+mn-ea"/>
              <a:cs typeface="+mn-cs"/>
            </a:endParaRPr>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9" name="Caption_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lang="en-US" sz="2400" spc="-15" dirty="0" err="1">
                <a:solidFill>
                  <a:srgbClr val="333333"/>
                </a:solidFill>
                <a:ea typeface="+mn-ea"/>
                <a:cs typeface="+mn-cs"/>
              </a:rPr>
              <a:t>Upravičeno</a:t>
            </a:r>
            <a:r>
              <a:rPr lang="en-US" sz="2400" spc="-15" dirty="0">
                <a:solidFill>
                  <a:srgbClr val="333333"/>
                </a:solidFill>
                <a:ea typeface="+mn-ea"/>
                <a:cs typeface="+mn-cs"/>
              </a:rPr>
              <a:t>? 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Psihoza kot stigma</a:t>
            </a:r>
            <a:endParaRPr lang="de-DE" sz="3600" dirty="0">
              <a:latin typeface="+mn-lt"/>
              <a:ea typeface="+mn-ea"/>
              <a:cs typeface="+mn-cs"/>
            </a:endParaRPr>
          </a:p>
        </p:txBody>
      </p:sp>
      <p:sp>
        <p:nvSpPr>
          <p:cNvPr id="84993" name="Inhaltsplatzhalter 2"/>
          <p:cNvSpPr>
            <a:spLocks noGrp="1"/>
          </p:cNvSpPr>
          <p:nvPr>
            <p:ph idx="1"/>
          </p:nvPr>
        </p:nvSpPr>
        <p:spPr/>
        <p:txBody>
          <a:bodyPr>
            <a:noAutofit/>
          </a:bodyPr>
          <a:lstStyle/>
          <a:p>
            <a:pPr eaLnBrk="1" hangingPunct="1"/>
            <a:r>
              <a:rPr lang="sl-SI" sz="2000" dirty="0">
                <a:solidFill>
                  <a:srgbClr val="004992"/>
                </a:solidFill>
              </a:rPr>
              <a:t>Upravičeno</a:t>
            </a:r>
            <a:r>
              <a:rPr lang="de-DE" sz="2000" dirty="0">
                <a:solidFill>
                  <a:srgbClr val="004992"/>
                </a:solidFill>
              </a:rPr>
              <a:t>? N</a:t>
            </a:r>
            <a:r>
              <a:rPr lang="sl-SI" sz="2000" dirty="0">
                <a:solidFill>
                  <a:srgbClr val="004992"/>
                </a:solidFill>
              </a:rPr>
              <a:t>E</a:t>
            </a:r>
            <a:r>
              <a:rPr lang="de-DE" sz="2000" dirty="0">
                <a:solidFill>
                  <a:srgbClr val="004992"/>
                </a:solidFill>
              </a:rPr>
              <a:t>!</a:t>
            </a:r>
          </a:p>
          <a:p>
            <a:r>
              <a:rPr lang="sl-SI" sz="2000" dirty="0">
                <a:solidFill>
                  <a:srgbClr val="004992"/>
                </a:solidFill>
              </a:rPr>
              <a:t>Nevarni in nepredvidljivi</a:t>
            </a:r>
            <a:r>
              <a:rPr lang="de-DE" sz="20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38</a:t>
            </a:fld>
            <a:endParaRPr lang="de-DE">
              <a:latin typeface="+mn-lt"/>
              <a:ea typeface="+mn-ea"/>
              <a:cs typeface="+mn-cs"/>
            </a:endParaRPr>
          </a:p>
        </p:txBody>
      </p:sp>
    </p:spTree>
    <p:extLst>
      <p:ext uri="{BB962C8B-B14F-4D97-AF65-F5344CB8AC3E}">
        <p14:creationId xmlns:p14="http://schemas.microsoft.com/office/powerpoint/2010/main" val="387641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Psihoza kot stigma</a:t>
            </a:r>
            <a:endParaRPr lang="de-DE" sz="3600" dirty="0">
              <a:latin typeface="+mn-lt"/>
              <a:ea typeface="+mn-ea"/>
              <a:cs typeface="+mn-cs"/>
            </a:endParaRPr>
          </a:p>
        </p:txBody>
      </p:sp>
      <p:sp>
        <p:nvSpPr>
          <p:cNvPr id="84993" name="Inhaltsplatzhalter 2"/>
          <p:cNvSpPr>
            <a:spLocks noGrp="1"/>
          </p:cNvSpPr>
          <p:nvPr>
            <p:ph idx="1"/>
          </p:nvPr>
        </p:nvSpPr>
        <p:spPr/>
        <p:txBody>
          <a:bodyPr>
            <a:noAutofit/>
          </a:bodyPr>
          <a:lstStyle/>
          <a:p>
            <a:pPr eaLnBrk="1" hangingPunct="1"/>
            <a:r>
              <a:rPr lang="sl-SI" sz="2000" dirty="0">
                <a:solidFill>
                  <a:srgbClr val="004992"/>
                </a:solidFill>
              </a:rPr>
              <a:t>Upravičeno</a:t>
            </a:r>
            <a:r>
              <a:rPr lang="de-DE" sz="2000" dirty="0">
                <a:solidFill>
                  <a:srgbClr val="004992"/>
                </a:solidFill>
              </a:rPr>
              <a:t>? N</a:t>
            </a:r>
            <a:r>
              <a:rPr lang="sl-SI" sz="2000" dirty="0">
                <a:solidFill>
                  <a:srgbClr val="004992"/>
                </a:solidFill>
              </a:rPr>
              <a:t>E</a:t>
            </a:r>
            <a:r>
              <a:rPr lang="de-DE" sz="2000" dirty="0">
                <a:solidFill>
                  <a:srgbClr val="004992"/>
                </a:solidFill>
              </a:rPr>
              <a:t>!</a:t>
            </a:r>
          </a:p>
          <a:p>
            <a:r>
              <a:rPr lang="sl-SI" sz="2000" dirty="0">
                <a:solidFill>
                  <a:srgbClr val="004992"/>
                </a:solidFill>
              </a:rPr>
              <a:t>Nevarni in nepredvidljivi</a:t>
            </a:r>
            <a:r>
              <a:rPr lang="de-DE" sz="2000" dirty="0">
                <a:solidFill>
                  <a:srgbClr val="004992"/>
                </a:solidFill>
              </a:rPr>
              <a:t>?</a:t>
            </a:r>
          </a:p>
          <a:p>
            <a:r>
              <a:rPr lang="sl-SI" sz="2000" dirty="0">
                <a:solidFill>
                  <a:srgbClr val="333333"/>
                </a:solidFill>
              </a:rPr>
              <a:t>Ljudje s psihozo so bolj verjetno žrtev zlorab in nasilja, kot da bi bili sami nasilni</a:t>
            </a:r>
            <a:r>
              <a:rPr lang="en-US" sz="2000" dirty="0">
                <a:solidFill>
                  <a:srgbClr val="333333"/>
                </a:solidFill>
              </a:rPr>
              <a:t>.</a:t>
            </a:r>
            <a:endParaRPr lang="de-DE" sz="2000" u="sng" dirty="0">
              <a:solidFill>
                <a:srgbClr val="333333"/>
              </a:solidFill>
            </a:endParaRPr>
          </a:p>
          <a:p>
            <a:r>
              <a:rPr lang="sl-SI" sz="2000" u="sng" dirty="0">
                <a:solidFill>
                  <a:srgbClr val="333333"/>
                </a:solidFill>
              </a:rPr>
              <a:t>Vendar</a:t>
            </a:r>
            <a:r>
              <a:rPr lang="de-DE" sz="2000" dirty="0">
                <a:solidFill>
                  <a:srgbClr val="333333"/>
                </a:solidFill>
              </a:rPr>
              <a:t>: </a:t>
            </a:r>
            <a:r>
              <a:rPr lang="sl-SI" sz="2000" dirty="0">
                <a:solidFill>
                  <a:srgbClr val="333333"/>
                </a:solidFill>
              </a:rPr>
              <a:t>Kadar so nasilni</a:t>
            </a:r>
            <a:r>
              <a:rPr lang="de-DE" sz="2000" dirty="0">
                <a:solidFill>
                  <a:srgbClr val="333333"/>
                </a:solidFill>
              </a:rPr>
              <a:t>...</a:t>
            </a:r>
          </a:p>
          <a:p>
            <a:pPr marL="342900" indent="-342900">
              <a:buClr>
                <a:srgbClr val="333333"/>
              </a:buClr>
              <a:buFont typeface="WingDings"/>
              <a:buChar char=""/>
            </a:pPr>
            <a:r>
              <a:rPr lang="de-DE" sz="2000" dirty="0">
                <a:solidFill>
                  <a:srgbClr val="333333"/>
                </a:solidFill>
              </a:rPr>
              <a:t>... </a:t>
            </a:r>
            <a:r>
              <a:rPr lang="sl-SI" sz="2000" dirty="0">
                <a:solidFill>
                  <a:srgbClr val="333333"/>
                </a:solidFill>
              </a:rPr>
              <a:t>bodo o tem časopisi bolj verjetno poročali na naslovnici, ker je</a:t>
            </a:r>
            <a:r>
              <a:rPr lang="en-US" sz="2000" dirty="0">
                <a:solidFill>
                  <a:srgbClr val="333333"/>
                </a:solidFill>
              </a:rPr>
              <a:t> </a:t>
            </a:r>
            <a:r>
              <a:rPr lang="sl-SI" sz="2000" dirty="0">
                <a:solidFill>
                  <a:srgbClr val="333333"/>
                </a:solidFill>
              </a:rPr>
              <a:t>način, na katerega se je zgodil zločin, bolj neobičajen ali manj razumljiv</a:t>
            </a:r>
            <a:r>
              <a:rPr lang="en-US" sz="2000" dirty="0">
                <a:solidFill>
                  <a:srgbClr val="333333"/>
                </a:solidFill>
              </a:rPr>
              <a:t> </a:t>
            </a:r>
            <a:r>
              <a:rPr lang="de-DE" sz="2000" dirty="0">
                <a:solidFill>
                  <a:srgbClr val="333333"/>
                </a:solidFill>
              </a:rPr>
              <a:t>(</a:t>
            </a:r>
            <a:r>
              <a:rPr lang="sl-SI" sz="2000" dirty="0">
                <a:solidFill>
                  <a:srgbClr val="333333"/>
                </a:solidFill>
              </a:rPr>
              <a:t>npr.</a:t>
            </a:r>
            <a:r>
              <a:rPr lang="en-US" sz="2000" dirty="0">
                <a:solidFill>
                  <a:srgbClr val="333333"/>
                </a:solidFill>
              </a:rPr>
              <a:t> </a:t>
            </a:r>
            <a:r>
              <a:rPr lang="sl-SI" sz="2000" dirty="0">
                <a:solidFill>
                  <a:srgbClr val="333333"/>
                </a:solidFill>
              </a:rPr>
              <a:t>duševno bolan človek je napadel nemška politika </a:t>
            </a:r>
            <a:r>
              <a:rPr lang="en-US" sz="2000" dirty="0">
                <a:solidFill>
                  <a:srgbClr val="333333"/>
                </a:solidFill>
              </a:rPr>
              <a:t>Lafontaine</a:t>
            </a:r>
            <a:r>
              <a:rPr lang="sl-SI" sz="2000" dirty="0">
                <a:solidFill>
                  <a:srgbClr val="333333"/>
                </a:solidFill>
              </a:rPr>
              <a:t>-a</a:t>
            </a:r>
            <a:r>
              <a:rPr lang="en-US" sz="2000" dirty="0">
                <a:solidFill>
                  <a:srgbClr val="333333"/>
                </a:solidFill>
              </a:rPr>
              <a:t> </a:t>
            </a:r>
            <a:r>
              <a:rPr lang="sl-SI" sz="2000" dirty="0">
                <a:solidFill>
                  <a:srgbClr val="333333"/>
                </a:solidFill>
              </a:rPr>
              <a:t>in</a:t>
            </a:r>
            <a:r>
              <a:rPr lang="en-US" sz="2000" dirty="0">
                <a:solidFill>
                  <a:srgbClr val="333333"/>
                </a:solidFill>
              </a:rPr>
              <a:t> </a:t>
            </a:r>
            <a:r>
              <a:rPr lang="en-US" sz="2000" dirty="0" err="1">
                <a:solidFill>
                  <a:srgbClr val="333333"/>
                </a:solidFill>
              </a:rPr>
              <a:t>Schäuble</a:t>
            </a:r>
            <a:r>
              <a:rPr lang="sl-SI" sz="2000" dirty="0">
                <a:solidFill>
                  <a:srgbClr val="333333"/>
                </a:solidFill>
              </a:rPr>
              <a:t>-a</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pPr>
            <a:r>
              <a:rPr lang="sl-SI" sz="2000" dirty="0">
                <a:solidFill>
                  <a:srgbClr val="333333"/>
                </a:solidFill>
              </a:rPr>
              <a:t>Strategija odvetnikov, ki skušajo upravičiti dejanje nasilja z neprištevnostjo zaradi duševne bolezni </a:t>
            </a:r>
            <a:r>
              <a:rPr lang="de-DE" sz="2000" dirty="0">
                <a:solidFill>
                  <a:srgbClr val="333333"/>
                </a:solidFill>
              </a:rPr>
              <a:t>(</a:t>
            </a:r>
            <a:r>
              <a:rPr lang="sl-SI" sz="2000" dirty="0">
                <a:solidFill>
                  <a:srgbClr val="333333"/>
                </a:solidFill>
              </a:rPr>
              <a:t>pa če je to res ali ne</a:t>
            </a:r>
            <a:r>
              <a:rPr lang="de-DE" sz="2000" dirty="0">
                <a:solidFill>
                  <a:srgbClr val="333333"/>
                </a:solidFill>
              </a:rPr>
              <a:t>)</a:t>
            </a:r>
            <a:r>
              <a:rPr lang="sl-SI" sz="2000" dirty="0">
                <a:solidFill>
                  <a:srgbClr val="333333"/>
                </a:solidFill>
              </a:rPr>
              <a:t>,</a:t>
            </a:r>
            <a:r>
              <a:rPr lang="de-DE" sz="2000" dirty="0">
                <a:solidFill>
                  <a:srgbClr val="333333"/>
                </a:solidFill>
              </a:rPr>
              <a:t> </a:t>
            </a:r>
            <a:r>
              <a:rPr lang="sl-SI" sz="2000" dirty="0">
                <a:solidFill>
                  <a:srgbClr val="333333"/>
                </a:solidFill>
              </a:rPr>
              <a:t>občasno ojačuje ta vtis</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26744063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Psihoza kot stigma</a:t>
            </a:r>
            <a:endParaRPr lang="de-DE" sz="3600" dirty="0">
              <a:latin typeface="+mn-lt"/>
              <a:ea typeface="+mn-ea"/>
              <a:cs typeface="+mn-cs"/>
            </a:endParaRPr>
          </a:p>
        </p:txBody>
      </p:sp>
      <p:sp>
        <p:nvSpPr>
          <p:cNvPr id="84993" name="Inhaltsplatzhalter 2"/>
          <p:cNvSpPr>
            <a:spLocks noGrp="1"/>
          </p:cNvSpPr>
          <p:nvPr>
            <p:ph idx="1"/>
          </p:nvPr>
        </p:nvSpPr>
        <p:spPr/>
        <p:txBody>
          <a:bodyPr>
            <a:noAutofit/>
          </a:bodyPr>
          <a:lstStyle/>
          <a:p>
            <a:pPr eaLnBrk="1" hangingPunct="1"/>
            <a:r>
              <a:rPr lang="sl-SI" sz="2000" dirty="0">
                <a:solidFill>
                  <a:srgbClr val="004992"/>
                </a:solidFill>
              </a:rPr>
              <a:t>Upravičeno</a:t>
            </a:r>
            <a:r>
              <a:rPr lang="de-DE" sz="2000" dirty="0">
                <a:solidFill>
                  <a:srgbClr val="004992"/>
                </a:solidFill>
              </a:rPr>
              <a:t>? N</a:t>
            </a:r>
            <a:r>
              <a:rPr lang="sl-SI" sz="2000" dirty="0">
                <a:solidFill>
                  <a:srgbClr val="004992"/>
                </a:solidFill>
              </a:rPr>
              <a:t>E</a:t>
            </a:r>
            <a:r>
              <a:rPr lang="de-DE" sz="2000" dirty="0">
                <a:solidFill>
                  <a:srgbClr val="004992"/>
                </a:solidFill>
              </a:rPr>
              <a:t>!</a:t>
            </a:r>
          </a:p>
          <a:p>
            <a:pPr marL="342900" indent="-342900" eaLnBrk="1" hangingPunct="1">
              <a:buClr>
                <a:srgbClr val="333333"/>
              </a:buClr>
              <a:buFont typeface="WingDings"/>
              <a:buChar char=""/>
            </a:pPr>
            <a:r>
              <a:rPr lang="sl-SI" sz="2000" dirty="0">
                <a:solidFill>
                  <a:srgbClr val="004992"/>
                </a:solidFill>
              </a:rPr>
              <a:t>Razcepljena osebnost</a:t>
            </a:r>
            <a:r>
              <a:rPr lang="de-DE" sz="2000" dirty="0">
                <a:solidFill>
                  <a:srgbClr val="004992"/>
                </a:solidFill>
              </a:rPr>
              <a:t>: </a:t>
            </a:r>
            <a:r>
              <a:rPr lang="sl-SI" sz="2000" dirty="0">
                <a:solidFill>
                  <a:srgbClr val="333333"/>
                </a:solidFill>
              </a:rPr>
              <a:t>Ta podoba je napačna in zavajajoča</a:t>
            </a:r>
            <a:r>
              <a:rPr lang="en-US" sz="2000" dirty="0">
                <a:solidFill>
                  <a:srgbClr val="333333"/>
                </a:solidFill>
              </a:rPr>
              <a:t>. </a:t>
            </a:r>
            <a:r>
              <a:rPr lang="sl-SI" sz="2000" dirty="0">
                <a:solidFill>
                  <a:srgbClr val="333333"/>
                </a:solidFill>
              </a:rPr>
              <a:t>Sporno je ali razcepljena oz multipla osebnost sploh obstaja</a:t>
            </a:r>
            <a:r>
              <a:rPr lang="en-US" sz="2000" dirty="0">
                <a:solidFill>
                  <a:srgbClr val="333333"/>
                </a:solidFill>
              </a:rPr>
              <a:t>. </a:t>
            </a:r>
            <a:r>
              <a:rPr lang="sl-SI" sz="2000" dirty="0">
                <a:solidFill>
                  <a:srgbClr val="333333"/>
                </a:solidFill>
              </a:rPr>
              <a:t>Drugič ta simptom ne kaže na shizofrenijo ali psihozo</a:t>
            </a:r>
            <a:r>
              <a:rPr 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31220732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Psihoza kot stigma</a:t>
            </a:r>
            <a:endParaRPr lang="de-DE" sz="3600" dirty="0">
              <a:latin typeface="+mn-lt"/>
              <a:ea typeface="+mn-ea"/>
              <a:cs typeface="+mn-cs"/>
            </a:endParaRPr>
          </a:p>
        </p:txBody>
      </p:sp>
      <p:sp>
        <p:nvSpPr>
          <p:cNvPr id="84993" name="Inhaltsplatzhalter 2"/>
          <p:cNvSpPr>
            <a:spLocks noGrp="1"/>
          </p:cNvSpPr>
          <p:nvPr>
            <p:ph idx="1"/>
          </p:nvPr>
        </p:nvSpPr>
        <p:spPr/>
        <p:txBody>
          <a:bodyPr>
            <a:noAutofit/>
          </a:bodyPr>
          <a:lstStyle/>
          <a:p>
            <a:pPr eaLnBrk="1" hangingPunct="1"/>
            <a:r>
              <a:rPr lang="sl-SI" sz="2000" dirty="0">
                <a:solidFill>
                  <a:srgbClr val="004992"/>
                </a:solidFill>
              </a:rPr>
              <a:t>Upravičeno</a:t>
            </a:r>
            <a:r>
              <a:rPr lang="de-DE" sz="2000" dirty="0">
                <a:solidFill>
                  <a:srgbClr val="004992"/>
                </a:solidFill>
              </a:rPr>
              <a:t>? N</a:t>
            </a:r>
            <a:r>
              <a:rPr lang="sl-SI" sz="2000" dirty="0">
                <a:solidFill>
                  <a:srgbClr val="004992"/>
                </a:solidFill>
              </a:rPr>
              <a:t>E</a:t>
            </a:r>
            <a:r>
              <a:rPr lang="de-DE" sz="2000" dirty="0">
                <a:solidFill>
                  <a:srgbClr val="004992"/>
                </a:solidFill>
              </a:rPr>
              <a:t>!</a:t>
            </a:r>
          </a:p>
          <a:p>
            <a:pPr marL="342900" indent="-342900" eaLnBrk="1" hangingPunct="1">
              <a:buClr>
                <a:srgbClr val="333333"/>
              </a:buClr>
              <a:buFont typeface="WingDings"/>
              <a:buChar char=""/>
            </a:pPr>
            <a:r>
              <a:rPr lang="sl-SI" sz="2000" dirty="0">
                <a:solidFill>
                  <a:srgbClr val="004992"/>
                </a:solidFill>
              </a:rPr>
              <a:t>Razcepljena osebnost</a:t>
            </a:r>
            <a:r>
              <a:rPr lang="de-DE" sz="2000" dirty="0">
                <a:solidFill>
                  <a:srgbClr val="004992"/>
                </a:solidFill>
              </a:rPr>
              <a:t>: </a:t>
            </a:r>
            <a:r>
              <a:rPr lang="sl-SI" sz="2000" dirty="0">
                <a:solidFill>
                  <a:srgbClr val="333333"/>
                </a:solidFill>
              </a:rPr>
              <a:t>Ta podoba je napačna in zavajajoča</a:t>
            </a:r>
            <a:r>
              <a:rPr lang="en-US" sz="2000" dirty="0">
                <a:solidFill>
                  <a:srgbClr val="333333"/>
                </a:solidFill>
              </a:rPr>
              <a:t>. </a:t>
            </a:r>
            <a:r>
              <a:rPr lang="sl-SI" sz="2000" dirty="0">
                <a:solidFill>
                  <a:srgbClr val="333333"/>
                </a:solidFill>
              </a:rPr>
              <a:t>Sporno je ali razcepljena oz multipla osebnost sploh obstaja</a:t>
            </a:r>
            <a:r>
              <a:rPr lang="en-US" sz="2000" dirty="0">
                <a:solidFill>
                  <a:srgbClr val="333333"/>
                </a:solidFill>
              </a:rPr>
              <a:t>. </a:t>
            </a:r>
            <a:r>
              <a:rPr lang="sl-SI" sz="2000" dirty="0">
                <a:solidFill>
                  <a:srgbClr val="333333"/>
                </a:solidFill>
              </a:rPr>
              <a:t>Drugič ta simptom ne kaže na shizofrenijo ali psihozo</a:t>
            </a:r>
            <a:r>
              <a:rPr lang="de-DE" sz="2000" dirty="0">
                <a:solidFill>
                  <a:srgbClr val="333333"/>
                </a:solidFill>
              </a:rPr>
              <a:t>.</a:t>
            </a:r>
          </a:p>
          <a:p>
            <a:pPr marL="342900" indent="-342900" eaLnBrk="1" hangingPunct="1">
              <a:buClr>
                <a:srgbClr val="000000"/>
              </a:buClr>
              <a:buFont typeface="WingDings"/>
              <a:buChar char=""/>
            </a:pPr>
            <a:r>
              <a:rPr lang="sl-SI" sz="2000" dirty="0">
                <a:solidFill>
                  <a:srgbClr val="004992"/>
                </a:solidFill>
              </a:rPr>
              <a:t>Niso pametni</a:t>
            </a:r>
            <a:r>
              <a:rPr lang="de-DE" sz="2000" dirty="0">
                <a:solidFill>
                  <a:srgbClr val="004992"/>
                </a:solidFill>
              </a:rPr>
              <a:t>: </a:t>
            </a:r>
            <a:r>
              <a:rPr lang="sl-SI" sz="2000" dirty="0">
                <a:solidFill>
                  <a:srgbClr val="333333"/>
                </a:solidFill>
              </a:rPr>
              <a:t>Razvoj duševne bolezni ni povezan z inteligentnostjo</a:t>
            </a:r>
            <a:r>
              <a:rPr lang="en-US" sz="2000" dirty="0">
                <a:solidFill>
                  <a:srgbClr val="333333"/>
                </a:solidFill>
              </a:rPr>
              <a:t>. </a:t>
            </a:r>
            <a:r>
              <a:rPr lang="sl-SI" sz="2000" dirty="0">
                <a:solidFill>
                  <a:srgbClr val="333333"/>
                </a:solidFill>
              </a:rPr>
              <a:t>Veliko ljudi s psihozo je nadpovprečno </a:t>
            </a:r>
            <a:r>
              <a:rPr lang="sl-SI" sz="2000">
                <a:solidFill>
                  <a:srgbClr val="333333"/>
                </a:solidFill>
              </a:rPr>
              <a:t>inteligentnih.</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6317701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Psihoza kot stigma</a:t>
            </a:r>
            <a:endParaRPr lang="de-DE" sz="3600" dirty="0">
              <a:latin typeface="+mn-lt"/>
              <a:ea typeface="+mn-ea"/>
              <a:cs typeface="+mn-cs"/>
            </a:endParaRPr>
          </a:p>
        </p:txBody>
      </p:sp>
      <p:sp>
        <p:nvSpPr>
          <p:cNvPr id="84993" name="Inhaltsplatzhalter 2"/>
          <p:cNvSpPr>
            <a:spLocks noGrp="1"/>
          </p:cNvSpPr>
          <p:nvPr>
            <p:ph idx="1"/>
          </p:nvPr>
        </p:nvSpPr>
        <p:spPr/>
        <p:txBody>
          <a:bodyPr>
            <a:noAutofit/>
          </a:bodyPr>
          <a:lstStyle/>
          <a:p>
            <a:pPr eaLnBrk="1" hangingPunct="1"/>
            <a:r>
              <a:rPr lang="sl-SI" sz="2000" dirty="0">
                <a:solidFill>
                  <a:srgbClr val="004992"/>
                </a:solidFill>
              </a:rPr>
              <a:t>Upravičeno</a:t>
            </a:r>
            <a:r>
              <a:rPr lang="de-DE" sz="2000" dirty="0">
                <a:solidFill>
                  <a:srgbClr val="004992"/>
                </a:solidFill>
              </a:rPr>
              <a:t>? N</a:t>
            </a:r>
            <a:r>
              <a:rPr lang="sl-SI" sz="2000" dirty="0">
                <a:solidFill>
                  <a:srgbClr val="004992"/>
                </a:solidFill>
              </a:rPr>
              <a:t>E</a:t>
            </a:r>
            <a:r>
              <a:rPr lang="de-DE" sz="2000" dirty="0">
                <a:solidFill>
                  <a:srgbClr val="004992"/>
                </a:solidFill>
              </a:rPr>
              <a:t>!</a:t>
            </a:r>
          </a:p>
          <a:p>
            <a:pPr marL="342900" indent="-342900" eaLnBrk="1" hangingPunct="1">
              <a:buClr>
                <a:srgbClr val="333333"/>
              </a:buClr>
              <a:buFont typeface="WingDings"/>
              <a:buChar char=""/>
            </a:pPr>
            <a:r>
              <a:rPr lang="sl-SI" sz="2000" dirty="0">
                <a:solidFill>
                  <a:srgbClr val="004992"/>
                </a:solidFill>
              </a:rPr>
              <a:t>Razcepljena osebnost</a:t>
            </a:r>
            <a:r>
              <a:rPr lang="de-DE" sz="2000" dirty="0">
                <a:solidFill>
                  <a:srgbClr val="004992"/>
                </a:solidFill>
              </a:rPr>
              <a:t>: </a:t>
            </a:r>
            <a:r>
              <a:rPr lang="sl-SI" sz="2000" dirty="0">
                <a:solidFill>
                  <a:srgbClr val="333333"/>
                </a:solidFill>
              </a:rPr>
              <a:t>Ta podoba je napačna in zavajajoča</a:t>
            </a:r>
            <a:r>
              <a:rPr lang="en-US" sz="2000" dirty="0">
                <a:solidFill>
                  <a:srgbClr val="333333"/>
                </a:solidFill>
              </a:rPr>
              <a:t>. </a:t>
            </a:r>
            <a:r>
              <a:rPr lang="sl-SI" sz="2000" dirty="0">
                <a:solidFill>
                  <a:srgbClr val="333333"/>
                </a:solidFill>
              </a:rPr>
              <a:t>Sporno je ali razcepljena oz multipla osebnost sploh obstaja</a:t>
            </a:r>
            <a:r>
              <a:rPr lang="en-US" sz="2000" dirty="0">
                <a:solidFill>
                  <a:srgbClr val="333333"/>
                </a:solidFill>
              </a:rPr>
              <a:t>. </a:t>
            </a:r>
            <a:r>
              <a:rPr lang="sl-SI" sz="2000" dirty="0">
                <a:solidFill>
                  <a:srgbClr val="333333"/>
                </a:solidFill>
              </a:rPr>
              <a:t>Drugič ta simptom ne kaže na shizofrenijo ali psihozo</a:t>
            </a:r>
            <a:r>
              <a:rPr lang="de-DE" sz="2000" dirty="0">
                <a:solidFill>
                  <a:srgbClr val="333333"/>
                </a:solidFill>
              </a:rPr>
              <a:t>.</a:t>
            </a:r>
          </a:p>
          <a:p>
            <a:pPr marL="342900" indent="-342900" eaLnBrk="1" hangingPunct="1">
              <a:buClr>
                <a:srgbClr val="000000"/>
              </a:buClr>
              <a:buFont typeface="WingDings"/>
              <a:buChar char=""/>
            </a:pPr>
            <a:r>
              <a:rPr lang="sl-SI" sz="2000" dirty="0">
                <a:solidFill>
                  <a:srgbClr val="004992"/>
                </a:solidFill>
              </a:rPr>
              <a:t>Niso pametni</a:t>
            </a:r>
            <a:r>
              <a:rPr lang="de-DE" sz="2000" dirty="0">
                <a:solidFill>
                  <a:srgbClr val="004992"/>
                </a:solidFill>
              </a:rPr>
              <a:t>: </a:t>
            </a:r>
            <a:r>
              <a:rPr lang="sl-SI" sz="2000" dirty="0">
                <a:solidFill>
                  <a:srgbClr val="333333"/>
                </a:solidFill>
              </a:rPr>
              <a:t>Razvoj duševne bolezni ni povezan z inteligentnostjo</a:t>
            </a:r>
            <a:r>
              <a:rPr lang="en-US" sz="2000" dirty="0">
                <a:solidFill>
                  <a:srgbClr val="333333"/>
                </a:solidFill>
              </a:rPr>
              <a:t>. </a:t>
            </a:r>
            <a:r>
              <a:rPr lang="sl-SI" sz="2000" dirty="0">
                <a:solidFill>
                  <a:srgbClr val="333333"/>
                </a:solidFill>
              </a:rPr>
              <a:t>Veliko ljudi s psihozo je nadpovprečno inteligentnih.</a:t>
            </a:r>
          </a:p>
          <a:p>
            <a:pPr marL="342900" indent="-342900" eaLnBrk="1" hangingPunct="1">
              <a:buClr>
                <a:srgbClr val="000000"/>
              </a:buClr>
              <a:buFont typeface="WingDings"/>
              <a:buChar char=""/>
            </a:pPr>
            <a:r>
              <a:rPr lang="sl-SI" sz="2000" dirty="0">
                <a:solidFill>
                  <a:srgbClr val="004992"/>
                </a:solidFill>
              </a:rPr>
              <a:t>Trajno stanje</a:t>
            </a:r>
            <a:r>
              <a:rPr lang="de-DE" sz="2000" dirty="0">
                <a:solidFill>
                  <a:srgbClr val="004992"/>
                </a:solidFill>
              </a:rPr>
              <a:t>: </a:t>
            </a:r>
            <a:r>
              <a:rPr lang="sl-SI" sz="2000" dirty="0">
                <a:solidFill>
                  <a:srgbClr val="333333"/>
                </a:solidFill>
              </a:rPr>
              <a:t>Le pri eni tretjini ima bolezen kronični potek.</a:t>
            </a:r>
            <a:r>
              <a:rPr lang="sl-SI" sz="2000" dirty="0">
                <a:solidFill>
                  <a:srgbClr val="004992"/>
                </a:solidFill>
              </a:rPr>
              <a:t> </a:t>
            </a:r>
            <a:r>
              <a:rPr lang="sl-SI" sz="2000" dirty="0">
                <a:solidFill>
                  <a:srgbClr val="333333"/>
                </a:solidFill>
              </a:rPr>
              <a:t>S pomočjo ustreznega zdravljenja lahko večina pacientov živi produktivno in izpolnjujoče življenje.</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2607282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Kaj vse to pomeni?</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l-SI" sz="2400" dirty="0">
                <a:solidFill>
                  <a:srgbClr val="333333"/>
                </a:solidFill>
              </a:rPr>
              <a:t>Veliko ljudi z </a:t>
            </a:r>
            <a:r>
              <a:rPr lang="sl-SI" sz="2400">
                <a:solidFill>
                  <a:srgbClr val="333333"/>
                </a:solidFill>
              </a:rPr>
              <a:t>diagnozo </a:t>
            </a:r>
            <a:r>
              <a:rPr lang="en-US" sz="2400">
                <a:solidFill>
                  <a:srgbClr val="333333"/>
                </a:solidFill>
              </a:rPr>
              <a:t>“shizo</a:t>
            </a:r>
            <a:r>
              <a:rPr lang="sl-SI" sz="2400">
                <a:solidFill>
                  <a:srgbClr val="333333"/>
                </a:solidFill>
              </a:rPr>
              <a:t>frenija</a:t>
            </a:r>
            <a:r>
              <a:rPr lang="en-US" sz="2400">
                <a:solidFill>
                  <a:srgbClr val="333333"/>
                </a:solidFill>
              </a:rPr>
              <a:t>” </a:t>
            </a:r>
            <a:r>
              <a:rPr lang="sl-SI" sz="2400">
                <a:solidFill>
                  <a:srgbClr val="333333"/>
                </a:solidFill>
              </a:rPr>
              <a:t>ali</a:t>
            </a:r>
            <a:r>
              <a:rPr lang="en-US" sz="2400">
                <a:solidFill>
                  <a:srgbClr val="333333"/>
                </a:solidFill>
              </a:rPr>
              <a:t> “ps</a:t>
            </a:r>
            <a:r>
              <a:rPr lang="sl-SI" sz="2400">
                <a:solidFill>
                  <a:srgbClr val="333333"/>
                </a:solidFill>
              </a:rPr>
              <a:t>ihoza</a:t>
            </a:r>
            <a:r>
              <a:rPr lang="en-US" sz="2400">
                <a:solidFill>
                  <a:srgbClr val="333333"/>
                </a:solidFill>
              </a:rPr>
              <a:t>” </a:t>
            </a:r>
            <a:r>
              <a:rPr lang="en-US" sz="2400" dirty="0">
                <a:solidFill>
                  <a:srgbClr val="333333"/>
                </a:solidFill>
              </a:rPr>
              <a:t>(</a:t>
            </a:r>
            <a:r>
              <a:rPr lang="sl-SI" sz="2400" dirty="0">
                <a:solidFill>
                  <a:srgbClr val="333333"/>
                </a:solidFill>
              </a:rPr>
              <a:t>vendar ne vsi</a:t>
            </a:r>
            <a:r>
              <a:rPr lang="en-US" sz="2400" dirty="0">
                <a:solidFill>
                  <a:srgbClr val="333333"/>
                </a:solidFill>
              </a:rPr>
              <a:t>!) </a:t>
            </a:r>
            <a:r>
              <a:rPr lang="sl-SI" sz="2400" dirty="0">
                <a:solidFill>
                  <a:srgbClr val="333333"/>
                </a:solidFill>
              </a:rPr>
              <a:t>lahko doživi diskriminacijo, če njihova diagnoza vzbudi napačna prepričanja in povezave.</a:t>
            </a:r>
          </a:p>
          <a:p>
            <a:pPr lvl="0" defTabSz="914400" fontAlgn="base"/>
            <a:r>
              <a:rPr lang="sl-SI" sz="2400" dirty="0">
                <a:solidFill>
                  <a:srgbClr val="333333"/>
                </a:solidFill>
              </a:rPr>
              <a:t>Da bi zmanjšali stigmo, moramo prepoznati in premagati splošne stereotipe o ljudeh s shizofrenijo ali psihozo.</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43</a:t>
            </a:fld>
            <a:endParaRPr lang="de-DE">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Kaj vse to pomeni?</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l-SI" sz="2400">
                <a:solidFill>
                  <a:srgbClr val="333333"/>
                </a:solidFill>
              </a:rPr>
              <a:t>Veliko ljudi z diagnozo </a:t>
            </a:r>
            <a:r>
              <a:rPr lang="en-US" sz="2400">
                <a:solidFill>
                  <a:srgbClr val="333333"/>
                </a:solidFill>
              </a:rPr>
              <a:t>“shizo</a:t>
            </a:r>
            <a:r>
              <a:rPr lang="sl-SI" sz="2400">
                <a:solidFill>
                  <a:srgbClr val="333333"/>
                </a:solidFill>
              </a:rPr>
              <a:t>frenija</a:t>
            </a:r>
            <a:r>
              <a:rPr lang="en-US" sz="2400">
                <a:solidFill>
                  <a:srgbClr val="333333"/>
                </a:solidFill>
              </a:rPr>
              <a:t>” </a:t>
            </a:r>
            <a:r>
              <a:rPr lang="sl-SI" sz="2400">
                <a:solidFill>
                  <a:srgbClr val="333333"/>
                </a:solidFill>
              </a:rPr>
              <a:t>ali</a:t>
            </a:r>
            <a:r>
              <a:rPr lang="en-US" sz="2400">
                <a:solidFill>
                  <a:srgbClr val="333333"/>
                </a:solidFill>
              </a:rPr>
              <a:t> “ps</a:t>
            </a:r>
            <a:r>
              <a:rPr lang="sl-SI" sz="2400">
                <a:solidFill>
                  <a:srgbClr val="333333"/>
                </a:solidFill>
              </a:rPr>
              <a:t>ihoza</a:t>
            </a:r>
            <a:r>
              <a:rPr lang="en-US" sz="2400">
                <a:solidFill>
                  <a:srgbClr val="333333"/>
                </a:solidFill>
              </a:rPr>
              <a:t>” </a:t>
            </a:r>
            <a:r>
              <a:rPr lang="en-US" sz="2400" dirty="0">
                <a:solidFill>
                  <a:srgbClr val="333333"/>
                </a:solidFill>
              </a:rPr>
              <a:t>(</a:t>
            </a:r>
            <a:r>
              <a:rPr lang="sl-SI" sz="2400" dirty="0">
                <a:solidFill>
                  <a:srgbClr val="333333"/>
                </a:solidFill>
              </a:rPr>
              <a:t>vendar ne vsi</a:t>
            </a:r>
            <a:r>
              <a:rPr lang="en-US" sz="2400" dirty="0">
                <a:solidFill>
                  <a:srgbClr val="333333"/>
                </a:solidFill>
              </a:rPr>
              <a:t>!) </a:t>
            </a:r>
            <a:r>
              <a:rPr lang="sl-SI" sz="2400" dirty="0">
                <a:solidFill>
                  <a:srgbClr val="333333"/>
                </a:solidFill>
              </a:rPr>
              <a:t>lahko doživi diskriminacijo, če njihova diagnoza vzbudi napačna prepričanja in povezave.</a:t>
            </a:r>
          </a:p>
          <a:p>
            <a:pPr lvl="0" defTabSz="914400" fontAlgn="base"/>
            <a:r>
              <a:rPr lang="sl-SI" sz="2400" dirty="0">
                <a:solidFill>
                  <a:srgbClr val="333333"/>
                </a:solidFill>
              </a:rPr>
              <a:t>Da bi zmanjšali stigmo, moramo prepoznati in premagati splošne stereotipe o ljudeh s shizofrenijo ali psihozo.</a:t>
            </a:r>
          </a:p>
          <a:p>
            <a:pPr lvl="0" defTabSz="914400" fontAlgn="base"/>
            <a:r>
              <a:rPr lang="sl-SI" sz="2400" u="sng" dirty="0">
                <a:solidFill>
                  <a:srgbClr val="004992"/>
                </a:solidFill>
              </a:rPr>
              <a:t>Pomembno:</a:t>
            </a:r>
            <a:r>
              <a:rPr lang="sl-SI" sz="2400" dirty="0">
                <a:solidFill>
                  <a:srgbClr val="004992"/>
                </a:solidFill>
              </a:rPr>
              <a:t> </a:t>
            </a:r>
            <a:r>
              <a:rPr lang="sl-SI" sz="2400" dirty="0">
                <a:solidFill>
                  <a:srgbClr val="333333"/>
                </a:solidFill>
              </a:rPr>
              <a:t>Če natančno pogledamo, ima vsak človek svoje edinstvene kvalitete. Veliko predsodkov ali stereotipov temelji le na enem vidiku človekove identitete. Ti predsodki ali stereotipi nas lahko vodijo do tega, da slabo ravnamo z ljudmi, ki si ne zaslužijo negativnih sodb. </a:t>
            </a:r>
            <a:r>
              <a:rPr lang="sl-SI" sz="2400" u="sng" dirty="0">
                <a:solidFill>
                  <a:srgbClr val="333333"/>
                </a:solidFill>
              </a:rPr>
              <a:t>Duševna bolezen je le en vidik človekove identitete</a:t>
            </a:r>
            <a:r>
              <a:rPr lang="en-CA" sz="2400" u="sng"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2630733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Kaj naj naredimo?</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45</a:t>
            </a:fld>
            <a:endParaRPr lang="de-DE">
              <a:latin typeface="+mn-lt"/>
              <a:ea typeface="+mn-ea"/>
              <a:cs typeface="+mn-cs"/>
            </a:endParaRPr>
          </a:p>
        </p:txBody>
      </p:sp>
      <p:graphicFrame>
        <p:nvGraphicFramePr>
          <p:cNvPr id="7" name="Caption_3"/>
          <p:cNvGraphicFramePr>
            <a:graphicFrameLocks noChangeAspect="1"/>
          </p:cNvGraphicFramePr>
          <p:nvPr>
            <p:extLst>
              <p:ext uri="{D42A27DB-BD31-4B8C-83A1-F6EECF244321}">
                <p14:modId xmlns:p14="http://schemas.microsoft.com/office/powerpoint/2010/main" val="349460430"/>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a:solidFill>
                  <a:srgbClr val="333333"/>
                </a:solidFill>
              </a:rPr>
              <a:t>Informirajte se in ustrezno pripovedujte o svoji izkušnji bolezni!</a:t>
            </a:r>
            <a:endParaRPr lang="de-DE" sz="2400" dirty="0">
              <a:solidFill>
                <a:srgbClr val="333333"/>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dirty="0">
                <a:latin typeface="+mn-lt"/>
                <a:ea typeface="+mn-ea"/>
                <a:cs typeface="+mn-cs"/>
              </a:rPr>
              <a:t>Naj povem o svoji izkušnji bolezni… in kako?</a:t>
            </a:r>
            <a:endParaRPr lang="de-DE" sz="3600" dirty="0">
              <a:latin typeface="+mn-lt"/>
              <a:ea typeface="+mn-ea"/>
              <a:cs typeface="+mn-cs"/>
            </a:endParaRPr>
          </a:p>
        </p:txBody>
      </p:sp>
      <p:sp>
        <p:nvSpPr>
          <p:cNvPr id="90115" name="Inhaltsplatzhalter 2"/>
          <p:cNvSpPr>
            <a:spLocks noGrp="1"/>
          </p:cNvSpPr>
          <p:nvPr>
            <p:ph idx="1"/>
          </p:nvPr>
        </p:nvSpPr>
        <p:spPr>
          <a:xfrm>
            <a:off x="408955" y="2204864"/>
            <a:ext cx="6400800" cy="4248000"/>
          </a:xfrm>
        </p:spPr>
        <p:txBody>
          <a:bodyPr>
            <a:noAutofit/>
          </a:bodyPr>
          <a:lstStyle/>
          <a:p>
            <a:r>
              <a:rPr lang="sl-SI" sz="2400" dirty="0">
                <a:solidFill>
                  <a:srgbClr val="004992"/>
                </a:solidFill>
              </a:rPr>
              <a:t>Ali morate povedati drugim, da imate diagnozo psihoze</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sl-SI" sz="2400" dirty="0">
                <a:solidFill>
                  <a:srgbClr val="333333"/>
                </a:solidFill>
              </a:rPr>
              <a:t>Diagnoze psihoze ali shizofrenije</a:t>
            </a:r>
            <a:r>
              <a:rPr lang="en-US" sz="2400" dirty="0">
                <a:solidFill>
                  <a:srgbClr val="333333"/>
                </a:solidFill>
              </a:rPr>
              <a:t> (</a:t>
            </a:r>
            <a:r>
              <a:rPr lang="sl-SI" sz="2400" dirty="0">
                <a:solidFill>
                  <a:srgbClr val="333333"/>
                </a:solidFill>
              </a:rPr>
              <a:t>tako kot katerekoli druge duševne bolezni</a:t>
            </a:r>
            <a:r>
              <a:rPr lang="en-US" sz="2400" dirty="0">
                <a:solidFill>
                  <a:srgbClr val="333333"/>
                </a:solidFill>
              </a:rPr>
              <a:t>) </a:t>
            </a:r>
            <a:r>
              <a:rPr lang="sl-SI" sz="2400" dirty="0">
                <a:solidFill>
                  <a:srgbClr val="333333"/>
                </a:solidFill>
              </a:rPr>
              <a:t>ni treba razkriti drugim</a:t>
            </a:r>
            <a:r>
              <a:rPr lang="en-US" sz="2400" dirty="0">
                <a:solidFill>
                  <a:srgbClr val="333333"/>
                </a:solidFill>
              </a:rPr>
              <a:t>.</a:t>
            </a:r>
            <a:endParaRPr lang="de-DE" sz="2400" dirty="0">
              <a:solidFill>
                <a:srgbClr val="333333"/>
              </a:solidFill>
            </a:endParaRPr>
          </a:p>
          <a:p>
            <a:r>
              <a:rPr lang="sl-SI" sz="2400" b="1" dirty="0">
                <a:solidFill>
                  <a:srgbClr val="333333"/>
                </a:solidFill>
              </a:rPr>
              <a:t>Od vas je odvisno, ali boste drugim povedali za svojo diagnozo ali ne</a:t>
            </a:r>
            <a:r>
              <a:rPr lang="en-US" sz="2400" b="1" dirty="0">
                <a:solidFill>
                  <a:srgbClr val="333333"/>
                </a:solidFill>
              </a:rPr>
              <a:t>.</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46</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dirty="0">
                <a:latin typeface="+mn-lt"/>
                <a:ea typeface="+mn-ea"/>
                <a:cs typeface="+mn-cs"/>
              </a:rPr>
              <a:t>Naj povem o svoji izkušnji bolezni…</a:t>
            </a:r>
            <a:r>
              <a:rPr lang="en-US" sz="3600" dirty="0">
                <a:latin typeface="+mn-lt"/>
                <a:ea typeface="+mn-ea"/>
                <a:cs typeface="+mn-cs"/>
              </a:rPr>
              <a:t> </a:t>
            </a:r>
            <a:r>
              <a:rPr lang="sl-SI" sz="3600" dirty="0">
                <a:latin typeface="+mn-lt"/>
                <a:ea typeface="+mn-ea"/>
                <a:cs typeface="+mn-cs"/>
              </a:rPr>
              <a:t>in kako?</a:t>
            </a:r>
            <a:endParaRPr lang="de-DE" sz="3600" dirty="0">
              <a:latin typeface="+mn-lt"/>
              <a:ea typeface="+mn-ea"/>
              <a:cs typeface="+mn-cs"/>
            </a:endParaRPr>
          </a:p>
        </p:txBody>
      </p:sp>
      <p:sp>
        <p:nvSpPr>
          <p:cNvPr id="91139" name="Inhaltsplatzhalter 2"/>
          <p:cNvSpPr>
            <a:spLocks noGrp="1"/>
          </p:cNvSpPr>
          <p:nvPr>
            <p:ph idx="1"/>
          </p:nvPr>
        </p:nvSpPr>
        <p:spPr>
          <a:xfrm>
            <a:off x="408955" y="2204864"/>
            <a:ext cx="6400800" cy="4248000"/>
          </a:xfrm>
        </p:spPr>
        <p:txBody>
          <a:bodyPr>
            <a:noAutofit/>
          </a:bodyPr>
          <a:lstStyle/>
          <a:p>
            <a:r>
              <a:rPr lang="sl-SI" sz="2400" dirty="0">
                <a:solidFill>
                  <a:srgbClr val="004992"/>
                </a:solidFill>
              </a:rPr>
              <a:t>Ali morate povedati drugim, da imate diagnozo psihoze</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sl-SI" sz="2400" dirty="0">
                <a:solidFill>
                  <a:srgbClr val="333333"/>
                </a:solidFill>
              </a:rPr>
              <a:t>Za vas je lahko pomembno, da lahko z osebo, ki ji zaupate, govorite o svoji bolezni, ker…</a:t>
            </a:r>
          </a:p>
          <a:p>
            <a:pPr marL="342900" indent="-342900">
              <a:buClr>
                <a:srgbClr val="333333"/>
              </a:buClr>
              <a:buFont typeface="WingDings"/>
              <a:buChar char=""/>
            </a:pPr>
            <a:r>
              <a:rPr lang="sl-SI" sz="2400" dirty="0">
                <a:solidFill>
                  <a:srgbClr val="333333"/>
                </a:solidFill>
              </a:rPr>
              <a:t>pogosto pomembni drugi ljudje prej kot pacienti sami opazijo zgodnje znake ponovne psihotične epizode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47</a:t>
            </a:fld>
            <a:endParaRPr lang="de-DE">
              <a:latin typeface="+mn-lt"/>
              <a:ea typeface="+mn-ea"/>
              <a:cs typeface="+mn-cs"/>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94210" name="Inhaltsplatzhalter 2"/>
          <p:cNvSpPr>
            <a:spLocks noGrp="1"/>
          </p:cNvSpPr>
          <p:nvPr>
            <p:ph idx="1"/>
          </p:nvPr>
        </p:nvSpPr>
        <p:spPr/>
        <p:txBody>
          <a:bodyPr>
            <a:noAutofit/>
          </a:bodyPr>
          <a:lstStyle/>
          <a:p>
            <a:r>
              <a:rPr lang="sl-SI" sz="2400" dirty="0">
                <a:solidFill>
                  <a:srgbClr val="004992"/>
                </a:solidFill>
              </a:rPr>
              <a:t>Priporočilo</a:t>
            </a:r>
            <a:r>
              <a:rPr lang="en-US" sz="2400" dirty="0">
                <a:solidFill>
                  <a:srgbClr val="004992"/>
                </a:solidFill>
              </a:rPr>
              <a:t>: </a:t>
            </a:r>
            <a:r>
              <a:rPr lang="sl-SI" sz="2400" dirty="0">
                <a:solidFill>
                  <a:srgbClr val="004992"/>
                </a:solidFill>
              </a:rPr>
              <a:t>Raje razložite drugim o svojih simptomih, kot da poveste diagnozo.</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48</a:t>
            </a:fld>
            <a:endParaRPr lang="de-DE">
              <a:latin typeface="+mn-lt"/>
              <a:ea typeface="+mn-ea"/>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94210" name="Inhaltsplatzhalter 2"/>
          <p:cNvSpPr>
            <a:spLocks noGrp="1"/>
          </p:cNvSpPr>
          <p:nvPr>
            <p:ph idx="1"/>
          </p:nvPr>
        </p:nvSpPr>
        <p:spPr/>
        <p:txBody>
          <a:bodyPr>
            <a:noAutofit/>
          </a:bodyPr>
          <a:lstStyle/>
          <a:p>
            <a:r>
              <a:rPr lang="sl-SI" sz="2400" dirty="0">
                <a:solidFill>
                  <a:srgbClr val="004992"/>
                </a:solidFill>
              </a:rPr>
              <a:t>Priporočilo</a:t>
            </a:r>
            <a:r>
              <a:rPr lang="en-US" sz="2400" dirty="0">
                <a:solidFill>
                  <a:srgbClr val="004992"/>
                </a:solidFill>
              </a:rPr>
              <a:t>: </a:t>
            </a:r>
            <a:r>
              <a:rPr lang="sl-SI" sz="2400" dirty="0">
                <a:solidFill>
                  <a:srgbClr val="004992"/>
                </a:solidFill>
              </a:rPr>
              <a:t>Raje razložite drugim o svojih simptomih, kot da poveste diagnozo.</a:t>
            </a:r>
          </a:p>
          <a:p>
            <a:pPr marL="342900" indent="-342900">
              <a:buClr>
                <a:srgbClr val="333333"/>
              </a:buClr>
              <a:buFont typeface="WingDings"/>
              <a:buChar char=""/>
            </a:pPr>
            <a:r>
              <a:rPr lang="sl-SI" sz="2400" dirty="0">
                <a:solidFill>
                  <a:srgbClr val="333333"/>
                </a:solidFill>
              </a:rPr>
              <a:t>Še posebej kadar drugih ne poznate zelo dobro, je pogosto bolj priporočljivo, da opišete svoje simptome, kot da poveste (lahko napačno razumljeno) ime bolezni (shizofrenija, </a:t>
            </a:r>
            <a:r>
              <a:rPr lang="sl-SI" sz="2400">
                <a:solidFill>
                  <a:srgbClr val="333333"/>
                </a:solidFill>
              </a:rPr>
              <a:t>psihoza)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35339741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94210" name="Inhaltsplatzhalter 2"/>
          <p:cNvSpPr>
            <a:spLocks noGrp="1"/>
          </p:cNvSpPr>
          <p:nvPr>
            <p:ph idx="1"/>
          </p:nvPr>
        </p:nvSpPr>
        <p:spPr/>
        <p:txBody>
          <a:bodyPr>
            <a:noAutofit/>
          </a:bodyPr>
          <a:lstStyle/>
          <a:p>
            <a:r>
              <a:rPr lang="sl-SI" sz="2400" dirty="0">
                <a:solidFill>
                  <a:srgbClr val="004992"/>
                </a:solidFill>
              </a:rPr>
              <a:t>Priporočilo</a:t>
            </a:r>
            <a:r>
              <a:rPr lang="en-US" sz="2400" dirty="0">
                <a:solidFill>
                  <a:srgbClr val="004992"/>
                </a:solidFill>
              </a:rPr>
              <a:t>: </a:t>
            </a:r>
            <a:r>
              <a:rPr lang="sl-SI" sz="2400" dirty="0">
                <a:solidFill>
                  <a:srgbClr val="004992"/>
                </a:solidFill>
              </a:rPr>
              <a:t>Raje razložite drugim o svojih simptomih, kot da poveste diagnozo.</a:t>
            </a:r>
          </a:p>
          <a:p>
            <a:pPr marL="342900" indent="-342900">
              <a:buClr>
                <a:srgbClr val="333333"/>
              </a:buClr>
              <a:buFont typeface="WingDings"/>
              <a:buChar char=""/>
            </a:pPr>
            <a:r>
              <a:rPr lang="sl-SI" sz="2400" dirty="0">
                <a:solidFill>
                  <a:srgbClr val="333333"/>
                </a:solidFill>
              </a:rPr>
              <a:t>Še posebej kadar drugih ne poznate zelo dobro, je pogosto bolj priporočljivo, da opišete svoje simptome, kot da poveste (lahko napačno razumljeno) ime bolezni (shizofrenija, psihoza)</a:t>
            </a:r>
          </a:p>
          <a:p>
            <a:pPr marL="342900" indent="-342900">
              <a:buClr>
                <a:srgbClr val="333333"/>
              </a:buClr>
              <a:buFont typeface="WingDings"/>
              <a:buChar char=""/>
            </a:pPr>
            <a:r>
              <a:rPr lang="sl-SI" sz="2400" dirty="0">
                <a:solidFill>
                  <a:srgbClr val="333333"/>
                </a:solidFill>
              </a:rPr>
              <a:t>Da boste znali razložiti drugim o svoji bolezni, boste morali postati strokovnjak za svoje težave!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17056355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95234" name="Inhaltsplatzhalter 2"/>
          <p:cNvSpPr>
            <a:spLocks noGrp="1"/>
          </p:cNvSpPr>
          <p:nvPr>
            <p:ph idx="1"/>
          </p:nvPr>
        </p:nvSpPr>
        <p:spPr/>
        <p:txBody>
          <a:bodyPr>
            <a:noAutofit/>
          </a:bodyPr>
          <a:lstStyle/>
          <a:p>
            <a:pPr>
              <a:lnSpc>
                <a:spcPct val="100000"/>
              </a:lnSpc>
              <a:spcBef>
                <a:spcPts val="1200"/>
              </a:spcBef>
            </a:pPr>
            <a:r>
              <a:rPr lang="sl-SI" sz="2400" dirty="0">
                <a:solidFill>
                  <a:srgbClr val="004992"/>
                </a:solidFill>
              </a:rPr>
              <a:t>Glavni simptomi psihoze in shizofrenije</a:t>
            </a:r>
            <a:r>
              <a:rPr lang="en-US" sz="2400" dirty="0">
                <a:solidFill>
                  <a:srgbClr val="004992"/>
                </a:solidFill>
              </a:rPr>
              <a:t>:</a:t>
            </a:r>
          </a:p>
          <a:p>
            <a:pPr lvl="0" defTabSz="914400" eaLnBrk="0" fontAlgn="base" hangingPunct="0">
              <a:lnSpc>
                <a:spcPct val="100000"/>
              </a:lnSpc>
              <a:spcBef>
                <a:spcPts val="1200"/>
              </a:spcBef>
              <a:buClr>
                <a:srgbClr val="006699"/>
              </a:buClr>
              <a:tabLst>
                <a:tab pos="84138" algn="l"/>
              </a:tabLst>
            </a:pP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51</a:t>
            </a:fld>
            <a:endParaRPr lang="de-DE">
              <a:latin typeface="+mn-lt"/>
              <a:ea typeface="+mn-ea"/>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naj povem za svojo bolezen?</a:t>
            </a:r>
            <a:endParaRPr lang="de-DE" sz="3600" dirty="0">
              <a:latin typeface="+mn-lt"/>
              <a:ea typeface="+mn-ea"/>
              <a:cs typeface="+mn-cs"/>
            </a:endParaRPr>
          </a:p>
        </p:txBody>
      </p:sp>
      <p:sp>
        <p:nvSpPr>
          <p:cNvPr id="97282" name="Inhaltsplatzhalter 2"/>
          <p:cNvSpPr>
            <a:spLocks noGrp="1"/>
          </p:cNvSpPr>
          <p:nvPr>
            <p:ph idx="1"/>
          </p:nvPr>
        </p:nvSpPr>
        <p:spPr/>
        <p:txBody>
          <a:bodyPr>
            <a:noAutofit/>
          </a:bodyPr>
          <a:lstStyle/>
          <a:p>
            <a:pPr>
              <a:lnSpc>
                <a:spcPct val="100000"/>
              </a:lnSpc>
              <a:spcBef>
                <a:spcPts val="1200"/>
              </a:spcBef>
            </a:pPr>
            <a:r>
              <a:rPr lang="sl-SI" sz="2400" dirty="0">
                <a:solidFill>
                  <a:srgbClr val="004992"/>
                </a:solidFill>
              </a:rPr>
              <a:t>Glavni simptomi psihoze in shizofrenije</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Halucinacije</a:t>
            </a:r>
            <a:endParaRPr lang="de-DE" sz="2400" b="1" dirty="0">
              <a:solidFill>
                <a:srgbClr val="333333"/>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Blodnje</a:t>
            </a:r>
            <a:endParaRPr lang="en-US" sz="2400" b="1" dirty="0">
              <a:solidFill>
                <a:srgbClr val="333333"/>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Drugi</a:t>
            </a:r>
            <a:r>
              <a:rPr lang="en-US" sz="2400" b="1" dirty="0">
                <a:solidFill>
                  <a:srgbClr val="333333"/>
                </a:solidFill>
              </a:rPr>
              <a:t> (</a:t>
            </a:r>
            <a:r>
              <a:rPr lang="sl-SI" sz="2400" b="1" dirty="0">
                <a:solidFill>
                  <a:srgbClr val="333333"/>
                </a:solidFill>
              </a:rPr>
              <a:t>nespecifični</a:t>
            </a:r>
            <a:r>
              <a:rPr lang="en-US" sz="2400" b="1" dirty="0">
                <a:solidFill>
                  <a:srgbClr val="333333"/>
                </a:solidFill>
              </a:rPr>
              <a:t>) </a:t>
            </a:r>
            <a:r>
              <a:rPr lang="sl-SI" sz="2400" b="1" dirty="0">
                <a:solidFill>
                  <a:srgbClr val="333333"/>
                </a:solidFill>
              </a:rPr>
              <a:t>simptomi kot je depresija</a:t>
            </a:r>
            <a:r>
              <a:rPr lang="en-US" sz="2400" b="1" dirty="0">
                <a:solidFill>
                  <a:srgbClr val="333333"/>
                </a:solidFill>
              </a:rPr>
              <a:t> (</a:t>
            </a:r>
            <a:r>
              <a:rPr lang="sl-SI" sz="2400" b="1" dirty="0">
                <a:solidFill>
                  <a:srgbClr val="333333"/>
                </a:solidFill>
              </a:rPr>
              <a:t>lahko se pojavijo tudi pri drugih motnjah</a:t>
            </a:r>
            <a:r>
              <a:rPr lang="en-US" sz="2400" b="1"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52</a:t>
            </a:fld>
            <a:endParaRPr lang="de-DE">
              <a:latin typeface="+mn-lt"/>
              <a:ea typeface="+mn-ea"/>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101378" name="Inhaltsplatzhalter 2"/>
          <p:cNvSpPr>
            <a:spLocks noGrp="1"/>
          </p:cNvSpPr>
          <p:nvPr>
            <p:ph idx="1"/>
          </p:nvPr>
        </p:nvSpPr>
        <p:spPr/>
        <p:txBody>
          <a:bodyPr>
            <a:noAutofit/>
          </a:bodyPr>
          <a:lstStyle/>
          <a:p>
            <a:pPr>
              <a:lnSpc>
                <a:spcPct val="100000"/>
              </a:lnSpc>
              <a:spcBef>
                <a:spcPts val="1200"/>
              </a:spcBef>
            </a:pPr>
            <a:r>
              <a:rPr lang="sl-SI" sz="2400" dirty="0">
                <a:solidFill>
                  <a:srgbClr val="004992"/>
                </a:solidFill>
              </a:rPr>
              <a:t>Glavni simptomi psihoze in shizofrenije</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Halucinacije</a:t>
            </a:r>
            <a:r>
              <a:rPr lang="de-DE" sz="2400" b="1" dirty="0">
                <a:solidFill>
                  <a:srgbClr val="333333"/>
                </a:solidFill>
              </a:rPr>
              <a:t>: </a:t>
            </a:r>
            <a:r>
              <a:rPr lang="sl-SI" sz="2400" dirty="0">
                <a:solidFill>
                  <a:srgbClr val="333333"/>
                </a:solidFill>
              </a:rPr>
              <a:t>Slišati, videti, občutiti ali okusiti stvari, ki jih ni tam</a:t>
            </a:r>
            <a:r>
              <a:rPr lang="sl-SI" sz="2400" b="1" dirty="0">
                <a:solidFill>
                  <a:srgbClr val="333333"/>
                </a:solidFill>
              </a:rPr>
              <a:t> </a:t>
            </a:r>
            <a:r>
              <a:rPr lang="en-US" sz="2400" dirty="0">
                <a:solidFill>
                  <a:srgbClr val="333333"/>
                </a:solidFill>
              </a:rPr>
              <a:t>(</a:t>
            </a:r>
            <a:r>
              <a:rPr lang="sl-SI" sz="2400" dirty="0">
                <a:solidFill>
                  <a:srgbClr val="333333"/>
                </a:solidFill>
              </a:rPr>
              <a:t>npr. slišati žaljive glasove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53</a:t>
            </a:fld>
            <a:endParaRPr lang="de-DE">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101378" name="Inhaltsplatzhalter 2"/>
          <p:cNvSpPr>
            <a:spLocks noGrp="1"/>
          </p:cNvSpPr>
          <p:nvPr>
            <p:ph idx="1"/>
          </p:nvPr>
        </p:nvSpPr>
        <p:spPr/>
        <p:txBody>
          <a:bodyPr>
            <a:noAutofit/>
          </a:bodyPr>
          <a:lstStyle/>
          <a:p>
            <a:pPr>
              <a:lnSpc>
                <a:spcPct val="100000"/>
              </a:lnSpc>
              <a:spcBef>
                <a:spcPts val="1200"/>
              </a:spcBef>
            </a:pPr>
            <a:r>
              <a:rPr lang="sl-SI" sz="2400" dirty="0">
                <a:solidFill>
                  <a:srgbClr val="004992"/>
                </a:solidFill>
              </a:rPr>
              <a:t>Glavni simptomi psihoze in shizofrenije</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Halucinacije</a:t>
            </a:r>
            <a:r>
              <a:rPr lang="de-DE" sz="2400" b="1" dirty="0">
                <a:solidFill>
                  <a:srgbClr val="333333"/>
                </a:solidFill>
              </a:rPr>
              <a:t>: </a:t>
            </a:r>
            <a:r>
              <a:rPr lang="sl-SI" sz="2400" dirty="0">
                <a:solidFill>
                  <a:srgbClr val="333333"/>
                </a:solidFill>
              </a:rPr>
              <a:t>Slišati, videti, občutiti ali okusiti stvari, ki jih ni tam</a:t>
            </a:r>
            <a:r>
              <a:rPr lang="sl-SI" sz="2400" b="1" dirty="0">
                <a:solidFill>
                  <a:srgbClr val="333333"/>
                </a:solidFill>
              </a:rPr>
              <a:t> </a:t>
            </a:r>
            <a:r>
              <a:rPr lang="en-US" sz="2400" dirty="0">
                <a:solidFill>
                  <a:srgbClr val="333333"/>
                </a:solidFill>
              </a:rPr>
              <a:t>(</a:t>
            </a:r>
            <a:r>
              <a:rPr lang="sl-SI" sz="2400" dirty="0">
                <a:solidFill>
                  <a:srgbClr val="333333"/>
                </a:solidFill>
              </a:rPr>
              <a:t>npr. slišati žaljive glasove</a:t>
            </a:r>
            <a:r>
              <a:rPr lang="en-US" sz="2400" dirty="0">
                <a:solidFill>
                  <a:srgbClr val="333333"/>
                </a:solidFill>
              </a:rPr>
              <a:t>)</a:t>
            </a:r>
          </a:p>
          <a:p>
            <a:pPr>
              <a:lnSpc>
                <a:spcPct val="100000"/>
              </a:lnSpc>
              <a:spcBef>
                <a:spcPts val="1200"/>
              </a:spcBef>
            </a:pPr>
            <a:r>
              <a:rPr lang="sl-SI" sz="2400" dirty="0">
                <a:solidFill>
                  <a:srgbClr val="333333"/>
                </a:solidFill>
              </a:rPr>
              <a:t>Primer</a:t>
            </a:r>
            <a:r>
              <a:rPr lang="de-DE" sz="2400" dirty="0">
                <a:solidFill>
                  <a:srgbClr val="333333"/>
                </a:solidFill>
              </a:rPr>
              <a:t>:</a:t>
            </a:r>
          </a:p>
          <a:p>
            <a:pPr>
              <a:lnSpc>
                <a:spcPct val="100000"/>
              </a:lnSpc>
              <a:spcBef>
                <a:spcPts val="1200"/>
              </a:spcBef>
            </a:pPr>
            <a:r>
              <a:rPr lang="en-US" sz="2400" i="1">
                <a:solidFill>
                  <a:srgbClr val="333333"/>
                </a:solidFill>
              </a:rPr>
              <a:t>“</a:t>
            </a:r>
            <a:r>
              <a:rPr lang="sl-SI" sz="2400" i="1">
                <a:solidFill>
                  <a:srgbClr val="333333"/>
                </a:solidFill>
              </a:rPr>
              <a:t>Približno</a:t>
            </a:r>
            <a:r>
              <a:rPr lang="de-DE" sz="2400" i="1">
                <a:solidFill>
                  <a:srgbClr val="333333"/>
                </a:solidFill>
              </a:rPr>
              <a:t> </a:t>
            </a:r>
            <a:r>
              <a:rPr lang="en-US" sz="2400" i="1" dirty="0">
                <a:solidFill>
                  <a:srgbClr val="333333"/>
                </a:solidFill>
              </a:rPr>
              <a:t>15% </a:t>
            </a:r>
            <a:r>
              <a:rPr lang="sl-SI" sz="2400" i="1" dirty="0">
                <a:solidFill>
                  <a:srgbClr val="333333"/>
                </a:solidFill>
              </a:rPr>
              <a:t>populacije doživlja halucinacije, ne da bi bili duševno bolni. Kako naj ti to opišem? Podobno je, kot da bi razmišljali o pesmi, ki ti ostane v glavi, kar vsak pozna. Le da je močnejše, tako da misliš, da je resnično. Ali kot da bi slišal hišni zvonec, ko nekoga nestrpno pričakuješ, vendar ni nikogar dejansko </a:t>
            </a:r>
            <a:r>
              <a:rPr lang="sl-SI" sz="2400" i="1">
                <a:solidFill>
                  <a:srgbClr val="333333"/>
                </a:solidFill>
              </a:rPr>
              <a:t>tam.</a:t>
            </a:r>
            <a:r>
              <a:rPr lang="en-US" sz="2400" i="1">
                <a:solidFill>
                  <a:srgbClr val="333333"/>
                </a:solidFill>
              </a:rPr>
              <a:t>”</a:t>
            </a:r>
            <a:endParaRPr lang="de-DE"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7532051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105474" name="Inhaltsplatzhalter 2"/>
          <p:cNvSpPr>
            <a:spLocks noGrp="1"/>
          </p:cNvSpPr>
          <p:nvPr>
            <p:ph idx="1"/>
          </p:nvPr>
        </p:nvSpPr>
        <p:spPr/>
        <p:txBody>
          <a:bodyPr>
            <a:noAutofit/>
          </a:bodyPr>
          <a:lstStyle/>
          <a:p>
            <a:pPr>
              <a:lnSpc>
                <a:spcPct val="100000"/>
              </a:lnSpc>
              <a:spcBef>
                <a:spcPts val="1200"/>
              </a:spcBef>
            </a:pPr>
            <a:r>
              <a:rPr lang="sl-SI" sz="2400" dirty="0">
                <a:solidFill>
                  <a:srgbClr val="004992"/>
                </a:solidFill>
              </a:rPr>
              <a:t>Glavni simptomi psihoze in shizofrenije</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Blodnje</a:t>
            </a:r>
            <a:r>
              <a:rPr lang="en-US" sz="2400" b="1" dirty="0">
                <a:solidFill>
                  <a:srgbClr val="333333"/>
                </a:solidFill>
              </a:rPr>
              <a:t>: </a:t>
            </a:r>
            <a:r>
              <a:rPr lang="sl-SI" sz="2400" dirty="0">
                <a:solidFill>
                  <a:srgbClr val="333333"/>
                </a:solidFill>
              </a:rPr>
              <a:t>Biti prepričan o nečem, kar ni res</a:t>
            </a:r>
            <a:r>
              <a:rPr lang="de-DE" sz="2400" dirty="0">
                <a:solidFill>
                  <a:srgbClr val="333333"/>
                </a:solidFill>
              </a:rPr>
              <a:t> </a:t>
            </a:r>
            <a:r>
              <a:rPr lang="en-US" sz="2400" dirty="0">
                <a:solidFill>
                  <a:srgbClr val="333333"/>
                </a:solidFill>
              </a:rPr>
              <a:t>(</a:t>
            </a:r>
            <a:r>
              <a:rPr lang="sl-SI" sz="2400" dirty="0">
                <a:solidFill>
                  <a:srgbClr val="333333"/>
                </a:solidFill>
              </a:rPr>
              <a:t>npr. da si izbran, da boš rešil svet ali da te zasleduje vohunska agencija</a:t>
            </a:r>
            <a:r>
              <a:rPr lang="en-US" sz="2400" dirty="0">
                <a:solidFill>
                  <a:srgbClr val="333333"/>
                </a:solidFill>
              </a:rPr>
              <a:t>)</a:t>
            </a:r>
            <a:endParaRPr lang="en-US"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55</a:t>
            </a:fld>
            <a:endParaRPr lang="de-DE">
              <a:latin typeface="+mn-lt"/>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105474" name="Inhaltsplatzhalter 2"/>
          <p:cNvSpPr>
            <a:spLocks noGrp="1"/>
          </p:cNvSpPr>
          <p:nvPr>
            <p:ph idx="1"/>
          </p:nvPr>
        </p:nvSpPr>
        <p:spPr/>
        <p:txBody>
          <a:bodyPr>
            <a:noAutofit/>
          </a:bodyPr>
          <a:lstStyle/>
          <a:p>
            <a:pPr>
              <a:lnSpc>
                <a:spcPct val="100000"/>
              </a:lnSpc>
              <a:spcBef>
                <a:spcPts val="1200"/>
              </a:spcBef>
            </a:pPr>
            <a:r>
              <a:rPr lang="sl-SI" sz="2400" dirty="0">
                <a:solidFill>
                  <a:srgbClr val="004992"/>
                </a:solidFill>
              </a:rPr>
              <a:t>Glavni simptomi psihoze in shizofrenije</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Blodnje</a:t>
            </a:r>
            <a:r>
              <a:rPr lang="en-US" sz="2400" b="1" dirty="0">
                <a:solidFill>
                  <a:srgbClr val="333333"/>
                </a:solidFill>
              </a:rPr>
              <a:t>: </a:t>
            </a:r>
            <a:r>
              <a:rPr lang="sl-SI" sz="2400" dirty="0">
                <a:solidFill>
                  <a:srgbClr val="333333"/>
                </a:solidFill>
              </a:rPr>
              <a:t>Biti prepričan o nečem, kar ni res</a:t>
            </a:r>
            <a:r>
              <a:rPr lang="de-DE" sz="2400" dirty="0">
                <a:solidFill>
                  <a:srgbClr val="333333"/>
                </a:solidFill>
              </a:rPr>
              <a:t> </a:t>
            </a:r>
            <a:r>
              <a:rPr lang="en-US" sz="2400" dirty="0">
                <a:solidFill>
                  <a:srgbClr val="333333"/>
                </a:solidFill>
              </a:rPr>
              <a:t>(</a:t>
            </a:r>
            <a:r>
              <a:rPr lang="sl-SI" sz="2400" dirty="0">
                <a:solidFill>
                  <a:srgbClr val="333333"/>
                </a:solidFill>
              </a:rPr>
              <a:t>npr. da si izbran, da boš rešil svet ali da te zasleduje vohunska agencija</a:t>
            </a:r>
            <a:r>
              <a:rPr lang="en-US" sz="2400" dirty="0">
                <a:solidFill>
                  <a:srgbClr val="333333"/>
                </a:solidFill>
              </a:rPr>
              <a:t>)</a:t>
            </a:r>
            <a:endParaRPr lang="en-US" sz="2400" b="1" dirty="0">
              <a:solidFill>
                <a:srgbClr val="333333"/>
              </a:solidFill>
            </a:endParaRPr>
          </a:p>
          <a:p>
            <a:pPr>
              <a:lnSpc>
                <a:spcPct val="100000"/>
              </a:lnSpc>
              <a:spcBef>
                <a:spcPts val="1200"/>
              </a:spcBef>
            </a:pPr>
            <a:r>
              <a:rPr lang="sl-SI" sz="2400" dirty="0">
                <a:solidFill>
                  <a:srgbClr val="333333"/>
                </a:solidFill>
              </a:rPr>
              <a:t>Primer</a:t>
            </a:r>
            <a:r>
              <a:rPr lang="de-DE" sz="2400" dirty="0">
                <a:solidFill>
                  <a:srgbClr val="333333"/>
                </a:solidFill>
              </a:rPr>
              <a:t>:</a:t>
            </a:r>
          </a:p>
          <a:p>
            <a:pPr>
              <a:lnSpc>
                <a:spcPct val="100000"/>
              </a:lnSpc>
              <a:spcBef>
                <a:spcPts val="1200"/>
              </a:spcBef>
            </a:pPr>
            <a:r>
              <a:rPr lang="en-US" sz="2400" i="1">
                <a:solidFill>
                  <a:srgbClr val="333333"/>
                </a:solidFill>
              </a:rPr>
              <a:t>“</a:t>
            </a:r>
            <a:r>
              <a:rPr lang="sl-SI" sz="2400" i="1">
                <a:solidFill>
                  <a:srgbClr val="333333"/>
                </a:solidFill>
              </a:rPr>
              <a:t>Skoraj </a:t>
            </a:r>
            <a:r>
              <a:rPr lang="sl-SI" sz="2400" i="1" dirty="0">
                <a:solidFill>
                  <a:srgbClr val="333333"/>
                </a:solidFill>
              </a:rPr>
              <a:t>vsak pozna tiste dneve, ko imaš močan občutek, da se je cel svet zarotil proti tebi. Ali da te ljudje čudno gledajo, sploh če se ne počutiš dobro v svoji koži. Zame je bil ta občutek precej močnejši. Med svojo boleznijo sem bil </a:t>
            </a:r>
            <a:r>
              <a:rPr lang="en-US" sz="2400" i="1" dirty="0">
                <a:solidFill>
                  <a:srgbClr val="333333"/>
                </a:solidFill>
              </a:rPr>
              <a:t>100% </a:t>
            </a:r>
            <a:r>
              <a:rPr lang="sl-SI" sz="2400" i="1" dirty="0">
                <a:solidFill>
                  <a:srgbClr val="333333"/>
                </a:solidFill>
              </a:rPr>
              <a:t>prepričan, da me neki ljudje zasledujejo. Zdaj to vidim </a:t>
            </a:r>
            <a:r>
              <a:rPr lang="sl-SI" sz="2400" i="1">
                <a:solidFill>
                  <a:srgbClr val="333333"/>
                </a:solidFill>
              </a:rPr>
              <a:t>drugače.</a:t>
            </a:r>
            <a:r>
              <a:rPr lang="en-US" sz="2400" i="1">
                <a:solidFill>
                  <a:srgbClr val="333333"/>
                </a:solidFill>
              </a:rPr>
              <a:t>”</a:t>
            </a:r>
            <a:endParaRPr lang="en-US" sz="2400" i="1" dirty="0">
              <a:solidFill>
                <a:srgbClr val="333333"/>
              </a:solidFill>
            </a:endParaRPr>
          </a:p>
          <a:p>
            <a:pPr>
              <a:lnSpc>
                <a:spcPct val="100000"/>
              </a:lnSpc>
              <a:spcBef>
                <a:spcPts val="1200"/>
              </a:spcBef>
            </a:pPr>
            <a:r>
              <a:rPr lang="en-US" sz="2400" i="1">
                <a:solidFill>
                  <a:srgbClr val="333333"/>
                </a:solidFill>
              </a:rPr>
              <a:t>“</a:t>
            </a:r>
            <a:r>
              <a:rPr lang="sl-SI" sz="2400" i="1">
                <a:solidFill>
                  <a:srgbClr val="333333"/>
                </a:solidFill>
              </a:rPr>
              <a:t>Skoraj </a:t>
            </a:r>
            <a:r>
              <a:rPr lang="sl-SI" sz="2400" i="1" dirty="0">
                <a:solidFill>
                  <a:srgbClr val="333333"/>
                </a:solidFill>
              </a:rPr>
              <a:t>vsak je že doživel občutek, da bi lahko gore premikal, da boš vse zmogel, da nihče ni boljši od tebe. Zame je ta občutek trajal dlje in je vodil do številnih problemov, npr. v </a:t>
            </a:r>
            <a:r>
              <a:rPr lang="sl-SI" sz="2400" i="1">
                <a:solidFill>
                  <a:srgbClr val="333333"/>
                </a:solidFill>
              </a:rPr>
              <a:t>službi</a:t>
            </a:r>
            <a:r>
              <a:rPr lang="en-US" sz="2400" i="1">
                <a:solidFill>
                  <a:srgbClr val="333333"/>
                </a:solidFill>
              </a:rPr>
              <a:t> ...”</a:t>
            </a:r>
            <a:endParaRPr lang="en-US"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15960115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109570" name="Inhaltsplatzhalter 2"/>
          <p:cNvSpPr>
            <a:spLocks noGrp="1"/>
          </p:cNvSpPr>
          <p:nvPr>
            <p:ph idx="1"/>
          </p:nvPr>
        </p:nvSpPr>
        <p:spPr/>
        <p:txBody>
          <a:bodyPr>
            <a:noAutofit/>
          </a:bodyPr>
          <a:lstStyle/>
          <a:p>
            <a:pPr>
              <a:lnSpc>
                <a:spcPct val="100000"/>
              </a:lnSpc>
              <a:spcBef>
                <a:spcPts val="1200"/>
              </a:spcBef>
            </a:pPr>
            <a:r>
              <a:rPr lang="sl-SI" sz="2400" dirty="0">
                <a:solidFill>
                  <a:srgbClr val="004992"/>
                </a:solidFill>
              </a:rPr>
              <a:t>Glavni simptomi psihoze in shizofrenije</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Drugi</a:t>
            </a:r>
            <a:r>
              <a:rPr lang="en-US" sz="2400" b="1" dirty="0">
                <a:solidFill>
                  <a:srgbClr val="333333"/>
                </a:solidFill>
              </a:rPr>
              <a:t> (</a:t>
            </a:r>
            <a:r>
              <a:rPr lang="sl-SI" sz="2400" b="1" dirty="0">
                <a:solidFill>
                  <a:srgbClr val="333333"/>
                </a:solidFill>
              </a:rPr>
              <a:t>nespecifični</a:t>
            </a:r>
            <a:r>
              <a:rPr lang="en-US" sz="2400" b="1" dirty="0">
                <a:solidFill>
                  <a:srgbClr val="333333"/>
                </a:solidFill>
              </a:rPr>
              <a:t>) </a:t>
            </a:r>
            <a:r>
              <a:rPr lang="sl-SI" sz="2400" b="1" dirty="0">
                <a:solidFill>
                  <a:srgbClr val="333333"/>
                </a:solidFill>
              </a:rPr>
              <a:t>simptomi</a:t>
            </a:r>
            <a:r>
              <a:rPr lang="en-US" sz="2400" b="1" dirty="0">
                <a:solidFill>
                  <a:srgbClr val="333333"/>
                </a:solidFill>
              </a:rPr>
              <a:t>: </a:t>
            </a:r>
            <a:r>
              <a:rPr lang="sl-SI" sz="2400" dirty="0">
                <a:solidFill>
                  <a:srgbClr val="333333"/>
                </a:solidFill>
              </a:rPr>
              <a:t>npr. depresija</a:t>
            </a:r>
            <a:r>
              <a:rPr lang="en-US" sz="2400" dirty="0">
                <a:solidFill>
                  <a:srgbClr val="333333"/>
                </a:solidFill>
              </a:rPr>
              <a:t>, </a:t>
            </a:r>
            <a:r>
              <a:rPr lang="sl-SI" sz="2400" dirty="0">
                <a:solidFill>
                  <a:srgbClr val="333333"/>
                </a:solidFill>
              </a:rPr>
              <a:t>motnje govora ali motnje pozornosti</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57</a:t>
            </a:fld>
            <a:endParaRPr lang="de-DE">
              <a:latin typeface="+mn-lt"/>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el 1"/>
          <p:cNvSpPr>
            <a:spLocks noGrp="1"/>
          </p:cNvSpPr>
          <p:nvPr>
            <p:ph type="title"/>
          </p:nvPr>
        </p:nvSpPr>
        <p:spPr/>
        <p:txBody>
          <a:bodyPr/>
          <a:lstStyle/>
          <a:p>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109570" name="Inhaltsplatzhalter 2"/>
          <p:cNvSpPr>
            <a:spLocks noGrp="1"/>
          </p:cNvSpPr>
          <p:nvPr>
            <p:ph idx="1"/>
          </p:nvPr>
        </p:nvSpPr>
        <p:spPr/>
        <p:txBody>
          <a:bodyPr>
            <a:noAutofit/>
          </a:bodyPr>
          <a:lstStyle/>
          <a:p>
            <a:pPr>
              <a:lnSpc>
                <a:spcPct val="100000"/>
              </a:lnSpc>
              <a:spcBef>
                <a:spcPts val="1200"/>
              </a:spcBef>
            </a:pPr>
            <a:r>
              <a:rPr lang="sl-SI" sz="2400" dirty="0">
                <a:solidFill>
                  <a:srgbClr val="004992"/>
                </a:solidFill>
              </a:rPr>
              <a:t>Glavni simptomi psihoze in shizofrenije</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sl-SI" sz="2400" b="1" dirty="0">
                <a:solidFill>
                  <a:srgbClr val="333333"/>
                </a:solidFill>
              </a:rPr>
              <a:t>Drugi</a:t>
            </a:r>
            <a:r>
              <a:rPr lang="en-US" sz="2400" b="1" dirty="0">
                <a:solidFill>
                  <a:srgbClr val="333333"/>
                </a:solidFill>
              </a:rPr>
              <a:t> (</a:t>
            </a:r>
            <a:r>
              <a:rPr lang="sl-SI" sz="2400" b="1" dirty="0">
                <a:solidFill>
                  <a:srgbClr val="333333"/>
                </a:solidFill>
              </a:rPr>
              <a:t>nespecifični</a:t>
            </a:r>
            <a:r>
              <a:rPr lang="en-US" sz="2400" b="1" dirty="0">
                <a:solidFill>
                  <a:srgbClr val="333333"/>
                </a:solidFill>
              </a:rPr>
              <a:t>) </a:t>
            </a:r>
            <a:r>
              <a:rPr lang="sl-SI" sz="2400" b="1" dirty="0">
                <a:solidFill>
                  <a:srgbClr val="333333"/>
                </a:solidFill>
              </a:rPr>
              <a:t>simptomi</a:t>
            </a:r>
            <a:r>
              <a:rPr lang="en-US" sz="2400" b="1" dirty="0">
                <a:solidFill>
                  <a:srgbClr val="333333"/>
                </a:solidFill>
              </a:rPr>
              <a:t>: </a:t>
            </a:r>
            <a:r>
              <a:rPr lang="sl-SI" sz="2400" dirty="0">
                <a:solidFill>
                  <a:srgbClr val="333333"/>
                </a:solidFill>
              </a:rPr>
              <a:t>npr. depresija</a:t>
            </a:r>
            <a:r>
              <a:rPr lang="en-US" sz="2400" dirty="0">
                <a:solidFill>
                  <a:srgbClr val="333333"/>
                </a:solidFill>
              </a:rPr>
              <a:t>, </a:t>
            </a:r>
            <a:r>
              <a:rPr lang="sl-SI" sz="2400" dirty="0">
                <a:solidFill>
                  <a:srgbClr val="333333"/>
                </a:solidFill>
              </a:rPr>
              <a:t>motnje govora ali motnje pozornosti</a:t>
            </a:r>
            <a:endParaRPr lang="en-US" sz="2400" dirty="0">
              <a:solidFill>
                <a:srgbClr val="333333"/>
              </a:solidFill>
            </a:endParaRPr>
          </a:p>
          <a:p>
            <a:pPr>
              <a:lnSpc>
                <a:spcPct val="100000"/>
              </a:lnSpc>
              <a:spcBef>
                <a:spcPts val="1200"/>
              </a:spcBef>
            </a:pPr>
            <a:r>
              <a:rPr lang="sl-SI" sz="2400" dirty="0">
                <a:solidFill>
                  <a:srgbClr val="333333"/>
                </a:solidFill>
              </a:rPr>
              <a:t>Primer</a:t>
            </a:r>
            <a:r>
              <a:rPr lang="de-DE" sz="2400" dirty="0">
                <a:solidFill>
                  <a:srgbClr val="333333"/>
                </a:solidFill>
              </a:rPr>
              <a:t>:</a:t>
            </a:r>
          </a:p>
          <a:p>
            <a:pPr>
              <a:lnSpc>
                <a:spcPct val="100000"/>
              </a:lnSpc>
              <a:spcBef>
                <a:spcPts val="1200"/>
              </a:spcBef>
            </a:pPr>
            <a:r>
              <a:rPr lang="en-US" sz="2400" i="1">
                <a:solidFill>
                  <a:srgbClr val="333333"/>
                </a:solidFill>
              </a:rPr>
              <a:t>“</a:t>
            </a:r>
            <a:r>
              <a:rPr lang="sl-SI" sz="2400" i="1">
                <a:solidFill>
                  <a:srgbClr val="333333"/>
                </a:solidFill>
              </a:rPr>
              <a:t>Vsak </a:t>
            </a:r>
            <a:r>
              <a:rPr lang="sl-SI" sz="2400" i="1" dirty="0">
                <a:solidFill>
                  <a:srgbClr val="333333"/>
                </a:solidFill>
              </a:rPr>
              <a:t>se je že kdaj počutil zelo žalostnega, nemočnega in se je umaknil. Enako je bilo z mano – samo da je žalost trajala več tednov in da me nič ni moglo razvedriti. Nisem bil samo žalosten, temveč sem se čutil tudi manjvrednega in brez upanja. V takih trenutkih človek misli, da to ne bo nikoli minilo in da je že od nekdaj tako. Vendar se na neki točki odstre zavesa</a:t>
            </a:r>
            <a:r>
              <a:rPr lang="en-US" sz="2400" i="1" dirty="0">
                <a:solidFill>
                  <a:srgbClr val="333333"/>
                </a:solidFill>
              </a:rPr>
              <a:t> </a:t>
            </a:r>
            <a:r>
              <a:rPr lang="en-US" sz="2400" i="1">
                <a:solidFill>
                  <a:srgbClr val="333333"/>
                </a:solidFill>
              </a:rPr>
              <a:t>... ”</a:t>
            </a:r>
            <a:endParaRPr lang="de-DE"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32039960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(Kako) naj povem za svojo bolezen?</a:t>
            </a:r>
            <a:endParaRPr lang="de-DE" sz="3600" dirty="0">
              <a:solidFill>
                <a:srgbClr val="004992"/>
              </a:solidFill>
              <a:latin typeface="+mn-lt"/>
              <a:ea typeface="+mn-ea"/>
              <a:cs typeface="+mn-cs"/>
            </a:endParaRPr>
          </a:p>
        </p:txBody>
      </p:sp>
      <p:sp>
        <p:nvSpPr>
          <p:cNvPr id="111618" name="Inhaltsplatzhalter 2"/>
          <p:cNvSpPr>
            <a:spLocks noGrp="1"/>
          </p:cNvSpPr>
          <p:nvPr>
            <p:ph idx="1"/>
          </p:nvPr>
        </p:nvSpPr>
        <p:spPr/>
        <p:txBody>
          <a:bodyPr>
            <a:noAutofit/>
          </a:bodyPr>
          <a:lstStyle/>
          <a:p>
            <a:r>
              <a:rPr lang="sl-SI" sz="2400" dirty="0">
                <a:solidFill>
                  <a:srgbClr val="333333"/>
                </a:solidFill>
              </a:rPr>
              <a:t>Pridobite informacije o psihozi</a:t>
            </a:r>
            <a:r>
              <a:rPr lang="en-US" sz="2400" dirty="0">
                <a:solidFill>
                  <a:srgbClr val="333333"/>
                </a:solidFill>
              </a:rPr>
              <a:t>.</a:t>
            </a:r>
            <a:r>
              <a:rPr lang="sl-SI" sz="2400" dirty="0">
                <a:solidFill>
                  <a:srgbClr val="333333"/>
                </a:solidFill>
              </a:rPr>
              <a:t> Najboljši način, da popravite napačne poglede in nerazumevanje drugih ljudi je, da jim poveste dejstva o </a:t>
            </a:r>
            <a:r>
              <a:rPr lang="sl-SI" sz="2400">
                <a:solidFill>
                  <a:srgbClr val="333333"/>
                </a:solidFill>
              </a:rPr>
              <a:t>bolezni.</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59</a:t>
            </a:fld>
            <a:endParaRPr lang="de-DE">
              <a:latin typeface="+mn-lt"/>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el 1"/>
          <p:cNvSpPr>
            <a:spLocks noGrp="1"/>
          </p:cNvSpPr>
          <p:nvPr>
            <p:ph type="title"/>
          </p:nvPr>
        </p:nvSpPr>
        <p:spPr/>
        <p:txBody>
          <a:bodyPr/>
          <a:lstStyle/>
          <a:p>
            <a:r>
              <a:rPr lang="de-DE" sz="3600" dirty="0">
                <a:solidFill>
                  <a:srgbClr val="004992"/>
                </a:solidFill>
                <a:latin typeface="+mn-lt"/>
                <a:ea typeface="+mn-ea"/>
                <a:cs typeface="+mn-cs"/>
              </a:rPr>
              <a:t>Uporaba v vsakdanjem življenju</a:t>
            </a:r>
          </a:p>
        </p:txBody>
      </p:sp>
      <p:sp>
        <p:nvSpPr>
          <p:cNvPr id="112642" name="Inhaltsplatzhalter 2"/>
          <p:cNvSpPr>
            <a:spLocks noGrp="1"/>
          </p:cNvSpPr>
          <p:nvPr>
            <p:ph idx="1"/>
          </p:nvPr>
        </p:nvSpPr>
        <p:spPr/>
        <p:txBody>
          <a:bodyPr>
            <a:noAutofit/>
          </a:bodyPr>
          <a:lstStyle/>
          <a:p>
            <a:pPr>
              <a:lnSpc>
                <a:spcPct val="100000"/>
              </a:lnSpc>
              <a:spcBef>
                <a:spcPts val="1200"/>
              </a:spcBef>
            </a:pPr>
            <a:r>
              <a:rPr lang="sl-SI" sz="2400" b="1" dirty="0">
                <a:solidFill>
                  <a:srgbClr val="333333"/>
                </a:solidFill>
              </a:rPr>
              <a:t>Kaj smo se naučili:</a:t>
            </a:r>
            <a:endParaRPr lang="sl-SI" sz="2400" dirty="0">
              <a:solidFill>
                <a:srgbClr val="004992"/>
              </a:solidFill>
            </a:endParaRPr>
          </a:p>
          <a:p>
            <a:pPr>
              <a:lnSpc>
                <a:spcPct val="100000"/>
              </a:lnSpc>
              <a:spcBef>
                <a:spcPts val="1200"/>
              </a:spcBef>
            </a:pPr>
            <a:r>
              <a:rPr lang="sl-SI" sz="2400" dirty="0">
                <a:solidFill>
                  <a:srgbClr val="333333"/>
                </a:solidFill>
              </a:rPr>
              <a:t>Da bi preprečili predsodke in stigmo, je pomembno, da drugim ljudem na primeren način spregovorimo o svoji bolezni.</a:t>
            </a:r>
          </a:p>
          <a:p>
            <a:pPr marL="342900" indent="-342900">
              <a:lnSpc>
                <a:spcPct val="100000"/>
              </a:lnSpc>
              <a:spcBef>
                <a:spcPts val="1200"/>
              </a:spcBef>
              <a:buClr>
                <a:srgbClr val="333333"/>
              </a:buClr>
              <a:buFont typeface="WingDings"/>
              <a:buChar char=""/>
            </a:pPr>
            <a:r>
              <a:rPr lang="sl-SI" sz="2400" dirty="0">
                <a:solidFill>
                  <a:srgbClr val="333333"/>
                </a:solidFill>
              </a:rPr>
              <a:t>Duševne motnje so pogoste.</a:t>
            </a:r>
          </a:p>
          <a:p>
            <a:pPr marL="342900" indent="-342900">
              <a:lnSpc>
                <a:spcPct val="100000"/>
              </a:lnSpc>
              <a:spcBef>
                <a:spcPts val="1200"/>
              </a:spcBef>
              <a:buClr>
                <a:srgbClr val="333333"/>
              </a:buClr>
              <a:buFont typeface="WingDings"/>
              <a:buChar char=""/>
            </a:pPr>
            <a:r>
              <a:rPr lang="sl-SI" sz="2400" dirty="0">
                <a:solidFill>
                  <a:srgbClr val="333333"/>
                </a:solidFill>
              </a:rPr>
              <a:t>Če vam je neprijetno, niste dolžni z drugimi govoriti o svoji bolezni.</a:t>
            </a:r>
          </a:p>
          <a:p>
            <a:pPr marL="342900" indent="-342900">
              <a:lnSpc>
                <a:spcPct val="100000"/>
              </a:lnSpc>
              <a:spcBef>
                <a:spcPts val="1200"/>
              </a:spcBef>
              <a:buClr>
                <a:srgbClr val="333333"/>
              </a:buClr>
              <a:buFont typeface="WingDings"/>
              <a:buChar char=""/>
            </a:pPr>
            <a:r>
              <a:rPr lang="sl-SI" sz="2400" dirty="0">
                <a:solidFill>
                  <a:srgbClr val="333333"/>
                </a:solidFill>
              </a:rPr>
              <a:t>Koristno in tudi pomembno je, da o svoji diagnozi poveste ljudem, ki jim zaupate, da bi vam lahko bili v splošno podporo in vam pomagali pri preprečevanju ponovitve bolezni.</a:t>
            </a:r>
          </a:p>
          <a:p>
            <a:pPr marL="342900" indent="-342900">
              <a:lnSpc>
                <a:spcPct val="100000"/>
              </a:lnSpc>
              <a:spcBef>
                <a:spcPts val="1200"/>
              </a:spcBef>
              <a:buClr>
                <a:srgbClr val="333333"/>
              </a:buClr>
              <a:buFont typeface="WingDings"/>
              <a:buChar char=""/>
            </a:pPr>
            <a:r>
              <a:rPr lang="sl-SI" sz="2400" dirty="0">
                <a:solidFill>
                  <a:srgbClr val="333333"/>
                </a:solidFill>
              </a:rPr>
              <a:t>Včasih imajo drugi napačna prepričanja o bolezni. Razložiti svoje simptome (psihoze) je lahko v večjo pomoč, kot da poveste le pogosto narobe razumljeno diagnozo.</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0BE046BA-0829-43CE-9D3A-0F5CF9CC25D6}"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de-DE" sz="3600" dirty="0">
              <a:solidFill>
                <a:srgbClr val="004992"/>
              </a:solidFill>
              <a:latin typeface="+mn-lt"/>
              <a:ea typeface="+mn-ea"/>
              <a:cs typeface="+mn-cs"/>
            </a:endParaRPr>
          </a:p>
        </p:txBody>
      </p:sp>
      <p:sp>
        <p:nvSpPr>
          <p:cNvPr id="113666" name="Inhaltsplatzhalter 2"/>
          <p:cNvSpPr>
            <a:spLocks noGrp="1"/>
          </p:cNvSpPr>
          <p:nvPr>
            <p:ph idx="1"/>
          </p:nvPr>
        </p:nvSpPr>
        <p:spPr/>
        <p:txBody>
          <a:bodyPr>
            <a:noAutofit/>
          </a:bodyPr>
          <a:lstStyle/>
          <a:p>
            <a:r>
              <a:rPr lang="sl-SI" sz="2000" dirty="0">
                <a:solidFill>
                  <a:srgbClr val="333333"/>
                </a:solidFill>
              </a:rPr>
              <a:t>Veliko ljudi s psihozo</a:t>
            </a:r>
            <a:r>
              <a:rPr lang="en-US" sz="2000" dirty="0">
                <a:solidFill>
                  <a:srgbClr val="333333"/>
                </a:solidFill>
              </a:rPr>
              <a:t> (</a:t>
            </a:r>
            <a:r>
              <a:rPr lang="sl-SI" sz="2000" dirty="0">
                <a:solidFill>
                  <a:srgbClr val="333333"/>
                </a:solidFill>
              </a:rPr>
              <a:t>vendar ne vsi</a:t>
            </a:r>
            <a:r>
              <a:rPr lang="en-US" sz="2000" dirty="0">
                <a:solidFill>
                  <a:srgbClr val="333333"/>
                </a:solidFill>
              </a:rPr>
              <a:t>!) </a:t>
            </a:r>
            <a:r>
              <a:rPr lang="sl-SI" sz="2000" dirty="0">
                <a:solidFill>
                  <a:srgbClr val="333333"/>
                </a:solidFill>
              </a:rPr>
              <a:t>se mora boriti s predsodki. Da bi preprečili predsodke, je koristno, da razložite svojo bolezen drugim </a:t>
            </a:r>
            <a:r>
              <a:rPr lang="sl-SI" sz="2000">
                <a:solidFill>
                  <a:srgbClr val="333333"/>
                </a:solidFill>
              </a:rPr>
              <a:t>ljudem.</a:t>
            </a:r>
          </a:p>
          <a:p>
            <a:r>
              <a:rPr lang="sl-SI" sz="2000">
                <a:solidFill>
                  <a:srgbClr val="004992"/>
                </a:solidFill>
              </a:rPr>
              <a:t>Primer</a:t>
            </a:r>
            <a:r>
              <a:rPr lang="de-DE" sz="2000" dirty="0">
                <a:solidFill>
                  <a:srgbClr val="004992"/>
                </a:solidFill>
              </a:rPr>
              <a:t>: </a:t>
            </a:r>
            <a:r>
              <a:rPr lang="sl-SI" sz="2000" dirty="0">
                <a:solidFill>
                  <a:srgbClr val="333333"/>
                </a:solidFill>
              </a:rPr>
              <a:t>Zaradi psihotične epizode je Martin preživel zadnjih nekaj tednov v bolnišnici. Do zdaj ni skoraj nikomur povedal o svoji bolezni in se je vse bolj umikal od </a:t>
            </a:r>
            <a:r>
              <a:rPr lang="sl-SI" sz="2000">
                <a:solidFill>
                  <a:srgbClr val="333333"/>
                </a:solidFill>
              </a:rPr>
              <a:t>drugih.</a:t>
            </a:r>
          </a:p>
          <a:p>
            <a:r>
              <a:rPr lang="sl-SI" sz="2000">
                <a:solidFill>
                  <a:srgbClr val="004992"/>
                </a:solidFill>
              </a:rPr>
              <a:t>Okoliščine</a:t>
            </a:r>
            <a:r>
              <a:rPr lang="de-DE" sz="2000" dirty="0">
                <a:solidFill>
                  <a:srgbClr val="004992"/>
                </a:solidFill>
              </a:rPr>
              <a:t>: </a:t>
            </a:r>
            <a:r>
              <a:rPr lang="sl-SI" sz="2000" dirty="0">
                <a:solidFill>
                  <a:srgbClr val="333333"/>
                </a:solidFill>
              </a:rPr>
              <a:t>V preteklosti je imel Martin negativne izkušnje, kadar je odkrito govoril o psihozi. Ko je o svoji bolezni povedal šefu, je bil kmalu premeščen. Zato se boji, da bi njegovi prijatelji mislili, da je </a:t>
            </a:r>
            <a:r>
              <a:rPr lang="sl-SI" sz="2000" i="1" dirty="0">
                <a:solidFill>
                  <a:srgbClr val="333333"/>
                </a:solidFill>
              </a:rPr>
              <a:t>nor</a:t>
            </a:r>
            <a:r>
              <a:rPr lang="sl-SI" sz="2000" dirty="0">
                <a:solidFill>
                  <a:srgbClr val="333333"/>
                </a:solidFill>
              </a:rPr>
              <a:t> in da mu bodo obrnili </a:t>
            </a:r>
            <a:r>
              <a:rPr lang="sl-SI" sz="2000">
                <a:solidFill>
                  <a:srgbClr val="333333"/>
                </a:solidFill>
              </a:rPr>
              <a:t>hrbet.</a:t>
            </a:r>
          </a:p>
          <a:p>
            <a:r>
              <a:rPr lang="sl-SI" sz="2000">
                <a:solidFill>
                  <a:srgbClr val="004992"/>
                </a:solidFill>
              </a:rPr>
              <a:t>Toda</a:t>
            </a:r>
            <a:r>
              <a:rPr lang="de-DE" sz="2000" dirty="0">
                <a:solidFill>
                  <a:srgbClr val="004992"/>
                </a:solidFill>
              </a:rPr>
              <a:t>: </a:t>
            </a:r>
            <a:r>
              <a:rPr lang="sl-SI" sz="2000" dirty="0">
                <a:solidFill>
                  <a:srgbClr val="333333"/>
                </a:solidFill>
              </a:rPr>
              <a:t>Tekom trenutne hospitalizacije, je bil Martin vključen v MKT, kot tudi druge terapije in aktivnosti in se je odločil, da ne bo več skrival bolezni pred dobrimi prijatelji. Skoraj vsi so se razumevajoče odzvali na Martinov opis simptomov. Eden od njih je povedal tudi za svoje izkušnje z občutki ogroženosti in </a:t>
            </a:r>
            <a:r>
              <a:rPr lang="sl-SI" sz="2000">
                <a:solidFill>
                  <a:srgbClr val="333333"/>
                </a:solidFill>
              </a:rPr>
              <a:t>zasledovanosti.</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3" name="Slide Number Placeholder 2"/>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61</a:t>
            </a:fld>
            <a:endParaRPr lang="de-DE">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42AF4ED8-F6EC-432C-ABFB-BE61E76B0706}" type="slidenum">
              <a:rPr lang="de-DE" smtClean="0">
                <a:latin typeface="+mn-lt"/>
                <a:ea typeface="+mn-ea"/>
                <a:cs typeface="+mn-cs"/>
              </a:rPr>
              <a:pPr>
                <a:defRPr/>
              </a:pPr>
              <a:t>62</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090973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Spoprijemanje s predsodki (stigma)</a:t>
            </a:r>
          </a:p>
        </p:txBody>
      </p:sp>
      <p:sp>
        <p:nvSpPr>
          <p:cNvPr id="4" name="Slide Number Placeholder 3"/>
          <p:cNvSpPr>
            <a:spLocks noGrp="1"/>
          </p:cNvSpPr>
          <p:nvPr>
            <p:ph type="sldNum" sz="quarter" idx="12"/>
          </p:nvPr>
        </p:nvSpPr>
        <p:spPr/>
        <p:txBody>
          <a:bodyPr/>
          <a:lstStyle/>
          <a:p>
            <a:pPr>
              <a:defRPr/>
            </a:pPr>
            <a:fld id="{739A0C7E-F9E5-43E5-A974-FE2731708877}" type="slidenum">
              <a:rPr lang="de-DE" smtClean="0">
                <a:latin typeface="+mn-lt"/>
                <a:ea typeface="+mn-ea"/>
                <a:cs typeface="+mn-cs"/>
              </a:rPr>
              <a:pPr>
                <a:defRPr/>
              </a:pPr>
              <a:t>63</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115287246"/>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5285</Words>
  <Application>Microsoft Office PowerPoint</Application>
  <PresentationFormat>Benutzerdefiniert</PresentationFormat>
  <Paragraphs>615</Paragraphs>
  <Slides>63</Slides>
  <Notes>63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63</vt:i4>
      </vt:variant>
    </vt:vector>
  </HeadingPairs>
  <TitlesOfParts>
    <vt:vector size="72" baseType="lpstr">
      <vt:lpstr>Times New Roman</vt:lpstr>
      <vt:lpstr>WingDings</vt:lpstr>
      <vt:lpstr>Verdana</vt:lpstr>
      <vt:lpstr>Arial</vt:lpstr>
      <vt:lpstr>Wingdings 2</vt:lpstr>
      <vt:lpstr>Symbol</vt:lpstr>
      <vt:lpstr>WingDings</vt:lpstr>
      <vt:lpstr>Calibri Light</vt:lpstr>
      <vt:lpstr>UKE_PPT-Vorlage_16zu9</vt:lpstr>
      <vt:lpstr>MCT 10 II – Spoprijemanje s predsodki (stigma)</vt:lpstr>
      <vt:lpstr>Kaj imajo ti ljudje skupnega?</vt:lpstr>
      <vt:lpstr>Kaj imajo ti ljudje skupnega?</vt:lpstr>
      <vt:lpstr>Kaj imajo ti ljudje skupnega?</vt:lpstr>
      <vt:lpstr>Kaj imajo ti ljudje skupnega?</vt:lpstr>
      <vt:lpstr>Kaj imajo ti ljudje skupnega?</vt:lpstr>
      <vt:lpstr>Kaj imajo ti ljudje skupnega?</vt:lpstr>
      <vt:lpstr>Kaj imajo ti ljudje skupnega?</vt:lpstr>
      <vt:lpstr>Slaven = popoln?</vt:lpstr>
      <vt:lpstr>Katere od teh slik so naslikali ljudje s simptomi psihoze?</vt:lpstr>
      <vt:lpstr>Katere od teh slik so imele najvišjo ceno na javni dražbi?</vt:lpstr>
      <vt:lpstr>Katere od teh slik so imele najvišjo ceno na javni dražbi?</vt:lpstr>
      <vt:lpstr>Edvard Munch</vt:lpstr>
      <vt:lpstr>Steffen Moritz</vt:lpstr>
      <vt:lpstr>Vincent van Gogh</vt:lpstr>
      <vt:lpstr>Ringo Starr (bobnar skupine The Beatles)</vt:lpstr>
      <vt:lpstr>Prvi zaključki</vt:lpstr>
      <vt:lpstr>Prvi zaključki</vt:lpstr>
      <vt:lpstr>Prvi zaključki</vt:lpstr>
      <vt:lpstr>Prvi zaključki</vt:lpstr>
      <vt:lpstr>Ali je “normalno” imeti duševne težave?</vt:lpstr>
      <vt:lpstr>Ali je “normalno” imeti duševne težave?</vt:lpstr>
      <vt:lpstr>Posebna prepričanja niso tako redka... Pogostost psihotičnih doživetij v populaciji</vt:lpstr>
      <vt:lpstr>Posebna prepričanja niso tako redka... Pogostost psihotičnih doživetij v populaciji</vt:lpstr>
      <vt:lpstr>Posebna prepričanja niso tako redka... Pogostost psihotičnih doživetij v populaciji</vt:lpstr>
      <vt:lpstr>Posebna prepričanja niso tako redka... Pogostost psihotičnih doživetij v populaciji</vt:lpstr>
      <vt:lpstr>Posebna prepričanja niso tako redka... Pogostost psihotičnih doživetij v populaciji</vt:lpstr>
      <vt:lpstr>Posebna prepričanja niso tako redka... Pogostost psihotičnih doživetij v populaciji</vt:lpstr>
      <vt:lpstr>Posebna prepričanja niso tako redka... Pogostost psihotičnih doživetij v populaciji</vt:lpstr>
      <vt:lpstr>Posebna prepričanja niso tako redka... Pogostost psihotičnih doživetij v populaciji</vt:lpstr>
      <vt:lpstr>Zapomnite si…</vt:lpstr>
      <vt:lpstr>Kaj je stigma in kaj je ponotranjenje stigme?</vt:lpstr>
      <vt:lpstr>Kaj je stigma in kaj je ponotranjenje stigme?</vt:lpstr>
      <vt:lpstr>Kaj je stigma in kaj je ponotranjenje stigme?</vt:lpstr>
      <vt:lpstr>Kaj je stigma in kaj je ponotranjenje stigme?</vt:lpstr>
      <vt:lpstr>Stigmatizacija ljudi, ki doživljajo psihozo</vt:lpstr>
      <vt:lpstr>Psihoza kot stigma</vt:lpstr>
      <vt:lpstr>Psihoza kot stigma</vt:lpstr>
      <vt:lpstr>Psihoza kot stigma</vt:lpstr>
      <vt:lpstr>Psihoza kot stigma</vt:lpstr>
      <vt:lpstr>Psihoza kot stigma</vt:lpstr>
      <vt:lpstr>Psihoza kot stigma</vt:lpstr>
      <vt:lpstr>Kaj vse to pomeni?</vt:lpstr>
      <vt:lpstr>Kaj vse to pomeni?</vt:lpstr>
      <vt:lpstr>Kaj naj naredimo?</vt:lpstr>
      <vt:lpstr>Naj povem o svoji izkušnji bolezni… in kako?</vt:lpstr>
      <vt:lpstr>Naj povem o svoji izkušnji bolezni… in kako?</vt:lpstr>
      <vt:lpstr>(Kako) naj povem za svojo bolezen?</vt:lpstr>
      <vt:lpstr>(Kako) naj povem za svojo bolezen?</vt:lpstr>
      <vt:lpstr>(Kako) naj povem za svojo bolezen?</vt:lpstr>
      <vt:lpstr>(Kako) naj povem za svojo bolezen?</vt:lpstr>
      <vt:lpstr>(Kako) naj povem za svojo bolezen?</vt:lpstr>
      <vt:lpstr>(Kako) naj povem za svojo bolezen?</vt:lpstr>
      <vt:lpstr>(Kako) naj povem za svojo bolezen?</vt:lpstr>
      <vt:lpstr>(Kako) naj povem za svojo bolezen?</vt:lpstr>
      <vt:lpstr>(Kako) naj povem za svojo bolezen?</vt:lpstr>
      <vt:lpstr>(Kako) naj povem za svojo bolezen?</vt:lpstr>
      <vt:lpstr>(Kako) naj povem za svojo bolezen?</vt:lpstr>
      <vt:lpstr>(Kako) naj povem za svojo bolezen?</vt:lpstr>
      <vt:lpstr>Uporaba v vsakdanjem življenju</vt:lpstr>
      <vt:lpstr>Kako je to povezano s psihozo?</vt:lpstr>
      <vt:lpstr>Hvala za vašo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1411</cp:revision>
  <dcterms:created xsi:type="dcterms:W3CDTF">2015-05-22T07:54:23Z</dcterms:created>
  <dcterms:modified xsi:type="dcterms:W3CDTF">2022-11-09T08:57:45Z</dcterms:modified>
</cp:coreProperties>
</file>