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46" r:id="rId1"/>
  </p:sldMasterIdLst>
  <p:notesMasterIdLst>
    <p:notesMasterId r:id="rId50"/>
  </p:notesMasterIdLst>
  <p:handoutMasterIdLst>
    <p:handoutMasterId r:id="rId51"/>
  </p:handoutMasterIdLst>
  <p:sldIdLst>
    <p:sldId id="489" r:id="rId2"/>
    <p:sldId id="390" r:id="rId3"/>
    <p:sldId id="391" r:id="rId4"/>
    <p:sldId id="392" r:id="rId5"/>
    <p:sldId id="393" r:id="rId6"/>
    <p:sldId id="388" r:id="rId7"/>
    <p:sldId id="360" r:id="rId8"/>
    <p:sldId id="453" r:id="rId9"/>
    <p:sldId id="471" r:id="rId10"/>
    <p:sldId id="455" r:id="rId11"/>
    <p:sldId id="473" r:id="rId12"/>
    <p:sldId id="472" r:id="rId13"/>
    <p:sldId id="363" r:id="rId14"/>
    <p:sldId id="475" r:id="rId15"/>
    <p:sldId id="457" r:id="rId16"/>
    <p:sldId id="474" r:id="rId17"/>
    <p:sldId id="332" r:id="rId18"/>
    <p:sldId id="458" r:id="rId19"/>
    <p:sldId id="476" r:id="rId20"/>
    <p:sldId id="386" r:id="rId21"/>
    <p:sldId id="464" r:id="rId22"/>
    <p:sldId id="478" r:id="rId23"/>
    <p:sldId id="477" r:id="rId24"/>
    <p:sldId id="445" r:id="rId25"/>
    <p:sldId id="479" r:id="rId26"/>
    <p:sldId id="444" r:id="rId27"/>
    <p:sldId id="340" r:id="rId28"/>
    <p:sldId id="397" r:id="rId29"/>
    <p:sldId id="481" r:id="rId30"/>
    <p:sldId id="480" r:id="rId31"/>
    <p:sldId id="439" r:id="rId32"/>
    <p:sldId id="484" r:id="rId33"/>
    <p:sldId id="483" r:id="rId34"/>
    <p:sldId id="482" r:id="rId35"/>
    <p:sldId id="440" r:id="rId36"/>
    <p:sldId id="485" r:id="rId37"/>
    <p:sldId id="451" r:id="rId38"/>
    <p:sldId id="486" r:id="rId39"/>
    <p:sldId id="469" r:id="rId40"/>
    <p:sldId id="376" r:id="rId41"/>
    <p:sldId id="352" r:id="rId42"/>
    <p:sldId id="389" r:id="rId43"/>
    <p:sldId id="462" r:id="rId44"/>
    <p:sldId id="488" r:id="rId45"/>
    <p:sldId id="487" r:id="rId46"/>
    <p:sldId id="369" r:id="rId47"/>
    <p:sldId id="470" r:id="rId48"/>
    <p:sldId id="463" r:id="rId49"/>
  </p:sldIdLst>
  <p:sldSz cx="12195175" cy="6858000"/>
  <p:notesSz cx="7099300" cy="10234613"/>
  <p:embeddedFontLst>
    <p:embeddedFont>
      <p:font typeface="Calibri" panose="020F0502020204030204" pitchFamily="34" charset="0"/>
      <p:regular r:id="rId52"/>
      <p:bold r:id="rId53"/>
      <p:italic r:id="rId54"/>
      <p:boldItalic r:id="rId55"/>
    </p:embeddedFont>
    <p:embeddedFont>
      <p:font typeface="Calibri Light" panose="020F0302020204030204" pitchFamily="34" charset="0"/>
      <p:regular r:id="rId56"/>
      <p:italic r:id="rId57"/>
    </p:embeddedFont>
    <p:embeddedFont>
      <p:font typeface="Verdana" panose="020B0604030504040204" pitchFamily="34" charset="0"/>
      <p:regular r:id="rId58"/>
      <p:bold r:id="rId59"/>
      <p:italic r:id="rId60"/>
      <p:boldItalic r:id="rId61"/>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20749" autoAdjust="0"/>
    <p:restoredTop sz="94698" autoAdjust="0"/>
  </p:normalViewPr>
  <p:slideViewPr>
    <p:cSldViewPr>
      <p:cViewPr varScale="1">
        <p:scale>
          <a:sx n="67" d="100"/>
          <a:sy n="67" d="100"/>
        </p:scale>
        <p:origin x="948" y="52"/>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E16ED986-9376-4BF7-A484-4AC5FB752F2B}" type="slidenum">
              <a:rPr lang="en-US" altLang="de-DE"/>
              <a:pPr>
                <a:defRPr/>
              </a:pPr>
              <a:t>‹Nr.›</a:t>
            </a:fld>
            <a:endParaRPr lang="en-US" altLang="de-DE"/>
          </a:p>
        </p:txBody>
      </p:sp>
    </p:spTree>
    <p:extLst>
      <p:ext uri="{BB962C8B-B14F-4D97-AF65-F5344CB8AC3E}">
        <p14:creationId xmlns:p14="http://schemas.microsoft.com/office/powerpoint/2010/main" val="3992723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F2D8C84-487A-4B59-BCC3-6F31E78C20C5}" type="slidenum">
              <a:rPr lang="en-US" altLang="de-DE"/>
              <a:pPr>
                <a:defRPr/>
              </a:pPr>
              <a:t>‹Nr.›</a:t>
            </a:fld>
            <a:endParaRPr lang="en-US" altLang="de-DE"/>
          </a:p>
        </p:txBody>
      </p:sp>
    </p:spTree>
    <p:extLst>
      <p:ext uri="{BB962C8B-B14F-4D97-AF65-F5344CB8AC3E}">
        <p14:creationId xmlns:p14="http://schemas.microsoft.com/office/powerpoint/2010/main" val="9873635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FFD0A8-0C8A-42A8-A939-63132F79F26A}" type="slidenum">
              <a:rPr lang="en-US" altLang="de-DE" sz="1300"/>
              <a:pPr>
                <a:spcBef>
                  <a:spcPct val="0"/>
                </a:spcBef>
              </a:pPr>
              <a:t>2</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9074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901362-6E30-499A-8EFD-109002336269}" type="slidenum">
              <a:rPr lang="en-US" altLang="de-DE" sz="1300"/>
              <a:pPr>
                <a:spcBef>
                  <a:spcPct val="0"/>
                </a:spcBef>
              </a:pPr>
              <a:t>3</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6439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B7729C-1F52-44D9-83E4-94D8DEB4BCD0}" type="slidenum">
              <a:rPr lang="en-US" altLang="de-DE" sz="1300"/>
              <a:pPr>
                <a:spcBef>
                  <a:spcPct val="0"/>
                </a:spcBef>
              </a:pPr>
              <a:t>4</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6060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25EB5-13A1-41BE-B57C-6D587180E695}" type="slidenum">
              <a:rPr lang="en-US" altLang="de-DE" sz="1300"/>
              <a:pPr>
                <a:spcBef>
                  <a:spcPct val="0"/>
                </a:spcBef>
              </a:pPr>
              <a:t>5</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210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5E87A5-468D-4FF8-9356-CDFFF5840766}" type="slidenum">
              <a:rPr lang="en-US" altLang="de-DE" sz="1300"/>
              <a:pPr>
                <a:spcBef>
                  <a:spcPct val="0"/>
                </a:spcBef>
              </a:pPr>
              <a:t>6</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778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7C0A1C-A886-4F42-A8C4-55599F258177}" type="slidenum">
              <a:rPr lang="en-US" altLang="de-DE" sz="1300"/>
              <a:pPr>
                <a:spcBef>
                  <a:spcPct val="0"/>
                </a:spcBef>
              </a:pPr>
              <a:t>7</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7784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8934A-0716-4D21-9F9B-8CDE63C46AFE}" type="slidenum">
              <a:rPr lang="en-US" altLang="de-DE" sz="1300"/>
              <a:pPr>
                <a:spcBef>
                  <a:spcPct val="0"/>
                </a:spcBef>
              </a:pPr>
              <a:t>8</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628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8934A-0716-4D21-9F9B-8CDE63C46AFE}" type="slidenum">
              <a:rPr lang="en-US" altLang="de-DE" sz="1300"/>
              <a:pPr>
                <a:spcBef>
                  <a:spcPct val="0"/>
                </a:spcBef>
              </a:pPr>
              <a:t>9</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628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E012D-1C51-42D1-85AC-813317D6699C}" type="slidenum">
              <a:rPr lang="en-US" altLang="de-DE" sz="1300"/>
              <a:pPr>
                <a:spcBef>
                  <a:spcPct val="0"/>
                </a:spcBef>
              </a:pPr>
              <a:t>10</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82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E012D-1C51-42D1-85AC-813317D6699C}" type="slidenum">
              <a:rPr lang="en-US" altLang="de-DE" sz="1300"/>
              <a:pPr>
                <a:spcBef>
                  <a:spcPct val="0"/>
                </a:spcBef>
              </a:pPr>
              <a:t>11</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820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E012D-1C51-42D1-85AC-813317D6699C}" type="slidenum">
              <a:rPr lang="en-US" altLang="de-DE" sz="1300"/>
              <a:pPr>
                <a:spcBef>
                  <a:spcPct val="0"/>
                </a:spcBef>
              </a:pPr>
              <a:t>12</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820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552B20-5661-445A-A6DC-D040D9AC3BDC}" type="slidenum">
              <a:rPr lang="en-US" altLang="de-DE" sz="1300"/>
              <a:pPr>
                <a:spcBef>
                  <a:spcPct val="0"/>
                </a:spcBef>
              </a:pPr>
              <a:t>13</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60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849AA-E5ED-4552-8EF7-0E517195674B}" type="slidenum">
              <a:rPr lang="en-US" altLang="de-DE" sz="1300"/>
              <a:pPr>
                <a:spcBef>
                  <a:spcPct val="0"/>
                </a:spcBef>
              </a:pPr>
              <a:t>14</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829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849AA-E5ED-4552-8EF7-0E517195674B}" type="slidenum">
              <a:rPr lang="en-US" altLang="de-DE" sz="1300"/>
              <a:pPr>
                <a:spcBef>
                  <a:spcPct val="0"/>
                </a:spcBef>
              </a:pPr>
              <a:t>15</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829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849AA-E5ED-4552-8EF7-0E517195674B}" type="slidenum">
              <a:rPr lang="en-US" altLang="de-DE" sz="1300"/>
              <a:pPr>
                <a:spcBef>
                  <a:spcPct val="0"/>
                </a:spcBef>
              </a:pPr>
              <a:t>16</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829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76FC8C-93A8-41CA-8BD1-83DC72C1B475}" type="slidenum">
              <a:rPr lang="en-US" altLang="de-DE" sz="1300"/>
              <a:pPr>
                <a:spcBef>
                  <a:spcPct val="0"/>
                </a:spcBef>
              </a:pPr>
              <a:t>17</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3269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A125DD-1B14-43DC-9A01-1DF21E64A0E5}" type="slidenum">
              <a:rPr lang="en-US" altLang="de-DE" sz="1300"/>
              <a:pPr>
                <a:spcBef>
                  <a:spcPct val="0"/>
                </a:spcBef>
              </a:pPr>
              <a:t>18</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416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A125DD-1B14-43DC-9A01-1DF21E64A0E5}" type="slidenum">
              <a:rPr lang="en-US" altLang="de-DE" sz="1300"/>
              <a:pPr>
                <a:spcBef>
                  <a:spcPct val="0"/>
                </a:spcBef>
              </a:pPr>
              <a:t>19</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416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3D5AD6-4D11-4816-8261-893AF74A7891}" type="slidenum">
              <a:rPr lang="en-US" altLang="de-DE" sz="1300"/>
              <a:pPr>
                <a:spcBef>
                  <a:spcPct val="0"/>
                </a:spcBef>
              </a:pPr>
              <a:t>20</a:t>
            </a:fld>
            <a:endParaRPr lang="en-US"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406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C6D06-43A5-42EE-9B3B-9D3F66E10762}" type="slidenum">
              <a:rPr lang="en-US" altLang="de-DE" sz="1300"/>
              <a:pPr>
                <a:spcBef>
                  <a:spcPct val="0"/>
                </a:spcBef>
              </a:pPr>
              <a:t>21</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888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C6D06-43A5-42EE-9B3B-9D3F66E10762}" type="slidenum">
              <a:rPr lang="en-US" altLang="de-DE" sz="1300"/>
              <a:pPr>
                <a:spcBef>
                  <a:spcPct val="0"/>
                </a:spcBef>
              </a:pPr>
              <a:t>22</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88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6C6D06-43A5-42EE-9B3B-9D3F66E10762}" type="slidenum">
              <a:rPr lang="en-US" altLang="de-DE" sz="1300"/>
              <a:pPr>
                <a:spcBef>
                  <a:spcPct val="0"/>
                </a:spcBef>
              </a:pPr>
              <a:t>23</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888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65BCA8-2B14-406E-A0A2-61C4E54AA596}" type="slidenum">
              <a:rPr lang="en-US" altLang="de-DE" sz="1300"/>
              <a:pPr>
                <a:spcBef>
                  <a:spcPct val="0"/>
                </a:spcBef>
              </a:pPr>
              <a:t>24</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0428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65BCA8-2B14-406E-A0A2-61C4E54AA596}" type="slidenum">
              <a:rPr lang="en-US" altLang="de-DE" sz="1300"/>
              <a:pPr>
                <a:spcBef>
                  <a:spcPct val="0"/>
                </a:spcBef>
              </a:pPr>
              <a:t>25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0428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283520-4664-49F4-B912-E37191FC5DA5}" type="slidenum">
              <a:rPr lang="en-US" altLang="de-DE" sz="1300"/>
              <a:pPr>
                <a:spcBef>
                  <a:spcPct val="0"/>
                </a:spcBef>
              </a:pPr>
              <a:t>26</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07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EC34F-0984-4B41-BE2C-4A05EA3C66AB}" type="slidenum">
              <a:rPr lang="en-US" altLang="de-DE" sz="1300"/>
              <a:pPr>
                <a:spcBef>
                  <a:spcPct val="0"/>
                </a:spcBef>
              </a:pPr>
              <a:t>27</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593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560DEF-CF42-41DF-8738-62818CAB3C2E}" type="slidenum">
              <a:rPr lang="en-US" altLang="de-DE" sz="1300"/>
              <a:pPr>
                <a:spcBef>
                  <a:spcPct val="0"/>
                </a:spcBef>
              </a:pPr>
              <a:t>28</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7382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560DEF-CF42-41DF-8738-62818CAB3C2E}" type="slidenum">
              <a:rPr lang="en-US" altLang="de-DE" sz="1300"/>
              <a:pPr>
                <a:spcBef>
                  <a:spcPct val="0"/>
                </a:spcBef>
              </a:pPr>
              <a:t>29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7382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560DEF-CF42-41DF-8738-62818CAB3C2E}" type="slidenum">
              <a:rPr lang="en-US" altLang="de-DE" sz="1300"/>
              <a:pPr>
                <a:spcBef>
                  <a:spcPct val="0"/>
                </a:spcBef>
              </a:pPr>
              <a:t>30</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73828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03F5-1985-4604-940C-932E626FEBB6}" type="slidenum">
              <a:rPr lang="en-US" altLang="de-DE" sz="1300"/>
              <a:pPr>
                <a:spcBef>
                  <a:spcPct val="0"/>
                </a:spcBef>
              </a:pPr>
              <a:t>31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68802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03F5-1985-4604-940C-932E626FEBB6}" type="slidenum">
              <a:rPr lang="en-US" altLang="de-DE" sz="1300"/>
              <a:pPr>
                <a:spcBef>
                  <a:spcPct val="0"/>
                </a:spcBef>
              </a:pPr>
              <a:t>32</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68802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03F5-1985-4604-940C-932E626FEBB6}" type="slidenum">
              <a:rPr lang="en-US" altLang="de-DE" sz="1300"/>
              <a:pPr>
                <a:spcBef>
                  <a:spcPct val="0"/>
                </a:spcBef>
              </a:pPr>
              <a:t>33</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6880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C03F5-1985-4604-940C-932E626FEBB6}" type="slidenum">
              <a:rPr lang="en-US" altLang="de-DE" sz="1300"/>
              <a:pPr>
                <a:spcBef>
                  <a:spcPct val="0"/>
                </a:spcBef>
              </a:pPr>
              <a:t>34</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68802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4FC88-5A96-4547-AC80-E98928CF2279}" type="slidenum">
              <a:rPr lang="en-US" altLang="de-DE" sz="1300"/>
              <a:pPr>
                <a:spcBef>
                  <a:spcPct val="0"/>
                </a:spcBef>
              </a:pPr>
              <a:t>35</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98258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A4FC88-5A96-4547-AC80-E98928CF2279}" type="slidenum">
              <a:rPr lang="en-US" altLang="de-DE" sz="1300"/>
              <a:pPr>
                <a:spcBef>
                  <a:spcPct val="0"/>
                </a:spcBef>
              </a:pPr>
              <a:t>36</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98258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59EEA3-8422-4327-A975-9D0C451E7FAA}" type="slidenum">
              <a:rPr lang="en-US" altLang="de-DE" sz="1300"/>
              <a:pPr>
                <a:spcBef>
                  <a:spcPct val="0"/>
                </a:spcBef>
              </a:pPr>
              <a:t>37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5479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59EEA3-8422-4327-A975-9D0C451E7FAA}" type="slidenum">
              <a:rPr lang="en-US" altLang="de-DE" sz="1300"/>
              <a:pPr>
                <a:spcBef>
                  <a:spcPct val="0"/>
                </a:spcBef>
              </a:pPr>
              <a:t>38</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54796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22379-79C6-49BD-8FA8-4D64297E8D84}" type="slidenum">
              <a:rPr lang="en-US" altLang="de-DE" sz="1300"/>
              <a:pPr>
                <a:spcBef>
                  <a:spcPct val="0"/>
                </a:spcBef>
              </a:pPr>
              <a:t>40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642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4C5A91-ED5D-469B-BCE6-26A0E318CE5A}" type="slidenum">
              <a:rPr lang="en-US" altLang="de-DE" sz="1300"/>
              <a:pPr>
                <a:spcBef>
                  <a:spcPct val="0"/>
                </a:spcBef>
              </a:pPr>
              <a:t>41</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0757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29E66C-BA20-49A0-917B-341666445CC6}" type="slidenum">
              <a:rPr lang="en-US" altLang="de-DE" sz="1300"/>
              <a:pPr>
                <a:spcBef>
                  <a:spcPct val="0"/>
                </a:spcBef>
              </a:pPr>
              <a:t>42</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0198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EE09B-0757-4DD6-8A56-80DF85760D0F}" type="slidenum">
              <a:rPr lang="en-US" altLang="de-DE" sz="1300"/>
              <a:pPr>
                <a:spcBef>
                  <a:spcPct val="0"/>
                </a:spcBef>
              </a:pPr>
              <a:t>43</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4284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EE09B-0757-4DD6-8A56-80DF85760D0F}" type="slidenum">
              <a:rPr lang="en-US" altLang="de-DE" sz="1300"/>
              <a:pPr>
                <a:spcBef>
                  <a:spcPct val="0"/>
                </a:spcBef>
              </a:pPr>
              <a:t>44</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4284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EE09B-0757-4DD6-8A56-80DF85760D0F}" type="slidenum">
              <a:rPr lang="en-US" altLang="de-DE" sz="1300"/>
              <a:pPr>
                <a:spcBef>
                  <a:spcPct val="0"/>
                </a:spcBef>
              </a:pPr>
              <a:t>45</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4284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72AEE8-06FE-4C3A-A7F0-9BBF0999BFFB}" type="slidenum">
              <a:rPr lang="en-US" altLang="de-DE" sz="1300"/>
              <a:pPr>
                <a:spcBef>
                  <a:spcPct val="0"/>
                </a:spcBef>
              </a:pPr>
              <a:t>46</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819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3E65F5-8E14-464A-817E-A1C0717BE7C8}" type="slidenum">
              <a:rPr lang="en-US" altLang="de-DE" sz="1300"/>
              <a:pPr>
                <a:spcBef>
                  <a:spcPct val="0"/>
                </a:spcBef>
              </a:pPr>
              <a:t>48</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8778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4" name="Slide Number Placeholder 3"/>
          <p:cNvSpPr>
            <a:spLocks noGrp="1"/>
          </p:cNvSpPr>
          <p:nvPr>
            <p:ph type="sldNum" sz="quarter" idx="12"/>
          </p:nvPr>
        </p:nvSpPr>
        <p:spPr bwMode="gray"/>
        <p:txBody>
          <a:bodyPr/>
          <a:lstStyle>
            <a:lvl1pPr>
              <a:defRPr b="0"/>
            </a:lvl1pPr>
          </a:lstStyle>
          <a:p>
            <a:pPr>
              <a:defRPr/>
            </a:pPr>
            <a:fld id="{DEFA7D4E-1C15-490A-8FE5-B22BF9F74A3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sočustvovanja (empatije) z drugimi …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5A1ABBF-C32E-4CB3-83BD-C84700ABEA3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7" name="Slide Number Placeholder 6"/>
          <p:cNvSpPr>
            <a:spLocks noGrp="1"/>
          </p:cNvSpPr>
          <p:nvPr>
            <p:ph type="sldNum" sz="quarter" idx="12"/>
          </p:nvPr>
        </p:nvSpPr>
        <p:spPr bwMode="gray"/>
        <p:txBody>
          <a:bodyPr/>
          <a:lstStyle>
            <a:lvl1pPr>
              <a:defRPr b="0"/>
            </a:lvl1pPr>
          </a:lstStyle>
          <a:p>
            <a:pPr>
              <a:defRPr/>
            </a:pPr>
            <a:fld id="{916E8C8F-7A52-46AC-AF62-7082F33F4F4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7" name="Slide Number Placeholder 6"/>
          <p:cNvSpPr>
            <a:spLocks noGrp="1"/>
          </p:cNvSpPr>
          <p:nvPr>
            <p:ph type="sldNum" sz="quarter" idx="12"/>
          </p:nvPr>
        </p:nvSpPr>
        <p:spPr bwMode="gray"/>
        <p:txBody>
          <a:bodyPr/>
          <a:lstStyle>
            <a:lvl1pPr>
              <a:defRPr b="0"/>
            </a:lvl1pPr>
          </a:lstStyle>
          <a:p>
            <a:pPr>
              <a:defRPr/>
            </a:pPr>
            <a:fld id="{DEFA7D4E-1C15-490A-8FE5-B22BF9F74A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7" name="Slide Number Placeholder 6"/>
          <p:cNvSpPr>
            <a:spLocks noGrp="1"/>
          </p:cNvSpPr>
          <p:nvPr>
            <p:ph type="sldNum" sz="quarter" idx="12"/>
          </p:nvPr>
        </p:nvSpPr>
        <p:spPr bwMode="gray"/>
        <p:txBody>
          <a:bodyPr/>
          <a:lstStyle>
            <a:lvl1pPr>
              <a:defRPr b="0"/>
            </a:lvl1pPr>
          </a:lstStyle>
          <a:p>
            <a:pPr>
              <a:defRPr/>
            </a:pPr>
            <a:fld id="{DEFA7D4E-1C15-490A-8FE5-B22BF9F74A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5" name="Slide Number Placeholder 4"/>
          <p:cNvSpPr>
            <a:spLocks noGrp="1"/>
          </p:cNvSpPr>
          <p:nvPr>
            <p:ph type="sldNum" sz="quarter" idx="12"/>
          </p:nvPr>
        </p:nvSpPr>
        <p:spPr bwMode="gray"/>
        <p:txBody>
          <a:bodyPr/>
          <a:lstStyle>
            <a:lvl1pPr>
              <a:defRPr b="0"/>
            </a:lvl1pPr>
          </a:lstStyle>
          <a:p>
            <a:pPr>
              <a:defRPr/>
            </a:pPr>
            <a:fld id="{EE90DFD3-CDBE-4462-8323-7AF3CCFC56D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sočustvovanja (empatije) z drugimi … II</a:t>
            </a:r>
          </a:p>
        </p:txBody>
      </p:sp>
      <p:sp>
        <p:nvSpPr>
          <p:cNvPr id="4" name="Slide Number Placeholder 3"/>
          <p:cNvSpPr>
            <a:spLocks noGrp="1"/>
          </p:cNvSpPr>
          <p:nvPr>
            <p:ph type="sldNum" sz="quarter" idx="12"/>
          </p:nvPr>
        </p:nvSpPr>
        <p:spPr bwMode="gray"/>
        <p:txBody>
          <a:bodyPr/>
          <a:lstStyle>
            <a:lvl1pPr>
              <a:defRPr b="0"/>
            </a:lvl1pPr>
          </a:lstStyle>
          <a:p>
            <a:pPr>
              <a:defRPr/>
            </a:pPr>
            <a:fld id="{AA301829-C0C3-4F52-AE8F-7E804EE2FA2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sočustvovanja (empatije) z drugimi …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EFA7D4E-1C15-490A-8FE5-B22BF9F74A3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MCT 6 A </a:t>
            </a:r>
            <a:r>
              <a:rPr lang="en-US" altLang="ja-JP" dirty="0">
                <a:latin typeface="+mn-lt"/>
                <a:ea typeface="+mn-ea"/>
                <a:cs typeface="+mn-cs"/>
              </a:rPr>
              <a:t>BADE </a:t>
            </a:r>
            <a:r>
              <a:rPr lang="pl-PL" altLang="ja-JP" dirty="0">
                <a:latin typeface="+mn-lt"/>
                <a:ea typeface="+mn-ea"/>
                <a:cs typeface="+mn-cs"/>
              </a:rPr>
              <a:t>– Sposobnost sočustvovanja (empatije) z drugimi …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29525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Ko koga spoznate, kam najprej pogledate? Koliko se lahko pri svoji oceni zanesete na te znake?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Ko koga spoznate, kam najprej pogledate? Koliko se lahko pri svoji oceni zanesete na te znake?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a:t>
            </a:fld>
            <a:endParaRPr lang="de-DE" alt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roke?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govorica telesa/</a:t>
            </a:r>
            <a:br>
              <a:rPr lang="de-DE" altLang="de-DE" sz="2000">
                <a:latin typeface="Calibri Light"/>
              </a:rPr>
            </a:br>
            <a:r>
              <a:rPr lang="de-DE" altLang="de-DE" sz="2000">
                <a:latin typeface="Calibri Light"/>
              </a:rPr>
              <a:t>drža?</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obleke?</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Katere druge vire informacij še lahko upoštevamo? Kako zanesljivi so?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Katere druge vire informacij še lahko upoštevamo? Kako zanesljivi so?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defRPr/>
            </a:pPr>
            <a:r>
              <a:rPr lang="sl-SI" sz="2400">
                <a:solidFill>
                  <a:srgbClr val="333333"/>
                </a:solidFill>
              </a:rPr>
              <a:t>predhodno znanje o osebi</a:t>
            </a:r>
            <a:r>
              <a:rPr lang="en-US" sz="2400" dirty="0">
                <a:solidFill>
                  <a:srgbClr val="333333"/>
                </a:solidFill>
              </a:rPr>
              <a:t> (</a:t>
            </a:r>
            <a:r>
              <a:rPr lang="sl-SI" sz="2400" dirty="0">
                <a:solidFill>
                  <a:srgbClr val="333333"/>
                </a:solidFill>
              </a:rPr>
              <a:t>govorice</a:t>
            </a:r>
            <a:r>
              <a:rPr lang="en-US" sz="2400" dirty="0">
                <a:solidFill>
                  <a:srgbClr val="333333"/>
                </a:solidFill>
              </a:rPr>
              <a:t>): </a:t>
            </a:r>
            <a:r>
              <a:rPr lang="sl-SI" sz="2400" dirty="0">
                <a:solidFill>
                  <a:srgbClr val="333333"/>
                </a:solidFill>
              </a:rPr>
              <a:t>npr. pripomba prijatelja</a:t>
            </a:r>
            <a:endParaRPr lang="en-US"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predhodno znanje o podobnih ljudeh / skupinah</a:t>
            </a:r>
            <a:r>
              <a:rPr lang="en-US" sz="2400" dirty="0">
                <a:solidFill>
                  <a:srgbClr val="333333"/>
                </a:solidFill>
              </a:rPr>
              <a:t>: </a:t>
            </a:r>
            <a:r>
              <a:rPr lang="sl-SI" sz="2400" dirty="0">
                <a:solidFill>
                  <a:srgbClr val="333333"/>
                </a:solidFill>
              </a:rPr>
              <a:t>npr</a:t>
            </a:r>
            <a:r>
              <a:rPr lang="en-US" sz="2400" dirty="0">
                <a:solidFill>
                  <a:srgbClr val="333333"/>
                </a:solidFill>
              </a:rPr>
              <a:t>. </a:t>
            </a:r>
            <a:r>
              <a:rPr lang="en-US" sz="2400" i="1" dirty="0">
                <a:solidFill>
                  <a:srgbClr val="333333"/>
                </a:solidFill>
              </a:rPr>
              <a:t>r</a:t>
            </a:r>
            <a:r>
              <a:rPr lang="sl-SI" sz="2400" i="1" dirty="0">
                <a:solidFill>
                  <a:srgbClr val="333333"/>
                </a:solidFill>
              </a:rPr>
              <a:t>ap</a:t>
            </a:r>
            <a:r>
              <a:rPr lang="en-US" sz="2400" i="1" dirty="0">
                <a:solidFill>
                  <a:srgbClr val="333333"/>
                </a:solidFill>
              </a:rPr>
              <a:t>per</a:t>
            </a:r>
          </a:p>
          <a:p>
            <a:pPr marL="342900" lvl="0" indent="-342900" defTabSz="914400" fontAlgn="base">
              <a:buClr>
                <a:srgbClr val="333333"/>
              </a:buClr>
              <a:buFont typeface="WingDings"/>
              <a:buChar char=""/>
              <a:defRPr/>
            </a:pPr>
            <a:r>
              <a:rPr lang="en-US" sz="2400">
                <a:solidFill>
                  <a:srgbClr val="333333"/>
                </a:solidFill>
              </a:rPr>
              <a:t>“</a:t>
            </a:r>
            <a:r>
              <a:rPr lang="sl-SI" sz="2400">
                <a:solidFill>
                  <a:srgbClr val="333333"/>
                </a:solidFill>
              </a:rPr>
              <a:t>feeling</a:t>
            </a:r>
            <a:r>
              <a:rPr lang="en-US" sz="2400">
                <a:solidFill>
                  <a:srgbClr val="333333"/>
                </a:solidFill>
              </a:rPr>
              <a:t>”</a:t>
            </a:r>
            <a:r>
              <a:rPr lang="sl-SI" sz="2400">
                <a:solidFill>
                  <a:srgbClr val="333333"/>
                </a:solidFill>
              </a:rPr>
              <a:t>, </a:t>
            </a:r>
            <a:r>
              <a:rPr lang="sl-SI" sz="2400" dirty="0">
                <a:solidFill>
                  <a:srgbClr val="333333"/>
                </a:solidFill>
              </a:rPr>
              <a:t>notranji občutki, </a:t>
            </a:r>
            <a:r>
              <a:rPr lang="en-US" sz="2400" dirty="0" err="1">
                <a:solidFill>
                  <a:srgbClr val="333333"/>
                </a:solidFill>
              </a:rPr>
              <a:t>intui</a:t>
            </a:r>
            <a:r>
              <a:rPr lang="sl-SI" sz="2400" dirty="0">
                <a:solidFill>
                  <a:srgbClr val="333333"/>
                </a:solidFill>
              </a:rPr>
              <a:t>cija</a:t>
            </a:r>
            <a:endParaRPr lang="en-US"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nekaj pisnega</a:t>
            </a:r>
            <a:r>
              <a:rPr lang="en-GB" sz="2400" dirty="0">
                <a:solidFill>
                  <a:srgbClr val="333333"/>
                </a:solidFill>
              </a:rPr>
              <a:t>: </a:t>
            </a:r>
            <a:r>
              <a:rPr lang="sl-SI" sz="2400" dirty="0">
                <a:solidFill>
                  <a:srgbClr val="333333"/>
                </a:solidFill>
              </a:rPr>
              <a:t>npr.</a:t>
            </a:r>
            <a:r>
              <a:rPr lang="en-GB" sz="2400" dirty="0">
                <a:solidFill>
                  <a:srgbClr val="333333"/>
                </a:solidFill>
              </a:rPr>
              <a:t> </a:t>
            </a:r>
            <a:r>
              <a:rPr lang="sl-SI" sz="2400" dirty="0">
                <a:solidFill>
                  <a:srgbClr val="333333"/>
                </a:solidFill>
              </a:rPr>
              <a:t>iz elektronske pošte ali internetnih forumov</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5</a:t>
            </a:fld>
            <a:endParaRPr lang="de-DE" altLang="de-DE">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Prednosti in pomanjkljivosti določenih socialnih znakov</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Zdaj ko smo našteli različne vire informacij, ki nam pomagajo pri oceni ljudi</a:t>
            </a:r>
            <a:r>
              <a:rPr lang="en-US" altLang="de-DE" sz="2400" dirty="0">
                <a:solidFill>
                  <a:srgbClr val="333333"/>
                </a:solidFill>
              </a:rPr>
              <a:t>, </a:t>
            </a:r>
            <a:r>
              <a:rPr lang="sl-SI" altLang="de-DE" sz="2400" dirty="0">
                <a:solidFill>
                  <a:srgbClr val="333333"/>
                </a:solidFill>
              </a:rPr>
              <a:t>bomo pogledali, kakšne so prednosti in pomanjkljivosti teh socialnih znakov</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7</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2779666468"/>
              </p:ext>
            </p:extLst>
          </p:nvPr>
        </p:nvGraphicFramePr>
        <p:xfrm>
          <a:off x="408955" y="22402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reče</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reče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kern="1200" cap="none" normalizeH="0" baseline="0" dirty="0">
                          <a:ln>
                            <a:noFill/>
                          </a:ln>
                          <a:solidFill>
                            <a:srgbClr val="004992"/>
                          </a:solidFill>
                          <a:effectLst/>
                          <a:latin typeface="Calibri Light"/>
                          <a:ea typeface="+mn-ea"/>
                          <a:cs typeface="+mn-cs"/>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kern="1200" cap="none" normalizeH="0" baseline="0" dirty="0">
                          <a:ln>
                            <a:noFill/>
                          </a:ln>
                          <a:solidFill>
                            <a:srgbClr val="004992"/>
                          </a:solidFill>
                          <a:effectLst/>
                          <a:latin typeface="Calibri Ligh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4"/>
          <p:cNvSpPr txBox="1">
            <a:spLocks noChangeArrowheads="1"/>
          </p:cNvSpPr>
          <p:nvPr/>
        </p:nvSpPr>
        <p:spPr bwMode="auto">
          <a:xfrm>
            <a:off x="408955" y="5661248"/>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Pripisano</a:t>
            </a:r>
            <a:r>
              <a:rPr lang="en-US" altLang="de-DE" sz="1600" dirty="0">
                <a:solidFill>
                  <a:srgbClr val="333333"/>
                </a:solidFill>
                <a:latin typeface="+mj-lt"/>
                <a:ea typeface="+mn-ea"/>
              </a:rPr>
              <a:t> Marie Antoinette (1755-1793); </a:t>
            </a:r>
            <a:r>
              <a:rPr lang="en-US" altLang="de-DE" sz="1600" dirty="0" err="1">
                <a:solidFill>
                  <a:srgbClr val="333333"/>
                </a:solidFill>
                <a:latin typeface="+mj-lt"/>
                <a:ea typeface="+mn-ea"/>
              </a:rPr>
              <a:t>sarkazem</a:t>
            </a:r>
            <a:r>
              <a:rPr lang="en-US" altLang="de-DE" sz="1600" dirty="0">
                <a:solidFill>
                  <a:srgbClr val="333333"/>
                </a:solidFill>
                <a:latin typeface="+mj-lt"/>
                <a:ea typeface="+mn-ea"/>
              </a:rPr>
              <a:t>, </a:t>
            </a:r>
            <a:r>
              <a:rPr lang="en-US" altLang="de-DE" sz="1600" dirty="0" err="1">
                <a:solidFill>
                  <a:srgbClr val="333333"/>
                </a:solidFill>
                <a:latin typeface="+mj-lt"/>
                <a:ea typeface="+mn-ea"/>
              </a:rPr>
              <a:t>naivnost</a:t>
            </a:r>
            <a:r>
              <a:rPr lang="en-US" altLang="de-DE" sz="1600" dirty="0">
                <a:solidFill>
                  <a:srgbClr val="333333"/>
                </a:solidFill>
                <a:latin typeface="+mj-lt"/>
                <a:ea typeface="+mn-ea"/>
              </a:rPr>
              <a:t>, </a:t>
            </a:r>
            <a:r>
              <a:rPr lang="en-US" altLang="de-DE" sz="1600" dirty="0" err="1">
                <a:solidFill>
                  <a:srgbClr val="333333"/>
                </a:solidFill>
                <a:latin typeface="+mj-lt"/>
                <a:ea typeface="+mn-ea"/>
              </a:rPr>
              <a:t>nezavedanje</a:t>
            </a:r>
            <a:r>
              <a:rPr lang="en-US" altLang="de-DE" sz="1600" dirty="0">
                <a:solidFill>
                  <a:srgbClr val="333333"/>
                </a:solidFill>
                <a:latin typeface="+mj-lt"/>
                <a:ea typeface="+mn-ea"/>
              </a:rPr>
              <a:t> </a:t>
            </a:r>
            <a:r>
              <a:rPr lang="en-US" altLang="de-DE" sz="1600" dirty="0" err="1">
                <a:solidFill>
                  <a:srgbClr val="333333"/>
                </a:solidFill>
                <a:latin typeface="+mj-lt"/>
                <a:ea typeface="+mn-ea"/>
              </a:rPr>
              <a:t>življenjskih</a:t>
            </a:r>
            <a:r>
              <a:rPr lang="en-US" altLang="de-DE" sz="1600" dirty="0">
                <a:solidFill>
                  <a:srgbClr val="333333"/>
                </a:solidFill>
                <a:latin typeface="+mj-lt"/>
                <a:ea typeface="+mn-ea"/>
              </a:rPr>
              <a:t> </a:t>
            </a:r>
            <a:r>
              <a:rPr lang="en-US" altLang="de-DE" sz="1600" dirty="0" err="1">
                <a:solidFill>
                  <a:srgbClr val="333333"/>
                </a:solidFill>
                <a:latin typeface="+mj-lt"/>
                <a:ea typeface="+mn-ea"/>
              </a:rPr>
              <a:t>pogojev</a:t>
            </a:r>
            <a:r>
              <a:rPr lang="en-US" altLang="de-DE" sz="1600" dirty="0">
                <a:solidFill>
                  <a:srgbClr val="333333"/>
                </a:solidFill>
                <a:latin typeface="+mj-lt"/>
                <a:ea typeface="+mn-ea"/>
              </a:rPr>
              <a:t> </a:t>
            </a:r>
            <a:r>
              <a:rPr lang="en-US" altLang="de-DE" sz="1600" dirty="0" err="1">
                <a:solidFill>
                  <a:srgbClr val="333333"/>
                </a:solidFill>
                <a:latin typeface="+mj-lt"/>
                <a:ea typeface="+mn-ea"/>
              </a:rPr>
              <a:t>revnih</a:t>
            </a:r>
            <a:r>
              <a:rPr lang="en-US" altLang="de-DE" sz="1600" dirty="0">
                <a:solidFill>
                  <a:srgbClr val="333333"/>
                </a:solidFill>
                <a:latin typeface="+mj-lt"/>
                <a:ea typeface="+mn-ea"/>
              </a:rPr>
              <a:t>?</a:t>
            </a:r>
          </a:p>
        </p:txBody>
      </p:sp>
      <p:sp>
        <p:nvSpPr>
          <p:cNvPr id="22" name="Caption_14"/>
          <p:cNvSpPr>
            <a:spLocks noChangeArrowheads="1"/>
          </p:cNvSpPr>
          <p:nvPr/>
        </p:nvSpPr>
        <p:spPr bwMode="auto">
          <a:xfrm>
            <a:off x="624979" y="460283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Ljudje nimajo kruha… Zakaj ne jejo potem tort?</a:t>
            </a:r>
            <a:endParaRPr lang="en-US" altLang="de-DE" sz="1600" b="1" dirty="0">
              <a:solidFill>
                <a:srgbClr val="333333"/>
              </a:solidFill>
              <a:latin typeface="Calibri Light"/>
            </a:endParaRPr>
          </a:p>
        </p:txBody>
      </p:sp>
      <p:sp>
        <p:nvSpPr>
          <p:cNvPr id="23"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a:solidFill>
                  <a:srgbClr val="333333"/>
                </a:solidFill>
                <a:latin typeface="Calibri Light"/>
                <a:cs typeface="Calibri Light"/>
              </a:rPr>
              <a:t>Primer: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8</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630214689"/>
              </p:ext>
            </p:extLst>
          </p:nvPr>
        </p:nvGraphicFramePr>
        <p:xfrm>
          <a:off x="408955" y="22402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reče</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reče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Vsebina:</a:t>
                      </a:r>
                      <a:r>
                        <a:rPr kumimoji="0" lang="pt-BR" sz="2000" b="0" i="0" u="none" strike="noStrike" cap="none" normalizeH="0" baseline="0" dirty="0">
                          <a:ln>
                            <a:noFill/>
                          </a:ln>
                          <a:solidFill>
                            <a:srgbClr val="333333"/>
                          </a:solidFill>
                          <a:effectLst/>
                          <a:latin typeface="Calibri Light"/>
                        </a:rPr>
                        <a:t> Zelo pomembna za neposredno komunikacijo.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ponosna), izbira besed (arogantne, dejstva itd.) lahko veliko pove o nekom.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4"/>
          <p:cNvSpPr txBox="1">
            <a:spLocks noChangeArrowheads="1"/>
          </p:cNvSpPr>
          <p:nvPr/>
        </p:nvSpPr>
        <p:spPr bwMode="auto">
          <a:xfrm>
            <a:off x="408955" y="5661248"/>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Pripisano</a:t>
            </a:r>
            <a:r>
              <a:rPr lang="en-US" altLang="de-DE" sz="1600" dirty="0">
                <a:solidFill>
                  <a:srgbClr val="333333"/>
                </a:solidFill>
                <a:latin typeface="+mj-lt"/>
                <a:ea typeface="+mn-ea"/>
              </a:rPr>
              <a:t> Marie Antoinette (1755-1793); </a:t>
            </a:r>
            <a:r>
              <a:rPr lang="en-US" altLang="de-DE" sz="1600" dirty="0" err="1">
                <a:solidFill>
                  <a:srgbClr val="333333"/>
                </a:solidFill>
                <a:latin typeface="+mj-lt"/>
                <a:ea typeface="+mn-ea"/>
              </a:rPr>
              <a:t>sarkazem</a:t>
            </a:r>
            <a:r>
              <a:rPr lang="en-US" altLang="de-DE" sz="1600" dirty="0">
                <a:solidFill>
                  <a:srgbClr val="333333"/>
                </a:solidFill>
                <a:latin typeface="+mj-lt"/>
                <a:ea typeface="+mn-ea"/>
              </a:rPr>
              <a:t>, </a:t>
            </a:r>
            <a:r>
              <a:rPr lang="en-US" altLang="de-DE" sz="1600" dirty="0" err="1">
                <a:solidFill>
                  <a:srgbClr val="333333"/>
                </a:solidFill>
                <a:latin typeface="+mj-lt"/>
                <a:ea typeface="+mn-ea"/>
              </a:rPr>
              <a:t>naivnost</a:t>
            </a:r>
            <a:r>
              <a:rPr lang="en-US" altLang="de-DE" sz="1600" dirty="0">
                <a:solidFill>
                  <a:srgbClr val="333333"/>
                </a:solidFill>
                <a:latin typeface="+mj-lt"/>
                <a:ea typeface="+mn-ea"/>
              </a:rPr>
              <a:t>, </a:t>
            </a:r>
            <a:r>
              <a:rPr lang="en-US" altLang="de-DE" sz="1600" dirty="0" err="1">
                <a:solidFill>
                  <a:srgbClr val="333333"/>
                </a:solidFill>
                <a:latin typeface="+mj-lt"/>
                <a:ea typeface="+mn-ea"/>
              </a:rPr>
              <a:t>nezavedanje</a:t>
            </a:r>
            <a:r>
              <a:rPr lang="en-US" altLang="de-DE" sz="1600" dirty="0">
                <a:solidFill>
                  <a:srgbClr val="333333"/>
                </a:solidFill>
                <a:latin typeface="+mj-lt"/>
                <a:ea typeface="+mn-ea"/>
              </a:rPr>
              <a:t> </a:t>
            </a:r>
            <a:r>
              <a:rPr lang="en-US" altLang="de-DE" sz="1600" dirty="0" err="1">
                <a:solidFill>
                  <a:srgbClr val="333333"/>
                </a:solidFill>
                <a:latin typeface="+mj-lt"/>
                <a:ea typeface="+mn-ea"/>
              </a:rPr>
              <a:t>življenjskih</a:t>
            </a:r>
            <a:r>
              <a:rPr lang="en-US" altLang="de-DE" sz="1600" dirty="0">
                <a:solidFill>
                  <a:srgbClr val="333333"/>
                </a:solidFill>
                <a:latin typeface="+mj-lt"/>
                <a:ea typeface="+mn-ea"/>
              </a:rPr>
              <a:t> </a:t>
            </a:r>
            <a:r>
              <a:rPr lang="en-US" altLang="de-DE" sz="1600" dirty="0" err="1">
                <a:solidFill>
                  <a:srgbClr val="333333"/>
                </a:solidFill>
                <a:latin typeface="+mj-lt"/>
                <a:ea typeface="+mn-ea"/>
              </a:rPr>
              <a:t>pogojev</a:t>
            </a:r>
            <a:r>
              <a:rPr lang="en-US" altLang="de-DE" sz="1600" dirty="0">
                <a:solidFill>
                  <a:srgbClr val="333333"/>
                </a:solidFill>
                <a:latin typeface="+mj-lt"/>
                <a:ea typeface="+mn-ea"/>
              </a:rPr>
              <a:t> </a:t>
            </a:r>
            <a:r>
              <a:rPr lang="en-US" altLang="de-DE" sz="1600" dirty="0" err="1">
                <a:solidFill>
                  <a:srgbClr val="333333"/>
                </a:solidFill>
                <a:latin typeface="+mj-lt"/>
                <a:ea typeface="+mn-ea"/>
              </a:rPr>
              <a:t>revnih</a:t>
            </a:r>
            <a:r>
              <a:rPr lang="en-US" altLang="de-DE" sz="1600" dirty="0">
                <a:solidFill>
                  <a:srgbClr val="333333"/>
                </a:solidFill>
                <a:latin typeface="+mj-lt"/>
                <a:ea typeface="+mn-ea"/>
              </a:rPr>
              <a:t>?</a:t>
            </a:r>
          </a:p>
        </p:txBody>
      </p:sp>
      <p:sp>
        <p:nvSpPr>
          <p:cNvPr id="30" name="Caption_14"/>
          <p:cNvSpPr>
            <a:spLocks noChangeArrowheads="1"/>
          </p:cNvSpPr>
          <p:nvPr/>
        </p:nvSpPr>
        <p:spPr bwMode="auto">
          <a:xfrm>
            <a:off x="624979" y="460283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Ljudje nimajo kruha… Zakaj ne jejo potem tort?</a:t>
            </a:r>
            <a:endParaRPr lang="en-US" altLang="de-DE" sz="1600" b="1" dirty="0">
              <a:solidFill>
                <a:srgbClr val="333333"/>
              </a:solidFill>
              <a:latin typeface="Calibri Light"/>
            </a:endParaRPr>
          </a:p>
        </p:txBody>
      </p:sp>
      <p:sp>
        <p:nvSpPr>
          <p:cNvPr id="31"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a:solidFill>
                  <a:srgbClr val="333333"/>
                </a:solidFill>
                <a:latin typeface="Calibri Light"/>
                <a:cs typeface="Calibri Light"/>
              </a:rPr>
              <a:t>Primer: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9</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579519235"/>
              </p:ext>
            </p:extLst>
          </p:nvPr>
        </p:nvGraphicFramePr>
        <p:xfrm>
          <a:off x="408955" y="22402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reče</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reče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Vsebina:</a:t>
                      </a:r>
                      <a:r>
                        <a:rPr kumimoji="0" lang="pt-BR" sz="2000" b="0" i="0" u="none" strike="noStrike" cap="none" normalizeH="0" baseline="0" dirty="0">
                          <a:ln>
                            <a:noFill/>
                          </a:ln>
                          <a:solidFill>
                            <a:srgbClr val="333333"/>
                          </a:solidFill>
                          <a:effectLst/>
                          <a:latin typeface="Calibri Light"/>
                        </a:rPr>
                        <a:t> Zelo pomembna za neposredno komunikacijo.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ponosna), izbira besed (arogantne, dejstva itd.) lahko veliko pove o nekom.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Vsebina:</a:t>
                      </a:r>
                      <a:r>
                        <a:rPr kumimoji="0" lang="pt-BR" sz="2000" b="0" i="0" u="none" strike="noStrike" cap="none" normalizeH="0" baseline="0" dirty="0">
                          <a:ln>
                            <a:noFill/>
                          </a:ln>
                          <a:solidFill>
                            <a:srgbClr val="333333"/>
                          </a:solidFill>
                          <a:effectLst/>
                          <a:latin typeface="Calibri Light"/>
                        </a:rPr>
                        <a:t> Zaradi vljudnosti in izogibanja konfliktom je še vedno pogosto razlika med tem, kar ljudje rečejo in kaj mislijo.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Nekateri ljudje izražajo malo čustev, ko govorijo – kljub temu so v sebi lahko občutljivi (npr. “brezizrazen angleški humor”; neizraznost obraza pri Parkinsonovi bolezni).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
          <p:cNvSpPr txBox="1">
            <a:spLocks noChangeArrowheads="1"/>
          </p:cNvSpPr>
          <p:nvPr/>
        </p:nvSpPr>
        <p:spPr bwMode="auto">
          <a:xfrm>
            <a:off x="408955" y="5661248"/>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Pripisano</a:t>
            </a:r>
            <a:r>
              <a:rPr lang="en-US" altLang="de-DE" sz="1600" dirty="0">
                <a:solidFill>
                  <a:srgbClr val="333333"/>
                </a:solidFill>
                <a:latin typeface="+mj-lt"/>
                <a:ea typeface="+mn-ea"/>
              </a:rPr>
              <a:t> Marie Antoinette (1755-1793); </a:t>
            </a:r>
            <a:r>
              <a:rPr lang="en-US" altLang="de-DE" sz="1600" dirty="0" err="1">
                <a:solidFill>
                  <a:srgbClr val="333333"/>
                </a:solidFill>
                <a:latin typeface="+mj-lt"/>
                <a:ea typeface="+mn-ea"/>
              </a:rPr>
              <a:t>sarkazem</a:t>
            </a:r>
            <a:r>
              <a:rPr lang="en-US" altLang="de-DE" sz="1600" dirty="0">
                <a:solidFill>
                  <a:srgbClr val="333333"/>
                </a:solidFill>
                <a:latin typeface="+mj-lt"/>
                <a:ea typeface="+mn-ea"/>
              </a:rPr>
              <a:t>, </a:t>
            </a:r>
            <a:r>
              <a:rPr lang="en-US" altLang="de-DE" sz="1600" dirty="0" err="1">
                <a:solidFill>
                  <a:srgbClr val="333333"/>
                </a:solidFill>
                <a:latin typeface="+mj-lt"/>
                <a:ea typeface="+mn-ea"/>
              </a:rPr>
              <a:t>naivnost</a:t>
            </a:r>
            <a:r>
              <a:rPr lang="en-US" altLang="de-DE" sz="1600" dirty="0">
                <a:solidFill>
                  <a:srgbClr val="333333"/>
                </a:solidFill>
                <a:latin typeface="+mj-lt"/>
                <a:ea typeface="+mn-ea"/>
              </a:rPr>
              <a:t>, </a:t>
            </a:r>
            <a:r>
              <a:rPr lang="en-US" altLang="de-DE" sz="1600" dirty="0" err="1">
                <a:solidFill>
                  <a:srgbClr val="333333"/>
                </a:solidFill>
                <a:latin typeface="+mj-lt"/>
                <a:ea typeface="+mn-ea"/>
              </a:rPr>
              <a:t>nezavedanje</a:t>
            </a:r>
            <a:r>
              <a:rPr lang="en-US" altLang="de-DE" sz="1600" dirty="0">
                <a:solidFill>
                  <a:srgbClr val="333333"/>
                </a:solidFill>
                <a:latin typeface="+mj-lt"/>
                <a:ea typeface="+mn-ea"/>
              </a:rPr>
              <a:t> </a:t>
            </a:r>
            <a:r>
              <a:rPr lang="en-US" altLang="de-DE" sz="1600" dirty="0" err="1">
                <a:solidFill>
                  <a:srgbClr val="333333"/>
                </a:solidFill>
                <a:latin typeface="+mj-lt"/>
                <a:ea typeface="+mn-ea"/>
              </a:rPr>
              <a:t>življenjskih</a:t>
            </a:r>
            <a:r>
              <a:rPr lang="en-US" altLang="de-DE" sz="1600" dirty="0">
                <a:solidFill>
                  <a:srgbClr val="333333"/>
                </a:solidFill>
                <a:latin typeface="+mj-lt"/>
                <a:ea typeface="+mn-ea"/>
              </a:rPr>
              <a:t> </a:t>
            </a:r>
            <a:r>
              <a:rPr lang="en-US" altLang="de-DE" sz="1600" dirty="0" err="1">
                <a:solidFill>
                  <a:srgbClr val="333333"/>
                </a:solidFill>
                <a:latin typeface="+mj-lt"/>
                <a:ea typeface="+mn-ea"/>
              </a:rPr>
              <a:t>pogojev</a:t>
            </a:r>
            <a:r>
              <a:rPr lang="en-US" altLang="de-DE" sz="1600" dirty="0">
                <a:solidFill>
                  <a:srgbClr val="333333"/>
                </a:solidFill>
                <a:latin typeface="+mj-lt"/>
                <a:ea typeface="+mn-ea"/>
              </a:rPr>
              <a:t> </a:t>
            </a:r>
            <a:r>
              <a:rPr lang="en-US" altLang="de-DE" sz="1600" dirty="0" err="1">
                <a:solidFill>
                  <a:srgbClr val="333333"/>
                </a:solidFill>
                <a:latin typeface="+mj-lt"/>
                <a:ea typeface="+mn-ea"/>
              </a:rPr>
              <a:t>revnih</a:t>
            </a:r>
            <a:r>
              <a:rPr lang="en-US" altLang="de-DE" sz="1600" dirty="0">
                <a:solidFill>
                  <a:srgbClr val="333333"/>
                </a:solidFill>
                <a:latin typeface="+mj-lt"/>
                <a:ea typeface="+mn-ea"/>
              </a:rPr>
              <a:t>?</a:t>
            </a:r>
          </a:p>
        </p:txBody>
      </p:sp>
      <p:sp>
        <p:nvSpPr>
          <p:cNvPr id="19" name="Caption_14"/>
          <p:cNvSpPr>
            <a:spLocks noChangeArrowheads="1"/>
          </p:cNvSpPr>
          <p:nvPr/>
        </p:nvSpPr>
        <p:spPr bwMode="auto">
          <a:xfrm>
            <a:off x="624979" y="460283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Ljudje nimajo kruha… Zakaj ne jejo potem tort?</a:t>
            </a:r>
            <a:endParaRPr lang="en-US" altLang="de-DE" sz="1600" b="1" dirty="0">
              <a:solidFill>
                <a:srgbClr val="333333"/>
              </a:solidFill>
              <a:latin typeface="Calibri Light"/>
            </a:endParaRPr>
          </a:p>
        </p:txBody>
      </p:sp>
      <p:sp>
        <p:nvSpPr>
          <p:cNvPr id="2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a:solidFill>
                  <a:srgbClr val="333333"/>
                </a:solidFill>
                <a:latin typeface="Calibri Light"/>
                <a:cs typeface="Calibri Light"/>
              </a:rPr>
              <a:t>Primer:</a:t>
            </a:r>
          </a:p>
        </p:txBody>
      </p:sp>
    </p:spTree>
    <p:extLst>
      <p:ext uri="{BB962C8B-B14F-4D97-AF65-F5344CB8AC3E}">
        <p14:creationId xmlns:p14="http://schemas.microsoft.com/office/powerpoint/2010/main" val="3632013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10</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635026"/>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Predhodno znanje o določeni osebi</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br>
                        <a:rPr kumimoji="0" lang="pt-BR" sz="2000" b="0" i="0" u="none" strike="noStrike" cap="none" normalizeH="0" baseline="0" dirty="0">
                          <a:ln>
                            <a:noFill/>
                          </a:ln>
                          <a:solidFill>
                            <a:srgbClr val="004992"/>
                          </a:solidFill>
                          <a:effectLst/>
                          <a:latin typeface="Calibri Light"/>
                        </a:rPr>
                      </a:b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11</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52158208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Predhodno znanje o določeni osebi</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Predhodno znanje je lahko zelo koristno pri oblikovanju mnenja o človeku, še posebej, če smo ga že prej srečali v podobni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569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12</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428056047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Predhodno znanje o določeni osebi</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Predhodno znanje je lahko zelo koristno pri oblikovanju mnenja o človeku, še posebej, če smo ga že prej srečali v podobni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Ljudje se lahko različno obnašajo odvisno od situacije, njihovega razpoloženja ali naključja. Nihče ni vedno in v vsaki situaciji popolnoma srečen ali žalosten, dober ali hudoben. Nekdo je lahko zelo odprt v svoji družini in zelo sramežljiv med prijatelji – ali obratno. Včasih lahko še sami sebe presenetite, kako različno se vedete v nekih situacijah.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922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8" name="Text Box 34"/>
          <p:cNvSpPr txBox="1">
            <a:spLocks noChangeArrowheads="1"/>
          </p:cNvSpPr>
          <p:nvPr/>
        </p:nvSpPr>
        <p:spPr bwMode="auto">
          <a:xfrm>
            <a:off x="408955" y="3505200"/>
            <a:ext cx="33536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sl-SI" altLang="de-DE" sz="1800" b="1">
                <a:solidFill>
                  <a:srgbClr val="333333"/>
                </a:solidFill>
                <a:latin typeface="+mn-lt"/>
              </a:rPr>
              <a:t>Pravijo, da psi lahko začutijo, ali so ljudje nevarni ali ne</a:t>
            </a:r>
            <a:r>
              <a:rPr lang="de-DE" altLang="de-DE" sz="1800" b="1">
                <a:solidFill>
                  <a:srgbClr val="333333"/>
                </a:solidFill>
                <a:latin typeface="+mn-lt"/>
              </a:rPr>
              <a:t>.</a:t>
            </a:r>
            <a:endParaRPr lang="en-GB" altLang="de-DE" sz="1800" b="1">
              <a:solidFill>
                <a:srgbClr val="333333"/>
              </a:solidFill>
              <a:latin typeface="+mn-lt"/>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13</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58493474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5" y="486916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Dogs are said to be able to sense whether people pose a threat or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14</a:t>
            </a:fld>
            <a:endParaRPr lang="de-DE" alt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2453870495"/>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Intuicijo lahko razumemo kot znanje, ki temelji na izkušnji. Včasih je naš instinkt bolj pameten od našega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Previdnost: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12056"/>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12056"/>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04279"/>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a:t>
            </a:r>
            <a:endParaRPr lang="en-US" altLang="de-DE" sz="1400" dirty="0">
              <a:latin typeface="Calibri Light"/>
            </a:endParaRPr>
          </a:p>
        </p:txBody>
      </p:sp>
      <p:sp>
        <p:nvSpPr>
          <p:cNvPr id="24" name="Caption_23"/>
          <p:cNvSpPr txBox="1">
            <a:spLocks noChangeArrowheads="1"/>
          </p:cNvSpPr>
          <p:nvPr/>
        </p:nvSpPr>
        <p:spPr bwMode="auto">
          <a:xfrm>
            <a:off x="2289423" y="470427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a:t>
            </a:r>
            <a:endParaRPr lang="en-US" altLang="de-DE" sz="1400" dirty="0">
              <a:latin typeface="Calibri Light"/>
            </a:endParaRPr>
          </a:p>
        </p:txBody>
      </p:sp>
      <p:sp>
        <p:nvSpPr>
          <p:cNvPr id="25" name="Caption_24"/>
          <p:cNvSpPr txBox="1">
            <a:spLocks noChangeArrowheads="1"/>
          </p:cNvSpPr>
          <p:nvPr/>
        </p:nvSpPr>
        <p:spPr bwMode="auto">
          <a:xfrm>
            <a:off x="552971" y="6200776"/>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grozljivka</a:t>
            </a:r>
            <a:endParaRPr lang="en-US" altLang="de-DE" sz="1200" dirty="0">
              <a:latin typeface="Calibri Light"/>
            </a:endParaRPr>
          </a:p>
        </p:txBody>
      </p:sp>
      <p:sp>
        <p:nvSpPr>
          <p:cNvPr id="26" name="Caption_25"/>
          <p:cNvSpPr txBox="1">
            <a:spLocks noChangeArrowheads="1"/>
          </p:cNvSpPr>
          <p:nvPr/>
        </p:nvSpPr>
        <p:spPr bwMode="auto">
          <a:xfrm>
            <a:off x="2289423" y="6200776"/>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Spomin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Zabaven</a:t>
            </a:r>
            <a:r>
              <a:rPr lang="en-US" altLang="de-DE" sz="1400" b="1" dirty="0">
                <a:latin typeface="Calibri Light"/>
              </a:rPr>
              <a:t>, </a:t>
            </a:r>
            <a:r>
              <a:rPr lang="en-US" altLang="de-DE" sz="1400" b="1" dirty="0" err="1">
                <a:latin typeface="Calibri Light"/>
              </a:rPr>
              <a:t>strašljiv</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Odvisno</a:t>
            </a:r>
            <a:r>
              <a:rPr lang="en-US" altLang="de-DE" sz="1400" dirty="0">
                <a:latin typeface="Calibri Light"/>
              </a:rPr>
              <a:t> od </a:t>
            </a:r>
            <a:r>
              <a:rPr lang="en-US" altLang="de-DE" sz="1400" dirty="0" err="1">
                <a:latin typeface="Calibri Light"/>
              </a:rPr>
              <a:t>razpoloženja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37112"/>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03936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15</a:t>
            </a:fld>
            <a:endParaRPr lang="de-DE" alt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1490350586"/>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Intuicijo lahko razumemo kot znanje, ki temelji na izkušnji. Včasih je naš instinkt bolj pameten od našega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Naša trenutna čustva lahko vplivajo na naše zaznavanje/mišljenje.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Jeza:</a:t>
                      </a:r>
                      <a:r>
                        <a:rPr kumimoji="0" lang="pt-BR" sz="2000" b="0" i="0" u="none" strike="noStrike" cap="none" normalizeH="0" baseline="0" dirty="0">
                          <a:ln>
                            <a:noFill/>
                          </a:ln>
                          <a:solidFill>
                            <a:srgbClr val="333333"/>
                          </a:solidFill>
                          <a:effectLst/>
                          <a:latin typeface="Calibri Light"/>
                        </a:rPr>
                        <a:t> nagnjenost k občutkom nerazumevanja in nezaupanja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vse deluje </a:t>
                      </a:r>
                      <a:r>
                        <a:rPr kumimoji="0" lang="pt-BR" sz="2000" b="0" i="0" u="none" strike="noStrike" cap="none" normalizeH="0" baseline="0">
                          <a:ln>
                            <a:noFill/>
                          </a:ln>
                          <a:solidFill>
                            <a:srgbClr val="333333"/>
                          </a:solidFill>
                          <a:effectLst/>
                          <a:latin typeface="Calibri Light"/>
                        </a:rPr>
                        <a:t>bolj “črno” </a:t>
                      </a:r>
                      <a:r>
                        <a:rPr kumimoji="0" lang="pt-BR" sz="2000" b="0" i="0" u="none" strike="noStrike" cap="none" normalizeH="0" baseline="0" dirty="0">
                          <a:ln>
                            <a:noFill/>
                          </a:ln>
                          <a:solidFill>
                            <a:srgbClr val="333333"/>
                          </a:solidFill>
                          <a:effectLst/>
                          <a:latin typeface="Calibri Light"/>
                        </a:rPr>
                        <a:t>kot je v resnici.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12056"/>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12056"/>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04279"/>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a:t>
            </a:r>
            <a:endParaRPr lang="en-US" altLang="de-DE" sz="1400" dirty="0">
              <a:latin typeface="Calibri Light"/>
            </a:endParaRPr>
          </a:p>
        </p:txBody>
      </p:sp>
      <p:sp>
        <p:nvSpPr>
          <p:cNvPr id="24" name="Caption_23"/>
          <p:cNvSpPr txBox="1">
            <a:spLocks noChangeArrowheads="1"/>
          </p:cNvSpPr>
          <p:nvPr/>
        </p:nvSpPr>
        <p:spPr bwMode="auto">
          <a:xfrm>
            <a:off x="2289423" y="470427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a:t>
            </a:r>
            <a:endParaRPr lang="en-US" altLang="de-DE" sz="1400" dirty="0">
              <a:latin typeface="Calibri Light"/>
            </a:endParaRPr>
          </a:p>
        </p:txBody>
      </p:sp>
      <p:sp>
        <p:nvSpPr>
          <p:cNvPr id="25" name="Caption_24"/>
          <p:cNvSpPr txBox="1">
            <a:spLocks noChangeArrowheads="1"/>
          </p:cNvSpPr>
          <p:nvPr/>
        </p:nvSpPr>
        <p:spPr bwMode="auto">
          <a:xfrm>
            <a:off x="552971" y="6200776"/>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grozljivka</a:t>
            </a:r>
            <a:endParaRPr lang="en-US" altLang="de-DE" sz="1200" dirty="0">
              <a:latin typeface="Calibri Light"/>
            </a:endParaRPr>
          </a:p>
        </p:txBody>
      </p:sp>
      <p:sp>
        <p:nvSpPr>
          <p:cNvPr id="26" name="Caption_25"/>
          <p:cNvSpPr txBox="1">
            <a:spLocks noChangeArrowheads="1"/>
          </p:cNvSpPr>
          <p:nvPr/>
        </p:nvSpPr>
        <p:spPr bwMode="auto">
          <a:xfrm>
            <a:off x="2289423" y="6200776"/>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Spomin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Zabaven</a:t>
            </a:r>
            <a:r>
              <a:rPr lang="en-US" altLang="de-DE" sz="1400" b="1" dirty="0">
                <a:latin typeface="Calibri Light"/>
              </a:rPr>
              <a:t>, </a:t>
            </a:r>
            <a:r>
              <a:rPr lang="en-US" altLang="de-DE" sz="1400" b="1" dirty="0" err="1">
                <a:latin typeface="Calibri Light"/>
              </a:rPr>
              <a:t>strašljiv</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Odvisno</a:t>
            </a:r>
            <a:r>
              <a:rPr lang="en-US" altLang="de-DE" sz="1400" dirty="0">
                <a:latin typeface="Calibri Light"/>
              </a:rPr>
              <a:t> od </a:t>
            </a:r>
            <a:r>
              <a:rPr lang="en-US" altLang="de-DE" sz="1400" dirty="0" err="1">
                <a:latin typeface="Calibri Light"/>
              </a:rPr>
              <a:t>razpoloženja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37112"/>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Prosim vas, da se pogovorite o pomanjkljivostih in prednostih naslednjega dejavnika, na podlagi katerega ocenjujemo ljudi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16</a:t>
            </a:fld>
            <a:endParaRPr lang="de-DE" alt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110459703"/>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Pomemben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Intuicijo lahko razumemo kot znanje, ki temelji na izkušnji. Včasih je naš instinkt bolj pameten od našega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Previdnost: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Naša trenutna čustva lahko vplivajo na naše zaznavanje/mišljenje.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Jeza:</a:t>
                      </a:r>
                      <a:r>
                        <a:rPr kumimoji="0" lang="pt-BR" sz="2000" b="0" i="0" u="none" strike="noStrike" cap="none" normalizeH="0" baseline="0" dirty="0">
                          <a:ln>
                            <a:noFill/>
                          </a:ln>
                          <a:solidFill>
                            <a:srgbClr val="333333"/>
                          </a:solidFill>
                          <a:effectLst/>
                          <a:latin typeface="Calibri Light"/>
                        </a:rPr>
                        <a:t> nagnjenost k občutkom nerazumevanja in nezaupanja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vse deluje </a:t>
                      </a:r>
                      <a:r>
                        <a:rPr kumimoji="0" lang="pt-BR" sz="2000" b="0" i="0" u="none" strike="noStrike" cap="none" normalizeH="0" baseline="0">
                          <a:ln>
                            <a:noFill/>
                          </a:ln>
                          <a:solidFill>
                            <a:srgbClr val="333333"/>
                          </a:solidFill>
                          <a:effectLst/>
                          <a:latin typeface="Calibri Light"/>
                        </a:rPr>
                        <a:t>bolj “črno” </a:t>
                      </a:r>
                      <a:r>
                        <a:rPr kumimoji="0" lang="pt-BR" sz="2000" b="0" i="0" u="none" strike="noStrike" cap="none" normalizeH="0" baseline="0" dirty="0">
                          <a:ln>
                            <a:noFill/>
                          </a:ln>
                          <a:solidFill>
                            <a:srgbClr val="333333"/>
                          </a:solidFill>
                          <a:effectLst/>
                          <a:latin typeface="Calibri Light"/>
                        </a:rPr>
                        <a:t>kot je v resnici.</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Poslušati moramo svojo intuicijo, vendar ji ne smemo slepo verjeti.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12056"/>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12056"/>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04279"/>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a:t>
            </a:r>
            <a:endParaRPr lang="en-US" altLang="de-DE" sz="1400" dirty="0">
              <a:latin typeface="Calibri Light"/>
            </a:endParaRPr>
          </a:p>
        </p:txBody>
      </p:sp>
      <p:sp>
        <p:nvSpPr>
          <p:cNvPr id="24" name="Caption_23"/>
          <p:cNvSpPr txBox="1">
            <a:spLocks noChangeArrowheads="1"/>
          </p:cNvSpPr>
          <p:nvPr/>
        </p:nvSpPr>
        <p:spPr bwMode="auto">
          <a:xfrm>
            <a:off x="2289423" y="470427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a:t>
            </a:r>
            <a:endParaRPr lang="en-US" altLang="de-DE" sz="1400" dirty="0">
              <a:latin typeface="Calibri Light"/>
            </a:endParaRPr>
          </a:p>
        </p:txBody>
      </p:sp>
      <p:sp>
        <p:nvSpPr>
          <p:cNvPr id="25" name="Caption_24"/>
          <p:cNvSpPr txBox="1">
            <a:spLocks noChangeArrowheads="1"/>
          </p:cNvSpPr>
          <p:nvPr/>
        </p:nvSpPr>
        <p:spPr bwMode="auto">
          <a:xfrm>
            <a:off x="552971" y="6200776"/>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grozljivka</a:t>
            </a:r>
            <a:endParaRPr lang="en-US" altLang="de-DE" sz="1200" dirty="0">
              <a:latin typeface="Calibri Light"/>
            </a:endParaRPr>
          </a:p>
        </p:txBody>
      </p:sp>
      <p:sp>
        <p:nvSpPr>
          <p:cNvPr id="26" name="Caption_25"/>
          <p:cNvSpPr txBox="1">
            <a:spLocks noChangeArrowheads="1"/>
          </p:cNvSpPr>
          <p:nvPr/>
        </p:nvSpPr>
        <p:spPr bwMode="auto">
          <a:xfrm>
            <a:off x="2289423" y="6200776"/>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Spomin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Zabaven</a:t>
            </a:r>
            <a:r>
              <a:rPr lang="en-US" altLang="de-DE" sz="1400" b="1" dirty="0">
                <a:latin typeface="Calibri Light"/>
              </a:rPr>
              <a:t>, </a:t>
            </a:r>
            <a:r>
              <a:rPr lang="en-US" altLang="de-DE" sz="1400" b="1" dirty="0" err="1">
                <a:latin typeface="Calibri Light"/>
              </a:rPr>
              <a:t>strašljiv</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Odvisno</a:t>
            </a:r>
            <a:r>
              <a:rPr lang="en-US" altLang="de-DE" sz="1400" dirty="0">
                <a:latin typeface="Calibri Light"/>
              </a:rPr>
              <a:t> od </a:t>
            </a:r>
            <a:r>
              <a:rPr lang="en-US" altLang="de-DE" sz="1400" dirty="0" err="1">
                <a:latin typeface="Calibri Light"/>
              </a:rPr>
              <a:t>razpoloženja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37112"/>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49909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Vtis in realnost!</a:t>
            </a:r>
          </a:p>
        </p:txBody>
      </p:sp>
      <p:sp>
        <p:nvSpPr>
          <p:cNvPr id="5" name="Content Placeholder 4"/>
          <p:cNvSpPr>
            <a:spLocks noGrp="1"/>
          </p:cNvSpPr>
          <p:nvPr>
            <p:ph idx="1"/>
          </p:nvPr>
        </p:nvSpPr>
        <p:spPr/>
        <p:txBody>
          <a:bodyPr/>
          <a:lstStyle/>
          <a:p>
            <a:r>
              <a:rPr lang="en-US" sz="2400" dirty="0">
                <a:solidFill>
                  <a:srgbClr val="004992"/>
                </a:solidFill>
              </a:rPr>
              <a:t>… </a:t>
            </a:r>
            <a:r>
              <a:rPr lang="en-US" sz="2400" dirty="0" err="1">
                <a:solidFill>
                  <a:srgbClr val="004992"/>
                </a:solidFill>
              </a:rPr>
              <a:t>nobenemu</a:t>
            </a:r>
            <a:r>
              <a:rPr lang="en-US" sz="2400" dirty="0">
                <a:solidFill>
                  <a:srgbClr val="004992"/>
                </a:solidFill>
              </a:rPr>
              <a:t> od </a:t>
            </a:r>
            <a:r>
              <a:rPr lang="en-US" sz="2400" dirty="0" err="1">
                <a:solidFill>
                  <a:srgbClr val="004992"/>
                </a:solidFill>
              </a:rPr>
              <a:t>prej</a:t>
            </a:r>
            <a:r>
              <a:rPr lang="en-US" sz="2400" dirty="0">
                <a:solidFill>
                  <a:srgbClr val="004992"/>
                </a:solidFill>
              </a:rPr>
              <a:t> </a:t>
            </a:r>
            <a:r>
              <a:rPr lang="en-US" sz="2400" dirty="0" err="1">
                <a:solidFill>
                  <a:srgbClr val="004992"/>
                </a:solidFill>
              </a:rPr>
              <a:t>omenjenih</a:t>
            </a:r>
            <a:r>
              <a:rPr lang="en-US" sz="2400" dirty="0">
                <a:solidFill>
                  <a:srgbClr val="004992"/>
                </a:solidFill>
              </a:rPr>
              <a:t> </a:t>
            </a:r>
            <a:r>
              <a:rPr lang="en-US" sz="2400" dirty="0" err="1">
                <a:solidFill>
                  <a:srgbClr val="004992"/>
                </a:solidFill>
              </a:rPr>
              <a:t>vidikov</a:t>
            </a:r>
            <a:r>
              <a:rPr lang="en-US" sz="2400" dirty="0">
                <a:solidFill>
                  <a:srgbClr val="004992"/>
                </a:solidFill>
              </a:rPr>
              <a:t> (</a:t>
            </a:r>
            <a:r>
              <a:rPr lang="en-US" sz="2400" dirty="0" err="1">
                <a:solidFill>
                  <a:srgbClr val="004992"/>
                </a:solidFill>
              </a:rPr>
              <a:t>npr</a:t>
            </a:r>
            <a:r>
              <a:rPr lang="en-US" sz="2400" dirty="0">
                <a:solidFill>
                  <a:srgbClr val="004992"/>
                </a:solidFill>
              </a:rPr>
              <a:t>. </a:t>
            </a:r>
            <a:r>
              <a:rPr lang="en-US" sz="2400" dirty="0" err="1">
                <a:solidFill>
                  <a:srgbClr val="004992"/>
                </a:solidFill>
              </a:rPr>
              <a:t>govor</a:t>
            </a:r>
            <a:r>
              <a:rPr lang="en-US" sz="2400" dirty="0">
                <a:solidFill>
                  <a:srgbClr val="004992"/>
                </a:solidFill>
              </a:rPr>
              <a:t>) </a:t>
            </a:r>
            <a:r>
              <a:rPr lang="en-US" sz="2400" dirty="0" err="1">
                <a:solidFill>
                  <a:srgbClr val="004992"/>
                </a:solidFill>
              </a:rPr>
              <a:t>samemu</a:t>
            </a:r>
            <a:r>
              <a:rPr lang="en-US" sz="2400" dirty="0">
                <a:solidFill>
                  <a:srgbClr val="004992"/>
                </a:solidFill>
              </a:rPr>
              <a:t> </a:t>
            </a:r>
            <a:r>
              <a:rPr lang="en-US" sz="2400" dirty="0" err="1">
                <a:solidFill>
                  <a:srgbClr val="004992"/>
                </a:solidFill>
              </a:rPr>
              <a:t>po</a:t>
            </a:r>
            <a:r>
              <a:rPr lang="en-US" sz="2400" dirty="0">
                <a:solidFill>
                  <a:srgbClr val="004992"/>
                </a:solidFill>
              </a:rPr>
              <a:t> </a:t>
            </a:r>
            <a:r>
              <a:rPr lang="en-US" sz="2400" dirty="0" err="1">
                <a:solidFill>
                  <a:srgbClr val="004992"/>
                </a:solidFill>
              </a:rPr>
              <a:t>sebi</a:t>
            </a:r>
            <a:r>
              <a:rPr lang="en-US" sz="2400" dirty="0">
                <a:solidFill>
                  <a:srgbClr val="004992"/>
                </a:solidFill>
              </a:rPr>
              <a:t> ne </a:t>
            </a:r>
            <a:r>
              <a:rPr lang="en-US" sz="2400" dirty="0" err="1">
                <a:solidFill>
                  <a:srgbClr val="004992"/>
                </a:solidFill>
              </a:rPr>
              <a:t>moremo</a:t>
            </a:r>
            <a:r>
              <a:rPr lang="en-US" sz="2400" dirty="0">
                <a:solidFill>
                  <a:srgbClr val="004992"/>
                </a:solidFill>
              </a:rPr>
              <a:t> </a:t>
            </a:r>
            <a:r>
              <a:rPr lang="en-US" sz="2400" dirty="0" err="1">
                <a:solidFill>
                  <a:srgbClr val="004992"/>
                </a:solidFill>
              </a:rPr>
              <a:t>popolnoma</a:t>
            </a:r>
            <a:r>
              <a:rPr lang="en-US" sz="2400" dirty="0">
                <a:solidFill>
                  <a:srgbClr val="004992"/>
                </a:solidFill>
              </a:rPr>
              <a:t> </a:t>
            </a:r>
            <a:r>
              <a:rPr lang="en-US" sz="2400" dirty="0" err="1">
                <a:solidFill>
                  <a:srgbClr val="004992"/>
                </a:solidFill>
              </a:rPr>
              <a:t>verjeti</a:t>
            </a:r>
            <a:r>
              <a:rPr lang="en-US" sz="2400" dirty="0">
                <a:solidFill>
                  <a:srgbClr val="004992"/>
                </a:solidFill>
              </a:rPr>
              <a:t>!</a:t>
            </a:r>
          </a:p>
          <a:p>
            <a:r>
              <a:rPr lang="en-US" sz="2400" i="1" dirty="0" err="1">
                <a:solidFill>
                  <a:srgbClr val="333333"/>
                </a:solidFill>
              </a:rPr>
              <a:t>Upoštevati</a:t>
            </a:r>
            <a:r>
              <a:rPr lang="en-US" sz="2400" i="1" dirty="0">
                <a:solidFill>
                  <a:srgbClr val="333333"/>
                </a:solidFill>
              </a:rPr>
              <a:t> </a:t>
            </a:r>
            <a:r>
              <a:rPr lang="en-US" sz="2400" i="1" dirty="0" err="1">
                <a:solidFill>
                  <a:srgbClr val="333333"/>
                </a:solidFill>
              </a:rPr>
              <a:t>moramo</a:t>
            </a:r>
            <a:r>
              <a:rPr lang="en-US" sz="2400" i="1" dirty="0">
                <a:solidFill>
                  <a:srgbClr val="333333"/>
                </a:solidFill>
              </a:rPr>
              <a:t> </a:t>
            </a:r>
            <a:r>
              <a:rPr lang="en-US" sz="2400" i="1" dirty="0" err="1">
                <a:solidFill>
                  <a:srgbClr val="333333"/>
                </a:solidFill>
              </a:rPr>
              <a:t>vse</a:t>
            </a:r>
            <a:r>
              <a:rPr lang="en-US" sz="2400" i="1" dirty="0">
                <a:solidFill>
                  <a:srgbClr val="333333"/>
                </a:solidFill>
              </a:rPr>
              <a:t> </a:t>
            </a:r>
            <a:r>
              <a:rPr lang="en-US" sz="2400" i="1" dirty="0" err="1">
                <a:solidFill>
                  <a:srgbClr val="333333"/>
                </a:solidFill>
              </a:rPr>
              <a:t>vidike</a:t>
            </a:r>
            <a:r>
              <a:rPr lang="en-US" sz="2400" i="1" dirty="0">
                <a:solidFill>
                  <a:srgbClr val="333333"/>
                </a:solidFill>
              </a:rPr>
              <a:t>!</a:t>
            </a:r>
            <a:br>
              <a:rPr lang="en-US" sz="2400" dirty="0">
                <a:solidFill>
                  <a:srgbClr val="333333"/>
                </a:solidFill>
              </a:rPr>
            </a:br>
            <a:r>
              <a:rPr lang="en-US" sz="2400" dirty="0" err="1">
                <a:solidFill>
                  <a:srgbClr val="333333"/>
                </a:solidFill>
              </a:rPr>
              <a:t>Če</a:t>
            </a:r>
            <a:r>
              <a:rPr lang="en-US" sz="2400" dirty="0">
                <a:solidFill>
                  <a:srgbClr val="333333"/>
                </a:solidFill>
              </a:rPr>
              <a:t> pa </a:t>
            </a:r>
            <a:r>
              <a:rPr lang="en-US" sz="2400" dirty="0" err="1">
                <a:solidFill>
                  <a:srgbClr val="333333"/>
                </a:solidFill>
              </a:rPr>
              <a:t>jih</a:t>
            </a:r>
            <a:r>
              <a:rPr lang="en-US" sz="2400" dirty="0">
                <a:solidFill>
                  <a:srgbClr val="333333"/>
                </a:solidFill>
              </a:rPr>
              <a:t> </a:t>
            </a:r>
            <a:r>
              <a:rPr lang="en-US" sz="2400" dirty="0" err="1">
                <a:solidFill>
                  <a:srgbClr val="333333"/>
                </a:solidFill>
              </a:rPr>
              <a:t>upoštevamo</a:t>
            </a:r>
            <a:r>
              <a:rPr lang="en-US" sz="2400" dirty="0">
                <a:solidFill>
                  <a:srgbClr val="333333"/>
                </a:solidFill>
              </a:rPr>
              <a:t> </a:t>
            </a:r>
            <a:r>
              <a:rPr lang="en-US" sz="2400" dirty="0" err="1">
                <a:solidFill>
                  <a:srgbClr val="333333"/>
                </a:solidFill>
              </a:rPr>
              <a:t>vse</a:t>
            </a:r>
            <a:r>
              <a:rPr lang="en-US" sz="2400" dirty="0">
                <a:solidFill>
                  <a:srgbClr val="333333"/>
                </a:solidFill>
              </a:rPr>
              <a:t> </a:t>
            </a:r>
            <a:r>
              <a:rPr lang="en-US" sz="2400" dirty="0" err="1">
                <a:solidFill>
                  <a:srgbClr val="333333"/>
                </a:solidFill>
              </a:rPr>
              <a:t>skupaj</a:t>
            </a:r>
            <a:r>
              <a:rPr lang="en-US" sz="2400" dirty="0">
                <a:solidFill>
                  <a:srgbClr val="333333"/>
                </a:solidFill>
              </a:rPr>
              <a:t>, </a:t>
            </a:r>
            <a:r>
              <a:rPr lang="en-US" sz="2400" dirty="0" err="1">
                <a:solidFill>
                  <a:srgbClr val="333333"/>
                </a:solidFill>
              </a:rPr>
              <a:t>nam</a:t>
            </a:r>
            <a:r>
              <a:rPr lang="en-US" sz="2400" dirty="0">
                <a:solidFill>
                  <a:srgbClr val="333333"/>
                </a:solidFill>
              </a:rPr>
              <a:t> </a:t>
            </a:r>
            <a:r>
              <a:rPr lang="en-US" sz="2400" dirty="0" err="1">
                <a:solidFill>
                  <a:srgbClr val="333333"/>
                </a:solidFill>
              </a:rPr>
              <a:t>lahko</a:t>
            </a:r>
            <a:r>
              <a:rPr lang="en-US" sz="2400" dirty="0">
                <a:solidFill>
                  <a:srgbClr val="333333"/>
                </a:solidFill>
              </a:rPr>
              <a:t> </a:t>
            </a:r>
            <a:r>
              <a:rPr lang="en-US" sz="2400" dirty="0" err="1">
                <a:solidFill>
                  <a:srgbClr val="333333"/>
                </a:solidFill>
              </a:rPr>
              <a:t>pomagajo</a:t>
            </a:r>
            <a:r>
              <a:rPr lang="en-US" sz="2400" dirty="0">
                <a:solidFill>
                  <a:srgbClr val="333333"/>
                </a:solidFill>
              </a:rPr>
              <a:t> </a:t>
            </a:r>
            <a:r>
              <a:rPr lang="en-US" sz="2400" dirty="0" err="1">
                <a:solidFill>
                  <a:srgbClr val="333333"/>
                </a:solidFill>
              </a:rPr>
              <a:t>pri</a:t>
            </a:r>
            <a:r>
              <a:rPr lang="en-US" sz="2400" dirty="0">
                <a:solidFill>
                  <a:srgbClr val="333333"/>
                </a:solidFill>
              </a:rPr>
              <a:t> </a:t>
            </a:r>
            <a:r>
              <a:rPr lang="en-US" sz="2400" dirty="0" err="1">
                <a:solidFill>
                  <a:srgbClr val="333333"/>
                </a:solidFill>
              </a:rPr>
              <a:t>oceni</a:t>
            </a:r>
            <a:r>
              <a:rPr lang="en-US" sz="2400" dirty="0">
                <a:solidFill>
                  <a:srgbClr val="333333"/>
                </a:solidFill>
              </a:rPr>
              <a:t> </a:t>
            </a:r>
            <a:r>
              <a:rPr lang="en-US" sz="2400" dirty="0" err="1">
                <a:solidFill>
                  <a:srgbClr val="333333"/>
                </a:solidFill>
              </a:rPr>
              <a:t>kompleksnih</a:t>
            </a:r>
            <a:r>
              <a:rPr lang="en-US" sz="2400" dirty="0">
                <a:solidFill>
                  <a:srgbClr val="333333"/>
                </a:solidFill>
              </a:rPr>
              <a:t> </a:t>
            </a:r>
            <a:r>
              <a:rPr lang="en-US" sz="2400" dirty="0" err="1">
                <a:solidFill>
                  <a:srgbClr val="333333"/>
                </a:solidFill>
              </a:rPr>
              <a:t>situacij</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l-SI" sz="2400" dirty="0">
                <a:solidFill>
                  <a:srgbClr val="333333"/>
                </a:solidFill>
              </a:rPr>
              <a:t>Raziskave kažejo, da ima veliko</a:t>
            </a:r>
            <a:r>
              <a:rPr lang="en-US" sz="2400" dirty="0">
                <a:solidFill>
                  <a:srgbClr val="333333"/>
                </a:solidFill>
              </a:rPr>
              <a:t> (</a:t>
            </a:r>
            <a:r>
              <a:rPr lang="sl-SI" sz="2400" dirty="0">
                <a:solidFill>
                  <a:srgbClr val="333333"/>
                </a:solidFill>
              </a:rPr>
              <a:t>vendar ne vsi</a:t>
            </a:r>
            <a:r>
              <a:rPr lang="en-US" sz="2400" dirty="0">
                <a:solidFill>
                  <a:srgbClr val="333333"/>
                </a:solidFill>
              </a:rPr>
              <a:t>!) </a:t>
            </a:r>
            <a:r>
              <a:rPr lang="sl-SI" sz="2400" dirty="0">
                <a:solidFill>
                  <a:srgbClr val="333333"/>
                </a:solidFill>
              </a:rPr>
              <a:t>ljudi z duševnimi problemi</a:t>
            </a:r>
            <a:r>
              <a:rPr lang="en-US" sz="2400" dirty="0">
                <a:solidFill>
                  <a:srgbClr val="333333"/>
                </a:solidFill>
              </a:rPr>
              <a:t> (</a:t>
            </a:r>
            <a:r>
              <a:rPr lang="sl-SI" sz="2400" dirty="0">
                <a:solidFill>
                  <a:srgbClr val="333333"/>
                </a:solidFill>
              </a:rPr>
              <a:t>predvsem psihozo</a:t>
            </a:r>
            <a:r>
              <a:rPr lang="en-US" sz="2400" dirty="0">
                <a:solidFill>
                  <a:srgbClr val="333333"/>
                </a:solidFill>
              </a:rPr>
              <a:t>) </a:t>
            </a:r>
            <a:r>
              <a:rPr lang="sl-SI" sz="2400" dirty="0">
                <a:solidFill>
                  <a:srgbClr val="333333"/>
                </a:solidFill>
              </a:rPr>
              <a:t>težave na naslednjih področjih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004992"/>
                </a:solidFill>
              </a:rPr>
              <a:t>Težave pri zaznavanju in ocenjevanju izrazov na obrazu drugih ljudi</a:t>
            </a:r>
            <a:r>
              <a:rPr lang="de-DE" sz="2400" dirty="0">
                <a:solidFill>
                  <a:srgbClr val="004992"/>
                </a:solidFill>
              </a:rPr>
              <a:t> (</a:t>
            </a:r>
            <a:r>
              <a:rPr lang="sl-SI" sz="2400" dirty="0">
                <a:solidFill>
                  <a:srgbClr val="004992"/>
                </a:solidFill>
              </a:rPr>
              <a:t>npr</a:t>
            </a:r>
            <a:r>
              <a:rPr lang="de-DE" sz="2400" dirty="0">
                <a:solidFill>
                  <a:srgbClr val="004992"/>
                </a:solidFill>
              </a:rPr>
              <a:t>. </a:t>
            </a:r>
            <a:r>
              <a:rPr lang="sl-SI" sz="2400" dirty="0">
                <a:solidFill>
                  <a:srgbClr val="004992"/>
                </a:solidFill>
              </a:rPr>
              <a:t>veselje, žalost</a:t>
            </a:r>
            <a:r>
              <a:rPr lang="de-DE" sz="2400" dirty="0">
                <a:solidFill>
                  <a:srgbClr val="004992"/>
                </a:solidFill>
              </a:rPr>
              <a:t>)</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3" name="Slide Number Placeholder 2"/>
          <p:cNvSpPr>
            <a:spLocks noGrp="1"/>
          </p:cNvSpPr>
          <p:nvPr>
            <p:ph type="sldNum" sz="quarter" idx="12"/>
          </p:nvPr>
        </p:nvSpPr>
        <p:spPr/>
        <p:txBody>
          <a:bodyPr/>
          <a:lstStyle/>
          <a:p>
            <a:pPr>
              <a:defRPr/>
            </a:pPr>
            <a:fld id="{45A1ABBF-C32E-4CB3-83BD-C84700ABEA31}" type="slidenum">
              <a:rPr lang="de-DE" altLang="de-DE" smtClean="0">
                <a:latin typeface="+mn-lt"/>
              </a:rPr>
              <a:pPr>
                <a:def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l-SI" sz="2400" dirty="0">
                <a:solidFill>
                  <a:srgbClr val="333333"/>
                </a:solidFill>
              </a:rPr>
              <a:t>Raziskave kažejo, da ima veliko</a:t>
            </a:r>
            <a:r>
              <a:rPr lang="en-US" sz="2400" dirty="0">
                <a:solidFill>
                  <a:srgbClr val="333333"/>
                </a:solidFill>
              </a:rPr>
              <a:t> (</a:t>
            </a:r>
            <a:r>
              <a:rPr lang="sl-SI" sz="2400" dirty="0">
                <a:solidFill>
                  <a:srgbClr val="333333"/>
                </a:solidFill>
              </a:rPr>
              <a:t>vendar ne vsi</a:t>
            </a:r>
            <a:r>
              <a:rPr lang="en-US" sz="2400" dirty="0">
                <a:solidFill>
                  <a:srgbClr val="333333"/>
                </a:solidFill>
              </a:rPr>
              <a:t>!) </a:t>
            </a:r>
            <a:r>
              <a:rPr lang="sl-SI" sz="2400" dirty="0">
                <a:solidFill>
                  <a:srgbClr val="333333"/>
                </a:solidFill>
              </a:rPr>
              <a:t>ljudi z duševnimi problemi</a:t>
            </a:r>
            <a:r>
              <a:rPr lang="en-US" sz="2400" dirty="0">
                <a:solidFill>
                  <a:srgbClr val="333333"/>
                </a:solidFill>
              </a:rPr>
              <a:t> (</a:t>
            </a:r>
            <a:r>
              <a:rPr lang="sl-SI" sz="2400" dirty="0">
                <a:solidFill>
                  <a:srgbClr val="333333"/>
                </a:solidFill>
              </a:rPr>
              <a:t>predvsem psihozo</a:t>
            </a:r>
            <a:r>
              <a:rPr lang="en-US" sz="2400" dirty="0">
                <a:solidFill>
                  <a:srgbClr val="333333"/>
                </a:solidFill>
              </a:rPr>
              <a:t>) </a:t>
            </a:r>
            <a:r>
              <a:rPr lang="sl-SI" sz="2400" dirty="0">
                <a:solidFill>
                  <a:srgbClr val="333333"/>
                </a:solidFill>
              </a:rPr>
              <a:t>težave na naslednjih področjih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004992"/>
                </a:solidFill>
              </a:rPr>
              <a:t>Težave pri zaznavanju in ocenjevanju izrazov na obrazu drugih ljudi</a:t>
            </a:r>
            <a:r>
              <a:rPr lang="de-DE" sz="2400" dirty="0">
                <a:solidFill>
                  <a:srgbClr val="004992"/>
                </a:solidFill>
              </a:rPr>
              <a:t> (</a:t>
            </a:r>
            <a:r>
              <a:rPr lang="sl-SI" sz="2400" dirty="0">
                <a:solidFill>
                  <a:srgbClr val="004992"/>
                </a:solidFill>
              </a:rPr>
              <a:t>npr</a:t>
            </a:r>
            <a:r>
              <a:rPr lang="de-DE" sz="2400" dirty="0">
                <a:solidFill>
                  <a:srgbClr val="004992"/>
                </a:solidFill>
              </a:rPr>
              <a:t>. </a:t>
            </a:r>
            <a:r>
              <a:rPr lang="sl-SI" sz="2400" dirty="0">
                <a:solidFill>
                  <a:srgbClr val="004992"/>
                </a:solidFill>
              </a:rPr>
              <a:t>veselje, žalost</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sl-SI" sz="2400" dirty="0">
                <a:solidFill>
                  <a:srgbClr val="004992"/>
                </a:solidFill>
              </a:rPr>
              <a:t>Težave pri sklepanju o motivih / predvidevanju nadaljnjih aktivnostih drugih oseb na podlagi njihovega sedanjega vedenja</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3" name="Slide Number Placeholder 2"/>
          <p:cNvSpPr>
            <a:spLocks noGrp="1"/>
          </p:cNvSpPr>
          <p:nvPr>
            <p:ph type="sldNum" sz="quarter" idx="12"/>
          </p:nvPr>
        </p:nvSpPr>
        <p:spPr/>
        <p:txBody>
          <a:bodyPr/>
          <a:lstStyle/>
          <a:p>
            <a:pPr>
              <a:defRPr/>
            </a:pPr>
            <a:fld id="{45A1ABBF-C32E-4CB3-83BD-C84700ABEA31}"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4130588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pomanjkanje</a:t>
            </a:r>
            <a:r>
              <a:rPr lang="en-US" sz="3600" dirty="0">
                <a:latin typeface="+mn-lt"/>
                <a:ea typeface="+mn-ea"/>
                <a:cs typeface="+mn-cs"/>
              </a:rPr>
              <a:t> </a:t>
            </a:r>
            <a:r>
              <a:rPr lang="en-US" sz="3600" dirty="0" err="1">
                <a:latin typeface="+mn-lt"/>
                <a:ea typeface="+mn-ea"/>
                <a:cs typeface="+mn-cs"/>
              </a:rPr>
              <a:t>empatije</a:t>
            </a:r>
            <a:r>
              <a:rPr lang="en-US" sz="3600" dirty="0">
                <a:latin typeface="+mn-lt"/>
                <a:ea typeface="+mn-ea"/>
                <a:cs typeface="+mn-cs"/>
              </a:rPr>
              <a:t> </a:t>
            </a:r>
            <a:r>
              <a:rPr lang="en-US" sz="3600" dirty="0" err="1">
                <a:latin typeface="+mn-lt"/>
                <a:ea typeface="+mn-ea"/>
                <a:cs typeface="+mn-cs"/>
              </a:rPr>
              <a:t>vodi</a:t>
            </a:r>
            <a:r>
              <a:rPr lang="en-US" sz="3600" dirty="0">
                <a:latin typeface="+mn-lt"/>
                <a:ea typeface="+mn-ea"/>
                <a:cs typeface="+mn-cs"/>
              </a:rPr>
              <a:t> do </a:t>
            </a:r>
            <a:r>
              <a:rPr lang="en-US" sz="3600" dirty="0" err="1">
                <a:latin typeface="+mn-lt"/>
                <a:ea typeface="+mn-ea"/>
                <a:cs typeface="+mn-cs"/>
              </a:rPr>
              <a:t>napačnih</a:t>
            </a:r>
            <a:r>
              <a:rPr lang="en-US" sz="3600" dirty="0">
                <a:latin typeface="+mn-lt"/>
                <a:ea typeface="+mn-ea"/>
                <a:cs typeface="+mn-cs"/>
              </a:rPr>
              <a:t> </a:t>
            </a:r>
            <a:r>
              <a:rPr lang="en-US" sz="3600" dirty="0" err="1">
                <a:latin typeface="+mn-lt"/>
                <a:ea typeface="+mn-ea"/>
                <a:cs typeface="+mn-cs"/>
              </a:rPr>
              <a:t>razlag</a:t>
            </a:r>
            <a:r>
              <a:rPr lang="en-US" sz="3600" dirty="0">
                <a:latin typeface="+mn-lt"/>
                <a:ea typeface="+mn-ea"/>
                <a:cs typeface="+mn-cs"/>
              </a:rPr>
              <a:t> med </a:t>
            </a:r>
            <a:r>
              <a:rPr lang="en-US" sz="3600" dirty="0" err="1">
                <a:latin typeface="+mn-lt"/>
                <a:ea typeface="+mn-ea"/>
                <a:cs typeface="+mn-cs"/>
              </a:rPr>
              <a:t>psihozo</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20</a:t>
            </a:fld>
            <a:endParaRPr lang="de-DE" altLang="de-DE">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697370096"/>
              </p:ext>
            </p:extLst>
          </p:nvPr>
        </p:nvGraphicFramePr>
        <p:xfrm>
          <a:off x="408954" y="2203705"/>
          <a:ext cx="11376000" cy="356616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82327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Razlaga med psihozo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Druge razlage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Človek na avtobusu vas dolgo gleda.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err="1">
                          <a:ln>
                            <a:noFill/>
                          </a:ln>
                          <a:solidFill>
                            <a:srgbClr val="333333"/>
                          </a:solidFill>
                          <a:effectLst/>
                          <a:latin typeface="Calibri Light"/>
                        </a:rPr>
                        <a:t>Zasledovalec</a:t>
                      </a:r>
                      <a:r>
                        <a:rPr kumimoji="0" lang="es-ES" sz="2000" b="0" i="0" u="none" strike="noStrike" cap="none" normalizeH="0" baseline="0" dirty="0">
                          <a:ln>
                            <a:noFill/>
                          </a:ln>
                          <a:solidFill>
                            <a:srgbClr val="333333"/>
                          </a:solidFill>
                          <a:effectLst/>
                          <a:latin typeface="Calibri Light"/>
                        </a:rPr>
                        <a:t> se je </a:t>
                      </a:r>
                      <a:r>
                        <a:rPr kumimoji="0" lang="es-ES" sz="2000" b="0" i="0" u="none" strike="noStrike" cap="none" normalizeH="0" baseline="0" dirty="0" err="1">
                          <a:ln>
                            <a:noFill/>
                          </a:ln>
                          <a:solidFill>
                            <a:srgbClr val="333333"/>
                          </a:solidFill>
                          <a:effectLst/>
                          <a:latin typeface="Calibri Light"/>
                        </a:rPr>
                        <a:t>končno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razkril</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Vpadljivi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zaradi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svojega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sumničavega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vedenja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npr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ponoči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nosite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sončna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očala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Šef vas kritizira zaradi napake.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Prepričani ste, da boste dobili odpoved.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Šef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malo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pretirava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vendar</a:t>
                      </a:r>
                      <a:r>
                        <a:rPr kumimoji="0" lang="en-US" sz="2000" b="0" i="0" u="none" strike="noStrike" cap="none" normalizeH="0" baseline="0" dirty="0">
                          <a:ln>
                            <a:noFill/>
                          </a:ln>
                          <a:solidFill>
                            <a:srgbClr val="333333"/>
                          </a:solidFill>
                          <a:effectLst/>
                          <a:latin typeface="Calibri Light"/>
                        </a:rPr>
                        <a:t> vas ne </a:t>
                      </a:r>
                      <a:r>
                        <a:rPr kumimoji="0" lang="en-US" sz="2000" b="0" i="0" u="none" strike="noStrike" cap="none" normalizeH="0" baseline="0" dirty="0" err="1">
                          <a:ln>
                            <a:noFill/>
                          </a:ln>
                          <a:solidFill>
                            <a:srgbClr val="333333"/>
                          </a:solidFill>
                          <a:effectLst/>
                          <a:latin typeface="Calibri Light"/>
                        </a:rPr>
                        <a:t>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odpustil</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pogosto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godrnja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bere članek v časopisu o slabem uspehu učencev v šoli.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Namiguje na slabe ocene, ki ste jih dobili kot otrok.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naključje</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Prijatelja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zanima</a:t>
                      </a:r>
                      <a:r>
                        <a:rPr kumimoji="0" lang="en-US" sz="2000" b="0" i="0" u="none" strike="noStrike" cap="none" normalizeH="0" baseline="0" dirty="0">
                          <a:ln>
                            <a:noFill/>
                          </a:ln>
                          <a:solidFill>
                            <a:srgbClr val="333333"/>
                          </a:solidFill>
                          <a:effectLst/>
                          <a:latin typeface="Calibri Light"/>
                        </a:rPr>
                        <a:t> ta </a:t>
                      </a:r>
                      <a:r>
                        <a:rPr kumimoji="0" lang="en-US" sz="2000" b="0" i="0" u="none" strike="noStrike" cap="none" normalizeH="0" baseline="0" dirty="0" err="1">
                          <a:ln>
                            <a:noFill/>
                          </a:ln>
                          <a:solidFill>
                            <a:srgbClr val="333333"/>
                          </a:solidFill>
                          <a:effectLst/>
                          <a:latin typeface="Calibri Light"/>
                        </a:rPr>
                        <a:t>novica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šolskih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ocenah</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ničesar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0" name="Rechteck 2"/>
          <p:cNvSpPr>
            <a:spLocks noChangeArrowheads="1"/>
          </p:cNvSpPr>
          <p:nvPr/>
        </p:nvSpPr>
        <p:spPr bwMode="auto">
          <a:xfrm>
            <a:off x="408955" y="602128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l-SI" altLang="de-DE" sz="2000" dirty="0">
                <a:solidFill>
                  <a:srgbClr val="004992"/>
                </a:solidFill>
                <a:latin typeface="+mn-lt"/>
              </a:rPr>
              <a:t>Lahko kdo na kratko podeli svojo </a:t>
            </a:r>
            <a:r>
              <a:rPr lang="de-DE" altLang="de-DE" sz="2000" dirty="0">
                <a:solidFill>
                  <a:srgbClr val="004992"/>
                </a:solidFill>
                <a:latin typeface="+mn-lt"/>
              </a:rPr>
              <a:t>l</a:t>
            </a:r>
            <a:r>
              <a:rPr lang="sl-SI" altLang="de-DE" sz="2000" dirty="0">
                <a:solidFill>
                  <a:srgbClr val="004992"/>
                </a:solidFill>
                <a:latin typeface="+mn-lt"/>
              </a:rPr>
              <a:t>astno osebno izkušn</a:t>
            </a:r>
            <a:r>
              <a:rPr lang="de-DE" altLang="de-DE" sz="2000" dirty="0">
                <a:solidFill>
                  <a:srgbClr val="004992"/>
                </a:solidFill>
                <a:latin typeface="+mn-lt"/>
              </a:rPr>
              <a:t>j</a:t>
            </a:r>
            <a:r>
              <a:rPr lang="sl-SI" altLang="de-DE" sz="2000" dirty="0">
                <a:solidFill>
                  <a:srgbClr val="004992"/>
                </a:solidFill>
                <a:latin typeface="+mn-lt"/>
              </a:rPr>
              <a:t>o</a:t>
            </a:r>
            <a:r>
              <a:rPr lang="en-US" altLang="de-DE" sz="2000" dirty="0">
                <a:solidFill>
                  <a:srgbClr val="004992"/>
                </a:solidFill>
                <a:latin typeface="+mn-lt"/>
              </a:rPr>
              <a:t>? </a:t>
            </a:r>
            <a:endParaRPr lang="de-DE" altLang="de-DE" sz="2000" dirty="0">
              <a:solidFill>
                <a:srgbClr val="004992"/>
              </a:solidFill>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dirty="0">
                <a:solidFill>
                  <a:srgbClr val="333333"/>
                </a:solidFill>
              </a:rPr>
              <a:t>Na naslednjih diapozitivih boste videli stripe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Prosim pogovorite se o temu, kaj bi liki v stripu lahko mislili en o drugem</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dirty="0">
                <a:solidFill>
                  <a:srgbClr val="333333"/>
                </a:solidFill>
              </a:rPr>
              <a:t>Na naslednjih diapozitivih boste videli stripe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Prosim pogovorite se o temu, kaj bi liki v stripu lahko mislili en o drugem</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sl-SI" sz="2400" b="1" dirty="0">
                <a:solidFill>
                  <a:srgbClr val="004992"/>
                </a:solidFill>
              </a:rPr>
              <a:t>Pomembno</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Morate ločiti med informacijami, ki so na razpolago vam in informacijami, ki jih imajo liki</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22</a:t>
            </a:fld>
            <a:endParaRPr lang="de-DE" altLang="de-DE">
              <a:latin typeface="+mn-lt"/>
            </a:endParaRPr>
          </a:p>
        </p:txBody>
      </p:sp>
    </p:spTree>
    <p:extLst>
      <p:ext uri="{BB962C8B-B14F-4D97-AF65-F5344CB8AC3E}">
        <p14:creationId xmlns:p14="http://schemas.microsoft.com/office/powerpoint/2010/main" val="2927849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dirty="0">
                <a:solidFill>
                  <a:srgbClr val="333333"/>
                </a:solidFill>
              </a:rPr>
              <a:t>Na naslednjih diapozitivih boste videli stripe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Prosim pogovorite se o temu, kaj bi liki v stripu lahko mislili en o drugem</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sl-SI" sz="2400" b="1" dirty="0">
                <a:solidFill>
                  <a:srgbClr val="004992"/>
                </a:solidFill>
              </a:rPr>
              <a:t>Pomembno</a:t>
            </a:r>
            <a:endParaRPr lang="de-DE" sz="2400" dirty="0">
              <a:solidFill>
                <a:srgbClr val="333333"/>
              </a:solidFill>
            </a:endParaRPr>
          </a:p>
          <a:p>
            <a:pPr marL="342900" lvl="0" indent="-342900" defTabSz="914400" fontAlgn="base">
              <a:buClr>
                <a:srgbClr val="333333"/>
              </a:buClr>
              <a:buFont typeface="WingDings"/>
              <a:buChar char=""/>
              <a:defRPr/>
            </a:pPr>
            <a:r>
              <a:rPr lang="sl-SI" sz="2400" dirty="0">
                <a:solidFill>
                  <a:srgbClr val="333333"/>
                </a:solidFill>
              </a:rPr>
              <a:t>Morate ločiti med informacijami, ki so na razpolago vam in informacijami, ki jih imajo liki</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Katere dodatne informacije potrebujete za dokončen odgovor</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23</a:t>
            </a:fld>
            <a:endParaRPr lang="de-DE" altLang="de-DE">
              <a:latin typeface="+mn-lt"/>
            </a:endParaRPr>
          </a:p>
        </p:txBody>
      </p:sp>
    </p:spTree>
    <p:extLst>
      <p:ext uri="{BB962C8B-B14F-4D97-AF65-F5344CB8AC3E}">
        <p14:creationId xmlns:p14="http://schemas.microsoft.com/office/powerpoint/2010/main" val="2296472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24</a:t>
            </a:fld>
            <a:endParaRPr lang="de-DE" alt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Kaj mislite, da bo deklica prinesla stari mami za njen rojstni dan?</a:t>
            </a:r>
          </a:p>
          <a:p>
            <a:pPr algn="ctr" eaLnBrk="1" hangingPunct="1">
              <a:spcBef>
                <a:spcPts val="0"/>
              </a:spcBef>
              <a:spcAft>
                <a:spcPts val="0"/>
              </a:spcAft>
              <a:buNone/>
            </a:pPr>
            <a:r>
              <a:rPr lang="en-US" altLang="de-DE" sz="2400">
                <a:solidFill>
                  <a:srgbClr val="004992"/>
                </a:solidFill>
                <a:latin typeface="Calibri Light"/>
              </a:rPr>
              <a:t>Bo stara mama vesela?</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Bonboniera!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maram bonbonier…</a:t>
            </a:r>
            <a:endParaRPr lang="de-DE" altLang="de-DE" sz="1400" b="1" dirty="0">
              <a:solidFill>
                <a:srgbClr val="000000"/>
              </a:solidFill>
              <a:latin typeface="Calibri Light"/>
            </a:endParaRPr>
          </a:p>
        </p:txBody>
      </p:sp>
      <p:sp>
        <p:nvSpPr>
          <p:cNvPr id="27"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25</a:t>
            </a:fld>
            <a:endParaRPr lang="de-DE" alt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Kaj mislite, da bo deklica prinesla stari mami za njen rojstni dan?</a:t>
            </a:r>
          </a:p>
          <a:p>
            <a:pPr algn="ctr" eaLnBrk="1" hangingPunct="1">
              <a:spcBef>
                <a:spcPts val="0"/>
              </a:spcBef>
              <a:spcAft>
                <a:spcPts val="0"/>
              </a:spcAft>
              <a:buNone/>
            </a:pPr>
            <a:r>
              <a:rPr lang="en-US" altLang="de-DE" sz="2400">
                <a:solidFill>
                  <a:srgbClr val="004992"/>
                </a:solidFill>
                <a:latin typeface="Calibri Light"/>
              </a:rPr>
              <a:t>Bo stara mama vesela?</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Bonboniera!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maram bonbonier…</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51618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Rojstni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stare </a:t>
            </a:r>
            <a:r>
              <a:rPr lang="en-US" sz="3600" dirty="0" err="1">
                <a:solidFill>
                  <a:srgbClr val="004992"/>
                </a:solidFill>
                <a:latin typeface="+mn-lt"/>
                <a:ea typeface="+mn-ea"/>
                <a:cs typeface="+mn-cs"/>
              </a:rPr>
              <a:t>mame</a:t>
            </a:r>
            <a:br>
              <a:rPr lang="en-US" sz="3600" dirty="0">
                <a:solidFill>
                  <a:srgbClr val="004992"/>
                </a:solidFill>
                <a:latin typeface="+mn-lt"/>
                <a:ea typeface="+mn-ea"/>
                <a:cs typeface="+mn-cs"/>
              </a:rPr>
            </a:br>
            <a:r>
              <a:rPr lang="en-US" dirty="0" err="1">
                <a:solidFill>
                  <a:srgbClr val="004992"/>
                </a:solidFill>
                <a:latin typeface="+mn-lt"/>
                <a:ea typeface="+mn-ea"/>
                <a:cs typeface="+mn-cs"/>
              </a:rPr>
              <a:t>Kaj</a:t>
            </a:r>
            <a:r>
              <a:rPr lang="en-US" dirty="0">
                <a:solidFill>
                  <a:srgbClr val="004992"/>
                </a:solidFill>
                <a:latin typeface="+mn-lt"/>
                <a:ea typeface="+mn-ea"/>
                <a:cs typeface="+mn-cs"/>
              </a:rPr>
              <a:t> </a:t>
            </a:r>
            <a:r>
              <a:rPr lang="en-US" dirty="0" err="1">
                <a:solidFill>
                  <a:srgbClr val="004992"/>
                </a:solidFill>
                <a:latin typeface="+mn-lt"/>
                <a:ea typeface="+mn-ea"/>
                <a:cs typeface="+mn-cs"/>
              </a:rPr>
              <a:t>bo</a:t>
            </a:r>
            <a:r>
              <a:rPr lang="en-US" dirty="0">
                <a:solidFill>
                  <a:srgbClr val="004992"/>
                </a:solidFill>
                <a:latin typeface="+mn-lt"/>
                <a:ea typeface="+mn-ea"/>
                <a:cs typeface="+mn-cs"/>
              </a:rPr>
              <a:t> </a:t>
            </a:r>
            <a:r>
              <a:rPr lang="en-US" dirty="0" err="1">
                <a:solidFill>
                  <a:srgbClr val="004992"/>
                </a:solidFill>
                <a:latin typeface="+mn-lt"/>
                <a:ea typeface="+mn-ea"/>
                <a:cs typeface="+mn-cs"/>
              </a:rPr>
              <a:t>deklica</a:t>
            </a:r>
            <a:r>
              <a:rPr lang="en-US" dirty="0">
                <a:solidFill>
                  <a:srgbClr val="004992"/>
                </a:solidFill>
                <a:latin typeface="+mn-lt"/>
                <a:ea typeface="+mn-ea"/>
                <a:cs typeface="+mn-cs"/>
              </a:rPr>
              <a:t> </a:t>
            </a:r>
            <a:r>
              <a:rPr lang="en-US" dirty="0" err="1">
                <a:solidFill>
                  <a:srgbClr val="004992"/>
                </a:solidFill>
                <a:latin typeface="+mn-lt"/>
                <a:ea typeface="+mn-ea"/>
                <a:cs typeface="+mn-cs"/>
              </a:rPr>
              <a:t>prinesla</a:t>
            </a:r>
            <a:r>
              <a:rPr lang="en-US" dirty="0">
                <a:solidFill>
                  <a:srgbClr val="004992"/>
                </a:solidFill>
                <a:latin typeface="+mn-lt"/>
                <a:ea typeface="+mn-ea"/>
                <a:cs typeface="+mn-cs"/>
              </a:rPr>
              <a:t> </a:t>
            </a:r>
            <a:r>
              <a:rPr lang="en-US" dirty="0" err="1">
                <a:solidFill>
                  <a:srgbClr val="004992"/>
                </a:solidFill>
                <a:latin typeface="+mn-lt"/>
                <a:ea typeface="+mn-ea"/>
                <a:cs typeface="+mn-cs"/>
              </a:rPr>
              <a:t>stari</a:t>
            </a:r>
            <a:r>
              <a:rPr lang="en-US" dirty="0">
                <a:solidFill>
                  <a:srgbClr val="004992"/>
                </a:solidFill>
                <a:latin typeface="+mn-lt"/>
                <a:ea typeface="+mn-ea"/>
                <a:cs typeface="+mn-cs"/>
              </a:rPr>
              <a:t> </a:t>
            </a:r>
            <a:r>
              <a:rPr lang="en-US" dirty="0" err="1">
                <a:solidFill>
                  <a:srgbClr val="004992"/>
                </a:solidFill>
                <a:latin typeface="+mn-lt"/>
                <a:ea typeface="+mn-ea"/>
                <a:cs typeface="+mn-cs"/>
              </a:rPr>
              <a:t>mami</a:t>
            </a:r>
            <a:r>
              <a:rPr lang="en-US" dirty="0">
                <a:solidFill>
                  <a:srgbClr val="004992"/>
                </a:solidFill>
                <a:latin typeface="+mn-lt"/>
                <a:ea typeface="+mn-ea"/>
                <a:cs typeface="+mn-cs"/>
              </a:rPr>
              <a:t> </a:t>
            </a:r>
            <a:r>
              <a:rPr lang="en-US" dirty="0" err="1">
                <a:solidFill>
                  <a:srgbClr val="004992"/>
                </a:solidFill>
                <a:latin typeface="+mn-lt"/>
                <a:ea typeface="+mn-ea"/>
                <a:cs typeface="+mn-cs"/>
              </a:rPr>
              <a:t>za</a:t>
            </a:r>
            <a:r>
              <a:rPr lang="en-US" dirty="0">
                <a:solidFill>
                  <a:srgbClr val="004992"/>
                </a:solidFill>
                <a:latin typeface="+mn-lt"/>
                <a:ea typeface="+mn-ea"/>
                <a:cs typeface="+mn-cs"/>
              </a:rPr>
              <a:t> </a:t>
            </a:r>
            <a:r>
              <a:rPr lang="en-US" dirty="0" err="1">
                <a:solidFill>
                  <a:srgbClr val="004992"/>
                </a:solidFill>
                <a:latin typeface="+mn-lt"/>
                <a:ea typeface="+mn-ea"/>
                <a:cs typeface="+mn-cs"/>
              </a:rPr>
              <a:t>naslednji</a:t>
            </a:r>
            <a:r>
              <a:rPr lang="en-US" dirty="0">
                <a:solidFill>
                  <a:srgbClr val="004992"/>
                </a:solidFill>
                <a:latin typeface="+mn-lt"/>
                <a:ea typeface="+mn-ea"/>
                <a:cs typeface="+mn-cs"/>
              </a:rPr>
              <a:t> </a:t>
            </a:r>
            <a:r>
              <a:rPr lang="en-US" dirty="0" err="1">
                <a:solidFill>
                  <a:srgbClr val="004992"/>
                </a:solidFill>
                <a:latin typeface="+mn-lt"/>
                <a:ea typeface="+mn-ea"/>
                <a:cs typeface="+mn-cs"/>
              </a:rPr>
              <a:t>rojstni</a:t>
            </a:r>
            <a:r>
              <a:rPr lang="en-US" dirty="0">
                <a:solidFill>
                  <a:srgbClr val="004992"/>
                </a:solidFill>
                <a:latin typeface="+mn-lt"/>
                <a:ea typeface="+mn-ea"/>
                <a:cs typeface="+mn-cs"/>
              </a:rPr>
              <a:t> </a:t>
            </a:r>
            <a:r>
              <a:rPr lang="en-US" dirty="0" err="1">
                <a:solidFill>
                  <a:srgbClr val="004992"/>
                </a:solidFill>
                <a:latin typeface="+mn-lt"/>
                <a:ea typeface="+mn-ea"/>
                <a:cs typeface="+mn-cs"/>
              </a:rPr>
              <a:t>dan</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26</a:t>
            </a:fld>
            <a:endParaRPr lang="de-DE" altLang="de-DE">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Verjetno</a:t>
            </a:r>
            <a:r>
              <a:rPr lang="en-US" altLang="de-DE" sz="2000" b="1" dirty="0">
                <a:solidFill>
                  <a:srgbClr val="004992"/>
                </a:solidFill>
                <a:latin typeface="Calibri Light"/>
              </a:rPr>
              <a:t>: </a:t>
            </a:r>
            <a:r>
              <a:rPr lang="en-US" altLang="de-DE" sz="2000" dirty="0" err="1">
                <a:solidFill>
                  <a:srgbClr val="333333"/>
                </a:solidFill>
                <a:latin typeface="Calibri Light"/>
              </a:rPr>
              <a:t>Spet</a:t>
            </a:r>
            <a:r>
              <a:rPr lang="en-US" altLang="de-DE" sz="2000" dirty="0">
                <a:solidFill>
                  <a:srgbClr val="333333"/>
                </a:solidFill>
                <a:latin typeface="Calibri Light"/>
              </a:rPr>
              <a:t> </a:t>
            </a:r>
            <a:r>
              <a:rPr lang="en-US" altLang="de-DE" sz="2000" dirty="0" err="1">
                <a:solidFill>
                  <a:srgbClr val="333333"/>
                </a:solidFill>
                <a:latin typeface="Calibri Light"/>
              </a:rPr>
              <a:t>bonboniero</a:t>
            </a:r>
            <a:r>
              <a:rPr lang="en-US" altLang="de-DE" sz="2000" dirty="0">
                <a:solidFill>
                  <a:srgbClr val="333333"/>
                </a:solidFill>
                <a:latin typeface="Calibri Light"/>
              </a:rPr>
              <a:t>, </a:t>
            </a:r>
            <a:r>
              <a:rPr lang="en-US" altLang="de-DE" sz="2000" dirty="0" err="1">
                <a:solidFill>
                  <a:srgbClr val="333333"/>
                </a:solidFill>
                <a:latin typeface="Calibri Light"/>
              </a:rPr>
              <a:t>saj</a:t>
            </a:r>
            <a:r>
              <a:rPr lang="en-US" altLang="de-DE" sz="2000" dirty="0">
                <a:solidFill>
                  <a:srgbClr val="333333"/>
                </a:solidFill>
                <a:latin typeface="Calibri Light"/>
              </a:rPr>
              <a:t> je </a:t>
            </a:r>
            <a:r>
              <a:rPr lang="en-US" altLang="de-DE" sz="2000" dirty="0" err="1">
                <a:solidFill>
                  <a:srgbClr val="333333"/>
                </a:solidFill>
                <a:latin typeface="Calibri Light"/>
              </a:rPr>
              <a:t>bila</a:t>
            </a:r>
            <a:r>
              <a:rPr lang="en-US" altLang="de-DE" sz="2000" dirty="0">
                <a:solidFill>
                  <a:srgbClr val="333333"/>
                </a:solidFill>
                <a:latin typeface="Calibri Light"/>
              </a:rPr>
              <a:t> </a:t>
            </a:r>
            <a:r>
              <a:rPr lang="en-US" altLang="de-DE" sz="2000" dirty="0" err="1">
                <a:solidFill>
                  <a:srgbClr val="333333"/>
                </a:solidFill>
                <a:latin typeface="Calibri Light"/>
              </a:rPr>
              <a:t>stara</a:t>
            </a:r>
            <a:r>
              <a:rPr lang="en-US" altLang="de-DE" sz="2000" dirty="0">
                <a:solidFill>
                  <a:srgbClr val="333333"/>
                </a:solidFill>
                <a:latin typeface="Calibri Light"/>
              </a:rPr>
              <a:t> mama </a:t>
            </a:r>
            <a:r>
              <a:rPr lang="en-US" altLang="de-DE" sz="2000" dirty="0" err="1">
                <a:solidFill>
                  <a:srgbClr val="333333"/>
                </a:solidFill>
                <a:latin typeface="Calibri Light"/>
              </a:rPr>
              <a:t>prejšnjič</a:t>
            </a:r>
            <a:r>
              <a:rPr lang="en-US" altLang="de-DE" sz="2000" dirty="0">
                <a:solidFill>
                  <a:srgbClr val="333333"/>
                </a:solidFill>
                <a:latin typeface="Calibri Light"/>
              </a:rPr>
              <a:t> </a:t>
            </a:r>
            <a:r>
              <a:rPr lang="en-US" altLang="de-DE" sz="2000" dirty="0" err="1">
                <a:solidFill>
                  <a:srgbClr val="333333"/>
                </a:solidFill>
                <a:latin typeface="Calibri Light"/>
              </a:rPr>
              <a:t>tako</a:t>
            </a:r>
            <a:r>
              <a:rPr lang="en-US" altLang="de-DE" sz="2000" dirty="0">
                <a:solidFill>
                  <a:srgbClr val="333333"/>
                </a:solidFill>
                <a:latin typeface="Calibri Light"/>
              </a:rPr>
              <a:t> </a:t>
            </a:r>
            <a:r>
              <a:rPr lang="en-US" altLang="de-DE" sz="2000" dirty="0" err="1">
                <a:solidFill>
                  <a:srgbClr val="333333"/>
                </a:solidFill>
                <a:latin typeface="Calibri Light"/>
              </a:rPr>
              <a:t>vesela</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Manj</a:t>
            </a:r>
            <a:r>
              <a:rPr lang="en-US" altLang="de-DE" sz="2000" b="1" dirty="0">
                <a:solidFill>
                  <a:srgbClr val="004992"/>
                </a:solidFill>
                <a:latin typeface="Calibri Light"/>
              </a:rPr>
              <a:t> </a:t>
            </a:r>
            <a:r>
              <a:rPr lang="en-US" altLang="de-DE" sz="2000" b="1" dirty="0" err="1">
                <a:solidFill>
                  <a:srgbClr val="004992"/>
                </a:solidFill>
                <a:latin typeface="Calibri Light"/>
              </a:rPr>
              <a:t>verjetno</a:t>
            </a:r>
            <a:r>
              <a:rPr lang="en-US" altLang="de-DE" sz="2000" b="1" dirty="0">
                <a:solidFill>
                  <a:srgbClr val="004992"/>
                </a:solidFill>
                <a:latin typeface="Calibri Light"/>
              </a:rPr>
              <a:t>: </a:t>
            </a:r>
            <a:r>
              <a:rPr lang="en-US" altLang="de-DE" sz="2000" dirty="0" err="1">
                <a:solidFill>
                  <a:srgbClr val="333333"/>
                </a:solidFill>
                <a:latin typeface="Calibri Light"/>
              </a:rPr>
              <a:t>Deklica</a:t>
            </a:r>
            <a:r>
              <a:rPr lang="en-US" altLang="de-DE" sz="2000" dirty="0">
                <a:solidFill>
                  <a:srgbClr val="333333"/>
                </a:solidFill>
                <a:latin typeface="Calibri Light"/>
              </a:rPr>
              <a:t> je </a:t>
            </a:r>
            <a:r>
              <a:rPr lang="en-US" altLang="de-DE" sz="2000" dirty="0" err="1">
                <a:solidFill>
                  <a:srgbClr val="333333"/>
                </a:solidFill>
                <a:latin typeface="Calibri Light"/>
              </a:rPr>
              <a:t>opazila</a:t>
            </a:r>
            <a:r>
              <a:rPr lang="en-US" altLang="de-DE" sz="2000" dirty="0">
                <a:solidFill>
                  <a:srgbClr val="333333"/>
                </a:solidFill>
                <a:latin typeface="Calibri Light"/>
              </a:rPr>
              <a:t>, da </a:t>
            </a:r>
            <a:r>
              <a:rPr lang="en-US" altLang="de-DE" sz="2000" dirty="0" err="1">
                <a:solidFill>
                  <a:srgbClr val="333333"/>
                </a:solidFill>
                <a:latin typeface="Calibri Light"/>
              </a:rPr>
              <a:t>sta</a:t>
            </a:r>
            <a:r>
              <a:rPr lang="en-US" altLang="de-DE" sz="2000" dirty="0">
                <a:solidFill>
                  <a:srgbClr val="333333"/>
                </a:solidFill>
                <a:latin typeface="Calibri Light"/>
              </a:rPr>
              <a:t> </a:t>
            </a:r>
            <a:r>
              <a:rPr lang="en-US" altLang="de-DE" sz="2000" dirty="0" err="1">
                <a:solidFill>
                  <a:srgbClr val="333333"/>
                </a:solidFill>
                <a:latin typeface="Calibri Light"/>
              </a:rPr>
              <a:t>stara</a:t>
            </a:r>
            <a:r>
              <a:rPr lang="en-US" altLang="de-DE" sz="2000" dirty="0">
                <a:solidFill>
                  <a:srgbClr val="333333"/>
                </a:solidFill>
                <a:latin typeface="Calibri Light"/>
              </a:rPr>
              <a:t> mama </a:t>
            </a:r>
            <a:r>
              <a:rPr lang="en-US" altLang="de-DE" sz="2000" dirty="0" err="1">
                <a:solidFill>
                  <a:srgbClr val="333333"/>
                </a:solidFill>
                <a:latin typeface="Calibri Light"/>
              </a:rPr>
              <a:t>ni</a:t>
            </a:r>
            <a:r>
              <a:rPr lang="en-US" altLang="de-DE" sz="2000" dirty="0">
                <a:solidFill>
                  <a:srgbClr val="333333"/>
                </a:solidFill>
                <a:latin typeface="Calibri Light"/>
              </a:rPr>
              <a:t> </a:t>
            </a:r>
            <a:r>
              <a:rPr lang="en-US" altLang="de-DE" sz="2000" dirty="0" err="1">
                <a:solidFill>
                  <a:srgbClr val="333333"/>
                </a:solidFill>
                <a:latin typeface="Calibri Light"/>
              </a:rPr>
              <a:t>tako</a:t>
            </a:r>
            <a:r>
              <a:rPr lang="en-US" altLang="de-DE" sz="2000" dirty="0">
                <a:solidFill>
                  <a:srgbClr val="333333"/>
                </a:solidFill>
                <a:latin typeface="Calibri Light"/>
              </a:rPr>
              <a:t> </a:t>
            </a:r>
            <a:r>
              <a:rPr lang="en-US" altLang="de-DE" sz="2000" dirty="0" err="1">
                <a:solidFill>
                  <a:srgbClr val="333333"/>
                </a:solidFill>
                <a:latin typeface="Calibri Light"/>
              </a:rPr>
              <a:t>navdušena</a:t>
            </a:r>
            <a:r>
              <a:rPr lang="en-US" altLang="de-DE" sz="2000" dirty="0">
                <a:solidFill>
                  <a:srgbClr val="333333"/>
                </a:solidFill>
                <a:latin typeface="Calibri Light"/>
              </a:rPr>
              <a:t> </a:t>
            </a:r>
            <a:r>
              <a:rPr lang="en-US" altLang="de-DE" sz="2000" dirty="0" err="1">
                <a:solidFill>
                  <a:srgbClr val="333333"/>
                </a:solidFill>
                <a:latin typeface="Calibri Light"/>
              </a:rPr>
              <a:t>nad</a:t>
            </a:r>
            <a:r>
              <a:rPr lang="en-US" altLang="de-DE" sz="2000" dirty="0">
                <a:solidFill>
                  <a:srgbClr val="333333"/>
                </a:solidFill>
                <a:latin typeface="Calibri Light"/>
              </a:rPr>
              <a:t> </a:t>
            </a:r>
            <a:r>
              <a:rPr lang="en-US" altLang="de-DE" sz="2000" dirty="0" err="1">
                <a:solidFill>
                  <a:srgbClr val="333333"/>
                </a:solidFill>
                <a:latin typeface="Calibri Light"/>
              </a:rPr>
              <a:t>bonboniero</a:t>
            </a:r>
            <a:r>
              <a:rPr lang="en-US" altLang="de-DE" sz="2000" dirty="0">
                <a:solidFill>
                  <a:srgbClr val="333333"/>
                </a:solidFill>
                <a:latin typeface="Calibri Light"/>
              </a:rPr>
              <a:t> in </a:t>
            </a:r>
            <a:r>
              <a:rPr lang="en-US" altLang="de-DE" sz="2000" dirty="0" err="1">
                <a:solidFill>
                  <a:srgbClr val="333333"/>
                </a:solidFill>
                <a:latin typeface="Calibri Light"/>
              </a:rPr>
              <a:t>bo</a:t>
            </a:r>
            <a:r>
              <a:rPr lang="en-US" altLang="de-DE" sz="2000" dirty="0">
                <a:solidFill>
                  <a:srgbClr val="333333"/>
                </a:solidFill>
                <a:latin typeface="Calibri Light"/>
              </a:rPr>
              <a:t> </a:t>
            </a:r>
            <a:r>
              <a:rPr lang="en-US" altLang="de-DE" sz="2000" dirty="0" err="1">
                <a:solidFill>
                  <a:srgbClr val="333333"/>
                </a:solidFill>
                <a:latin typeface="Calibri Light"/>
              </a:rPr>
              <a:t>prinesla</a:t>
            </a:r>
            <a:r>
              <a:rPr lang="en-US" altLang="de-DE" sz="2000" dirty="0">
                <a:solidFill>
                  <a:srgbClr val="333333"/>
                </a:solidFill>
                <a:latin typeface="Calibri Light"/>
              </a:rPr>
              <a:t> </a:t>
            </a:r>
            <a:r>
              <a:rPr lang="en-US" altLang="de-DE" sz="2000" dirty="0" err="1">
                <a:solidFill>
                  <a:srgbClr val="333333"/>
                </a:solidFill>
                <a:latin typeface="Calibri Light"/>
              </a:rPr>
              <a:t>nekaj</a:t>
            </a:r>
            <a:r>
              <a:rPr lang="en-US" altLang="de-DE" sz="2000" dirty="0">
                <a:solidFill>
                  <a:srgbClr val="333333"/>
                </a:solidFill>
                <a:latin typeface="Calibri Light"/>
              </a:rPr>
              <a:t> </a:t>
            </a:r>
            <a:r>
              <a:rPr lang="en-US" altLang="de-DE" sz="2000" dirty="0" err="1">
                <a:solidFill>
                  <a:srgbClr val="333333"/>
                </a:solidFill>
                <a:latin typeface="Calibri Light"/>
              </a:rPr>
              <a:t>drugega</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Bonboniera!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maram bonbonier…</a:t>
            </a:r>
            <a:endParaRPr lang="de-DE" altLang="de-DE" sz="14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Novi primeri!</a:t>
            </a:r>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27</a:t>
            </a:fld>
            <a:endParaRPr lang="de-DE" alt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28</a:t>
            </a:fld>
            <a:endParaRPr lang="de-DE" altLang="de-DE">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šef trdosrčen? Potrebujete dodatne informacije, da se odločite?</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Zelo mi je žal!</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naj grem zdaj v službo?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dirty="0">
                <a:latin typeface="Calibri Light"/>
                <a:ea typeface="Verdana" panose="020B0604030504040204" pitchFamily="34" charset="0"/>
                <a:cs typeface="Verdana" panose="020B0604030504040204" pitchFamily="34" charset="0"/>
              </a:rPr>
              <a:t>To je nesprejemljivo!</a:t>
            </a: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29</a:t>
            </a:fld>
            <a:endParaRPr lang="de-DE" altLang="de-DE">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šef trdosrčen? Potrebujete dodatne informacije, da se odločite?</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Zelo mi je žal!</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naj grem zdaj v službo?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dirty="0">
                <a:latin typeface="Calibri Light"/>
                <a:ea typeface="Verdana" panose="020B0604030504040204" pitchFamily="34" charset="0"/>
                <a:cs typeface="Verdana" panose="020B0604030504040204" pitchFamily="34" charset="0"/>
              </a:rPr>
              <a:t>To je nesprejemljivo!</a:t>
            </a: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197117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30</a:t>
            </a:fld>
            <a:endParaRPr lang="de-DE" altLang="de-DE">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šef trdosrčen? Potrebujete dodatne informacije, da se odločite?</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Zelo mi je žal!</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naj grem zdaj v službo?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dirty="0">
                <a:latin typeface="Calibri Light"/>
                <a:ea typeface="Verdana" panose="020B0604030504040204" pitchFamily="34" charset="0"/>
                <a:cs typeface="Verdana" panose="020B0604030504040204" pitchFamily="34" charset="0"/>
              </a:rPr>
              <a:t>To je nesprejemljivo!</a:t>
            </a:r>
          </a:p>
        </p:txBody>
      </p:sp>
    </p:spTree>
    <p:extLst>
      <p:ext uri="{BB962C8B-B14F-4D97-AF65-F5344CB8AC3E}">
        <p14:creationId xmlns:p14="http://schemas.microsoft.com/office/powerpoint/2010/main" val="3610622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31</a:t>
            </a:fld>
            <a:endParaRPr lang="de-DE" alt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Calibri Light"/>
              </a:rPr>
              <a:t>Kaj bi lahko mislil policist...Ima v celoti ali le delno prav?</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32</a:t>
            </a:fld>
            <a:endParaRPr lang="de-DE" alt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Calibri Light"/>
              </a:rPr>
              <a:t>Kaj bi lahko mislil policist...Ima v celoti ali le delno prav?</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648128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33</a:t>
            </a:fld>
            <a:endParaRPr lang="de-DE" alt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Calibri Light"/>
              </a:rPr>
              <a:t>Kaj bi lahko mislil policist...Ima v celoti ali le delno prav?</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053099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34</a:t>
            </a:fld>
            <a:endParaRPr lang="de-DE" alt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Calibri Light"/>
              </a:rPr>
              <a:t>Kaj bi lahko mislil policist...Ima v celoti ali le delno prav?</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373710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35</a:t>
            </a:fld>
            <a:endParaRPr lang="de-DE" altLang="de-DE">
              <a:latin typeface="+mn-lt"/>
            </a:endParaRPr>
          </a:p>
        </p:txBody>
      </p:sp>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Zabavaj se dečko...</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it-IT" altLang="de-DE" sz="1100" b="1">
                <a:latin typeface="Calibri Light"/>
                <a:cs typeface="Arial" panose="020B0604020202020204" pitchFamily="34" charset="0"/>
              </a:rPr>
              <a:t>Dajte mi denar ali pa streljam...</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bančna uslužbenka prestrašena?</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Uau!</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Igrače</a:t>
            </a:r>
            <a:endParaRPr lang="en-US" sz="1600" b="1" spc="600" dirty="0">
              <a:ln w="19050">
                <a:solidFill>
                  <a:srgbClr val="000000"/>
                </a:solidFill>
              </a:ln>
              <a:solidFill>
                <a:schemeClr val="tx1"/>
              </a:solidFill>
              <a:latin typeface="+mj-l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36</a:t>
            </a:fld>
            <a:endParaRPr lang="de-DE" altLang="de-DE">
              <a:latin typeface="+mn-lt"/>
            </a:endParaRPr>
          </a:p>
        </p:txBody>
      </p:sp>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Zabavaj se dečko...</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it-IT" altLang="de-DE" sz="1100" b="1">
                <a:latin typeface="Calibri Light"/>
                <a:cs typeface="Arial" panose="020B0604020202020204" pitchFamily="34" charset="0"/>
              </a:rPr>
              <a:t>Dajte mi denar ali pa streljam...</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bančna uslužbenka prestrašena?</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Uau!</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Igrače</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3369425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37</a:t>
            </a:fld>
            <a:endParaRPr lang="de-DE" altLang="de-DE">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sv-SE" sz="2400" spc="-5">
                <a:solidFill>
                  <a:srgbClr val="004992"/>
                </a:solidFill>
                <a:latin typeface="Calibri Light"/>
                <a:cs typeface="Verdana"/>
              </a:rPr>
              <a:t>Bosta šla oče in sin na vožnjo s čolnom?</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Opozorilo! Nevihta se približuje obali! Prosimo odidite s plaže!</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38</a:t>
            </a:fld>
            <a:endParaRPr lang="de-DE" altLang="de-DE">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sv-SE" sz="2400" spc="-5">
                <a:solidFill>
                  <a:srgbClr val="004992"/>
                </a:solidFill>
                <a:latin typeface="Calibri Light"/>
                <a:cs typeface="Verdana"/>
              </a:rPr>
              <a:t>Bosta šla oče in sin na vožnjo s čolnom?</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Opozorilo! Nevihta se približuje obali! Prosimo odidite s plaže!</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814690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5" name="Slide Number Placeholder 4"/>
          <p:cNvSpPr>
            <a:spLocks noGrp="1"/>
          </p:cNvSpPr>
          <p:nvPr>
            <p:ph type="sldNum" sz="quarter" idx="12"/>
          </p:nvPr>
        </p:nvSpPr>
        <p:spPr/>
        <p:txBody>
          <a:bodyPr/>
          <a:lstStyle/>
          <a:p>
            <a:pPr>
              <a:defRPr/>
            </a:pPr>
            <a:fld id="{45A1ABBF-C32E-4CB3-83BD-C84700ABEA31}" type="slidenum">
              <a:rPr lang="de-DE" altLang="de-DE" smtClean="0">
                <a:latin typeface="+mn-lt"/>
              </a:rPr>
              <a:pPr>
                <a:defRPr/>
              </a:pPr>
              <a:t>39</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za</a:t>
            </a:r>
            <a:r>
              <a:rPr lang="en-US" altLang="ko-KR" i="1" spc="-5" dirty="0">
                <a:solidFill>
                  <a:srgbClr val="333333"/>
                </a:solidFill>
                <a:latin typeface="+mn-lt"/>
              </a:rPr>
              <a:t> </a:t>
            </a:r>
            <a:r>
              <a:rPr lang="en-US" altLang="ko-KR" i="1" spc="-5" dirty="0" err="1">
                <a:solidFill>
                  <a:srgbClr val="333333"/>
                </a:solidFill>
                <a:latin typeface="+mn-lt"/>
              </a:rPr>
              <a:t>vodje</a:t>
            </a:r>
            <a:r>
              <a:rPr lang="en-US" altLang="ko-KR" i="1" spc="-5" dirty="0">
                <a:solidFill>
                  <a:srgbClr val="333333"/>
                </a:solidFill>
                <a:latin typeface="+mn-lt"/>
              </a:rPr>
              <a:t>:</a:t>
            </a:r>
          </a:p>
          <a:p>
            <a:pPr marL="635" defTabSz="914400" eaLnBrk="0" fontAlgn="base" hangingPunct="0">
              <a:spcBef>
                <a:spcPts val="894"/>
              </a:spcBef>
              <a:spcAft>
                <a:spcPct val="0"/>
              </a:spcAft>
            </a:pPr>
            <a:r>
              <a:rPr lang="en-US" altLang="ko-KR" dirty="0" err="1">
                <a:solidFill>
                  <a:srgbClr val="333333"/>
                </a:solidFill>
                <a:latin typeface="+mn-lt"/>
              </a:rPr>
              <a:t>nekateri</a:t>
            </a:r>
            <a:r>
              <a:rPr lang="en-US" altLang="ko-KR" dirty="0">
                <a:solidFill>
                  <a:srgbClr val="333333"/>
                </a:solidFill>
                <a:latin typeface="+mn-lt"/>
              </a:rPr>
              <a:t> </a:t>
            </a:r>
            <a:r>
              <a:rPr lang="en-US" altLang="ko-KR" dirty="0" err="1">
                <a:solidFill>
                  <a:srgbClr val="333333"/>
                </a:solidFill>
                <a:latin typeface="+mn-lt"/>
              </a:rPr>
              <a:t>izseki</a:t>
            </a:r>
            <a:r>
              <a:rPr lang="en-US" altLang="ko-KR" dirty="0">
                <a:solidFill>
                  <a:srgbClr val="333333"/>
                </a:solidFill>
                <a:latin typeface="+mn-lt"/>
              </a:rPr>
              <a:t> </a:t>
            </a:r>
            <a:r>
              <a:rPr lang="en-US" altLang="ko-KR" dirty="0" err="1">
                <a:solidFill>
                  <a:srgbClr val="333333"/>
                </a:solidFill>
                <a:latin typeface="+mn-lt"/>
              </a:rPr>
              <a:t>iz</a:t>
            </a:r>
            <a:r>
              <a:rPr lang="en-US" altLang="ko-KR" dirty="0">
                <a:solidFill>
                  <a:srgbClr val="333333"/>
                </a:solidFill>
                <a:latin typeface="+mn-lt"/>
              </a:rPr>
              <a:t> </a:t>
            </a:r>
            <a:r>
              <a:rPr lang="en-US" altLang="ko-KR" dirty="0" err="1">
                <a:solidFill>
                  <a:srgbClr val="333333"/>
                </a:solidFill>
                <a:latin typeface="+mn-lt"/>
              </a:rPr>
              <a:t>filmov</a:t>
            </a:r>
            <a:r>
              <a:rPr lang="en-US" altLang="ko-KR" dirty="0">
                <a:solidFill>
                  <a:srgbClr val="333333"/>
                </a:solidFill>
                <a:latin typeface="+mn-lt"/>
              </a:rPr>
              <a:t> </a:t>
            </a:r>
            <a:r>
              <a:rPr lang="en-US" altLang="ko-KR" dirty="0" err="1">
                <a:solidFill>
                  <a:srgbClr val="333333"/>
                </a:solidFill>
                <a:latin typeface="+mn-lt"/>
              </a:rPr>
              <a:t>vsebujejo</a:t>
            </a:r>
            <a:r>
              <a:rPr lang="en-US" altLang="ko-KR" dirty="0">
                <a:solidFill>
                  <a:srgbClr val="333333"/>
                </a:solidFill>
                <a:latin typeface="+mn-lt"/>
              </a:rPr>
              <a:t> </a:t>
            </a:r>
            <a:r>
              <a:rPr lang="en-US" altLang="ko-KR" dirty="0" err="1">
                <a:solidFill>
                  <a:srgbClr val="333333"/>
                </a:solidFill>
                <a:latin typeface="+mn-lt"/>
              </a:rPr>
              <a:t>jezik</a:t>
            </a:r>
            <a:r>
              <a:rPr lang="en-US" altLang="ko-KR" dirty="0">
                <a:solidFill>
                  <a:srgbClr val="333333"/>
                </a:solidFill>
                <a:latin typeface="+mn-lt"/>
              </a:rPr>
              <a:t>, </a:t>
            </a:r>
            <a:r>
              <a:rPr lang="en-US" altLang="ko-KR" dirty="0" err="1">
                <a:solidFill>
                  <a:srgbClr val="333333"/>
                </a:solidFill>
                <a:latin typeface="+mn-lt"/>
              </a:rPr>
              <a:t>ki</a:t>
            </a:r>
            <a:r>
              <a:rPr lang="en-US" altLang="ko-KR" dirty="0">
                <a:solidFill>
                  <a:srgbClr val="333333"/>
                </a:solidFill>
                <a:latin typeface="+mn-lt"/>
              </a:rPr>
              <a:t> </a:t>
            </a:r>
            <a:r>
              <a:rPr lang="en-US" altLang="ko-KR" dirty="0" err="1">
                <a:solidFill>
                  <a:srgbClr val="333333"/>
                </a:solidFill>
                <a:latin typeface="+mn-lt"/>
              </a:rPr>
              <a:t>ni</a:t>
            </a:r>
            <a:r>
              <a:rPr lang="en-US" altLang="ko-KR" dirty="0">
                <a:solidFill>
                  <a:srgbClr val="333333"/>
                </a:solidFill>
                <a:latin typeface="+mn-lt"/>
              </a:rPr>
              <a:t> </a:t>
            </a:r>
            <a:r>
              <a:rPr lang="en-US" altLang="ko-KR" dirty="0" err="1">
                <a:solidFill>
                  <a:srgbClr val="333333"/>
                </a:solidFill>
                <a:latin typeface="+mn-lt"/>
              </a:rPr>
              <a:t>ustrezen</a:t>
            </a:r>
            <a:r>
              <a:rPr lang="en-US" altLang="ko-KR" dirty="0">
                <a:solidFill>
                  <a:srgbClr val="333333"/>
                </a:solidFill>
                <a:latin typeface="+mn-lt"/>
              </a:rPr>
              <a:t> </a:t>
            </a:r>
            <a:r>
              <a:rPr lang="en-US" altLang="ko-KR" dirty="0" err="1">
                <a:solidFill>
                  <a:srgbClr val="333333"/>
                </a:solidFill>
                <a:latin typeface="+mn-lt"/>
              </a:rPr>
              <a:t>za</a:t>
            </a:r>
            <a:r>
              <a:rPr lang="en-US" altLang="ko-KR" dirty="0">
                <a:solidFill>
                  <a:srgbClr val="333333"/>
                </a:solidFill>
                <a:latin typeface="+mn-lt"/>
              </a:rPr>
              <a:t> </a:t>
            </a:r>
            <a:r>
              <a:rPr lang="en-US" altLang="ko-KR" dirty="0" err="1">
                <a:solidFill>
                  <a:srgbClr val="333333"/>
                </a:solidFill>
                <a:latin typeface="+mn-lt"/>
              </a:rPr>
              <a:t>vsako</a:t>
            </a:r>
            <a:r>
              <a:rPr lang="en-US" altLang="ko-KR" dirty="0">
                <a:solidFill>
                  <a:srgbClr val="333333"/>
                </a:solidFill>
                <a:latin typeface="+mn-lt"/>
              </a:rPr>
              <a:t> </a:t>
            </a:r>
            <a:r>
              <a:rPr lang="en-US" altLang="ko-KR" dirty="0" err="1">
                <a:solidFill>
                  <a:srgbClr val="333333"/>
                </a:solidFill>
                <a:latin typeface="+mn-lt"/>
              </a:rPr>
              <a:t>publiko</a:t>
            </a:r>
            <a:r>
              <a:rPr lang="en-US" altLang="ko-KR" dirty="0">
                <a:solidFill>
                  <a:srgbClr val="333333"/>
                </a:solidFill>
                <a:latin typeface="+mn-lt"/>
              </a:rPr>
              <a:t> </a:t>
            </a:r>
            <a:r>
              <a:rPr lang="en-US" altLang="ko-KR" dirty="0" err="1">
                <a:solidFill>
                  <a:srgbClr val="333333"/>
                </a:solidFill>
                <a:latin typeface="+mn-lt"/>
              </a:rPr>
              <a:t>ali</a:t>
            </a:r>
            <a:r>
              <a:rPr lang="en-US" altLang="ko-KR" dirty="0">
                <a:solidFill>
                  <a:srgbClr val="333333"/>
                </a:solidFill>
                <a:latin typeface="+mn-lt"/>
              </a:rPr>
              <a:t> </a:t>
            </a:r>
            <a:r>
              <a:rPr lang="en-US" altLang="ko-KR" dirty="0" err="1">
                <a:solidFill>
                  <a:srgbClr val="333333"/>
                </a:solidFill>
                <a:latin typeface="+mn-lt"/>
              </a:rPr>
              <a:t>za</a:t>
            </a:r>
            <a:r>
              <a:rPr lang="en-US" altLang="ko-KR" dirty="0">
                <a:solidFill>
                  <a:srgbClr val="333333"/>
                </a:solidFill>
                <a:latin typeface="+mn-lt"/>
              </a:rPr>
              <a:t> </a:t>
            </a:r>
            <a:r>
              <a:rPr lang="en-US" altLang="ko-KR" dirty="0" err="1">
                <a:solidFill>
                  <a:srgbClr val="333333"/>
                </a:solidFill>
                <a:latin typeface="+mn-lt"/>
              </a:rPr>
              <a:t>vsako</a:t>
            </a:r>
            <a:r>
              <a:rPr lang="en-US" altLang="ko-KR" dirty="0">
                <a:solidFill>
                  <a:srgbClr val="333333"/>
                </a:solidFill>
                <a:latin typeface="+mn-lt"/>
              </a:rPr>
              <a:t> </a:t>
            </a:r>
            <a:r>
              <a:rPr lang="en-US" altLang="ko-KR" dirty="0" err="1">
                <a:solidFill>
                  <a:srgbClr val="333333"/>
                </a:solidFill>
                <a:latin typeface="+mn-lt"/>
              </a:rPr>
              <a:t>kulturo</a:t>
            </a:r>
            <a:r>
              <a:rPr lang="en-US" altLang="ko-KR" dirty="0">
                <a:solidFill>
                  <a:srgbClr val="333333"/>
                </a:solidFill>
                <a:latin typeface="+mn-lt"/>
              </a:rPr>
              <a:t>. </a:t>
            </a:r>
            <a:r>
              <a:rPr lang="en-US" altLang="ko-KR" dirty="0" err="1">
                <a:solidFill>
                  <a:srgbClr val="333333"/>
                </a:solidFill>
                <a:latin typeface="+mn-lt"/>
              </a:rPr>
              <a:t>Prosimo</a:t>
            </a:r>
            <a:r>
              <a:rPr lang="en-US" altLang="ko-KR" dirty="0">
                <a:solidFill>
                  <a:srgbClr val="333333"/>
                </a:solidFill>
                <a:latin typeface="+mn-lt"/>
              </a:rPr>
              <a:t>, da </a:t>
            </a:r>
            <a:r>
              <a:rPr lang="en-US" altLang="ko-KR" dirty="0" err="1">
                <a:solidFill>
                  <a:srgbClr val="333333"/>
                </a:solidFill>
                <a:latin typeface="+mn-lt"/>
              </a:rPr>
              <a:t>skrbno</a:t>
            </a:r>
            <a:r>
              <a:rPr lang="en-US" altLang="ko-KR" dirty="0">
                <a:solidFill>
                  <a:srgbClr val="333333"/>
                </a:solidFill>
                <a:latin typeface="+mn-lt"/>
              </a:rPr>
              <a:t> </a:t>
            </a:r>
            <a:r>
              <a:rPr lang="en-US" altLang="ko-KR" dirty="0" err="1">
                <a:solidFill>
                  <a:srgbClr val="333333"/>
                </a:solidFill>
                <a:latin typeface="+mn-lt"/>
              </a:rPr>
              <a:t>pregledate</a:t>
            </a:r>
            <a:r>
              <a:rPr lang="en-US" altLang="ko-KR" dirty="0">
                <a:solidFill>
                  <a:srgbClr val="333333"/>
                </a:solidFill>
                <a:latin typeface="+mn-lt"/>
              </a:rPr>
              <a:t> </a:t>
            </a:r>
            <a:r>
              <a:rPr lang="en-US" altLang="ko-KR" dirty="0" err="1">
                <a:solidFill>
                  <a:srgbClr val="333333"/>
                </a:solidFill>
                <a:latin typeface="+mn-lt"/>
              </a:rPr>
              <a:t>posnetke</a:t>
            </a:r>
            <a:r>
              <a:rPr lang="en-US" altLang="ko-KR" dirty="0">
                <a:solidFill>
                  <a:srgbClr val="333333"/>
                </a:solidFill>
                <a:latin typeface="+mn-lt"/>
              </a:rPr>
              <a:t>, </a:t>
            </a:r>
            <a:r>
              <a:rPr lang="en-US" altLang="ko-KR" dirty="0" err="1">
                <a:solidFill>
                  <a:srgbClr val="333333"/>
                </a:solidFill>
                <a:latin typeface="+mn-lt"/>
              </a:rPr>
              <a:t>preden</a:t>
            </a:r>
            <a:r>
              <a:rPr lang="en-US" altLang="ko-KR" dirty="0">
                <a:solidFill>
                  <a:srgbClr val="333333"/>
                </a:solidFill>
                <a:latin typeface="+mn-lt"/>
              </a:rPr>
              <a:t> </a:t>
            </a:r>
            <a:r>
              <a:rPr lang="en-US" altLang="ko-KR" dirty="0" err="1">
                <a:solidFill>
                  <a:srgbClr val="333333"/>
                </a:solidFill>
                <a:latin typeface="+mn-lt"/>
              </a:rPr>
              <a:t>jih</a:t>
            </a:r>
            <a:r>
              <a:rPr lang="en-US" altLang="ko-KR" dirty="0">
                <a:solidFill>
                  <a:srgbClr val="333333"/>
                </a:solidFill>
                <a:latin typeface="+mn-lt"/>
              </a:rPr>
              <a:t> </a:t>
            </a:r>
            <a:r>
              <a:rPr lang="en-US" altLang="ko-KR" dirty="0" err="1">
                <a:solidFill>
                  <a:srgbClr val="333333"/>
                </a:solidFill>
                <a:latin typeface="+mn-lt"/>
              </a:rPr>
              <a:t>predvajate</a:t>
            </a:r>
            <a:r>
              <a:rPr lang="en-US" altLang="ko-KR" dirty="0">
                <a:solidFill>
                  <a:srgbClr val="333333"/>
                </a:solidFill>
                <a:latin typeface="+mn-lt"/>
              </a:rPr>
              <a:t>.</a:t>
            </a:r>
            <a:r>
              <a:rPr lang="de-DE"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570574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40</a:t>
            </a:fld>
            <a:endParaRPr lang="de-DE" altLang="de-DE">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Kje je po Ivanovem mnenju Maja nazadnje videla avto s sladoledom? V parku ali pri cerkvi?</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41</a:t>
            </a:fld>
            <a:endParaRPr lang="de-DE" altLang="de-DE">
              <a:latin typeface="+mn-lt"/>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Kaj si misli mama...ali ima prav?</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a:latin typeface="Calibri Light"/>
                <a:cs typeface="Arial" panose="020B0604020202020204" pitchFamily="34" charset="0"/>
              </a:rPr>
              <a:t>Mama, ali lahko jemo… Sestradan sem!</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42</a:t>
            </a:fld>
            <a:endParaRPr lang="de-DE" altLang="de-DE">
              <a:latin typeface="+mn-lt"/>
            </a:endParaRPr>
          </a:p>
        </p:txBody>
      </p:sp>
      <p:sp>
        <p:nvSpPr>
          <p:cNvPr id="21"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Zakaj se je akumulator izpraznil prvič in zakaj drugič? Kako bi si lastnik avta lahko razložil situacijo?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Akumulator</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Pritožba</a:t>
            </a:r>
          </a:p>
          <a:p>
            <a:r>
              <a:rPr lang="pt-BR" altLang="de-DE" sz="1000" b="1">
                <a:solidFill>
                  <a:srgbClr val="333333"/>
                </a:solidFill>
                <a:latin typeface="Calibri Light"/>
                <a:ea typeface="Verdana" panose="020B0604030504040204" pitchFamily="34" charset="0"/>
                <a:cs typeface="Verdana" panose="020B0604030504040204" pitchFamily="34" charset="0"/>
              </a:rPr>
              <a:t>Moj zgornji sosed</a:t>
            </a:r>
            <a:endParaRPr lang="en-US" sz="1000" b="1" dirty="0">
              <a:solidFill>
                <a:srgbClr val="333333"/>
              </a:solidFill>
            </a:endParaRPr>
          </a:p>
        </p:txBody>
      </p:sp>
      <p:sp>
        <p:nvSpPr>
          <p:cNvPr id="20"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l-PL" sz="900" b="1">
                <a:latin typeface="Calibri Light"/>
                <a:cs typeface="Arial"/>
              </a:rPr>
              <a:t>Dva tedna kasneje, po selitvi v drugo stanovanje…</a:t>
            </a:r>
            <a:endParaRPr sz="900" b="1" dirty="0">
              <a:latin typeface="Calibri Light"/>
              <a:cs typeface="Aria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Za hišnika</a:t>
            </a:r>
            <a:endParaRPr lang="en-US" sz="1100" b="1" spc="-30" dirty="0">
              <a:solidFill>
                <a:srgbClr val="333333"/>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Veliko nesporazumov in celo konfliktov nastane, ko si ljudje napačno predstavljajo, kaj drugi mislijo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Če ne poveste prijateljem, da se zdajle slabo počutite, ne morete od njih pričakovati razumevanja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Veliko nesporazumov in celo konfliktov nastane, ko si ljudje napačno predstavljajo, kaj drugi mislijo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Če ne poveste prijateljem, da se zdajle slabo počutite, ne morete od njih pričakovati razumevanja</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Skušajte ocenjevati kompleksne situacije z različnih vidikov in upoštevajte vse dodatne informacije</a:t>
            </a:r>
            <a:r>
              <a:rPr lang="de-DE" altLang="de-DE" sz="2400" dirty="0">
                <a:solidFill>
                  <a:srgbClr val="333333"/>
                </a:solidFill>
              </a:rPr>
              <a:t>. </a:t>
            </a:r>
            <a:r>
              <a:rPr lang="sl-SI" altLang="de-DE" sz="2400" dirty="0">
                <a:solidFill>
                  <a:srgbClr val="333333"/>
                </a:solidFill>
              </a:rPr>
              <a:t>Več informacij kot boste upoštevali, bolj pravilna bo ocena </a:t>
            </a:r>
            <a:r>
              <a:rPr lang="sl-SI" altLang="de-DE" sz="2400">
                <a:solidFill>
                  <a:srgbClr val="333333"/>
                </a:solidFill>
              </a:rPr>
              <a:t>situacije</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3977795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Veliko nesporazumov in celo konfliktov nastane, ko si ljudje napačno predstavljajo, kaj drugi mislijo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Če ne poveste prijateljem, da se zdajle slabo počutite, ne morete od njih pričakovati razumevanja</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Skušajte ocenjevati kompleksne situacije z različnih vidikov in upoštevajte vse dodatne informacije</a:t>
            </a:r>
            <a:r>
              <a:rPr lang="de-DE" altLang="de-DE" sz="2400" dirty="0">
                <a:solidFill>
                  <a:srgbClr val="333333"/>
                </a:solidFill>
              </a:rPr>
              <a:t>. </a:t>
            </a:r>
            <a:r>
              <a:rPr lang="sl-SI" altLang="de-DE" sz="2400" dirty="0">
                <a:solidFill>
                  <a:srgbClr val="333333"/>
                </a:solidFill>
              </a:rPr>
              <a:t>Več informacij kot boste upoštevali, bolj pravilna bo ocena situacije</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Previdnost</a:t>
            </a:r>
            <a:r>
              <a:rPr lang="de-DE" altLang="de-DE" sz="2400" dirty="0">
                <a:solidFill>
                  <a:srgbClr val="333333"/>
                </a:solidFill>
              </a:rPr>
              <a:t>: </a:t>
            </a:r>
            <a:r>
              <a:rPr lang="sl-SI" altLang="de-DE" sz="2400" dirty="0">
                <a:solidFill>
                  <a:srgbClr val="333333"/>
                </a:solidFill>
              </a:rPr>
              <a:t>Naše trenutno čustveno stanje vpliva na to, kako presojamo okolico</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kako ocenimo neko osebo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45</a:t>
            </a:fld>
            <a:endParaRPr lang="de-DE" altLang="de-DE">
              <a:latin typeface="+mn-lt"/>
            </a:endParaRPr>
          </a:p>
        </p:txBody>
      </p:sp>
    </p:spTree>
    <p:extLst>
      <p:ext uri="{BB962C8B-B14F-4D97-AF65-F5344CB8AC3E}">
        <p14:creationId xmlns:p14="http://schemas.microsoft.com/office/powerpoint/2010/main" val="3834737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V času psihoze obstaja nevarnost, da napačno ocenite ali pretirano poudarite pomen določenih izrazov na obrazu ljudi ali njihovo vedenje</a:t>
            </a:r>
            <a:r>
              <a:rPr lang="en-AU" altLang="de-DE" sz="2400" dirty="0">
                <a:solidFill>
                  <a:srgbClr val="333333"/>
                </a:solidFill>
              </a:rPr>
              <a:t>.</a:t>
            </a: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Martin misli, da se mu posmehujejo</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Martin je vstopil v čakalnico na letališču</a:t>
            </a:r>
            <a:r>
              <a:rPr lang="en-AU" altLang="de-DE" sz="2400" dirty="0">
                <a:solidFill>
                  <a:srgbClr val="333333"/>
                </a:solidFill>
              </a:rPr>
              <a:t>, </a:t>
            </a:r>
            <a:r>
              <a:rPr lang="sl-SI" altLang="de-DE" sz="2400" dirty="0">
                <a:solidFill>
                  <a:srgbClr val="333333"/>
                </a:solidFill>
              </a:rPr>
              <a:t>kjer ljudje čakajo na let in gledajo v njegovo smer</a:t>
            </a:r>
            <a:r>
              <a:rPr lang="en-AU" altLang="de-DE" sz="2400" dirty="0">
                <a:solidFill>
                  <a:srgbClr val="333333"/>
                </a:solidFill>
              </a:rPr>
              <a:t>. </a:t>
            </a:r>
            <a:r>
              <a:rPr lang="sl-SI" altLang="de-DE" sz="2400" dirty="0">
                <a:solidFill>
                  <a:srgbClr val="333333"/>
                </a:solidFill>
              </a:rPr>
              <a:t>Dva od njih sta se začela glasno smejati</a:t>
            </a:r>
            <a:r>
              <a:rPr lang="en-AU" altLang="de-DE" sz="2400" dirty="0">
                <a:solidFill>
                  <a:srgbClr val="333333"/>
                </a:solidFill>
              </a:rPr>
              <a:t>.</a:t>
            </a:r>
          </a:p>
          <a:p>
            <a:pPr lvl="0" defTabSz="914400" fontAlgn="base">
              <a:lnSpc>
                <a:spcPct val="100000"/>
              </a:lnSpc>
              <a:spcBef>
                <a:spcPts val="1200"/>
              </a:spcBef>
            </a:pPr>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Seveda vsi, ki čakajo, gledajo prihajajoče, če bodo srečali koga znanega</a:t>
            </a:r>
            <a:r>
              <a:rPr lang="en-AU" altLang="de-DE" sz="2400" dirty="0">
                <a:solidFill>
                  <a:srgbClr val="333333"/>
                </a:solidFill>
              </a:rPr>
              <a:t>. </a:t>
            </a:r>
            <a:r>
              <a:rPr lang="sl-SI" altLang="de-DE" sz="2400" dirty="0">
                <a:solidFill>
                  <a:srgbClr val="333333"/>
                </a:solidFill>
              </a:rPr>
              <a:t>Človeka, ki se smejeta, se morda že dolgo nista videla in si sedaj izmenjujeta zabavne zgodbice iz počitnic</a:t>
            </a:r>
            <a:r>
              <a:rPr lang="en-AU" altLang="de-DE" sz="2400" dirty="0">
                <a:solidFill>
                  <a:srgbClr val="333333"/>
                </a:solidFill>
              </a:rPr>
              <a:t>. </a:t>
            </a:r>
            <a:r>
              <a:rPr lang="sl-SI" altLang="de-DE" sz="2400" dirty="0">
                <a:solidFill>
                  <a:srgbClr val="333333"/>
                </a:solidFill>
              </a:rPr>
              <a:t>Ali pa Martin še vedno nosi smešen klobuk iz njegovega dopusta v Mehiki</a:t>
            </a:r>
            <a:r>
              <a:rPr lang="en-AU" altLang="de-DE" sz="2400" dirty="0">
                <a:solidFill>
                  <a:srgbClr val="333333"/>
                </a:solidFill>
              </a:rPr>
              <a:t>.</a:t>
            </a:r>
          </a:p>
          <a:p>
            <a:pPr lvl="0" defTabSz="914400" fontAlgn="base"/>
            <a:r>
              <a:rPr lang="sl-SI" altLang="de-DE" sz="2400" dirty="0">
                <a:solidFill>
                  <a:srgbClr val="333333"/>
                </a:solidFill>
              </a:rPr>
              <a:t>Vsi delamo napake</a:t>
            </a:r>
            <a:r>
              <a:rPr lang="en-AU" altLang="de-DE" sz="2400" dirty="0">
                <a:solidFill>
                  <a:srgbClr val="333333"/>
                </a:solidFill>
              </a:rPr>
              <a:t>! – </a:t>
            </a:r>
            <a:r>
              <a:rPr lang="sl-SI" altLang="de-DE" sz="2400" dirty="0">
                <a:solidFill>
                  <a:srgbClr val="333333"/>
                </a:solidFill>
              </a:rPr>
              <a:t>vedno upoštevajte različne perspektive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45A1ABBF-C32E-4CB3-83BD-C84700ABEA31}" type="slidenum">
              <a:rPr lang="de-DE" altLang="de-DE" smtClean="0">
                <a:latin typeface="+mn-lt"/>
              </a:rPr>
              <a:pPr>
                <a:defRPr/>
              </a:pPr>
              <a:t>47</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263671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6 – Sposobnost sočustvovanja (empatije) z drugimi … II</a:t>
            </a:r>
          </a:p>
        </p:txBody>
      </p:sp>
      <p:sp>
        <p:nvSpPr>
          <p:cNvPr id="4" name="Slide Number Placeholder 3"/>
          <p:cNvSpPr>
            <a:spLocks noGrp="1"/>
          </p:cNvSpPr>
          <p:nvPr>
            <p:ph type="sldNum" sz="quarter" idx="12"/>
          </p:nvPr>
        </p:nvSpPr>
        <p:spPr/>
        <p:txBody>
          <a:bodyPr/>
          <a:lstStyle/>
          <a:p>
            <a:pPr>
              <a:defRPr/>
            </a:pPr>
            <a:fld id="{EE90DFD3-CDBE-4462-8323-7AF3CCFC56DA}" type="slidenum">
              <a:rPr lang="de-DE" altLang="de-DE" smtClean="0">
                <a:latin typeface="+mn-lt"/>
              </a:rPr>
              <a:pPr>
                <a:defRPr/>
              </a:pPr>
              <a:t>48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4866696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3444</Words>
  <Application>Microsoft Office PowerPoint</Application>
  <PresentationFormat>Benutzerdefiniert</PresentationFormat>
  <Paragraphs>481</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Calibri Light</vt:lpstr>
      <vt:lpstr>WingDings</vt:lpstr>
      <vt:lpstr>Calibri</vt:lpstr>
      <vt:lpstr>Verdana</vt:lpstr>
      <vt:lpstr>Arial</vt:lpstr>
      <vt:lpstr>Symbol</vt:lpstr>
      <vt:lpstr>UKE_PPT-Vorlage_16zu9</vt:lpstr>
      <vt:lpstr>MCT 6 A BADE – Sposobnost sočustvovanja (empatije) z drugimi … II</vt:lpstr>
      <vt:lpstr>Ko koga spoznate, kam najprej pogledate? Koliko se lahko pri svoji oceni zanesete na te znake?</vt:lpstr>
      <vt:lpstr>Ko koga spoznate, kam najprej pogledate? Koliko se lahko pri svoji oceni zanesete na te znake?</vt:lpstr>
      <vt:lpstr>Katere druge vire informacij še lahko upoštevamo? Kako zanesljivi so?</vt:lpstr>
      <vt:lpstr>Katere druge vire informacij še lahko upoštevamo? Kako zanesljivi so?</vt:lpstr>
      <vt:lpstr>Prednosti in pomanjkljivosti določenih socialnih znakov</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Prosim vas, da se pogovorite o pomanjkljivostih in prednostih naslednjega dejavnika, na podlagi katerega ocenjujemo ljudi</vt:lpstr>
      <vt:lpstr>Vtis in realnost!</vt:lpstr>
      <vt:lpstr>Zakaj to delamo?</vt:lpstr>
      <vt:lpstr>Zakaj to delamo?</vt:lpstr>
      <vt:lpstr>Kako pomanjkanje empatije vodi do napačnih razlag med psihozo – primeri</vt:lpstr>
      <vt:lpstr>Vaja</vt:lpstr>
      <vt:lpstr>Vaja</vt:lpstr>
      <vt:lpstr>Vaja</vt:lpstr>
      <vt:lpstr>PowerPoint-Präsentation</vt:lpstr>
      <vt:lpstr>PowerPoint-Präsentation</vt:lpstr>
      <vt:lpstr>Rojstni dan stare mame Kaj bo deklica prinesla stari mami za naslednji rojstni dan ?</vt:lpstr>
      <vt:lpstr>Novi primeri!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Izbirno: video posnetki</vt:lpstr>
      <vt:lpstr>PowerPoint-Präsentation</vt:lpstr>
      <vt:lpstr>PowerPoint-Präsentation</vt:lpstr>
      <vt:lpstr>PowerPoint-Präsentation</vt:lpstr>
      <vt:lpstr>Uporaba v vsakdanjem življenju</vt:lpstr>
      <vt:lpstr>Uporaba v vsakdanjem življenju</vt:lpstr>
      <vt:lpstr>Uporaba v vsakdanjem življenju</vt:lpstr>
      <vt:lpstr>Kako je to povezano s psihozo?</vt:lpstr>
      <vt:lpstr>Hvala za vašo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281</cp:revision>
  <dcterms:created xsi:type="dcterms:W3CDTF">2004-06-30T16:15:23Z</dcterms:created>
  <dcterms:modified xsi:type="dcterms:W3CDTF">2022-11-09T10:08:17Z</dcterms:modified>
</cp:coreProperties>
</file>