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3" r:id="rId1"/>
  </p:sldMasterIdLst>
  <p:notesMasterIdLst>
    <p:notesMasterId r:id="rId60"/>
  </p:notesMasterIdLst>
  <p:handoutMasterIdLst>
    <p:handoutMasterId r:id="rId61"/>
  </p:handoutMasterIdLst>
  <p:sldIdLst>
    <p:sldId id="426" r:id="rId2"/>
    <p:sldId id="389" r:id="rId3"/>
    <p:sldId id="415" r:id="rId4"/>
    <p:sldId id="414" r:id="rId5"/>
    <p:sldId id="290" r:id="rId6"/>
    <p:sldId id="291" r:id="rId7"/>
    <p:sldId id="390" r:id="rId8"/>
    <p:sldId id="369" r:id="rId9"/>
    <p:sldId id="338" r:id="rId10"/>
    <p:sldId id="340" r:id="rId11"/>
    <p:sldId id="416" r:id="rId12"/>
    <p:sldId id="341" r:id="rId13"/>
    <p:sldId id="342" r:id="rId14"/>
    <p:sldId id="392" r:id="rId15"/>
    <p:sldId id="418" r:id="rId16"/>
    <p:sldId id="417" r:id="rId17"/>
    <p:sldId id="296" r:id="rId18"/>
    <p:sldId id="393" r:id="rId19"/>
    <p:sldId id="419" r:id="rId20"/>
    <p:sldId id="428" r:id="rId21"/>
    <p:sldId id="427" r:id="rId22"/>
    <p:sldId id="300" r:id="rId23"/>
    <p:sldId id="396" r:id="rId24"/>
    <p:sldId id="309" r:id="rId25"/>
    <p:sldId id="310" r:id="rId26"/>
    <p:sldId id="367" r:id="rId27"/>
    <p:sldId id="311" r:id="rId28"/>
    <p:sldId id="320" r:id="rId29"/>
    <p:sldId id="366" r:id="rId30"/>
    <p:sldId id="349" r:id="rId31"/>
    <p:sldId id="315" r:id="rId32"/>
    <p:sldId id="410" r:id="rId33"/>
    <p:sldId id="353" r:id="rId34"/>
    <p:sldId id="354" r:id="rId35"/>
    <p:sldId id="355" r:id="rId36"/>
    <p:sldId id="381" r:id="rId37"/>
    <p:sldId id="423" r:id="rId38"/>
    <p:sldId id="422" r:id="rId39"/>
    <p:sldId id="421" r:id="rId40"/>
    <p:sldId id="360" r:id="rId41"/>
    <p:sldId id="314" r:id="rId42"/>
    <p:sldId id="312" r:id="rId43"/>
    <p:sldId id="361" r:id="rId44"/>
    <p:sldId id="365" r:id="rId45"/>
    <p:sldId id="334" r:id="rId46"/>
    <p:sldId id="330" r:id="rId47"/>
    <p:sldId id="323" r:id="rId48"/>
    <p:sldId id="327" r:id="rId49"/>
    <p:sldId id="336" r:id="rId50"/>
    <p:sldId id="322" r:id="rId51"/>
    <p:sldId id="400" r:id="rId52"/>
    <p:sldId id="425" r:id="rId53"/>
    <p:sldId id="424" r:id="rId54"/>
    <p:sldId id="347" r:id="rId55"/>
    <p:sldId id="348" r:id="rId56"/>
    <p:sldId id="413" r:id="rId57"/>
    <p:sldId id="403" r:id="rId58"/>
    <p:sldId id="404"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Verdana" panose="020B0604030504040204" pitchFamily="34" charset="0"/>
      <p:regular r:id="rId68"/>
      <p:bold r:id="rId69"/>
      <p:italic r:id="rId70"/>
      <p:boldItalic r:id="rId71"/>
    </p:embeddedFont>
  </p:embeddedFontLst>
  <p:defaultTextStyle>
    <a:defPPr>
      <a:defRPr lang="en-US"/>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17" autoAdjust="0"/>
    <p:restoredTop sz="97516" autoAdjust="0"/>
  </p:normalViewPr>
  <p:slideViewPr>
    <p:cSldViewPr>
      <p:cViewPr varScale="1">
        <p:scale>
          <a:sx n="67" d="100"/>
          <a:sy n="67" d="100"/>
        </p:scale>
        <p:origin x="624" y="52"/>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201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FDDB125-A415-4262-81EB-25014008AE52}" type="slidenum">
              <a:rPr lang="en-GB" altLang="de-DE"/>
              <a:pPr/>
              <a:t>‹Nr.›</a:t>
            </a:fld>
            <a:endParaRPr lang="en-GB" altLang="de-DE"/>
          </a:p>
        </p:txBody>
      </p:sp>
    </p:spTree>
    <p:extLst>
      <p:ext uri="{BB962C8B-B14F-4D97-AF65-F5344CB8AC3E}">
        <p14:creationId xmlns:p14="http://schemas.microsoft.com/office/powerpoint/2010/main" val="31240637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29BEF3F-D7EF-4DCB-AE23-74DFC7B925D8}" type="slidenum">
              <a:rPr lang="en-US" altLang="de-DE"/>
              <a:pPr/>
              <a:t>‹Nr.›</a:t>
            </a:fld>
            <a:endParaRPr lang="en-US" altLang="de-DE"/>
          </a:p>
        </p:txBody>
      </p:sp>
    </p:spTree>
    <p:extLst>
      <p:ext uri="{BB962C8B-B14F-4D97-AF65-F5344CB8AC3E}">
        <p14:creationId xmlns:p14="http://schemas.microsoft.com/office/powerpoint/2010/main" val="23260749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9F20CFF6-7DE5-4976-A269-41447A2BF877}" type="slidenum">
              <a:rPr lang="en-US" altLang="de-DE" sz="1300"/>
              <a:pPr eaLnBrk="1" hangingPunct="1"/>
              <a:t>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4104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9F20CFF6-7DE5-4976-A269-41447A2BF877}" type="slidenum">
              <a:rPr lang="en-US" altLang="de-DE" sz="1300"/>
              <a:pPr eaLnBrk="1" hangingPunct="1"/>
              <a:t>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4104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9F20CFF6-7DE5-4976-A269-41447A2BF877}" type="slidenum">
              <a:rPr lang="en-US" altLang="de-DE" sz="1300"/>
              <a:pPr eaLnBrk="1" hangingPunct="1"/>
              <a:t>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4104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AD9049AE-1794-455C-BF60-A318EB6B66B5}" type="slidenum">
              <a:rPr lang="en-US" altLang="de-DE" sz="1300"/>
              <a:pPr eaLnBrk="1" hangingPunct="1"/>
              <a:t>5</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11076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4B316F3D-4D7F-49E9-A296-CB4C5DB32A96}" type="slidenum">
              <a:rPr lang="en-US" altLang="de-DE" sz="1300"/>
              <a:pPr eaLnBrk="1" hangingPunct="1"/>
              <a:t>6</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61611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954E7B36-1EA0-4151-935F-5804FFADCB8E}" type="slidenum">
              <a:rPr lang="en-US" altLang="de-DE" sz="1300"/>
              <a:pPr eaLnBrk="1" hangingPunct="1"/>
              <a:t>7</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1806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0FED705E-11ED-4ECE-B992-D502304C1D59}" type="slidenum">
              <a:rPr lang="en-US" altLang="de-DE" sz="1300"/>
              <a:pPr eaLnBrk="1" hangingPunct="1"/>
              <a:t>8</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67278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5D527628-F254-4519-9805-4DE91EFB77DD}" type="slidenum">
              <a:rPr lang="en-US" altLang="de-DE" sz="1300"/>
              <a:pPr eaLnBrk="1" hangingPunct="1"/>
              <a:t>9</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71644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53CCDCDF-531F-4A7D-B15C-A8CAD0BB6704}" type="slidenum">
              <a:rPr lang="en-US" altLang="de-DE" sz="1300"/>
              <a:pPr eaLnBrk="1" hangingPunct="1"/>
              <a:t>10</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1315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53CCDCDF-531F-4A7D-B15C-A8CAD0BB6704}" type="slidenum">
              <a:rPr lang="en-US" altLang="de-DE" sz="1300"/>
              <a:pPr eaLnBrk="1" hangingPunct="1"/>
              <a:t>11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1315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8194AF41-E3A4-4493-BB6F-F0180C84C488}" type="slidenum">
              <a:rPr lang="en-US" altLang="de-DE" sz="1300"/>
              <a:pPr eaLnBrk="1" hangingPunct="1"/>
              <a:t>12</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7426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7EA0CE54-3D74-4D1B-9A0B-C8348EA11468}" type="slidenum">
              <a:rPr lang="en-US" altLang="de-DE" sz="1300"/>
              <a:pPr eaLnBrk="1" hangingPunct="1"/>
              <a:t>13</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13422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2B7EDE10-F815-4FFE-A297-C2870B293322}" type="slidenum">
              <a:rPr lang="en-US" altLang="de-DE" sz="1300"/>
              <a:pPr eaLnBrk="1" hangingPunct="1"/>
              <a:t>14</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6093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2B7EDE10-F815-4FFE-A297-C2870B293322}" type="slidenum">
              <a:rPr lang="en-US" altLang="de-DE" sz="1300"/>
              <a:pPr eaLnBrk="1" hangingPunct="1"/>
              <a:t>15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6093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2B7EDE10-F815-4FFE-A297-C2870B293322}" type="slidenum">
              <a:rPr lang="en-US" altLang="de-DE" sz="1300"/>
              <a:pPr eaLnBrk="1" hangingPunct="1"/>
              <a:t>16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6093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80E85B19-C4B4-4B48-91D8-A30B07D65C7B}" type="slidenum">
              <a:rPr lang="en-US" altLang="de-DE" sz="1300"/>
              <a:pPr eaLnBrk="1" hangingPunct="1"/>
              <a:t>17</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05755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E8B3ADBF-18BC-40F7-BA8D-0D84F790D049}" type="slidenum">
              <a:rPr lang="en-US" altLang="de-DE" sz="1300"/>
              <a:pPr eaLnBrk="1" hangingPunct="1"/>
              <a:t>18</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5332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1A59F205-992D-4070-B3B7-A9DE90172A52}" type="slidenum">
              <a:rPr lang="en-US" altLang="de-DE" sz="1300"/>
              <a:pPr eaLnBrk="1" hangingPunct="1"/>
              <a:t>19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0331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1A59F205-992D-4070-B3B7-A9DE90172A52}" type="slidenum">
              <a:rPr lang="en-US" altLang="de-DE" sz="1300"/>
              <a:pPr eaLnBrk="1" hangingPunct="1"/>
              <a:t>20</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0331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1A59F205-992D-4070-B3B7-A9DE90172A52}" type="slidenum">
              <a:rPr lang="en-US" altLang="de-DE" sz="1300"/>
              <a:pPr eaLnBrk="1" hangingPunct="1"/>
              <a:t>21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0331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56844BCB-E1EF-4394-8648-1E0486992060}" type="slidenum">
              <a:rPr lang="en-US" altLang="de-DE" sz="1300"/>
              <a:pPr eaLnBrk="1" hangingPunct="1"/>
              <a:t>22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85691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4EFC269E-0337-4C6D-A5EC-1062BF66D616}" type="slidenum">
              <a:rPr lang="en-US" altLang="de-DE" sz="1300"/>
              <a:pPr eaLnBrk="1" hangingPunct="1"/>
              <a:t>23</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03789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5F5DE7A1-8FFC-452A-B395-0908E8164109}" type="slidenum">
              <a:rPr lang="en-US" altLang="de-DE" sz="1300"/>
              <a:pPr eaLnBrk="1" hangingPunct="1"/>
              <a:t>24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93848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4B1EA49A-E31E-418B-BCBA-63EDF7F076B2}" type="slidenum">
              <a:rPr lang="en-US" altLang="de-DE" sz="1300"/>
              <a:pPr eaLnBrk="1" hangingPunct="1"/>
              <a:t>25</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11387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B1DDB565-C96B-4636-B992-A247DACA5EEF}" type="slidenum">
              <a:rPr lang="en-US" altLang="de-DE" sz="1300"/>
              <a:pPr eaLnBrk="1" hangingPunct="1"/>
              <a:t>26</a:t>
            </a:fld>
            <a:endParaRPr lang="en-US"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62515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00649676-BCE1-4970-BEBE-C6FCCF9804D7}" type="slidenum">
              <a:rPr lang="en-US" altLang="de-DE" sz="1300"/>
              <a:pPr eaLnBrk="1" hangingPunct="1"/>
              <a:t>27</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8387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E8863A96-021B-4038-85E9-8921B217B553}" type="slidenum">
              <a:rPr lang="en-US" altLang="de-DE" sz="1300"/>
              <a:pPr eaLnBrk="1" hangingPunct="1"/>
              <a:t>28</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8034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5B539A5B-DD33-4EED-9D85-A448CDA2C9E2}" type="slidenum">
              <a:rPr lang="en-US" altLang="de-DE" sz="1300"/>
              <a:pPr eaLnBrk="1" hangingPunct="1"/>
              <a:t>29</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30785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88FD199E-DF99-47DF-9DE8-40C3731044F0}" type="slidenum">
              <a:rPr lang="en-US" altLang="de-DE" sz="1300"/>
              <a:pPr eaLnBrk="1" hangingPunct="1"/>
              <a:t>30</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09790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18876E99-C2C6-4C19-8E80-3D9AC530E873}" type="slidenum">
              <a:rPr lang="en-US" altLang="de-DE" sz="1300"/>
              <a:pPr eaLnBrk="1" hangingPunct="1"/>
              <a:t>31</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1248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216811FB-C5F9-4C93-A09C-20F23ACCC917}" type="slidenum">
              <a:rPr lang="en-US" altLang="de-DE" sz="1300"/>
              <a:pPr eaLnBrk="1" hangingPunct="1"/>
              <a:t>32</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6733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3C7B813B-B3DF-486F-A776-31A07390C5BA}" type="slidenum">
              <a:rPr lang="en-US" altLang="de-DE" sz="1300"/>
              <a:pPr eaLnBrk="1" hangingPunct="1"/>
              <a:t>33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71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331C4E9A-78DE-48F1-8415-FEA778D40212}" type="slidenum">
              <a:rPr lang="en-US" altLang="de-DE" sz="1300"/>
              <a:pPr eaLnBrk="1" hangingPunct="1"/>
              <a:t>34</a:t>
            </a:fld>
            <a:endParaRPr lang="en-US" altLang="de-DE" sz="1300"/>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143910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1103A384-A9F9-4551-A01D-65D76110956F}" type="slidenum">
              <a:rPr lang="en-US" altLang="de-DE" sz="1300"/>
              <a:pPr eaLnBrk="1" hangingPunct="1"/>
              <a:t>35</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74339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34120333-BF12-4B4E-B1EB-DFB479EAD77F}" type="slidenum">
              <a:rPr lang="en-US" altLang="de-DE" sz="1300"/>
              <a:pPr eaLnBrk="1" hangingPunct="1"/>
              <a:t>36</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6776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34120333-BF12-4B4E-B1EB-DFB479EAD77F}" type="slidenum">
              <a:rPr lang="en-US" altLang="de-DE" sz="1300"/>
              <a:pPr eaLnBrk="1" hangingPunct="1"/>
              <a:t>37</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67764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34120333-BF12-4B4E-B1EB-DFB479EAD77F}" type="slidenum">
              <a:rPr lang="en-US" altLang="de-DE" sz="1300"/>
              <a:pPr eaLnBrk="1" hangingPunct="1"/>
              <a:t>38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67764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34120333-BF12-4B4E-B1EB-DFB479EAD77F}" type="slidenum">
              <a:rPr lang="en-US" altLang="de-DE" sz="1300"/>
              <a:pPr eaLnBrk="1" hangingPunct="1"/>
              <a:t>39</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67764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71AE54A5-0DD2-4566-AA75-B95D9B805AF9}" type="slidenum">
              <a:rPr lang="en-US" altLang="de-DE" sz="1300"/>
              <a:pPr eaLnBrk="1" hangingPunct="1"/>
              <a:t>40</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035198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ABA28945-912A-4ED8-985B-7CA240D813E4}" type="slidenum">
              <a:rPr lang="en-US" altLang="de-DE" sz="1300"/>
              <a:pPr eaLnBrk="1" hangingPunct="1"/>
              <a:t>41</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060386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05DC49AD-3EA2-4B74-BF3E-5A0375128D3B}" type="slidenum">
              <a:rPr lang="en-US" altLang="de-DE" sz="1300"/>
              <a:pPr eaLnBrk="1" hangingPunct="1"/>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58068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1D00B297-D417-4CFF-8058-9FF6FD5D46F7}" type="slidenum">
              <a:rPr lang="en-US" altLang="de-DE" sz="1300"/>
              <a:pPr eaLnBrk="1" hangingPunct="1"/>
              <a:t>43</a:t>
            </a:fld>
            <a:endParaRPr lang="en-US" altLang="de-DE" sz="1300"/>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117939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0640B497-73E6-4D18-AF44-DE7A3B46743D}" type="slidenum">
              <a:rPr lang="en-US" altLang="de-DE" sz="1300"/>
              <a:pPr eaLnBrk="1" hangingPunct="1"/>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906537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97B5BC80-AB96-4855-BC4F-6CCAA8B7B719}" type="slidenum">
              <a:rPr lang="en-US" altLang="de-DE" sz="1300"/>
              <a:pPr eaLnBrk="1" hangingPunct="1"/>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5606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8C8BFB0E-1876-4132-9A75-672A7ED5316A}" type="slidenum">
              <a:rPr lang="en-US" altLang="de-DE" sz="1300"/>
              <a:pPr eaLnBrk="1" hangingPunct="1"/>
              <a:t>46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494763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9C54B5CE-1E76-4783-93E2-A639EF74260E}" type="slidenum">
              <a:rPr lang="en-US" altLang="de-DE" sz="1300"/>
              <a:pPr eaLnBrk="1" hangingPunct="1"/>
              <a:t>47</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47957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D9173A3B-AB42-4889-8644-CE707C97A1E3}" type="slidenum">
              <a:rPr lang="en-US" altLang="de-DE" sz="1300"/>
              <a:pPr eaLnBrk="1" hangingPunct="1"/>
              <a:t>48</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506601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680A961E-F97B-45D2-BE74-73F6A773FC65}" type="slidenum">
              <a:rPr lang="en-US" altLang="de-DE" sz="1300"/>
              <a:pPr eaLnBrk="1" hangingPunct="1"/>
              <a:t>49</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743801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11EEA45E-CF5E-4058-B2EA-CBD882E118DF}" type="slidenum">
              <a:rPr lang="en-US" altLang="de-DE" sz="1300"/>
              <a:pPr eaLnBrk="1" hangingPunct="1"/>
              <a:t>50</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34341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A4A26F1D-8570-48AF-ADB6-66DBEB5F92F5}" type="slidenum">
              <a:rPr lang="en-US" altLang="de-DE" sz="1300"/>
              <a:pPr eaLnBrk="1" hangingPunct="1"/>
              <a:t>51</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96761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A4A26F1D-8570-48AF-ADB6-66DBEB5F92F5}" type="slidenum">
              <a:rPr lang="en-US" altLang="de-DE" sz="1300"/>
              <a:pPr eaLnBrk="1" hangingPunct="1"/>
              <a:t>52</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96761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A4A26F1D-8570-48AF-ADB6-66DBEB5F92F5}" type="slidenum">
              <a:rPr lang="en-US" altLang="de-DE" sz="1300"/>
              <a:pPr eaLnBrk="1" hangingPunct="1"/>
              <a:t>53</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96761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E863524F-4DFB-41C5-A063-DF4570F954FC}" type="slidenum">
              <a:rPr lang="en-US" altLang="de-DE" sz="1300"/>
              <a:pPr eaLnBrk="1" hangingPunct="1"/>
              <a:t>54</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014527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defTabSz="99060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defTabSz="990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defTabSz="990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defTabSz="990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defTabSz="990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eaLnBrk="1" hangingPunct="1"/>
            <a:fld id="{58D8C3EE-F88A-4F5A-BF3A-D561C4FF3A00}" type="slidenum">
              <a:rPr lang="en-US" altLang="de-DE" sz="1300"/>
              <a:pPr eaLnBrk="1" hangingPunct="1"/>
              <a:t>55</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901001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23807702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238417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ko-KR" sz="1000" dirty="0" err="1">
                <a:latin typeface="+mj-lt"/>
              </a:rPr>
              <a:t>Uporabo</a:t>
            </a:r>
            <a:r>
              <a:rPr lang="es-ES" altLang="ko-KR" sz="1000" dirty="0">
                <a:latin typeface="+mj-lt"/>
              </a:rPr>
              <a:t> </a:t>
            </a:r>
            <a:r>
              <a:rPr lang="es-ES" altLang="ko-KR" sz="1000" dirty="0" err="1">
                <a:latin typeface="+mj-lt"/>
              </a:rPr>
              <a:t>slik</a:t>
            </a:r>
            <a:r>
              <a:rPr lang="es-ES" altLang="ko-KR" sz="1000" dirty="0">
                <a:latin typeface="+mj-lt"/>
              </a:rPr>
              <a:t> v </a:t>
            </a:r>
            <a:r>
              <a:rPr lang="es-ES" altLang="ko-KR" sz="1000" dirty="0" err="1">
                <a:latin typeface="+mj-lt"/>
              </a:rPr>
              <a:t>tem</a:t>
            </a:r>
            <a:r>
              <a:rPr lang="es-ES" altLang="ko-KR" sz="1000" dirty="0">
                <a:latin typeface="+mj-lt"/>
              </a:rPr>
              <a:t> </a:t>
            </a:r>
            <a:r>
              <a:rPr lang="es-ES" altLang="ko-KR" sz="1000" dirty="0" err="1">
                <a:latin typeface="+mj-lt"/>
              </a:rPr>
              <a:t>modulu</a:t>
            </a:r>
            <a:r>
              <a:rPr lang="es-ES" altLang="ko-KR" sz="1000" dirty="0">
                <a:latin typeface="+mj-lt"/>
              </a:rPr>
              <a:t> so </a:t>
            </a:r>
            <a:r>
              <a:rPr lang="es-ES" altLang="ko-KR" sz="1000" dirty="0" err="1">
                <a:latin typeface="+mj-lt"/>
              </a:rPr>
              <a:t>prijazno</a:t>
            </a:r>
            <a:r>
              <a:rPr lang="es-ES" altLang="ko-KR" sz="1000" dirty="0">
                <a:latin typeface="+mj-lt"/>
              </a:rPr>
              <a:t> </a:t>
            </a:r>
            <a:r>
              <a:rPr lang="es-ES" altLang="ko-KR" sz="1000" dirty="0" err="1">
                <a:latin typeface="+mj-lt"/>
              </a:rPr>
              <a:t>dovolili</a:t>
            </a:r>
            <a:r>
              <a:rPr lang="es-ES" altLang="ko-KR" sz="1000" dirty="0">
                <a:latin typeface="+mj-lt"/>
              </a:rPr>
              <a:t> </a:t>
            </a:r>
            <a:r>
              <a:rPr lang="es-ES" altLang="ko-KR" sz="1000" dirty="0" err="1">
                <a:latin typeface="+mj-lt"/>
              </a:rPr>
              <a:t>umetniki</a:t>
            </a:r>
            <a:r>
              <a:rPr lang="es-ES" altLang="ko-KR" sz="1000" dirty="0">
                <a:latin typeface="+mj-lt"/>
              </a:rPr>
              <a:t> in </a:t>
            </a:r>
            <a:r>
              <a:rPr lang="es-ES" altLang="ko-KR" sz="1000" dirty="0" err="1">
                <a:latin typeface="+mj-lt"/>
              </a:rPr>
              <a:t>lastniki</a:t>
            </a:r>
            <a:r>
              <a:rPr lang="es-ES" altLang="ko-KR" sz="1000" dirty="0">
                <a:latin typeface="+mj-lt"/>
              </a:rPr>
              <a:t> </a:t>
            </a:r>
            <a:r>
              <a:rPr lang="es-ES" altLang="ko-KR" sz="1000" dirty="0" err="1">
                <a:latin typeface="+mj-lt"/>
              </a:rPr>
              <a:t>avtorskih</a:t>
            </a:r>
            <a:r>
              <a:rPr lang="es-ES" altLang="ko-KR" sz="1000" dirty="0">
                <a:latin typeface="+mj-lt"/>
              </a:rPr>
              <a:t> </a:t>
            </a:r>
            <a:r>
              <a:rPr lang="es-ES" altLang="ko-KR" sz="1000" dirty="0" err="1">
                <a:latin typeface="+mj-lt"/>
              </a:rPr>
              <a:t>pravic</a:t>
            </a:r>
            <a:r>
              <a:rPr lang="es-ES" altLang="ko-KR" sz="1000" dirty="0">
                <a:latin typeface="+mj-lt"/>
              </a:rPr>
              <a:t>. </a:t>
            </a:r>
            <a:r>
              <a:rPr lang="es-ES" altLang="ko-KR" sz="1000" dirty="0" err="1">
                <a:latin typeface="+mj-lt"/>
              </a:rPr>
              <a:t>Za</a:t>
            </a:r>
            <a:r>
              <a:rPr lang="es-ES" altLang="ko-KR" sz="1000" dirty="0">
                <a:latin typeface="+mj-lt"/>
              </a:rPr>
              <a:t> </a:t>
            </a:r>
            <a:r>
              <a:rPr lang="es-ES" altLang="ko-KR" sz="1000" dirty="0" err="1">
                <a:latin typeface="+mj-lt"/>
              </a:rPr>
              <a:t>podrobnosti</a:t>
            </a:r>
            <a:r>
              <a:rPr lang="es-ES" altLang="ko-KR" sz="1000" dirty="0">
                <a:latin typeface="+mj-lt"/>
              </a:rPr>
              <a:t> (</a:t>
            </a:r>
            <a:r>
              <a:rPr lang="es-ES" altLang="ko-KR" sz="1000" dirty="0" err="1">
                <a:latin typeface="+mj-lt"/>
              </a:rPr>
              <a:t>umetnik</a:t>
            </a:r>
            <a:r>
              <a:rPr lang="es-ES" altLang="ko-KR" sz="1000" dirty="0">
                <a:latin typeface="+mj-lt"/>
              </a:rPr>
              <a:t>, </a:t>
            </a:r>
            <a:r>
              <a:rPr lang="es-ES" altLang="ko-KR" sz="1000" dirty="0" err="1">
                <a:latin typeface="+mj-lt"/>
              </a:rPr>
              <a:t>naslov</a:t>
            </a:r>
            <a:r>
              <a:rPr lang="es-ES" altLang="ko-KR" sz="1000" dirty="0">
                <a:latin typeface="+mj-lt"/>
              </a:rPr>
              <a:t>), </a:t>
            </a:r>
            <a:r>
              <a:rPr lang="es-ES" altLang="ko-KR" sz="1000" dirty="0" err="1">
                <a:latin typeface="+mj-lt"/>
              </a:rPr>
              <a:t>prosimo</a:t>
            </a:r>
            <a:r>
              <a:rPr lang="es-ES" altLang="ko-KR" sz="1000" dirty="0">
                <a:latin typeface="+mj-lt"/>
              </a:rPr>
              <a:t> </a:t>
            </a:r>
            <a:r>
              <a:rPr lang="es-ES" altLang="ko-KR" sz="1000" dirty="0" err="1">
                <a:latin typeface="+mj-lt"/>
              </a:rPr>
              <a:t>poglejte</a:t>
            </a:r>
            <a:r>
              <a:rPr lang="es-ES" altLang="ko-KR" sz="1000" dirty="0">
                <a:latin typeface="+mj-lt"/>
              </a:rPr>
              <a:t> na </a:t>
            </a:r>
            <a:r>
              <a:rPr lang="es-ES" altLang="ko-KR" sz="1000" dirty="0" err="1">
                <a:latin typeface="+mj-lt"/>
              </a:rPr>
              <a:t>konec</a:t>
            </a:r>
            <a:r>
              <a:rPr lang="es-ES" altLang="ko-KR" sz="1000" dirty="0">
                <a:latin typeface="+mj-lt"/>
              </a:rPr>
              <a:t> te </a:t>
            </a:r>
            <a:r>
              <a:rPr lang="es-ES" altLang="ko-KR" sz="1000" dirty="0" err="1">
                <a:latin typeface="+mj-lt"/>
              </a:rPr>
              <a:t>predstavitve</a:t>
            </a:r>
            <a:r>
              <a:rPr lang="es-E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Atribucija - Pripisovanje krivde in zaslug</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Metakognitivni trening 1 – Atribucija - Pripisovanje krivde in zaslug</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Atribucija - Pripisovanje krivde in zaslug</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Atribucija - Pripisovanje krivde in zaslug</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1 – Atribucija - Pripisovanje krivde in zaslug</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1 – Atribucija - Pripisovanje krivde in zaslug</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Atribucija - Pripisovanje krivde in zaslug</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1 – Atribucija - Pripisovanje krivde in zaslug</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1 A – Atribucija - Pripisovanje krivde in zaslug</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Zadravec </a:t>
            </a:r>
            <a:r>
              <a:rPr lang="nl-NL" sz="1600" dirty="0">
                <a:solidFill>
                  <a:srgbClr val="004992"/>
                </a:solidFill>
              </a:rPr>
              <a:t>(11|22)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9287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sz="3600">
                <a:solidFill>
                  <a:srgbClr val="004992"/>
                </a:solidFill>
                <a:latin typeface="+mn-lt"/>
                <a:ea typeface="+mn-ea"/>
                <a:cs typeface="+mn-cs"/>
              </a:rPr>
              <a:t>Atribucija: Pripisovanje krivde in zaslug</a:t>
            </a:r>
            <a:endParaRPr lang="en-US" sz="3600">
              <a:solidFill>
                <a:srgbClr val="004992"/>
              </a:solidFill>
              <a:latin typeface="+mn-lt"/>
              <a:ea typeface="+mn-ea"/>
              <a:cs typeface="+mn-cs"/>
            </a:endParaRPr>
          </a:p>
        </p:txBody>
      </p:sp>
      <p:sp>
        <p:nvSpPr>
          <p:cNvPr id="5123" name="Rectangle 3"/>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rPr>
              <a:t>At</a:t>
            </a:r>
            <a:r>
              <a:rPr lang="sl-SI" altLang="de-DE" sz="2400" dirty="0">
                <a:solidFill>
                  <a:srgbClr val="333333"/>
                </a:solidFill>
              </a:rPr>
              <a:t>ribucija</a:t>
            </a:r>
            <a:r>
              <a:rPr lang="en-US" altLang="de-DE" sz="2400" dirty="0">
                <a:solidFill>
                  <a:srgbClr val="333333"/>
                </a:solidFill>
              </a:rPr>
              <a:t> = </a:t>
            </a:r>
            <a:r>
              <a:rPr lang="sl-SI" altLang="de-DE" sz="2400" dirty="0">
                <a:solidFill>
                  <a:srgbClr val="333333"/>
                </a:solidFill>
              </a:rPr>
              <a:t>pripisovanje, razlaganje vzrokov za dogodke</a:t>
            </a:r>
            <a:r>
              <a:rPr lang="en-US" altLang="de-DE" sz="2400" dirty="0">
                <a:solidFill>
                  <a:srgbClr val="333333"/>
                </a:solidFill>
              </a:rPr>
              <a:t> (</a:t>
            </a:r>
            <a:r>
              <a:rPr lang="sl-SI" altLang="de-DE" sz="2400" dirty="0">
                <a:solidFill>
                  <a:srgbClr val="333333"/>
                </a:solidFill>
              </a:rPr>
              <a:t>npr. okriviti druge in pripisati zasluge sebi</a:t>
            </a: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sz="3600">
                <a:solidFill>
                  <a:srgbClr val="004992"/>
                </a:solidFill>
                <a:latin typeface="+mn-lt"/>
                <a:ea typeface="+mn-ea"/>
                <a:cs typeface="+mn-cs"/>
              </a:rPr>
              <a:t>Atribucija: Pripisovanje krivde in zaslug</a:t>
            </a:r>
            <a:endParaRPr lang="en-US" sz="3600">
              <a:solidFill>
                <a:srgbClr val="004992"/>
              </a:solidFill>
              <a:latin typeface="+mn-lt"/>
              <a:ea typeface="+mn-ea"/>
              <a:cs typeface="+mn-cs"/>
            </a:endParaRPr>
          </a:p>
        </p:txBody>
      </p:sp>
      <p:sp>
        <p:nvSpPr>
          <p:cNvPr id="5123" name="Rectangle 3"/>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rPr>
              <a:t>At</a:t>
            </a:r>
            <a:r>
              <a:rPr lang="sl-SI" altLang="de-DE" sz="2400" dirty="0">
                <a:solidFill>
                  <a:srgbClr val="333333"/>
                </a:solidFill>
              </a:rPr>
              <a:t>ribucija</a:t>
            </a:r>
            <a:r>
              <a:rPr lang="en-US" altLang="de-DE" sz="2400" dirty="0">
                <a:solidFill>
                  <a:srgbClr val="333333"/>
                </a:solidFill>
              </a:rPr>
              <a:t> = </a:t>
            </a:r>
            <a:r>
              <a:rPr lang="sl-SI" altLang="de-DE" sz="2400" dirty="0">
                <a:solidFill>
                  <a:srgbClr val="333333"/>
                </a:solidFill>
              </a:rPr>
              <a:t>pripisovanje, razlaganje vzrokov za dogodke</a:t>
            </a:r>
            <a:r>
              <a:rPr lang="en-US" altLang="de-DE" sz="2400" dirty="0">
                <a:solidFill>
                  <a:srgbClr val="333333"/>
                </a:solidFill>
              </a:rPr>
              <a:t> (</a:t>
            </a:r>
            <a:r>
              <a:rPr lang="sl-SI" altLang="de-DE" sz="2400" dirty="0">
                <a:solidFill>
                  <a:srgbClr val="333333"/>
                </a:solidFill>
              </a:rPr>
              <a:t>npr. okriviti druge in pripisati zasluge sebi</a:t>
            </a:r>
            <a:r>
              <a:rPr lang="en-US" altLang="de-DE" sz="2400" dirty="0">
                <a:solidFill>
                  <a:srgbClr val="333333"/>
                </a:solidFill>
              </a:rPr>
              <a:t>)</a:t>
            </a:r>
          </a:p>
          <a:p>
            <a:pPr lvl="0" defTabSz="914377"/>
            <a:r>
              <a:rPr lang="sl-SI" altLang="de-DE" sz="2400" dirty="0">
                <a:solidFill>
                  <a:srgbClr val="333333"/>
                </a:solidFill>
              </a:rPr>
              <a:t>Pogosto spregledamo, da ima lahko en dogodek različne </a:t>
            </a:r>
            <a:r>
              <a:rPr lang="sl-SI" altLang="de-DE" sz="2400">
                <a:solidFill>
                  <a:srgbClr val="333333"/>
                </a:solidFill>
              </a:rPr>
              <a:t>vzroke.</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454809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sz="3600">
                <a:solidFill>
                  <a:srgbClr val="004992"/>
                </a:solidFill>
                <a:latin typeface="+mn-lt"/>
                <a:ea typeface="+mn-ea"/>
                <a:cs typeface="+mn-cs"/>
              </a:rPr>
              <a:t>Atribucija: Pripisovanje krivde in zaslug</a:t>
            </a:r>
            <a:endParaRPr lang="en-US" sz="3600">
              <a:solidFill>
                <a:srgbClr val="004992"/>
              </a:solidFill>
              <a:latin typeface="+mn-lt"/>
              <a:ea typeface="+mn-ea"/>
              <a:cs typeface="+mn-cs"/>
            </a:endParaRPr>
          </a:p>
        </p:txBody>
      </p:sp>
      <p:sp>
        <p:nvSpPr>
          <p:cNvPr id="5123" name="Rectangle 3"/>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rPr>
              <a:t>At</a:t>
            </a:r>
            <a:r>
              <a:rPr lang="sl-SI" altLang="de-DE" sz="2400" dirty="0">
                <a:solidFill>
                  <a:srgbClr val="333333"/>
                </a:solidFill>
              </a:rPr>
              <a:t>ribucija</a:t>
            </a:r>
            <a:r>
              <a:rPr lang="en-US" altLang="de-DE" sz="2400" dirty="0">
                <a:solidFill>
                  <a:srgbClr val="333333"/>
                </a:solidFill>
              </a:rPr>
              <a:t> = </a:t>
            </a:r>
            <a:r>
              <a:rPr lang="sl-SI" altLang="de-DE" sz="2400" dirty="0">
                <a:solidFill>
                  <a:srgbClr val="333333"/>
                </a:solidFill>
              </a:rPr>
              <a:t>pripisovanje, razlaganje vzrokov za dogodke</a:t>
            </a:r>
            <a:r>
              <a:rPr lang="en-US" altLang="de-DE" sz="2400" dirty="0">
                <a:solidFill>
                  <a:srgbClr val="333333"/>
                </a:solidFill>
              </a:rPr>
              <a:t> (</a:t>
            </a:r>
            <a:r>
              <a:rPr lang="sl-SI" altLang="de-DE" sz="2400" dirty="0">
                <a:solidFill>
                  <a:srgbClr val="333333"/>
                </a:solidFill>
              </a:rPr>
              <a:t>npr. okriviti druge in pripisati zasluge sebi</a:t>
            </a:r>
            <a:r>
              <a:rPr lang="en-US" altLang="de-DE" sz="2400" dirty="0">
                <a:solidFill>
                  <a:srgbClr val="333333"/>
                </a:solidFill>
              </a:rPr>
              <a:t>)</a:t>
            </a:r>
          </a:p>
          <a:p>
            <a:pPr lvl="0" defTabSz="914377"/>
            <a:r>
              <a:rPr lang="sl-SI" altLang="de-DE" sz="2400" dirty="0">
                <a:solidFill>
                  <a:srgbClr val="333333"/>
                </a:solidFill>
              </a:rPr>
              <a:t>Pogosto spregledamo, da ima lahko en dogodek različne vzroke.</a:t>
            </a:r>
          </a:p>
          <a:p>
            <a:pPr lvl="0" defTabSz="914400" fontAlgn="base"/>
            <a:r>
              <a:rPr lang="sl-SI" altLang="de-DE" sz="2400" b="1" dirty="0">
                <a:solidFill>
                  <a:srgbClr val="004992"/>
                </a:solidFill>
              </a:rPr>
              <a:t>Kateri možni vzroki bi lahko prispevali k naslednji situaciji</a:t>
            </a:r>
            <a:r>
              <a:rPr lang="de-DE" altLang="de-DE" sz="2400" b="1" dirty="0">
                <a:solidFill>
                  <a:srgbClr val="004992"/>
                </a:solidFill>
              </a:rPr>
              <a:t>?</a:t>
            </a:r>
            <a:br>
              <a:rPr lang="de-DE" altLang="de-DE" sz="2400" b="1" dirty="0">
                <a:solidFill>
                  <a:srgbClr val="004992"/>
                </a:solidFill>
              </a:rPr>
            </a:br>
            <a:r>
              <a:rPr lang="sl-SI" altLang="de-DE" sz="2400" dirty="0">
                <a:solidFill>
                  <a:srgbClr val="333333"/>
                </a:solidFill>
              </a:rPr>
              <a:t>Vaš prijatelj se ni pojavil na dogovorjenem sestanku</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811374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Razlage</a:t>
            </a:r>
          </a:p>
        </p:txBody>
      </p:sp>
      <p:sp>
        <p:nvSpPr>
          <p:cNvPr id="4" name="Content Placeholder 3"/>
          <p:cNvSpPr>
            <a:spLocks noGrp="1"/>
          </p:cNvSpPr>
          <p:nvPr>
            <p:ph idx="1"/>
          </p:nvPr>
        </p:nvSpPr>
        <p:spPr/>
        <p:txBody>
          <a:bodyPr/>
          <a:lstStyle/>
          <a:p>
            <a:pPr lvl="0" defTabSz="914377"/>
            <a:r>
              <a:rPr lang="sl-SI" altLang="de-DE" sz="2400" dirty="0">
                <a:solidFill>
                  <a:srgbClr val="333333"/>
                </a:solidFill>
              </a:rPr>
              <a:t>Zakaj vaš prijatelj ni prišel?</a:t>
            </a:r>
          </a:p>
          <a:p>
            <a:pPr lvl="0" defTabSz="914400" fontAlgn="base"/>
            <a:r>
              <a:rPr lang="sl-SI" altLang="de-DE" sz="2400" dirty="0">
                <a:solidFill>
                  <a:srgbClr val="004992"/>
                </a:solidFill>
              </a:rPr>
              <a:t>Možni vzroki, razlage za njegovo vedenje</a:t>
            </a:r>
            <a:r>
              <a:rPr lang="en-CA" altLang="de-DE" sz="2400" dirty="0">
                <a:solidFill>
                  <a:srgbClr val="333333"/>
                </a:solidFill>
              </a:rPr>
              <a:t> </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Razlage</a:t>
            </a:r>
          </a:p>
        </p:txBody>
      </p:sp>
      <p:sp>
        <p:nvSpPr>
          <p:cNvPr id="4" name="Content Placeholder 3"/>
          <p:cNvSpPr>
            <a:spLocks noGrp="1"/>
          </p:cNvSpPr>
          <p:nvPr>
            <p:ph idx="1"/>
          </p:nvPr>
        </p:nvSpPr>
        <p:spPr/>
        <p:txBody>
          <a:bodyPr/>
          <a:lstStyle/>
          <a:p>
            <a:pPr lvl="0" defTabSz="914377"/>
            <a:r>
              <a:rPr lang="sl-SI" altLang="de-DE" sz="2400" dirty="0">
                <a:solidFill>
                  <a:srgbClr val="333333"/>
                </a:solidFill>
              </a:rPr>
              <a:t>Zakaj vaš prijatelj ni prišel?</a:t>
            </a:r>
          </a:p>
          <a:p>
            <a:pPr lvl="0" defTabSz="914400" fontAlgn="base"/>
            <a:r>
              <a:rPr lang="sl-SI" altLang="de-DE" sz="2400" dirty="0">
                <a:solidFill>
                  <a:srgbClr val="004992"/>
                </a:solidFill>
              </a:rPr>
              <a:t>Možni vzroki, razlage za njegovo vedenje</a:t>
            </a:r>
            <a:r>
              <a:rPr lang="en-CA" altLang="de-DE" sz="2400" dirty="0">
                <a:solidFill>
                  <a:srgbClr val="333333"/>
                </a:solidFill>
              </a:rPr>
              <a:t> </a:t>
            </a:r>
            <a:r>
              <a:rPr lang="en-CA" altLang="de-DE" sz="2400" dirty="0">
                <a:solidFill>
                  <a:srgbClr val="004992"/>
                </a:solidFill>
              </a:rPr>
              <a:t>…</a:t>
            </a:r>
          </a:p>
          <a:p>
            <a:pPr marL="342900" lvl="0" indent="-342900" defTabSz="914400" fontAlgn="base">
              <a:buClr>
                <a:srgbClr val="333333"/>
              </a:buClr>
              <a:buFont typeface="WingDings"/>
              <a:buChar char=""/>
            </a:pPr>
            <a:r>
              <a:rPr lang="sl-SI" altLang="de-DE" sz="2400" dirty="0">
                <a:solidFill>
                  <a:srgbClr val="333333"/>
                </a:solidFill>
              </a:rPr>
              <a:t>Zanj nisem pomemben</a:t>
            </a:r>
            <a:r>
              <a:rPr lang="en-CA" altLang="de-DE" sz="2400" dirty="0">
                <a:solidFill>
                  <a:srgbClr val="333333"/>
                </a:solidFill>
              </a:rPr>
              <a:t>.</a:t>
            </a:r>
            <a:r>
              <a:rPr lang="sl-SI" altLang="de-DE" sz="2400" dirty="0">
                <a:solidFill>
                  <a:srgbClr val="333333"/>
                </a:solidFill>
              </a:rPr>
              <a:t> Nekomu drugemu tega ne bi upal narediti.</a:t>
            </a:r>
            <a:endParaRPr lang="en-CA"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Pozabljiv je</a:t>
            </a:r>
            <a:r>
              <a:rPr lang="en-CA" altLang="de-DE" sz="2400" dirty="0">
                <a:solidFill>
                  <a:srgbClr val="333333"/>
                </a:solidFill>
              </a:rPr>
              <a:t> – </a:t>
            </a:r>
            <a:r>
              <a:rPr lang="sl-SI" altLang="de-DE" sz="2400" dirty="0">
                <a:solidFill>
                  <a:srgbClr val="333333"/>
                </a:solidFill>
              </a:rPr>
              <a:t>enostavno je pozabil na čas</a:t>
            </a:r>
            <a:r>
              <a:rPr lang="en-CA"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Njegov avto se je pokvaril</a:t>
            </a:r>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Razlage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sl-SI" altLang="de-DE" sz="2400" dirty="0">
                <a:solidFill>
                  <a:srgbClr val="333333"/>
                </a:solidFill>
              </a:rPr>
              <a:t>Zakaj vaš prijatelj ni prišel?</a:t>
            </a:r>
          </a:p>
          <a:p>
            <a:pPr lvl="0" defTabSz="914400" fontAlgn="base"/>
            <a:r>
              <a:rPr lang="sl-SI" altLang="de-DE" sz="2400" dirty="0">
                <a:solidFill>
                  <a:srgbClr val="004992"/>
                </a:solidFill>
              </a:rPr>
              <a:t>Možni vzroki, razlage za njegovo vedenje</a:t>
            </a:r>
            <a:r>
              <a:rPr lang="en-CA" altLang="de-DE" sz="2400" dirty="0">
                <a:solidFill>
                  <a:srgbClr val="004992"/>
                </a:solidFill>
              </a:rPr>
              <a:t> …</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8" name="Group 68"/>
          <p:cNvGraphicFramePr>
            <a:graphicFrameLocks/>
          </p:cNvGraphicFramePr>
          <p:nvPr>
            <p:extLst>
              <p:ext uri="{D42A27DB-BD31-4B8C-83A1-F6EECF244321}">
                <p14:modId xmlns:p14="http://schemas.microsoft.com/office/powerpoint/2010/main" val="3581126521"/>
              </p:ext>
            </p:extLst>
          </p:nvPr>
        </p:nvGraphicFramePr>
        <p:xfrm>
          <a:off x="408955" y="3429000"/>
          <a:ext cx="11376000" cy="2285968"/>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…Jaz</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Zanj</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nisem</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pomemben</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Nekomu</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drugemu</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err="1">
                          <a:ln>
                            <a:noFill/>
                          </a:ln>
                          <a:solidFill>
                            <a:srgbClr val="333333"/>
                          </a:solidFill>
                          <a:effectLst/>
                          <a:latin typeface="+mj-lt"/>
                          <a:cs typeface="Times New Roman" pitchFamily="18" charset="0"/>
                        </a:rPr>
                        <a:t>tega</a:t>
                      </a:r>
                      <a:r>
                        <a:rPr kumimoji="0" lang="en-US" sz="2400" b="0" i="0" u="none" strike="noStrike" cap="none" normalizeH="0" baseline="0">
                          <a:ln>
                            <a:noFill/>
                          </a:ln>
                          <a:solidFill>
                            <a:srgbClr val="333333"/>
                          </a:solidFill>
                          <a:effectLst/>
                          <a:latin typeface="+mj-lt"/>
                          <a:cs typeface="Times New Roman" pitchFamily="18" charset="0"/>
                        </a:rPr>
                        <a:t> ne bi </a:t>
                      </a:r>
                      <a:r>
                        <a:rPr kumimoji="0" lang="en-US" sz="2400" b="0" i="0" u="none" strike="noStrike" cap="none" normalizeH="0" baseline="0" dirty="0" err="1">
                          <a:ln>
                            <a:noFill/>
                          </a:ln>
                          <a:solidFill>
                            <a:srgbClr val="333333"/>
                          </a:solidFill>
                          <a:effectLst/>
                          <a:latin typeface="+mj-lt"/>
                          <a:cs typeface="Times New Roman" pitchFamily="18" charset="0"/>
                        </a:rPr>
                        <a:t>upal</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narediti</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…Drugi</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2400" b="0" i="0" u="none" strike="noStrike" cap="none" normalizeH="0" baseline="0" dirty="0">
                          <a:ln>
                            <a:noFill/>
                          </a:ln>
                          <a:solidFill>
                            <a:srgbClr val="333333"/>
                          </a:solidFill>
                          <a:effectLst/>
                          <a:latin typeface="+mj-lt"/>
                          <a:cs typeface="Times New Roman" pitchFamily="18" charset="0"/>
                        </a:rPr>
                        <a:t>Pozabljiv je – enostavno je pozabil na čas.</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…Situacija ali okoliščine</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Njegov avto se je pokvaril.</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Pripisovanje krivde in zaslug</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buClr>
                <a:srgbClr val="336699"/>
              </a:buClr>
            </a:pPr>
            <a:r>
              <a:rPr lang="sl-SI" altLang="de-DE" sz="2400">
                <a:solidFill>
                  <a:srgbClr val="333333"/>
                </a:solidFill>
              </a:rPr>
              <a:t>Kot lahko vidite na tem primeru, imajo lahko dogodki zelo različne vzroke</a:t>
            </a:r>
            <a:r>
              <a:rPr lang="en-US" altLang="de-DE" sz="2400" dirty="0">
                <a:solidFill>
                  <a:srgbClr val="333333"/>
                </a:solidFill>
              </a:rPr>
              <a:t>.</a:t>
            </a:r>
          </a:p>
          <a:p>
            <a:pPr lvl="0" defTabSz="914400" fontAlgn="base">
              <a:buClr>
                <a:srgbClr val="336699"/>
              </a:buClr>
            </a:pPr>
            <a:r>
              <a:rPr lang="sl-SI" altLang="de-DE" sz="2400" dirty="0">
                <a:solidFill>
                  <a:srgbClr val="333333"/>
                </a:solidFill>
              </a:rPr>
              <a:t>V večini primerov kombinacija različnih dejavnikov pripelje do določene situacije</a:t>
            </a:r>
            <a:r>
              <a:rPr lang="en-US" altLang="de-DE" sz="2400" dirty="0">
                <a:solidFill>
                  <a:srgbClr val="333333"/>
                </a:solidFill>
              </a:rPr>
              <a:t>.</a:t>
            </a:r>
          </a:p>
          <a:p>
            <a:pPr lvl="0" defTabSz="914400" fontAlgn="base">
              <a:buClr>
                <a:srgbClr val="336699"/>
              </a:buClr>
            </a:pPr>
            <a:r>
              <a:rPr lang="sl-SI" altLang="de-DE" sz="2400" dirty="0">
                <a:solidFill>
                  <a:srgbClr val="333333"/>
                </a:solidFill>
              </a:rPr>
              <a:t>Kljub temu je veliko ljudi nagnjeno k upoštevanju samo enega vzroka</a:t>
            </a:r>
            <a:r>
              <a:rPr lang="en-US" altLang="de-DE" sz="2400" dirty="0">
                <a:solidFill>
                  <a:srgbClr val="333333"/>
                </a:solidFill>
              </a:rPr>
              <a:t> (</a:t>
            </a:r>
            <a:r>
              <a:rPr lang="sl-SI" altLang="de-DE" sz="2400" dirty="0">
                <a:solidFill>
                  <a:srgbClr val="333333"/>
                </a:solidFill>
              </a:rPr>
              <a:t>npr. pripisati krivdo drugemu namesto sebi ali obratno)</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Odpuščeni ste iz bolnišnice, vendar se ne počutite nič bolje.</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lnSpc>
                <a:spcPct val="90000"/>
              </a:lnSpc>
              <a:buFontTx/>
              <a:buNone/>
            </a:pPr>
            <a:r>
              <a:rPr lang="sl-SI" altLang="de-DE" sz="2400">
                <a:solidFill>
                  <a:srgbClr val="004992"/>
                </a:solidFill>
              </a:rPr>
              <a:t>Razlage</a:t>
            </a:r>
            <a:r>
              <a:rPr lang="de-DE" altLang="de-DE" sz="2400">
                <a:solidFill>
                  <a:srgbClr val="004992"/>
                </a:solidFill>
              </a:rPr>
              <a:t>...</a:t>
            </a:r>
          </a:p>
          <a:p>
            <a:pPr eaLnBrk="1" hangingPunct="1">
              <a:lnSpc>
                <a:spcPct val="90000"/>
              </a:lnSpc>
              <a:buFontTx/>
              <a:buNone/>
            </a:pPr>
            <a:r>
              <a:rPr lang="de-DE" altLang="de-DE" sz="2400">
                <a:solidFill>
                  <a:srgbClr val="333333"/>
                </a:solidFill>
              </a:rPr>
              <a:t>...</a:t>
            </a:r>
            <a:r>
              <a:rPr lang="sl-SI" altLang="de-DE" sz="2400">
                <a:solidFill>
                  <a:srgbClr val="333333"/>
                </a:solidFill>
              </a:rPr>
              <a:t>jaz</a:t>
            </a:r>
            <a:endParaRPr lang="de-DE" altLang="de-DE" sz="2400">
              <a:solidFill>
                <a:srgbClr val="333333"/>
              </a:solidFill>
            </a:endParaRPr>
          </a:p>
          <a:p>
            <a:pPr eaLnBrk="1" hangingPunct="1">
              <a:lnSpc>
                <a:spcPct val="90000"/>
              </a:lnSpc>
              <a:buFontTx/>
              <a:buNone/>
            </a:pPr>
            <a:r>
              <a:rPr lang="de-DE" altLang="de-DE" sz="2400">
                <a:solidFill>
                  <a:srgbClr val="333333"/>
                </a:solidFill>
              </a:rPr>
              <a:t>...</a:t>
            </a:r>
            <a:r>
              <a:rPr lang="sl-SI" altLang="de-DE" sz="2400">
                <a:solidFill>
                  <a:srgbClr val="333333"/>
                </a:solidFill>
              </a:rPr>
              <a:t>drugi</a:t>
            </a:r>
            <a:r>
              <a:rPr lang="de-DE" altLang="de-DE" sz="2400">
                <a:solidFill>
                  <a:srgbClr val="333333"/>
                </a:solidFill>
              </a:rPr>
              <a:t>	</a:t>
            </a:r>
          </a:p>
          <a:p>
            <a:pPr eaLnBrk="1" hangingPunct="1">
              <a:lnSpc>
                <a:spcPct val="90000"/>
              </a:lnSpc>
              <a:buFontTx/>
              <a:buNone/>
            </a:pPr>
            <a:r>
              <a:rPr lang="de-DE" altLang="de-DE" sz="2400">
                <a:solidFill>
                  <a:srgbClr val="333333"/>
                </a:solidFill>
              </a:rPr>
              <a:t>...</a:t>
            </a:r>
            <a:r>
              <a:rPr lang="sl-SI" altLang="de-DE" sz="2400">
                <a:solidFill>
                  <a:srgbClr val="333333"/>
                </a:solidFill>
              </a:rPr>
              <a:t>situacija ali naključje</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Nehajte me zasledovati!</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Odpuščeni ste iz bolnišnice, vendar se ne počutite nič bolje.</a:t>
            </a: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pPr>
            <a:r>
              <a:rPr lang="sl-SI" altLang="de-DE" sz="1600" b="1" dirty="0">
                <a:solidFill>
                  <a:srgbClr val="004992"/>
                </a:solidFill>
              </a:rPr>
              <a:t>Razlage</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sl-SI" altLang="de-DE" sz="1600" b="1" dirty="0">
                <a:solidFill>
                  <a:srgbClr val="004992"/>
                </a:solidFill>
              </a:rPr>
              <a:t>jaz</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sl-SI" altLang="de-DE" sz="1600" i="1" dirty="0">
                <a:solidFill>
                  <a:srgbClr val="333333"/>
                </a:solidFill>
              </a:rPr>
              <a:t>možno spremeniti do določene mere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Nisem bil dovolj motiviran za spremembo.</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Nisem verjel v izboljšanje.</a:t>
            </a:r>
          </a:p>
          <a:p>
            <a:pPr eaLnBrk="1" hangingPunct="1">
              <a:lnSpc>
                <a:spcPct val="100000"/>
              </a:lnSpc>
              <a:spcBef>
                <a:spcPts val="1200"/>
              </a:spcBef>
              <a:buClr>
                <a:schemeClr val="tx1"/>
              </a:buClr>
            </a:pPr>
            <a:r>
              <a:rPr lang="de-DE" altLang="de-DE" sz="1600" i="1" dirty="0">
                <a:solidFill>
                  <a:srgbClr val="333333"/>
                </a:solidFill>
              </a:rPr>
              <a:t>(</a:t>
            </a:r>
            <a:r>
              <a:rPr lang="sl-SI" altLang="de-DE" sz="1600" i="1" dirty="0">
                <a:solidFill>
                  <a:srgbClr val="333333"/>
                </a:solidFill>
              </a:rPr>
              <a:t>težje spremeniti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Sem neozdravljivo bolan.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Imam</a:t>
            </a:r>
            <a:r>
              <a:rPr lang="de-DE" altLang="de-DE" sz="1600" dirty="0">
                <a:solidFill>
                  <a:srgbClr val="333333"/>
                </a:solidFill>
              </a:rPr>
              <a:t> </a:t>
            </a:r>
            <a:r>
              <a:rPr lang="sl-SI" altLang="de-DE" sz="1600" i="1" dirty="0">
                <a:solidFill>
                  <a:srgbClr val="333333"/>
                </a:solidFill>
              </a:rPr>
              <a:t>slabe gene.</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sl-SI" altLang="de-DE" sz="1600" b="1" dirty="0">
                <a:solidFill>
                  <a:srgbClr val="004992"/>
                </a:solidFill>
              </a:rPr>
              <a:t>drugi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Zdravstveno osebje je preslabo skrbelo zame</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sl-SI" altLang="de-DE" sz="1600" b="1" dirty="0">
                <a:solidFill>
                  <a:srgbClr val="004992"/>
                </a:solidFill>
              </a:rPr>
              <a:t>situacija ali naključje</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Morda bi se lažje pozdravil, če ne bi bil v sobi še s 4 drugimi pacienti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Če bi bila bolnišnica bolje opremljena, bi se lažje pozdravil.</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Včasih proces zdravljenja traja dlje časa.</a:t>
            </a:r>
            <a:endParaRPr lang="en-US" altLang="de-DE" sz="16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Nehajte me zasledovati!</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Odpuščeni ste iz bolnišnice, vendar se ne počutite nič bolje.</a:t>
            </a: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pPr>
            <a:r>
              <a:rPr lang="sl-SI" altLang="de-DE" sz="1600" b="1" dirty="0">
                <a:solidFill>
                  <a:srgbClr val="004992"/>
                </a:solidFill>
              </a:rPr>
              <a:t>Razlage</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sl-SI" altLang="de-DE" sz="1600" b="1" dirty="0">
                <a:solidFill>
                  <a:srgbClr val="004992"/>
                </a:solidFill>
              </a:rPr>
              <a:t>jaz</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sl-SI" altLang="de-DE" sz="1600" i="1" dirty="0">
                <a:solidFill>
                  <a:srgbClr val="333333"/>
                </a:solidFill>
              </a:rPr>
              <a:t>možno spremeniti do določene mere</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Nisem bil dovolj motiviran za spremembo.</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Nisem verjel v izboljšanje.</a:t>
            </a:r>
          </a:p>
          <a:p>
            <a:pPr eaLnBrk="1" hangingPunct="1">
              <a:lnSpc>
                <a:spcPct val="100000"/>
              </a:lnSpc>
              <a:spcBef>
                <a:spcPts val="1200"/>
              </a:spcBef>
              <a:buClr>
                <a:schemeClr val="tx1"/>
              </a:buClr>
            </a:pPr>
            <a:r>
              <a:rPr lang="de-DE" altLang="de-DE" sz="1600" i="1" dirty="0">
                <a:solidFill>
                  <a:srgbClr val="333333"/>
                </a:solidFill>
              </a:rPr>
              <a:t>(</a:t>
            </a:r>
            <a:r>
              <a:rPr lang="sl-SI" altLang="de-DE" sz="1600" i="1" dirty="0">
                <a:solidFill>
                  <a:srgbClr val="333333"/>
                </a:solidFill>
              </a:rPr>
              <a:t>težje spremeniti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Sem neozdravljivo bolan.</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Imam</a:t>
            </a:r>
            <a:r>
              <a:rPr lang="de-DE" altLang="de-DE" sz="1600" dirty="0">
                <a:solidFill>
                  <a:srgbClr val="333333"/>
                </a:solidFill>
              </a:rPr>
              <a:t> </a:t>
            </a:r>
            <a:r>
              <a:rPr lang="sl-SI" altLang="de-DE" sz="1600" i="1" dirty="0">
                <a:solidFill>
                  <a:srgbClr val="333333"/>
                </a:solidFill>
              </a:rPr>
              <a:t>slabe gene.</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004992"/>
                </a:solidFill>
              </a:rPr>
              <a:t>... </a:t>
            </a:r>
            <a:r>
              <a:rPr lang="sl-SI" altLang="de-DE" sz="1600" b="1" dirty="0">
                <a:solidFill>
                  <a:srgbClr val="004992"/>
                </a:solidFill>
              </a:rPr>
              <a:t>drugi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Zdravstveno osebje je preslabo skrbelo zame</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sl-SI" altLang="de-DE" sz="1600" b="1" dirty="0">
                <a:solidFill>
                  <a:srgbClr val="004992"/>
                </a:solidFill>
              </a:rPr>
              <a:t>situacija ali naključje</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Morda bi se lažje pozdravil, če ne bi bil v sobi še s 4 drugimi pacienti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Če bi bila bolnišnica bolje opremljena, bi se lažje pozdravil.</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sl-SI" altLang="de-DE" sz="1600" dirty="0">
                <a:solidFill>
                  <a:srgbClr val="333333"/>
                </a:solidFill>
              </a:rPr>
              <a:t>Včasih proces zdravljenja traja dlje časa.</a:t>
            </a:r>
            <a:endParaRPr lang="en-US" altLang="de-DE" sz="16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Nehajte me zasledovati!</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previdnost: enostranske razlage</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857611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Odpuščeni ste iz bolnišnice, vendar se ne počutite nič bolje.</a:t>
            </a:r>
          </a:p>
        </p:txBody>
      </p:sp>
      <p:sp>
        <p:nvSpPr>
          <p:cNvPr id="5" name="Content Placeholder 4"/>
          <p:cNvSpPr>
            <a:spLocks noGrp="1"/>
          </p:cNvSpPr>
          <p:nvPr>
            <p:ph idx="1"/>
          </p:nvPr>
        </p:nvSpPr>
        <p:spPr>
          <a:xfrm>
            <a:off x="408955" y="2204864"/>
            <a:ext cx="7315200" cy="4248000"/>
          </a:xfrm>
        </p:spPr>
        <p:txBody>
          <a:bodyPr/>
          <a:lstStyle/>
          <a:p>
            <a:pPr lvl="0" defTabSz="914400" fontAlgn="base">
              <a:buClr>
                <a:srgbClr val="336699"/>
              </a:buClr>
            </a:pPr>
            <a:r>
              <a:rPr lang="sl-SI" altLang="de-DE" sz="2400">
                <a:solidFill>
                  <a:srgbClr val="333333"/>
                </a:solidFill>
              </a:rPr>
              <a:t>Zdaj pa se prosim spomnite odgovorov, ki vsebujejo več različnih vzrokov</a:t>
            </a:r>
            <a:r>
              <a:rPr lang="en-US" altLang="de-DE" sz="2400" dirty="0">
                <a:solidFill>
                  <a:srgbClr val="333333"/>
                </a:solidFill>
              </a:rPr>
              <a:t> (</a:t>
            </a:r>
            <a:r>
              <a:rPr lang="sl-SI" altLang="de-DE" sz="2400" dirty="0">
                <a:solidFill>
                  <a:srgbClr val="333333"/>
                </a:solidFill>
              </a:rPr>
              <a:t>npr. druge osebe, situacija ali jaz</a:t>
            </a:r>
            <a:r>
              <a:rPr lang="en-US"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Nehajte me zasledovati!</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Odpuščeni ste iz bolnišnice, vendar se ne počutite nič bolje.</a:t>
            </a:r>
          </a:p>
        </p:txBody>
      </p:sp>
      <p:sp>
        <p:nvSpPr>
          <p:cNvPr id="5" name="Content Placeholder 4"/>
          <p:cNvSpPr>
            <a:spLocks noGrp="1"/>
          </p:cNvSpPr>
          <p:nvPr>
            <p:ph idx="1"/>
          </p:nvPr>
        </p:nvSpPr>
        <p:spPr>
          <a:xfrm>
            <a:off x="408955" y="2204864"/>
            <a:ext cx="7315200" cy="4248000"/>
          </a:xfrm>
        </p:spPr>
        <p:txBody>
          <a:bodyPr/>
          <a:lstStyle/>
          <a:p>
            <a:pPr lvl="0" defTabSz="914400" fontAlgn="base">
              <a:buClr>
                <a:srgbClr val="336699"/>
              </a:buClr>
            </a:pPr>
            <a:r>
              <a:rPr lang="sl-SI" altLang="de-DE" sz="2400" dirty="0">
                <a:solidFill>
                  <a:srgbClr val="333333"/>
                </a:solidFill>
              </a:rPr>
              <a:t>Zdaj pa se prosim spomnite odgovorov, ki vsebujejo več različnih vzrokov</a:t>
            </a:r>
            <a:r>
              <a:rPr lang="en-US" altLang="de-DE" sz="2400" dirty="0">
                <a:solidFill>
                  <a:srgbClr val="333333"/>
                </a:solidFill>
              </a:rPr>
              <a:t> (</a:t>
            </a:r>
            <a:r>
              <a:rPr lang="sl-SI" altLang="de-DE" sz="2400" dirty="0">
                <a:solidFill>
                  <a:srgbClr val="333333"/>
                </a:solidFill>
              </a:rPr>
              <a:t>npr. druge osebe, situacija ali jaz</a:t>
            </a:r>
            <a:r>
              <a:rPr lang="en-US" altLang="de-DE" sz="2400" dirty="0">
                <a:solidFill>
                  <a:srgbClr val="333333"/>
                </a:solidFill>
              </a:rPr>
              <a:t>)</a:t>
            </a:r>
          </a:p>
          <a:p>
            <a:pPr marL="342900" lvl="0" indent="-342900">
              <a:buClr>
                <a:srgbClr val="333333"/>
              </a:buClr>
              <a:buFont typeface="WingDings"/>
              <a:buChar char=""/>
            </a:pPr>
            <a:r>
              <a:rPr lang="en-CA" altLang="de-DE" sz="2400">
                <a:solidFill>
                  <a:srgbClr val="333333"/>
                </a:solidFill>
              </a:rPr>
              <a:t>“</a:t>
            </a:r>
            <a:r>
              <a:rPr lang="sl-SI" altLang="de-DE" sz="2400">
                <a:solidFill>
                  <a:srgbClr val="333333"/>
                </a:solidFill>
              </a:rPr>
              <a:t>Zdravstveno </a:t>
            </a:r>
            <a:r>
              <a:rPr lang="sl-SI" altLang="de-DE" sz="2400" dirty="0">
                <a:solidFill>
                  <a:srgbClr val="333333"/>
                </a:solidFill>
              </a:rPr>
              <a:t>osebje ni imelo veliko časa, vendar bi lahko prosil za več podpore in bi se lahko</a:t>
            </a:r>
            <a:r>
              <a:rPr lang="en-GB" altLang="de-DE" sz="2400" dirty="0">
                <a:solidFill>
                  <a:srgbClr val="333333"/>
                </a:solidFill>
              </a:rPr>
              <a:t> </a:t>
            </a:r>
            <a:r>
              <a:rPr lang="sl-SI" altLang="de-DE" sz="2400" dirty="0">
                <a:solidFill>
                  <a:srgbClr val="333333"/>
                </a:solidFill>
              </a:rPr>
              <a:t>bolj redno udeleževal skupin.</a:t>
            </a:r>
            <a:r>
              <a:rPr lang="en-GB" altLang="de-DE" sz="2400" dirty="0">
                <a:solidFill>
                  <a:srgbClr val="333333"/>
                </a:solidFill>
              </a:rPr>
              <a:t> </a:t>
            </a:r>
            <a:r>
              <a:rPr lang="sl-SI" altLang="de-DE" sz="2400" dirty="0">
                <a:solidFill>
                  <a:srgbClr val="333333"/>
                </a:solidFill>
              </a:rPr>
              <a:t>Morda zato moje zdravljenje ni bilo tako uspešno, kot bi lahko </a:t>
            </a:r>
            <a:r>
              <a:rPr lang="sl-SI" altLang="de-DE" sz="2400">
                <a:solidFill>
                  <a:srgbClr val="333333"/>
                </a:solidFill>
              </a:rPr>
              <a:t>bilo.</a:t>
            </a:r>
            <a:r>
              <a:rPr lang="en-US"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sl-SI" altLang="de-DE" sz="2400">
                <a:solidFill>
                  <a:srgbClr val="333333"/>
                </a:solidFill>
              </a:rPr>
              <a:t>Morda </a:t>
            </a:r>
            <a:r>
              <a:rPr lang="sl-SI" altLang="de-DE" sz="2400" dirty="0">
                <a:solidFill>
                  <a:srgbClr val="333333"/>
                </a:solidFill>
              </a:rPr>
              <a:t>bi moral biti bolj potrpežljiv glede mojega zdravljenja. prepričan sem, da mi v prihodnosti lahko pomagajo sposobni </a:t>
            </a:r>
            <a:r>
              <a:rPr lang="sl-SI" altLang="de-DE" sz="2400">
                <a:solidFill>
                  <a:srgbClr val="333333"/>
                </a:solidFill>
              </a:rPr>
              <a:t>terapevti.</a:t>
            </a:r>
            <a:r>
              <a:rPr lang="en-US"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Nehajte me zasledovati!</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negativnim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216493977"/>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Pripisovanje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“To je res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napaka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Opravičiti</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moram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navijačem</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Pomanjkljivost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zniža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samozavest</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Prednost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izpadeš</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plemenit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ker</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prevzel</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err="1">
                          <a:ln>
                            <a:noFill/>
                          </a:ln>
                          <a:solidFill>
                            <a:srgbClr val="FFFFFF"/>
                          </a:solidFill>
                          <a:effectLst/>
                          <a:latin typeface="Calibri Light"/>
                          <a:cs typeface="Times New Roman" pitchFamily="18" charset="0"/>
                        </a:rPr>
                        <a:t>odgovornost</a:t>
                      </a:r>
                      <a:r>
                        <a:rPr kumimoji="0" lang="en-US" sz="2000" b="0" i="0" u="none" strike="noStrike" cap="none" normalizeH="0" baseline="0">
                          <a:ln>
                            <a:noFill/>
                          </a:ln>
                          <a:solidFill>
                            <a:srgbClr val="FFFFFF"/>
                          </a:solidFill>
                          <a:effectLst/>
                          <a:latin typeface="Calibri Light"/>
                          <a:cs typeface="Times New Roman" pitchFamily="18" charset="0"/>
                        </a:rPr>
                        <a:t> (“lepo </a:t>
                      </a:r>
                      <a:r>
                        <a:rPr kumimoji="0" lang="en-US" sz="2000" b="0" i="0" u="none" strike="noStrike" cap="none" normalizeH="0" baseline="0" err="1">
                          <a:ln>
                            <a:noFill/>
                          </a:ln>
                          <a:solidFill>
                            <a:srgbClr val="FFFFFF"/>
                          </a:solidFill>
                          <a:effectLst/>
                          <a:latin typeface="Calibri Light"/>
                          <a:cs typeface="Times New Roman" pitchFamily="18" charset="0"/>
                        </a:rPr>
                        <a:t>športno</a:t>
                      </a:r>
                      <a:r>
                        <a:rPr kumimoji="0" lang="en-US" sz="2000" b="0" i="0" u="none" strike="noStrike" cap="none" normalizeH="0" baseline="0">
                          <a:ln>
                            <a:noFill/>
                          </a:ln>
                          <a:solidFill>
                            <a:srgbClr val="FFFFFF"/>
                          </a:solidFill>
                          <a:effectLst/>
                          <a:latin typeface="Calibri Light"/>
                          <a:cs typeface="Times New Roman" pitchFamily="18" charset="0"/>
                        </a:rPr>
                        <a:t> vedenje”)</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ljudem</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okoliščinam</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Ampak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kje</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bil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golman</a:t>
                      </a:r>
                      <a:r>
                        <a:rPr kumimoji="0" lang="en-US" sz="2000" b="0" i="0" u="none" strike="noStrike" cap="none" normalizeH="0" baseline="0" dirty="0">
                          <a:ln>
                            <a:noFill/>
                          </a:ln>
                          <a:solidFill>
                            <a:srgbClr val="333333"/>
                          </a:solidFill>
                          <a:effectLst/>
                          <a:latin typeface="Calibri Light"/>
                          <a:cs typeface="Times New Roman" pitchFamily="18" charset="0"/>
                        </a:rPr>
                        <a:t>?”; “Na </a:t>
                      </a:r>
                      <a:r>
                        <a:rPr kumimoji="0" lang="en-US" sz="2000" b="0" i="0" u="none" strike="noStrike" cap="none" normalizeH="0" baseline="0" dirty="0" err="1">
                          <a:ln>
                            <a:noFill/>
                          </a:ln>
                          <a:solidFill>
                            <a:srgbClr val="333333"/>
                          </a:solidFill>
                          <a:effectLst/>
                          <a:latin typeface="Calibri Light"/>
                          <a:cs typeface="Times New Roman" pitchFamily="18" charset="0"/>
                        </a:rPr>
                        <a:t>nogometni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tekmi</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vse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možno</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prelaganje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odgovornosti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druge</a:t>
                      </a:r>
                      <a:r>
                        <a:rPr kumimoji="0" lang="en-US" sz="2000" b="0" i="0" u="none" strike="noStrike" cap="none" normalizeH="0" baseline="0" dirty="0">
                          <a:ln>
                            <a:noFill/>
                          </a:ln>
                          <a:solidFill>
                            <a:srgbClr val="E3EFF8"/>
                          </a:solidFill>
                          <a:effectLst/>
                          <a:latin typeface="Calibri Light"/>
                          <a:cs typeface="Times New Roman" pitchFamily="18" charset="0"/>
                        </a:rPr>
                        <a:t> je </a:t>
                      </a:r>
                      <a:r>
                        <a:rPr kumimoji="0" lang="en-US" sz="2000" b="0" i="0" u="none" strike="noStrike" cap="none" normalizeH="0" baseline="0" dirty="0" err="1">
                          <a:ln>
                            <a:noFill/>
                          </a:ln>
                          <a:solidFill>
                            <a:srgbClr val="E3EFF8"/>
                          </a:solidFill>
                          <a:effectLst/>
                          <a:latin typeface="Calibri Light"/>
                          <a:cs typeface="Times New Roman" pitchFamily="18" charset="0"/>
                        </a:rPr>
                        <a:t>nevljudno</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samozavest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ni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ogrožena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Če bi bolje igral, druga ekipa ne bi dala gola.</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negativnim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605470103"/>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Pripisovanje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“To je res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napaka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Opravičiti</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moram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navijačem</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zniža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samozavest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izpadeš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plemenit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prevzel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odgovornost</a:t>
                      </a:r>
                      <a:r>
                        <a:rPr kumimoji="0" lang="en-US" sz="2000" b="0" i="0" u="none" strike="noStrike" cap="none" normalizeH="0" baseline="0">
                          <a:ln>
                            <a:noFill/>
                          </a:ln>
                          <a:solidFill>
                            <a:srgbClr val="333333"/>
                          </a:solidFill>
                          <a:effectLst/>
                          <a:latin typeface="Calibri Light"/>
                          <a:cs typeface="Times New Roman" pitchFamily="18" charset="0"/>
                        </a:rPr>
                        <a:t> (“lepo </a:t>
                      </a:r>
                      <a:r>
                        <a:rPr kumimoji="0" lang="en-US" sz="2000" b="0" i="0" u="none" strike="noStrike" cap="none" normalizeH="0" baseline="0" err="1">
                          <a:ln>
                            <a:noFill/>
                          </a:ln>
                          <a:solidFill>
                            <a:srgbClr val="333333"/>
                          </a:solidFill>
                          <a:effectLst/>
                          <a:latin typeface="Calibri Light"/>
                          <a:cs typeface="Times New Roman" pitchFamily="18" charset="0"/>
                        </a:rPr>
                        <a:t>športno</a:t>
                      </a:r>
                      <a:r>
                        <a:rPr kumimoji="0" lang="en-US" sz="2000" b="0" i="0" u="none" strike="noStrike" cap="none" normalizeH="0" baseline="0">
                          <a:ln>
                            <a:noFill/>
                          </a:ln>
                          <a:solidFill>
                            <a:srgbClr val="333333"/>
                          </a:solidFill>
                          <a:effectLst/>
                          <a:latin typeface="Calibri Light"/>
                          <a:cs typeface="Times New Roman" pitchFamily="18" charset="0"/>
                        </a:rPr>
                        <a:t> vedenje”)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ljudem</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okoliščinam</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Ampak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kje</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bil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golman</a:t>
                      </a:r>
                      <a:r>
                        <a:rPr kumimoji="0" lang="en-US" sz="2000" b="0" i="0" u="none" strike="noStrike" cap="none" normalizeH="0" baseline="0" dirty="0">
                          <a:ln>
                            <a:noFill/>
                          </a:ln>
                          <a:solidFill>
                            <a:srgbClr val="333333"/>
                          </a:solidFill>
                          <a:effectLst/>
                          <a:latin typeface="Calibri Light"/>
                          <a:cs typeface="Times New Roman" pitchFamily="18" charset="0"/>
                        </a:rPr>
                        <a:t>?”; “Na </a:t>
                      </a:r>
                      <a:r>
                        <a:rPr kumimoji="0" lang="en-US" sz="2000" b="0" i="0" u="none" strike="noStrike" cap="none" normalizeH="0" baseline="0" dirty="0" err="1">
                          <a:ln>
                            <a:noFill/>
                          </a:ln>
                          <a:solidFill>
                            <a:srgbClr val="333333"/>
                          </a:solidFill>
                          <a:effectLst/>
                          <a:latin typeface="Calibri Light"/>
                          <a:cs typeface="Times New Roman" pitchFamily="18" charset="0"/>
                        </a:rPr>
                        <a:t>nogometni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tekmi</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vse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možno</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Pomanjkljivost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prelaganje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odgovornosti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druge</a:t>
                      </a:r>
                      <a:r>
                        <a:rPr kumimoji="0" lang="en-US" sz="2000" b="0" i="0" u="none" strike="noStrike" cap="none" normalizeH="0" baseline="0" dirty="0">
                          <a:ln>
                            <a:noFill/>
                          </a:ln>
                          <a:solidFill>
                            <a:srgbClr val="E3EFF8"/>
                          </a:solidFill>
                          <a:effectLst/>
                          <a:latin typeface="+mn-lt"/>
                          <a:cs typeface="Times New Roman" pitchFamily="18" charset="0"/>
                        </a:rPr>
                        <a:t> je </a:t>
                      </a:r>
                      <a:r>
                        <a:rPr kumimoji="0" lang="en-US" sz="2000" b="0" i="0" u="none" strike="noStrike" cap="none" normalizeH="0" baseline="0" dirty="0" err="1">
                          <a:ln>
                            <a:noFill/>
                          </a:ln>
                          <a:solidFill>
                            <a:srgbClr val="E3EFF8"/>
                          </a:solidFill>
                          <a:effectLst/>
                          <a:latin typeface="+mn-lt"/>
                          <a:cs typeface="Times New Roman" pitchFamily="18" charset="0"/>
                        </a:rPr>
                        <a:t>nevljudno</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Prednost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samozavest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ni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ogrožena</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Če bi bolje igral, druga ekipa ne bi dala gola.</a:t>
            </a:r>
            <a:endParaRPr lang="en-CA" altLang="de-DE" sz="1600" dirty="0">
              <a:latin typeface="Calibri Light"/>
            </a:endParaRPr>
          </a:p>
        </p:txBody>
      </p:sp>
    </p:spTree>
    <p:extLst>
      <p:ext uri="{BB962C8B-B14F-4D97-AF65-F5344CB8AC3E}">
        <p14:creationId xmlns:p14="http://schemas.microsoft.com/office/powerpoint/2010/main" val="258984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negativnim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926318024"/>
              </p:ext>
            </p:extLst>
          </p:nvPr>
        </p:nvGraphicFramePr>
        <p:xfrm>
          <a:off x="408955" y="4297680"/>
          <a:ext cx="11376000" cy="237744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Pripisovanje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“To je res </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napaka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Opravičiti</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moram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navijačem</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zniža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samozavest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izpadeš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plemenit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prevzel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lepo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športno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vedenje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ljudem</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okoliščinam</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“Ampak </a:t>
                      </a:r>
                      <a:r>
                        <a:rPr kumimoji="0" lang="en-US" sz="2000" b="0" i="0" u="none" strike="noStrike" cap="none" normalizeH="0" baseline="0" dirty="0" err="1">
                          <a:ln>
                            <a:noFill/>
                          </a:ln>
                          <a:solidFill>
                            <a:srgbClr val="333333"/>
                          </a:solidFill>
                          <a:effectLst/>
                          <a:latin typeface="Calibri Light"/>
                          <a:cs typeface="Times New Roman" pitchFamily="18" charset="0"/>
                        </a:rPr>
                        <a:t>kje</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bil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golman</a:t>
                      </a:r>
                      <a:r>
                        <a:rPr kumimoji="0" lang="en-US" sz="2000" b="0" i="0" u="none" strike="noStrike" cap="none" normalizeH="0" baseline="0">
                          <a:ln>
                            <a:noFill/>
                          </a:ln>
                          <a:solidFill>
                            <a:srgbClr val="333333"/>
                          </a:solidFill>
                          <a:effectLst/>
                          <a:latin typeface="Calibri Light"/>
                          <a:cs typeface="Times New Roman" pitchFamily="18" charset="0"/>
                        </a:rPr>
                        <a:t>?”; “Na </a:t>
                      </a:r>
                      <a:r>
                        <a:rPr kumimoji="0" lang="en-US" sz="2000" b="0" i="0" u="none" strike="noStrike" cap="none" normalizeH="0" baseline="0" dirty="0" err="1">
                          <a:ln>
                            <a:noFill/>
                          </a:ln>
                          <a:solidFill>
                            <a:srgbClr val="333333"/>
                          </a:solidFill>
                          <a:effectLst/>
                          <a:latin typeface="Calibri Light"/>
                          <a:cs typeface="Times New Roman" pitchFamily="18" charset="0"/>
                        </a:rPr>
                        <a:t>nogometni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tekmi</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vse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možno</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prelaganje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druge</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nevljudno</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samozavest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ogrožena</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Če bi bolje igral, druga ekipa ne bi dala gola.</a:t>
            </a:r>
            <a:endParaRPr lang="en-CA" altLang="de-DE" sz="1600" dirty="0">
              <a:latin typeface="Calibri Light"/>
            </a:endParaRPr>
          </a:p>
        </p:txBody>
      </p:sp>
    </p:spTree>
    <p:extLst>
      <p:ext uri="{BB962C8B-B14F-4D97-AF65-F5344CB8AC3E}">
        <p14:creationId xmlns:p14="http://schemas.microsoft.com/office/powerpoint/2010/main" val="2810056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negativnim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252261733"/>
              </p:ext>
            </p:extLst>
          </p:nvPr>
        </p:nvGraphicFramePr>
        <p:xfrm>
          <a:off x="408955" y="4297680"/>
          <a:ext cx="11375136" cy="21945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Bolj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uravnoteženi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odzivi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vplivov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samega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razlage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Če bi bolje igral, druga ekipa ne bi dala gola.</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negativnim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387960944"/>
              </p:ext>
            </p:extLst>
          </p:nvPr>
        </p:nvGraphicFramePr>
        <p:xfrm>
          <a:off x="408955" y="4297680"/>
          <a:ext cx="11376000" cy="21945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Bolj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uravnoteženi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odzivi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vplivov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samega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razlage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Moja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igra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tekmi</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bila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slaba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ampak</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bom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sčasoma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gotovo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izboljšal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Želel</a:t>
                      </a:r>
                      <a:r>
                        <a:rPr kumimoji="0" lang="en-US" sz="2000" b="0" i="0" u="none" strike="noStrike" cap="none" normalizeH="0" baseline="0" dirty="0">
                          <a:ln>
                            <a:noFill/>
                          </a:ln>
                          <a:solidFill>
                            <a:srgbClr val="333333"/>
                          </a:solidFill>
                          <a:effectLst/>
                          <a:latin typeface="Calibri Light"/>
                          <a:cs typeface="Times New Roman" pitchFamily="18" charset="0"/>
                        </a:rPr>
                        <a:t> bi </a:t>
                      </a:r>
                      <a:r>
                        <a:rPr kumimoji="0" lang="en-US" sz="2000" b="0" i="0" u="none" strike="noStrike" cap="none" normalizeH="0" baseline="0" dirty="0" err="1">
                          <a:ln>
                            <a:noFill/>
                          </a:ln>
                          <a:solidFill>
                            <a:srgbClr val="333333"/>
                          </a:solidFill>
                          <a:effectLst/>
                          <a:latin typeface="Calibri Light"/>
                          <a:cs typeface="Times New Roman" pitchFamily="18" charset="0"/>
                        </a:rPr>
                        <a:t>dodati</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preprečil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nekaj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njihovih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dobrih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priložnosti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zadetek</a:t>
                      </a:r>
                      <a:r>
                        <a:rPr kumimoji="0" lang="en-US" sz="2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“Ob </a:t>
                      </a:r>
                      <a:r>
                        <a:rPr kumimoji="0" lang="en-US" sz="2000" b="0" i="0" u="none" strike="noStrike" cap="none" normalizeH="0" baseline="0" dirty="0" err="1">
                          <a:ln>
                            <a:noFill/>
                          </a:ln>
                          <a:solidFill>
                            <a:srgbClr val="333333"/>
                          </a:solidFill>
                          <a:effectLst/>
                          <a:latin typeface="Calibri Light"/>
                          <a:cs typeface="Times New Roman" pitchFamily="18" charset="0"/>
                        </a:rPr>
                        <a:t>naslednji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priložnosti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igral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velja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soigralce</a:t>
                      </a:r>
                      <a:r>
                        <a:rPr kumimoji="0" lang="en-US" sz="2000" b="0" i="0" u="none" strike="noStrike" cap="none" normalizeH="0" baseline="0" dirty="0">
                          <a:ln>
                            <a:noFill/>
                          </a:ln>
                          <a:solidFill>
                            <a:srgbClr val="333333"/>
                          </a:solidFill>
                          <a:effectLst/>
                          <a:latin typeface="Calibri Light"/>
                          <a:cs typeface="Times New Roman" pitchFamily="18" charset="0"/>
                        </a:rPr>
                        <a:t> in </a:t>
                      </a:r>
                      <a:r>
                        <a:rPr kumimoji="0" lang="en-US" sz="2000" b="0" i="0" u="none" strike="noStrike" cap="none" normalizeH="0" baseline="0" dirty="0" err="1">
                          <a:ln>
                            <a:noFill/>
                          </a:ln>
                          <a:solidFill>
                            <a:srgbClr val="333333"/>
                          </a:solidFill>
                          <a:effectLst/>
                          <a:latin typeface="Calibri Light"/>
                          <a:cs typeface="Times New Roman" pitchFamily="18" charset="0"/>
                        </a:rPr>
                        <a:t>upam</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bomo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prišli</a:t>
                      </a:r>
                      <a:r>
                        <a:rPr kumimoji="0" lang="en-US" sz="2000" b="0" i="0" u="none" strike="noStrike" cap="none" normalizeH="0" baseline="0" dirty="0">
                          <a:ln>
                            <a:noFill/>
                          </a:ln>
                          <a:solidFill>
                            <a:srgbClr val="333333"/>
                          </a:solidFill>
                          <a:effectLst/>
                          <a:latin typeface="Calibri Light"/>
                          <a:cs typeface="Times New Roman" pitchFamily="18" charset="0"/>
                        </a:rPr>
                        <a:t> do </a:t>
                      </a:r>
                      <a:r>
                        <a:rPr kumimoji="0" lang="en-US" sz="2000" b="0" i="0" u="none" strike="noStrike" cap="none" normalizeH="0" baseline="0" dirty="0" err="1">
                          <a:ln>
                            <a:noFill/>
                          </a:ln>
                          <a:solidFill>
                            <a:srgbClr val="333333"/>
                          </a:solidFill>
                          <a:effectLst/>
                          <a:latin typeface="Calibri Light"/>
                          <a:cs typeface="Times New Roman" pitchFamily="18" charset="0"/>
                        </a:rPr>
                        <a:t>zmage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Če bi bolje igral, druga ekipa ne bi dala gola.</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pozitivnim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805349056"/>
              </p:ext>
            </p:extLst>
          </p:nvPr>
        </p:nvGraphicFramePr>
        <p:xfrm>
          <a:off x="408955" y="4297680"/>
          <a:ext cx="11376000" cy="2194580"/>
        </p:xfrm>
        <a:graphic>
          <a:graphicData uri="http://schemas.openxmlformats.org/drawingml/2006/table">
            <a:tbl>
              <a:tblPr>
                <a:tableStyleId>{21E4AEA4-8DFA-4A89-87EB-49C32662AFE0}</a:tableStyleId>
              </a:tblPr>
              <a:tblGrid>
                <a:gridCol w="5112568">
                  <a:extLst>
                    <a:ext uri="{9D8B030D-6E8A-4147-A177-3AD203B41FA5}">
                      <a16:colId xmlns:a16="http://schemas.microsoft.com/office/drawing/2014/main" val="20000"/>
                    </a:ext>
                  </a:extLst>
                </a:gridCol>
                <a:gridCol w="6263432">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Pripisovanje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izjemno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nadarjen</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Pomanjkljivost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hvaljenje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sebe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lahko</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izpade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vzvišeno</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Prednost</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zviša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samozavest</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ljudem</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okoliščinam</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“Vse </a:t>
                      </a:r>
                      <a:r>
                        <a:rPr kumimoji="0" lang="en-US" sz="2000" b="0" i="0" u="none" strike="noStrike" cap="none" normalizeH="0" baseline="0" dirty="0" err="1">
                          <a:ln>
                            <a:noFill/>
                          </a:ln>
                          <a:solidFill>
                            <a:srgbClr val="333333"/>
                          </a:solidFill>
                          <a:effectLst/>
                          <a:latin typeface="Calibri Light"/>
                          <a:cs typeface="Times New Roman" pitchFamily="18" charset="0"/>
                        </a:rPr>
                        <a:t>dolgujem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staršem</a:t>
                      </a:r>
                      <a:r>
                        <a:rPr kumimoji="0" lang="en-US" sz="2000" b="0" i="0" u="none" strike="noStrike" cap="none" normalizeH="0" baseline="0" dirty="0">
                          <a:ln>
                            <a:noFill/>
                          </a:ln>
                          <a:solidFill>
                            <a:srgbClr val="333333"/>
                          </a:solidFill>
                          <a:effectLst/>
                          <a:latin typeface="Calibri Light"/>
                          <a:cs typeface="Times New Roman" pitchFamily="18" charset="0"/>
                        </a:rPr>
                        <a:t> in </a:t>
                      </a:r>
                      <a:r>
                        <a:rPr kumimoji="0" lang="en-US" sz="2000" b="0" i="0" u="none" strike="noStrike" cap="none" normalizeH="0" baseline="0" err="1">
                          <a:ln>
                            <a:noFill/>
                          </a:ln>
                          <a:solidFill>
                            <a:srgbClr val="333333"/>
                          </a:solidFill>
                          <a:effectLst/>
                          <a:latin typeface="Calibri Light"/>
                          <a:cs typeface="Times New Roman" pitchFamily="18" charset="0"/>
                        </a:rPr>
                        <a:t>mentorjem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samozavest</a:t>
                      </a:r>
                      <a:r>
                        <a:rPr kumimoji="0" lang="en-US" sz="2000" b="0" i="0" u="none" strike="noStrike" cap="none" normalizeH="0" baseline="0" dirty="0">
                          <a:ln>
                            <a:noFill/>
                          </a:ln>
                          <a:solidFill>
                            <a:srgbClr val="E3EFF8"/>
                          </a:solidFill>
                          <a:effectLst/>
                          <a:latin typeface="Calibri Light"/>
                          <a:cs typeface="Times New Roman" pitchFamily="18" charset="0"/>
                        </a:rPr>
                        <a:t> je </a:t>
                      </a:r>
                      <a:r>
                        <a:rPr kumimoji="0" lang="en-US" sz="2000" b="0" i="0" u="none" strike="noStrike" cap="none" normalizeH="0" baseline="0" dirty="0" err="1">
                          <a:ln>
                            <a:noFill/>
                          </a:ln>
                          <a:solidFill>
                            <a:srgbClr val="E3EFF8"/>
                          </a:solidFill>
                          <a:effectLst/>
                          <a:latin typeface="Calibri Light"/>
                          <a:cs typeface="Times New Roman" pitchFamily="18" charset="0"/>
                        </a:rPr>
                        <a:t>znižana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ker</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podcenjuješ</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svoje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dosežke</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veljaš</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za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skromnega</a:t>
                      </a:r>
                      <a:r>
                        <a:rPr kumimoji="0" lang="en-US" sz="2000" b="0" i="0" u="none" strike="noStrike" cap="none" normalizeH="0" baseline="0" dirty="0">
                          <a:ln>
                            <a:noFill/>
                          </a:ln>
                          <a:solidFill>
                            <a:srgbClr val="E3EFF8"/>
                          </a:solidFill>
                          <a:effectLst/>
                          <a:latin typeface="Calibri Light"/>
                          <a:cs typeface="Times New Roman" pitchFamily="18" charset="0"/>
                        </a:rPr>
                        <a:t> in </a:t>
                      </a:r>
                      <a:r>
                        <a:rPr kumimoji="0" lang="en-US" sz="2000" b="0" i="0" u="none" strike="noStrike" cap="none" normalizeH="0" baseline="0" dirty="0" err="1">
                          <a:ln>
                            <a:noFill/>
                          </a:ln>
                          <a:solidFill>
                            <a:srgbClr val="E3EFF8"/>
                          </a:solidFill>
                          <a:effectLst/>
                          <a:latin typeface="Calibri Light"/>
                          <a:cs typeface="Times New Roman" pitchFamily="18" charset="0"/>
                        </a:rPr>
                        <a:t>pravega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timskega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igr</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za zmago. Kako vam je uspelo?</a:t>
            </a:r>
            <a:endParaRPr lang="en-CA" altLang="de-DE" sz="1400" dirty="0">
              <a:latin typeface="Calibri Light"/>
            </a:endParaRPr>
          </a:p>
        </p:txBody>
      </p:sp>
    </p:spTree>
    <p:extLst>
      <p:ext uri="{BB962C8B-B14F-4D97-AF65-F5344CB8AC3E}">
        <p14:creationId xmlns:p14="http://schemas.microsoft.com/office/powerpoint/2010/main" val="267528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pozitivnim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956652405"/>
              </p:ext>
            </p:extLst>
          </p:nvPr>
        </p:nvGraphicFramePr>
        <p:xfrm>
          <a:off x="408955" y="4297680"/>
          <a:ext cx="11376000" cy="2194580"/>
        </p:xfrm>
        <a:graphic>
          <a:graphicData uri="http://schemas.openxmlformats.org/drawingml/2006/table">
            <a:tbl>
              <a:tblPr>
                <a:tableStyleId>{21E4AEA4-8DFA-4A89-87EB-49C32662AFE0}</a:tableStyleId>
              </a:tblPr>
              <a:tblGrid>
                <a:gridCol w="5112568">
                  <a:extLst>
                    <a:ext uri="{9D8B030D-6E8A-4147-A177-3AD203B41FA5}">
                      <a16:colId xmlns:a16="http://schemas.microsoft.com/office/drawing/2014/main" val="20000"/>
                    </a:ext>
                  </a:extLst>
                </a:gridCol>
                <a:gridCol w="6263432">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Pripisovanje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izjemno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nadarjen</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hvaljenje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lahko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izpade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vzvišeno</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zviša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samozavest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ljudem</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okoliščinam</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“Vse </a:t>
                      </a:r>
                      <a:r>
                        <a:rPr kumimoji="0" lang="en-US" sz="2000" b="0" i="0" u="none" strike="noStrike" cap="none" normalizeH="0" baseline="0" dirty="0" err="1">
                          <a:ln>
                            <a:noFill/>
                          </a:ln>
                          <a:solidFill>
                            <a:srgbClr val="333333"/>
                          </a:solidFill>
                          <a:effectLst/>
                          <a:latin typeface="Calibri Light"/>
                          <a:cs typeface="Times New Roman" pitchFamily="18" charset="0"/>
                        </a:rPr>
                        <a:t>dolgujem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staršem</a:t>
                      </a:r>
                      <a:r>
                        <a:rPr kumimoji="0" lang="en-US" sz="2000" b="0" i="0" u="none" strike="noStrike" cap="none" normalizeH="0" baseline="0" dirty="0">
                          <a:ln>
                            <a:noFill/>
                          </a:ln>
                          <a:solidFill>
                            <a:srgbClr val="333333"/>
                          </a:solidFill>
                          <a:effectLst/>
                          <a:latin typeface="Calibri Light"/>
                          <a:cs typeface="Times New Roman" pitchFamily="18" charset="0"/>
                        </a:rPr>
                        <a:t> in </a:t>
                      </a:r>
                      <a:r>
                        <a:rPr kumimoji="0" lang="en-US" sz="2000" b="0" i="0" u="none" strike="noStrike" cap="none" normalizeH="0" baseline="0" err="1">
                          <a:ln>
                            <a:noFill/>
                          </a:ln>
                          <a:solidFill>
                            <a:srgbClr val="333333"/>
                          </a:solidFill>
                          <a:effectLst/>
                          <a:latin typeface="Calibri Light"/>
                          <a:cs typeface="Times New Roman" pitchFamily="18" charset="0"/>
                        </a:rPr>
                        <a:t>mentorjem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Pomanjkljivost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samozavest</a:t>
                      </a:r>
                      <a:r>
                        <a:rPr kumimoji="0" lang="en-US" sz="2000" b="0" i="0" u="none" strike="noStrike" cap="none" normalizeH="0" baseline="0" dirty="0">
                          <a:ln>
                            <a:noFill/>
                          </a:ln>
                          <a:solidFill>
                            <a:srgbClr val="E3EFF8"/>
                          </a:solidFill>
                          <a:effectLst/>
                          <a:latin typeface="+mn-lt"/>
                          <a:cs typeface="Times New Roman" pitchFamily="18" charset="0"/>
                        </a:rPr>
                        <a:t> je </a:t>
                      </a:r>
                      <a:r>
                        <a:rPr kumimoji="0" lang="en-US" sz="2000" b="0" i="0" u="none" strike="noStrike" cap="none" normalizeH="0" baseline="0" dirty="0" err="1">
                          <a:ln>
                            <a:noFill/>
                          </a:ln>
                          <a:solidFill>
                            <a:srgbClr val="E3EFF8"/>
                          </a:solidFill>
                          <a:effectLst/>
                          <a:latin typeface="+mn-lt"/>
                          <a:cs typeface="Times New Roman" pitchFamily="18" charset="0"/>
                        </a:rPr>
                        <a:t>znižana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ker</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podcenjuješ</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svoje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dosežke</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Prednost</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veljaš</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za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skromnega</a:t>
                      </a:r>
                      <a:r>
                        <a:rPr kumimoji="0" lang="en-US" sz="2000" b="0" i="0" u="none" strike="noStrike" cap="none" normalizeH="0" baseline="0" dirty="0">
                          <a:ln>
                            <a:noFill/>
                          </a:ln>
                          <a:solidFill>
                            <a:srgbClr val="E3EFF8"/>
                          </a:solidFill>
                          <a:effectLst/>
                          <a:latin typeface="+mn-lt"/>
                          <a:cs typeface="Times New Roman" pitchFamily="18" charset="0"/>
                        </a:rPr>
                        <a:t> in </a:t>
                      </a:r>
                      <a:r>
                        <a:rPr kumimoji="0" lang="en-US" sz="2000" b="0" i="0" u="none" strike="noStrike" cap="none" normalizeH="0" baseline="0" dirty="0" err="1">
                          <a:ln>
                            <a:noFill/>
                          </a:ln>
                          <a:solidFill>
                            <a:srgbClr val="E3EFF8"/>
                          </a:solidFill>
                          <a:effectLst/>
                          <a:latin typeface="+mn-lt"/>
                          <a:cs typeface="Times New Roman" pitchFamily="18" charset="0"/>
                        </a:rPr>
                        <a:t>pravega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timskega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igr</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za zmago. Kako vam je uspelo?</a:t>
            </a:r>
            <a:endParaRPr lang="en-CA" altLang="de-DE" sz="1400" dirty="0">
              <a:latin typeface="Calibri Light"/>
            </a:endParaRPr>
          </a:p>
        </p:txBody>
      </p:sp>
    </p:spTree>
    <p:extLst>
      <p:ext uri="{BB962C8B-B14F-4D97-AF65-F5344CB8AC3E}">
        <p14:creationId xmlns:p14="http://schemas.microsoft.com/office/powerpoint/2010/main" val="1256021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pozitivnim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95128336"/>
              </p:ext>
            </p:extLst>
          </p:nvPr>
        </p:nvGraphicFramePr>
        <p:xfrm>
          <a:off x="408955" y="4297680"/>
          <a:ext cx="11376000" cy="2194580"/>
        </p:xfrm>
        <a:graphic>
          <a:graphicData uri="http://schemas.openxmlformats.org/drawingml/2006/table">
            <a:tbl>
              <a:tblPr>
                <a:tableStyleId>{21E4AEA4-8DFA-4A89-87EB-49C32662AFE0}</a:tableStyleId>
              </a:tblPr>
              <a:tblGrid>
                <a:gridCol w="5112568">
                  <a:extLst>
                    <a:ext uri="{9D8B030D-6E8A-4147-A177-3AD203B41FA5}">
                      <a16:colId xmlns:a16="http://schemas.microsoft.com/office/drawing/2014/main" val="20000"/>
                    </a:ext>
                  </a:extLst>
                </a:gridCol>
                <a:gridCol w="6263432">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Pripisovanje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sebi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izjemno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nadarjen</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hvaljenje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lahko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izpade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vzvišeno</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zviša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samozavest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Drugim</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ljudem</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okoliščinam</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a:ln>
                            <a:noFill/>
                          </a:ln>
                          <a:solidFill>
                            <a:srgbClr val="333333"/>
                          </a:solidFill>
                          <a:effectLst/>
                          <a:latin typeface="Calibri Light"/>
                          <a:cs typeface="Times New Roman" pitchFamily="18" charset="0"/>
                        </a:rPr>
                        <a:t>. “Vse </a:t>
                      </a:r>
                      <a:r>
                        <a:rPr kumimoji="0" lang="en-US" sz="2000" b="0" i="0" u="none" strike="noStrike" cap="none" normalizeH="0" baseline="0" dirty="0" err="1">
                          <a:ln>
                            <a:noFill/>
                          </a:ln>
                          <a:solidFill>
                            <a:srgbClr val="333333"/>
                          </a:solidFill>
                          <a:effectLst/>
                          <a:latin typeface="Calibri Light"/>
                          <a:cs typeface="Times New Roman" pitchFamily="18" charset="0"/>
                        </a:rPr>
                        <a:t>dolgujem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staršem</a:t>
                      </a:r>
                      <a:r>
                        <a:rPr kumimoji="0" lang="en-US" sz="2000" b="0" i="0" u="none" strike="noStrike" cap="none" normalizeH="0" baseline="0" dirty="0">
                          <a:ln>
                            <a:noFill/>
                          </a:ln>
                          <a:solidFill>
                            <a:srgbClr val="333333"/>
                          </a:solidFill>
                          <a:effectLst/>
                          <a:latin typeface="Calibri Light"/>
                          <a:cs typeface="Times New Roman" pitchFamily="18" charset="0"/>
                        </a:rPr>
                        <a:t> in </a:t>
                      </a:r>
                      <a:r>
                        <a:rPr kumimoji="0" lang="en-US" sz="2000" b="0" i="0" u="none" strike="noStrike" cap="none" normalizeH="0" baseline="0" err="1">
                          <a:ln>
                            <a:noFill/>
                          </a:ln>
                          <a:solidFill>
                            <a:srgbClr val="333333"/>
                          </a:solidFill>
                          <a:effectLst/>
                          <a:latin typeface="Calibri Light"/>
                          <a:cs typeface="Times New Roman" pitchFamily="18" charset="0"/>
                        </a:rPr>
                        <a:t>mentorjem</a:t>
                      </a:r>
                      <a:r>
                        <a:rPr kumimoji="0" lang="en-US" sz="2000" b="0" i="0" u="none" strike="noStrike" cap="none" normalizeH="0" baseline="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Pomanjkljivost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samozavest</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znižana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podcenjuješ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svoje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dosežke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Prednost</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veljaš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skromnega</a:t>
                      </a:r>
                      <a:r>
                        <a:rPr kumimoji="0" lang="en-US" sz="2000" b="0" i="0" u="none" strike="noStrike" cap="none" normalizeH="0" baseline="0" dirty="0">
                          <a:ln>
                            <a:noFill/>
                          </a:ln>
                          <a:solidFill>
                            <a:srgbClr val="333333"/>
                          </a:solidFill>
                          <a:effectLst/>
                          <a:latin typeface="Calibri Light"/>
                          <a:cs typeface="Times New Roman" pitchFamily="18" charset="0"/>
                        </a:rPr>
                        <a:t> in </a:t>
                      </a:r>
                      <a:r>
                        <a:rPr kumimoji="0" lang="en-US" sz="2000" b="0" i="0" u="none" strike="noStrike" cap="none" normalizeH="0" baseline="0" dirty="0" err="1">
                          <a:ln>
                            <a:noFill/>
                          </a:ln>
                          <a:solidFill>
                            <a:srgbClr val="333333"/>
                          </a:solidFill>
                          <a:effectLst/>
                          <a:latin typeface="Calibri Light"/>
                          <a:cs typeface="Times New Roman" pitchFamily="18" charset="0"/>
                        </a:rPr>
                        <a:t>pravega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timskega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igralca</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za zmago. Kako vam je uspelo?</a:t>
            </a:r>
            <a:endParaRPr lang="en-CA" altLang="de-DE" sz="1400" dirty="0">
              <a:latin typeface="Calibri Light"/>
            </a:endParaRPr>
          </a:p>
        </p:txBody>
      </p:sp>
    </p:spTree>
    <p:extLst>
      <p:ext uri="{BB962C8B-B14F-4D97-AF65-F5344CB8AC3E}">
        <p14:creationId xmlns:p14="http://schemas.microsoft.com/office/powerpoint/2010/main" val="1651641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pozitivnim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905128248"/>
              </p:ext>
            </p:extLst>
          </p:nvPr>
        </p:nvGraphicFramePr>
        <p:xfrm>
          <a:off x="408955" y="4297680"/>
          <a:ext cx="11375136" cy="21945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Bolj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uravnoteženi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odzivi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vplivov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samega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razlage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za zmago. Kako vam je uspelo?</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Posledice različnih stilov pripisovanja vzrokov pozitivnim dogodkom!</a:t>
            </a: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678455858"/>
              </p:ext>
            </p:extLst>
          </p:nvPr>
        </p:nvGraphicFramePr>
        <p:xfrm>
          <a:off x="408955" y="4297680"/>
          <a:ext cx="11375136" cy="21945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Bolj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uravnoteženi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odzivi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vplivov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samega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različne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razlage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Zelo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ponosen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vendar</a:t>
                      </a:r>
                      <a:r>
                        <a:rPr kumimoji="0" lang="en-US" sz="2000" b="0" i="0" u="none" strike="noStrike" cap="none" normalizeH="0" baseline="0" dirty="0">
                          <a:ln>
                            <a:noFill/>
                          </a:ln>
                          <a:solidFill>
                            <a:srgbClr val="333333"/>
                          </a:solidFill>
                          <a:effectLst/>
                          <a:latin typeface="Calibri Light"/>
                          <a:cs typeface="Times New Roman" pitchFamily="18" charset="0"/>
                        </a:rPr>
                        <a:t> bi se rad </a:t>
                      </a:r>
                      <a:r>
                        <a:rPr kumimoji="0" lang="en-US" sz="2000" b="0" i="0" u="none" strike="noStrike" cap="none" normalizeH="0" baseline="0" dirty="0" err="1">
                          <a:ln>
                            <a:noFill/>
                          </a:ln>
                          <a:solidFill>
                            <a:srgbClr val="333333"/>
                          </a:solidFill>
                          <a:effectLst/>
                          <a:latin typeface="Calibri Light"/>
                          <a:cs typeface="Times New Roman" pitchFamily="18" charset="0"/>
                        </a:rPr>
                        <a:t>zahvalil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staršem</a:t>
                      </a:r>
                      <a:r>
                        <a:rPr kumimoji="0" lang="en-US" sz="2000" b="0" i="0" u="none" strike="noStrike" cap="none" normalizeH="0" baseline="0" dirty="0">
                          <a:ln>
                            <a:noFill/>
                          </a:ln>
                          <a:solidFill>
                            <a:srgbClr val="333333"/>
                          </a:solidFill>
                          <a:effectLst/>
                          <a:latin typeface="Calibri Light"/>
                          <a:cs typeface="Times New Roman" pitchFamily="18" charset="0"/>
                        </a:rPr>
                        <a:t> in </a:t>
                      </a:r>
                      <a:r>
                        <a:rPr kumimoji="0" lang="en-US" sz="2000" b="0" i="0" u="none" strike="noStrike" cap="none" normalizeH="0" baseline="0" dirty="0" err="1">
                          <a:ln>
                            <a:noFill/>
                          </a:ln>
                          <a:solidFill>
                            <a:srgbClr val="333333"/>
                          </a:solidFill>
                          <a:effectLst/>
                          <a:latin typeface="Calibri Light"/>
                          <a:cs typeface="Times New Roman" pitchFamily="18" charset="0"/>
                        </a:rPr>
                        <a:t>soigralcem</a:t>
                      </a:r>
                      <a:r>
                        <a:rPr kumimoji="0" lang="en-US" sz="2000" b="0" i="0" u="none" strike="noStrike" cap="none" normalizeH="0" baseline="0" dirty="0">
                          <a:ln>
                            <a:noFill/>
                          </a:ln>
                          <a:solidFill>
                            <a:srgbClr val="333333"/>
                          </a:solidFill>
                          <a:effectLst/>
                          <a:latin typeface="Calibri Light"/>
                          <a:cs typeface="Times New Roman" pitchFamily="18" charset="0"/>
                        </a:rPr>
                        <a:t>. in pa, Thomas Alva Edison je </a:t>
                      </a:r>
                      <a:r>
                        <a:rPr kumimoji="0" lang="en-US" sz="2000" b="0" i="0" u="none" strike="noStrike" cap="none" normalizeH="0" baseline="0" dirty="0" err="1">
                          <a:ln>
                            <a:noFill/>
                          </a:ln>
                          <a:solidFill>
                            <a:srgbClr val="333333"/>
                          </a:solidFill>
                          <a:effectLst/>
                          <a:latin typeface="Calibri Light"/>
                          <a:cs typeface="Times New Roman" pitchFamily="18" charset="0"/>
                        </a:rPr>
                        <a:t>enkrat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rekel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Genij</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odstotek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inspiracije</a:t>
                      </a:r>
                      <a:r>
                        <a:rPr kumimoji="0" lang="en-US" sz="2000" b="0" i="0" u="none" strike="noStrike" cap="none" normalizeH="0" baseline="0" dirty="0">
                          <a:ln>
                            <a:noFill/>
                          </a:ln>
                          <a:solidFill>
                            <a:srgbClr val="333333"/>
                          </a:solidFill>
                          <a:effectLst/>
                          <a:latin typeface="Calibri Light"/>
                          <a:cs typeface="Times New Roman" pitchFamily="18" charset="0"/>
                        </a:rPr>
                        <a:t> in 99 </a:t>
                      </a:r>
                      <a:r>
                        <a:rPr kumimoji="0" lang="en-US" sz="2000" b="0" i="0" u="none" strike="noStrike" cap="none" normalizeH="0" baseline="0" dirty="0" err="1">
                          <a:ln>
                            <a:noFill/>
                          </a:ln>
                          <a:solidFill>
                            <a:srgbClr val="333333"/>
                          </a:solidFill>
                          <a:effectLst/>
                          <a:latin typeface="Calibri Light"/>
                          <a:cs typeface="Times New Roman" pitchFamily="18" charset="0"/>
                        </a:rPr>
                        <a:t>odstotkov</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perspiracije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znojenja</a:t>
                      </a:r>
                      <a:r>
                        <a:rPr kumimoji="0" lang="en-US" sz="2000" b="0" i="0" u="none" strike="noStrike" cap="none" normalizeH="0" baseline="0" dirty="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de-DE" sz="1400">
                <a:latin typeface="Calibri Light"/>
              </a:rPr>
              <a:t>Čestitam za zmago. Kako vam je uspelo?</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Zakaj to počnemo?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l-SI" altLang="de-DE" sz="2400" dirty="0">
                <a:solidFill>
                  <a:srgbClr val="333333"/>
                </a:solidFill>
              </a:rPr>
              <a:t>Raziskave kažejo, da je veliko ljudi z</a:t>
            </a:r>
            <a:r>
              <a:rPr lang="en-US" altLang="de-DE" sz="2400" dirty="0">
                <a:solidFill>
                  <a:srgbClr val="333333"/>
                </a:solidFill>
              </a:rPr>
              <a:t> </a:t>
            </a:r>
            <a:r>
              <a:rPr lang="sl-SI" altLang="de-DE" sz="2400" b="1" dirty="0">
                <a:solidFill>
                  <a:srgbClr val="333333"/>
                </a:solidFill>
              </a:rPr>
              <a:t>depresijo</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nagnjenih k temu, da krivijo sebe za svoj neuspeh</a:t>
            </a:r>
            <a:endParaRPr lang="de-DE"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nagnjenih k temu, da pripišejo drugim ljudem ali srečnim okoliščinam zasluge za uspeh</a:t>
            </a:r>
            <a:endParaRPr lang="de-DE" altLang="de-DE" sz="2400" dirty="0">
              <a:solidFill>
                <a:srgbClr val="333333"/>
              </a:solidFill>
            </a:endParaRPr>
          </a:p>
          <a:p>
            <a:pPr lvl="0" algn="ctr" defTabSz="914400" fontAlgn="base"/>
            <a:r>
              <a:rPr lang="sl-SI" altLang="de-DE" sz="2400" dirty="0">
                <a:solidFill>
                  <a:srgbClr val="004992"/>
                </a:solidFill>
              </a:rPr>
              <a:t>To lahko vodi do nizke samozavesti</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Zakaj to počnemo?</a:t>
            </a:r>
          </a:p>
        </p:txBody>
      </p:sp>
      <p:sp>
        <p:nvSpPr>
          <p:cNvPr id="5" name="Content Placeholder 4"/>
          <p:cNvSpPr>
            <a:spLocks noGrp="1"/>
          </p:cNvSpPr>
          <p:nvPr>
            <p:ph idx="1"/>
          </p:nvPr>
        </p:nvSpPr>
        <p:spPr/>
        <p:txBody>
          <a:bodyPr/>
          <a:lstStyle/>
          <a:p>
            <a:pPr lvl="0" defTabSz="914400" fontAlgn="base"/>
            <a:r>
              <a:rPr lang="sl-SI" altLang="de-DE" sz="2400" dirty="0">
                <a:solidFill>
                  <a:srgbClr val="333333"/>
                </a:solidFill>
              </a:rPr>
              <a:t>Raziskave kažejo, da je veliko ljudi z</a:t>
            </a:r>
            <a:r>
              <a:rPr lang="en-US" altLang="de-DE" sz="2400" dirty="0">
                <a:solidFill>
                  <a:srgbClr val="333333"/>
                </a:solidFill>
              </a:rPr>
              <a:t> </a:t>
            </a:r>
            <a:r>
              <a:rPr lang="sl-SI" altLang="de-DE" sz="2400" b="1" dirty="0">
                <a:solidFill>
                  <a:srgbClr val="333333"/>
                </a:solidFill>
              </a:rPr>
              <a:t>blodnjami</a:t>
            </a:r>
            <a:r>
              <a:rPr lang="en-US" altLang="de-DE" sz="2400" dirty="0">
                <a:solidFill>
                  <a:srgbClr val="333333"/>
                </a:solidFill>
              </a:rPr>
              <a:t> (</a:t>
            </a:r>
            <a:r>
              <a:rPr lang="sl-SI" altLang="de-DE" sz="2400" dirty="0">
                <a:solidFill>
                  <a:srgbClr val="333333"/>
                </a:solidFill>
              </a:rPr>
              <a:t>vendar ne vsi</a:t>
            </a:r>
            <a:r>
              <a:rPr lang="en-US"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nagnjenih k temu, da krivijo druge ljudi za negativne dogodke in neuspeh</a:t>
            </a:r>
            <a:endParaRPr lang="en-US" altLang="de-DE" sz="2400" dirty="0">
              <a:solidFill>
                <a:srgbClr val="333333"/>
              </a:solidFill>
            </a:endParaRPr>
          </a:p>
          <a:p>
            <a:pPr marL="342900" lvl="0" indent="-342900" defTabSz="914400" fontAlgn="base">
              <a:buClr>
                <a:srgbClr val="333333"/>
              </a:buClr>
              <a:buFont typeface="WingDings"/>
              <a:buChar char=""/>
            </a:pPr>
            <a:r>
              <a:rPr lang="sl-SI" altLang="de-DE" sz="2400" dirty="0">
                <a:solidFill>
                  <a:srgbClr val="333333"/>
                </a:solidFill>
              </a:rPr>
              <a:t>nagnjenih k temu, da mislijo, da so vsi dogodki izven njihove kontrole</a:t>
            </a:r>
            <a:endParaRPr lang="en-US" altLang="de-DE" sz="2400" dirty="0">
              <a:solidFill>
                <a:srgbClr val="333333"/>
              </a:solidFill>
            </a:endParaRPr>
          </a:p>
          <a:p>
            <a:pPr lvl="0" algn="ctr" defTabSz="914400" fontAlgn="base"/>
            <a:r>
              <a:rPr lang="sl-SI" altLang="de-DE" sz="2400" dirty="0">
                <a:solidFill>
                  <a:srgbClr val="004992"/>
                </a:solidFill>
              </a:rPr>
              <a:t>Predvsem prvi stik pripisovanja vzrokov lahko vodi do težav v medosebnih odnosih</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sl-SI" altLang="de-DE" sz="3600" dirty="0">
                <a:latin typeface="+mn-lt"/>
                <a:ea typeface="+mn-ea"/>
                <a:cs typeface="+mn-cs"/>
              </a:rPr>
              <a:t>Kako enostranske razlage spodbujajo napačne interpretacije v času psihoze – primeri</a:t>
            </a:r>
            <a:endParaRPr lang="en-US"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6093296"/>
            <a:ext cx="1137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eaLnBrk="1" hangingPunct="1"/>
            <a:r>
              <a:rPr lang="sl-SI" altLang="de-DE" sz="2000" dirty="0">
                <a:solidFill>
                  <a:srgbClr val="004992"/>
                </a:solidFill>
                <a:latin typeface="+mn-lt"/>
                <a:cs typeface="+mn-cs"/>
              </a:rPr>
              <a:t>Lahko kdo na kratko podeli svojo </a:t>
            </a:r>
            <a:r>
              <a:rPr lang="de-DE" altLang="de-DE" sz="2000" dirty="0">
                <a:solidFill>
                  <a:srgbClr val="004992"/>
                </a:solidFill>
                <a:latin typeface="+mn-lt"/>
                <a:cs typeface="+mn-cs"/>
              </a:rPr>
              <a:t>l</a:t>
            </a:r>
            <a:r>
              <a:rPr lang="sl-SI" altLang="de-DE" sz="2000" dirty="0">
                <a:solidFill>
                  <a:srgbClr val="004992"/>
                </a:solidFill>
                <a:latin typeface="+mn-lt"/>
                <a:cs typeface="+mn-cs"/>
              </a:rPr>
              <a:t>astno osebno izkušn</a:t>
            </a:r>
            <a:r>
              <a:rPr lang="de-DE" altLang="de-DE" sz="2000" dirty="0">
                <a:solidFill>
                  <a:srgbClr val="004992"/>
                </a:solidFill>
                <a:latin typeface="+mn-lt"/>
                <a:cs typeface="+mn-cs"/>
              </a:rPr>
              <a:t>j</a:t>
            </a:r>
            <a:r>
              <a:rPr lang="sl-SI" altLang="de-DE" sz="2000" dirty="0">
                <a:solidFill>
                  <a:srgbClr val="004992"/>
                </a:solidFill>
                <a:latin typeface="+mn-lt"/>
                <a:cs typeface="+mn-cs"/>
              </a:rPr>
              <a:t>o</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4207813306"/>
              </p:ext>
            </p:extLst>
          </p:nvPr>
        </p:nvGraphicFramePr>
        <p:xfrm>
          <a:off x="408955" y="2203704"/>
          <a:ext cx="11376000" cy="3688062"/>
        </p:xfrm>
        <a:graphic>
          <a:graphicData uri="http://schemas.openxmlformats.org/drawingml/2006/table">
            <a:tbl>
              <a:tblPr firstRow="1" bandRow="1">
                <a:tableStyleId>{21E4AEA4-8DFA-4A89-87EB-49C32662AFE0}</a:tableStyleId>
              </a:tblPr>
              <a:tblGrid>
                <a:gridCol w="2664296">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539933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Dogodek</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Razlaga v času psihoze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Druge razlage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Ljudje se smejejo, ko govorite.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Ljudi ne zanima, kar govorim, samo posmehujejo se mi.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Čisto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naključje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nekdo</a:t>
                      </a:r>
                      <a:r>
                        <a:rPr kumimoji="0" lang="en-US" sz="2000" b="0" i="0" u="none" strike="noStrike" cap="none" normalizeH="0" baseline="0" dirty="0">
                          <a:ln>
                            <a:noFill/>
                          </a:ln>
                          <a:solidFill>
                            <a:srgbClr val="333333"/>
                          </a:solidFill>
                          <a:effectLst/>
                          <a:latin typeface="Calibri Light"/>
                          <a:cs typeface="Times New Roman" pitchFamily="18" charset="0"/>
                        </a:rPr>
                        <a:t> drug je </a:t>
                      </a:r>
                      <a:r>
                        <a:rPr kumimoji="0" lang="en-US" sz="2000" b="0" i="0" u="none" strike="noStrike" cap="none" normalizeH="0" baseline="0" dirty="0" err="1">
                          <a:ln>
                            <a:noFill/>
                          </a:ln>
                          <a:solidFill>
                            <a:srgbClr val="333333"/>
                          </a:solidFill>
                          <a:effectLst/>
                          <a:latin typeface="Calibri Light"/>
                          <a:cs typeface="Times New Roman" pitchFamily="18" charset="0"/>
                        </a:rPr>
                        <a:t>istočasno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povedal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šalo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ljudi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zabava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vaš</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črni</a:t>
                      </a:r>
                      <a:r>
                        <a:rPr kumimoji="0" lang="en-US" sz="2000" b="0" i="0" u="none" strike="noStrike" cap="none" normalizeH="0" baseline="0" dirty="0">
                          <a:ln>
                            <a:noFill/>
                          </a:ln>
                          <a:solidFill>
                            <a:srgbClr val="333333"/>
                          </a:solidFill>
                          <a:effectLst/>
                          <a:latin typeface="Calibri Light"/>
                          <a:cs typeface="Times New Roman" pitchFamily="18" charset="0"/>
                        </a:rPr>
                        <a:t> humor.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Zredili ste se.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dirty="0">
                          <a:ln>
                            <a:noFill/>
                          </a:ln>
                          <a:solidFill>
                            <a:srgbClr val="333333"/>
                          </a:solidFill>
                          <a:effectLst/>
                          <a:latin typeface="Calibri Light"/>
                          <a:cs typeface="Times New Roman" pitchFamily="18" charset="0"/>
                        </a:rPr>
                        <a:t>Škrt zdravnik vam je predpisal poceni zdravila.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Stranski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učinki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zdravil</a:t>
                      </a:r>
                      <a:r>
                        <a:rPr kumimoji="0" lang="en-US" sz="2000" b="0" i="0" u="none" strike="noStrike" cap="none" normalizeH="0" baseline="0" dirty="0">
                          <a:ln>
                            <a:noFill/>
                          </a:ln>
                          <a:solidFill>
                            <a:srgbClr val="333333"/>
                          </a:solidFill>
                          <a:effectLst/>
                          <a:latin typeface="Calibri Light"/>
                          <a:cs typeface="Times New Roman" pitchFamily="18" charset="0"/>
                        </a:rPr>
                        <a:t> so </a:t>
                      </a:r>
                      <a:r>
                        <a:rPr kumimoji="0" lang="en-US" sz="2000" b="0" i="0" u="none" strike="noStrike" cap="none" normalizeH="0" baseline="0" dirty="0" err="1">
                          <a:ln>
                            <a:noFill/>
                          </a:ln>
                          <a:solidFill>
                            <a:srgbClr val="333333"/>
                          </a:solidFill>
                          <a:effectLst/>
                          <a:latin typeface="Calibri Light"/>
                          <a:cs typeface="Times New Roman" pitchFamily="18" charset="0"/>
                        </a:rPr>
                        <a:t>možni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vendar</a:t>
                      </a:r>
                      <a:r>
                        <a:rPr kumimoji="0" lang="en-US" sz="2000" b="0" i="0" u="none" strike="noStrike" cap="none" normalizeH="0" baseline="0" dirty="0">
                          <a:ln>
                            <a:noFill/>
                          </a:ln>
                          <a:solidFill>
                            <a:srgbClr val="333333"/>
                          </a:solidFill>
                          <a:effectLst/>
                          <a:latin typeface="Calibri Light"/>
                          <a:cs typeface="Times New Roman" pitchFamily="18" charset="0"/>
                        </a:rPr>
                        <a:t> k </a:t>
                      </a:r>
                      <a:r>
                        <a:rPr kumimoji="0" lang="en-US" sz="2000" b="0" i="0" u="none" strike="noStrike" cap="none" normalizeH="0" baseline="0" dirty="0" err="1">
                          <a:ln>
                            <a:noFill/>
                          </a:ln>
                          <a:solidFill>
                            <a:srgbClr val="333333"/>
                          </a:solidFill>
                          <a:effectLst/>
                          <a:latin typeface="Calibri Light"/>
                          <a:cs typeface="Times New Roman" pitchFamily="18" charset="0"/>
                        </a:rPr>
                        <a:t>temu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prispeva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nezdrava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prehrana</a:t>
                      </a:r>
                      <a:r>
                        <a:rPr kumimoji="0" lang="en-US" sz="2000" b="0" i="0" u="none" strike="noStrike" cap="none" normalizeH="0" baseline="0" dirty="0">
                          <a:ln>
                            <a:noFill/>
                          </a:ln>
                          <a:solidFill>
                            <a:srgbClr val="333333"/>
                          </a:solidFill>
                          <a:effectLst/>
                          <a:latin typeface="Calibri Light"/>
                          <a:cs typeface="Times New Roman" pitchFamily="18" charset="0"/>
                        </a:rPr>
                        <a:t> in </a:t>
                      </a:r>
                      <a:r>
                        <a:rPr kumimoji="0" lang="en-US" sz="2000" b="0" i="0" u="none" strike="noStrike" cap="none" normalizeH="0" baseline="0" dirty="0" err="1">
                          <a:ln>
                            <a:noFill/>
                          </a:ln>
                          <a:solidFill>
                            <a:srgbClr val="333333"/>
                          </a:solidFill>
                          <a:effectLst/>
                          <a:latin typeface="Calibri Light"/>
                          <a:cs typeface="Times New Roman" pitchFamily="18" charset="0"/>
                        </a:rPr>
                        <a:t>telesna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neaktivnost</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pl-PL" sz="2000" b="0" i="0" u="none" strike="noStrike" cap="none" normalizeH="0" baseline="0">
                          <a:ln>
                            <a:noFill/>
                          </a:ln>
                          <a:solidFill>
                            <a:srgbClr val="333333"/>
                          </a:solidFill>
                          <a:effectLst/>
                          <a:latin typeface="Calibri Light"/>
                          <a:cs typeface="Times New Roman" pitchFamily="18" charset="0"/>
                        </a:rPr>
                        <a:t>Na vašem kolesu je počila guma.</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Vandali</a:t>
                      </a:r>
                      <a:r>
                        <a:rPr kumimoji="0" lang="en-US" sz="2000" b="0" i="0" u="none" strike="noStrike" cap="none" normalizeH="0" baseline="0" dirty="0">
                          <a:ln>
                            <a:noFill/>
                          </a:ln>
                          <a:solidFill>
                            <a:srgbClr val="333333"/>
                          </a:solidFill>
                          <a:effectLst/>
                          <a:latin typeface="Calibri Light"/>
                          <a:cs typeface="Times New Roman" pitchFamily="18" charset="0"/>
                        </a:rPr>
                        <a:t> so </a:t>
                      </a:r>
                      <a:r>
                        <a:rPr kumimoji="0" lang="en-US" sz="2000" b="0" i="0" u="none" strike="noStrike" cap="none" normalizeH="0" baseline="0" dirty="0" err="1">
                          <a:ln>
                            <a:noFill/>
                          </a:ln>
                          <a:solidFill>
                            <a:srgbClr val="333333"/>
                          </a:solidFill>
                          <a:effectLst/>
                          <a:latin typeface="Calibri Light"/>
                          <a:cs typeface="Times New Roman" pitchFamily="18" charset="0"/>
                        </a:rPr>
                        <a:t>vse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naokoli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jaz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njihova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tarča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Pozabil si napolniti gume; žebelj v gumi.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Stil pripisovanja</a:t>
            </a:r>
            <a:br>
              <a:rPr lang="de-DE" altLang="de-DE" sz="3600">
                <a:solidFill>
                  <a:srgbClr val="004992"/>
                </a:solidFill>
                <a:latin typeface="+mn-lt"/>
                <a:ea typeface="+mn-ea"/>
                <a:cs typeface="+mn-cs"/>
              </a:rPr>
            </a:br>
            <a:r>
              <a:rPr lang="de-DE" altLang="de-DE">
                <a:solidFill>
                  <a:srgbClr val="004992"/>
                </a:solidFill>
                <a:latin typeface="+mn-lt"/>
                <a:ea typeface="+mn-ea"/>
                <a:cs typeface="+mn-cs"/>
              </a:rPr>
              <a:t>Kaj se bomo danes naučili:</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sl-SI" altLang="de-DE" sz="2400" dirty="0">
                <a:solidFill>
                  <a:srgbClr val="333333"/>
                </a:solidFill>
              </a:rPr>
              <a:t>razmisliti o različnih možnih vzrokih nekega dogodka</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ne hiteti v sprejemanje samo ene razlage</a:t>
            </a:r>
            <a:endParaRPr lang="en-US" altLang="de-DE" sz="2400" dirty="0">
              <a:solidFill>
                <a:srgbClr val="333333"/>
              </a:solidFill>
            </a:endParaRPr>
          </a:p>
          <a:p>
            <a:pPr marL="342900" indent="-342900" eaLnBrk="1" hangingPunct="1">
              <a:buClr>
                <a:srgbClr val="333333"/>
              </a:buClr>
              <a:buFont typeface="WingDings"/>
              <a:buChar char=""/>
            </a:pPr>
            <a:r>
              <a:rPr lang="sl-SI" altLang="de-DE" sz="2400" dirty="0">
                <a:solidFill>
                  <a:srgbClr val="333333"/>
                </a:solidFill>
              </a:rPr>
              <a:t>razpravljati o posledicah različnih razlag</a:t>
            </a:r>
          </a:p>
          <a:p>
            <a:pPr lvl="0" defTabSz="914400" fontAlgn="base">
              <a:buClr>
                <a:srgbClr val="336699"/>
              </a:buClr>
            </a:pPr>
            <a:r>
              <a:rPr lang="sl-SI" altLang="de-DE" sz="2400" dirty="0">
                <a:solidFill>
                  <a:srgbClr val="004992"/>
                </a:solidFill>
              </a:rPr>
              <a:t>V vsakdanjem življenju skušajmo biti čim bolj realistični</a:t>
            </a:r>
            <a:r>
              <a:rPr lang="de-DE" altLang="de-DE" sz="2400" dirty="0">
                <a:solidFill>
                  <a:srgbClr val="004992"/>
                </a:solidFill>
              </a:rPr>
              <a:t>:</a:t>
            </a:r>
          </a:p>
          <a:p>
            <a:pPr lvl="0" defTabSz="914400" fontAlgn="base">
              <a:buClr>
                <a:srgbClr val="336699"/>
              </a:buClr>
            </a:pPr>
            <a:r>
              <a:rPr lang="sl-SI" altLang="de-DE" sz="2400" dirty="0">
                <a:solidFill>
                  <a:srgbClr val="004992"/>
                </a:solidFill>
              </a:rPr>
              <a:t>Ne smemo vedno kriviti druge za naš neuspeh ali vedno kriviti sebe, ko gredo stvari narobe.</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Prodajalec vam je vrnil celotni znesek za poškodovano blago.</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sl-SI" altLang="de-DE" sz="2400" dirty="0">
                <a:solidFill>
                  <a:srgbClr val="333333"/>
                </a:solidFill>
              </a:rPr>
              <a:t>Zakaj vam je prodajalec vrnil celotni </a:t>
            </a:r>
            <a:r>
              <a:rPr lang="sl-SI" altLang="de-DE" sz="2400">
                <a:solidFill>
                  <a:srgbClr val="333333"/>
                </a:solidFill>
              </a:rPr>
              <a:t>znesek</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Ko vstopite v sobo, vsi utihnejo.</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sl-SI" altLang="de-DE" sz="2400" dirty="0">
                <a:solidFill>
                  <a:srgbClr val="333333"/>
                </a:solidFill>
              </a:rPr>
              <a:t>Zaradi česa so ljudje nehali govoriti ravno takrat, ko ste vstopili v </a:t>
            </a:r>
            <a:r>
              <a:rPr lang="sl-SI" altLang="de-DE" sz="2400">
                <a:solidFill>
                  <a:srgbClr val="333333"/>
                </a:solidFill>
              </a:rPr>
              <a:t>sobo</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Nekdo reče, da ne izgledate dobro.</a:t>
            </a:r>
            <a:endParaRPr lang="de-DE"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sl-SI" altLang="de-DE" sz="2400" dirty="0">
                <a:solidFill>
                  <a:srgbClr val="333333"/>
                </a:solidFill>
              </a:rPr>
              <a:t>Zaradi česa je ta oseba to rekla</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Padete na izpitu.</a:t>
            </a:r>
            <a:endParaRPr lang="de-DE"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ste padli na </a:t>
            </a:r>
            <a:r>
              <a:rPr lang="sl-SI" altLang="de-DE" sz="2400">
                <a:solidFill>
                  <a:srgbClr val="333333"/>
                </a:solidFill>
              </a:rPr>
              <a:t>izpitu</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Spomnite se svojih lastnih primerov!</a:t>
            </a:r>
            <a:endParaRPr lang="de-DE" altLang="de-DE" sz="3600">
              <a:latin typeface="+mn-lt"/>
              <a:ea typeface="+mn-ea"/>
              <a:cs typeface="+mn-cs"/>
            </a:endParaRPr>
          </a:p>
        </p:txBody>
      </p:sp>
      <p:sp>
        <p:nvSpPr>
          <p:cNvPr id="33795" name="Rectangle 3"/>
          <p:cNvSpPr>
            <a:spLocks noGrp="1" noChangeArrowheads="1"/>
          </p:cNvSpPr>
          <p:nvPr>
            <p:ph idx="1"/>
          </p:nvPr>
        </p:nvSpPr>
        <p:spPr>
          <a:noFill/>
        </p:spPr>
        <p:txBody>
          <a:bodyPr>
            <a:noAutofit/>
          </a:bodyPr>
          <a:lstStyle/>
          <a:p>
            <a:pPr marL="184150" indent="-184150" eaLnBrk="1" hangingPunct="1">
              <a:lnSpc>
                <a:spcPct val="90000"/>
              </a:lnSpc>
              <a:buFontTx/>
              <a:buNone/>
            </a:pPr>
            <a:r>
              <a:rPr lang="sl-SI" altLang="de-DE" sz="2400">
                <a:solidFill>
                  <a:srgbClr val="333333"/>
                </a:solidFill>
              </a:rPr>
              <a:t>Kaj bi lah</a:t>
            </a:r>
            <a:r>
              <a:rPr lang="de-DE" altLang="de-DE" sz="2400">
                <a:solidFill>
                  <a:srgbClr val="333333"/>
                </a:solidFill>
              </a:rPr>
              <a:t>k</a:t>
            </a:r>
            <a:r>
              <a:rPr lang="sl-SI" altLang="de-DE" sz="2400">
                <a:solidFill>
                  <a:srgbClr val="333333"/>
                </a:solidFill>
              </a:rPr>
              <a:t>o vodilo do situacije</a:t>
            </a:r>
            <a:r>
              <a:rPr lang="en-US" altLang="de-DE" sz="2400">
                <a:solidFill>
                  <a:srgbClr val="333333"/>
                </a:solidFill>
              </a:rPr>
              <a:t>?</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Notranji glas vam pravi, da niste dober človek.</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90000"/>
              </a:lnSpc>
              <a:buFontTx/>
              <a:buNone/>
            </a:pPr>
            <a:r>
              <a:rPr lang="sl-SI" altLang="de-DE" sz="2400" b="1">
                <a:solidFill>
                  <a:srgbClr val="004992"/>
                </a:solidFill>
              </a:rPr>
              <a:t>Razlogi</a:t>
            </a:r>
            <a:r>
              <a:rPr lang="de-DE" altLang="de-DE" sz="2400" b="1">
                <a:solidFill>
                  <a:srgbClr val="004992"/>
                </a:solidFill>
              </a:rPr>
              <a:t>...</a:t>
            </a:r>
          </a:p>
          <a:p>
            <a:pPr eaLnBrk="1" hangingPunct="1">
              <a:lnSpc>
                <a:spcPct val="90000"/>
              </a:lnSpc>
              <a:buFontTx/>
              <a:buNone/>
            </a:pPr>
            <a:r>
              <a:rPr lang="de-DE" altLang="de-DE" sz="2400">
                <a:solidFill>
                  <a:srgbClr val="333333"/>
                </a:solidFill>
              </a:rPr>
              <a:t>...</a:t>
            </a:r>
            <a:r>
              <a:rPr lang="sl-SI" altLang="de-DE" sz="2400">
                <a:solidFill>
                  <a:srgbClr val="333333"/>
                </a:solidFill>
              </a:rPr>
              <a:t>vi osebno</a:t>
            </a:r>
            <a:endParaRPr lang="de-DE" altLang="de-DE" sz="2400">
              <a:solidFill>
                <a:srgbClr val="333333"/>
              </a:solidFill>
            </a:endParaRPr>
          </a:p>
          <a:p>
            <a:pPr eaLnBrk="1" hangingPunct="1">
              <a:lnSpc>
                <a:spcPct val="90000"/>
              </a:lnSpc>
              <a:buFontTx/>
              <a:buNone/>
            </a:pPr>
            <a:r>
              <a:rPr lang="de-DE" altLang="de-DE" sz="2400">
                <a:solidFill>
                  <a:srgbClr val="333333"/>
                </a:solidFill>
              </a:rPr>
              <a:t>...</a:t>
            </a:r>
            <a:r>
              <a:rPr lang="sl-SI" altLang="de-DE" sz="2400">
                <a:solidFill>
                  <a:srgbClr val="333333"/>
                </a:solidFill>
              </a:rPr>
              <a:t>drugi ljudje</a:t>
            </a:r>
            <a:endParaRPr lang="de-DE" altLang="de-DE" sz="2400">
              <a:solidFill>
                <a:srgbClr val="333333"/>
              </a:solidFill>
            </a:endParaRPr>
          </a:p>
          <a:p>
            <a:pPr eaLnBrk="1" hangingPunct="1">
              <a:lnSpc>
                <a:spcPct val="90000"/>
              </a:lnSpc>
              <a:buFontTx/>
              <a:buNone/>
            </a:pPr>
            <a:r>
              <a:rPr lang="de-DE" altLang="de-DE" sz="2400">
                <a:solidFill>
                  <a:srgbClr val="333333"/>
                </a:solidFill>
              </a:rPr>
              <a:t>...</a:t>
            </a:r>
            <a:r>
              <a:rPr lang="sl-SI" altLang="de-DE" sz="2400">
                <a:solidFill>
                  <a:srgbClr val="333333"/>
                </a:solidFill>
              </a:rPr>
              <a:t> okoliščine</a:t>
            </a:r>
            <a:r>
              <a:rPr lang="de-DE" altLang="de-DE" sz="2400">
                <a:solidFill>
                  <a:srgbClr val="333333"/>
                </a:solidFill>
              </a:rPr>
              <a:t>/</a:t>
            </a:r>
            <a:r>
              <a:rPr lang="sl-SI" altLang="de-DE" sz="2400">
                <a:solidFill>
                  <a:srgbClr val="333333"/>
                </a:solidFill>
              </a:rPr>
              <a:t>naključje</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Notranji glas vam pravi, da niste dober človek.</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0"/>
              </a:spcBef>
            </a:pPr>
            <a:r>
              <a:rPr lang="sl-SI" altLang="de-DE" sz="2000" b="1" dirty="0">
                <a:solidFill>
                  <a:srgbClr val="004992"/>
                </a:solidFill>
              </a:rPr>
              <a:t>Razlogi</a:t>
            </a:r>
            <a:r>
              <a:rPr lang="en-US" altLang="de-DE" sz="2000" b="1" dirty="0">
                <a:solidFill>
                  <a:srgbClr val="004992"/>
                </a:solidFill>
              </a:rPr>
              <a:t>...</a:t>
            </a:r>
          </a:p>
          <a:p>
            <a:pPr lvl="0" defTabSz="914400"/>
            <a:r>
              <a:rPr lang="en-US" altLang="de-DE" sz="2000" b="1" dirty="0">
                <a:solidFill>
                  <a:srgbClr val="004992"/>
                </a:solidFill>
              </a:rPr>
              <a:t>... </a:t>
            </a:r>
            <a:r>
              <a:rPr lang="sl-SI" altLang="de-DE" sz="2000" b="1" dirty="0">
                <a:solidFill>
                  <a:srgbClr val="004992"/>
                </a:solidFill>
              </a:rPr>
              <a:t>vi osebno</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sl-SI" altLang="de-DE" sz="2000">
                <a:solidFill>
                  <a:srgbClr val="333333"/>
                </a:solidFill>
              </a:rPr>
              <a:t>Na </a:t>
            </a:r>
            <a:r>
              <a:rPr lang="sl-SI" altLang="de-DE" sz="2000" dirty="0">
                <a:solidFill>
                  <a:srgbClr val="333333"/>
                </a:solidFill>
              </a:rPr>
              <a:t>žalost vedno krivim sebe</a:t>
            </a:r>
            <a:r>
              <a:rPr lang="en-US" altLang="de-DE" sz="2000" dirty="0">
                <a:solidFill>
                  <a:srgbClr val="333333"/>
                </a:solidFill>
              </a:rPr>
              <a:t>. </a:t>
            </a:r>
            <a:r>
              <a:rPr lang="sl-SI" altLang="de-DE" sz="2000" dirty="0">
                <a:solidFill>
                  <a:srgbClr val="333333"/>
                </a:solidFill>
              </a:rPr>
              <a:t>To je neka vrsta skritega sovraštva do </a:t>
            </a:r>
            <a:r>
              <a:rPr lang="sl-SI" altLang="de-DE" sz="2000">
                <a:solidFill>
                  <a:srgbClr val="333333"/>
                </a:solidFill>
              </a:rPr>
              <a:t>sebe</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sl-SI" altLang="de-DE" sz="2000">
                <a:solidFill>
                  <a:srgbClr val="333333"/>
                </a:solidFill>
              </a:rPr>
              <a:t>Znorel bom</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sl-SI" altLang="de-DE" sz="2000">
                <a:solidFill>
                  <a:srgbClr val="333333"/>
                </a:solidFill>
              </a:rPr>
              <a:t>Zdi </a:t>
            </a:r>
            <a:r>
              <a:rPr lang="sl-SI" altLang="de-DE" sz="2000" dirty="0">
                <a:solidFill>
                  <a:srgbClr val="333333"/>
                </a:solidFill>
              </a:rPr>
              <a:t>se </a:t>
            </a:r>
            <a:r>
              <a:rPr lang="sl-SI" altLang="de-DE" sz="2000" i="1" dirty="0">
                <a:solidFill>
                  <a:srgbClr val="333333"/>
                </a:solidFill>
              </a:rPr>
              <a:t>kot da</a:t>
            </a:r>
            <a:r>
              <a:rPr lang="en-US" altLang="de-DE" sz="2000" dirty="0">
                <a:solidFill>
                  <a:srgbClr val="333333"/>
                </a:solidFill>
              </a:rPr>
              <a:t> </a:t>
            </a:r>
            <a:r>
              <a:rPr lang="sl-SI" altLang="de-DE" sz="2000" i="1" dirty="0">
                <a:solidFill>
                  <a:srgbClr val="333333"/>
                </a:solidFill>
              </a:rPr>
              <a:t>razmišlja nekdo drug</a:t>
            </a:r>
            <a:r>
              <a:rPr lang="en-US" altLang="de-DE" sz="2000" dirty="0">
                <a:solidFill>
                  <a:srgbClr val="333333"/>
                </a:solidFill>
              </a:rPr>
              <a:t>. </a:t>
            </a:r>
            <a:r>
              <a:rPr lang="sl-SI" altLang="de-DE" sz="2000" dirty="0">
                <a:solidFill>
                  <a:srgbClr val="333333"/>
                </a:solidFill>
              </a:rPr>
              <a:t>Vendar vem, da so to moje </a:t>
            </a:r>
            <a:r>
              <a:rPr lang="sl-SI" altLang="de-DE" sz="2000">
                <a:solidFill>
                  <a:srgbClr val="333333"/>
                </a:solidFill>
              </a:rPr>
              <a:t>misli</a:t>
            </a:r>
            <a:r>
              <a:rPr lang="en-US" altLang="de-DE" sz="2000">
                <a:solidFill>
                  <a:srgbClr val="333333"/>
                </a:solidFill>
              </a:rPr>
              <a:t>.”</a:t>
            </a:r>
            <a:endParaRPr lang="en-US" altLang="de-DE" sz="2000" dirty="0">
              <a:solidFill>
                <a:srgbClr val="333333"/>
              </a:solidFill>
            </a:endParaRPr>
          </a:p>
          <a:p>
            <a:pPr lvl="0" defTabSz="914400">
              <a:buClr>
                <a:srgbClr val="333333"/>
              </a:buClr>
            </a:pPr>
            <a:r>
              <a:rPr lang="en-US" altLang="de-DE" sz="2000" b="1" dirty="0">
                <a:solidFill>
                  <a:srgbClr val="004992"/>
                </a:solidFill>
              </a:rPr>
              <a:t>... </a:t>
            </a:r>
            <a:r>
              <a:rPr lang="sl-SI" altLang="de-DE" sz="2000" b="1" dirty="0">
                <a:solidFill>
                  <a:srgbClr val="004992"/>
                </a:solidFill>
              </a:rPr>
              <a:t>drugi</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sl-SI" altLang="de-DE" sz="2000">
                <a:solidFill>
                  <a:srgbClr val="333333"/>
                </a:solidFill>
              </a:rPr>
              <a:t>Nekaj </a:t>
            </a:r>
            <a:r>
              <a:rPr lang="sl-SI" altLang="de-DE" sz="2000" dirty="0">
                <a:solidFill>
                  <a:srgbClr val="333333"/>
                </a:solidFill>
              </a:rPr>
              <a:t>so vstavili v mojo </a:t>
            </a:r>
            <a:r>
              <a:rPr lang="sl-SI" altLang="de-DE" sz="2000">
                <a:solidFill>
                  <a:srgbClr val="333333"/>
                </a:solidFill>
              </a:rPr>
              <a:t>glavo</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sl-SI" altLang="de-DE" sz="2000">
                <a:solidFill>
                  <a:srgbClr val="333333"/>
                </a:solidFill>
              </a:rPr>
              <a:t>Ne </a:t>
            </a:r>
            <a:r>
              <a:rPr lang="sl-SI" altLang="de-DE" sz="2000" dirty="0">
                <a:solidFill>
                  <a:srgbClr val="333333"/>
                </a:solidFill>
              </a:rPr>
              <a:t>vem, kako se je to zgodilo, ampak nekdo je prevzel nadzor nad mojimi </a:t>
            </a:r>
            <a:r>
              <a:rPr lang="sl-SI" altLang="de-DE" sz="2000">
                <a:solidFill>
                  <a:srgbClr val="333333"/>
                </a:solidFill>
              </a:rPr>
              <a:t>mislimi.</a:t>
            </a:r>
            <a:r>
              <a:rPr lang="en-US" altLang="de-DE" sz="2000">
                <a:solidFill>
                  <a:srgbClr val="333333"/>
                </a:solidFill>
              </a:rPr>
              <a:t>”</a:t>
            </a:r>
            <a:endParaRPr lang="en-US" altLang="de-DE" sz="2000" dirty="0">
              <a:solidFill>
                <a:srgbClr val="333333"/>
              </a:solidFill>
            </a:endParaRPr>
          </a:p>
          <a:p>
            <a:pPr lvl="0" defTabSz="914400">
              <a:buClr>
                <a:srgbClr val="333333"/>
              </a:buClr>
            </a:pPr>
            <a:r>
              <a:rPr lang="en-US" altLang="de-DE" sz="2000" b="1" dirty="0">
                <a:solidFill>
                  <a:srgbClr val="004992"/>
                </a:solidFill>
              </a:rPr>
              <a:t>... </a:t>
            </a:r>
            <a:r>
              <a:rPr lang="sl-SI" altLang="de-DE" sz="2000" b="1" dirty="0">
                <a:solidFill>
                  <a:srgbClr val="004992"/>
                </a:solidFill>
              </a:rPr>
              <a:t>Okoliščine</a:t>
            </a:r>
            <a:r>
              <a:rPr lang="en-US" altLang="de-DE" sz="2000" b="1" dirty="0">
                <a:solidFill>
                  <a:srgbClr val="004992"/>
                </a:solidFill>
              </a:rPr>
              <a:t>/</a:t>
            </a:r>
            <a:r>
              <a:rPr lang="sl-SI" altLang="de-DE" sz="2000" b="1" dirty="0">
                <a:solidFill>
                  <a:srgbClr val="004992"/>
                </a:solidFill>
              </a:rPr>
              <a:t>naključje</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sl-SI" altLang="de-DE" sz="2000">
                <a:solidFill>
                  <a:srgbClr val="333333"/>
                </a:solidFill>
              </a:rPr>
              <a:t>Te </a:t>
            </a:r>
            <a:r>
              <a:rPr lang="sl-SI" altLang="de-DE" sz="2000" dirty="0">
                <a:solidFill>
                  <a:srgbClr val="333333"/>
                </a:solidFill>
              </a:rPr>
              <a:t>dni sem pod velikim stresom</a:t>
            </a:r>
            <a:r>
              <a:rPr lang="en-US" altLang="de-DE" sz="2000" dirty="0">
                <a:solidFill>
                  <a:srgbClr val="333333"/>
                </a:solidFill>
              </a:rPr>
              <a:t>. </a:t>
            </a:r>
            <a:r>
              <a:rPr lang="sl-SI" altLang="de-DE" sz="2000" dirty="0">
                <a:solidFill>
                  <a:srgbClr val="333333"/>
                </a:solidFill>
              </a:rPr>
              <a:t>Zato doživljam vse bolj intenzivno, tudi moje </a:t>
            </a:r>
            <a:r>
              <a:rPr lang="sl-SI" altLang="de-DE" sz="2000">
                <a:solidFill>
                  <a:srgbClr val="333333"/>
                </a:solidFill>
              </a:rPr>
              <a:t>misli.</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sl-SI" altLang="de-DE" sz="2000">
                <a:solidFill>
                  <a:srgbClr val="333333"/>
                </a:solidFill>
              </a:rPr>
              <a:t>V </a:t>
            </a:r>
            <a:r>
              <a:rPr lang="sl-SI" altLang="de-DE" sz="2000" dirty="0">
                <a:solidFill>
                  <a:srgbClr val="333333"/>
                </a:solidFill>
              </a:rPr>
              <a:t>ušesih mi zvoni, ker sem poslušal glasno </a:t>
            </a:r>
            <a:r>
              <a:rPr lang="sl-SI" altLang="de-DE" sz="2000">
                <a:solidFill>
                  <a:srgbClr val="333333"/>
                </a:solidFill>
              </a:rPr>
              <a:t>glasbo</a:t>
            </a:r>
            <a:r>
              <a:rPr lang="en-US" altLang="de-DE" sz="200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Notranji glas vam pravi, da niste dober človek.</a:t>
            </a:r>
            <a:endParaRPr lang="en-US" sz="360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sl-SI" altLang="de-DE" sz="2400" b="1" dirty="0">
                <a:solidFill>
                  <a:srgbClr val="004992"/>
                </a:solidFill>
              </a:rPr>
              <a:t>Psihoza</a:t>
            </a:r>
            <a:r>
              <a:rPr lang="de-DE" altLang="de-DE" sz="2400" b="1" dirty="0">
                <a:solidFill>
                  <a:srgbClr val="004992"/>
                </a:solidFill>
              </a:rPr>
              <a:t>: </a:t>
            </a:r>
            <a:r>
              <a:rPr lang="sl-SI" altLang="de-DE" sz="2400" b="1" dirty="0">
                <a:solidFill>
                  <a:srgbClr val="004992"/>
                </a:solidFill>
              </a:rPr>
              <a:t>Notranji glas je pripisan drugim ljudem / silam:</a:t>
            </a:r>
            <a:endParaRPr lang="de-DE" altLang="de-DE" sz="2400" b="1" dirty="0">
              <a:solidFill>
                <a:srgbClr val="004992"/>
              </a:solidFill>
            </a:endParaRPr>
          </a:p>
          <a:p>
            <a:pPr marL="342900" indent="-342900" eaLnBrk="1" hangingPunct="1">
              <a:buClr>
                <a:srgbClr val="333333"/>
              </a:buClr>
              <a:buFont typeface="WingDings"/>
              <a:buChar char=""/>
            </a:pPr>
            <a:r>
              <a:rPr lang="en-US" altLang="de-DE" sz="2400">
                <a:solidFill>
                  <a:srgbClr val="333333"/>
                </a:solidFill>
              </a:rPr>
              <a:t>“</a:t>
            </a:r>
            <a:r>
              <a:rPr lang="sl-SI" altLang="de-DE" sz="2400">
                <a:solidFill>
                  <a:srgbClr val="333333"/>
                </a:solidFill>
              </a:rPr>
              <a:t>Nekaj </a:t>
            </a:r>
            <a:r>
              <a:rPr lang="sl-SI" altLang="de-DE" sz="2400" dirty="0">
                <a:solidFill>
                  <a:srgbClr val="333333"/>
                </a:solidFill>
              </a:rPr>
              <a:t>so vstavili v mojo </a:t>
            </a:r>
            <a:r>
              <a:rPr lang="sl-SI" altLang="de-DE" sz="2400">
                <a:solidFill>
                  <a:srgbClr val="333333"/>
                </a:solidFill>
              </a:rPr>
              <a:t>glavo</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indent="-342900" eaLnBrk="1" hangingPunct="1">
              <a:buClr>
                <a:srgbClr val="333333"/>
              </a:buClr>
              <a:buFont typeface="WingDings"/>
              <a:buChar char=""/>
            </a:pPr>
            <a:r>
              <a:rPr lang="en-US" altLang="de-DE" sz="2400">
                <a:solidFill>
                  <a:srgbClr val="333333"/>
                </a:solidFill>
              </a:rPr>
              <a:t>“</a:t>
            </a:r>
            <a:r>
              <a:rPr lang="sl-SI" altLang="de-DE" sz="2400">
                <a:solidFill>
                  <a:srgbClr val="333333"/>
                </a:solidFill>
              </a:rPr>
              <a:t>Ne </a:t>
            </a:r>
            <a:r>
              <a:rPr lang="sl-SI" altLang="de-DE" sz="2400" dirty="0">
                <a:solidFill>
                  <a:srgbClr val="333333"/>
                </a:solidFill>
              </a:rPr>
              <a:t>vem, kako se je to zgodilo, ampak nekdo je prevzel nadzor nad mojimi </a:t>
            </a:r>
            <a:r>
              <a:rPr lang="sl-SI" altLang="de-DE" sz="2400">
                <a:solidFill>
                  <a:srgbClr val="333333"/>
                </a:solidFill>
              </a:rPr>
              <a:t>mislimi</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sl-SI" altLang="de-DE" sz="3600">
                <a:solidFill>
                  <a:srgbClr val="004992"/>
                </a:solidFill>
                <a:latin typeface="+mn-lt"/>
                <a:ea typeface="+mn-ea"/>
                <a:cs typeface="+mn-cs"/>
              </a:rPr>
              <a:t>Slišati glasove</a:t>
            </a:r>
            <a:br>
              <a:rPr lang="sl-SI" altLang="de-DE" sz="3600">
                <a:solidFill>
                  <a:srgbClr val="004992"/>
                </a:solidFill>
                <a:latin typeface="+mn-lt"/>
                <a:ea typeface="+mn-ea"/>
                <a:cs typeface="+mn-cs"/>
              </a:rPr>
            </a:br>
            <a:r>
              <a:rPr lang="sl-SI" altLang="de-DE">
                <a:solidFill>
                  <a:srgbClr val="004992"/>
                </a:solidFill>
                <a:latin typeface="+mn-lt"/>
                <a:ea typeface="+mn-ea"/>
                <a:cs typeface="+mn-cs"/>
              </a:rPr>
              <a:t>Lastne misli ali nadzor na daljavo?</a:t>
            </a:r>
            <a:br>
              <a:rPr lang="sl-SI" altLang="de-DE" sz="3600">
                <a:solidFill>
                  <a:srgbClr val="004992"/>
                </a:solidFill>
                <a:latin typeface="+mn-lt"/>
                <a:ea typeface="+mn-ea"/>
                <a:cs typeface="+mn-cs"/>
              </a:rPr>
            </a:br>
            <a:r>
              <a:rPr lang="sl-SI" altLang="de-DE">
                <a:solidFill>
                  <a:srgbClr val="004992"/>
                </a:solidFill>
                <a:latin typeface="+mn-lt"/>
                <a:ea typeface="+mn-ea"/>
                <a:cs typeface="+mn-cs"/>
              </a:rPr>
              <a:t>Za in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033202148"/>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Zakaj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menite</a:t>
                      </a:r>
                      <a:r>
                        <a:rPr kumimoji="0" lang="en-US" sz="1800" b="0" i="0" u="none" strike="noStrike" cap="none" normalizeH="0" baseline="0" dirty="0">
                          <a:ln>
                            <a:noFill/>
                          </a:ln>
                          <a:solidFill>
                            <a:srgbClr val="333333"/>
                          </a:solidFill>
                          <a:effectLst/>
                          <a:latin typeface="Calibri Light"/>
                          <a:cs typeface="Times New Roman" pitchFamily="18" charset="0"/>
                        </a:rPr>
                        <a:t>, da so </a:t>
                      </a: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vstavljeni</a:t>
                      </a:r>
                      <a:r>
                        <a:rPr kumimoji="0" lang="en-US" sz="1800" b="0" i="0" u="none" strike="noStrike" cap="none" normalizeH="0" baseline="0" dirty="0">
                          <a:ln>
                            <a:noFill/>
                          </a:ln>
                          <a:solidFill>
                            <a:srgbClr val="333333"/>
                          </a:solidFill>
                          <a:effectLst/>
                          <a:latin typeface="Calibri Light"/>
                          <a:cs typeface="Times New Roman" pitchFamily="18" charset="0"/>
                        </a:rPr>
                        <a:t> od </a:t>
                      </a:r>
                      <a:r>
                        <a:rPr kumimoji="0" lang="en-US" sz="1800" b="0" i="0" u="none" strike="noStrike" cap="none" normalizeH="0" baseline="0" dirty="0" err="1">
                          <a:ln>
                            <a:noFill/>
                          </a:ln>
                          <a:solidFill>
                            <a:srgbClr val="333333"/>
                          </a:solidFill>
                          <a:effectLst/>
                          <a:latin typeface="Calibri Light"/>
                          <a:cs typeface="Times New Roman" pitchFamily="18" charset="0"/>
                        </a:rPr>
                        <a:t>zunaj</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Ali so morda druge razlage za domneve na drugi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“Slišim jih jasno. V nasprotju s tem so moje misli čisto tiho!”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“Na te misli jaz ne morem vplivati. Ko se jim skušam postaviti po robu, je samo slabše. To je dokaz, da me nekdo res hoče uničiti.”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“Jaz ne bi imel nikoli tako hudobnih misli. Nikoli ne bi mogel škoditi drugim. Kljub temu imam ves čas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sl-SI" altLang="de-DE" sz="3600">
                <a:solidFill>
                  <a:srgbClr val="004992"/>
                </a:solidFill>
                <a:latin typeface="+mn-lt"/>
                <a:ea typeface="+mn-ea"/>
                <a:cs typeface="+mn-cs"/>
              </a:rPr>
              <a:t>Slišati glasove</a:t>
            </a:r>
            <a:br>
              <a:rPr lang="sl-SI" altLang="de-DE" sz="3600">
                <a:solidFill>
                  <a:srgbClr val="004992"/>
                </a:solidFill>
                <a:latin typeface="+mn-lt"/>
                <a:ea typeface="+mn-ea"/>
                <a:cs typeface="+mn-cs"/>
              </a:rPr>
            </a:br>
            <a:r>
              <a:rPr lang="sl-SI" altLang="de-DE">
                <a:solidFill>
                  <a:srgbClr val="004992"/>
                </a:solidFill>
                <a:latin typeface="+mn-lt"/>
                <a:ea typeface="+mn-ea"/>
                <a:cs typeface="+mn-cs"/>
              </a:rPr>
              <a:t>Lastne misli ali nadzor na daljavo?</a:t>
            </a:r>
            <a:br>
              <a:rPr lang="sl-SI" altLang="de-DE" sz="3600">
                <a:solidFill>
                  <a:srgbClr val="004992"/>
                </a:solidFill>
                <a:latin typeface="+mn-lt"/>
                <a:ea typeface="+mn-ea"/>
                <a:cs typeface="+mn-cs"/>
              </a:rPr>
            </a:br>
            <a:r>
              <a:rPr lang="sl-SI" altLang="de-DE">
                <a:solidFill>
                  <a:srgbClr val="004992"/>
                </a:solidFill>
                <a:latin typeface="+mn-lt"/>
                <a:ea typeface="+mn-ea"/>
                <a:cs typeface="+mn-cs"/>
              </a:rPr>
              <a:t>Za in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410501392"/>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Zakaj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menite</a:t>
                      </a:r>
                      <a:r>
                        <a:rPr kumimoji="0" lang="en-US" sz="1800" b="0" i="0" u="none" strike="noStrike" cap="none" normalizeH="0" baseline="0" dirty="0">
                          <a:ln>
                            <a:noFill/>
                          </a:ln>
                          <a:solidFill>
                            <a:srgbClr val="333333"/>
                          </a:solidFill>
                          <a:effectLst/>
                          <a:latin typeface="Calibri Light"/>
                          <a:cs typeface="Times New Roman" pitchFamily="18" charset="0"/>
                        </a:rPr>
                        <a:t>, da so </a:t>
                      </a: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vstavljeni</a:t>
                      </a:r>
                      <a:r>
                        <a:rPr kumimoji="0" lang="en-US" sz="1800" b="0" i="0" u="none" strike="noStrike" cap="none" normalizeH="0" baseline="0" dirty="0">
                          <a:ln>
                            <a:noFill/>
                          </a:ln>
                          <a:solidFill>
                            <a:srgbClr val="333333"/>
                          </a:solidFill>
                          <a:effectLst/>
                          <a:latin typeface="Calibri Light"/>
                          <a:cs typeface="Times New Roman" pitchFamily="18" charset="0"/>
                        </a:rPr>
                        <a:t> od </a:t>
                      </a:r>
                      <a:r>
                        <a:rPr kumimoji="0" lang="en-US" sz="1800" b="0" i="0" u="none" strike="noStrike" cap="none" normalizeH="0" baseline="0" dirty="0" err="1">
                          <a:ln>
                            <a:noFill/>
                          </a:ln>
                          <a:solidFill>
                            <a:srgbClr val="333333"/>
                          </a:solidFill>
                          <a:effectLst/>
                          <a:latin typeface="Calibri Light"/>
                          <a:cs typeface="Times New Roman" pitchFamily="18" charset="0"/>
                        </a:rPr>
                        <a:t>zunaj</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Ali so morda druge razlage za domneve na drugi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“Slišim jih jasno. V nasprotju s tem so moje misli čisto tiho!”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normalne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občasno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sliši</a:t>
                      </a:r>
                      <a:r>
                        <a:rPr kumimoji="0" lang="en-US" sz="1600" b="0" i="0" u="none" strike="noStrike" cap="none" normalizeH="0" baseline="0" dirty="0">
                          <a:ln>
                            <a:noFill/>
                          </a:ln>
                          <a:solidFill>
                            <a:srgbClr val="333333"/>
                          </a:solidFill>
                          <a:effectLst/>
                          <a:latin typeface="Calibri Light"/>
                          <a:cs typeface="Times New Roman" pitchFamily="18" charset="0"/>
                        </a:rPr>
                        <a:t> take </a:t>
                      </a:r>
                      <a:r>
                        <a:rPr kumimoji="0" lang="en-US" sz="1600" b="0" i="0" u="none" strike="noStrike" cap="none" normalizeH="0" baseline="0" dirty="0" err="1">
                          <a:ln>
                            <a:noFill/>
                          </a:ln>
                          <a:solidFill>
                            <a:srgbClr val="333333"/>
                          </a:solidFill>
                          <a:effectLst/>
                          <a:latin typeface="Calibri Light"/>
                          <a:cs typeface="Times New Roman" pitchFamily="18" charset="0"/>
                        </a:rPr>
                        <a:t>glasove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so </a:t>
                      </a:r>
                      <a:r>
                        <a:rPr kumimoji="0" lang="en-US" sz="1600" b="0" i="0" u="none" strike="noStrike" cap="none" normalizeH="0" baseline="0" dirty="0" err="1">
                          <a:ln>
                            <a:noFill/>
                          </a:ln>
                          <a:solidFill>
                            <a:srgbClr val="333333"/>
                          </a:solidFill>
                          <a:effectLst/>
                          <a:latin typeface="Calibri Light"/>
                          <a:cs typeface="Times New Roman" pitchFamily="18" charset="0"/>
                        </a:rPr>
                        <a:t>včasih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slišne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zleze</a:t>
                      </a:r>
                      <a:r>
                        <a:rPr kumimoji="0" lang="en-US" sz="1600" b="0" i="0" u="none" strike="noStrike" cap="none" normalizeH="0" baseline="0" dirty="0">
                          <a:ln>
                            <a:noFill/>
                          </a:ln>
                          <a:solidFill>
                            <a:srgbClr val="333333"/>
                          </a:solidFill>
                          <a:effectLst/>
                          <a:latin typeface="Calibri Light"/>
                          <a:cs typeface="Times New Roman" pitchFamily="18" charset="0"/>
                        </a:rPr>
                        <a:t> pod </a:t>
                      </a:r>
                      <a:r>
                        <a:rPr kumimoji="0" lang="en-US" sz="1600" b="0" i="0" u="none" strike="noStrike" cap="none" normalizeH="0" baseline="0" dirty="0" err="1">
                          <a:ln>
                            <a:noFill/>
                          </a:ln>
                          <a:solidFill>
                            <a:srgbClr val="333333"/>
                          </a:solidFill>
                          <a:effectLst/>
                          <a:latin typeface="Calibri Light"/>
                          <a:cs typeface="Times New Roman" pitchFamily="18" charset="0"/>
                        </a:rPr>
                        <a:t>kožo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premlevanje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skrbi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a:ln>
                            <a:noFill/>
                          </a:ln>
                          <a:solidFill>
                            <a:srgbClr val="333333"/>
                          </a:solidFill>
                          <a:effectLst/>
                          <a:latin typeface="Calibri Light"/>
                          <a:cs typeface="Times New Roman" pitchFamily="18" charset="0"/>
                        </a:rPr>
                        <a:t>slišite </a:t>
                      </a:r>
                      <a:r>
                        <a:rPr kumimoji="0" lang="en-US" sz="1600" b="0" i="0" u="none" strike="noStrike" cap="none" normalizeH="0" baseline="0" dirty="0" err="1">
                          <a:ln>
                            <a:noFill/>
                          </a:ln>
                          <a:solidFill>
                            <a:srgbClr val="333333"/>
                          </a:solidFill>
                          <a:effectLst/>
                          <a:latin typeface="Calibri Light"/>
                          <a:cs typeface="Times New Roman" pitchFamily="18" charset="0"/>
                        </a:rPr>
                        <a:t>prijateljev</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berete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“Na te misli jaz ne morem vplivati. Ko se jim skušam postaviti po robu, je samo slabše. To je dokaz, da me nekdo res hoče uničiti.”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“Jaz ne bi imel nikoli tako hudobnih misli. Nikoli ne bi mogel škoditi drugim. Kljub temu imam ves čas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300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sl-SI" altLang="de-DE" sz="3600">
                <a:solidFill>
                  <a:srgbClr val="004992"/>
                </a:solidFill>
                <a:latin typeface="+mn-lt"/>
                <a:ea typeface="+mn-ea"/>
                <a:cs typeface="+mn-cs"/>
              </a:rPr>
              <a:t>Slišati glasove</a:t>
            </a:r>
            <a:br>
              <a:rPr lang="sl-SI" altLang="de-DE" sz="3600">
                <a:solidFill>
                  <a:srgbClr val="004992"/>
                </a:solidFill>
                <a:latin typeface="+mn-lt"/>
                <a:ea typeface="+mn-ea"/>
                <a:cs typeface="+mn-cs"/>
              </a:rPr>
            </a:br>
            <a:r>
              <a:rPr lang="sl-SI" altLang="de-DE">
                <a:solidFill>
                  <a:srgbClr val="004992"/>
                </a:solidFill>
                <a:latin typeface="+mn-lt"/>
                <a:ea typeface="+mn-ea"/>
                <a:cs typeface="+mn-cs"/>
              </a:rPr>
              <a:t>Lastne misli ali nadzor na daljavo?</a:t>
            </a:r>
            <a:br>
              <a:rPr lang="sl-SI" altLang="de-DE" sz="3600">
                <a:solidFill>
                  <a:srgbClr val="004992"/>
                </a:solidFill>
                <a:latin typeface="+mn-lt"/>
                <a:ea typeface="+mn-ea"/>
                <a:cs typeface="+mn-cs"/>
              </a:rPr>
            </a:br>
            <a:r>
              <a:rPr lang="sl-SI" altLang="de-DE">
                <a:solidFill>
                  <a:srgbClr val="004992"/>
                </a:solidFill>
                <a:latin typeface="+mn-lt"/>
                <a:ea typeface="+mn-ea"/>
                <a:cs typeface="+mn-cs"/>
              </a:rPr>
              <a:t>Za in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326605233"/>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Zakaj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menite</a:t>
                      </a:r>
                      <a:r>
                        <a:rPr kumimoji="0" lang="en-US" sz="1800" b="0" i="0" u="none" strike="noStrike" cap="none" normalizeH="0" baseline="0" dirty="0">
                          <a:ln>
                            <a:noFill/>
                          </a:ln>
                          <a:solidFill>
                            <a:srgbClr val="333333"/>
                          </a:solidFill>
                          <a:effectLst/>
                          <a:latin typeface="Calibri Light"/>
                          <a:cs typeface="Times New Roman" pitchFamily="18" charset="0"/>
                        </a:rPr>
                        <a:t>, da so </a:t>
                      </a: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vstavljeni</a:t>
                      </a:r>
                      <a:r>
                        <a:rPr kumimoji="0" lang="en-US" sz="1800" b="0" i="0" u="none" strike="noStrike" cap="none" normalizeH="0" baseline="0" dirty="0">
                          <a:ln>
                            <a:noFill/>
                          </a:ln>
                          <a:solidFill>
                            <a:srgbClr val="333333"/>
                          </a:solidFill>
                          <a:effectLst/>
                          <a:latin typeface="Calibri Light"/>
                          <a:cs typeface="Times New Roman" pitchFamily="18" charset="0"/>
                        </a:rPr>
                        <a:t> od </a:t>
                      </a:r>
                      <a:r>
                        <a:rPr kumimoji="0" lang="en-US" sz="1800" b="0" i="0" u="none" strike="noStrike" cap="none" normalizeH="0" baseline="0" dirty="0" err="1">
                          <a:ln>
                            <a:noFill/>
                          </a:ln>
                          <a:solidFill>
                            <a:srgbClr val="333333"/>
                          </a:solidFill>
                          <a:effectLst/>
                          <a:latin typeface="Calibri Light"/>
                          <a:cs typeface="Times New Roman" pitchFamily="18" charset="0"/>
                        </a:rPr>
                        <a:t>zunaj</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Ali so morda druge razlage za domneve na drugi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“Slišim jih jasno. V nasprotju s tem so moje misli čisto tiho!”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normalne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občasno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sliši</a:t>
                      </a:r>
                      <a:r>
                        <a:rPr kumimoji="0" lang="en-US" sz="1600" b="0" i="0" u="none" strike="noStrike" cap="none" normalizeH="0" baseline="0" dirty="0">
                          <a:ln>
                            <a:noFill/>
                          </a:ln>
                          <a:solidFill>
                            <a:srgbClr val="333333"/>
                          </a:solidFill>
                          <a:effectLst/>
                          <a:latin typeface="Calibri Light"/>
                          <a:cs typeface="Times New Roman" pitchFamily="18" charset="0"/>
                        </a:rPr>
                        <a:t> take </a:t>
                      </a:r>
                      <a:r>
                        <a:rPr kumimoji="0" lang="en-US" sz="1600" b="0" i="0" u="none" strike="noStrike" cap="none" normalizeH="0" baseline="0" dirty="0" err="1">
                          <a:ln>
                            <a:noFill/>
                          </a:ln>
                          <a:solidFill>
                            <a:srgbClr val="333333"/>
                          </a:solidFill>
                          <a:effectLst/>
                          <a:latin typeface="Calibri Light"/>
                          <a:cs typeface="Times New Roman" pitchFamily="18" charset="0"/>
                        </a:rPr>
                        <a:t>glasove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so </a:t>
                      </a:r>
                      <a:r>
                        <a:rPr kumimoji="0" lang="en-US" sz="1600" b="0" i="0" u="none" strike="noStrike" cap="none" normalizeH="0" baseline="0" dirty="0" err="1">
                          <a:ln>
                            <a:noFill/>
                          </a:ln>
                          <a:solidFill>
                            <a:srgbClr val="333333"/>
                          </a:solidFill>
                          <a:effectLst/>
                          <a:latin typeface="Calibri Light"/>
                          <a:cs typeface="Times New Roman" pitchFamily="18" charset="0"/>
                        </a:rPr>
                        <a:t>včasih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slišne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zleze</a:t>
                      </a:r>
                      <a:r>
                        <a:rPr kumimoji="0" lang="en-US" sz="1600" b="0" i="0" u="none" strike="noStrike" cap="none" normalizeH="0" baseline="0" dirty="0">
                          <a:ln>
                            <a:noFill/>
                          </a:ln>
                          <a:solidFill>
                            <a:srgbClr val="333333"/>
                          </a:solidFill>
                          <a:effectLst/>
                          <a:latin typeface="Calibri Light"/>
                          <a:cs typeface="Times New Roman" pitchFamily="18" charset="0"/>
                        </a:rPr>
                        <a:t> pod </a:t>
                      </a:r>
                      <a:r>
                        <a:rPr kumimoji="0" lang="en-US" sz="1600" b="0" i="0" u="none" strike="noStrike" cap="none" normalizeH="0" baseline="0" dirty="0" err="1">
                          <a:ln>
                            <a:noFill/>
                          </a:ln>
                          <a:solidFill>
                            <a:srgbClr val="333333"/>
                          </a:solidFill>
                          <a:effectLst/>
                          <a:latin typeface="Calibri Light"/>
                          <a:cs typeface="Times New Roman" pitchFamily="18" charset="0"/>
                        </a:rPr>
                        <a:t>kožo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premlevanje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skrbi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a:ln>
                            <a:noFill/>
                          </a:ln>
                          <a:solidFill>
                            <a:srgbClr val="333333"/>
                          </a:solidFill>
                          <a:effectLst/>
                          <a:latin typeface="Calibri Light"/>
                          <a:cs typeface="Times New Roman" pitchFamily="18" charset="0"/>
                        </a:rPr>
                        <a:t>slišite </a:t>
                      </a:r>
                      <a:r>
                        <a:rPr kumimoji="0" lang="en-US" sz="1600" b="0" i="0" u="none" strike="noStrike" cap="none" normalizeH="0" baseline="0" dirty="0" err="1">
                          <a:ln>
                            <a:noFill/>
                          </a:ln>
                          <a:solidFill>
                            <a:srgbClr val="333333"/>
                          </a:solidFill>
                          <a:effectLst/>
                          <a:latin typeface="Calibri Light"/>
                          <a:cs typeface="Times New Roman" pitchFamily="18" charset="0"/>
                        </a:rPr>
                        <a:t>prijateljev</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berete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“Na te misli jaz ne morem vplivati. Ko se jim skušam postaviti po robu, je samo slabše. To je dokaz, da me nekdo res hoče uničiti.”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Naše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ne </a:t>
                      </a:r>
                      <a:r>
                        <a:rPr kumimoji="0" lang="en-US" sz="1600" b="0" i="0" u="none" strike="noStrike" cap="none" normalizeH="0" baseline="0" dirty="0" err="1">
                          <a:ln>
                            <a:noFill/>
                          </a:ln>
                          <a:solidFill>
                            <a:srgbClr val="333333"/>
                          </a:solidFill>
                          <a:effectLst/>
                          <a:latin typeface="Calibri Light"/>
                          <a:cs typeface="Times New Roman" pitchFamily="18" charset="0"/>
                        </a:rPr>
                        <a:t>moremo</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celoti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nadzorovati</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drugače</a:t>
                      </a:r>
                      <a:r>
                        <a:rPr kumimoji="0" lang="en-US" sz="1600" b="0" i="0" u="none" strike="noStrike" cap="none" normalizeH="0" baseline="0" dirty="0">
                          <a:ln>
                            <a:noFill/>
                          </a:ln>
                          <a:solidFill>
                            <a:srgbClr val="333333"/>
                          </a:solidFill>
                          <a:effectLst/>
                          <a:latin typeface="Calibri Light"/>
                          <a:cs typeface="Times New Roman" pitchFamily="18" charset="0"/>
                        </a:rPr>
                        <a:t> ne bi </a:t>
                      </a:r>
                      <a:r>
                        <a:rPr kumimoji="0" lang="en-US" sz="1600" b="0" i="0" u="none" strike="noStrike" cap="none" normalizeH="0" baseline="0" dirty="0" err="1">
                          <a:ln>
                            <a:noFill/>
                          </a:ln>
                          <a:solidFill>
                            <a:srgbClr val="333333"/>
                          </a:solidFill>
                          <a:effectLst/>
                          <a:latin typeface="Calibri Light"/>
                          <a:cs typeface="Times New Roman" pitchFamily="18" charset="0"/>
                        </a:rPr>
                        <a:t>bilo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inspiracij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kreativnih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skrbi</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Če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skušamo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upreti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avtomatično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postanejo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bolj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intenzivne</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Ne </a:t>
                      </a:r>
                      <a:r>
                        <a:rPr kumimoji="0" lang="en-US" sz="1600" b="0" i="0" u="none" strike="noStrike" cap="none" normalizeH="0" baseline="0" dirty="0" err="1">
                          <a:ln>
                            <a:noFill/>
                          </a:ln>
                          <a:solidFill>
                            <a:srgbClr val="333333"/>
                          </a:solidFill>
                          <a:effectLst/>
                          <a:latin typeface="Calibri Light"/>
                          <a:cs typeface="Times New Roman" pitchFamily="18" charset="0"/>
                        </a:rPr>
                        <a:t>mislite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številko</a:t>
                      </a:r>
                      <a:r>
                        <a:rPr kumimoji="0" lang="en-US" sz="1600" b="0" i="0" u="none" strike="noStrike" cap="none" normalizeH="0" baseline="0" dirty="0">
                          <a:ln>
                            <a:noFill/>
                          </a:ln>
                          <a:solidFill>
                            <a:srgbClr val="333333"/>
                          </a:solidFill>
                          <a:effectLst/>
                          <a:latin typeface="Calibri Light"/>
                          <a:cs typeface="Times New Roman" pitchFamily="18" charset="0"/>
                        </a:rPr>
                        <a:t> 8…. Ne </a:t>
                      </a:r>
                      <a:r>
                        <a:rPr kumimoji="0" lang="en-US" sz="1600" b="0" i="0" u="none" strike="noStrike" cap="none" normalizeH="0" baseline="0" dirty="0" err="1">
                          <a:ln>
                            <a:noFill/>
                          </a:ln>
                          <a:solidFill>
                            <a:srgbClr val="333333"/>
                          </a:solidFill>
                          <a:effectLst/>
                          <a:latin typeface="Calibri Light"/>
                          <a:cs typeface="Times New Roman" pitchFamily="18" charset="0"/>
                        </a:rPr>
                        <a:t>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uspelo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večkrat</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pojavila</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vaših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mislih</a:t>
                      </a:r>
                      <a:r>
                        <a:rPr kumimoji="0" lang="en-US" sz="1600" b="0" i="0" u="none" strike="noStrike" cap="none" normalizeH="0" baseline="0" dirty="0">
                          <a:ln>
                            <a:noFill/>
                          </a:ln>
                          <a:solidFill>
                            <a:srgbClr val="333333"/>
                          </a:solidFill>
                          <a:effectLst/>
                          <a:latin typeface="Calibri Light"/>
                          <a:cs typeface="Times New Roman" pitchFamily="18" charset="0"/>
                        </a:rPr>
                        <a:t>.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“Jaz ne bi imel nikoli tako hudobnih misli. Nikoli ne bi mogel škoditi drugim. Kljub temu imam ves čas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646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sl-SI" altLang="de-DE" sz="3600">
                <a:solidFill>
                  <a:srgbClr val="004992"/>
                </a:solidFill>
                <a:latin typeface="+mn-lt"/>
                <a:ea typeface="+mn-ea"/>
                <a:cs typeface="+mn-cs"/>
              </a:rPr>
              <a:t>Slišati glasove</a:t>
            </a:r>
            <a:br>
              <a:rPr lang="sl-SI" altLang="de-DE" sz="3600">
                <a:solidFill>
                  <a:srgbClr val="004992"/>
                </a:solidFill>
                <a:latin typeface="+mn-lt"/>
                <a:ea typeface="+mn-ea"/>
                <a:cs typeface="+mn-cs"/>
              </a:rPr>
            </a:br>
            <a:r>
              <a:rPr lang="sl-SI" altLang="de-DE">
                <a:solidFill>
                  <a:srgbClr val="004992"/>
                </a:solidFill>
                <a:latin typeface="+mn-lt"/>
                <a:ea typeface="+mn-ea"/>
                <a:cs typeface="+mn-cs"/>
              </a:rPr>
              <a:t>Lastne misli ali nadzor na daljavo?</a:t>
            </a:r>
            <a:br>
              <a:rPr lang="sl-SI" altLang="de-DE" sz="3600">
                <a:solidFill>
                  <a:srgbClr val="004992"/>
                </a:solidFill>
                <a:latin typeface="+mn-lt"/>
                <a:ea typeface="+mn-ea"/>
                <a:cs typeface="+mn-cs"/>
              </a:rPr>
            </a:br>
            <a:r>
              <a:rPr lang="sl-SI" altLang="de-DE">
                <a:solidFill>
                  <a:srgbClr val="004992"/>
                </a:solidFill>
                <a:latin typeface="+mn-lt"/>
                <a:ea typeface="+mn-ea"/>
                <a:cs typeface="+mn-cs"/>
              </a:rPr>
              <a:t>Za in proti</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051507816"/>
              </p:ext>
            </p:extLst>
          </p:nvPr>
        </p:nvGraphicFramePr>
        <p:xfrm>
          <a:off x="408955" y="2560320"/>
          <a:ext cx="11376000" cy="3861048"/>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Zakaj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menite</a:t>
                      </a:r>
                      <a:r>
                        <a:rPr kumimoji="0" lang="en-US" sz="1800" b="0" i="0" u="none" strike="noStrike" cap="none" normalizeH="0" baseline="0" dirty="0">
                          <a:ln>
                            <a:noFill/>
                          </a:ln>
                          <a:solidFill>
                            <a:srgbClr val="333333"/>
                          </a:solidFill>
                          <a:effectLst/>
                          <a:latin typeface="Calibri Light"/>
                          <a:cs typeface="Times New Roman" pitchFamily="18" charset="0"/>
                        </a:rPr>
                        <a:t>, da so </a:t>
                      </a: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vstavljeni</a:t>
                      </a:r>
                      <a:r>
                        <a:rPr kumimoji="0" lang="en-US" sz="1800" b="0" i="0" u="none" strike="noStrike" cap="none" normalizeH="0" baseline="0" dirty="0">
                          <a:ln>
                            <a:noFill/>
                          </a:ln>
                          <a:solidFill>
                            <a:srgbClr val="333333"/>
                          </a:solidFill>
                          <a:effectLst/>
                          <a:latin typeface="Calibri Light"/>
                          <a:cs typeface="Times New Roman" pitchFamily="18" charset="0"/>
                        </a:rPr>
                        <a:t> od </a:t>
                      </a:r>
                      <a:r>
                        <a:rPr kumimoji="0" lang="en-US" sz="1800" b="0" i="0" u="none" strike="noStrike" cap="none" normalizeH="0" baseline="0" dirty="0" err="1">
                          <a:ln>
                            <a:noFill/>
                          </a:ln>
                          <a:solidFill>
                            <a:srgbClr val="333333"/>
                          </a:solidFill>
                          <a:effectLst/>
                          <a:latin typeface="Calibri Light"/>
                          <a:cs typeface="Times New Roman" pitchFamily="18" charset="0"/>
                        </a:rPr>
                        <a:t>zunaj</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pl-PL" sz="1800" b="0" i="0" u="none" strike="noStrike" cap="none" normalizeH="0" baseline="0">
                          <a:ln>
                            <a:noFill/>
                          </a:ln>
                          <a:solidFill>
                            <a:srgbClr val="333333"/>
                          </a:solidFill>
                          <a:effectLst/>
                          <a:latin typeface="Calibri Light"/>
                          <a:cs typeface="Times New Roman" pitchFamily="18" charset="0"/>
                        </a:rPr>
                        <a:t>Ali so morda druge razlage za domneve na drugi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“Slišim jih jasno. V nasprotju s tem so moje misli čisto tiho!”</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normalne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občasno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sliši</a:t>
                      </a:r>
                      <a:r>
                        <a:rPr kumimoji="0" lang="en-US" sz="1600" b="0" i="0" u="none" strike="noStrike" cap="none" normalizeH="0" baseline="0" dirty="0">
                          <a:ln>
                            <a:noFill/>
                          </a:ln>
                          <a:solidFill>
                            <a:srgbClr val="333333"/>
                          </a:solidFill>
                          <a:effectLst/>
                          <a:latin typeface="Calibri Light"/>
                          <a:cs typeface="Times New Roman" pitchFamily="18" charset="0"/>
                        </a:rPr>
                        <a:t> take </a:t>
                      </a:r>
                      <a:r>
                        <a:rPr kumimoji="0" lang="en-US" sz="1600" b="0" i="0" u="none" strike="noStrike" cap="none" normalizeH="0" baseline="0" dirty="0" err="1">
                          <a:ln>
                            <a:noFill/>
                          </a:ln>
                          <a:solidFill>
                            <a:srgbClr val="333333"/>
                          </a:solidFill>
                          <a:effectLst/>
                          <a:latin typeface="Calibri Light"/>
                          <a:cs typeface="Times New Roman" pitchFamily="18" charset="0"/>
                        </a:rPr>
                        <a:t>glasove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Intenzivne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so </a:t>
                      </a:r>
                      <a:r>
                        <a:rPr kumimoji="0" lang="en-US" sz="1600" b="0" i="0" u="none" strike="noStrike" cap="none" normalizeH="0" baseline="0" dirty="0" err="1">
                          <a:ln>
                            <a:noFill/>
                          </a:ln>
                          <a:solidFill>
                            <a:srgbClr val="333333"/>
                          </a:solidFill>
                          <a:effectLst/>
                          <a:latin typeface="Calibri Light"/>
                          <a:cs typeface="Times New Roman" pitchFamily="18" charset="0"/>
                        </a:rPr>
                        <a:t>včasih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skoraj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slišne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zleze</a:t>
                      </a:r>
                      <a:r>
                        <a:rPr kumimoji="0" lang="en-US" sz="1600" b="0" i="0" u="none" strike="noStrike" cap="none" normalizeH="0" baseline="0" dirty="0">
                          <a:ln>
                            <a:noFill/>
                          </a:ln>
                          <a:solidFill>
                            <a:srgbClr val="333333"/>
                          </a:solidFill>
                          <a:effectLst/>
                          <a:latin typeface="Calibri Light"/>
                          <a:cs typeface="Times New Roman" pitchFamily="18" charset="0"/>
                        </a:rPr>
                        <a:t> pod </a:t>
                      </a:r>
                      <a:r>
                        <a:rPr kumimoji="0" lang="en-US" sz="1600" b="0" i="0" u="none" strike="noStrike" cap="none" normalizeH="0" baseline="0" dirty="0" err="1">
                          <a:ln>
                            <a:noFill/>
                          </a:ln>
                          <a:solidFill>
                            <a:srgbClr val="333333"/>
                          </a:solidFill>
                          <a:effectLst/>
                          <a:latin typeface="Calibri Light"/>
                          <a:cs typeface="Times New Roman" pitchFamily="18" charset="0"/>
                        </a:rPr>
                        <a:t>kožo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premlevanje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skrbi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a:ln>
                            <a:noFill/>
                          </a:ln>
                          <a:solidFill>
                            <a:srgbClr val="333333"/>
                          </a:solidFill>
                          <a:effectLst/>
                          <a:latin typeface="Calibri Light"/>
                          <a:cs typeface="Times New Roman" pitchFamily="18" charset="0"/>
                        </a:rPr>
                        <a:t>slišite </a:t>
                      </a:r>
                      <a:r>
                        <a:rPr kumimoji="0" lang="en-US" sz="1600" b="0" i="0" u="none" strike="noStrike" cap="none" normalizeH="0" baseline="0" dirty="0" err="1">
                          <a:ln>
                            <a:noFill/>
                          </a:ln>
                          <a:solidFill>
                            <a:srgbClr val="333333"/>
                          </a:solidFill>
                          <a:effectLst/>
                          <a:latin typeface="Calibri Light"/>
                          <a:cs typeface="Times New Roman" pitchFamily="18" charset="0"/>
                        </a:rPr>
                        <a:t>prijateljev</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berete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“Na te misli jaz ne morem vplivati. Ko se jim skušam postaviti po robu, je samo slabše. To je dokaz, da me nekdo res hoče uničiti.”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Naše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ne </a:t>
                      </a:r>
                      <a:r>
                        <a:rPr kumimoji="0" lang="en-US" sz="1600" b="0" i="0" u="none" strike="noStrike" cap="none" normalizeH="0" baseline="0" dirty="0" err="1">
                          <a:ln>
                            <a:noFill/>
                          </a:ln>
                          <a:solidFill>
                            <a:srgbClr val="333333"/>
                          </a:solidFill>
                          <a:effectLst/>
                          <a:latin typeface="Calibri Light"/>
                          <a:cs typeface="Times New Roman" pitchFamily="18" charset="0"/>
                        </a:rPr>
                        <a:t>moremo</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celoti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nadzorovati</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drugače</a:t>
                      </a:r>
                      <a:r>
                        <a:rPr kumimoji="0" lang="en-US" sz="1600" b="0" i="0" u="none" strike="noStrike" cap="none" normalizeH="0" baseline="0" dirty="0">
                          <a:ln>
                            <a:noFill/>
                          </a:ln>
                          <a:solidFill>
                            <a:srgbClr val="333333"/>
                          </a:solidFill>
                          <a:effectLst/>
                          <a:latin typeface="Calibri Light"/>
                          <a:cs typeface="Times New Roman" pitchFamily="18" charset="0"/>
                        </a:rPr>
                        <a:t> ne bi </a:t>
                      </a:r>
                      <a:r>
                        <a:rPr kumimoji="0" lang="en-US" sz="1600" b="0" i="0" u="none" strike="noStrike" cap="none" normalizeH="0" baseline="0" dirty="0" err="1">
                          <a:ln>
                            <a:noFill/>
                          </a:ln>
                          <a:solidFill>
                            <a:srgbClr val="333333"/>
                          </a:solidFill>
                          <a:effectLst/>
                          <a:latin typeface="Calibri Light"/>
                          <a:cs typeface="Times New Roman" pitchFamily="18" charset="0"/>
                        </a:rPr>
                        <a:t>bilo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inspiracij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kreativnih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idej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nenadnih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skrbi</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Če</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skušamo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upreti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avtomatično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postanejo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bolj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intenzivne</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Ne </a:t>
                      </a:r>
                      <a:r>
                        <a:rPr kumimoji="0" lang="en-US" sz="1600" b="0" i="0" u="none" strike="noStrike" cap="none" normalizeH="0" baseline="0" dirty="0" err="1">
                          <a:ln>
                            <a:noFill/>
                          </a:ln>
                          <a:solidFill>
                            <a:srgbClr val="333333"/>
                          </a:solidFill>
                          <a:effectLst/>
                          <a:latin typeface="Calibri Light"/>
                          <a:cs typeface="Times New Roman" pitchFamily="18" charset="0"/>
                        </a:rPr>
                        <a:t>mislite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številko</a:t>
                      </a:r>
                      <a:r>
                        <a:rPr kumimoji="0" lang="en-US" sz="1600" b="0" i="0" u="none" strike="noStrike" cap="none" normalizeH="0" baseline="0" dirty="0">
                          <a:ln>
                            <a:noFill/>
                          </a:ln>
                          <a:solidFill>
                            <a:srgbClr val="333333"/>
                          </a:solidFill>
                          <a:effectLst/>
                          <a:latin typeface="Calibri Light"/>
                          <a:cs typeface="Times New Roman" pitchFamily="18" charset="0"/>
                        </a:rPr>
                        <a:t> 8…. Ne </a:t>
                      </a:r>
                      <a:r>
                        <a:rPr kumimoji="0" lang="en-US" sz="1600" b="0" i="0" u="none" strike="noStrike" cap="none" normalizeH="0" baseline="0" dirty="0" err="1">
                          <a:ln>
                            <a:noFill/>
                          </a:ln>
                          <a:solidFill>
                            <a:srgbClr val="333333"/>
                          </a:solidFill>
                          <a:effectLst/>
                          <a:latin typeface="Calibri Light"/>
                          <a:cs typeface="Times New Roman" pitchFamily="18" charset="0"/>
                        </a:rPr>
                        <a:t>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uspelo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Še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večkrat</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bo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pojavila</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vaših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mislih</a:t>
                      </a:r>
                      <a:r>
                        <a:rPr kumimoji="0" lang="en-US" sz="1600" b="0" i="0" u="none" strike="noStrike" cap="none" normalizeH="0" baseline="0" dirty="0">
                          <a:ln>
                            <a:noFill/>
                          </a:ln>
                          <a:solidFill>
                            <a:srgbClr val="333333"/>
                          </a:solidFill>
                          <a:effectLst/>
                          <a:latin typeface="Calibri Light"/>
                          <a:cs typeface="Times New Roman" pitchFamily="18" charset="0"/>
                        </a:rPr>
                        <a:t>.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“Jaz ne bi imel nikoli tako hudobnih misli. Nikoli ne bi mogel škoditi drugim. Kljub temu imam ves čas te agresivne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Pogosto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imamo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niso</a:t>
                      </a:r>
                      <a:r>
                        <a:rPr kumimoji="0" lang="en-US" sz="1600" b="0" i="0" u="none" strike="noStrike" cap="none" normalizeH="0" baseline="0" dirty="0">
                          <a:ln>
                            <a:noFill/>
                          </a:ln>
                          <a:solidFill>
                            <a:srgbClr val="333333"/>
                          </a:solidFill>
                          <a:effectLst/>
                          <a:latin typeface="Calibri Light"/>
                          <a:cs typeface="Times New Roman" pitchFamily="18" charset="0"/>
                        </a:rPr>
                        <a:t> v </a:t>
                      </a:r>
                      <a:r>
                        <a:rPr kumimoji="0" lang="en-US" sz="1600" b="0" i="0" u="none" strike="noStrike" cap="none" normalizeH="0" baseline="0" dirty="0" err="1">
                          <a:ln>
                            <a:noFill/>
                          </a:ln>
                          <a:solidFill>
                            <a:srgbClr val="333333"/>
                          </a:solidFill>
                          <a:effectLst/>
                          <a:latin typeface="Calibri Light"/>
                          <a:cs typeface="Times New Roman" pitchFamily="18" charset="0"/>
                        </a:rPr>
                        <a:t>skladu</a:t>
                      </a:r>
                      <a:r>
                        <a:rPr kumimoji="0" lang="en-US" sz="1600" b="0" i="0" u="none" strike="noStrike" cap="none" normalizeH="0" baseline="0" dirty="0">
                          <a:ln>
                            <a:noFill/>
                          </a:ln>
                          <a:solidFill>
                            <a:srgbClr val="333333"/>
                          </a:solidFill>
                          <a:effectLst/>
                          <a:latin typeface="Calibri Light"/>
                          <a:cs typeface="Times New Roman" pitchFamily="18" charset="0"/>
                        </a:rPr>
                        <a:t> z </a:t>
                      </a:r>
                      <a:r>
                        <a:rPr kumimoji="0" lang="en-US" sz="1600" b="0" i="0" u="none" strike="noStrike" cap="none" normalizeH="0" baseline="0" dirty="0" err="1">
                          <a:ln>
                            <a:noFill/>
                          </a:ln>
                          <a:solidFill>
                            <a:srgbClr val="333333"/>
                          </a:solidFill>
                          <a:effectLst/>
                          <a:latin typeface="Calibri Light"/>
                          <a:cs typeface="Times New Roman" pitchFamily="18" charset="0"/>
                        </a:rPr>
                        <a:t>našim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običajnim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načinom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mišljenja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niso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enake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dejanjem</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normalne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bežne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samomoru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vendar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ga</a:t>
                      </a:r>
                      <a:r>
                        <a:rPr kumimoji="0" lang="en-US" sz="1600" b="0" i="0" u="none" strike="noStrike" cap="none" normalizeH="0" baseline="0" dirty="0">
                          <a:ln>
                            <a:noFill/>
                          </a:ln>
                          <a:solidFill>
                            <a:srgbClr val="333333"/>
                          </a:solidFill>
                          <a:effectLst/>
                          <a:latin typeface="Calibri Light"/>
                          <a:cs typeface="Times New Roman" pitchFamily="18" charset="0"/>
                        </a:rPr>
                        <a:t> ne </a:t>
                      </a:r>
                      <a:r>
                        <a:rPr kumimoji="0" lang="en-US" sz="1600" b="0" i="0" u="none" strike="noStrike" cap="none" normalizeH="0" baseline="0" dirty="0" err="1">
                          <a:ln>
                            <a:noFill/>
                          </a:ln>
                          <a:solidFill>
                            <a:srgbClr val="333333"/>
                          </a:solidFill>
                          <a:effectLst/>
                          <a:latin typeface="Calibri Light"/>
                          <a:cs typeface="Times New Roman" pitchFamily="18" charset="0"/>
                        </a:rPr>
                        <a:t>naredijo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Tudi</a:t>
                      </a:r>
                      <a:r>
                        <a:rPr kumimoji="0" lang="en-US" sz="1600" b="0" i="0" u="none" strike="noStrike" cap="none" normalizeH="0" baseline="0" dirty="0">
                          <a:ln>
                            <a:noFill/>
                          </a:ln>
                          <a:solidFill>
                            <a:srgbClr val="333333"/>
                          </a:solidFill>
                          <a:effectLst/>
                          <a:latin typeface="Calibri Light"/>
                          <a:cs typeface="Times New Roman" pitchFamily="18" charset="0"/>
                        </a:rPr>
                        <a:t> do </a:t>
                      </a:r>
                      <a:r>
                        <a:rPr kumimoji="0" lang="en-US" sz="1600" b="0" i="0" u="none" strike="noStrike" cap="none" normalizeH="0" baseline="0" dirty="0" err="1">
                          <a:ln>
                            <a:noFill/>
                          </a:ln>
                          <a:solidFill>
                            <a:srgbClr val="333333"/>
                          </a:solidFill>
                          <a:effectLst/>
                          <a:latin typeface="Calibri Light"/>
                          <a:cs typeface="Times New Roman" pitchFamily="18" charset="0"/>
                        </a:rPr>
                        <a:t>ljudi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imamo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radi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kdaj</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občutimo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jezo</a:t>
                      </a:r>
                      <a:r>
                        <a:rPr kumimoji="0" lang="en-US" sz="1600" b="0" i="0" u="none" strike="noStrike" cap="none" normalizeH="0" baseline="0" dirty="0">
                          <a:ln>
                            <a:noFill/>
                          </a:ln>
                          <a:solidFill>
                            <a:srgbClr val="333333"/>
                          </a:solidFill>
                          <a:effectLst/>
                          <a:latin typeface="Calibri Light"/>
                          <a:cs typeface="Times New Roman" pitchFamily="18" charset="0"/>
                        </a:rPr>
                        <a:t> in </a:t>
                      </a:r>
                      <a:r>
                        <a:rPr kumimoji="0" lang="en-US" sz="1600" b="0" i="0" u="none" strike="noStrike" cap="none" normalizeH="0" baseline="0" dirty="0" err="1">
                          <a:ln>
                            <a:noFill/>
                          </a:ln>
                          <a:solidFill>
                            <a:srgbClr val="333333"/>
                          </a:solidFill>
                          <a:effectLst/>
                          <a:latin typeface="Calibri Light"/>
                          <a:cs typeface="Times New Roman" pitchFamily="18" charset="0"/>
                        </a:rPr>
                        <a:t>sovraštvo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npr</a:t>
                      </a:r>
                      <a:r>
                        <a:rPr kumimoji="0" lang="en-US" sz="1600" b="0" i="0" u="none" strike="noStrike" cap="none" normalizeH="0" baseline="0" dirty="0">
                          <a:ln>
                            <a:noFill/>
                          </a:ln>
                          <a:solidFill>
                            <a:srgbClr val="333333"/>
                          </a:solidFill>
                          <a:effectLst/>
                          <a:latin typeface="Calibri Light"/>
                          <a:cs typeface="Times New Roman" pitchFamily="18" charset="0"/>
                        </a:rPr>
                        <a:t>. mama in </a:t>
                      </a:r>
                      <a:r>
                        <a:rPr kumimoji="0" lang="en-US" sz="1600" b="0" i="0" u="none" strike="noStrike" cap="none" normalizeH="0" baseline="0" dirty="0" err="1">
                          <a:ln>
                            <a:noFill/>
                          </a:ln>
                          <a:solidFill>
                            <a:srgbClr val="333333"/>
                          </a:solidFill>
                          <a:effectLst/>
                          <a:latin typeface="Calibri Light"/>
                          <a:cs typeface="Times New Roman" pitchFamily="18" charset="0"/>
                        </a:rPr>
                        <a:t>njen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jokajoč</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otrok</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052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sl-SI" altLang="de-DE" sz="3600">
                <a:solidFill>
                  <a:srgbClr val="004992"/>
                </a:solidFill>
                <a:latin typeface="+mn-lt"/>
                <a:ea typeface="+mn-ea"/>
                <a:cs typeface="+mn-cs"/>
              </a:rPr>
              <a:t>Slišati glasove</a:t>
            </a:r>
            <a:br>
              <a:rPr lang="sl-SI" altLang="de-DE" sz="3600">
                <a:solidFill>
                  <a:srgbClr val="004992"/>
                </a:solidFill>
                <a:latin typeface="+mn-lt"/>
                <a:ea typeface="+mn-ea"/>
                <a:cs typeface="+mn-cs"/>
              </a:rPr>
            </a:br>
            <a:r>
              <a:rPr lang="sl-SI" altLang="de-DE">
                <a:solidFill>
                  <a:srgbClr val="004992"/>
                </a:solidFill>
                <a:latin typeface="+mn-lt"/>
                <a:ea typeface="+mn-ea"/>
                <a:cs typeface="+mn-cs"/>
              </a:rPr>
              <a:t>Lastne misli ali nadzor na daljavo?</a:t>
            </a:r>
            <a:br>
              <a:rPr lang="sl-SI" altLang="de-DE" sz="3600">
                <a:solidFill>
                  <a:srgbClr val="004992"/>
                </a:solidFill>
                <a:latin typeface="+mn-lt"/>
                <a:ea typeface="+mn-ea"/>
                <a:cs typeface="+mn-cs"/>
              </a:rPr>
            </a:br>
            <a:r>
              <a:rPr lang="sl-SI" altLang="de-DE">
                <a:solidFill>
                  <a:srgbClr val="004992"/>
                </a:solidFill>
                <a:latin typeface="+mn-lt"/>
                <a:ea typeface="+mn-ea"/>
                <a:cs typeface="+mn-cs"/>
              </a:rPr>
              <a:t>Za in proti</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564904"/>
            <a:ext cx="11340000" cy="3887960"/>
          </a:xfrm>
        </p:spPr>
        <p:txBody>
          <a:bodyPr/>
          <a:lstStyle/>
          <a:p>
            <a:pPr lvl="0" defTabSz="914400" fontAlgn="base"/>
            <a:r>
              <a:rPr lang="sl-SI" altLang="de-DE" sz="2400" dirty="0">
                <a:solidFill>
                  <a:srgbClr val="004992"/>
                </a:solidFill>
              </a:rPr>
              <a:t>Razlaga, da so čudne misli nekako nadzorovane od zunaj vzbuja več vprašanj kot odgovorov npr.</a:t>
            </a:r>
            <a:r>
              <a:rPr lang="de-DE" altLang="de-DE" sz="2400" dirty="0">
                <a:solidFill>
                  <a:srgbClr val="004992"/>
                </a:solidFill>
              </a:rPr>
              <a:t>:</a:t>
            </a:r>
          </a:p>
          <a:p>
            <a:pPr marL="342900" lvl="0" indent="-342900" defTabSz="914400" fontAlgn="base">
              <a:buClr>
                <a:srgbClr val="333333"/>
              </a:buClr>
              <a:buFont typeface="WingDings"/>
              <a:buChar char=""/>
            </a:pPr>
            <a:r>
              <a:rPr lang="sl-SI" altLang="de-DE" sz="2400" dirty="0">
                <a:solidFill>
                  <a:srgbClr val="333333"/>
                </a:solidFill>
              </a:rPr>
              <a:t>Je to tehnično mogoče</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Kdaj in kje se je zgodilo to vnašanje tujih misli</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Komu je v interesu, da vam tako škodi</a:t>
            </a:r>
            <a:r>
              <a:rPr lang="de-DE" altLang="de-DE" sz="2400" dirty="0">
                <a:solidFill>
                  <a:srgbClr val="333333"/>
                </a:solidFill>
              </a:rPr>
              <a:t>? </a:t>
            </a:r>
            <a:r>
              <a:rPr lang="sl-SI" altLang="de-DE" sz="2400" dirty="0">
                <a:solidFill>
                  <a:srgbClr val="333333"/>
                </a:solidFill>
              </a:rPr>
              <a:t>Kdo bi imel čas in denar, da bi to počel</a:t>
            </a:r>
            <a:r>
              <a:rPr lang="de-DE" altLang="de-DE" sz="2400"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Obstajajo lažji načini, da nekomu škodimo</a:t>
            </a:r>
            <a:r>
              <a:rPr lang="de-DE" altLang="de-DE" sz="2400" dirty="0">
                <a:solidFill>
                  <a:srgbClr val="333333"/>
                </a:solidFill>
              </a:rPr>
              <a:t>. </a:t>
            </a:r>
            <a:r>
              <a:rPr lang="sl-SI" altLang="de-DE" sz="2400" dirty="0">
                <a:solidFill>
                  <a:srgbClr val="333333"/>
                </a:solidFill>
              </a:rPr>
              <a:t>Zakaj bi kdo izbral tako kompleksno</a:t>
            </a:r>
            <a:r>
              <a:rPr lang="de-DE" altLang="de-DE" sz="2400">
                <a:solidFill>
                  <a:srgbClr val="333333"/>
                </a:solidFill>
              </a:rPr>
              <a:t> (</a:t>
            </a:r>
            <a:r>
              <a:rPr lang="sl-SI" altLang="de-DE" sz="2400" dirty="0">
                <a:solidFill>
                  <a:srgbClr val="333333"/>
                </a:solidFill>
              </a:rPr>
              <a:t>mogoče nemogočo</a:t>
            </a:r>
            <a:r>
              <a:rPr lang="de-DE" altLang="de-DE" sz="2400" dirty="0">
                <a:solidFill>
                  <a:srgbClr val="333333"/>
                </a:solidFill>
              </a:rPr>
              <a:t>) </a:t>
            </a:r>
            <a:r>
              <a:rPr lang="sl-SI" altLang="de-DE" sz="2400" dirty="0">
                <a:solidFill>
                  <a:srgbClr val="333333"/>
                </a:solidFill>
              </a:rPr>
              <a:t>metodo</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Prijatelj vas povabi na večerjo.</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vas je prijatelj povabil na </a:t>
            </a:r>
            <a:r>
              <a:rPr lang="sl-SI" altLang="de-DE" sz="2400">
                <a:solidFill>
                  <a:srgbClr val="333333"/>
                </a:solidFill>
              </a:rPr>
              <a:t>večerjo</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Policist ustavi vaš avto.</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Kaj je razlog, da je policist ustavil vaš </a:t>
            </a:r>
            <a:r>
              <a:rPr lang="sl-SI" altLang="de-DE" sz="2400">
                <a:solidFill>
                  <a:srgbClr val="333333"/>
                </a:solidFill>
              </a:rPr>
              <a:t>avto</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Zmagali ste pri igri.</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ste </a:t>
            </a:r>
            <a:r>
              <a:rPr lang="sl-SI" altLang="de-DE" sz="2400">
                <a:solidFill>
                  <a:srgbClr val="333333"/>
                </a:solidFill>
              </a:rPr>
              <a:t>zmagali</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Ko pridete do avta, opazite, da je opraskan.</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Kaj bi lahko povzročilo </a:t>
            </a:r>
            <a:r>
              <a:rPr lang="sl-SI" altLang="de-DE" sz="2400">
                <a:solidFill>
                  <a:srgbClr val="333333"/>
                </a:solidFill>
              </a:rPr>
              <a:t>prasko</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Zdravnik ugotovi, da imate visok krvni tlak.</a:t>
            </a:r>
            <a:endParaRPr lang="de-DE" altLang="de-DE" sz="3600">
              <a:latin typeface="+mn-lt"/>
              <a:ea typeface="+mn-ea"/>
              <a:cs typeface="+mn-cs"/>
            </a:endParaRPr>
          </a:p>
        </p:txBody>
      </p:sp>
      <p:sp>
        <p:nvSpPr>
          <p:cNvPr id="47110"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imate visok krvni </a:t>
            </a:r>
            <a:r>
              <a:rPr lang="sl-SI" altLang="de-DE" sz="2400">
                <a:solidFill>
                  <a:srgbClr val="333333"/>
                </a:solidFill>
              </a:rPr>
              <a:t>tlak</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Prijatelj je odklonil, da bi vam pomagal pri delu.</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vam prijatelj noče </a:t>
            </a:r>
            <a:r>
              <a:rPr lang="sl-SI" altLang="de-DE" sz="2400">
                <a:solidFill>
                  <a:srgbClr val="333333"/>
                </a:solidFill>
              </a:rPr>
              <a:t>pomagati</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Prijatelj vas je presenetil z darilom.</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Kaj je razlog, da vam je prijatelj dal </a:t>
            </a:r>
            <a:r>
              <a:rPr lang="sl-SI" altLang="de-DE" sz="2400">
                <a:solidFill>
                  <a:srgbClr val="333333"/>
                </a:solidFill>
              </a:rPr>
              <a:t>darilo</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Prijatelj vam reče, da ste neumni.</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vam je prijatelj to </a:t>
            </a:r>
            <a:r>
              <a:rPr lang="sl-SI" altLang="de-DE" sz="2400">
                <a:solidFill>
                  <a:srgbClr val="333333"/>
                </a:solidFill>
              </a:rPr>
              <a:t>rekel</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Sosedov otrok začne jokati, ko ga vzamete v naročje.</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otrok </a:t>
            </a:r>
            <a:r>
              <a:rPr lang="sl-SI" altLang="de-DE" sz="2400">
                <a:solidFill>
                  <a:srgbClr val="333333"/>
                </a:solidFill>
              </a:rPr>
              <a:t>joka</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sl-SI" altLang="de-DE" sz="3600">
                <a:latin typeface="+mn-lt"/>
                <a:ea typeface="+mn-ea"/>
                <a:cs typeface="+mn-cs"/>
              </a:rPr>
              <a:t>Prijatelj reče, da vas ne spoštuje.</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sl-SI" altLang="de-DE" sz="2400" dirty="0">
                <a:solidFill>
                  <a:srgbClr val="333333"/>
                </a:solidFill>
              </a:rPr>
              <a:t>Zakaj je prijatelj to </a:t>
            </a:r>
            <a:r>
              <a:rPr lang="sl-SI" altLang="de-DE" sz="2400">
                <a:solidFill>
                  <a:srgbClr val="333333"/>
                </a:solidFill>
              </a:rPr>
              <a:t>rekel</a:t>
            </a:r>
            <a:r>
              <a:rPr lang="de-DE" altLang="de-DE" sz="2400" dirty="0">
                <a:solidFill>
                  <a:srgbClr val="333333"/>
                </a:solidFill>
              </a:rPr>
              <a:t>?</a:t>
            </a:r>
          </a:p>
          <a:p>
            <a:pPr lvl="0" defTabSz="914400" fontAlgn="base"/>
            <a:r>
              <a:rPr lang="sl-SI" altLang="de-DE" sz="2400" dirty="0">
                <a:solidFill>
                  <a:srgbClr val="333333"/>
                </a:solidFill>
              </a:rPr>
              <a:t>Kaj je glavni razlog za ta dogodek</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Vi osebno? </a:t>
            </a:r>
          </a:p>
          <a:p>
            <a:pPr eaLnBrk="1" hangingPunct="1">
              <a:lnSpc>
                <a:spcPct val="105000"/>
              </a:lnSpc>
              <a:spcBef>
                <a:spcPts val="1999"/>
              </a:spcBef>
              <a:spcAft>
                <a:spcPts val="0"/>
              </a:spcAft>
              <a:buClrTx/>
              <a:buNone/>
            </a:pPr>
            <a:r>
              <a:rPr lang="en-US" altLang="de-DE" sz="2400">
                <a:solidFill>
                  <a:srgbClr val="004992"/>
                </a:solidFill>
                <a:latin typeface="Calibri Light"/>
              </a:rPr>
              <a:t>Drug človek ali drugi ljudje?</a:t>
            </a:r>
          </a:p>
          <a:p>
            <a:pPr eaLnBrk="1" hangingPunct="1">
              <a:lnSpc>
                <a:spcPct val="105000"/>
              </a:lnSpc>
              <a:spcBef>
                <a:spcPts val="1999"/>
              </a:spcBef>
              <a:spcAft>
                <a:spcPts val="0"/>
              </a:spcAft>
              <a:buClrTx/>
              <a:buNone/>
            </a:pPr>
            <a:r>
              <a:rPr lang="en-US" altLang="de-DE" sz="2400">
                <a:solidFill>
                  <a:srgbClr val="004992"/>
                </a:solidFill>
                <a:latin typeface="Calibri Light"/>
              </a:rPr>
              <a:t>Okoliščine ali naključje?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vsakodnevnem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Vedno upoštevajte različne dejavnike, ki bi lahko prispevali k dogodku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vi osebno / drugi ljudje / okoliščine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vsakodnevnem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Vedno upoštevajte različne dejavnike, ki bi lahko prispevali k dogodku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vi osebno / drugi ljudje / okoliščine</a:t>
            </a:r>
            <a:r>
              <a:rPr lang="en-US" altLang="de-DE" sz="2400" dirty="0">
                <a:solidFill>
                  <a:srgbClr val="333333"/>
                </a:solidFill>
              </a:rPr>
              <a:t>).</a:t>
            </a:r>
          </a:p>
          <a:p>
            <a:pPr marL="342900" lvl="0" indent="-342900" defTabSz="914400" fontAlgn="base">
              <a:buClr>
                <a:srgbClr val="000000"/>
              </a:buClr>
              <a:buFont typeface="WingDings"/>
              <a:buChar char=""/>
            </a:pPr>
            <a:r>
              <a:rPr lang="sl-SI" altLang="de-DE" sz="2400" dirty="0">
                <a:solidFill>
                  <a:srgbClr val="333333"/>
                </a:solidFill>
              </a:rPr>
              <a:t>V vsakdanjem življenju skušajmo biti čim bolj realistični</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Ni upravičeno, da </a:t>
            </a:r>
            <a:r>
              <a:rPr lang="sl-SI" altLang="de-DE" sz="2400" i="1" dirty="0">
                <a:solidFill>
                  <a:srgbClr val="333333"/>
                </a:solidFill>
              </a:rPr>
              <a:t>vedno</a:t>
            </a:r>
            <a:r>
              <a:rPr lang="en-US" altLang="de-DE" sz="2400" dirty="0">
                <a:solidFill>
                  <a:srgbClr val="333333"/>
                </a:solidFill>
              </a:rPr>
              <a:t> </a:t>
            </a:r>
            <a:r>
              <a:rPr lang="sl-SI" altLang="de-DE" sz="2400" dirty="0">
                <a:solidFill>
                  <a:srgbClr val="333333"/>
                </a:solidFill>
              </a:rPr>
              <a:t>krivimo druge</a:t>
            </a:r>
            <a:r>
              <a:rPr lang="en-US" altLang="de-DE" sz="2400" dirty="0">
                <a:solidFill>
                  <a:srgbClr val="333333"/>
                </a:solidFill>
              </a:rPr>
              <a:t>, </a:t>
            </a:r>
            <a:r>
              <a:rPr lang="sl-SI" altLang="de-DE" sz="2400" dirty="0">
                <a:solidFill>
                  <a:srgbClr val="333333"/>
                </a:solidFill>
              </a:rPr>
              <a:t>kot tudi ni</a:t>
            </a:r>
            <a:r>
              <a:rPr lang="en-US" altLang="de-DE" sz="2400" dirty="0">
                <a:solidFill>
                  <a:srgbClr val="333333"/>
                </a:solidFill>
              </a:rPr>
              <a:t> </a:t>
            </a:r>
            <a:r>
              <a:rPr lang="sl-SI" altLang="de-DE" sz="2400" i="1" dirty="0">
                <a:solidFill>
                  <a:srgbClr val="333333"/>
                </a:solidFill>
              </a:rPr>
              <a:t>vedno</a:t>
            </a:r>
            <a:r>
              <a:rPr lang="en-US" altLang="de-DE" sz="2400" dirty="0">
                <a:solidFill>
                  <a:srgbClr val="333333"/>
                </a:solidFill>
              </a:rPr>
              <a:t> </a:t>
            </a:r>
            <a:r>
              <a:rPr lang="sl-SI" altLang="de-DE" sz="2400" dirty="0">
                <a:solidFill>
                  <a:srgbClr val="333333"/>
                </a:solidFill>
              </a:rPr>
              <a:t>naša krivda, če gredo stvari </a:t>
            </a:r>
            <a:r>
              <a:rPr lang="sl-SI" altLang="de-DE" sz="2400">
                <a:solidFill>
                  <a:srgbClr val="333333"/>
                </a:solidFill>
              </a:rPr>
              <a:t>narobe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37371891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Uporaba</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vsakodnevnem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življenju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b="1" dirty="0">
                <a:solidFill>
                  <a:srgbClr val="333333"/>
                </a:solidFill>
              </a:rPr>
              <a:t>Kaj smo se naučili</a:t>
            </a:r>
            <a:r>
              <a:rPr lang="de-DE" altLang="de-DE" sz="2400" b="1" dirty="0">
                <a:solidFill>
                  <a:srgbClr val="333333"/>
                </a:solidFill>
              </a:rPr>
              <a:t>:</a:t>
            </a:r>
          </a:p>
          <a:p>
            <a:pPr marL="342900" lvl="0" indent="-342900" defTabSz="914400" fontAlgn="base">
              <a:buClr>
                <a:srgbClr val="333333"/>
              </a:buClr>
              <a:buFont typeface="WingDings"/>
              <a:buChar char=""/>
            </a:pPr>
            <a:r>
              <a:rPr lang="sl-SI" altLang="de-DE" sz="2400" dirty="0">
                <a:solidFill>
                  <a:srgbClr val="333333"/>
                </a:solidFill>
              </a:rPr>
              <a:t>Vedno upoštevajte različne dejavnike, ki bi lahko prispevali k dogodku </a:t>
            </a:r>
            <a:r>
              <a:rPr lang="en-US" altLang="de-DE" sz="2400" dirty="0">
                <a:solidFill>
                  <a:srgbClr val="333333"/>
                </a:solidFill>
              </a:rPr>
              <a:t>(</a:t>
            </a:r>
            <a:r>
              <a:rPr lang="sl-SI" altLang="de-DE" sz="2400" dirty="0">
                <a:solidFill>
                  <a:srgbClr val="333333"/>
                </a:solidFill>
              </a:rPr>
              <a:t>npr</a:t>
            </a:r>
            <a:r>
              <a:rPr lang="en-US" altLang="de-DE" sz="2400" dirty="0">
                <a:solidFill>
                  <a:srgbClr val="333333"/>
                </a:solidFill>
              </a:rPr>
              <a:t>. </a:t>
            </a:r>
            <a:r>
              <a:rPr lang="sl-SI" altLang="de-DE" sz="2400" dirty="0">
                <a:solidFill>
                  <a:srgbClr val="333333"/>
                </a:solidFill>
              </a:rPr>
              <a:t>vi osebno / drugi ljudje / okoliščine</a:t>
            </a:r>
            <a:r>
              <a:rPr lang="en-US" altLang="de-DE" sz="2400" dirty="0">
                <a:solidFill>
                  <a:srgbClr val="333333"/>
                </a:solidFill>
              </a:rPr>
              <a:t>).</a:t>
            </a:r>
          </a:p>
          <a:p>
            <a:pPr marL="342900" lvl="0" indent="-342900" defTabSz="914400" fontAlgn="base">
              <a:buClr>
                <a:srgbClr val="000000"/>
              </a:buClr>
              <a:buFont typeface="WingDings"/>
              <a:buChar char=""/>
            </a:pPr>
            <a:r>
              <a:rPr lang="sl-SI" altLang="de-DE" sz="2400" dirty="0">
                <a:solidFill>
                  <a:srgbClr val="333333"/>
                </a:solidFill>
              </a:rPr>
              <a:t>V vsakdanjem življenju skušajmo biti čim bolj realistični</a:t>
            </a:r>
            <a:r>
              <a:rPr lang="en-US" altLang="de-DE" sz="2400" dirty="0">
                <a:solidFill>
                  <a:srgbClr val="333333"/>
                </a:solidFill>
              </a:rPr>
              <a:t>:</a:t>
            </a:r>
            <a:br>
              <a:rPr lang="en-US" altLang="de-DE" sz="2400" dirty="0">
                <a:solidFill>
                  <a:srgbClr val="333333"/>
                </a:solidFill>
              </a:rPr>
            </a:br>
            <a:r>
              <a:rPr lang="sl-SI" altLang="de-DE" sz="2400" dirty="0">
                <a:solidFill>
                  <a:srgbClr val="333333"/>
                </a:solidFill>
              </a:rPr>
              <a:t>Ni upravičeno, da </a:t>
            </a:r>
            <a:r>
              <a:rPr lang="sl-SI" altLang="de-DE" sz="2400" i="1" dirty="0">
                <a:solidFill>
                  <a:srgbClr val="333333"/>
                </a:solidFill>
              </a:rPr>
              <a:t>vedno</a:t>
            </a:r>
            <a:r>
              <a:rPr lang="en-US" altLang="de-DE" sz="2400" dirty="0">
                <a:solidFill>
                  <a:srgbClr val="333333"/>
                </a:solidFill>
              </a:rPr>
              <a:t> </a:t>
            </a:r>
            <a:r>
              <a:rPr lang="sl-SI" altLang="de-DE" sz="2400" dirty="0">
                <a:solidFill>
                  <a:srgbClr val="333333"/>
                </a:solidFill>
              </a:rPr>
              <a:t>krivimo druge</a:t>
            </a:r>
            <a:r>
              <a:rPr lang="en-US" altLang="de-DE" sz="2400" dirty="0">
                <a:solidFill>
                  <a:srgbClr val="333333"/>
                </a:solidFill>
              </a:rPr>
              <a:t>, </a:t>
            </a:r>
            <a:r>
              <a:rPr lang="sl-SI" altLang="de-DE" sz="2400" dirty="0">
                <a:solidFill>
                  <a:srgbClr val="333333"/>
                </a:solidFill>
              </a:rPr>
              <a:t>kot tudi ni</a:t>
            </a:r>
            <a:r>
              <a:rPr lang="en-US" altLang="de-DE" sz="2400" dirty="0">
                <a:solidFill>
                  <a:srgbClr val="333333"/>
                </a:solidFill>
              </a:rPr>
              <a:t> </a:t>
            </a:r>
            <a:r>
              <a:rPr lang="sl-SI" altLang="de-DE" sz="2400" i="1" dirty="0">
                <a:solidFill>
                  <a:srgbClr val="333333"/>
                </a:solidFill>
              </a:rPr>
              <a:t>vedno</a:t>
            </a:r>
            <a:r>
              <a:rPr lang="en-US" altLang="de-DE" sz="2400" dirty="0">
                <a:solidFill>
                  <a:srgbClr val="333333"/>
                </a:solidFill>
              </a:rPr>
              <a:t> </a:t>
            </a:r>
            <a:r>
              <a:rPr lang="sl-SI" altLang="de-DE" sz="2400" dirty="0">
                <a:solidFill>
                  <a:srgbClr val="333333"/>
                </a:solidFill>
              </a:rPr>
              <a:t>naša krivda, če gredo stvari narobe</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sl-SI" altLang="de-DE" sz="2400" dirty="0">
                <a:solidFill>
                  <a:srgbClr val="333333"/>
                </a:solidFill>
              </a:rPr>
              <a:t>Običajno veliko dejavnikov prispeva k enemu dogodku</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19200046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Veliko ljudi s psihozo teži k temu, da kompleksen dogodek razloži samo z enim vzrokom</a:t>
            </a:r>
            <a:r>
              <a:rPr lang="en-AU" altLang="de-DE" sz="2400" dirty="0">
                <a:solidFill>
                  <a:srgbClr val="333333"/>
                </a:solidFill>
              </a:rPr>
              <a:t>. </a:t>
            </a:r>
            <a:r>
              <a:rPr lang="sl-SI" altLang="de-DE" sz="2400" dirty="0">
                <a:solidFill>
                  <a:srgbClr val="333333"/>
                </a:solidFill>
              </a:rPr>
              <a:t>Včasih za svoje neuspehe krivijo izključno druge ljudi</a:t>
            </a:r>
            <a:r>
              <a:rPr lang="en-AU" altLang="de-DE" sz="2400" dirty="0">
                <a:solidFill>
                  <a:srgbClr val="333333"/>
                </a:solidFill>
              </a:rPr>
              <a:t>.</a:t>
            </a:r>
          </a:p>
          <a:p>
            <a:pPr lvl="0" defTabSz="914400" fontAlgn="base"/>
            <a:r>
              <a:rPr lang="sl-SI" altLang="de-DE" sz="2400" dirty="0">
                <a:solidFill>
                  <a:srgbClr val="004992"/>
                </a:solidFill>
              </a:rPr>
              <a:t>Primer</a:t>
            </a:r>
            <a:r>
              <a:rPr lang="en-AU" altLang="de-DE" sz="2400" dirty="0">
                <a:solidFill>
                  <a:srgbClr val="004992"/>
                </a:solidFill>
              </a:rPr>
              <a:t> </a:t>
            </a:r>
            <a:r>
              <a:rPr lang="sl-SI" altLang="de-DE" sz="2400" dirty="0">
                <a:solidFill>
                  <a:srgbClr val="004992"/>
                </a:solidFill>
              </a:rPr>
              <a:t>1</a:t>
            </a:r>
            <a:r>
              <a:rPr lang="en-AU" altLang="de-DE" sz="2400" dirty="0">
                <a:solidFill>
                  <a:srgbClr val="004992"/>
                </a:solidFill>
              </a:rPr>
              <a:t>: </a:t>
            </a:r>
            <a:r>
              <a:rPr lang="en-AU" altLang="de-DE" sz="2400" dirty="0">
                <a:solidFill>
                  <a:srgbClr val="333333"/>
                </a:solidFill>
              </a:rPr>
              <a:t>Klara </a:t>
            </a:r>
            <a:r>
              <a:rPr lang="sl-SI" altLang="de-DE" sz="2400" dirty="0">
                <a:solidFill>
                  <a:srgbClr val="333333"/>
                </a:solidFill>
              </a:rPr>
              <a:t>pogosto pade</a:t>
            </a:r>
            <a:r>
              <a:rPr lang="en-AU" altLang="de-DE" sz="2400" dirty="0">
                <a:solidFill>
                  <a:srgbClr val="333333"/>
                </a:solidFill>
              </a:rPr>
              <a:t>.</a:t>
            </a:r>
          </a:p>
          <a:p>
            <a:pPr lvl="0" defTabSz="914400" fontAlgn="base"/>
            <a:r>
              <a:rPr lang="sl-SI" altLang="de-DE" sz="2400" dirty="0">
                <a:solidFill>
                  <a:srgbClr val="004992"/>
                </a:solidFill>
              </a:rPr>
              <a:t>Lastno prepričanje</a:t>
            </a:r>
            <a:r>
              <a:rPr lang="en-AU" altLang="de-DE" sz="2400" dirty="0">
                <a:solidFill>
                  <a:srgbClr val="004992"/>
                </a:solidFill>
              </a:rPr>
              <a:t>: </a:t>
            </a:r>
            <a:r>
              <a:rPr lang="sl-SI" altLang="de-DE" sz="2400" dirty="0">
                <a:solidFill>
                  <a:srgbClr val="333333"/>
                </a:solidFill>
              </a:rPr>
              <a:t>To povzroča njen stric, ki ji pošilja električne impulze v glavo.</a:t>
            </a:r>
            <a:endParaRPr lang="en-AU" altLang="de-DE" sz="2400" dirty="0">
              <a:solidFill>
                <a:srgbClr val="004992"/>
              </a:solidFill>
            </a:endParaRPr>
          </a:p>
          <a:p>
            <a:pPr lvl="0" defTabSz="914400" fontAlgn="base"/>
            <a:r>
              <a:rPr lang="sl-SI" altLang="de-DE" sz="2400" dirty="0">
                <a:solidFill>
                  <a:srgbClr val="004992"/>
                </a:solidFill>
              </a:rPr>
              <a:t>Dodatna razlaga</a:t>
            </a:r>
            <a:r>
              <a:rPr lang="en-AU" altLang="de-DE" sz="2400" dirty="0">
                <a:solidFill>
                  <a:srgbClr val="004992"/>
                </a:solidFill>
              </a:rPr>
              <a:t>: </a:t>
            </a:r>
            <a:r>
              <a:rPr lang="sl-SI" altLang="de-DE" sz="2400" dirty="0">
                <a:solidFill>
                  <a:srgbClr val="333333"/>
                </a:solidFill>
              </a:rPr>
              <a:t>Ima vnetje ušesa, ki vpliva na njeno ravnotežje</a:t>
            </a:r>
            <a:r>
              <a:rPr lang="de-DE" altLang="de-DE" sz="2400" dirty="0">
                <a:solidFill>
                  <a:srgbClr val="333333"/>
                </a:solidFill>
              </a:rPr>
              <a:t>. </a:t>
            </a:r>
            <a:r>
              <a:rPr lang="sl-SI" altLang="de-DE" sz="2400" dirty="0">
                <a:solidFill>
                  <a:srgbClr val="333333"/>
                </a:solidFill>
              </a:rPr>
              <a:t>Poleg tega je dolgo deževalo in ceste so spolzke.</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Kako je to povezano s psihozo?</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l-SI" altLang="de-DE" sz="2400">
                <a:solidFill>
                  <a:srgbClr val="333333"/>
                </a:solidFill>
              </a:rPr>
              <a:t>Včasih drugi ljudje nosijo </a:t>
            </a:r>
            <a:r>
              <a:rPr lang="sl-SI" altLang="de-DE" sz="2400" i="1">
                <a:solidFill>
                  <a:srgbClr val="333333"/>
                </a:solidFill>
              </a:rPr>
              <a:t>delno</a:t>
            </a:r>
            <a:r>
              <a:rPr lang="en-AU" altLang="de-DE" sz="2400" i="1" dirty="0">
                <a:solidFill>
                  <a:srgbClr val="333333"/>
                </a:solidFill>
              </a:rPr>
              <a:t> </a:t>
            </a:r>
            <a:r>
              <a:rPr lang="sl-SI" altLang="de-DE" sz="2400" dirty="0">
                <a:solidFill>
                  <a:srgbClr val="333333"/>
                </a:solidFill>
              </a:rPr>
              <a:t>odgovorost, vendar je treba upoštevati tudi druge pomembne dejavnike</a:t>
            </a:r>
            <a:r>
              <a:rPr lang="en-AU" altLang="de-DE" sz="2400" dirty="0">
                <a:solidFill>
                  <a:srgbClr val="333333"/>
                </a:solidFill>
              </a:rPr>
              <a:t>.</a:t>
            </a:r>
          </a:p>
          <a:p>
            <a:pPr lvl="0" defTabSz="914400" fontAlgn="base"/>
            <a:r>
              <a:rPr lang="sl-SI" altLang="de-DE" sz="2400" dirty="0">
                <a:solidFill>
                  <a:srgbClr val="004992"/>
                </a:solidFill>
              </a:rPr>
              <a:t>Primer 2</a:t>
            </a:r>
            <a:r>
              <a:rPr lang="en-AU" altLang="de-DE" sz="2400" dirty="0">
                <a:solidFill>
                  <a:srgbClr val="004992"/>
                </a:solidFill>
              </a:rPr>
              <a:t>: </a:t>
            </a:r>
            <a:r>
              <a:rPr lang="sl-SI" altLang="de-DE" sz="2400" dirty="0">
                <a:solidFill>
                  <a:srgbClr val="333333"/>
                </a:solidFill>
              </a:rPr>
              <a:t>Peter doživi novo epizodo psihoze</a:t>
            </a:r>
            <a:r>
              <a:rPr lang="en-AU" altLang="de-DE" sz="2400" dirty="0">
                <a:solidFill>
                  <a:srgbClr val="333333"/>
                </a:solidFill>
              </a:rPr>
              <a:t>!</a:t>
            </a:r>
          </a:p>
          <a:p>
            <a:pPr lvl="0" defTabSz="914400" fontAlgn="base"/>
            <a:r>
              <a:rPr lang="sl-SI" altLang="de-DE" sz="2400" dirty="0">
                <a:solidFill>
                  <a:srgbClr val="004992"/>
                </a:solidFill>
              </a:rPr>
              <a:t>Lastno prepričanje</a:t>
            </a:r>
            <a:r>
              <a:rPr lang="en-AU" altLang="de-DE" sz="2400" dirty="0">
                <a:solidFill>
                  <a:srgbClr val="004992"/>
                </a:solidFill>
              </a:rPr>
              <a:t>:</a:t>
            </a:r>
            <a:r>
              <a:rPr lang="sl-SI" altLang="de-DE" sz="2400" dirty="0">
                <a:solidFill>
                  <a:srgbClr val="004992"/>
                </a:solidFill>
              </a:rPr>
              <a:t> </a:t>
            </a:r>
            <a:r>
              <a:rPr lang="sl-SI" altLang="de-DE" sz="2400" dirty="0">
                <a:solidFill>
                  <a:srgbClr val="333333"/>
                </a:solidFill>
              </a:rPr>
              <a:t>Ponovitev psihoze so povzročili vsiljivi spomini iz otroštva</a:t>
            </a:r>
            <a:r>
              <a:rPr lang="en-AU" altLang="de-DE" sz="2400" dirty="0">
                <a:solidFill>
                  <a:srgbClr val="333333"/>
                </a:solidFill>
              </a:rPr>
              <a:t>; </a:t>
            </a:r>
            <a:r>
              <a:rPr lang="sl-SI" altLang="de-DE" sz="2400" dirty="0">
                <a:solidFill>
                  <a:srgbClr val="333333"/>
                </a:solidFill>
              </a:rPr>
              <a:t>kot otrok je bil pogosto tepen</a:t>
            </a:r>
            <a:r>
              <a:rPr lang="en-AU" altLang="de-DE" sz="2400" dirty="0">
                <a:solidFill>
                  <a:srgbClr val="333333"/>
                </a:solidFill>
              </a:rPr>
              <a:t>.</a:t>
            </a:r>
          </a:p>
          <a:p>
            <a:pPr lvl="0" defTabSz="914400" fontAlgn="base"/>
            <a:r>
              <a:rPr lang="sl-SI" altLang="de-DE" sz="2400" dirty="0">
                <a:solidFill>
                  <a:srgbClr val="004992"/>
                </a:solidFill>
              </a:rPr>
              <a:t>Dodatni dejavniki</a:t>
            </a:r>
            <a:r>
              <a:rPr lang="en-AU" altLang="de-DE" sz="2400" dirty="0">
                <a:solidFill>
                  <a:srgbClr val="004992"/>
                </a:solidFill>
              </a:rPr>
              <a:t>: </a:t>
            </a:r>
            <a:r>
              <a:rPr lang="sl-SI" altLang="de-DE" sz="2400" dirty="0">
                <a:solidFill>
                  <a:srgbClr val="333333"/>
                </a:solidFill>
              </a:rPr>
              <a:t>To je lahko en razlog, vendar obstajajo tudi drugi: Peter je prenehal jemati zdravila in tudi v službi se je skregal, zaradi česar se je ustrašil, da bo izgubil službo.</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vašo</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Razdelite</a:t>
            </a:r>
            <a:r>
              <a:rPr lang="en-US" altLang="ko-KR" dirty="0">
                <a:solidFill>
                  <a:srgbClr val="004992"/>
                </a:solidFill>
              </a:rPr>
              <a:t> </a:t>
            </a:r>
            <a:r>
              <a:rPr lang="en-US" altLang="ko-KR" dirty="0" err="1">
                <a:solidFill>
                  <a:srgbClr val="004992"/>
                </a:solidFill>
              </a:rPr>
              <a:t>delovne</a:t>
            </a:r>
            <a:r>
              <a:rPr lang="en-US" altLang="ko-KR" dirty="0">
                <a:solidFill>
                  <a:srgbClr val="004992"/>
                </a:solidFill>
              </a:rPr>
              <a:t> </a:t>
            </a:r>
            <a:r>
              <a:rPr lang="en-US" altLang="ko-KR" dirty="0" err="1">
                <a:solidFill>
                  <a:srgbClr val="004992"/>
                </a:solidFill>
              </a:rPr>
              <a:t>liste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našo</a:t>
            </a:r>
            <a:r>
              <a:rPr lang="en-US" altLang="ko-KR" dirty="0">
                <a:solidFill>
                  <a:srgbClr val="004992"/>
                </a:solidFill>
              </a:rPr>
              <a:t> </a:t>
            </a:r>
            <a:r>
              <a:rPr lang="en-US" altLang="ko-KR" dirty="0" err="1">
                <a:solidFill>
                  <a:srgbClr val="004992"/>
                </a:solidFill>
              </a:rPr>
              <a:t>aplikacijo</a:t>
            </a:r>
            <a:r>
              <a:rPr lang="en-US" altLang="ko-KR" dirty="0">
                <a:solidFill>
                  <a:srgbClr val="004992"/>
                </a:solidFill>
              </a:rPr>
              <a:t> COGITO (</a:t>
            </a:r>
            <a:r>
              <a:rPr lang="en-US" altLang="ko-KR" dirty="0" err="1">
                <a:solidFill>
                  <a:srgbClr val="004992"/>
                </a:solidFill>
              </a:rPr>
              <a:t>prenesite</a:t>
            </a:r>
            <a:r>
              <a:rPr lang="en-US" altLang="ko-KR" dirty="0">
                <a:solidFill>
                  <a:srgbClr val="004992"/>
                </a:solidFill>
              </a:rPr>
              <a:t> </a:t>
            </a:r>
            <a:r>
              <a:rPr lang="en-US" altLang="ko-KR" dirty="0" err="1">
                <a:solidFill>
                  <a:srgbClr val="004992"/>
                </a:solidFill>
              </a:rPr>
              <a:t>brezplačno</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526107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652712913"/>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Metakognitivni trening 1 – Atribucija - Pripisovanje krivde in zaslug</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67343663"/>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5042</Words>
  <Application>Microsoft Office PowerPoint</Application>
  <PresentationFormat>Benutzerdefiniert</PresentationFormat>
  <Paragraphs>657</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Arial</vt:lpstr>
      <vt:lpstr>Wingdings</vt:lpstr>
      <vt:lpstr>Symbol</vt:lpstr>
      <vt:lpstr>Calibri Light</vt:lpstr>
      <vt:lpstr>Wingdings</vt:lpstr>
      <vt:lpstr>Calibri</vt:lpstr>
      <vt:lpstr>Times New Roman</vt:lpstr>
      <vt:lpstr>Verdana</vt:lpstr>
      <vt:lpstr>UKE_PPT-Vorlage_16zu9</vt:lpstr>
      <vt:lpstr>MCT 1 A – Atribucija - Pripisovanje krivde in zaslug</vt:lpstr>
      <vt:lpstr>Atribucija: Pripisovanje krivde in zaslug</vt:lpstr>
      <vt:lpstr>Atribucija: Pripisovanje krivde in zaslug</vt:lpstr>
      <vt:lpstr>Atribucija: Pripisovanje krivde in zaslug</vt:lpstr>
      <vt:lpstr>Razlage</vt:lpstr>
      <vt:lpstr>Razlage</vt:lpstr>
      <vt:lpstr>Razlage</vt:lpstr>
      <vt:lpstr>Pripisovanje krivde in zaslug</vt:lpstr>
      <vt:lpstr>Odpuščeni ste iz bolnišnice, vendar se ne počutite nič bolje.</vt:lpstr>
      <vt:lpstr>Odpuščeni ste iz bolnišnice, vendar se ne počutite nič bolje.</vt:lpstr>
      <vt:lpstr>Odpuščeni ste iz bolnišnice, vendar se ne počutite nič bolje.</vt:lpstr>
      <vt:lpstr>Odpuščeni ste iz bolnišnice, vendar se ne počutite nič bolje.</vt:lpstr>
      <vt:lpstr>Odpuščeni ste iz bolnišnice, vendar se ne počutite nič bolje.</vt:lpstr>
      <vt:lpstr>Posledice različnih stilov pripisovanja vzrokov negativnim dogodkom!</vt:lpstr>
      <vt:lpstr>Posledice različnih stilov pripisovanja vzrokov negativnim dogodkom!</vt:lpstr>
      <vt:lpstr>Posledice različnih stilov pripisovanja vzrokov negativnim dogodkom!</vt:lpstr>
      <vt:lpstr>Posledice različnih stilov pripisovanja vzrokov negativnim dogodkom!</vt:lpstr>
      <vt:lpstr>Posledice različnih stilov pripisovanja vzrokov negativnim dogodkom!</vt:lpstr>
      <vt:lpstr>Posledice različnih stilov pripisovanja vzrokov pozitivnim dogodkom!</vt:lpstr>
      <vt:lpstr>Posledice različnih stilov pripisovanja vzrokov pozitivnim dogodkom!</vt:lpstr>
      <vt:lpstr>Posledice različnih stilov pripisovanja vzrokov pozitivnim dogodkom!</vt:lpstr>
      <vt:lpstr>Posledice različnih stilov pripisovanja vzrokov pozitivnim dogodkom!</vt:lpstr>
      <vt:lpstr>Posledice različnih stilov pripisovanja vzrokov pozitivnim dogodkom!</vt:lpstr>
      <vt:lpstr>Zakaj to počnemo?</vt:lpstr>
      <vt:lpstr>Zakaj to počnemo?</vt:lpstr>
      <vt:lpstr>Kako enostranske razlage spodbujajo napačne interpretacije v času psihoze – primeri</vt:lpstr>
      <vt:lpstr>Stil pripisovanja Kaj se bomo danes naučili:</vt:lpstr>
      <vt:lpstr>Prodajalec vam je vrnil celotni znesek za poškodovano blago.</vt:lpstr>
      <vt:lpstr>Ko vstopite v sobo, vsi utihnejo.</vt:lpstr>
      <vt:lpstr>Nekdo reče, da ne izgledate dobro.</vt:lpstr>
      <vt:lpstr>Padete na izpitu.</vt:lpstr>
      <vt:lpstr>Spomnite se svojih lastnih primerov!</vt:lpstr>
      <vt:lpstr>Notranji glas vam pravi, da niste dober človek.</vt:lpstr>
      <vt:lpstr>Notranji glas vam pravi, da niste dober človek.</vt:lpstr>
      <vt:lpstr>Notranji glas vam pravi, da niste dober človek.</vt:lpstr>
      <vt:lpstr>Slišati glasove Lastne misli ali nadzor na daljavo? Za in proti</vt:lpstr>
      <vt:lpstr>Slišati glasove Lastne misli ali nadzor na daljavo? Za in proti</vt:lpstr>
      <vt:lpstr>Slišati glasove Lastne misli ali nadzor na daljavo? Za in proti</vt:lpstr>
      <vt:lpstr>Slišati glasove Lastne misli ali nadzor na daljavo? Za in proti</vt:lpstr>
      <vt:lpstr>Slišati glasove Lastne misli ali nadzor na daljavo? Za in proti</vt:lpstr>
      <vt:lpstr>Prijatelj vas povabi na večerjo.</vt:lpstr>
      <vt:lpstr>Policist ustavi vaš avto.</vt:lpstr>
      <vt:lpstr>Zmagali ste pri igri.</vt:lpstr>
      <vt:lpstr>Ko pridete do avta, opazite, da je opraskan.</vt:lpstr>
      <vt:lpstr>Zdravnik ugotovi, da imate visok krvni tlak.</vt:lpstr>
      <vt:lpstr>Prijatelj je odklonil, da bi vam pomagal pri delu.</vt:lpstr>
      <vt:lpstr>Prijatelj vas je presenetil z darilom.</vt:lpstr>
      <vt:lpstr>Prijatelj vam reče, da ste neumni.</vt:lpstr>
      <vt:lpstr>Sosedov otrok začne jokati, ko ga vzamete v naročje.</vt:lpstr>
      <vt:lpstr>Prijatelj reče, da vas ne spoštuje.</vt:lpstr>
      <vt:lpstr>Uporaba v vsakodnevnem življenju</vt:lpstr>
      <vt:lpstr>Uporaba v vsakodnevnem življenju</vt:lpstr>
      <vt:lpstr>Uporaba v vsakodnevnem življenju</vt:lpstr>
      <vt:lpstr>Kako je to povezano s psihozo?</vt:lpstr>
      <vt:lpstr>Kako je to povezano s psihozo?</vt:lpstr>
      <vt:lpstr>Hvala za vašo pozornost!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329</cp:revision>
  <dcterms:created xsi:type="dcterms:W3CDTF">2004-10-11T13:21:01Z</dcterms:created>
  <dcterms:modified xsi:type="dcterms:W3CDTF">2022-11-09T09:28:41Z</dcterms:modified>
</cp:coreProperties>
</file>