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7" r:id="rId1"/>
  </p:sldMasterIdLst>
  <p:notesMasterIdLst>
    <p:notesMasterId r:id="rId57"/>
  </p:notesMasterIdLst>
  <p:handoutMasterIdLst>
    <p:handoutMasterId r:id="rId58"/>
  </p:handoutMasterIdLst>
  <p:sldIdLst>
    <p:sldId id="439" r:id="rId2"/>
    <p:sldId id="321" r:id="rId3"/>
    <p:sldId id="311" r:id="rId4"/>
    <p:sldId id="312" r:id="rId5"/>
    <p:sldId id="401" r:id="rId6"/>
    <p:sldId id="436" r:id="rId7"/>
    <p:sldId id="435" r:id="rId8"/>
    <p:sldId id="434" r:id="rId9"/>
    <p:sldId id="403" r:id="rId10"/>
    <p:sldId id="438" r:id="rId11"/>
    <p:sldId id="437" r:id="rId12"/>
    <p:sldId id="351" r:id="rId13"/>
    <p:sldId id="440" r:id="rId14"/>
    <p:sldId id="405" r:id="rId15"/>
    <p:sldId id="442" r:id="rId16"/>
    <p:sldId id="441" r:id="rId17"/>
    <p:sldId id="355" r:id="rId18"/>
    <p:sldId id="443" r:id="rId19"/>
    <p:sldId id="445" r:id="rId20"/>
    <p:sldId id="444" r:id="rId21"/>
    <p:sldId id="328" r:id="rId22"/>
    <p:sldId id="408" r:id="rId23"/>
    <p:sldId id="447" r:id="rId24"/>
    <p:sldId id="446" r:id="rId25"/>
    <p:sldId id="409" r:id="rId26"/>
    <p:sldId id="448" r:id="rId27"/>
    <p:sldId id="392" r:id="rId28"/>
    <p:sldId id="388" r:id="rId29"/>
    <p:sldId id="389" r:id="rId30"/>
    <p:sldId id="390" r:id="rId31"/>
    <p:sldId id="391" r:id="rId32"/>
    <p:sldId id="411" r:id="rId33"/>
    <p:sldId id="449" r:id="rId34"/>
    <p:sldId id="432" r:id="rId35"/>
    <p:sldId id="360" r:id="rId36"/>
    <p:sldId id="413" r:id="rId37"/>
    <p:sldId id="451" r:id="rId38"/>
    <p:sldId id="450" r:id="rId39"/>
    <p:sldId id="452" r:id="rId40"/>
    <p:sldId id="463" r:id="rId41"/>
    <p:sldId id="462" r:id="rId42"/>
    <p:sldId id="454" r:id="rId43"/>
    <p:sldId id="466" r:id="rId44"/>
    <p:sldId id="465" r:id="rId45"/>
    <p:sldId id="464" r:id="rId46"/>
    <p:sldId id="423" r:id="rId47"/>
    <p:sldId id="459" r:id="rId48"/>
    <p:sldId id="458" r:id="rId49"/>
    <p:sldId id="457" r:id="rId50"/>
    <p:sldId id="425" r:id="rId51"/>
    <p:sldId id="461" r:id="rId52"/>
    <p:sldId id="460" r:id="rId53"/>
    <p:sldId id="433" r:id="rId54"/>
    <p:sldId id="427" r:id="rId55"/>
    <p:sldId id="428"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
      <p:font typeface="Verdana" panose="020B0604030504040204" pitchFamily="34" charset="0"/>
      <p:regular r:id="rId65"/>
      <p:bold r:id="rId66"/>
      <p:italic r:id="rId67"/>
      <p:boldItalic r:id="rId68"/>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1" autoAdjust="0"/>
    <p:restoredTop sz="94660" autoAdjust="0"/>
  </p:normalViewPr>
  <p:slideViewPr>
    <p:cSldViewPr>
      <p:cViewPr varScale="1">
        <p:scale>
          <a:sx n="67" d="100"/>
          <a:sy n="67" d="100"/>
        </p:scale>
        <p:origin x="832"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7A89AAF-0EB7-48B9-B66F-E507A66255A6}" type="slidenum">
              <a:rPr lang="en-GB" altLang="de-DE"/>
              <a:pPr/>
              <a:t>‹Nr.›</a:t>
            </a:fld>
            <a:endParaRPr lang="en-GB" altLang="de-DE"/>
          </a:p>
        </p:txBody>
      </p:sp>
    </p:spTree>
    <p:extLst>
      <p:ext uri="{BB962C8B-B14F-4D97-AF65-F5344CB8AC3E}">
        <p14:creationId xmlns:p14="http://schemas.microsoft.com/office/powerpoint/2010/main" val="56579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849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B26CFBE-8868-4E4F-B67A-10E64F2524FC}" type="slidenum">
              <a:rPr lang="de-DE" altLang="de-DE"/>
              <a:pPr/>
              <a:t>‹Nr.›</a:t>
            </a:fld>
            <a:endParaRPr lang="de-DE" altLang="de-DE"/>
          </a:p>
        </p:txBody>
      </p:sp>
    </p:spTree>
    <p:extLst>
      <p:ext uri="{BB962C8B-B14F-4D97-AF65-F5344CB8AC3E}">
        <p14:creationId xmlns:p14="http://schemas.microsoft.com/office/powerpoint/2010/main" val="2050796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E902277-A4BD-46AF-9C0B-26C5AB94F3D0}" type="slidenum">
              <a:rPr lang="de-DE" altLang="de-DE"/>
              <a:pPr eaLnBrk="1" hangingPunct="1"/>
              <a:t>2</a:t>
            </a:fld>
            <a:endParaRPr lang="de-DE" altLang="de-DE"/>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7507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0A735AE-3C07-4B1B-8639-1B6E92E01036}" type="slidenum">
              <a:rPr lang="de-DE" altLang="de-DE"/>
              <a:pPr eaLnBrk="1" hangingPunct="1"/>
              <a:t>3</a:t>
            </a:fld>
            <a:endParaRPr lang="de-DE"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743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DC4D2C-6EC4-464F-8419-C27555278FDB}" type="slidenum">
              <a:rPr lang="de-DE" altLang="de-DE"/>
              <a:pPr eaLnBrk="1" hangingPunct="1"/>
              <a:t>4</a:t>
            </a:fld>
            <a:endParaRPr lang="de-DE" altLang="de-DE"/>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928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CD86B48-CADE-4758-BCEA-DA4C50CE2580}" type="slidenum">
              <a:rPr lang="de-DE" altLang="de-DE"/>
              <a:pPr eaLnBrk="1" hangingPunct="1"/>
              <a:t>5</a:t>
            </a:fld>
            <a:endParaRPr lang="de-DE"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332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CD86B48-CADE-4758-BCEA-DA4C50CE2580}" type="slidenum">
              <a:rPr lang="de-DE" altLang="de-DE"/>
              <a:pPr eaLnBrk="1" hangingPunct="1"/>
              <a:t>6</a:t>
            </a:fld>
            <a:endParaRPr lang="de-DE"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332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CD86B48-CADE-4758-BCEA-DA4C50CE2580}" type="slidenum">
              <a:rPr lang="de-DE" altLang="de-DE"/>
              <a:pPr eaLnBrk="1" hangingPunct="1"/>
              <a:t>7</a:t>
            </a:fld>
            <a:endParaRPr lang="de-DE"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332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CD86B48-CADE-4758-BCEA-DA4C50CE2580}" type="slidenum">
              <a:rPr lang="de-DE" altLang="de-DE"/>
              <a:pPr eaLnBrk="1" hangingPunct="1"/>
              <a:t>8</a:t>
            </a:fld>
            <a:endParaRPr lang="de-DE"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332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B3C5CC8-3C5F-44C9-8795-6F697DA91D20}" type="slidenum">
              <a:rPr lang="de-DE" altLang="de-DE"/>
              <a:pPr eaLnBrk="1" hangingPunct="1"/>
              <a:t>9</a:t>
            </a:fld>
            <a:endParaRPr lang="de-DE"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1739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B3C5CC8-3C5F-44C9-8795-6F697DA91D20}" type="slidenum">
              <a:rPr lang="de-DE" altLang="de-DE"/>
              <a:pPr eaLnBrk="1" hangingPunct="1"/>
              <a:t>10</a:t>
            </a:fld>
            <a:endParaRPr lang="de-DE"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173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B3C5CC8-3C5F-44C9-8795-6F697DA91D20}" type="slidenum">
              <a:rPr lang="de-DE" altLang="de-DE"/>
              <a:pPr eaLnBrk="1" hangingPunct="1"/>
              <a:t>11</a:t>
            </a:fld>
            <a:endParaRPr lang="de-DE"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1739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CD704B4-268F-47E1-9748-C612D070820A}" type="slidenum">
              <a:rPr lang="de-DE" altLang="de-DE"/>
              <a:pPr eaLnBrk="1" hangingPunct="1"/>
              <a:t>12</a:t>
            </a:fld>
            <a:endParaRPr lang="de-DE" altLang="de-DE"/>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093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480B8C9-CFD2-465E-946B-FB7589655655}" type="slidenum">
              <a:rPr lang="de-DE" altLang="de-DE"/>
              <a:pPr eaLnBrk="1" hangingPunct="1"/>
              <a:t>14</a:t>
            </a:fld>
            <a:endParaRPr lang="de-DE"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3264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480B8C9-CFD2-465E-946B-FB7589655655}" type="slidenum">
              <a:rPr lang="de-DE" altLang="de-DE"/>
              <a:pPr eaLnBrk="1" hangingPunct="1"/>
              <a:t>15</a:t>
            </a:fld>
            <a:endParaRPr lang="de-DE"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3264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480B8C9-CFD2-465E-946B-FB7589655655}" type="slidenum">
              <a:rPr lang="de-DE" altLang="de-DE"/>
              <a:pPr eaLnBrk="1" hangingPunct="1"/>
              <a:t>16</a:t>
            </a:fld>
            <a:endParaRPr lang="de-DE"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3264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2A7C391-C25C-4C54-B712-6D411C34C569}" type="slidenum">
              <a:rPr lang="de-DE" altLang="de-DE"/>
              <a:pPr eaLnBrk="1" hangingPunct="1"/>
              <a:t>17</a:t>
            </a:fld>
            <a:endParaRPr lang="de-DE" altLang="de-DE"/>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504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C6249E7-4172-4147-9417-9C14809F882D}" type="slidenum">
              <a:rPr lang="de-DE" altLang="de-DE"/>
              <a:pPr eaLnBrk="1" hangingPunct="1"/>
              <a:t>18</a:t>
            </a:fld>
            <a:endParaRPr lang="de-DE" altLang="de-DE"/>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242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C6249E7-4172-4147-9417-9C14809F882D}" type="slidenum">
              <a:rPr lang="de-DE" altLang="de-DE"/>
              <a:pPr eaLnBrk="1" hangingPunct="1"/>
              <a:t>19</a:t>
            </a:fld>
            <a:endParaRPr lang="de-DE" altLang="de-DE"/>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242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C6249E7-4172-4147-9417-9C14809F882D}" type="slidenum">
              <a:rPr lang="de-DE" altLang="de-DE"/>
              <a:pPr eaLnBrk="1" hangingPunct="1"/>
              <a:t>20</a:t>
            </a:fld>
            <a:endParaRPr lang="de-DE" altLang="de-DE"/>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242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5320B83-2C67-4A48-B23C-6D9D599F264A}" type="slidenum">
              <a:rPr lang="de-DE" altLang="de-DE"/>
              <a:pPr eaLnBrk="1" hangingPunct="1"/>
              <a:t>21</a:t>
            </a:fld>
            <a:endParaRPr lang="de-DE" altLang="de-DE"/>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7633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50ECB8D-BE6B-42A4-B16B-9FDC99C6C496}" type="slidenum">
              <a:rPr lang="de-DE" altLang="de-DE"/>
              <a:pPr eaLnBrk="1" hangingPunct="1"/>
              <a:t>22</a:t>
            </a:fld>
            <a:endParaRPr lang="de-DE" altLang="de-DE"/>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778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50ECB8D-BE6B-42A4-B16B-9FDC99C6C496}" type="slidenum">
              <a:rPr lang="de-DE" altLang="de-DE"/>
              <a:pPr eaLnBrk="1" hangingPunct="1"/>
              <a:t>23</a:t>
            </a:fld>
            <a:endParaRPr lang="de-DE" altLang="de-DE"/>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778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50ECB8D-BE6B-42A4-B16B-9FDC99C6C496}" type="slidenum">
              <a:rPr lang="de-DE" altLang="de-DE"/>
              <a:pPr eaLnBrk="1" hangingPunct="1"/>
              <a:t>24</a:t>
            </a:fld>
            <a:endParaRPr lang="de-DE" altLang="de-DE"/>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4778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082BC51A-C3D0-4A6B-9443-090C034254D3}" type="slidenum">
              <a:rPr lang="de-DE" altLang="de-DE"/>
              <a:pPr eaLnBrk="1" hangingPunct="1"/>
              <a:t>25</a:t>
            </a:fld>
            <a:endParaRPr lang="de-DE"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3424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082BC51A-C3D0-4A6B-9443-090C034254D3}" type="slidenum">
              <a:rPr lang="de-DE" altLang="de-DE"/>
              <a:pPr eaLnBrk="1" hangingPunct="1"/>
              <a:t>26</a:t>
            </a:fld>
            <a:endParaRPr lang="de-DE"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3424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68F7AED-19AB-49B7-B4C0-644B58FD6064}" type="slidenum">
              <a:rPr lang="de-DE" altLang="de-DE"/>
              <a:pPr eaLnBrk="1" hangingPunct="1"/>
              <a:t>27</a:t>
            </a:fld>
            <a:endParaRPr lang="de-DE" altLang="de-DE"/>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541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16DD605-CEDE-4F3F-A75D-B5F9DFE3C791}" type="slidenum">
              <a:rPr lang="de-DE" altLang="de-DE"/>
              <a:pPr eaLnBrk="1" hangingPunct="1"/>
              <a:t>28</a:t>
            </a:fld>
            <a:endParaRPr lang="de-DE" altLang="de-DE"/>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828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7D88624-9474-41DF-9E25-FBEC622F16C1}" type="slidenum">
              <a:rPr lang="de-DE" altLang="de-DE"/>
              <a:pPr eaLnBrk="1" hangingPunct="1"/>
              <a:t>29</a:t>
            </a:fld>
            <a:endParaRPr lang="de-DE" altLang="de-DE"/>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6623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02E3817B-C646-4761-9713-74AA24A6DD80}" type="slidenum">
              <a:rPr lang="de-DE" altLang="de-DE"/>
              <a:pPr eaLnBrk="1" hangingPunct="1"/>
              <a:t>30</a:t>
            </a:fld>
            <a:endParaRPr lang="de-DE" altLang="de-DE"/>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044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04B389D2-7A96-4998-AE8A-29875CB37873}" type="slidenum">
              <a:rPr lang="de-DE" altLang="de-DE"/>
              <a:pPr eaLnBrk="1" hangingPunct="1"/>
              <a:t>31</a:t>
            </a:fld>
            <a:endParaRPr lang="de-DE" altLang="de-DE"/>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2317551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D2CEE78-7659-4ADB-B8CC-5657D0F2283D}" type="slidenum">
              <a:rPr lang="de-DE" altLang="de-DE"/>
              <a:pPr eaLnBrk="1" hangingPunct="1"/>
              <a:t>32</a:t>
            </a:fld>
            <a:endParaRPr lang="de-DE" altLang="de-DE"/>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32759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D2CEE78-7659-4ADB-B8CC-5657D0F2283D}" type="slidenum">
              <a:rPr lang="de-DE" altLang="de-DE"/>
              <a:pPr eaLnBrk="1" hangingPunct="1"/>
              <a:t>33</a:t>
            </a:fld>
            <a:endParaRPr lang="de-DE" altLang="de-DE"/>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32759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226206B-692C-4AA1-A1B9-5DD45B99653A}" type="slidenum">
              <a:rPr lang="de-DE" altLang="de-DE"/>
              <a:pPr eaLnBrk="1" hangingPunct="1"/>
              <a:t>35</a:t>
            </a:fld>
            <a:endParaRPr lang="de-DE" altLang="de-DE"/>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4435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AFC95FE-ABCC-4763-8185-18C5A3C5CB26}" type="slidenum">
              <a:rPr lang="de-DE" altLang="de-DE"/>
              <a:pPr eaLnBrk="1" hangingPunct="1"/>
              <a:t>36</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2562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AFC95FE-ABCC-4763-8185-18C5A3C5CB26}" type="slidenum">
              <a:rPr lang="de-DE" altLang="de-DE"/>
              <a:pPr eaLnBrk="1" hangingPunct="1"/>
              <a:t>37</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25624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AFC95FE-ABCC-4763-8185-18C5A3C5CB26}" type="slidenum">
              <a:rPr lang="de-DE" altLang="de-DE"/>
              <a:pPr eaLnBrk="1" hangingPunct="1"/>
              <a:t>38</a:t>
            </a:fld>
            <a:endParaRPr lang="de-DE" altLang="de-DE"/>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2562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464192E-2E0B-4E57-8F1A-8B478D9DB260}" type="slidenum">
              <a:rPr lang="de-DE" altLang="de-DE"/>
              <a:pPr eaLnBrk="1" hangingPunct="1"/>
              <a:t>39</a:t>
            </a:fld>
            <a:endParaRPr lang="de-DE" altLang="de-DE"/>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2757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464192E-2E0B-4E57-8F1A-8B478D9DB260}" type="slidenum">
              <a:rPr lang="de-DE" altLang="de-DE"/>
              <a:pPr eaLnBrk="1" hangingPunct="1"/>
              <a:t>40</a:t>
            </a:fld>
            <a:endParaRPr lang="de-DE" altLang="de-DE"/>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275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464192E-2E0B-4E57-8F1A-8B478D9DB260}" type="slidenum">
              <a:rPr lang="de-DE" altLang="de-DE"/>
              <a:pPr eaLnBrk="1" hangingPunct="1"/>
              <a:t>41</a:t>
            </a:fld>
            <a:endParaRPr lang="de-DE" altLang="de-DE"/>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2757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2FFC7B7-3145-449F-A06A-A7B3E1D452D6}" type="slidenum">
              <a:rPr lang="de-DE" altLang="de-DE"/>
              <a:pPr eaLnBrk="1" hangingPunct="1"/>
              <a:t>42</a:t>
            </a:fld>
            <a:endParaRPr lang="de-DE" altLang="de-DE"/>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485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2FFC7B7-3145-449F-A06A-A7B3E1D452D6}" type="slidenum">
              <a:rPr lang="de-DE" altLang="de-DE"/>
              <a:pPr eaLnBrk="1" hangingPunct="1"/>
              <a:t>43</a:t>
            </a:fld>
            <a:endParaRPr lang="de-DE" altLang="de-DE"/>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4857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2FFC7B7-3145-449F-A06A-A7B3E1D452D6}" type="slidenum">
              <a:rPr lang="de-DE" altLang="de-DE"/>
              <a:pPr eaLnBrk="1" hangingPunct="1"/>
              <a:t>44</a:t>
            </a:fld>
            <a:endParaRPr lang="de-DE" altLang="de-DE"/>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485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2FFC7B7-3145-449F-A06A-A7B3E1D452D6}" type="slidenum">
              <a:rPr lang="de-DE" altLang="de-DE"/>
              <a:pPr eaLnBrk="1" hangingPunct="1"/>
              <a:t>45</a:t>
            </a:fld>
            <a:endParaRPr lang="de-DE" altLang="de-DE"/>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4857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3D224C-B9CC-4A4C-9010-26F382A5A077}" type="slidenum">
              <a:rPr lang="de-DE" altLang="de-DE"/>
              <a:pPr eaLnBrk="1" hangingPunct="1"/>
              <a:t>46</a:t>
            </a:fld>
            <a:endParaRPr lang="de-DE" altLang="de-DE"/>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65364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3D224C-B9CC-4A4C-9010-26F382A5A077}" type="slidenum">
              <a:rPr lang="de-DE" altLang="de-DE"/>
              <a:pPr eaLnBrk="1" hangingPunct="1"/>
              <a:t>47</a:t>
            </a:fld>
            <a:endParaRPr lang="de-DE" altLang="de-DE"/>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65364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3D224C-B9CC-4A4C-9010-26F382A5A077}" type="slidenum">
              <a:rPr lang="de-DE" altLang="de-DE"/>
              <a:pPr eaLnBrk="1" hangingPunct="1"/>
              <a:t>48</a:t>
            </a:fld>
            <a:endParaRPr lang="de-DE" altLang="de-DE"/>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65364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3D224C-B9CC-4A4C-9010-26F382A5A077}" type="slidenum">
              <a:rPr lang="de-DE" altLang="de-DE"/>
              <a:pPr eaLnBrk="1" hangingPunct="1"/>
              <a:t>49</a:t>
            </a:fld>
            <a:endParaRPr lang="de-DE" altLang="de-DE"/>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6536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522E1C-1253-48A3-BA92-B3BF6DA3E12A}" type="slidenum">
              <a:rPr lang="de-DE" altLang="de-DE"/>
              <a:pPr eaLnBrk="1" hangingPunct="1"/>
              <a:t>50</a:t>
            </a:fld>
            <a:endParaRPr lang="de-DE" altLang="de-DE"/>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871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522E1C-1253-48A3-BA92-B3BF6DA3E12A}" type="slidenum">
              <a:rPr lang="de-DE" altLang="de-DE"/>
              <a:pPr eaLnBrk="1" hangingPunct="1"/>
              <a:t>51</a:t>
            </a:fld>
            <a:endParaRPr lang="de-DE" altLang="de-DE"/>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8714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D522E1C-1253-48A3-BA92-B3BF6DA3E12A}" type="slidenum">
              <a:rPr lang="de-DE" altLang="de-DE"/>
              <a:pPr eaLnBrk="1" hangingPunct="1"/>
              <a:t>52</a:t>
            </a:fld>
            <a:endParaRPr lang="de-DE" altLang="de-DE"/>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8714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2FB84D4-A8B6-4056-B902-D45D44E29A5B}" type="slidenum">
              <a:rPr lang="de-DE" altLang="de-DE"/>
              <a:pPr eaLnBrk="1" hangingPunct="1"/>
              <a:t>54</a:t>
            </a:fld>
            <a:endParaRPr lang="de-DE" altLang="de-DE"/>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7342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476EE51-02F1-4898-98AA-12F826C32E6F}" type="slidenum">
              <a:rPr lang="de-DE" altLang="de-DE"/>
              <a:pPr eaLnBrk="1" hangingPunct="1"/>
              <a:t>55</a:t>
            </a:fld>
            <a:endParaRPr lang="de-DE" altLang="de-DE"/>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34431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b="0" dirty="0" err="1">
                <a:latin typeface="+mj-lt"/>
              </a:rPr>
              <a:t>Uporabo</a:t>
            </a:r>
            <a:r>
              <a:rPr lang="es-ES" altLang="ko-KR" sz="1000" b="0" dirty="0">
                <a:latin typeface="+mj-lt"/>
              </a:rPr>
              <a:t> </a:t>
            </a:r>
            <a:r>
              <a:rPr lang="es-ES" altLang="ko-KR" sz="1000" b="0" dirty="0" err="1">
                <a:latin typeface="+mj-lt"/>
              </a:rPr>
              <a:t>slik</a:t>
            </a:r>
            <a:r>
              <a:rPr lang="es-ES" altLang="ko-KR" sz="1000" b="0" dirty="0">
                <a:latin typeface="+mj-lt"/>
              </a:rPr>
              <a:t> v </a:t>
            </a:r>
            <a:r>
              <a:rPr lang="es-ES" altLang="ko-KR" sz="1000" b="0" dirty="0" err="1">
                <a:latin typeface="+mj-lt"/>
              </a:rPr>
              <a:t>tem</a:t>
            </a:r>
            <a:r>
              <a:rPr lang="es-ES" altLang="ko-KR" sz="1000" b="0" dirty="0">
                <a:latin typeface="+mj-lt"/>
              </a:rPr>
              <a:t> </a:t>
            </a:r>
            <a:r>
              <a:rPr lang="es-ES" altLang="ko-KR" sz="1000" b="0" dirty="0" err="1">
                <a:latin typeface="+mj-lt"/>
              </a:rPr>
              <a:t>modulu</a:t>
            </a:r>
            <a:r>
              <a:rPr lang="es-ES" altLang="ko-KR" sz="1000" b="0" dirty="0">
                <a:latin typeface="+mj-lt"/>
              </a:rPr>
              <a:t> so </a:t>
            </a:r>
            <a:r>
              <a:rPr lang="es-ES" altLang="ko-KR" sz="1000" b="0" dirty="0" err="1">
                <a:latin typeface="+mj-lt"/>
              </a:rPr>
              <a:t>prijazno</a:t>
            </a:r>
            <a:r>
              <a:rPr lang="es-ES" altLang="ko-KR" sz="1000" b="0" dirty="0">
                <a:latin typeface="+mj-lt"/>
              </a:rPr>
              <a:t> </a:t>
            </a:r>
            <a:r>
              <a:rPr lang="es-ES" altLang="ko-KR" sz="1000" b="0" dirty="0" err="1">
                <a:latin typeface="+mj-lt"/>
              </a:rPr>
              <a:t>dovolili</a:t>
            </a:r>
            <a:r>
              <a:rPr lang="es-ES" altLang="ko-KR" sz="1000" b="0" dirty="0">
                <a:latin typeface="+mj-lt"/>
              </a:rPr>
              <a:t> </a:t>
            </a:r>
            <a:r>
              <a:rPr lang="es-ES" altLang="ko-KR" sz="1000" b="0" dirty="0" err="1">
                <a:latin typeface="+mj-lt"/>
              </a:rPr>
              <a:t>umetniki</a:t>
            </a:r>
            <a:r>
              <a:rPr lang="es-ES" altLang="ko-KR" sz="1000" b="0" dirty="0">
                <a:latin typeface="+mj-lt"/>
              </a:rPr>
              <a:t> in </a:t>
            </a:r>
            <a:r>
              <a:rPr lang="es-ES" altLang="ko-KR" sz="1000" b="0" dirty="0" err="1">
                <a:latin typeface="+mj-lt"/>
              </a:rPr>
              <a:t>lastniki</a:t>
            </a:r>
            <a:r>
              <a:rPr lang="es-ES" altLang="ko-KR" sz="1000" b="0" dirty="0">
                <a:latin typeface="+mj-lt"/>
              </a:rPr>
              <a:t> </a:t>
            </a:r>
            <a:r>
              <a:rPr lang="es-ES" altLang="ko-KR" sz="1000" b="0" dirty="0" err="1">
                <a:latin typeface="+mj-lt"/>
              </a:rPr>
              <a:t>avtorskih</a:t>
            </a:r>
            <a:r>
              <a:rPr lang="es-ES" altLang="ko-KR" sz="1000" b="0" dirty="0">
                <a:latin typeface="+mj-lt"/>
              </a:rPr>
              <a:t> </a:t>
            </a:r>
            <a:r>
              <a:rPr lang="es-ES" altLang="ko-KR" sz="1000" b="0" dirty="0" err="1">
                <a:latin typeface="+mj-lt"/>
              </a:rPr>
              <a:t>pravic</a:t>
            </a:r>
            <a:r>
              <a:rPr lang="es-ES" altLang="ko-KR" sz="1000" b="0" dirty="0">
                <a:latin typeface="+mj-lt"/>
              </a:rPr>
              <a:t>. </a:t>
            </a:r>
            <a:r>
              <a:rPr lang="es-ES" altLang="ko-KR" sz="1000" b="0" dirty="0" err="1">
                <a:latin typeface="+mj-lt"/>
              </a:rPr>
              <a:t>Za</a:t>
            </a:r>
            <a:r>
              <a:rPr lang="es-ES" altLang="ko-KR" sz="1000" b="0" dirty="0">
                <a:latin typeface="+mj-lt"/>
              </a:rPr>
              <a:t> </a:t>
            </a:r>
            <a:r>
              <a:rPr lang="es-ES" altLang="ko-KR" sz="1000" b="0" dirty="0" err="1">
                <a:latin typeface="+mj-lt"/>
              </a:rPr>
              <a:t>podrobnosti</a:t>
            </a:r>
            <a:r>
              <a:rPr lang="es-ES" altLang="ko-KR" sz="1000" b="0" dirty="0">
                <a:latin typeface="+mj-lt"/>
              </a:rPr>
              <a:t> (</a:t>
            </a:r>
            <a:r>
              <a:rPr lang="es-ES" altLang="ko-KR" sz="1000" b="0" dirty="0" err="1">
                <a:latin typeface="+mj-lt"/>
              </a:rPr>
              <a:t>umetnik</a:t>
            </a:r>
            <a:r>
              <a:rPr lang="es-ES" altLang="ko-KR" sz="1000" b="0" dirty="0">
                <a:latin typeface="+mj-lt"/>
              </a:rPr>
              <a:t>, </a:t>
            </a:r>
            <a:r>
              <a:rPr lang="es-ES" altLang="ko-KR" sz="1000" b="0" dirty="0" err="1">
                <a:latin typeface="+mj-lt"/>
              </a:rPr>
              <a:t>naslov</a:t>
            </a:r>
            <a:r>
              <a:rPr lang="es-ES" altLang="ko-KR" sz="1000" b="0" dirty="0">
                <a:latin typeface="+mj-lt"/>
              </a:rPr>
              <a:t>), </a:t>
            </a:r>
            <a:r>
              <a:rPr lang="es-ES" altLang="ko-KR" sz="1000" b="0" dirty="0" err="1">
                <a:latin typeface="+mj-lt"/>
              </a:rPr>
              <a:t>prosimo</a:t>
            </a:r>
            <a:r>
              <a:rPr lang="es-ES" altLang="ko-KR" sz="1000" b="0" dirty="0">
                <a:latin typeface="+mj-lt"/>
              </a:rPr>
              <a:t> </a:t>
            </a:r>
            <a:r>
              <a:rPr lang="es-ES" altLang="ko-KR" sz="1000" b="0" dirty="0" err="1">
                <a:latin typeface="+mj-lt"/>
              </a:rPr>
              <a:t>poglejte</a:t>
            </a:r>
            <a:r>
              <a:rPr lang="es-ES" altLang="ko-KR" sz="1000" b="0" dirty="0">
                <a:latin typeface="+mj-lt"/>
              </a:rPr>
              <a:t> na </a:t>
            </a:r>
            <a:r>
              <a:rPr lang="es-ES" altLang="ko-KR" sz="1000" b="0" dirty="0" err="1">
                <a:latin typeface="+mj-lt"/>
              </a:rPr>
              <a:t>konec</a:t>
            </a:r>
            <a:r>
              <a:rPr lang="es-ES" altLang="ko-KR" sz="1000" b="0" dirty="0">
                <a:latin typeface="+mj-lt"/>
              </a:rPr>
              <a:t> te </a:t>
            </a:r>
            <a:r>
              <a:rPr lang="es-ES" altLang="ko-KR" sz="1000" b="0" dirty="0" err="1">
                <a:latin typeface="+mj-lt"/>
              </a:rPr>
              <a:t>predstavitve</a:t>
            </a:r>
            <a:r>
              <a:rPr lang="es-E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4" name="Slide Number Placeholder 3"/>
          <p:cNvSpPr>
            <a:spLocks noGrp="1"/>
          </p:cNvSpPr>
          <p:nvPr>
            <p:ph type="sldNum" sz="quarter" idx="12"/>
          </p:nvPr>
        </p:nvSpPr>
        <p:spPr bwMode="gray"/>
        <p:txBody>
          <a:bodyPr/>
          <a:lstStyle>
            <a:lvl1pPr>
              <a:defRPr b="0"/>
            </a:lvl1pPr>
          </a:lstStyle>
          <a:p>
            <a:fld id="{6048EE33-FC29-4C61-8BC1-71A59835B30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8 – Samospoštovanje &amp; razpoloženje</a:t>
            </a:r>
          </a:p>
        </p:txBody>
      </p:sp>
      <p:sp>
        <p:nvSpPr>
          <p:cNvPr id="6" name="Slide Number Placeholder 5"/>
          <p:cNvSpPr>
            <a:spLocks noGrp="1"/>
          </p:cNvSpPr>
          <p:nvPr>
            <p:ph type="sldNum" sz="quarter" idx="12"/>
          </p:nvPr>
        </p:nvSpPr>
        <p:spPr bwMode="gray"/>
        <p:txBody>
          <a:bodyPr>
            <a:noAutofit/>
          </a:bodyPr>
          <a:lstStyle>
            <a:lvl1pPr>
              <a:defRPr b="0"/>
            </a:lvl1pPr>
          </a:lstStyle>
          <a:p>
            <a:fld id="{9BD9D5D3-B7E8-4129-BB41-873AF14B360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7" name="Slide Number Placeholder 6"/>
          <p:cNvSpPr>
            <a:spLocks noGrp="1"/>
          </p:cNvSpPr>
          <p:nvPr>
            <p:ph type="sldNum" sz="quarter" idx="12"/>
          </p:nvPr>
        </p:nvSpPr>
        <p:spPr bwMode="gray"/>
        <p:txBody>
          <a:bodyPr/>
          <a:lstStyle>
            <a:lvl1pPr>
              <a:defRPr b="0"/>
            </a:lvl1pPr>
          </a:lstStyle>
          <a:p>
            <a:fld id="{4BE2352D-1458-4269-A131-1092B5A1D76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7" name="Slide Number Placeholder 6"/>
          <p:cNvSpPr>
            <a:spLocks noGrp="1"/>
          </p:cNvSpPr>
          <p:nvPr>
            <p:ph type="sldNum" sz="quarter" idx="12"/>
          </p:nvPr>
        </p:nvSpPr>
        <p:spPr bwMode="gray"/>
        <p:txBody>
          <a:bodyPr/>
          <a:lstStyle>
            <a:lvl1pPr>
              <a:defRPr b="0"/>
            </a:lvl1pPr>
          </a:lstStyle>
          <a:p>
            <a:fld id="{6048EE33-FC29-4C61-8BC1-71A59835B30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7" name="Slide Number Placeholder 6"/>
          <p:cNvSpPr>
            <a:spLocks noGrp="1"/>
          </p:cNvSpPr>
          <p:nvPr>
            <p:ph type="sldNum" sz="quarter" idx="12"/>
          </p:nvPr>
        </p:nvSpPr>
        <p:spPr bwMode="gray"/>
        <p:txBody>
          <a:bodyPr/>
          <a:lstStyle>
            <a:lvl1pPr>
              <a:defRPr b="0"/>
            </a:lvl1pPr>
          </a:lstStyle>
          <a:p>
            <a:fld id="{6048EE33-FC29-4C61-8BC1-71A59835B30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5" name="Slide Number Placeholder 4"/>
          <p:cNvSpPr>
            <a:spLocks noGrp="1"/>
          </p:cNvSpPr>
          <p:nvPr>
            <p:ph type="sldNum" sz="quarter" idx="12"/>
          </p:nvPr>
        </p:nvSpPr>
        <p:spPr bwMode="gray"/>
        <p:txBody>
          <a:bodyPr/>
          <a:lstStyle>
            <a:lvl1pPr>
              <a:defRPr b="0"/>
            </a:lvl1pPr>
          </a:lstStyle>
          <a:p>
            <a:fld id="{749B84C3-6321-42B3-9797-12F2087A12C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Samospoštovanje &amp; razpoloženje</a:t>
            </a:r>
          </a:p>
        </p:txBody>
      </p:sp>
      <p:sp>
        <p:nvSpPr>
          <p:cNvPr id="4" name="Slide Number Placeholder 3"/>
          <p:cNvSpPr>
            <a:spLocks noGrp="1"/>
          </p:cNvSpPr>
          <p:nvPr>
            <p:ph type="sldNum" sz="quarter" idx="12"/>
          </p:nvPr>
        </p:nvSpPr>
        <p:spPr bwMode="gray"/>
        <p:txBody>
          <a:bodyPr/>
          <a:lstStyle>
            <a:lvl1pPr>
              <a:defRPr b="0"/>
            </a:lvl1pPr>
          </a:lstStyle>
          <a:p>
            <a:fld id="{CA246138-F283-42E7-A814-C147187D7E5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8 – Samospoštovanje &amp; razpoloženje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048EE33-FC29-4C61-8BC1-71A59835B30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8 A – Samospoštovanje &amp; razpoloženje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16788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počnemo?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altLang="de-DE" sz="2400">
                <a:solidFill>
                  <a:srgbClr val="333333"/>
                </a:solidFill>
              </a:rPr>
              <a:t>Mnogo ljudi, ki ima duševne probleme, je nagnjeno kizkrivljenem mišljenju, ki lahko</a:t>
            </a:r>
            <a:r>
              <a:rPr lang="en-US" altLang="de-DE" sz="2400" dirty="0">
                <a:solidFill>
                  <a:srgbClr val="333333"/>
                </a:solidFill>
              </a:rPr>
              <a:t> </a:t>
            </a:r>
            <a:r>
              <a:rPr lang="sl-SI" altLang="de-DE" sz="2400" dirty="0">
                <a:solidFill>
                  <a:srgbClr val="004992"/>
                </a:solidFill>
              </a:rPr>
              <a:t>vodi v depresijo</a:t>
            </a:r>
            <a:r>
              <a:rPr lang="en-US" altLang="de-DE" sz="2400" dirty="0">
                <a:solidFill>
                  <a:srgbClr val="333333"/>
                </a:solidFill>
              </a:rPr>
              <a:t>.</a:t>
            </a:r>
          </a:p>
          <a:p>
            <a:pPr lvl="0" defTabSz="914400" fontAlgn="base"/>
            <a:r>
              <a:rPr lang="sl-SI" altLang="de-DE" sz="2400" dirty="0">
                <a:solidFill>
                  <a:srgbClr val="333333"/>
                </a:solidFill>
              </a:rPr>
              <a:t>Ta miselna izkrivljenja se lahko spremenijo s pomočjo intenzivnega in dolgotrajnejšega treninga</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Simptomi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depresije</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749B84C3-6321-42B3-9797-12F2087A12C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Simptomi depresije?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sl-SI" altLang="de-DE" sz="2400" dirty="0">
                <a:solidFill>
                  <a:srgbClr val="333333"/>
                </a:solidFill>
              </a:rPr>
              <a:t>žalost</a:t>
            </a:r>
            <a:r>
              <a:rPr lang="de-DE" altLang="de-DE" sz="2400" dirty="0">
                <a:solidFill>
                  <a:srgbClr val="333333"/>
                </a:solidFill>
              </a:rPr>
              <a:t>, </a:t>
            </a:r>
            <a:r>
              <a:rPr lang="sl-SI" altLang="de-DE" sz="2400" dirty="0">
                <a:solidFill>
                  <a:srgbClr val="333333"/>
                </a:solidFill>
              </a:rPr>
              <a:t>potrtost</a:t>
            </a:r>
            <a:endParaRPr lang="de-DE" altLang="de-DE" sz="2400" dirty="0">
              <a:solidFill>
                <a:srgbClr val="333333"/>
              </a:solidFill>
            </a:endParaRPr>
          </a:p>
          <a:p>
            <a:pPr marL="457200" lvl="0" indent="-457200" defTabSz="914400" fontAlgn="base">
              <a:buFont typeface="+mj-lt"/>
              <a:buAutoNum type="arabicPeriod"/>
            </a:pPr>
            <a:r>
              <a:rPr lang="sl-SI" altLang="de-DE" sz="2400" dirty="0">
                <a:solidFill>
                  <a:srgbClr val="333333"/>
                </a:solidFill>
              </a:rPr>
              <a:t>brezvoljnost, pomanjkanje energije</a:t>
            </a:r>
            <a:endParaRPr lang="de-DE" altLang="de-DE" sz="2400" dirty="0">
              <a:solidFill>
                <a:srgbClr val="333333"/>
              </a:solidFill>
            </a:endParaRPr>
          </a:p>
          <a:p>
            <a:pPr marL="457200" lvl="0" indent="-457200" defTabSz="914400" fontAlgn="base">
              <a:buFont typeface="+mj-lt"/>
              <a:buAutoNum type="arabicPeriod"/>
            </a:pPr>
            <a:r>
              <a:rPr lang="sl-SI" altLang="de-DE" sz="2400" dirty="0">
                <a:solidFill>
                  <a:srgbClr val="333333"/>
                </a:solidFill>
              </a:rPr>
              <a:t>nizka samopodoba</a:t>
            </a:r>
            <a:r>
              <a:rPr lang="de-DE" altLang="de-DE" sz="2400" dirty="0">
                <a:solidFill>
                  <a:srgbClr val="333333"/>
                </a:solidFill>
              </a:rPr>
              <a:t>, </a:t>
            </a:r>
            <a:r>
              <a:rPr lang="sl-SI" altLang="de-DE" sz="2400" dirty="0">
                <a:solidFill>
                  <a:srgbClr val="333333"/>
                </a:solidFill>
              </a:rPr>
              <a:t>strah pred zavrnitvijo</a:t>
            </a:r>
            <a:endParaRPr lang="de-DE" altLang="de-DE" sz="2400" dirty="0">
              <a:solidFill>
                <a:srgbClr val="333333"/>
              </a:solidFill>
            </a:endParaRPr>
          </a:p>
          <a:p>
            <a:pPr marL="457200" lvl="0" indent="-457200" defTabSz="914400" fontAlgn="base">
              <a:buFont typeface="+mj-lt"/>
              <a:buAutoNum type="arabicPeriod"/>
            </a:pPr>
            <a:r>
              <a:rPr lang="sl-SI" altLang="de-DE" sz="2400" dirty="0">
                <a:solidFill>
                  <a:srgbClr val="333333"/>
                </a:solidFill>
              </a:rPr>
              <a:t>strahovi</a:t>
            </a:r>
            <a:r>
              <a:rPr lang="de-DE" altLang="de-DE" sz="2400" dirty="0">
                <a:solidFill>
                  <a:srgbClr val="333333"/>
                </a:solidFill>
              </a:rPr>
              <a:t> (</a:t>
            </a:r>
            <a:r>
              <a:rPr lang="sl-SI" altLang="de-DE" sz="2400" dirty="0">
                <a:solidFill>
                  <a:srgbClr val="333333"/>
                </a:solidFill>
              </a:rPr>
              <a:t>npr</a:t>
            </a:r>
            <a:r>
              <a:rPr lang="de-DE" altLang="de-DE" sz="2400" dirty="0">
                <a:solidFill>
                  <a:srgbClr val="333333"/>
                </a:solidFill>
              </a:rPr>
              <a:t>. </a:t>
            </a:r>
            <a:r>
              <a:rPr lang="sl-SI" altLang="de-DE" sz="2400" dirty="0">
                <a:solidFill>
                  <a:srgbClr val="333333"/>
                </a:solidFill>
              </a:rPr>
              <a:t>glede prihodnosti</a:t>
            </a:r>
            <a:r>
              <a:rPr lang="de-DE" altLang="de-DE" sz="2400" dirty="0">
                <a:solidFill>
                  <a:srgbClr val="333333"/>
                </a:solidFill>
              </a:rPr>
              <a:t>)</a:t>
            </a:r>
          </a:p>
          <a:p>
            <a:pPr marL="457200" lvl="0" indent="-457200" defTabSz="914400" fontAlgn="base">
              <a:buFont typeface="+mj-lt"/>
              <a:buAutoNum type="arabicPeriod"/>
            </a:pPr>
            <a:r>
              <a:rPr lang="sl-SI" altLang="de-DE" sz="2400" dirty="0">
                <a:solidFill>
                  <a:srgbClr val="333333"/>
                </a:solidFill>
              </a:rPr>
              <a:t>motnje spanja, bolečine</a:t>
            </a:r>
            <a:endParaRPr lang="de-DE" altLang="de-DE" sz="2400" dirty="0">
              <a:solidFill>
                <a:srgbClr val="333333"/>
              </a:solidFill>
            </a:endParaRPr>
          </a:p>
          <a:p>
            <a:pPr marL="457200" lvl="0" indent="-457200" defTabSz="914400" fontAlgn="base">
              <a:buFont typeface="+mj-lt"/>
              <a:buAutoNum type="arabicPeriod"/>
            </a:pPr>
            <a:r>
              <a:rPr lang="sl-SI" altLang="de-DE" sz="2400" dirty="0">
                <a:solidFill>
                  <a:srgbClr val="333333"/>
                </a:solidFill>
              </a:rPr>
              <a:t>kognitivne motnje</a:t>
            </a:r>
            <a:r>
              <a:rPr lang="de-DE" altLang="de-DE" sz="2400" dirty="0">
                <a:solidFill>
                  <a:srgbClr val="333333"/>
                </a:solidFill>
              </a:rPr>
              <a:t> (</a:t>
            </a:r>
            <a:r>
              <a:rPr lang="sl-SI" altLang="de-DE" sz="2400" dirty="0">
                <a:solidFill>
                  <a:srgbClr val="333333"/>
                </a:solidFill>
              </a:rPr>
              <a:t>slaba koncentracija in spomin</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dirty="0">
                <a:latin typeface="+mn-lt"/>
                <a:ea typeface="+mn-ea"/>
                <a:cs typeface="+mn-cs"/>
              </a:rPr>
              <a:t>Tak sem rojen...</a:t>
            </a:r>
            <a:r>
              <a:rPr lang="en-US" altLang="de-DE" sz="3600" dirty="0">
                <a:latin typeface="+mn-lt"/>
                <a:ea typeface="+mn-ea"/>
                <a:cs typeface="+mn-cs"/>
              </a:rPr>
              <a:t> </a:t>
            </a:r>
            <a:r>
              <a:rPr lang="sl-SI" altLang="de-DE" sz="3600" dirty="0">
                <a:latin typeface="+mn-lt"/>
                <a:ea typeface="+mn-ea"/>
                <a:cs typeface="+mn-cs"/>
              </a:rPr>
              <a:t>Ali sem tak postal?</a:t>
            </a:r>
            <a:endParaRPr lang="de-DE" altLang="de-DE" sz="3600" dirty="0">
              <a:latin typeface="+mn-lt"/>
              <a:ea typeface="+mn-ea"/>
              <a:cs typeface="+mn-cs"/>
            </a:endParaRPr>
          </a:p>
        </p:txBody>
      </p:sp>
      <p:sp>
        <p:nvSpPr>
          <p:cNvPr id="35842" name="Rectangle 2"/>
          <p:cNvSpPr>
            <a:spLocks noGrp="1" noChangeArrowheads="1"/>
          </p:cNvSpPr>
          <p:nvPr>
            <p:ph idx="1"/>
          </p:nvPr>
        </p:nvSpPr>
        <p:spPr>
          <a:xfrm>
            <a:off x="408955" y="2204864"/>
            <a:ext cx="7772400" cy="4248000"/>
          </a:xfrm>
        </p:spPr>
        <p:txBody>
          <a:bodyPr>
            <a:noAutofit/>
          </a:bodyPr>
          <a:lstStyle/>
          <a:p>
            <a:pPr eaLnBrk="1" hangingPunct="1"/>
            <a:r>
              <a:rPr lang="sl-SI" altLang="de-DE" sz="2400" dirty="0">
                <a:solidFill>
                  <a:srgbClr val="333333"/>
                </a:solidFill>
              </a:rPr>
              <a:t>Ali je vnaprej določeno, ali bomo žalostni ali veseli</a:t>
            </a:r>
            <a:r>
              <a:rPr lang="de-DE" altLang="de-DE" sz="2400" dirty="0">
                <a:solidFill>
                  <a:srgbClr val="333333"/>
                </a:solidFill>
              </a:rPr>
              <a:t>?</a:t>
            </a:r>
            <a:r>
              <a:rPr lang="sl-SI" altLang="de-DE" sz="2400" dirty="0">
                <a:solidFill>
                  <a:srgbClr val="333333"/>
                </a:solidFill>
              </a:rPr>
              <a:t> Se naša čustvena stanja s časom spreminjajo</a:t>
            </a:r>
            <a:r>
              <a:rPr lang="de-DE"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dirty="0">
                <a:latin typeface="+mn-lt"/>
                <a:ea typeface="+mn-ea"/>
                <a:cs typeface="+mn-cs"/>
              </a:rPr>
              <a:t>Tak sem rojen...</a:t>
            </a:r>
            <a:r>
              <a:rPr lang="en-US" altLang="de-DE" sz="3600" dirty="0">
                <a:latin typeface="+mn-lt"/>
                <a:ea typeface="+mn-ea"/>
                <a:cs typeface="+mn-cs"/>
              </a:rPr>
              <a:t> </a:t>
            </a:r>
            <a:r>
              <a:rPr lang="sl-SI" altLang="de-DE" sz="3600" dirty="0">
                <a:latin typeface="+mn-lt"/>
                <a:ea typeface="+mn-ea"/>
                <a:cs typeface="+mn-cs"/>
              </a:rPr>
              <a:t>Ali sem tak postal?</a:t>
            </a:r>
            <a:endParaRPr lang="de-DE" altLang="de-DE" sz="3600" dirty="0">
              <a:latin typeface="+mn-lt"/>
              <a:ea typeface="+mn-ea"/>
              <a:cs typeface="+mn-cs"/>
            </a:endParaRPr>
          </a:p>
        </p:txBody>
      </p:sp>
      <p:sp>
        <p:nvSpPr>
          <p:cNvPr id="35842" name="Rectangle 2"/>
          <p:cNvSpPr>
            <a:spLocks noGrp="1" noChangeArrowheads="1"/>
          </p:cNvSpPr>
          <p:nvPr>
            <p:ph idx="1"/>
          </p:nvPr>
        </p:nvSpPr>
        <p:spPr>
          <a:xfrm>
            <a:off x="408955" y="2204864"/>
            <a:ext cx="7772400" cy="4248000"/>
          </a:xfrm>
        </p:spPr>
        <p:txBody>
          <a:bodyPr>
            <a:noAutofit/>
          </a:bodyPr>
          <a:lstStyle/>
          <a:p>
            <a:pPr eaLnBrk="1" hangingPunct="1"/>
            <a:r>
              <a:rPr lang="sl-SI" altLang="de-DE" sz="2400" dirty="0">
                <a:solidFill>
                  <a:srgbClr val="333333"/>
                </a:solidFill>
              </a:rPr>
              <a:t>Ali je vnaprej določeno, ali bomo žalostni ali veseli</a:t>
            </a:r>
            <a:r>
              <a:rPr lang="de-DE" altLang="de-DE" sz="2400" dirty="0">
                <a:solidFill>
                  <a:srgbClr val="333333"/>
                </a:solidFill>
              </a:rPr>
              <a:t>?</a:t>
            </a:r>
            <a:r>
              <a:rPr lang="sl-SI" altLang="de-DE" sz="2400" dirty="0">
                <a:solidFill>
                  <a:srgbClr val="333333"/>
                </a:solidFill>
              </a:rPr>
              <a:t> Se naša čustvena stanja s časom spreminjajo</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l-SI" altLang="de-DE" sz="2400">
                <a:solidFill>
                  <a:srgbClr val="004992"/>
                </a:solidFill>
              </a:rPr>
              <a:t>narava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l-SI" altLang="de-DE" sz="2400" dirty="0">
                <a:solidFill>
                  <a:srgbClr val="333333"/>
                </a:solidFill>
              </a:rPr>
              <a:t>Obstajajo določeni dokazi o nagnjenosti za razvoj negativnih misli in nizkega </a:t>
            </a:r>
            <a:r>
              <a:rPr lang="sl-SI" altLang="de-DE" sz="2400">
                <a:solidFill>
                  <a:srgbClr val="333333"/>
                </a:solidFill>
              </a:rPr>
              <a:t>samospoštovanja</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6</a:t>
            </a:fld>
            <a:endParaRPr lang="de-DE" altLang="de-DE"/>
          </a:p>
        </p:txBody>
      </p:sp>
    </p:spTree>
    <p:extLst>
      <p:ext uri="{BB962C8B-B14F-4D97-AF65-F5344CB8AC3E}">
        <p14:creationId xmlns:p14="http://schemas.microsoft.com/office/powerpoint/2010/main" val="279408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dirty="0">
                <a:latin typeface="+mn-lt"/>
                <a:ea typeface="+mn-ea"/>
                <a:cs typeface="+mn-cs"/>
              </a:rPr>
              <a:t>Tak sem rojen...</a:t>
            </a:r>
            <a:r>
              <a:rPr lang="en-US" altLang="de-DE" sz="3600" dirty="0">
                <a:latin typeface="+mn-lt"/>
                <a:ea typeface="+mn-ea"/>
                <a:cs typeface="+mn-cs"/>
              </a:rPr>
              <a:t> </a:t>
            </a:r>
            <a:r>
              <a:rPr lang="sl-SI" altLang="de-DE" sz="3600" dirty="0">
                <a:latin typeface="+mn-lt"/>
                <a:ea typeface="+mn-ea"/>
                <a:cs typeface="+mn-cs"/>
              </a:rPr>
              <a:t>Ali sem tak postal?</a:t>
            </a:r>
            <a:endParaRPr lang="de-DE" altLang="de-DE" sz="3600" dirty="0">
              <a:latin typeface="+mn-lt"/>
              <a:ea typeface="+mn-ea"/>
              <a:cs typeface="+mn-cs"/>
            </a:endParaRPr>
          </a:p>
        </p:txBody>
      </p:sp>
      <p:sp>
        <p:nvSpPr>
          <p:cNvPr id="35842" name="Rectangle 2"/>
          <p:cNvSpPr>
            <a:spLocks noGrp="1" noChangeArrowheads="1"/>
          </p:cNvSpPr>
          <p:nvPr>
            <p:ph idx="1"/>
          </p:nvPr>
        </p:nvSpPr>
        <p:spPr>
          <a:xfrm>
            <a:off x="408955" y="2204864"/>
            <a:ext cx="7772400" cy="4248000"/>
          </a:xfrm>
        </p:spPr>
        <p:txBody>
          <a:bodyPr>
            <a:noAutofit/>
          </a:bodyPr>
          <a:lstStyle/>
          <a:p>
            <a:pPr eaLnBrk="1" hangingPunct="1"/>
            <a:r>
              <a:rPr lang="sl-SI" altLang="de-DE" sz="2400" dirty="0">
                <a:solidFill>
                  <a:srgbClr val="333333"/>
                </a:solidFill>
              </a:rPr>
              <a:t>Ali je vnaprej določeno, ali bomo žalostni ali veseli</a:t>
            </a:r>
            <a:r>
              <a:rPr lang="de-DE" altLang="de-DE" sz="2400" dirty="0">
                <a:solidFill>
                  <a:srgbClr val="333333"/>
                </a:solidFill>
              </a:rPr>
              <a:t>?</a:t>
            </a:r>
            <a:r>
              <a:rPr lang="sl-SI" altLang="de-DE" sz="2400" dirty="0">
                <a:solidFill>
                  <a:srgbClr val="333333"/>
                </a:solidFill>
              </a:rPr>
              <a:t> Se naša čustvena stanja s časom spreminjajo</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l-SI" altLang="de-DE" sz="2400">
                <a:solidFill>
                  <a:srgbClr val="004992"/>
                </a:solidFill>
              </a:rPr>
              <a:t>narava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l-SI" altLang="de-DE" sz="2400" dirty="0">
                <a:solidFill>
                  <a:srgbClr val="333333"/>
                </a:solidFill>
              </a:rPr>
              <a:t>Obstajajo določeni dokazi o nagnjenosti za razvoj negativnih misli in nizkega samospoštovanja</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sl-SI" altLang="de-DE" sz="2400">
                <a:solidFill>
                  <a:srgbClr val="004992"/>
                </a:solidFill>
              </a:rPr>
              <a:t>vzgoja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l-SI" altLang="de-DE" sz="2400" dirty="0">
                <a:solidFill>
                  <a:srgbClr val="333333"/>
                </a:solidFill>
              </a:rPr>
              <a:t>Kritični in zanemarjajoči starši ter travmatski dogodki, lahko ustvarijo negativno</a:t>
            </a:r>
            <a:r>
              <a:rPr lang="de-DE" altLang="de-DE" sz="2400" dirty="0">
                <a:solidFill>
                  <a:srgbClr val="333333"/>
                </a:solidFill>
              </a:rPr>
              <a:t> </a:t>
            </a:r>
            <a:r>
              <a:rPr lang="sl-SI" altLang="de-DE" sz="2400">
                <a:solidFill>
                  <a:srgbClr val="333333"/>
                </a:solidFill>
              </a:rPr>
              <a:t>samopodobo</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7</a:t>
            </a:fld>
            <a:endParaRPr lang="de-DE" altLang="de-DE"/>
          </a:p>
        </p:txBody>
      </p:sp>
    </p:spTree>
    <p:extLst>
      <p:ext uri="{BB962C8B-B14F-4D97-AF65-F5344CB8AC3E}">
        <p14:creationId xmlns:p14="http://schemas.microsoft.com/office/powerpoint/2010/main" val="2999983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altLang="de-DE" sz="3600" dirty="0">
                <a:latin typeface="+mn-lt"/>
                <a:ea typeface="+mn-ea"/>
                <a:cs typeface="+mn-cs"/>
              </a:rPr>
              <a:t>Tak sem rojen...</a:t>
            </a:r>
            <a:r>
              <a:rPr lang="en-US" altLang="de-DE" sz="3600" dirty="0">
                <a:latin typeface="+mn-lt"/>
                <a:ea typeface="+mn-ea"/>
                <a:cs typeface="+mn-cs"/>
              </a:rPr>
              <a:t> </a:t>
            </a:r>
            <a:r>
              <a:rPr lang="sl-SI" altLang="de-DE" sz="3600" dirty="0">
                <a:latin typeface="+mn-lt"/>
                <a:ea typeface="+mn-ea"/>
                <a:cs typeface="+mn-cs"/>
              </a:rPr>
              <a:t>Ali sem tak postal?</a:t>
            </a:r>
            <a:endParaRPr lang="de-DE" altLang="de-DE" sz="3600" dirty="0">
              <a:latin typeface="+mn-lt"/>
              <a:ea typeface="+mn-ea"/>
              <a:cs typeface="+mn-cs"/>
            </a:endParaRPr>
          </a:p>
        </p:txBody>
      </p:sp>
      <p:sp>
        <p:nvSpPr>
          <p:cNvPr id="35842" name="Rectangle 2"/>
          <p:cNvSpPr>
            <a:spLocks noGrp="1" noChangeArrowheads="1"/>
          </p:cNvSpPr>
          <p:nvPr>
            <p:ph idx="1"/>
          </p:nvPr>
        </p:nvSpPr>
        <p:spPr>
          <a:xfrm>
            <a:off x="408955" y="2204864"/>
            <a:ext cx="7772400" cy="4248000"/>
          </a:xfrm>
        </p:spPr>
        <p:txBody>
          <a:bodyPr>
            <a:noAutofit/>
          </a:bodyPr>
          <a:lstStyle/>
          <a:p>
            <a:pPr eaLnBrk="1" hangingPunct="1"/>
            <a:r>
              <a:rPr lang="sl-SI" altLang="de-DE" sz="2400" dirty="0">
                <a:solidFill>
                  <a:srgbClr val="333333"/>
                </a:solidFill>
              </a:rPr>
              <a:t>Ali je vnaprej določeno, ali bomo žalostni ali veseli</a:t>
            </a:r>
            <a:r>
              <a:rPr lang="de-DE" altLang="de-DE" sz="2400" dirty="0">
                <a:solidFill>
                  <a:srgbClr val="333333"/>
                </a:solidFill>
              </a:rPr>
              <a:t>?</a:t>
            </a:r>
            <a:r>
              <a:rPr lang="sl-SI" altLang="de-DE" sz="2400" dirty="0">
                <a:solidFill>
                  <a:srgbClr val="333333"/>
                </a:solidFill>
              </a:rPr>
              <a:t> Se naša čustvena stanja s časom spreminjajo</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sl-SI" altLang="de-DE" sz="2400">
                <a:solidFill>
                  <a:srgbClr val="004992"/>
                </a:solidFill>
              </a:rPr>
              <a:t>narava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l-SI" altLang="de-DE" sz="2400" dirty="0">
                <a:solidFill>
                  <a:srgbClr val="333333"/>
                </a:solidFill>
              </a:rPr>
              <a:t>Obstajajo določeni dokazi o nagnjenosti za razvoj negativnih misli in nizkega samospoštovanja</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a:t>
            </a:r>
            <a:r>
              <a:rPr lang="sl-SI" altLang="de-DE" sz="2400">
                <a:solidFill>
                  <a:srgbClr val="004992"/>
                </a:solidFill>
              </a:rPr>
              <a:t>vzgoja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sl-SI" altLang="de-DE" sz="2400" dirty="0">
                <a:solidFill>
                  <a:srgbClr val="333333"/>
                </a:solidFill>
              </a:rPr>
              <a:t>Kritični in zanemarjajoči starši ter travmatski dogodki, lahko ustvarijo negativno</a:t>
            </a:r>
            <a:r>
              <a:rPr lang="de-DE" altLang="de-DE" sz="2400" dirty="0">
                <a:solidFill>
                  <a:srgbClr val="333333"/>
                </a:solidFill>
              </a:rPr>
              <a:t> </a:t>
            </a:r>
            <a:r>
              <a:rPr lang="sl-SI" altLang="de-DE" sz="2400" dirty="0">
                <a:solidFill>
                  <a:srgbClr val="333333"/>
                </a:solidFill>
              </a:rPr>
              <a:t>samopodobo</a:t>
            </a:r>
            <a:r>
              <a:rPr lang="de-DE" altLang="de-DE" sz="2400" dirty="0">
                <a:solidFill>
                  <a:srgbClr val="333333"/>
                </a:solidFill>
              </a:rPr>
              <a:t>.</a:t>
            </a:r>
          </a:p>
          <a:p>
            <a:pPr lvl="0" defTabSz="914400" fontAlgn="base"/>
            <a:r>
              <a:rPr lang="sl-SI" altLang="de-DE" sz="2400" b="1" dirty="0">
                <a:solidFill>
                  <a:srgbClr val="004992"/>
                </a:solidFill>
              </a:rPr>
              <a:t>TODA</a:t>
            </a:r>
            <a:r>
              <a:rPr lang="de-DE" altLang="de-DE" sz="2400" dirty="0">
                <a:solidFill>
                  <a:srgbClr val="004992"/>
                </a:solidFill>
              </a:rPr>
              <a:t>: </a:t>
            </a:r>
            <a:r>
              <a:rPr lang="sl-SI" altLang="de-DE" sz="2400" dirty="0">
                <a:solidFill>
                  <a:srgbClr val="004992"/>
                </a:solidFill>
              </a:rPr>
              <a:t>Depresivni način razmišljanja je možno spremeniti</a:t>
            </a:r>
            <a:r>
              <a:rPr lang="de-DE" altLang="de-DE" sz="2400" dirty="0">
                <a:solidFill>
                  <a:srgbClr val="004992"/>
                </a:solidFill>
              </a:rPr>
              <a:t>. </a:t>
            </a:r>
            <a:r>
              <a:rPr lang="sl-SI" altLang="de-DE" sz="2400" dirty="0">
                <a:solidFill>
                  <a:srgbClr val="004992"/>
                </a:solidFill>
              </a:rPr>
              <a:t>Depresija ni neizbežna usoda</a:t>
            </a:r>
            <a:r>
              <a:rPr lang="de-DE" altLang="de-DE" sz="2400" dirty="0">
                <a:solidFill>
                  <a:srgbClr val="004992"/>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8</a:t>
            </a:fld>
            <a:endParaRPr lang="de-DE" altLang="de-DE"/>
          </a:p>
        </p:txBody>
      </p:sp>
    </p:spTree>
    <p:extLst>
      <p:ext uri="{BB962C8B-B14F-4D97-AF65-F5344CB8AC3E}">
        <p14:creationId xmlns:p14="http://schemas.microsoft.com/office/powerpoint/2010/main" val="1669333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Vpliv psihoze na samospoštovanje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5239470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kratkoročni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749B84C3-6321-42B3-9797-12F2087A12CE}"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Vpliv psihoze na samospoštovanje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57207454"/>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kratkoročni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doživljanje neprestane ogroženosti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slišite preteče in žaljive glasove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 koncu psihoze: občutki sramu, prihodnost vidite kot uničeno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749B84C3-6321-42B3-9797-12F2087A12CE}" type="slidenum">
              <a:rPr lang="de-DE" altLang="de-DE" smtClean="0"/>
              <a:pPr/>
              <a:t>10</a:t>
            </a:fld>
            <a:endParaRPr lang="de-DE" altLang="de-DE"/>
          </a:p>
        </p:txBody>
      </p:sp>
    </p:spTree>
    <p:extLst>
      <p:ext uri="{BB962C8B-B14F-4D97-AF65-F5344CB8AC3E}">
        <p14:creationId xmlns:p14="http://schemas.microsoft.com/office/powerpoint/2010/main" val="3816644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Vpliv psihoze na samospoštovanje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62940645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kratkoročni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učinki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razpoloženje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doživljanje neprestane ogroženosti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zanos, vznemirjenje, “končno se nekaj dogaja”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slišite preteče in žaljive glasove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V času psihoze: slišite glasove, ki vas hvalijo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 koncu psihoze: občutki sramu, prihodnost vidite kot uničeno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V </a:t>
                      </a:r>
                      <a:r>
                        <a:rPr kumimoji="0" lang="en-US" sz="2000" b="0" i="0" u="none" strike="noStrike" cap="none" normalizeH="0" baseline="0" dirty="0" err="1">
                          <a:ln>
                            <a:noFill/>
                          </a:ln>
                          <a:solidFill>
                            <a:srgbClr val="333333"/>
                          </a:solidFill>
                          <a:effectLst/>
                          <a:latin typeface="Calibri Light"/>
                        </a:rPr>
                        <a:t>času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blodenj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veličavskih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občutki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moči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talenta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pomembnosti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sovražniki</a:t>
                      </a:r>
                      <a:r>
                        <a:rPr kumimoji="0" lang="en-US" sz="2000" b="0" i="0" u="none" strike="noStrike" cap="none" normalizeH="0" baseline="0" dirty="0">
                          <a:ln>
                            <a:noFill/>
                          </a:ln>
                          <a:solidFill>
                            <a:srgbClr val="333333"/>
                          </a:solidFill>
                          <a:effectLst/>
                          <a:latin typeface="Calibri Light"/>
                        </a:rPr>
                        <a:t>) in </a:t>
                      </a:r>
                      <a:r>
                        <a:rPr kumimoji="0" lang="en-US" sz="2000" b="0" i="0" u="none" strike="noStrike" cap="none" normalizeH="0" baseline="0" dirty="0" err="1">
                          <a:ln>
                            <a:noFill/>
                          </a:ln>
                          <a:solidFill>
                            <a:srgbClr val="333333"/>
                          </a:solidFill>
                          <a:effectLst/>
                          <a:latin typeface="Calibri Light"/>
                        </a:rPr>
                        <a:t>usode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749B84C3-6321-42B3-9797-12F2087A12CE}" type="slidenum">
              <a:rPr lang="de-DE" altLang="de-DE" smtClean="0"/>
              <a:pPr/>
              <a:t>11</a:t>
            </a:fld>
            <a:endParaRPr lang="de-DE" altLang="de-DE"/>
          </a:p>
        </p:txBody>
      </p:sp>
    </p:spTree>
    <p:extLst>
      <p:ext uri="{BB962C8B-B14F-4D97-AF65-F5344CB8AC3E}">
        <p14:creationId xmlns:p14="http://schemas.microsoft.com/office/powerpoint/2010/main" val="1237224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Vpliv psihoze na samospoštovanje</a:t>
            </a: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4992"/>
              </a:buClr>
            </a:pPr>
            <a:r>
              <a:rPr lang="sl-SI" altLang="de-DE" sz="2000" b="1" i="1" dirty="0">
                <a:solidFill>
                  <a:srgbClr val="333333"/>
                </a:solidFill>
              </a:rPr>
              <a:t>Kratkotrajni pozitivni učinki</a:t>
            </a:r>
            <a:r>
              <a:rPr lang="de-DE" altLang="de-DE" sz="2000" dirty="0">
                <a:solidFill>
                  <a:srgbClr val="333333"/>
                </a:solidFill>
              </a:rPr>
              <a:t> </a:t>
            </a:r>
            <a:r>
              <a:rPr lang="sl-SI" altLang="de-DE" sz="2000" dirty="0">
                <a:solidFill>
                  <a:srgbClr val="333333"/>
                </a:solidFill>
              </a:rPr>
              <a:t>psihoze na samospoštovanje so hitro izbrisani zaradi</a:t>
            </a:r>
            <a:r>
              <a:rPr lang="de-DE" altLang="de-DE" sz="2000" dirty="0">
                <a:solidFill>
                  <a:srgbClr val="333333"/>
                </a:solidFill>
              </a:rPr>
              <a:t> </a:t>
            </a:r>
            <a:r>
              <a:rPr lang="sl-SI" altLang="de-DE" sz="2000" b="1" i="1" dirty="0">
                <a:solidFill>
                  <a:srgbClr val="333333"/>
                </a:solidFill>
              </a:rPr>
              <a:t>dolgotrajnih negativnih posledic</a:t>
            </a:r>
            <a:r>
              <a:rPr lang="de-DE" altLang="de-DE" sz="2000" dirty="0">
                <a:solidFill>
                  <a:srgbClr val="333333"/>
                </a:solidFill>
              </a:rPr>
              <a:t> </a:t>
            </a:r>
            <a:r>
              <a:rPr lang="sl-SI" altLang="de-DE" sz="2000" dirty="0">
                <a:solidFill>
                  <a:srgbClr val="333333"/>
                </a:solidFill>
              </a:rPr>
              <a:t>psihoze</a:t>
            </a:r>
            <a:r>
              <a:rPr lang="de-DE" altLang="de-DE" sz="2000" dirty="0">
                <a:solidFill>
                  <a:srgbClr val="333333"/>
                </a:solidFill>
              </a:rPr>
              <a:t>; </a:t>
            </a:r>
            <a:r>
              <a:rPr lang="sl-SI" altLang="de-DE" sz="2000" dirty="0">
                <a:solidFill>
                  <a:srgbClr val="333333"/>
                </a:solidFill>
              </a:rPr>
              <a:t>primeri</a:t>
            </a:r>
            <a:r>
              <a:rPr lang="de-DE" altLang="de-DE" sz="2000" dirty="0">
                <a:solidFill>
                  <a:srgbClr val="333333"/>
                </a:solidFill>
              </a:rPr>
              <a:t>:</a:t>
            </a:r>
          </a:p>
          <a:p>
            <a:pPr marL="342900" lvl="0" indent="-342900" defTabSz="914400" fontAlgn="base">
              <a:buClr>
                <a:srgbClr val="333333"/>
              </a:buClr>
              <a:buFont typeface="WingDings"/>
              <a:buChar char=""/>
            </a:pPr>
            <a:r>
              <a:rPr lang="de-DE" altLang="de-DE" sz="2000" dirty="0">
                <a:solidFill>
                  <a:srgbClr val="333333"/>
                </a:solidFill>
              </a:rPr>
              <a:t>d</a:t>
            </a:r>
            <a:r>
              <a:rPr lang="sl-SI" altLang="de-DE" sz="2000" dirty="0">
                <a:solidFill>
                  <a:srgbClr val="333333"/>
                </a:solidFill>
              </a:rPr>
              <a:t>olgovi</a:t>
            </a:r>
            <a:r>
              <a:rPr lang="de-DE" altLang="de-DE" sz="2000" dirty="0">
                <a:solidFill>
                  <a:srgbClr val="333333"/>
                </a:solidFill>
              </a:rPr>
              <a:t>: </a:t>
            </a:r>
            <a:r>
              <a:rPr lang="sl-SI" altLang="de-DE" sz="2000" dirty="0">
                <a:solidFill>
                  <a:srgbClr val="333333"/>
                </a:solidFill>
              </a:rPr>
              <a:t>ko je človek s psihozo napačno prepričan, da je bogat ali slaven</a:t>
            </a:r>
            <a:endParaRPr lang="de-DE" altLang="de-DE" sz="2000" dirty="0">
              <a:solidFill>
                <a:srgbClr val="333333"/>
              </a:solidFill>
            </a:endParaRPr>
          </a:p>
          <a:p>
            <a:pPr marL="342900" lvl="0" indent="-342900" defTabSz="914400" fontAlgn="base">
              <a:buClr>
                <a:srgbClr val="333333"/>
              </a:buClr>
              <a:buFont typeface="WingDings"/>
              <a:buChar char=""/>
            </a:pPr>
            <a:r>
              <a:rPr lang="sl-SI" altLang="de-DE" sz="2000" dirty="0">
                <a:solidFill>
                  <a:srgbClr val="333333"/>
                </a:solidFill>
              </a:rPr>
              <a:t>osamljenost</a:t>
            </a:r>
            <a:r>
              <a:rPr lang="de-DE" altLang="de-DE" sz="2000" dirty="0">
                <a:solidFill>
                  <a:srgbClr val="333333"/>
                </a:solidFill>
              </a:rPr>
              <a:t>: </a:t>
            </a:r>
            <a:r>
              <a:rPr lang="sl-SI" altLang="de-DE" sz="2000" dirty="0">
                <a:solidFill>
                  <a:srgbClr val="333333"/>
                </a:solidFill>
              </a:rPr>
              <a:t>nekateri prijatelji vam lahko obrnejo hrbet</a:t>
            </a:r>
            <a:endParaRPr lang="de-DE" altLang="de-DE" sz="2000" dirty="0">
              <a:solidFill>
                <a:srgbClr val="333333"/>
              </a:solidFill>
            </a:endParaRPr>
          </a:p>
          <a:p>
            <a:pPr marL="342900" lvl="0" indent="-342900" defTabSz="914400" fontAlgn="base">
              <a:buClr>
                <a:srgbClr val="333333"/>
              </a:buClr>
              <a:buFont typeface="WingDings"/>
              <a:buChar char=""/>
            </a:pPr>
            <a:r>
              <a:rPr lang="sl-SI" altLang="de-DE" sz="2000" dirty="0">
                <a:solidFill>
                  <a:srgbClr val="333333"/>
                </a:solidFill>
              </a:rPr>
              <a:t>delovna situacija</a:t>
            </a:r>
            <a:r>
              <a:rPr lang="de-DE" altLang="de-DE" sz="2000" dirty="0">
                <a:solidFill>
                  <a:srgbClr val="333333"/>
                </a:solidFill>
              </a:rPr>
              <a:t>: </a:t>
            </a:r>
            <a:r>
              <a:rPr lang="sl-SI" altLang="de-DE" sz="2000" dirty="0">
                <a:solidFill>
                  <a:srgbClr val="333333"/>
                </a:solidFill>
              </a:rPr>
              <a:t>izguba službe zaradi neprimernega vedenja na delovnem mestu v času </a:t>
            </a:r>
            <a:r>
              <a:rPr lang="de-DE" altLang="de-DE" sz="2000" dirty="0">
                <a:solidFill>
                  <a:srgbClr val="333333"/>
                </a:solidFill>
              </a:rPr>
              <a:t>bb</a:t>
            </a:r>
            <a:r>
              <a:rPr lang="sl-SI" altLang="de-DE" sz="2000" dirty="0">
                <a:solidFill>
                  <a:srgbClr val="333333"/>
                </a:solidFill>
              </a:rPr>
              <a:t>psihoze</a:t>
            </a:r>
            <a:endParaRPr lang="de-DE" altLang="de-DE" sz="2000" dirty="0">
              <a:solidFill>
                <a:srgbClr val="333333"/>
              </a:solidFill>
            </a:endParaRPr>
          </a:p>
          <a:p>
            <a:pPr lvl="0" defTabSz="914400" fontAlgn="base"/>
            <a:r>
              <a:rPr lang="sl-SI" altLang="de-DE" sz="2000" dirty="0">
                <a:solidFill>
                  <a:srgbClr val="333333"/>
                </a:solidFill>
              </a:rPr>
              <a:t>Zelo nevarno je prekiniti jemanje zdravil brez posveta z zdravnikom samo zato, da bi znova okusili vznemirljivi svet psihoze</a:t>
            </a:r>
            <a:r>
              <a:rPr lang="de-DE" altLang="de-DE" sz="2000" dirty="0">
                <a:solidFill>
                  <a:srgbClr val="333333"/>
                </a:solidFill>
              </a:rPr>
              <a:t>, </a:t>
            </a:r>
            <a:r>
              <a:rPr lang="sl-SI" altLang="de-DE" sz="2000" dirty="0">
                <a:solidFill>
                  <a:srgbClr val="333333"/>
                </a:solidFill>
              </a:rPr>
              <a:t>še posebej zato, ker tekom psihoze običajno prevlada strah</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a:t>
            </a:r>
            <a:r>
              <a:rPr lang="de-DE">
                <a:solidFill>
                  <a:schemeClr val="bg1"/>
                </a:solidFill>
              </a:rPr>
              <a:t>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7772400"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Kakšne so tipične misli in način razmišljanja pri </a:t>
            </a:r>
            <a:r>
              <a:rPr lang="de-DE" sz="3600" dirty="0">
                <a:solidFill>
                  <a:srgbClr val="004992"/>
                </a:solidFill>
              </a:rPr>
              <a:t>depresiji </a:t>
            </a:r>
            <a:r>
              <a:rPr lang="de-DE" sz="3600" dirty="0">
                <a:solidFill>
                  <a:srgbClr val="333333"/>
                </a:solidFill>
              </a:rPr>
              <a:t>in </a:t>
            </a:r>
            <a:r>
              <a:rPr lang="de-DE" sz="3600" dirty="0">
                <a:solidFill>
                  <a:srgbClr val="004992"/>
                </a:solidFill>
              </a:rPr>
              <a:t>nizkemu samospoštovanju</a:t>
            </a:r>
            <a:r>
              <a:rPr lang="de-DE" sz="36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8 – Samospoštovanje &amp; razpoloženje</a:t>
            </a:r>
          </a:p>
        </p:txBody>
      </p:sp>
      <p:sp>
        <p:nvSpPr>
          <p:cNvPr id="4" name="Slide Number Placeholder 3"/>
          <p:cNvSpPr>
            <a:spLocks noGrp="1"/>
          </p:cNvSpPr>
          <p:nvPr>
            <p:ph type="sldNum" sz="quarter" idx="12"/>
          </p:nvPr>
        </p:nvSpPr>
        <p:spPr/>
        <p:txBody>
          <a:bodyPr/>
          <a:lstStyle/>
          <a:p>
            <a:fld id="{9BD9D5D3-B7E8-4129-BB41-873AF14B3600}" type="slidenum">
              <a:rPr lang="de-DE" altLang="de-DE" smtClean="0"/>
              <a:pPr/>
              <a:t>13</a:t>
            </a:fld>
            <a:endParaRPr lang="de-DE" altLang="de-DE"/>
          </a:p>
        </p:txBody>
      </p:sp>
    </p:spTree>
    <p:extLst>
      <p:ext uri="{BB962C8B-B14F-4D97-AF65-F5344CB8AC3E}">
        <p14:creationId xmlns:p14="http://schemas.microsoft.com/office/powerpoint/2010/main" val="388228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Pretirano posploševanje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926362612"/>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Napačna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posplošitev</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Napačno ste uporabili neko tujko; ne razumete vsebine neke knjige.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neumen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Padli ste na izpitu.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a:ln>
                            <a:noFill/>
                          </a:ln>
                          <a:solidFill>
                            <a:srgbClr val="333333"/>
                          </a:solidFill>
                          <a:effectLst/>
                          <a:latin typeface="Calibri Light"/>
                        </a:rPr>
                        <a:t>“Sem zguba!”</a:t>
                      </a:r>
                      <a:endParaRPr kumimoji="0" lang="pt-B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Med pogovorom vas kritizirajo.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ničvreden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Pretirano posploševanje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597776744"/>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Napačna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posplošitev</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Napačno ste uporabili neko tujko; ne razumete vsebine neke knjige.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neumen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“Nihče ni popoln”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“Ali me ta knjiga res tako zanima?”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Padli ste na izpitu.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a:ln>
                            <a:noFill/>
                          </a:ln>
                          <a:solidFill>
                            <a:srgbClr val="333333"/>
                          </a:solidFill>
                          <a:effectLst/>
                          <a:latin typeface="Calibri Light"/>
                        </a:rPr>
                        <a:t>“Sem zguba!”</a:t>
                      </a:r>
                      <a:endParaRPr kumimoji="0" lang="pt-B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“Naslednjič se bom bolj učil.”</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Med pogovorom vas kritizirajo.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ničvreden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“Morda imajo drugi prav, morda se od njih lahko kaj naučim?”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15</a:t>
            </a:fld>
            <a:endParaRPr lang="de-DE" altLang="de-DE"/>
          </a:p>
        </p:txBody>
      </p:sp>
    </p:spTree>
    <p:extLst>
      <p:ext uri="{BB962C8B-B14F-4D97-AF65-F5344CB8AC3E}">
        <p14:creationId xmlns:p14="http://schemas.microsoft.com/office/powerpoint/2010/main" val="2968749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Pretirano posploševanje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sp>
        <p:nvSpPr>
          <p:cNvPr id="44052" name="Rectangle 20"/>
          <p:cNvSpPr>
            <a:spLocks noChangeArrowheads="1"/>
          </p:cNvSpPr>
          <p:nvPr/>
        </p:nvSpPr>
        <p:spPr bwMode="auto">
          <a:xfrm>
            <a:off x="408955" y="595102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buClr>
                <a:srgbClr val="006699"/>
              </a:buClr>
              <a:buFont typeface="Wingdings" panose="05000000000000000000" pitchFamily="2" charset="2"/>
              <a:buNone/>
            </a:pPr>
            <a:r>
              <a:rPr lang="sl-SI" altLang="de-DE" sz="2000" b="0" dirty="0">
                <a:solidFill>
                  <a:srgbClr val="004992"/>
                </a:solidFill>
                <a:latin typeface="+mn-lt"/>
              </a:rPr>
              <a:t>Dovolite si napake</a:t>
            </a:r>
            <a:r>
              <a:rPr lang="en-US" altLang="de-DE" sz="2000" b="0" dirty="0">
                <a:solidFill>
                  <a:srgbClr val="004992"/>
                </a:solidFill>
                <a:latin typeface="+mn-lt"/>
              </a:rPr>
              <a:t>:</a:t>
            </a:r>
            <a:r>
              <a:rPr lang="en-US" altLang="de-DE" sz="2000" b="0" dirty="0">
                <a:solidFill>
                  <a:srgbClr val="333333"/>
                </a:solidFill>
                <a:latin typeface="+mn-lt"/>
              </a:rPr>
              <a:t> </a:t>
            </a:r>
            <a:r>
              <a:rPr lang="sl-SI" altLang="de-DE" sz="2000" b="0" dirty="0">
                <a:solidFill>
                  <a:srgbClr val="333333"/>
                </a:solidFill>
                <a:latin typeface="+mn-lt"/>
              </a:rPr>
              <a:t>Nihče ni popoln</a:t>
            </a:r>
            <a:r>
              <a:rPr lang="en-US" altLang="de-DE" sz="2000" b="0" dirty="0">
                <a:solidFill>
                  <a:srgbClr val="333333"/>
                </a:solidFill>
                <a:latin typeface="+mn-lt"/>
              </a:rPr>
              <a:t>! </a:t>
            </a:r>
            <a:r>
              <a:rPr lang="sl-SI" altLang="de-DE" sz="2000" b="0" dirty="0">
                <a:solidFill>
                  <a:srgbClr val="333333"/>
                </a:solidFill>
                <a:latin typeface="+mn-lt"/>
              </a:rPr>
              <a:t>Če kdaj pa kdaj jecljate, to ne pomeni, da se ne znate izražati</a:t>
            </a:r>
            <a:r>
              <a:rPr lang="en-US" altLang="de-DE" sz="2000" b="0" dirty="0">
                <a:solidFill>
                  <a:srgbClr val="333333"/>
                </a:solidFill>
                <a:latin typeface="+mn-lt"/>
              </a:rPr>
              <a:t>. </a:t>
            </a:r>
            <a:r>
              <a:rPr lang="sl-SI" altLang="de-DE" sz="2000" b="0" dirty="0">
                <a:solidFill>
                  <a:srgbClr val="333333"/>
                </a:solidFill>
                <a:latin typeface="+mn-lt"/>
              </a:rPr>
              <a:t>Če kdaj naredite kakšno napako, to ne pomeni, da ste nesposobni</a:t>
            </a:r>
            <a:r>
              <a:rPr lang="en-US" altLang="de-DE" sz="20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844348113"/>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Napačna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posplošitev</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Napačno ste uporabili neko tujko; ne razumete vsebine neke knjige.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neumen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“Nihče </a:t>
                      </a:r>
                      <a:r>
                        <a:rPr kumimoji="0" lang="en-US" sz="1800" b="0" i="0" u="none" strike="noStrike" cap="none" normalizeH="0" baseline="0" err="1">
                          <a:ln>
                            <a:noFill/>
                          </a:ln>
                          <a:solidFill>
                            <a:srgbClr val="333333"/>
                          </a:solidFill>
                          <a:effectLst/>
                          <a:latin typeface="Calibri Light"/>
                        </a:rPr>
                        <a:t>ni</a:t>
                      </a:r>
                      <a:r>
                        <a:rPr kumimoji="0" lang="en-US" sz="1800" b="0" i="0" u="none" strike="noStrike" cap="none" normalizeH="0" baseline="0">
                          <a:ln>
                            <a:noFill/>
                          </a:ln>
                          <a:solidFill>
                            <a:srgbClr val="333333"/>
                          </a:solidFill>
                          <a:effectLst/>
                          <a:latin typeface="Calibri Light"/>
                        </a:rPr>
                        <a:t> popoln”</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“Ali </a:t>
                      </a:r>
                      <a:r>
                        <a:rPr kumimoji="0" lang="en-US" sz="1800" b="0" i="0" u="none" strike="noStrike" cap="none" normalizeH="0" baseline="0" dirty="0">
                          <a:ln>
                            <a:noFill/>
                          </a:ln>
                          <a:solidFill>
                            <a:srgbClr val="333333"/>
                          </a:solidFill>
                          <a:effectLst/>
                          <a:latin typeface="Calibri Light"/>
                        </a:rPr>
                        <a:t>me ta </a:t>
                      </a:r>
                      <a:r>
                        <a:rPr kumimoji="0" lang="en-US" sz="1800" b="0" i="0" u="none" strike="noStrike" cap="none" normalizeH="0" baseline="0" dirty="0" err="1">
                          <a:ln>
                            <a:noFill/>
                          </a:ln>
                          <a:solidFill>
                            <a:srgbClr val="333333"/>
                          </a:solidFill>
                          <a:effectLst/>
                          <a:latin typeface="Calibri Light"/>
                        </a:rPr>
                        <a:t>knjiga</a:t>
                      </a:r>
                      <a:r>
                        <a:rPr kumimoji="0" lang="en-US" sz="1800" b="0" i="0" u="none" strike="noStrike" cap="none" normalizeH="0" baseline="0" dirty="0">
                          <a:ln>
                            <a:noFill/>
                          </a:ln>
                          <a:solidFill>
                            <a:srgbClr val="333333"/>
                          </a:solidFill>
                          <a:effectLst/>
                          <a:latin typeface="Calibri Light"/>
                        </a:rPr>
                        <a:t> res </a:t>
                      </a:r>
                      <a:r>
                        <a:rPr kumimoji="0" lang="en-US" sz="1800" b="0" i="0" u="none" strike="noStrike" cap="none" normalizeH="0" baseline="0" dirty="0" err="1">
                          <a:ln>
                            <a:noFill/>
                          </a:ln>
                          <a:solidFill>
                            <a:srgbClr val="333333"/>
                          </a:solidFill>
                          <a:effectLst/>
                          <a:latin typeface="Calibri Light"/>
                        </a:rPr>
                        <a:t>tako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zanima</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Padli ste na izpitu.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a:ln>
                            <a:noFill/>
                          </a:ln>
                          <a:solidFill>
                            <a:srgbClr val="333333"/>
                          </a:solidFill>
                          <a:effectLst/>
                          <a:latin typeface="Calibri Light"/>
                        </a:rPr>
                        <a:t>“Sem zguba!”</a:t>
                      </a:r>
                      <a:endParaRPr kumimoji="0" lang="pt-BR"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“Naslednjič </a:t>
                      </a:r>
                      <a:r>
                        <a:rPr kumimoji="0" lang="pt-BR" sz="1800" b="0" i="0" u="none" strike="noStrike" cap="none" normalizeH="0" baseline="0" dirty="0">
                          <a:ln>
                            <a:noFill/>
                          </a:ln>
                          <a:solidFill>
                            <a:srgbClr val="333333"/>
                          </a:solidFill>
                          <a:effectLst/>
                          <a:latin typeface="Calibri Light"/>
                        </a:rPr>
                        <a:t>se bom bolj </a:t>
                      </a:r>
                      <a:r>
                        <a:rPr kumimoji="0" lang="pt-BR" sz="1800" b="0" i="0" u="none" strike="noStrike" cap="none" normalizeH="0" baseline="0">
                          <a:ln>
                            <a:noFill/>
                          </a:ln>
                          <a:solidFill>
                            <a:srgbClr val="333333"/>
                          </a:solidFill>
                          <a:effectLst/>
                          <a:latin typeface="Calibri Light"/>
                        </a:rPr>
                        <a:t>učil.”</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Med pogovorom vas kritizirajo.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“Sem </a:t>
                      </a:r>
                      <a:r>
                        <a:rPr kumimoji="0" lang="en-US" sz="1800" b="1" i="1" u="none" strike="noStrike" cap="none" normalizeH="0" baseline="0" err="1">
                          <a:ln>
                            <a:noFill/>
                          </a:ln>
                          <a:solidFill>
                            <a:srgbClr val="333333"/>
                          </a:solidFill>
                          <a:effectLst/>
                          <a:latin typeface="Calibri Light"/>
                        </a:rPr>
                        <a:t>ničvreden</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“Morda </a:t>
                      </a:r>
                      <a:r>
                        <a:rPr kumimoji="0" lang="en-US" sz="1800" b="0" i="0" u="none" strike="noStrike" cap="none" normalizeH="0" baseline="0" dirty="0" err="1">
                          <a:ln>
                            <a:noFill/>
                          </a:ln>
                          <a:solidFill>
                            <a:srgbClr val="333333"/>
                          </a:solidFill>
                          <a:effectLst/>
                          <a:latin typeface="Calibri Light"/>
                        </a:rPr>
                        <a:t>imajo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drugi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prav</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morda</a:t>
                      </a:r>
                      <a:r>
                        <a:rPr kumimoji="0" lang="en-US" sz="1800" b="0" i="0" u="none" strike="noStrike" cap="none" normalizeH="0" baseline="0" dirty="0">
                          <a:ln>
                            <a:noFill/>
                          </a:ln>
                          <a:solidFill>
                            <a:srgbClr val="333333"/>
                          </a:solidFill>
                          <a:effectLst/>
                          <a:latin typeface="Calibri Light"/>
                        </a:rPr>
                        <a:t> se od </a:t>
                      </a:r>
                      <a:r>
                        <a:rPr kumimoji="0" lang="en-US" sz="1800" b="0" i="0" u="none" strike="noStrike" cap="none" normalizeH="0" baseline="0" dirty="0" err="1">
                          <a:ln>
                            <a:noFill/>
                          </a:ln>
                          <a:solidFill>
                            <a:srgbClr val="333333"/>
                          </a:solidFill>
                          <a:effectLst/>
                          <a:latin typeface="Calibri Light"/>
                        </a:rPr>
                        <a:t>njih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lahko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naučim</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16</a:t>
            </a:fld>
            <a:endParaRPr lang="de-DE" altLang="de-DE"/>
          </a:p>
        </p:txBody>
      </p:sp>
    </p:spTree>
    <p:extLst>
      <p:ext uri="{BB962C8B-B14F-4D97-AF65-F5344CB8AC3E}">
        <p14:creationId xmlns:p14="http://schemas.microsoft.com/office/powerpoint/2010/main" val="194007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Namesto tega: Ne posplošite iz ene napake na celoto!</a:t>
            </a: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Vsak človek je kompleksen</a:t>
            </a:r>
            <a:r>
              <a:rPr lang="en-GB" altLang="de-DE" sz="2400" dirty="0">
                <a:solidFill>
                  <a:srgbClr val="333333"/>
                </a:solidFill>
              </a:rPr>
              <a:t> – </a:t>
            </a:r>
            <a:r>
              <a:rPr lang="sl-SI" altLang="de-DE" sz="2400" dirty="0">
                <a:solidFill>
                  <a:srgbClr val="333333"/>
                </a:solidFill>
              </a:rPr>
              <a:t>kot mozaik</a:t>
            </a:r>
            <a:r>
              <a:rPr lang="en-GB" altLang="de-DE" sz="2400" dirty="0">
                <a:solidFill>
                  <a:srgbClr val="333333"/>
                </a:solidFill>
              </a:rPr>
              <a:t>: </a:t>
            </a:r>
            <a:r>
              <a:rPr lang="sl-SI" altLang="de-DE" sz="2400" dirty="0">
                <a:solidFill>
                  <a:srgbClr val="333333"/>
                </a:solidFill>
              </a:rPr>
              <a:t>sestavlja nas veliko delcev, ki so dobri in slabi</a:t>
            </a:r>
            <a:r>
              <a:rPr lang="en-GB" altLang="de-DE" sz="2400" dirty="0">
                <a:solidFill>
                  <a:srgbClr val="333333"/>
                </a:solidFill>
              </a:rPr>
              <a:t>.</a:t>
            </a:r>
            <a:endParaRPr lang="de-DE" altLang="de-DE" sz="2400" dirty="0">
              <a:solidFill>
                <a:srgbClr val="333333"/>
              </a:solidFill>
            </a:endParaRPr>
          </a:p>
          <a:p>
            <a:pPr lvl="0" defTabSz="914400" fontAlgn="base"/>
            <a:r>
              <a:rPr lang="sl-SI" altLang="de-DE" sz="2400" dirty="0">
                <a:solidFill>
                  <a:srgbClr val="333333"/>
                </a:solidFill>
              </a:rPr>
              <a:t>Še več, obstaja veliko različnih načinov, kako gledamo na človeške lastnosti</a:t>
            </a:r>
            <a:r>
              <a:rPr lang="de-DE" altLang="de-DE" sz="2400" dirty="0">
                <a:solidFill>
                  <a:srgbClr val="333333"/>
                </a:solidFill>
              </a:rPr>
              <a:t>:</a:t>
            </a:r>
          </a:p>
          <a:p>
            <a:pPr lvl="0" defTabSz="914400" fontAlgn="base"/>
            <a:r>
              <a:rPr lang="sl-SI" altLang="de-DE" sz="2400" dirty="0">
                <a:solidFill>
                  <a:srgbClr val="004992"/>
                </a:solidFill>
              </a:rPr>
              <a:t>Kaj je privlačnost</a:t>
            </a:r>
            <a:r>
              <a:rPr lang="de-DE" altLang="de-DE" sz="2400" dirty="0">
                <a:solidFill>
                  <a:srgbClr val="004992"/>
                </a:solidFill>
              </a:rPr>
              <a:t>?</a:t>
            </a:r>
            <a:r>
              <a:rPr lang="de-DE" altLang="de-DE" sz="2400" dirty="0">
                <a:solidFill>
                  <a:srgbClr val="333333"/>
                </a:solidFill>
              </a:rPr>
              <a:t> </a:t>
            </a:r>
            <a:r>
              <a:rPr lang="sl-SI" altLang="de-DE" sz="2400" dirty="0">
                <a:solidFill>
                  <a:srgbClr val="333333"/>
                </a:solidFill>
              </a:rPr>
              <a:t>Notranja ali zunanja lepota, popolno telo</a:t>
            </a:r>
            <a:r>
              <a:rPr lang="en-GB" altLang="de-DE" sz="2400" dirty="0">
                <a:solidFill>
                  <a:srgbClr val="333333"/>
                </a:solidFill>
              </a:rPr>
              <a:t>???</a:t>
            </a:r>
            <a:endParaRPr lang="de-DE" altLang="de-DE" sz="2400" dirty="0">
              <a:solidFill>
                <a:srgbClr val="333333"/>
              </a:solidFill>
            </a:endParaRPr>
          </a:p>
          <a:p>
            <a:pPr lvl="0" defTabSz="914400" fontAlgn="base"/>
            <a:r>
              <a:rPr lang="sl-SI" altLang="de-DE" sz="2400" dirty="0">
                <a:solidFill>
                  <a:srgbClr val="004992"/>
                </a:solidFill>
              </a:rPr>
              <a:t>Kaj je uspeh</a:t>
            </a:r>
            <a:r>
              <a:rPr lang="de-DE" altLang="de-DE" sz="2400" dirty="0">
                <a:solidFill>
                  <a:srgbClr val="004992"/>
                </a:solidFill>
              </a:rPr>
              <a:t>?</a:t>
            </a:r>
            <a:r>
              <a:rPr lang="de-DE" altLang="de-DE" sz="2400" dirty="0">
                <a:solidFill>
                  <a:srgbClr val="333333"/>
                </a:solidFill>
              </a:rPr>
              <a:t> </a:t>
            </a:r>
            <a:r>
              <a:rPr lang="sl-SI" altLang="de-DE" sz="2400" dirty="0">
                <a:solidFill>
                  <a:srgbClr val="333333"/>
                </a:solidFill>
              </a:rPr>
              <a:t>Kariera, prijatelji, biti zadovoljen sam s sabo in s svojim življenjem</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zaznavanje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54029359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Selektivni pristop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Celosten pristop</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Dober prijatelj ne pride na vašo rojstnodnevo zabavo.</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Ljudje stojijo na kupu. Gledajo v vašo smer.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“Smejijo se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18</a:t>
            </a:fld>
            <a:endParaRPr lang="de-DE" altLang="de-DE"/>
          </a:p>
        </p:txBody>
      </p:sp>
    </p:spTree>
    <p:extLst>
      <p:ext uri="{BB962C8B-B14F-4D97-AF65-F5344CB8AC3E}">
        <p14:creationId xmlns:p14="http://schemas.microsoft.com/office/powerpoint/2010/main" val="47446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zaznavanje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684472354"/>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Selektivni pristop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Celosten pristop</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Dober prijatelj ne pride na vašo rojstnodnevo zabavo.</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Zabava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bila</a:t>
                      </a:r>
                      <a:r>
                        <a:rPr kumimoji="0" lang="en-US" sz="2000" b="0" i="0" u="none" strike="noStrike" cap="none" normalizeH="0" baseline="0" dirty="0">
                          <a:ln>
                            <a:noFill/>
                          </a:ln>
                          <a:solidFill>
                            <a:srgbClr val="333333"/>
                          </a:solidFill>
                          <a:effectLst/>
                          <a:latin typeface="Calibri Light"/>
                        </a:rPr>
                        <a:t> dobra, </a:t>
                      </a:r>
                      <a:r>
                        <a:rPr kumimoji="0" lang="en-US" sz="2000" b="0" i="0" u="none" strike="noStrike" cap="none" normalizeH="0" baseline="0" dirty="0" err="1">
                          <a:ln>
                            <a:noFill/>
                          </a:ln>
                          <a:solidFill>
                            <a:srgbClr val="333333"/>
                          </a:solidFill>
                          <a:effectLst/>
                          <a:latin typeface="Calibri Light"/>
                        </a:rPr>
                        <a:t>prišli</a:t>
                      </a:r>
                      <a:r>
                        <a:rPr kumimoji="0" lang="en-US" sz="2000" b="0" i="0" u="none" strike="noStrike" cap="none" normalizeH="0" baseline="0" dirty="0">
                          <a:ln>
                            <a:noFill/>
                          </a:ln>
                          <a:solidFill>
                            <a:srgbClr val="333333"/>
                          </a:solidFill>
                          <a:effectLst/>
                          <a:latin typeface="Calibri Light"/>
                        </a:rPr>
                        <a:t> so </a:t>
                      </a:r>
                      <a:r>
                        <a:rPr kumimoji="0" lang="en-US" sz="2000" b="0" i="0" u="none" strike="noStrike" cap="none" normalizeH="0" baseline="0" dirty="0" err="1">
                          <a:ln>
                            <a:noFill/>
                          </a:ln>
                          <a:solidFill>
                            <a:srgbClr val="333333"/>
                          </a:solidFill>
                          <a:effectLst/>
                          <a:latin typeface="Calibri Light"/>
                        </a:rPr>
                        <a:t>drugi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ljudje</a:t>
                      </a:r>
                      <a:r>
                        <a:rPr kumimoji="0" lang="en-US" sz="2000" b="0" i="0" u="none" strike="noStrike" cap="none" normalizeH="0" baseline="0" dirty="0">
                          <a:ln>
                            <a:noFill/>
                          </a:ln>
                          <a:solidFill>
                            <a:srgbClr val="333333"/>
                          </a:solidFill>
                          <a:effectLst/>
                          <a:latin typeface="Calibri Light"/>
                        </a:rPr>
                        <a:t> in se </a:t>
                      </a:r>
                      <a:r>
                        <a:rPr kumimoji="0" lang="en-US" sz="2000" b="0" i="0" u="none" strike="noStrike" cap="none" normalizeH="0" baseline="0" dirty="0" err="1">
                          <a:ln>
                            <a:noFill/>
                          </a:ln>
                          <a:solidFill>
                            <a:srgbClr val="333333"/>
                          </a:solidFill>
                          <a:effectLst/>
                          <a:latin typeface="Calibri Light"/>
                        </a:rPr>
                        <a:t>cel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večer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zabavali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Ljudje stojijo na kupu. Gledajo v vašo smer.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“Smejijo se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19</a:t>
            </a:fld>
            <a:endParaRPr lang="de-DE" altLang="de-DE"/>
          </a:p>
        </p:txBody>
      </p:sp>
    </p:spTree>
    <p:extLst>
      <p:ext uri="{BB962C8B-B14F-4D97-AF65-F5344CB8AC3E}">
        <p14:creationId xmlns:p14="http://schemas.microsoft.com/office/powerpoint/2010/main" val="2654472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zaznavanje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Kakšen pristop bi bil bolj realističen in koristen?</a:t>
            </a:r>
          </a:p>
        </p:txBody>
      </p:sp>
      <p:sp>
        <p:nvSpPr>
          <p:cNvPr id="48151" name="Rectangle 29"/>
          <p:cNvSpPr>
            <a:spLocks noChangeArrowheads="1"/>
          </p:cNvSpPr>
          <p:nvPr/>
        </p:nvSpPr>
        <p:spPr bwMode="auto">
          <a:xfrm>
            <a:off x="408954" y="574603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buClr>
                <a:srgbClr val="006699"/>
              </a:buClr>
              <a:buFont typeface="Wingdings" panose="05000000000000000000" pitchFamily="2" charset="2"/>
              <a:buNone/>
            </a:pPr>
            <a:r>
              <a:rPr lang="en-US" altLang="de-DE" sz="2000" b="0">
                <a:solidFill>
                  <a:srgbClr val="004992"/>
                </a:solidFill>
                <a:latin typeface="+mn-lt"/>
              </a:rPr>
              <a:t>“</a:t>
            </a:r>
            <a:r>
              <a:rPr lang="sl-SI" altLang="de-DE" sz="2000" b="0">
                <a:solidFill>
                  <a:srgbClr val="004992"/>
                </a:solidFill>
                <a:latin typeface="+mn-lt"/>
              </a:rPr>
              <a:t>Branje misli</a:t>
            </a:r>
            <a:r>
              <a:rPr lang="en-US" altLang="de-DE" sz="2000" b="0">
                <a:solidFill>
                  <a:srgbClr val="004992"/>
                </a:solidFill>
                <a:latin typeface="+mn-lt"/>
              </a:rPr>
              <a:t>”:</a:t>
            </a:r>
            <a:r>
              <a:rPr lang="en-US" altLang="de-DE" sz="2000" b="0">
                <a:solidFill>
                  <a:srgbClr val="333333"/>
                </a:solidFill>
                <a:latin typeface="+mn-lt"/>
              </a:rPr>
              <a:t> </a:t>
            </a:r>
            <a:r>
              <a:rPr lang="sl-SI" altLang="de-DE" sz="2000" b="0" dirty="0">
                <a:solidFill>
                  <a:srgbClr val="333333"/>
                </a:solidFill>
                <a:latin typeface="+mn-lt"/>
              </a:rPr>
              <a:t>Izogibajte se precenjevanju in pretirani razlagi vedenja drugih</a:t>
            </a:r>
            <a:r>
              <a:rPr lang="en-US" altLang="de-DE" sz="2000" b="0" dirty="0">
                <a:solidFill>
                  <a:srgbClr val="333333"/>
                </a:solidFill>
                <a:latin typeface="+mn-lt"/>
              </a:rPr>
              <a:t>.</a:t>
            </a:r>
            <a:r>
              <a:rPr lang="de-DE" altLang="de-DE" sz="2000" b="0" dirty="0">
                <a:solidFill>
                  <a:srgbClr val="333333"/>
                </a:solidFill>
                <a:latin typeface="+mn-lt"/>
              </a:rPr>
              <a:t> </a:t>
            </a:r>
            <a:r>
              <a:rPr lang="sl-SI" altLang="de-DE" sz="2000" b="0" dirty="0">
                <a:solidFill>
                  <a:srgbClr val="333333"/>
                </a:solidFill>
                <a:latin typeface="+mn-lt"/>
              </a:rPr>
              <a:t>Za isto situacijo obstaja veliko različnih razlag</a:t>
            </a:r>
            <a:r>
              <a:rPr lang="de-DE" altLang="de-DE" sz="2000" b="0" dirty="0">
                <a:solidFill>
                  <a:srgbClr val="333333"/>
                </a:solidFill>
                <a:latin typeface="+mn-lt"/>
              </a:rPr>
              <a:t>!</a:t>
            </a:r>
            <a:r>
              <a:rPr lang="en-US" altLang="de-DE" sz="2000" b="0" dirty="0">
                <a:solidFill>
                  <a:srgbClr val="333333"/>
                </a:solidFill>
                <a:latin typeface="+mn-lt"/>
              </a:rPr>
              <a:t> </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9838148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Selektivni pristop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Celosten pristop</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Dober prijatelj ne pride na vašo rojstnodnevo zabavo.</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Zabava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bila</a:t>
                      </a:r>
                      <a:r>
                        <a:rPr kumimoji="0" lang="en-US" sz="2000" b="0" i="0" u="none" strike="noStrike" cap="none" normalizeH="0" baseline="0" dirty="0">
                          <a:ln>
                            <a:noFill/>
                          </a:ln>
                          <a:solidFill>
                            <a:srgbClr val="333333"/>
                          </a:solidFill>
                          <a:effectLst/>
                          <a:latin typeface="Calibri Light"/>
                        </a:rPr>
                        <a:t> dobra, </a:t>
                      </a:r>
                      <a:r>
                        <a:rPr kumimoji="0" lang="en-US" sz="2000" b="0" i="0" u="none" strike="noStrike" cap="none" normalizeH="0" baseline="0" dirty="0" err="1">
                          <a:ln>
                            <a:noFill/>
                          </a:ln>
                          <a:solidFill>
                            <a:srgbClr val="333333"/>
                          </a:solidFill>
                          <a:effectLst/>
                          <a:latin typeface="Calibri Light"/>
                        </a:rPr>
                        <a:t>prišli</a:t>
                      </a:r>
                      <a:r>
                        <a:rPr kumimoji="0" lang="en-US" sz="2000" b="0" i="0" u="none" strike="noStrike" cap="none" normalizeH="0" baseline="0" dirty="0">
                          <a:ln>
                            <a:noFill/>
                          </a:ln>
                          <a:solidFill>
                            <a:srgbClr val="333333"/>
                          </a:solidFill>
                          <a:effectLst/>
                          <a:latin typeface="Calibri Light"/>
                        </a:rPr>
                        <a:t> so </a:t>
                      </a:r>
                      <a:r>
                        <a:rPr kumimoji="0" lang="en-US" sz="2000" b="0" i="0" u="none" strike="noStrike" cap="none" normalizeH="0" baseline="0" dirty="0" err="1">
                          <a:ln>
                            <a:noFill/>
                          </a:ln>
                          <a:solidFill>
                            <a:srgbClr val="333333"/>
                          </a:solidFill>
                          <a:effectLst/>
                          <a:latin typeface="Calibri Light"/>
                        </a:rPr>
                        <a:t>drugi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ljudje</a:t>
                      </a:r>
                      <a:r>
                        <a:rPr kumimoji="0" lang="en-US" sz="2000" b="0" i="0" u="none" strike="noStrike" cap="none" normalizeH="0" baseline="0" dirty="0">
                          <a:ln>
                            <a:noFill/>
                          </a:ln>
                          <a:solidFill>
                            <a:srgbClr val="333333"/>
                          </a:solidFill>
                          <a:effectLst/>
                          <a:latin typeface="Calibri Light"/>
                        </a:rPr>
                        <a:t> in se </a:t>
                      </a:r>
                      <a:r>
                        <a:rPr kumimoji="0" lang="en-US" sz="2000" b="0" i="0" u="none" strike="noStrike" cap="none" normalizeH="0" baseline="0" dirty="0" err="1">
                          <a:ln>
                            <a:noFill/>
                          </a:ln>
                          <a:solidFill>
                            <a:srgbClr val="333333"/>
                          </a:solidFill>
                          <a:effectLst/>
                          <a:latin typeface="Calibri Light"/>
                        </a:rPr>
                        <a:t>cel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večer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zabavali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Ljudje stojijo na kupu. Gledajo v vašo smer.</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“Smejijo se mi.”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Čisto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naključju</a:t>
                      </a:r>
                      <a:r>
                        <a:rPr kumimoji="0" lang="en-US" sz="2000" b="0" i="0" u="none" strike="noStrike" cap="none" normalizeH="0" baseline="0" dirty="0">
                          <a:ln>
                            <a:noFill/>
                          </a:ln>
                          <a:solidFill>
                            <a:srgbClr val="333333"/>
                          </a:solidFill>
                          <a:effectLst/>
                          <a:latin typeface="Calibri Light"/>
                        </a:rPr>
                        <a:t> me </a:t>
                      </a:r>
                      <a:r>
                        <a:rPr kumimoji="0" lang="en-US" sz="2000" b="0" i="0" u="none" strike="noStrike" cap="none" normalizeH="0" baseline="0" dirty="0" err="1">
                          <a:ln>
                            <a:noFill/>
                          </a:ln>
                          <a:solidFill>
                            <a:srgbClr val="333333"/>
                          </a:solidFill>
                          <a:effectLst/>
                          <a:latin typeface="Calibri Light"/>
                        </a:rPr>
                        <a:t>gledajo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ali</a:t>
                      </a:r>
                      <a:r>
                        <a:rPr kumimoji="0" lang="en-US" sz="2000" b="0" i="0" u="none" strike="noStrike" cap="none" normalizeH="0" baseline="0" dirty="0">
                          <a:ln>
                            <a:noFill/>
                          </a:ln>
                          <a:solidFill>
                            <a:srgbClr val="333333"/>
                          </a:solidFill>
                          <a:effectLst/>
                          <a:latin typeface="Calibri Light"/>
                        </a:rPr>
                        <a:t> pa so me s </a:t>
                      </a:r>
                      <a:r>
                        <a:rPr kumimoji="0" lang="en-US" sz="2000" b="0" i="0" u="none" strike="noStrike" cap="none" normalizeH="0" baseline="0" dirty="0" err="1">
                          <a:ln>
                            <a:noFill/>
                          </a:ln>
                          <a:solidFill>
                            <a:srgbClr val="333333"/>
                          </a:solidFill>
                          <a:effectLst/>
                          <a:latin typeface="Calibri Light"/>
                        </a:rPr>
                        <a:t>kom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zamenjali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20</a:t>
            </a:fld>
            <a:endParaRPr lang="de-DE" altLang="de-DE"/>
          </a:p>
        </p:txBody>
      </p:sp>
    </p:spTree>
    <p:extLst>
      <p:ext uri="{BB962C8B-B14F-4D97-AF65-F5344CB8AC3E}">
        <p14:creationId xmlns:p14="http://schemas.microsoft.com/office/powerpoint/2010/main" val="35232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Uporaba lastnih standardov kot izključno merilo</a:t>
            </a:r>
          </a:p>
        </p:txBody>
      </p:sp>
      <p:sp>
        <p:nvSpPr>
          <p:cNvPr id="49155" name="Rectangle 3"/>
          <p:cNvSpPr>
            <a:spLocks noGrp="1" noChangeArrowheads="1"/>
          </p:cNvSpPr>
          <p:nvPr>
            <p:ph idx="1"/>
          </p:nvPr>
        </p:nvSpPr>
        <p:spPr/>
        <p:txBody>
          <a:bodyPr>
            <a:noAutofit/>
          </a:bodyPr>
          <a:lstStyle/>
          <a:p>
            <a:pPr eaLnBrk="1" hangingPunct="1"/>
            <a:r>
              <a:rPr lang="sl-SI" altLang="de-DE" sz="2400" dirty="0">
                <a:solidFill>
                  <a:srgbClr val="004992"/>
                </a:solidFill>
              </a:rPr>
              <a:t>Obstaja razlika med tem, kako presojam sebe in kako me presojajo drugi</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sl-SI" altLang="de-DE" sz="2400" dirty="0">
                <a:solidFill>
                  <a:srgbClr val="333333"/>
                </a:solidFill>
              </a:rPr>
              <a:t>Če mislim, da sem ničvreden, grd itd</a:t>
            </a:r>
            <a:r>
              <a:rPr lang="de-DE" altLang="de-DE" sz="2400" dirty="0">
                <a:solidFill>
                  <a:srgbClr val="333333"/>
                </a:solidFill>
              </a:rPr>
              <a:t>., </a:t>
            </a:r>
            <a:r>
              <a:rPr lang="sl-SI" altLang="de-DE" sz="2400" dirty="0">
                <a:solidFill>
                  <a:srgbClr val="333333"/>
                </a:solidFill>
              </a:rPr>
              <a:t>ni nujno, da to mislijo tudi drugi</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sl-SI" altLang="de-DE" sz="2400" dirty="0">
                <a:solidFill>
                  <a:srgbClr val="333333"/>
                </a:solidFill>
              </a:rPr>
              <a:t>Pogosto obstajajo različna mnenja</a:t>
            </a:r>
            <a:r>
              <a:rPr lang="de-DE" altLang="de-DE" sz="2400" dirty="0">
                <a:solidFill>
                  <a:srgbClr val="333333"/>
                </a:solidFill>
              </a:rPr>
              <a:t>/ </a:t>
            </a:r>
            <a:r>
              <a:rPr lang="sl-SI" altLang="de-DE" sz="2400" dirty="0">
                <a:solidFill>
                  <a:srgbClr val="333333"/>
                </a:solidFill>
              </a:rPr>
              <a:t>presoje</a:t>
            </a:r>
            <a:r>
              <a:rPr lang="de-DE" altLang="de-DE" sz="2400" dirty="0">
                <a:solidFill>
                  <a:srgbClr val="333333"/>
                </a:solidFill>
              </a:rPr>
              <a:t>/</a:t>
            </a:r>
            <a:r>
              <a:rPr lang="sl-SI" altLang="de-DE" sz="2400" dirty="0">
                <a:solidFill>
                  <a:srgbClr val="333333"/>
                </a:solidFill>
              </a:rPr>
              <a:t>preference</a:t>
            </a:r>
            <a:r>
              <a:rPr lang="de-DE" altLang="de-DE" sz="2400" dirty="0">
                <a:solidFill>
                  <a:srgbClr val="333333"/>
                </a:solidFill>
              </a:rPr>
              <a:t>. </a:t>
            </a:r>
            <a:r>
              <a:rPr lang="sl-SI" altLang="de-DE" sz="2400" dirty="0">
                <a:solidFill>
                  <a:srgbClr val="333333"/>
                </a:solidFill>
              </a:rPr>
              <a:t>Drugi se morda ne strinjajo z mojim razumevanjem inteligentnosti, lepote itd</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Zanikanje pozitivnih in nekritično sprejemanje negativnih komentarjev!</a:t>
            </a:r>
            <a:br>
              <a:rPr lang="en-US" sz="3600">
                <a:solidFill>
                  <a:srgbClr val="004992"/>
                </a:solidFill>
                <a:latin typeface="+mn-lt"/>
                <a:ea typeface="+mn-ea"/>
                <a:cs typeface="+mn-cs"/>
              </a:rPr>
            </a:br>
            <a:r>
              <a:rPr lang="en-US">
                <a:solidFill>
                  <a:srgbClr val="004992"/>
                </a:solidFill>
                <a:latin typeface="+mn-lt"/>
                <a:ea typeface="+mn-ea"/>
                <a:cs typeface="+mn-cs"/>
              </a:rPr>
              <a:t>Kakšen pristop bi bil bolj realističen in koristen?</a:t>
            </a: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27965486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pristop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pristop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Pohvalijo vas za opravljeno delo.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skuša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samo</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laskati</a:t>
                      </a:r>
                      <a:r>
                        <a:rPr kumimoji="0" lang="en-US" sz="2000" b="1" i="1" u="none" strike="noStrike" cap="none" normalizeH="0" baseline="0" dirty="0">
                          <a:ln>
                            <a:noFill/>
                          </a:ln>
                          <a:solidFill>
                            <a:srgbClr val="333333"/>
                          </a:solidFill>
                          <a:effectLst/>
                          <a:latin typeface="Calibri Light"/>
                        </a:rPr>
                        <a:t>, v </a:t>
                      </a:r>
                      <a:r>
                        <a:rPr kumimoji="0" lang="en-US" sz="2000" b="1" i="1" u="none" strike="noStrike" cap="none" normalizeH="0" baseline="0" dirty="0" err="1">
                          <a:ln>
                            <a:noFill/>
                          </a:ln>
                          <a:solidFill>
                            <a:srgbClr val="333333"/>
                          </a:solidFill>
                          <a:effectLst/>
                          <a:latin typeface="Calibri Light"/>
                        </a:rPr>
                        <a:t>resnici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je neiskrena”; “Samo </a:t>
                      </a:r>
                      <a:r>
                        <a:rPr kumimoji="0" lang="en-US" sz="2000" b="1" i="1" u="none" strike="noStrike" cap="none" normalizeH="0" baseline="0" dirty="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misli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tako</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Kritizirali so vas!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“Razkrinkali </a:t>
                      </a:r>
                      <a:r>
                        <a:rPr kumimoji="0" lang="en-US" sz="2000" b="1" i="1" u="none" strike="noStrike" cap="none" normalizeH="0" baseline="0" dirty="0">
                          <a:ln>
                            <a:noFill/>
                          </a:ln>
                          <a:solidFill>
                            <a:srgbClr val="333333"/>
                          </a:solidFill>
                          <a:effectLst/>
                          <a:latin typeface="Calibri Light"/>
                        </a:rPr>
                        <a:t>so me, </a:t>
                      </a:r>
                      <a:r>
                        <a:rPr kumimoji="0" lang="en-US" sz="2000" b="1" i="1" u="none" strike="noStrike" cap="none" normalizeH="0" baseline="0" dirty="0" err="1">
                          <a:ln>
                            <a:noFill/>
                          </a:ln>
                          <a:solidFill>
                            <a:srgbClr val="333333"/>
                          </a:solidFill>
                          <a:effectLst/>
                          <a:latin typeface="Calibri Light"/>
                        </a:rPr>
                        <a:t>osramotil</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se,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ničvreden</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Zanikanje pozitivnih in nekritično sprejemanje negativnih komentarjev!</a:t>
            </a:r>
            <a:br>
              <a:rPr lang="en-US" sz="3600">
                <a:solidFill>
                  <a:srgbClr val="004992"/>
                </a:solidFill>
                <a:latin typeface="+mn-lt"/>
                <a:ea typeface="+mn-ea"/>
                <a:cs typeface="+mn-cs"/>
              </a:rPr>
            </a:br>
            <a:r>
              <a:rPr lang="en-US">
                <a:solidFill>
                  <a:srgbClr val="004992"/>
                </a:solidFill>
                <a:latin typeface="+mn-lt"/>
                <a:ea typeface="+mn-ea"/>
                <a:cs typeface="+mn-cs"/>
              </a:rPr>
              <a:t>Kakšen pristop bi bil bolj realističen in koristen?</a:t>
            </a: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121990746"/>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pristop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pristop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Pohvalijo vas za opravljeno delo.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skuša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samo</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laskati</a:t>
                      </a:r>
                      <a:r>
                        <a:rPr kumimoji="0" lang="en-US" sz="2000" b="1" i="1" u="none" strike="noStrike" cap="none" normalizeH="0" baseline="0" dirty="0">
                          <a:ln>
                            <a:noFill/>
                          </a:ln>
                          <a:solidFill>
                            <a:srgbClr val="333333"/>
                          </a:solidFill>
                          <a:effectLst/>
                          <a:latin typeface="Calibri Light"/>
                        </a:rPr>
                        <a:t>, v </a:t>
                      </a:r>
                      <a:r>
                        <a:rPr kumimoji="0" lang="en-US" sz="2000" b="1" i="1" u="none" strike="noStrike" cap="none" normalizeH="0" baseline="0" dirty="0" err="1">
                          <a:ln>
                            <a:noFill/>
                          </a:ln>
                          <a:solidFill>
                            <a:srgbClr val="333333"/>
                          </a:solidFill>
                          <a:effectLst/>
                          <a:latin typeface="Calibri Light"/>
                        </a:rPr>
                        <a:t>resnici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je neiskrena”; “Samo </a:t>
                      </a:r>
                      <a:r>
                        <a:rPr kumimoji="0" lang="en-US" sz="2000" b="1" i="1" u="none" strike="noStrike" cap="none" normalizeH="0" baseline="0" dirty="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misli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tako</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“Super</a:t>
                      </a:r>
                      <a:r>
                        <a:rPr kumimoji="0" lang="en-US" sz="2000" b="0" i="0" u="none" strike="noStrike" cap="none" normalizeH="0" baseline="0" dirty="0">
                          <a:ln>
                            <a:noFill/>
                          </a:ln>
                          <a:solidFill>
                            <a:srgbClr val="333333"/>
                          </a:solidFill>
                          <a:effectLst/>
                          <a:latin typeface="Calibri Light"/>
                        </a:rPr>
                        <a:t>, da je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opazil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moje</a:t>
                      </a:r>
                      <a:r>
                        <a:rPr kumimoji="0" lang="en-US" sz="2000" b="0" i="0" u="none" strike="noStrike" cap="none" normalizeH="0" baseline="0" dirty="0">
                          <a:ln>
                            <a:noFill/>
                          </a:ln>
                          <a:solidFill>
                            <a:srgbClr val="333333"/>
                          </a:solidFill>
                          <a:effectLst/>
                          <a:latin typeface="Calibri Light"/>
                        </a:rPr>
                        <a:t> dobro </a:t>
                      </a:r>
                      <a:r>
                        <a:rPr kumimoji="0" lang="en-US" sz="2000" b="0" i="0" u="none" strike="noStrike" cap="none" normalizeH="0" baseline="0" err="1">
                          <a:ln>
                            <a:noFill/>
                          </a:ln>
                          <a:solidFill>
                            <a:srgbClr val="333333"/>
                          </a:solidFill>
                          <a:effectLst/>
                          <a:latin typeface="Calibri Light"/>
                        </a:rPr>
                        <a:t>delo</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Kritizirali so vas!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“Razkrinkali </a:t>
                      </a:r>
                      <a:r>
                        <a:rPr kumimoji="0" lang="en-US" sz="2000" b="1" i="1" u="none" strike="noStrike" cap="none" normalizeH="0" baseline="0" dirty="0">
                          <a:ln>
                            <a:noFill/>
                          </a:ln>
                          <a:solidFill>
                            <a:srgbClr val="333333"/>
                          </a:solidFill>
                          <a:effectLst/>
                          <a:latin typeface="+mn-lt"/>
                        </a:rPr>
                        <a:t>so me, </a:t>
                      </a:r>
                      <a:r>
                        <a:rPr kumimoji="0" lang="en-US" sz="2000" b="1" i="1" u="none" strike="noStrike" cap="none" normalizeH="0" baseline="0" dirty="0" err="1">
                          <a:ln>
                            <a:noFill/>
                          </a:ln>
                          <a:solidFill>
                            <a:srgbClr val="333333"/>
                          </a:solidFill>
                          <a:effectLst/>
                          <a:latin typeface="+mn-lt"/>
                        </a:rPr>
                        <a:t>osramotil</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sem</a:t>
                      </a:r>
                      <a:r>
                        <a:rPr kumimoji="0" lang="en-US" sz="2000" b="1" i="1" u="none" strike="noStrike" cap="none" normalizeH="0" baseline="0" dirty="0">
                          <a:ln>
                            <a:noFill/>
                          </a:ln>
                          <a:solidFill>
                            <a:srgbClr val="333333"/>
                          </a:solidFill>
                          <a:effectLst/>
                          <a:latin typeface="+mn-lt"/>
                        </a:rPr>
                        <a:t> se, </a:t>
                      </a:r>
                      <a:r>
                        <a:rPr kumimoji="0" lang="en-US" sz="2000" b="1" i="1" u="none" strike="noStrike" cap="none" normalizeH="0" baseline="0" dirty="0" err="1">
                          <a:ln>
                            <a:noFill/>
                          </a:ln>
                          <a:solidFill>
                            <a:srgbClr val="333333"/>
                          </a:solidFill>
                          <a:effectLst/>
                          <a:latin typeface="+mn-lt"/>
                        </a:rPr>
                        <a:t>sem</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ničvreden</a:t>
                      </a:r>
                      <a:r>
                        <a:rPr kumimoji="0" lang="en-US" sz="2000" b="1" i="1" u="none" strike="noStrike" cap="none" normalizeH="0" baseline="0">
                          <a:ln>
                            <a:noFill/>
                          </a:ln>
                          <a:solidFill>
                            <a:srgbClr val="333333"/>
                          </a:solidFill>
                          <a:effectLst/>
                          <a:latin typeface="+mn-lt"/>
                        </a:rPr>
                        <a:t>...”</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49759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Zanikanje pozitivnih in nekritično sprejemanje negativnih komentarjev!</a:t>
            </a:r>
            <a:br>
              <a:rPr lang="en-US" sz="3600">
                <a:solidFill>
                  <a:srgbClr val="004992"/>
                </a:solidFill>
                <a:latin typeface="+mn-lt"/>
                <a:ea typeface="+mn-ea"/>
                <a:cs typeface="+mn-cs"/>
              </a:rPr>
            </a:br>
            <a:r>
              <a:rPr lang="en-US">
                <a:solidFill>
                  <a:srgbClr val="004992"/>
                </a:solidFill>
                <a:latin typeface="+mn-lt"/>
                <a:ea typeface="+mn-ea"/>
                <a:cs typeface="+mn-cs"/>
              </a:rPr>
              <a:t>Kakšen pristop bi bil bolj realističen in koristen?</a:t>
            </a: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50768554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Dogodek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pristop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pristop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Pohvalijo vas za opravljeno delo.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mi </a:t>
                      </a:r>
                      <a:r>
                        <a:rPr kumimoji="0" lang="en-US" sz="2000" b="1" i="1" u="none" strike="noStrike" cap="none" normalizeH="0" baseline="0" dirty="0" err="1">
                          <a:ln>
                            <a:noFill/>
                          </a:ln>
                          <a:solidFill>
                            <a:srgbClr val="333333"/>
                          </a:solidFill>
                          <a:effectLst/>
                          <a:latin typeface="Calibri Light"/>
                        </a:rPr>
                        <a:t>skuša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samo</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laskati</a:t>
                      </a:r>
                      <a:r>
                        <a:rPr kumimoji="0" lang="en-US" sz="2000" b="1" i="1" u="none" strike="noStrike" cap="none" normalizeH="0" baseline="0" dirty="0">
                          <a:ln>
                            <a:noFill/>
                          </a:ln>
                          <a:solidFill>
                            <a:srgbClr val="333333"/>
                          </a:solidFill>
                          <a:effectLst/>
                          <a:latin typeface="Calibri Light"/>
                        </a:rPr>
                        <a:t>, v </a:t>
                      </a:r>
                      <a:r>
                        <a:rPr kumimoji="0" lang="en-US" sz="2000" b="1" i="1" u="none" strike="noStrike" cap="none" normalizeH="0" baseline="0" dirty="0" err="1">
                          <a:ln>
                            <a:noFill/>
                          </a:ln>
                          <a:solidFill>
                            <a:srgbClr val="333333"/>
                          </a:solidFill>
                          <a:effectLst/>
                          <a:latin typeface="Calibri Light"/>
                        </a:rPr>
                        <a:t>resnici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je neiskrena”; “Samo </a:t>
                      </a:r>
                      <a:r>
                        <a:rPr kumimoji="0" lang="en-US" sz="2000" b="1" i="1" u="none" strike="noStrike" cap="none" normalizeH="0" baseline="0" dirty="0">
                          <a:ln>
                            <a:noFill/>
                          </a:ln>
                          <a:solidFill>
                            <a:srgbClr val="333333"/>
                          </a:solidFill>
                          <a:effectLst/>
                          <a:latin typeface="Calibri Light"/>
                        </a:rPr>
                        <a:t>ta </a:t>
                      </a:r>
                      <a:r>
                        <a:rPr kumimoji="0" lang="en-US" sz="2000" b="1" i="1" u="none" strike="noStrike" cap="none" normalizeH="0" baseline="0" dirty="0" err="1">
                          <a:ln>
                            <a:noFill/>
                          </a:ln>
                          <a:solidFill>
                            <a:srgbClr val="333333"/>
                          </a:solidFill>
                          <a:effectLst/>
                          <a:latin typeface="Calibri Light"/>
                        </a:rPr>
                        <a:t>oseba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misli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tako</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“Super</a:t>
                      </a:r>
                      <a:r>
                        <a:rPr kumimoji="0" lang="en-US" sz="2000" b="0" i="0" u="none" strike="noStrike" cap="none" normalizeH="0" baseline="0" dirty="0">
                          <a:ln>
                            <a:noFill/>
                          </a:ln>
                          <a:solidFill>
                            <a:srgbClr val="333333"/>
                          </a:solidFill>
                          <a:effectLst/>
                          <a:latin typeface="Calibri Light"/>
                        </a:rPr>
                        <a:t>, da je </a:t>
                      </a: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opazil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moje</a:t>
                      </a:r>
                      <a:r>
                        <a:rPr kumimoji="0" lang="en-US" sz="2000" b="0" i="0" u="none" strike="noStrike" cap="none" normalizeH="0" baseline="0" dirty="0">
                          <a:ln>
                            <a:noFill/>
                          </a:ln>
                          <a:solidFill>
                            <a:srgbClr val="333333"/>
                          </a:solidFill>
                          <a:effectLst/>
                          <a:latin typeface="Calibri Light"/>
                        </a:rPr>
                        <a:t> dobro </a:t>
                      </a:r>
                      <a:r>
                        <a:rPr kumimoji="0" lang="en-US" sz="2000" b="0" i="0" u="none" strike="noStrike" cap="none" normalizeH="0" baseline="0" err="1">
                          <a:ln>
                            <a:noFill/>
                          </a:ln>
                          <a:solidFill>
                            <a:srgbClr val="333333"/>
                          </a:solidFill>
                          <a:effectLst/>
                          <a:latin typeface="Calibri Light"/>
                        </a:rPr>
                        <a:t>delo</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Kritizirali so vas!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“Razkrinkali </a:t>
                      </a:r>
                      <a:r>
                        <a:rPr kumimoji="0" lang="en-US" sz="2000" b="1" i="1" u="none" strike="noStrike" cap="none" normalizeH="0" baseline="0" dirty="0">
                          <a:ln>
                            <a:noFill/>
                          </a:ln>
                          <a:solidFill>
                            <a:srgbClr val="333333"/>
                          </a:solidFill>
                          <a:effectLst/>
                          <a:latin typeface="Calibri Light"/>
                        </a:rPr>
                        <a:t>so me, </a:t>
                      </a:r>
                      <a:r>
                        <a:rPr kumimoji="0" lang="en-US" sz="2000" b="1" i="1" u="none" strike="noStrike" cap="none" normalizeH="0" baseline="0" dirty="0" err="1">
                          <a:ln>
                            <a:noFill/>
                          </a:ln>
                          <a:solidFill>
                            <a:srgbClr val="333333"/>
                          </a:solidFill>
                          <a:effectLst/>
                          <a:latin typeface="Calibri Light"/>
                        </a:rPr>
                        <a:t>osramotil</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se,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ničvreden</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“Ta </a:t>
                      </a:r>
                      <a:r>
                        <a:rPr kumimoji="0" lang="en-US" sz="2000" b="0" i="0" u="none" strike="noStrike" cap="none" normalizeH="0" baseline="0" dirty="0" err="1">
                          <a:ln>
                            <a:noFill/>
                          </a:ln>
                          <a:solidFill>
                            <a:srgbClr val="333333"/>
                          </a:solidFill>
                          <a:effectLst/>
                          <a:latin typeface="Calibri Light"/>
                        </a:rPr>
                        <a:t>človek</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imel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samo</a:t>
                      </a:r>
                      <a:r>
                        <a:rPr kumimoji="0" lang="en-US" sz="2000" b="0" i="0" u="none" strike="noStrike" cap="none" normalizeH="0" baseline="0" dirty="0">
                          <a:ln>
                            <a:noFill/>
                          </a:ln>
                          <a:solidFill>
                            <a:srgbClr val="333333"/>
                          </a:solidFill>
                          <a:effectLst/>
                          <a:latin typeface="Calibri Light"/>
                        </a:rPr>
                        <a:t> slab </a:t>
                      </a:r>
                      <a:r>
                        <a:rPr kumimoji="0" lang="en-US" sz="2000" b="0" i="0" u="none" strike="noStrike" cap="none" normalizeH="0" baseline="0" err="1">
                          <a:ln>
                            <a:noFill/>
                          </a:ln>
                          <a:solidFill>
                            <a:srgbClr val="333333"/>
                          </a:solidFill>
                          <a:effectLst/>
                          <a:latin typeface="Calibri Light"/>
                        </a:rPr>
                        <a:t>dan</a:t>
                      </a:r>
                      <a:r>
                        <a:rPr kumimoji="0" lang="en-US" sz="2000" b="0" i="0" u="none" strike="noStrike" cap="none" normalizeH="0" baseline="0">
                          <a:ln>
                            <a:noFill/>
                          </a:ln>
                          <a:solidFill>
                            <a:srgbClr val="333333"/>
                          </a:solidFill>
                          <a:effectLst/>
                          <a:latin typeface="Calibri Light"/>
                        </a:rPr>
                        <a:t>.”; “Morda </a:t>
                      </a:r>
                      <a:r>
                        <a:rPr kumimoji="0" lang="en-US" sz="2000" b="0" i="0" u="none" strike="noStrike" cap="none" normalizeH="0" baseline="0" dirty="0">
                          <a:ln>
                            <a:noFill/>
                          </a:ln>
                          <a:solidFill>
                            <a:srgbClr val="333333"/>
                          </a:solidFill>
                          <a:effectLst/>
                          <a:latin typeface="Calibri Light"/>
                        </a:rPr>
                        <a:t>mi </a:t>
                      </a:r>
                      <a:r>
                        <a:rPr kumimoji="0" lang="en-US" sz="2000" b="0" i="0" u="none" strike="noStrike" cap="none" normalizeH="0" baseline="0" dirty="0" err="1">
                          <a:ln>
                            <a:noFill/>
                          </a:ln>
                          <a:solidFill>
                            <a:srgbClr val="333333"/>
                          </a:solidFill>
                          <a:effectLst/>
                          <a:latin typeface="Calibri Light"/>
                        </a:rPr>
                        <a:t>lahko</a:t>
                      </a:r>
                      <a:r>
                        <a:rPr kumimoji="0" lang="en-US" sz="2000" b="0" i="0" u="none" strike="noStrike" cap="none" normalizeH="0" baseline="0" dirty="0">
                          <a:ln>
                            <a:noFill/>
                          </a:ln>
                          <a:solidFill>
                            <a:srgbClr val="333333"/>
                          </a:solidFill>
                          <a:effectLst/>
                          <a:latin typeface="Calibri Light"/>
                        </a:rPr>
                        <a:t> ta </a:t>
                      </a:r>
                      <a:r>
                        <a:rPr kumimoji="0" lang="en-US" sz="2000" b="0" i="0" u="none" strike="noStrike" cap="none" normalizeH="0" baseline="0" dirty="0" err="1">
                          <a:ln>
                            <a:noFill/>
                          </a:ln>
                          <a:solidFill>
                            <a:srgbClr val="333333"/>
                          </a:solidFill>
                          <a:effectLst/>
                          <a:latin typeface="Calibri Light"/>
                        </a:rPr>
                        <a:t>kritika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koristi</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49290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“Mišljenje vse ali nič”/ Katastrofiziranje</a:t>
            </a:r>
            <a:br>
              <a:rPr lang="en-US" sz="3600">
                <a:solidFill>
                  <a:srgbClr val="004992"/>
                </a:solidFill>
                <a:latin typeface="+mn-lt"/>
                <a:ea typeface="+mn-ea"/>
                <a:cs typeface="+mn-cs"/>
              </a:rPr>
            </a:br>
            <a:r>
              <a:rPr lang="en-US">
                <a:solidFill>
                  <a:srgbClr val="004992"/>
                </a:solidFill>
                <a:latin typeface="+mn-lt"/>
                <a:ea typeface="+mn-ea"/>
                <a:cs typeface="+mn-cs"/>
              </a:rPr>
              <a:t>Kakšen pristop bi bil bolj realističen in koristen?</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25</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862861320"/>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pristop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konstruktiven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pristop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Na koži odkrijete temno znamenje.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“Imam </a:t>
                      </a:r>
                      <a:r>
                        <a:rPr kumimoji="0" lang="en-US" sz="2000" b="1" i="1" u="none" strike="noStrike" cap="none" normalizeH="0" baseline="0" dirty="0" err="1">
                          <a:ln>
                            <a:noFill/>
                          </a:ln>
                          <a:solidFill>
                            <a:srgbClr val="333333"/>
                          </a:solidFill>
                          <a:effectLst/>
                          <a:latin typeface="Calibri Light"/>
                        </a:rPr>
                        <a:t>raka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umrl</a:t>
                      </a:r>
                      <a:r>
                        <a:rPr kumimoji="0" lang="en-US" sz="2000" b="1" i="1" u="none" strike="noStrike" cap="none" normalizeH="0" baseline="0">
                          <a:ln>
                            <a:noFill/>
                          </a:ln>
                          <a:solidFill>
                            <a:srgbClr val="333333"/>
                          </a:solidFill>
                          <a:effectLst/>
                          <a:latin typeface="Calibri Light"/>
                        </a:rPr>
                        <a:t> bom”</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“Mišljenje vse ali nič”/ Katastrofiziranje</a:t>
            </a:r>
            <a:br>
              <a:rPr lang="en-US" sz="3600">
                <a:solidFill>
                  <a:srgbClr val="004992"/>
                </a:solidFill>
                <a:latin typeface="+mn-lt"/>
                <a:ea typeface="+mn-ea"/>
                <a:cs typeface="+mn-cs"/>
              </a:rPr>
            </a:br>
            <a:r>
              <a:rPr lang="en-US">
                <a:solidFill>
                  <a:srgbClr val="004992"/>
                </a:solidFill>
                <a:latin typeface="+mn-lt"/>
                <a:ea typeface="+mn-ea"/>
                <a:cs typeface="+mn-cs"/>
              </a:rPr>
              <a:t>Kakšen pristop bi bil bolj realističen in koristen?</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26</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727977469"/>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pristop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konstruktiven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pristop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Na koži odkrijete temno znamenje.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“Imam </a:t>
                      </a:r>
                      <a:r>
                        <a:rPr kumimoji="0" lang="en-US" sz="2000" b="1" i="1" u="none" strike="noStrike" cap="none" normalizeH="0" baseline="0" dirty="0" err="1">
                          <a:ln>
                            <a:noFill/>
                          </a:ln>
                          <a:solidFill>
                            <a:srgbClr val="333333"/>
                          </a:solidFill>
                          <a:effectLst/>
                          <a:latin typeface="Calibri Light"/>
                        </a:rPr>
                        <a:t>raka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umrl</a:t>
                      </a:r>
                      <a:r>
                        <a:rPr kumimoji="0" lang="en-US" sz="2000" b="1" i="1" u="none" strike="noStrike" cap="none" normalizeH="0" baseline="0">
                          <a:ln>
                            <a:noFill/>
                          </a:ln>
                          <a:solidFill>
                            <a:srgbClr val="333333"/>
                          </a:solidFill>
                          <a:effectLst/>
                          <a:latin typeface="Calibri Light"/>
                        </a:rPr>
                        <a:t> bom”</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Vprašate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druge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zdravnika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255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Potlačevanje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Kaj bi bil bolj realističen pristop?</a:t>
            </a:r>
          </a:p>
        </p:txBody>
      </p:sp>
      <p:sp>
        <p:nvSpPr>
          <p:cNvPr id="55312" name="Text Box 20"/>
          <p:cNvSpPr txBox="1">
            <a:spLocks noChangeArrowheads="1"/>
          </p:cNvSpPr>
          <p:nvPr/>
        </p:nvSpPr>
        <p:spPr bwMode="auto">
          <a:xfrm>
            <a:off x="5809646" y="3573463"/>
            <a:ext cx="143970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de-DE" altLang="de-DE">
                <a:solidFill>
                  <a:srgbClr val="333333"/>
                </a:solidFill>
                <a:latin typeface="+mn-lt"/>
              </a:rPr>
              <a:t>???</a:t>
            </a: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12406671"/>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Dogodek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Depresiven pristop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Pozitiven/ konstruktiven pristop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Imate ponavljajoče se negativne misli (npr. “sem ničvreden”, “zguba”, “Joj kako sem neumen”).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tako</a:t>
                      </a:r>
                      <a:r>
                        <a:rPr kumimoji="0" lang="en-US" sz="2000" b="1" i="1" u="none" strike="noStrike" cap="none" normalizeH="0" baseline="0">
                          <a:ln>
                            <a:noFill/>
                          </a:ln>
                          <a:solidFill>
                            <a:srgbClr val="333333"/>
                          </a:solidFill>
                          <a:effectLst/>
                          <a:latin typeface="Calibri Light"/>
                        </a:rPr>
                        <a:t> razmišljati”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toda</a:t>
                      </a:r>
                      <a:r>
                        <a:rPr kumimoji="0" lang="en-US" sz="2000" b="1" i="1" u="none" strike="noStrike" cap="none" normalizeH="0" baseline="0" dirty="0">
                          <a:ln>
                            <a:noFill/>
                          </a:ln>
                          <a:solidFill>
                            <a:srgbClr val="333333"/>
                          </a:solidFill>
                          <a:effectLst/>
                          <a:latin typeface="Calibri Light"/>
                        </a:rPr>
                        <a:t> to ne </a:t>
                      </a:r>
                      <a:r>
                        <a:rPr kumimoji="0" lang="en-US" sz="2000" b="1" i="1" u="none" strike="noStrike" cap="none" normalizeH="0" baseline="0" err="1">
                          <a:ln>
                            <a:noFill/>
                          </a:ln>
                          <a:solidFill>
                            <a:srgbClr val="333333"/>
                          </a:solidFill>
                          <a:effectLst/>
                          <a:latin typeface="Calibri Light"/>
                        </a:rPr>
                        <a:t>deluje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poglejte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naslednje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vaje</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Potlačevanje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Kaj bi bil bolj realističen pristop?</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206939744"/>
              </p:ext>
            </p:extLst>
          </p:nvPr>
        </p:nvGraphicFramePr>
        <p:xfrm>
          <a:off x="408955" y="2203704"/>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Dogodek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Depresiven pristop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Pozitiven/ konstruktiven pristop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Imate ponavljajoče se negativne misli (npr. “sem ničvreden”, “zguba”, “Joj kako sem neumen”).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tako</a:t>
                      </a:r>
                      <a:r>
                        <a:rPr kumimoji="0" lang="en-US" sz="2000" b="1" i="1" u="none" strike="noStrike" cap="none" normalizeH="0" baseline="0">
                          <a:ln>
                            <a:noFill/>
                          </a:ln>
                          <a:solidFill>
                            <a:srgbClr val="333333"/>
                          </a:solidFill>
                          <a:effectLst/>
                          <a:latin typeface="Calibri Light"/>
                        </a:rPr>
                        <a:t> razmišljati”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toda</a:t>
                      </a:r>
                      <a:r>
                        <a:rPr kumimoji="0" lang="en-US" sz="2000" b="1" i="1" u="none" strike="noStrike" cap="none" normalizeH="0" baseline="0" dirty="0">
                          <a:ln>
                            <a:noFill/>
                          </a:ln>
                          <a:solidFill>
                            <a:srgbClr val="333333"/>
                          </a:solidFill>
                          <a:effectLst/>
                          <a:latin typeface="Calibri Light"/>
                        </a:rPr>
                        <a:t> to ne </a:t>
                      </a:r>
                      <a:r>
                        <a:rPr kumimoji="0" lang="en-US" sz="2000" b="1" i="1" u="none" strike="noStrike" cap="none" normalizeH="0" baseline="0" err="1">
                          <a:ln>
                            <a:noFill/>
                          </a:ln>
                          <a:solidFill>
                            <a:srgbClr val="333333"/>
                          </a:solidFill>
                          <a:effectLst/>
                          <a:latin typeface="Calibri Light"/>
                        </a:rPr>
                        <a:t>deluje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poglejte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naslednje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vaje</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Vprašajte</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če</a:t>
                      </a:r>
                      <a:r>
                        <a:rPr kumimoji="0" lang="en-US" sz="2000" b="0" i="0" u="none" strike="noStrike" cap="none" normalizeH="0" baseline="0" dirty="0">
                          <a:ln>
                            <a:noFill/>
                          </a:ln>
                          <a:solidFill>
                            <a:srgbClr val="333333"/>
                          </a:solidFill>
                          <a:effectLst/>
                          <a:latin typeface="Calibri Light"/>
                        </a:rPr>
                        <a:t> so </a:t>
                      </a:r>
                      <a:r>
                        <a:rPr kumimoji="0" lang="en-US" sz="2000" b="0" i="0" u="none" strike="noStrike" cap="none" normalizeH="0" baseline="0" dirty="0" err="1">
                          <a:ln>
                            <a:noFill/>
                          </a:ln>
                          <a:solidFill>
                            <a:srgbClr val="333333"/>
                          </a:solidFill>
                          <a:effectLst/>
                          <a:latin typeface="Calibri Light"/>
                        </a:rPr>
                        <a:t>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upravičene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Kakšni</a:t>
                      </a:r>
                      <a:r>
                        <a:rPr kumimoji="0" lang="en-US" sz="2000" b="0" i="0" u="none" strike="noStrike" cap="none" normalizeH="0" baseline="0" dirty="0">
                          <a:ln>
                            <a:noFill/>
                          </a:ln>
                          <a:solidFill>
                            <a:srgbClr val="333333"/>
                          </a:solidFill>
                          <a:effectLst/>
                          <a:latin typeface="Calibri Light"/>
                        </a:rPr>
                        <a:t> so </a:t>
                      </a:r>
                      <a:r>
                        <a:rPr kumimoji="0" lang="en-US" sz="2000" b="0" i="0" u="none" strike="noStrike" cap="none" normalizeH="0" baseline="0" dirty="0" err="1">
                          <a:ln>
                            <a:noFill/>
                          </a:ln>
                          <a:solidFill>
                            <a:srgbClr val="333333"/>
                          </a:solidFill>
                          <a:effectLst/>
                          <a:latin typeface="Calibri Light"/>
                        </a:rPr>
                        <a:t>dokazi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temu</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Preusmerite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prijetne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aktivnosti</a:t>
                      </a:r>
                      <a:r>
                        <a:rPr kumimoji="0" lang="en-US" sz="2000" b="0" i="0" u="none" strike="noStrike" cap="none" normalizeH="0" baseline="0" dirty="0">
                          <a:ln>
                            <a:noFill/>
                          </a:ln>
                          <a:solidFill>
                            <a:srgbClr val="333333"/>
                          </a:solidFill>
                          <a:effectLst/>
                          <a:latin typeface="Calibri Light"/>
                        </a:rPr>
                        <a:t>.</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749B84C3-6321-42B3-9797-12F2087A12C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l-SI" altLang="de-DE" sz="3600" dirty="0">
                <a:solidFill>
                  <a:srgbClr val="004992"/>
                </a:solidFill>
                <a:latin typeface="+mn-lt"/>
                <a:ea typeface="+mn-ea"/>
                <a:cs typeface="+mn-cs"/>
              </a:rPr>
              <a:t>6. Potlačevanje negativnih misli</a:t>
            </a:r>
            <a:br>
              <a:rPr lang="sl-SI" altLang="de-DE" sz="3600" dirty="0">
                <a:solidFill>
                  <a:srgbClr val="004992"/>
                </a:solidFill>
                <a:latin typeface="+mn-lt"/>
                <a:ea typeface="+mn-ea"/>
                <a:cs typeface="+mn-cs"/>
              </a:rPr>
            </a:br>
            <a:r>
              <a:rPr lang="sl-SI" altLang="de-DE" dirty="0">
                <a:solidFill>
                  <a:srgbClr val="004992"/>
                </a:solidFill>
                <a:latin typeface="+mn-lt"/>
                <a:ea typeface="+mn-ea"/>
                <a:cs typeface="+mn-cs"/>
              </a:rPr>
              <a:t>Vaja</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sl-SI" altLang="de-DE" sz="2400" dirty="0">
                <a:solidFill>
                  <a:srgbClr val="333333"/>
                </a:solidFill>
              </a:rPr>
              <a:t>Vznemirjajočih misli ni možno namenoma potlačiti.</a:t>
            </a:r>
            <a:r>
              <a:rPr lang="en-US" altLang="de-DE" sz="2400" dirty="0">
                <a:solidFill>
                  <a:srgbClr val="333333"/>
                </a:solidFill>
              </a:rPr>
              <a:t> </a:t>
            </a:r>
            <a:r>
              <a:rPr lang="sl-SI" altLang="de-DE" sz="2400" dirty="0">
                <a:solidFill>
                  <a:srgbClr val="333333"/>
                </a:solidFill>
              </a:rPr>
              <a:t>Ko skušamo ne misliti na nekaj, to vodi do ojačanja teh misli.</a:t>
            </a:r>
            <a:endParaRPr lang="en-US" altLang="de-DE" sz="2400" dirty="0">
              <a:solidFill>
                <a:srgbClr val="333333"/>
              </a:solidFill>
            </a:endParaRPr>
          </a:p>
          <a:p>
            <a:r>
              <a:rPr lang="sl-SI" altLang="de-DE" sz="2400" i="1" dirty="0">
                <a:solidFill>
                  <a:srgbClr val="333333"/>
                </a:solidFill>
              </a:rPr>
              <a:t>Poskusite!</a:t>
            </a:r>
            <a:br>
              <a:rPr lang="sl-SI" altLang="de-DE" sz="2400" dirty="0">
                <a:solidFill>
                  <a:srgbClr val="333333"/>
                </a:solidFill>
              </a:rPr>
            </a:br>
            <a:r>
              <a:rPr lang="sl-SI" altLang="de-DE" sz="2400" dirty="0">
                <a:solidFill>
                  <a:srgbClr val="004992"/>
                </a:solidFill>
              </a:rPr>
              <a:t>Naslednjo minuto ne pomislite na slona!</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Potlačevanje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Ali deluje? Ne!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de-DE" altLang="de-DE" sz="2400" dirty="0">
                <a:solidFill>
                  <a:srgbClr val="333333"/>
                </a:solidFill>
              </a:rPr>
              <a:t>Večina vas je verjetno kdaj pomislila na slona ali kaj, kar je povezano s slonom (npr. živalski vrt, safari, Afrika itd.)</a:t>
            </a:r>
          </a:p>
          <a:p>
            <a:r>
              <a:rPr lang="de-DE" altLang="de-DE" sz="2400" dirty="0">
                <a:solidFill>
                  <a:srgbClr val="333333"/>
                </a:solidFill>
              </a:rPr>
              <a:t>Ta učinek postane še večji, če skušamo namenoma potlačiti vznemirjajoče </a:t>
            </a:r>
            <a:r>
              <a:rPr lang="de-DE" altLang="de-DE" sz="2400">
                <a:solidFill>
                  <a:srgbClr val="333333"/>
                </a:solidFill>
              </a:rPr>
              <a:t>misli (“Sem zguba” </a:t>
            </a:r>
            <a:r>
              <a:rPr lang="de-DE" altLang="de-DE" sz="2400" dirty="0">
                <a:solidFill>
                  <a:srgbClr val="333333"/>
                </a:solidFill>
              </a:rPr>
              <a:t>itd.). Te misli potem postanejo tako močne, da jih doživimo kot čudne in izven naše kontrole!</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8" name="Slide Number Placeholder 7"/>
          <p:cNvSpPr>
            <a:spLocks noGrp="1"/>
          </p:cNvSpPr>
          <p:nvPr>
            <p:ph type="sldNum" sz="quarter" idx="12"/>
          </p:nvPr>
        </p:nvSpPr>
        <p:spPr/>
        <p:txBody>
          <a:bodyPr/>
          <a:lstStyle/>
          <a:p>
            <a:fld id="{9BD9D5D3-B7E8-4129-BB41-873AF14B360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Namesto tega:</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sl-SI" altLang="de-DE" sz="2400">
                <a:solidFill>
                  <a:srgbClr val="333333"/>
                </a:solidFill>
              </a:rPr>
              <a:t>Če vas nadlegujejo vznemirjajoče negativne misli, jih ne skušajte potlačiti</a:t>
            </a:r>
            <a:r>
              <a:rPr lang="de-DE" altLang="de-DE" sz="2400">
                <a:solidFill>
                  <a:srgbClr val="333333"/>
                </a:solidFill>
              </a:rPr>
              <a:t> (</a:t>
            </a:r>
            <a:r>
              <a:rPr lang="sl-SI" altLang="de-DE" sz="2400">
                <a:solidFill>
                  <a:srgbClr val="333333"/>
                </a:solidFill>
              </a:rPr>
              <a:t>to bo samo povečalo njihovo število in moč</a:t>
            </a:r>
            <a:r>
              <a:rPr lang="de-DE" altLang="de-DE" sz="2400">
                <a:solidFill>
                  <a:srgbClr val="333333"/>
                </a:solidFill>
              </a:rPr>
              <a:t>), </a:t>
            </a:r>
            <a:r>
              <a:rPr lang="sl-SI" altLang="de-DE" sz="2400">
                <a:solidFill>
                  <a:srgbClr val="333333"/>
                </a:solidFill>
              </a:rPr>
              <a:t>temveč jih opazujte kot notranje dogodke brez vmešavanja</a:t>
            </a:r>
            <a:r>
              <a:rPr lang="de-DE" altLang="de-DE" sz="2400">
                <a:solidFill>
                  <a:srgbClr val="333333"/>
                </a:solidFill>
              </a:rPr>
              <a:t> – </a:t>
            </a:r>
            <a:r>
              <a:rPr lang="sl-SI" altLang="de-DE" sz="2400">
                <a:solidFill>
                  <a:srgbClr val="333333"/>
                </a:solidFill>
              </a:rPr>
              <a:t>kot obiskovalec v živalskem vrtu, ki opazuje nevarne živali iz varne razdalje</a:t>
            </a:r>
            <a:r>
              <a:rPr lang="de-DE" altLang="de-DE" sz="2400">
                <a:solidFill>
                  <a:srgbClr val="333333"/>
                </a:solidFill>
              </a:rPr>
              <a:t>.</a:t>
            </a:r>
          </a:p>
          <a:p>
            <a:pPr eaLnBrk="1" hangingPunct="1"/>
            <a:r>
              <a:rPr lang="sl-SI" altLang="de-DE" sz="2400">
                <a:solidFill>
                  <a:srgbClr val="004992"/>
                </a:solidFill>
              </a:rPr>
              <a:t>Misli se bodo skoraj avtomatično umirile</a:t>
            </a:r>
            <a:r>
              <a:rPr lang="de-DE" altLang="de-DE" sz="240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Ostala izkrivljenja v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sl-SI" altLang="de-DE" sz="2000" b="1" dirty="0">
                <a:solidFill>
                  <a:srgbClr val="004992"/>
                </a:solidFill>
              </a:rPr>
              <a:t>Primerjava z drugimi ljudmi</a:t>
            </a:r>
            <a:r>
              <a:rPr lang="en-US" altLang="de-DE" sz="2000" b="1" dirty="0">
                <a:solidFill>
                  <a:srgbClr val="004992"/>
                </a:solidFill>
              </a:rPr>
              <a:t> :</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sl-SI" altLang="de-DE" sz="2000" dirty="0">
                <a:solidFill>
                  <a:srgbClr val="333333"/>
                </a:solidFill>
              </a:rPr>
              <a:t>Ne primerjajte se preveč z drugimi</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sl-SI" altLang="de-DE" sz="2000" dirty="0">
                <a:solidFill>
                  <a:srgbClr val="333333"/>
                </a:solidFill>
              </a:rPr>
              <a:t>Vedno bodo obstajali ljudje, ki so bolj uspešni, lepši in bolj popularni</a:t>
            </a:r>
            <a:r>
              <a:rPr lang="en-US" altLang="de-DE" sz="2000" dirty="0">
                <a:solidFill>
                  <a:srgbClr val="333333"/>
                </a:solidFill>
              </a:rPr>
              <a:t>.</a:t>
            </a:r>
            <a:r>
              <a:rPr lang="sl-SI" altLang="de-DE" sz="2000" dirty="0">
                <a:solidFill>
                  <a:srgbClr val="333333"/>
                </a:solidFill>
              </a:rPr>
              <a:t> Vendar če pobližje pogledate </a:t>
            </a:r>
            <a:r>
              <a:rPr lang="sl-SI" altLang="de-DE" sz="2000">
                <a:solidFill>
                  <a:srgbClr val="333333"/>
                </a:solidFill>
              </a:rPr>
              <a:t>te</a:t>
            </a:r>
            <a:r>
              <a:rPr lang="en-US" altLang="de-DE" sz="2000">
                <a:solidFill>
                  <a:srgbClr val="333333"/>
                </a:solidFill>
              </a:rPr>
              <a:t> “</a:t>
            </a:r>
            <a:r>
              <a:rPr lang="sl-SI" altLang="de-DE" sz="2000">
                <a:solidFill>
                  <a:srgbClr val="333333"/>
                </a:solidFill>
              </a:rPr>
              <a:t>srečneže</a:t>
            </a:r>
            <a:r>
              <a:rPr lang="en-US" altLang="de-DE" sz="2000">
                <a:solidFill>
                  <a:srgbClr val="333333"/>
                </a:solidFill>
              </a:rPr>
              <a:t>” </a:t>
            </a:r>
            <a:r>
              <a:rPr lang="sl-SI" altLang="de-DE" sz="2000" dirty="0">
                <a:solidFill>
                  <a:srgbClr val="333333"/>
                </a:solidFill>
              </a:rPr>
              <a:t>boste videli, da imajo tudi oni svoje šibke točke in probleme</a:t>
            </a:r>
            <a:r>
              <a:rPr lang="en-U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Metakognitivni trening 8 – Samospoštovanje &amp; razpoloženje</a:t>
            </a:r>
          </a:p>
        </p:txBody>
      </p:sp>
      <p:sp>
        <p:nvSpPr>
          <p:cNvPr id="10" name="Slide Number Placeholder 9"/>
          <p:cNvSpPr>
            <a:spLocks noGrp="1"/>
          </p:cNvSpPr>
          <p:nvPr>
            <p:ph type="sldNum" sz="quarter" idx="12"/>
          </p:nvPr>
        </p:nvSpPr>
        <p:spPr/>
        <p:txBody>
          <a:bodyPr/>
          <a:lstStyle/>
          <a:p>
            <a:fld id="{9BD9D5D3-B7E8-4129-BB41-873AF14B360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Ostala izkrivljenja v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sl-SI" altLang="de-DE" sz="2000" b="1" dirty="0">
                <a:solidFill>
                  <a:srgbClr val="004992"/>
                </a:solidFill>
              </a:rPr>
              <a:t>Primerjava z drugimi ljudmi</a:t>
            </a:r>
            <a:r>
              <a:rPr lang="en-US" altLang="de-DE" sz="2000" b="1" dirty="0">
                <a:solidFill>
                  <a:srgbClr val="004992"/>
                </a:solidFill>
              </a:rPr>
              <a:t> :</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sl-SI" altLang="de-DE" sz="2000" dirty="0">
                <a:solidFill>
                  <a:srgbClr val="333333"/>
                </a:solidFill>
              </a:rPr>
              <a:t>Ne primerjajte se preveč z drugimi</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sl-SI" altLang="de-DE" sz="2000" dirty="0">
                <a:solidFill>
                  <a:srgbClr val="333333"/>
                </a:solidFill>
              </a:rPr>
              <a:t>Vedno bodo obstajali ljudje, ki so bolj uspešni, lepši in bolj popularni</a:t>
            </a:r>
            <a:r>
              <a:rPr lang="en-US" altLang="de-DE" sz="2000" dirty="0">
                <a:solidFill>
                  <a:srgbClr val="333333"/>
                </a:solidFill>
              </a:rPr>
              <a:t>.</a:t>
            </a:r>
            <a:r>
              <a:rPr lang="sl-SI" altLang="de-DE" sz="2000" dirty="0">
                <a:solidFill>
                  <a:srgbClr val="333333"/>
                </a:solidFill>
              </a:rPr>
              <a:t> Vendar če pobližje pogledate </a:t>
            </a:r>
            <a:r>
              <a:rPr lang="sl-SI" altLang="de-DE" sz="2000">
                <a:solidFill>
                  <a:srgbClr val="333333"/>
                </a:solidFill>
              </a:rPr>
              <a:t>te</a:t>
            </a:r>
            <a:r>
              <a:rPr lang="en-US" altLang="de-DE" sz="2000">
                <a:solidFill>
                  <a:srgbClr val="333333"/>
                </a:solidFill>
              </a:rPr>
              <a:t> “</a:t>
            </a:r>
            <a:r>
              <a:rPr lang="sl-SI" altLang="de-DE" sz="2000">
                <a:solidFill>
                  <a:srgbClr val="333333"/>
                </a:solidFill>
              </a:rPr>
              <a:t>srečneže</a:t>
            </a:r>
            <a:r>
              <a:rPr lang="en-US" altLang="de-DE" sz="2000">
                <a:solidFill>
                  <a:srgbClr val="333333"/>
                </a:solidFill>
              </a:rPr>
              <a:t>” </a:t>
            </a:r>
            <a:r>
              <a:rPr lang="sl-SI" altLang="de-DE" sz="2000" dirty="0">
                <a:solidFill>
                  <a:srgbClr val="333333"/>
                </a:solidFill>
              </a:rPr>
              <a:t>boste videli, da imajo tudi oni svoje šibke točke in probleme</a:t>
            </a:r>
            <a:r>
              <a:rPr lang="en-US" altLang="de-DE" sz="2000" dirty="0">
                <a:solidFill>
                  <a:srgbClr val="333333"/>
                </a:solidFill>
              </a:rPr>
              <a:t>.</a:t>
            </a:r>
          </a:p>
          <a:p>
            <a:pPr lvl="0" defTabSz="914400"/>
            <a:r>
              <a:rPr lang="sl-SI" altLang="de-DE" sz="2000" b="1" dirty="0">
                <a:solidFill>
                  <a:srgbClr val="004992"/>
                </a:solidFill>
              </a:rPr>
              <a:t>Absolutne zahteve</a:t>
            </a:r>
            <a:r>
              <a:rPr lang="en-US" altLang="de-DE" sz="2000" b="1" dirty="0">
                <a:solidFill>
                  <a:srgbClr val="004992"/>
                </a:solidFill>
              </a:rPr>
              <a:t>:</a:t>
            </a:r>
            <a:endParaRPr lang="en-U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sl-SI" altLang="de-DE" sz="2000" b="1" dirty="0">
                <a:solidFill>
                  <a:srgbClr val="333333"/>
                </a:solidFill>
              </a:rPr>
              <a:t>Ne</a:t>
            </a:r>
            <a:r>
              <a:rPr lang="en-US" altLang="de-DE" sz="2000" dirty="0">
                <a:solidFill>
                  <a:srgbClr val="333333"/>
                </a:solidFill>
              </a:rPr>
              <a:t> </a:t>
            </a:r>
            <a:r>
              <a:rPr lang="sl-SI" altLang="de-DE" sz="2000" dirty="0">
                <a:solidFill>
                  <a:srgbClr val="333333"/>
                </a:solidFill>
              </a:rPr>
              <a:t>postavljajte si previsokih zahtev</a:t>
            </a:r>
            <a:r>
              <a:rPr lang="en-US" altLang="de-DE" sz="2000" dirty="0">
                <a:solidFill>
                  <a:srgbClr val="333333"/>
                </a:solidFill>
              </a:rPr>
              <a:t>:</a:t>
            </a: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sl-SI" altLang="de-DE" sz="2000">
                <a:solidFill>
                  <a:srgbClr val="333333"/>
                </a:solidFill>
              </a:rPr>
              <a:t>Vedno </a:t>
            </a:r>
            <a:r>
              <a:rPr lang="sl-SI" altLang="de-DE" sz="2000" dirty="0">
                <a:solidFill>
                  <a:srgbClr val="333333"/>
                </a:solidFill>
              </a:rPr>
              <a:t>moram </a:t>
            </a:r>
            <a:r>
              <a:rPr lang="sl-SI" altLang="de-DE" sz="2000">
                <a:solidFill>
                  <a:srgbClr val="333333"/>
                </a:solidFill>
              </a:rPr>
              <a:t>izgledati popolno</a:t>
            </a:r>
            <a:r>
              <a:rPr lang="en-US" altLang="de-DE" sz="2000">
                <a:solidFill>
                  <a:srgbClr val="333333"/>
                </a:solidFill>
              </a:rPr>
              <a:t>”</a:t>
            </a:r>
            <a:endParaRPr lang="en-US"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sl-SI" altLang="de-DE" sz="2000">
                <a:solidFill>
                  <a:srgbClr val="333333"/>
                </a:solidFill>
              </a:rPr>
              <a:t>Vedno </a:t>
            </a:r>
            <a:r>
              <a:rPr lang="sl-SI" altLang="de-DE" sz="2000" dirty="0">
                <a:solidFill>
                  <a:srgbClr val="333333"/>
                </a:solidFill>
              </a:rPr>
              <a:t>moram </a:t>
            </a:r>
            <a:r>
              <a:rPr lang="sl-SI" altLang="de-DE" sz="2000">
                <a:solidFill>
                  <a:srgbClr val="333333"/>
                </a:solidFill>
              </a:rPr>
              <a:t>izpasti pameten</a:t>
            </a:r>
            <a:r>
              <a:rPr lang="en-US" altLang="de-DE" sz="2000">
                <a:solidFill>
                  <a:srgbClr val="333333"/>
                </a:solidFill>
              </a:rPr>
              <a:t>”</a:t>
            </a:r>
            <a:endParaRPr lang="de-DE"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sl-SI" altLang="de-DE" sz="2000">
                <a:solidFill>
                  <a:srgbClr val="333333"/>
                </a:solidFill>
              </a:rPr>
              <a:t>Vedno </a:t>
            </a:r>
            <a:r>
              <a:rPr lang="sl-SI" altLang="de-DE" sz="2000" dirty="0">
                <a:solidFill>
                  <a:srgbClr val="333333"/>
                </a:solidFill>
              </a:rPr>
              <a:t>moram biti </a:t>
            </a:r>
            <a:r>
              <a:rPr lang="sl-SI" altLang="de-DE" sz="2000">
                <a:solidFill>
                  <a:srgbClr val="333333"/>
                </a:solidFill>
              </a:rPr>
              <a:t>najbolj zabaven</a:t>
            </a:r>
            <a:r>
              <a:rPr lang="en-US" altLang="de-DE" sz="2000">
                <a:solidFill>
                  <a:srgbClr val="333333"/>
                </a:solidFill>
              </a:rPr>
              <a:t>”</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Samospoštovanje &amp; razpoloženje</a:t>
            </a:r>
          </a:p>
        </p:txBody>
      </p:sp>
      <p:sp>
        <p:nvSpPr>
          <p:cNvPr id="10" name="Slide Number Placeholder 9"/>
          <p:cNvSpPr>
            <a:spLocks noGrp="1"/>
          </p:cNvSpPr>
          <p:nvPr>
            <p:ph type="sldNum" sz="quarter" idx="12"/>
          </p:nvPr>
        </p:nvSpPr>
        <p:spPr/>
        <p:txBody>
          <a:bodyPr/>
          <a:lstStyle/>
          <a:p>
            <a:fld id="{9BD9D5D3-B7E8-4129-BB41-873AF14B3600}" type="slidenum">
              <a:rPr lang="de-DE" altLang="de-DE" smtClean="0"/>
              <a:pPr/>
              <a:t>33</a:t>
            </a:fld>
            <a:endParaRPr lang="de-DE" altLang="de-DE"/>
          </a:p>
        </p:txBody>
      </p:sp>
    </p:spTree>
    <p:extLst>
      <p:ext uri="{BB962C8B-B14F-4D97-AF65-F5344CB8AC3E}">
        <p14:creationId xmlns:p14="http://schemas.microsoft.com/office/powerpoint/2010/main" val="3013023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vodje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nekateri</a:t>
            </a:r>
            <a:r>
              <a:rPr lang="en-US" altLang="ko-KR" b="0" dirty="0">
                <a:solidFill>
                  <a:srgbClr val="333333"/>
                </a:solidFill>
              </a:rPr>
              <a:t> </a:t>
            </a:r>
            <a:r>
              <a:rPr lang="en-US" altLang="ko-KR" b="0" dirty="0" err="1">
                <a:solidFill>
                  <a:srgbClr val="333333"/>
                </a:solidFill>
              </a:rPr>
              <a:t>izseki</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filmov</a:t>
            </a:r>
            <a:r>
              <a:rPr lang="en-US" altLang="ko-KR" b="0" dirty="0">
                <a:solidFill>
                  <a:srgbClr val="333333"/>
                </a:solidFill>
              </a:rPr>
              <a:t> </a:t>
            </a:r>
            <a:r>
              <a:rPr lang="en-US" altLang="ko-KR" b="0" dirty="0" err="1">
                <a:solidFill>
                  <a:srgbClr val="333333"/>
                </a:solidFill>
              </a:rPr>
              <a:t>vsebujejo</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ki</a:t>
            </a:r>
            <a:r>
              <a:rPr lang="en-US" altLang="ko-KR" b="0" dirty="0">
                <a:solidFill>
                  <a:srgbClr val="333333"/>
                </a:solidFill>
              </a:rPr>
              <a:t> </a:t>
            </a:r>
            <a:r>
              <a:rPr lang="en-US" altLang="ko-KR" b="0" dirty="0" err="1">
                <a:solidFill>
                  <a:srgbClr val="333333"/>
                </a:solidFill>
              </a:rPr>
              <a:t>ni</a:t>
            </a:r>
            <a:r>
              <a:rPr lang="en-US" altLang="ko-KR" b="0" dirty="0">
                <a:solidFill>
                  <a:srgbClr val="333333"/>
                </a:solidFill>
              </a:rPr>
              <a:t> </a:t>
            </a:r>
            <a:r>
              <a:rPr lang="en-US" altLang="ko-KR" b="0" dirty="0" err="1">
                <a:solidFill>
                  <a:srgbClr val="333333"/>
                </a:solidFill>
              </a:rPr>
              <a:t>ustrezen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vsako</a:t>
            </a:r>
            <a:r>
              <a:rPr lang="en-US" altLang="ko-KR" b="0" dirty="0">
                <a:solidFill>
                  <a:srgbClr val="333333"/>
                </a:solidFill>
              </a:rPr>
              <a:t> </a:t>
            </a:r>
            <a:r>
              <a:rPr lang="en-US" altLang="ko-KR" b="0" dirty="0" err="1">
                <a:solidFill>
                  <a:srgbClr val="333333"/>
                </a:solidFill>
              </a:rPr>
              <a:t>publiko</a:t>
            </a:r>
            <a:r>
              <a:rPr lang="en-US" altLang="ko-KR" b="0" dirty="0">
                <a:solidFill>
                  <a:srgbClr val="333333"/>
                </a:solidFill>
              </a:rPr>
              <a:t> </a:t>
            </a:r>
            <a:r>
              <a:rPr lang="en-US" altLang="ko-KR" b="0" dirty="0" err="1">
                <a:solidFill>
                  <a:srgbClr val="333333"/>
                </a:solidFill>
              </a:rPr>
              <a:t>ali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vsako</a:t>
            </a:r>
            <a:r>
              <a:rPr lang="en-US" altLang="ko-KR" b="0" dirty="0">
                <a:solidFill>
                  <a:srgbClr val="333333"/>
                </a:solidFill>
              </a:rPr>
              <a:t> </a:t>
            </a:r>
            <a:r>
              <a:rPr lang="en-US" altLang="ko-KR" b="0" dirty="0" err="1">
                <a:solidFill>
                  <a:srgbClr val="333333"/>
                </a:solidFill>
              </a:rPr>
              <a:t>kulturo</a:t>
            </a:r>
            <a:r>
              <a:rPr lang="en-US" altLang="ko-KR" b="0" dirty="0">
                <a:solidFill>
                  <a:srgbClr val="333333"/>
                </a:solidFill>
              </a:rPr>
              <a:t>. </a:t>
            </a:r>
            <a:r>
              <a:rPr lang="en-US" altLang="ko-KR" b="0" dirty="0" err="1">
                <a:solidFill>
                  <a:srgbClr val="333333"/>
                </a:solidFill>
              </a:rPr>
              <a:t>Prosimo</a:t>
            </a:r>
            <a:r>
              <a:rPr lang="en-US" altLang="ko-KR" b="0" dirty="0">
                <a:solidFill>
                  <a:srgbClr val="333333"/>
                </a:solidFill>
              </a:rPr>
              <a:t>, da </a:t>
            </a:r>
            <a:r>
              <a:rPr lang="en-US" altLang="ko-KR" b="0" dirty="0" err="1">
                <a:solidFill>
                  <a:srgbClr val="333333"/>
                </a:solidFill>
              </a:rPr>
              <a:t>skrbno</a:t>
            </a:r>
            <a:r>
              <a:rPr lang="en-US" altLang="ko-KR" b="0" dirty="0">
                <a:solidFill>
                  <a:srgbClr val="333333"/>
                </a:solidFill>
              </a:rPr>
              <a:t> </a:t>
            </a:r>
            <a:r>
              <a:rPr lang="en-US" altLang="ko-KR" b="0" dirty="0" err="1">
                <a:solidFill>
                  <a:srgbClr val="333333"/>
                </a:solidFill>
              </a:rPr>
              <a:t>pregledate</a:t>
            </a:r>
            <a:r>
              <a:rPr lang="en-US" altLang="ko-KR" b="0" dirty="0">
                <a:solidFill>
                  <a:srgbClr val="333333"/>
                </a:solidFill>
              </a:rPr>
              <a:t> </a:t>
            </a:r>
            <a:r>
              <a:rPr lang="en-US" altLang="ko-KR" b="0" dirty="0" err="1">
                <a:solidFill>
                  <a:srgbClr val="333333"/>
                </a:solidFill>
              </a:rPr>
              <a:t>posnetke</a:t>
            </a:r>
            <a:r>
              <a:rPr lang="en-US" altLang="ko-KR" b="0" dirty="0">
                <a:solidFill>
                  <a:srgbClr val="333333"/>
                </a:solidFill>
              </a:rPr>
              <a:t>, </a:t>
            </a:r>
            <a:r>
              <a:rPr lang="en-US" altLang="ko-KR" b="0" dirty="0" err="1">
                <a:solidFill>
                  <a:srgbClr val="333333"/>
                </a:solidFill>
              </a:rPr>
              <a:t>preden</a:t>
            </a:r>
            <a:r>
              <a:rPr lang="en-US" altLang="ko-KR" b="0" dirty="0">
                <a:solidFill>
                  <a:srgbClr val="333333"/>
                </a:solidFill>
              </a:rPr>
              <a:t> </a:t>
            </a:r>
            <a:r>
              <a:rPr lang="en-US" altLang="ko-KR" b="0" dirty="0" err="1">
                <a:solidFill>
                  <a:srgbClr val="333333"/>
                </a:solidFill>
              </a:rPr>
              <a:t>jih</a:t>
            </a:r>
            <a:r>
              <a:rPr lang="en-US" altLang="ko-KR" b="0" dirty="0">
                <a:solidFill>
                  <a:srgbClr val="333333"/>
                </a:solidFill>
              </a:rPr>
              <a:t> </a:t>
            </a:r>
            <a:r>
              <a:rPr lang="en-US" altLang="ko-KR" b="0" dirty="0" err="1">
                <a:solidFill>
                  <a:srgbClr val="333333"/>
                </a:solidFill>
              </a:rPr>
              <a:t>predvajate</a:t>
            </a:r>
            <a:r>
              <a:rPr lang="en-US" altLang="ko-KR" b="0" dirty="0">
                <a:solidFill>
                  <a:srgbClr val="333333"/>
                </a:solidFill>
              </a:rPr>
              <a:t>.</a:t>
            </a:r>
            <a:r>
              <a:rPr lang="de-DE" b="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34</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570630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1033"/>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Zavedajte se svojih kvalitet!</a:t>
            </a:r>
            <a:endParaRPr lang="en-US" altLang="de-DE" sz="3600">
              <a:latin typeface="+mn-lt"/>
              <a:ea typeface="+mn-ea"/>
              <a:cs typeface="+mn-cs"/>
            </a:endParaRPr>
          </a:p>
        </p:txBody>
      </p:sp>
      <p:sp>
        <p:nvSpPr>
          <p:cNvPr id="63490" name="Rectangle 1027"/>
          <p:cNvSpPr>
            <a:spLocks noGrp="1" noChangeArrowheads="1"/>
          </p:cNvSpPr>
          <p:nvPr>
            <p:ph idx="1"/>
          </p:nvPr>
        </p:nvSpPr>
        <p:spPr>
          <a:xfrm>
            <a:off x="408955" y="2204864"/>
            <a:ext cx="7772400" cy="4248000"/>
          </a:xfrm>
        </p:spPr>
        <p:txBody>
          <a:bodyPr>
            <a:noAutofit/>
          </a:bodyPr>
          <a:lstStyle/>
          <a:p>
            <a:pPr marL="342900" indent="-342900" eaLnBrk="1" hangingPunct="1">
              <a:buClr>
                <a:srgbClr val="333333"/>
              </a:buClr>
              <a:buFont typeface="WingDings"/>
              <a:buChar char=""/>
            </a:pPr>
            <a:r>
              <a:rPr lang="sl-SI" altLang="de-DE" sz="2400" dirty="0">
                <a:solidFill>
                  <a:srgbClr val="333333"/>
                </a:solidFill>
              </a:rPr>
              <a:t>Namesto, da se osredotočate na svoje šibkosti, imejte v mislih </a:t>
            </a:r>
            <a:r>
              <a:rPr lang="de-DE" altLang="de-DE" sz="2400" dirty="0">
                <a:solidFill>
                  <a:srgbClr val="333333"/>
                </a:solidFill>
              </a:rPr>
              <a:t>bb</a:t>
            </a:r>
            <a:r>
              <a:rPr lang="sl-SI" altLang="de-DE" sz="2400" dirty="0">
                <a:solidFill>
                  <a:srgbClr val="333333"/>
                </a:solidFill>
              </a:rPr>
              <a:t>raje svoje vrline</a:t>
            </a:r>
            <a:r>
              <a:rPr lang="en-US" altLang="de-DE" sz="2400" dirty="0">
                <a:solidFill>
                  <a:srgbClr val="333333"/>
                </a:solidFill>
              </a:rPr>
              <a:t>.</a:t>
            </a:r>
          </a:p>
          <a:p>
            <a:pPr marL="342900" indent="-342900" eaLnBrk="1" hangingPunct="1">
              <a:buClr>
                <a:srgbClr val="000000"/>
              </a:buClr>
              <a:buFont typeface="WingDings"/>
              <a:buChar char=""/>
            </a:pPr>
            <a:r>
              <a:rPr lang="sl-SI" altLang="de-DE" sz="2400" dirty="0">
                <a:solidFill>
                  <a:srgbClr val="333333"/>
                </a:solidFill>
              </a:rPr>
              <a:t>Vsak človek ima lastnosti, na katere je lahko ponosen in jih</a:t>
            </a:r>
            <a:r>
              <a:rPr lang="en-US" altLang="de-DE" sz="2400" dirty="0">
                <a:solidFill>
                  <a:srgbClr val="333333"/>
                </a:solidFill>
              </a:rPr>
              <a:t> </a:t>
            </a:r>
            <a:r>
              <a:rPr lang="sl-SI" altLang="de-DE" sz="2400" dirty="0">
                <a:solidFill>
                  <a:srgbClr val="333333"/>
                </a:solidFill>
              </a:rPr>
              <a:t>nimajo vsi ostali</a:t>
            </a:r>
            <a:br>
              <a:rPr lang="en-US" altLang="de-DE" sz="2400" dirty="0">
                <a:solidFill>
                  <a:srgbClr val="333333"/>
                </a:solidFill>
              </a:rPr>
            </a:br>
            <a:r>
              <a:rPr lang="en-US" altLang="de-DE" sz="2400" i="1" dirty="0">
                <a:solidFill>
                  <a:srgbClr val="004992"/>
                </a:solidFill>
              </a:rPr>
              <a:t>…</a:t>
            </a:r>
            <a:r>
              <a:rPr lang="sl-SI" altLang="de-DE" sz="2400" i="1" dirty="0">
                <a:solidFill>
                  <a:srgbClr val="004992"/>
                </a:solidFill>
              </a:rPr>
              <a:t>to ne rabijo biti svetovni rekordi ali nova odkritja</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Samospoštovanje &amp; razpoloženje</a:t>
            </a:r>
          </a:p>
        </p:txBody>
      </p:sp>
      <p:sp>
        <p:nvSpPr>
          <p:cNvPr id="5" name="Slide Number Placeholder 4"/>
          <p:cNvSpPr>
            <a:spLocks noGrp="1"/>
          </p:cNvSpPr>
          <p:nvPr>
            <p:ph type="sldNum" sz="quarter" idx="12"/>
          </p:nvPr>
        </p:nvSpPr>
        <p:spPr/>
        <p:txBody>
          <a:bodyPr/>
          <a:lstStyle/>
          <a:p>
            <a:fld id="{9BD9D5D3-B7E8-4129-BB41-873AF14B360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Zavedajte se svojih kvalitet!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36</a:t>
            </a:fld>
            <a:endParaRPr lang="de-DE" altLang="de-DE"/>
          </a:p>
        </p:txBody>
      </p:sp>
      <p:sp>
        <p:nvSpPr>
          <p:cNvPr id="66562" name="Rectangle 2"/>
          <p:cNvSpPr>
            <a:spLocks noGrp="1" noChangeArrowheads="1"/>
          </p:cNvSpPr>
          <p:nvPr>
            <p:ph idx="1"/>
          </p:nvPr>
        </p:nvSpPr>
        <p:spPr>
          <a:xfrm>
            <a:off x="408955" y="2204864"/>
            <a:ext cx="8046720" cy="4248000"/>
          </a:xfrm>
        </p:spPr>
        <p:txBody>
          <a:bodyPr>
            <a:noAutofit/>
          </a:bodyPr>
          <a:lstStyle/>
          <a:p>
            <a:pPr marL="457200" indent="-457200" eaLnBrk="1" hangingPunct="1">
              <a:lnSpc>
                <a:spcPct val="100000"/>
              </a:lnSpc>
              <a:spcBef>
                <a:spcPts val="0"/>
              </a:spcBef>
              <a:buFont typeface="+mj-lt"/>
              <a:buAutoNum type="arabicPeriod"/>
            </a:pPr>
            <a:r>
              <a:rPr lang="sl-SI" altLang="de-DE" sz="2400" dirty="0">
                <a:solidFill>
                  <a:srgbClr val="004992"/>
                </a:solidFill>
              </a:rPr>
              <a:t>Razmislite o lastnih kvalitetah</a:t>
            </a:r>
            <a:r>
              <a:rPr lang="en-US" altLang="de-DE" sz="2400" dirty="0">
                <a:solidFill>
                  <a:srgbClr val="004992"/>
                </a:solidFill>
              </a:rPr>
              <a:t>. </a:t>
            </a:r>
            <a:br>
              <a:rPr lang="en-US" altLang="de-DE" sz="2400" dirty="0">
                <a:solidFill>
                  <a:srgbClr val="004992"/>
                </a:solidFill>
              </a:rPr>
            </a:br>
            <a:r>
              <a:rPr lang="sl-SI" altLang="de-DE" sz="2400" i="1" dirty="0">
                <a:solidFill>
                  <a:srgbClr val="333333"/>
                </a:solidFill>
              </a:rPr>
              <a:t>Kakšne sposobnosti imam</a:t>
            </a:r>
            <a:r>
              <a:rPr lang="en-US" altLang="de-DE" sz="2400" i="1" dirty="0">
                <a:solidFill>
                  <a:srgbClr val="333333"/>
                </a:solidFill>
              </a:rPr>
              <a:t>? </a:t>
            </a:r>
            <a:r>
              <a:rPr lang="sl-SI" altLang="de-DE" sz="2400" i="1" dirty="0">
                <a:solidFill>
                  <a:srgbClr val="333333"/>
                </a:solidFill>
              </a:rPr>
              <a:t>Kakšne pohvale sem dobil v preteklosti</a:t>
            </a:r>
            <a:r>
              <a:rPr lang="en-US" altLang="de-DE" sz="2400" i="1" dirty="0">
                <a:solidFill>
                  <a:srgbClr val="333333"/>
                </a:solidFill>
              </a:rPr>
              <a:t>?</a:t>
            </a:r>
            <a:br>
              <a:rPr lang="en-US"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Imam smisel za tehnične stvari</a:t>
            </a:r>
            <a:r>
              <a:rPr lang="de-DE" altLang="de-DE" sz="1600" i="1" dirty="0">
                <a:solidFill>
                  <a:srgbClr val="333333"/>
                </a:solidFill>
              </a:rPr>
              <a:t>...</a:t>
            </a:r>
            <a:endParaRPr lang="de-DE" altLang="de-DE" sz="2400" i="1" dirty="0">
              <a:solidFill>
                <a:srgbClr val="33333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Zavedajte se svojih kvalitet!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37</a:t>
            </a:fld>
            <a:endParaRPr lang="de-DE" altLang="de-DE"/>
          </a:p>
        </p:txBody>
      </p:sp>
      <p:sp>
        <p:nvSpPr>
          <p:cNvPr id="66562" name="Rectangle 2"/>
          <p:cNvSpPr>
            <a:spLocks noGrp="1" noChangeArrowheads="1"/>
          </p:cNvSpPr>
          <p:nvPr>
            <p:ph idx="1"/>
          </p:nvPr>
        </p:nvSpPr>
        <p:spPr>
          <a:xfrm>
            <a:off x="408955" y="2204864"/>
            <a:ext cx="8046720" cy="4248000"/>
          </a:xfrm>
        </p:spPr>
        <p:txBody>
          <a:bodyPr>
            <a:noAutofit/>
          </a:bodyPr>
          <a:lstStyle/>
          <a:p>
            <a:pPr marL="457200" indent="-457200" eaLnBrk="1" hangingPunct="1">
              <a:lnSpc>
                <a:spcPct val="100000"/>
              </a:lnSpc>
              <a:spcBef>
                <a:spcPts val="0"/>
              </a:spcBef>
              <a:buFont typeface="+mj-lt"/>
              <a:buAutoNum type="arabicPeriod"/>
            </a:pPr>
            <a:r>
              <a:rPr lang="sl-SI" altLang="de-DE" sz="2400" dirty="0">
                <a:solidFill>
                  <a:srgbClr val="004992"/>
                </a:solidFill>
              </a:rPr>
              <a:t>Razmislite o lastnih kvalitetah</a:t>
            </a:r>
            <a:r>
              <a:rPr lang="en-US" altLang="de-DE" sz="2400" dirty="0">
                <a:solidFill>
                  <a:srgbClr val="004992"/>
                </a:solidFill>
              </a:rPr>
              <a:t>. </a:t>
            </a:r>
            <a:br>
              <a:rPr lang="en-US" altLang="de-DE" sz="2400" dirty="0">
                <a:solidFill>
                  <a:srgbClr val="004992"/>
                </a:solidFill>
              </a:rPr>
            </a:br>
            <a:r>
              <a:rPr lang="sl-SI" altLang="de-DE" sz="2400" i="1" dirty="0">
                <a:solidFill>
                  <a:srgbClr val="333333"/>
                </a:solidFill>
              </a:rPr>
              <a:t>Kakšne sposobnosti imam</a:t>
            </a:r>
            <a:r>
              <a:rPr lang="en-US" altLang="de-DE" sz="2400" i="1" dirty="0">
                <a:solidFill>
                  <a:srgbClr val="333333"/>
                </a:solidFill>
              </a:rPr>
              <a:t>? </a:t>
            </a:r>
            <a:r>
              <a:rPr lang="sl-SI" altLang="de-DE" sz="2400" i="1" dirty="0">
                <a:solidFill>
                  <a:srgbClr val="333333"/>
                </a:solidFill>
              </a:rPr>
              <a:t>Kakšne pohvale sem dobil v preteklosti</a:t>
            </a:r>
            <a:r>
              <a:rPr lang="en-US" altLang="de-DE" sz="2400" i="1" dirty="0">
                <a:solidFill>
                  <a:srgbClr val="333333"/>
                </a:solidFill>
              </a:rPr>
              <a:t>?</a:t>
            </a:r>
            <a:br>
              <a:rPr lang="en-US"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Imam smisel za tehnične stvari</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sl-SI" altLang="de-DE" sz="2400" dirty="0">
                <a:solidFill>
                  <a:srgbClr val="004992"/>
                </a:solidFill>
              </a:rPr>
              <a:t>Zamislite si konkretno situacijo</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sl-SI" altLang="de-DE" sz="2400" i="1" dirty="0">
                <a:solidFill>
                  <a:srgbClr val="333333"/>
                </a:solidFill>
              </a:rPr>
              <a:t>Kdaj in kje</a:t>
            </a:r>
            <a:r>
              <a:rPr lang="en-US" altLang="de-DE" sz="2400" i="1" dirty="0">
                <a:solidFill>
                  <a:srgbClr val="333333"/>
                </a:solidFill>
              </a:rPr>
              <a:t>? </a:t>
            </a:r>
            <a:r>
              <a:rPr lang="sl-SI" altLang="de-DE" sz="2400" i="1" dirty="0">
                <a:solidFill>
                  <a:srgbClr val="333333"/>
                </a:solidFill>
              </a:rPr>
              <a:t>Kaj sem naredil in kdo me je pohvalil</a:t>
            </a:r>
            <a:r>
              <a:rPr lang="en-US" altLang="de-DE" sz="2400" i="1" dirty="0">
                <a:solidFill>
                  <a:srgbClr val="333333"/>
                </a:solidFill>
              </a:rPr>
              <a:t>?</a:t>
            </a:r>
            <a:br>
              <a:rPr lang="en-US"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Prejšnji teden sem prijateljici pomagal opremiti stanovanje</a:t>
            </a:r>
            <a:r>
              <a:rPr lang="de-DE" altLang="de-DE" sz="1600" i="1" dirty="0">
                <a:solidFill>
                  <a:srgbClr val="333333"/>
                </a:solidFill>
              </a:rPr>
              <a:t>. </a:t>
            </a:r>
            <a:r>
              <a:rPr lang="sl-SI" altLang="de-DE" sz="1600" i="1" dirty="0">
                <a:solidFill>
                  <a:srgbClr val="333333"/>
                </a:solidFill>
              </a:rPr>
              <a:t>Bil sem ji v veliko </a:t>
            </a:r>
            <a:r>
              <a:rPr lang="sl-SI" altLang="de-DE" sz="1600" i="1">
                <a:solidFill>
                  <a:srgbClr val="333333"/>
                </a:solidFill>
              </a:rPr>
              <a:t>pomoč</a:t>
            </a:r>
            <a:r>
              <a:rPr lang="de-DE" altLang="de-DE" sz="1600" i="1">
                <a:solidFill>
                  <a:srgbClr val="333333"/>
                </a:solidFill>
              </a:rPr>
              <a:t>...</a:t>
            </a:r>
            <a:endParaRPr lang="de-DE" altLang="de-DE" sz="2400" i="1" dirty="0">
              <a:solidFill>
                <a:srgbClr val="333333"/>
              </a:solidFill>
            </a:endParaRPr>
          </a:p>
        </p:txBody>
      </p:sp>
    </p:spTree>
    <p:extLst>
      <p:ext uri="{BB962C8B-B14F-4D97-AF65-F5344CB8AC3E}">
        <p14:creationId xmlns:p14="http://schemas.microsoft.com/office/powerpoint/2010/main" val="4004813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Zavedajte se svojih kvalitet!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6" name="Slide Number Placeholder 5"/>
          <p:cNvSpPr>
            <a:spLocks noGrp="1"/>
          </p:cNvSpPr>
          <p:nvPr>
            <p:ph type="sldNum" sz="quarter" idx="12"/>
          </p:nvPr>
        </p:nvSpPr>
        <p:spPr/>
        <p:txBody>
          <a:bodyPr/>
          <a:lstStyle/>
          <a:p>
            <a:fld id="{9BD9D5D3-B7E8-4129-BB41-873AF14B3600}" type="slidenum">
              <a:rPr lang="de-DE" altLang="de-DE" smtClean="0"/>
              <a:pPr/>
              <a:t>38</a:t>
            </a:fld>
            <a:endParaRPr lang="de-DE" altLang="de-DE"/>
          </a:p>
        </p:txBody>
      </p:sp>
      <p:sp>
        <p:nvSpPr>
          <p:cNvPr id="66562" name="Rectangle 2"/>
          <p:cNvSpPr>
            <a:spLocks noGrp="1" noChangeArrowheads="1"/>
          </p:cNvSpPr>
          <p:nvPr>
            <p:ph idx="1"/>
          </p:nvPr>
        </p:nvSpPr>
        <p:spPr>
          <a:xfrm>
            <a:off x="408955" y="2204864"/>
            <a:ext cx="8046720" cy="4248000"/>
          </a:xfrm>
        </p:spPr>
        <p:txBody>
          <a:bodyPr>
            <a:noAutofit/>
          </a:bodyPr>
          <a:lstStyle/>
          <a:p>
            <a:pPr marL="457200" indent="-457200" eaLnBrk="1" hangingPunct="1">
              <a:lnSpc>
                <a:spcPct val="100000"/>
              </a:lnSpc>
              <a:spcBef>
                <a:spcPts val="0"/>
              </a:spcBef>
              <a:buFont typeface="+mj-lt"/>
              <a:buAutoNum type="arabicPeriod"/>
            </a:pPr>
            <a:r>
              <a:rPr lang="sl-SI" altLang="de-DE" sz="2400" dirty="0">
                <a:solidFill>
                  <a:srgbClr val="004992"/>
                </a:solidFill>
              </a:rPr>
              <a:t>Razmislite o lastnih kvalitetah</a:t>
            </a:r>
            <a:r>
              <a:rPr lang="en-US" altLang="de-DE" sz="2400" dirty="0">
                <a:solidFill>
                  <a:srgbClr val="004992"/>
                </a:solidFill>
              </a:rPr>
              <a:t>. </a:t>
            </a:r>
            <a:br>
              <a:rPr lang="en-US" altLang="de-DE" sz="2400" dirty="0">
                <a:solidFill>
                  <a:srgbClr val="004992"/>
                </a:solidFill>
              </a:rPr>
            </a:br>
            <a:r>
              <a:rPr lang="sl-SI" altLang="de-DE" sz="2400" i="1" dirty="0">
                <a:solidFill>
                  <a:srgbClr val="333333"/>
                </a:solidFill>
              </a:rPr>
              <a:t>Kakšne sposobnosti imam</a:t>
            </a:r>
            <a:r>
              <a:rPr lang="en-US" altLang="de-DE" sz="2400" i="1" dirty="0">
                <a:solidFill>
                  <a:srgbClr val="333333"/>
                </a:solidFill>
              </a:rPr>
              <a:t>? </a:t>
            </a:r>
            <a:r>
              <a:rPr lang="sl-SI" altLang="de-DE" sz="2400" i="1" dirty="0">
                <a:solidFill>
                  <a:srgbClr val="333333"/>
                </a:solidFill>
              </a:rPr>
              <a:t>Kakšne pohvale sem dobil v preteklosti</a:t>
            </a:r>
            <a:r>
              <a:rPr lang="en-US" altLang="de-DE" sz="2400" i="1" dirty="0">
                <a:solidFill>
                  <a:srgbClr val="333333"/>
                </a:solidFill>
              </a:rPr>
              <a:t>?</a:t>
            </a:r>
            <a:br>
              <a:rPr lang="en-US"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Imam smisel za tehnične stvari</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sl-SI" altLang="de-DE" sz="2400" dirty="0">
                <a:solidFill>
                  <a:srgbClr val="004992"/>
                </a:solidFill>
              </a:rPr>
              <a:t>Zamislite si konkretno situacijo</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sl-SI" altLang="de-DE" sz="2400" i="1" dirty="0">
                <a:solidFill>
                  <a:srgbClr val="333333"/>
                </a:solidFill>
              </a:rPr>
              <a:t>Kdaj in kje</a:t>
            </a:r>
            <a:r>
              <a:rPr lang="en-US" altLang="de-DE" sz="2400" i="1" dirty="0">
                <a:solidFill>
                  <a:srgbClr val="333333"/>
                </a:solidFill>
              </a:rPr>
              <a:t>? </a:t>
            </a:r>
            <a:r>
              <a:rPr lang="sl-SI" altLang="de-DE" sz="2400" i="1" dirty="0">
                <a:solidFill>
                  <a:srgbClr val="333333"/>
                </a:solidFill>
              </a:rPr>
              <a:t>Kaj sem naredil in kdo me je pohvalil</a:t>
            </a:r>
            <a:r>
              <a:rPr lang="en-US" altLang="de-DE" sz="2400" i="1" dirty="0">
                <a:solidFill>
                  <a:srgbClr val="333333"/>
                </a:solidFill>
              </a:rPr>
              <a:t>?</a:t>
            </a:r>
            <a:br>
              <a:rPr lang="en-US"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Prejšnji teden sem prijateljici pomagal opremiti stanovanje</a:t>
            </a:r>
            <a:r>
              <a:rPr lang="de-DE" altLang="de-DE" sz="1600" i="1" dirty="0">
                <a:solidFill>
                  <a:srgbClr val="333333"/>
                </a:solidFill>
              </a:rPr>
              <a:t>. </a:t>
            </a:r>
            <a:r>
              <a:rPr lang="sl-SI" altLang="de-DE" sz="1600" i="1" dirty="0">
                <a:solidFill>
                  <a:srgbClr val="333333"/>
                </a:solidFill>
              </a:rPr>
              <a:t>Bil sem ji v veliko pomoč</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sl-SI" altLang="de-DE" sz="2400" dirty="0">
                <a:solidFill>
                  <a:srgbClr val="004992"/>
                </a:solidFill>
              </a:rPr>
              <a:t>Zapišite si</a:t>
            </a:r>
            <a:r>
              <a:rPr lang="en-US" altLang="de-DE" sz="2400" dirty="0">
                <a:solidFill>
                  <a:srgbClr val="004992"/>
                </a:solidFill>
              </a:rPr>
              <a:t>!</a:t>
            </a:r>
            <a:br>
              <a:rPr lang="en-US" altLang="de-DE" sz="2400" dirty="0">
                <a:solidFill>
                  <a:srgbClr val="004992"/>
                </a:solidFill>
              </a:rPr>
            </a:br>
            <a:r>
              <a:rPr lang="sl-SI" altLang="de-DE" sz="2400" i="1" dirty="0">
                <a:solidFill>
                  <a:srgbClr val="333333"/>
                </a:solidFill>
              </a:rPr>
              <a:t>To redno berite in dodajate situacije</a:t>
            </a:r>
            <a:r>
              <a:rPr lang="en-US" altLang="de-DE" sz="2400" i="1" dirty="0">
                <a:solidFill>
                  <a:srgbClr val="333333"/>
                </a:solidFill>
              </a:rPr>
              <a:t>. </a:t>
            </a:r>
            <a:r>
              <a:rPr lang="sl-SI" altLang="de-DE" sz="2400" i="1" dirty="0">
                <a:solidFill>
                  <a:srgbClr val="333333"/>
                </a:solidFill>
              </a:rPr>
              <a:t>V primeru krize</a:t>
            </a:r>
            <a:r>
              <a:rPr lang="en-US" altLang="de-DE" sz="2400" i="1" dirty="0">
                <a:solidFill>
                  <a:srgbClr val="333333"/>
                </a:solidFill>
              </a:rPr>
              <a:t> (</a:t>
            </a:r>
            <a:r>
              <a:rPr lang="sl-SI" altLang="de-DE" sz="2400" i="1" dirty="0">
                <a:solidFill>
                  <a:srgbClr val="333333"/>
                </a:solidFill>
              </a:rPr>
              <a:t>npr</a:t>
            </a:r>
            <a:r>
              <a:rPr lang="en-US" altLang="de-DE" sz="2400" i="1" dirty="0">
                <a:solidFill>
                  <a:srgbClr val="333333"/>
                </a:solidFill>
              </a:rPr>
              <a:t>. </a:t>
            </a:r>
            <a:r>
              <a:rPr lang="sl-SI" altLang="de-DE" sz="2400" i="1" dirty="0">
                <a:solidFill>
                  <a:srgbClr val="333333"/>
                </a:solidFill>
              </a:rPr>
              <a:t>ko mislite, da ste ničvredni</a:t>
            </a:r>
            <a:r>
              <a:rPr lang="en-US" altLang="de-DE" sz="2400" i="1" dirty="0">
                <a:solidFill>
                  <a:srgbClr val="333333"/>
                </a:solidFill>
              </a:rPr>
              <a:t>)</a:t>
            </a:r>
            <a:r>
              <a:rPr lang="sl-SI" altLang="de-DE" sz="2400" i="1" dirty="0">
                <a:solidFill>
                  <a:srgbClr val="333333"/>
                </a:solidFill>
              </a:rPr>
              <a:t>, se spomnite teh situacij</a:t>
            </a:r>
            <a:r>
              <a:rPr lang="en-US" altLang="de-DE" sz="2400" i="1" dirty="0">
                <a:solidFill>
                  <a:srgbClr val="333333"/>
                </a:solidFill>
              </a:rPr>
              <a:t>.</a:t>
            </a:r>
            <a:br>
              <a:rPr lang="de-DE" altLang="de-DE" sz="2400" i="1" dirty="0">
                <a:solidFill>
                  <a:srgbClr val="333333"/>
                </a:solidFill>
              </a:rPr>
            </a:br>
            <a:r>
              <a:rPr lang="sl-SI" altLang="de-DE" sz="1600" i="1" dirty="0">
                <a:solidFill>
                  <a:srgbClr val="333333"/>
                </a:solidFill>
              </a:rPr>
              <a:t>npr</a:t>
            </a:r>
            <a:r>
              <a:rPr lang="de-DE" altLang="de-DE" sz="1600" i="1" dirty="0">
                <a:solidFill>
                  <a:srgbClr val="333333"/>
                </a:solidFill>
              </a:rPr>
              <a:t>. </a:t>
            </a:r>
            <a:r>
              <a:rPr lang="sl-SI" altLang="de-DE" sz="1600" i="1" dirty="0">
                <a:solidFill>
                  <a:srgbClr val="333333"/>
                </a:solidFill>
              </a:rPr>
              <a:t>Zapišite stvari, ki ste jih dobro opravili, pohvale, ki ste jih dobili</a:t>
            </a:r>
            <a:r>
              <a:rPr lang="de-DE" altLang="de-DE" sz="1600" i="1" dirty="0">
                <a:solidFill>
                  <a:srgbClr val="333333"/>
                </a:solidFill>
              </a:rPr>
              <a:t>...</a:t>
            </a:r>
            <a:endParaRPr lang="de-DE" altLang="de-DE" sz="2400" i="1" dirty="0">
              <a:solidFill>
                <a:srgbClr val="333333"/>
              </a:solidFill>
            </a:endParaRPr>
          </a:p>
        </p:txBody>
      </p:sp>
    </p:spTree>
    <p:extLst>
      <p:ext uri="{BB962C8B-B14F-4D97-AF65-F5344CB8AC3E}">
        <p14:creationId xmlns:p14="http://schemas.microsoft.com/office/powerpoint/2010/main" val="1018615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Vsak večer si zapišite nekaj pozitivnih stvari, ki so se tisti dan zgodile</a:t>
            </a:r>
            <a:r>
              <a:rPr lang="en-US" altLang="de-DE" sz="2400" dirty="0">
                <a:solidFill>
                  <a:srgbClr val="333333"/>
                </a:solidFill>
              </a:rPr>
              <a:t> (</a:t>
            </a:r>
            <a:r>
              <a:rPr lang="sl-SI" altLang="de-DE" sz="2400" dirty="0">
                <a:solidFill>
                  <a:srgbClr val="333333"/>
                </a:solidFill>
              </a:rPr>
              <a:t>do</a:t>
            </a:r>
            <a:r>
              <a:rPr lang="en-US" altLang="de-DE" sz="2400" dirty="0">
                <a:solidFill>
                  <a:srgbClr val="333333"/>
                </a:solidFill>
              </a:rPr>
              <a:t> 5). </a:t>
            </a:r>
            <a:r>
              <a:rPr lang="sl-SI" altLang="de-DE" sz="2400" dirty="0">
                <a:solidFill>
                  <a:srgbClr val="333333"/>
                </a:solidFill>
              </a:rPr>
              <a:t>Nato razmišljajte o njih</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39</a:t>
            </a:fld>
            <a:endParaRPr lang="de-DE" altLang="de-DE"/>
          </a:p>
        </p:txBody>
      </p:sp>
    </p:spTree>
    <p:extLst>
      <p:ext uri="{BB962C8B-B14F-4D97-AF65-F5344CB8AC3E}">
        <p14:creationId xmlns:p14="http://schemas.microsoft.com/office/powerpoint/2010/main" val="1273993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Vsak večer si zapišite nekaj pozitivnih stvari, ki so se tisti dan zgodile</a:t>
            </a:r>
            <a:r>
              <a:rPr lang="en-US" altLang="de-DE" sz="2400" dirty="0">
                <a:solidFill>
                  <a:srgbClr val="333333"/>
                </a:solidFill>
              </a:rPr>
              <a:t> (</a:t>
            </a:r>
            <a:r>
              <a:rPr lang="sl-SI" altLang="de-DE" sz="2400" dirty="0">
                <a:solidFill>
                  <a:srgbClr val="333333"/>
                </a:solidFill>
              </a:rPr>
              <a:t>do</a:t>
            </a:r>
            <a:r>
              <a:rPr lang="en-US" altLang="de-DE" sz="2400" dirty="0">
                <a:solidFill>
                  <a:srgbClr val="333333"/>
                </a:solidFill>
              </a:rPr>
              <a:t> 5). </a:t>
            </a:r>
            <a:r>
              <a:rPr lang="sl-SI" altLang="de-DE" sz="2400" dirty="0">
                <a:solidFill>
                  <a:srgbClr val="333333"/>
                </a:solidFill>
              </a:rPr>
              <a:t>Nato razmišljajte o njih</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Pred ogledalom si recite</a:t>
            </a:r>
            <a:r>
              <a:rPr lang="en-US" altLang="de-DE" sz="2400" dirty="0">
                <a:solidFill>
                  <a:srgbClr val="333333"/>
                </a:solidFill>
              </a:rPr>
              <a:t>: “</a:t>
            </a:r>
            <a:r>
              <a:rPr lang="sl-SI" altLang="de-DE" sz="2400" dirty="0">
                <a:solidFill>
                  <a:srgbClr val="333333"/>
                </a:solidFill>
              </a:rPr>
              <a:t>Všeč sem si</a:t>
            </a:r>
            <a:r>
              <a:rPr lang="en-US" altLang="de-DE" sz="2400" dirty="0">
                <a:solidFill>
                  <a:srgbClr val="333333"/>
                </a:solidFill>
              </a:rPr>
              <a:t>” </a:t>
            </a:r>
            <a:r>
              <a:rPr lang="sl-SI" altLang="de-DE" sz="2400" dirty="0">
                <a:solidFill>
                  <a:srgbClr val="333333"/>
                </a:solidFill>
              </a:rPr>
              <a:t>ali</a:t>
            </a:r>
            <a:r>
              <a:rPr lang="en-US" altLang="de-DE" sz="2400" dirty="0">
                <a:solidFill>
                  <a:srgbClr val="333333"/>
                </a:solidFill>
              </a:rPr>
              <a:t> “</a:t>
            </a:r>
            <a:r>
              <a:rPr lang="sl-SI" altLang="de-DE" sz="2400">
                <a:solidFill>
                  <a:srgbClr val="333333"/>
                </a:solidFill>
              </a:rPr>
              <a:t>Všeč si mi</a:t>
            </a:r>
            <a:r>
              <a:rPr lang="en-US" altLang="de-DE" sz="2400" dirty="0">
                <a:solidFill>
                  <a:srgbClr val="333333"/>
                </a:solidFill>
              </a:rPr>
              <a:t>”! (</a:t>
            </a:r>
            <a:r>
              <a:rPr lang="sl-SI" altLang="de-DE" sz="2400" dirty="0">
                <a:solidFill>
                  <a:srgbClr val="333333"/>
                </a:solidFill>
              </a:rPr>
              <a:t>Upoštevajte</a:t>
            </a:r>
            <a:r>
              <a:rPr lang="en-US" altLang="de-DE" sz="2400" dirty="0">
                <a:solidFill>
                  <a:srgbClr val="333333"/>
                </a:solidFill>
              </a:rPr>
              <a:t>: </a:t>
            </a:r>
            <a:r>
              <a:rPr lang="sl-SI" altLang="de-DE" sz="2400" dirty="0">
                <a:solidFill>
                  <a:srgbClr val="333333"/>
                </a:solidFill>
              </a:rPr>
              <a:t>Na začetku se lahko pri tem počutite malo </a:t>
            </a:r>
            <a:r>
              <a:rPr lang="sl-SI" altLang="de-DE" sz="2400">
                <a:solidFill>
                  <a:srgbClr val="333333"/>
                </a:solidFill>
              </a:rPr>
              <a:t>neumno</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40</a:t>
            </a:fld>
            <a:endParaRPr lang="de-DE" altLang="de-DE"/>
          </a:p>
        </p:txBody>
      </p:sp>
    </p:spTree>
    <p:extLst>
      <p:ext uri="{BB962C8B-B14F-4D97-AF65-F5344CB8AC3E}">
        <p14:creationId xmlns:p14="http://schemas.microsoft.com/office/powerpoint/2010/main" val="747797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Vsak večer si zapišite nekaj pozitivnih stvari, ki so se tisti dan zgodile</a:t>
            </a:r>
            <a:r>
              <a:rPr lang="en-US" altLang="de-DE" sz="2400" dirty="0">
                <a:solidFill>
                  <a:srgbClr val="333333"/>
                </a:solidFill>
              </a:rPr>
              <a:t> (</a:t>
            </a:r>
            <a:r>
              <a:rPr lang="sl-SI" altLang="de-DE" sz="2400" dirty="0">
                <a:solidFill>
                  <a:srgbClr val="333333"/>
                </a:solidFill>
              </a:rPr>
              <a:t>do</a:t>
            </a:r>
            <a:r>
              <a:rPr lang="en-US" altLang="de-DE" sz="2400" dirty="0">
                <a:solidFill>
                  <a:srgbClr val="333333"/>
                </a:solidFill>
              </a:rPr>
              <a:t> 5). </a:t>
            </a:r>
            <a:r>
              <a:rPr lang="sl-SI" altLang="de-DE" sz="2400" dirty="0">
                <a:solidFill>
                  <a:srgbClr val="333333"/>
                </a:solidFill>
              </a:rPr>
              <a:t>Nato razmišljajte o njih</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Pred ogledalom si recite</a:t>
            </a:r>
            <a:r>
              <a:rPr lang="en-US" altLang="de-DE" sz="2400" dirty="0">
                <a:solidFill>
                  <a:srgbClr val="333333"/>
                </a:solidFill>
              </a:rPr>
              <a:t>: “</a:t>
            </a:r>
            <a:r>
              <a:rPr lang="sl-SI" altLang="de-DE" sz="2400" dirty="0">
                <a:solidFill>
                  <a:srgbClr val="333333"/>
                </a:solidFill>
              </a:rPr>
              <a:t>Všeč sem si</a:t>
            </a:r>
            <a:r>
              <a:rPr lang="en-US" altLang="de-DE" sz="2400" dirty="0">
                <a:solidFill>
                  <a:srgbClr val="333333"/>
                </a:solidFill>
              </a:rPr>
              <a:t>” </a:t>
            </a:r>
            <a:r>
              <a:rPr lang="sl-SI" altLang="de-DE" sz="2400" dirty="0">
                <a:solidFill>
                  <a:srgbClr val="333333"/>
                </a:solidFill>
              </a:rPr>
              <a:t>ali</a:t>
            </a:r>
            <a:r>
              <a:rPr lang="en-US" altLang="de-DE" sz="2400" dirty="0">
                <a:solidFill>
                  <a:srgbClr val="333333"/>
                </a:solidFill>
              </a:rPr>
              <a:t> “</a:t>
            </a:r>
            <a:r>
              <a:rPr lang="sl-SI" altLang="de-DE" sz="2400">
                <a:solidFill>
                  <a:srgbClr val="333333"/>
                </a:solidFill>
              </a:rPr>
              <a:t>Všeč si mi</a:t>
            </a:r>
            <a:r>
              <a:rPr lang="en-US" altLang="de-DE" sz="2400" dirty="0">
                <a:solidFill>
                  <a:srgbClr val="333333"/>
                </a:solidFill>
              </a:rPr>
              <a:t>”! (</a:t>
            </a:r>
            <a:r>
              <a:rPr lang="sl-SI" altLang="de-DE" sz="2400" dirty="0">
                <a:solidFill>
                  <a:srgbClr val="333333"/>
                </a:solidFill>
              </a:rPr>
              <a:t>Upoštevajte</a:t>
            </a:r>
            <a:r>
              <a:rPr lang="en-US" altLang="de-DE" sz="2400" dirty="0">
                <a:solidFill>
                  <a:srgbClr val="333333"/>
                </a:solidFill>
              </a:rPr>
              <a:t>: </a:t>
            </a:r>
            <a:r>
              <a:rPr lang="sl-SI" altLang="de-DE" sz="2400" dirty="0">
                <a:solidFill>
                  <a:srgbClr val="333333"/>
                </a:solidFill>
              </a:rPr>
              <a:t>Na začetku se lahko pri tem počutite malo neumno</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Sprejmite pohvale in si jih zapišite, da jih boste lahko uporabili, ko vam bo težko</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41</a:t>
            </a:fld>
            <a:endParaRPr lang="de-DE" altLang="de-DE"/>
          </a:p>
        </p:txBody>
      </p:sp>
    </p:spTree>
    <p:extLst>
      <p:ext uri="{BB962C8B-B14F-4D97-AF65-F5344CB8AC3E}">
        <p14:creationId xmlns:p14="http://schemas.microsoft.com/office/powerpoint/2010/main" val="1748254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Skušajte se spomniti situacije, v katerih ste se počutili res dobro - doživite jo z vsemi čuti</a:t>
            </a:r>
            <a:r>
              <a:rPr lang="en-US" altLang="de-DE" sz="2400" dirty="0">
                <a:solidFill>
                  <a:srgbClr val="333333"/>
                </a:solidFill>
              </a:rPr>
              <a:t> (</a:t>
            </a:r>
            <a:r>
              <a:rPr lang="sl-SI" altLang="de-DE" sz="2400" dirty="0">
                <a:solidFill>
                  <a:srgbClr val="333333"/>
                </a:solidFill>
              </a:rPr>
              <a:t>vid, občutki, vonj</a:t>
            </a:r>
            <a:r>
              <a:rPr lang="en-US" altLang="de-DE" sz="2400" dirty="0">
                <a:solidFill>
                  <a:srgbClr val="333333"/>
                </a:solidFill>
              </a:rPr>
              <a:t>...)</a:t>
            </a:r>
            <a:r>
              <a:rPr lang="sl-SI" altLang="de-DE" sz="2400" dirty="0">
                <a:solidFill>
                  <a:srgbClr val="333333"/>
                </a:solidFill>
              </a:rPr>
              <a:t>. lahko tudi s pomočjo fotografije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42</a:t>
            </a:fld>
            <a:endParaRPr lang="de-DE" altLang="de-DE"/>
          </a:p>
        </p:txBody>
      </p:sp>
    </p:spTree>
    <p:extLst>
      <p:ext uri="{BB962C8B-B14F-4D97-AF65-F5344CB8AC3E}">
        <p14:creationId xmlns:p14="http://schemas.microsoft.com/office/powerpoint/2010/main" val="10380289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Skušajte se spomniti situacije, v katerih ste se počutili res dobro - doživite jo z vsemi čuti</a:t>
            </a:r>
            <a:r>
              <a:rPr lang="en-US" altLang="de-DE" sz="2400" dirty="0">
                <a:solidFill>
                  <a:srgbClr val="333333"/>
                </a:solidFill>
              </a:rPr>
              <a:t> (</a:t>
            </a:r>
            <a:r>
              <a:rPr lang="sl-SI" altLang="de-DE" sz="2400" dirty="0">
                <a:solidFill>
                  <a:srgbClr val="333333"/>
                </a:solidFill>
              </a:rPr>
              <a:t>vid, občutki, vonj</a:t>
            </a:r>
            <a:r>
              <a:rPr lang="en-US" altLang="de-DE" sz="2400" dirty="0">
                <a:solidFill>
                  <a:srgbClr val="333333"/>
                </a:solidFill>
              </a:rPr>
              <a:t>...)</a:t>
            </a:r>
            <a:r>
              <a:rPr lang="sl-SI" altLang="de-DE" sz="2400" dirty="0">
                <a:solidFill>
                  <a:srgbClr val="333333"/>
                </a:solidFill>
              </a:rPr>
              <a:t>. lahko tudi s pomočjo fotografije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Počnite stvari, v katerih res uživate</a:t>
            </a:r>
            <a:r>
              <a:rPr lang="en-US" altLang="de-DE" sz="2400" dirty="0">
                <a:solidFill>
                  <a:srgbClr val="333333"/>
                </a:solidFill>
              </a:rPr>
              <a:t> – </a:t>
            </a:r>
            <a:r>
              <a:rPr lang="sl-SI" altLang="de-DE" sz="2400" dirty="0">
                <a:solidFill>
                  <a:srgbClr val="333333"/>
                </a:solidFill>
              </a:rPr>
              <a:t>idealno bi bilo v družbi drugih</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kino, pitje kave v </a:t>
            </a:r>
            <a:r>
              <a:rPr lang="sl-SI" altLang="de-DE" sz="2400">
                <a:solidFill>
                  <a:srgbClr val="333333"/>
                </a:solidFill>
              </a:rPr>
              <a:t>lokalu</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43</a:t>
            </a:fld>
            <a:endParaRPr lang="de-DE" altLang="de-DE"/>
          </a:p>
        </p:txBody>
      </p:sp>
    </p:spTree>
    <p:extLst>
      <p:ext uri="{BB962C8B-B14F-4D97-AF65-F5344CB8AC3E}">
        <p14:creationId xmlns:p14="http://schemas.microsoft.com/office/powerpoint/2010/main" val="782332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Skušajte se spomniti situacije, v katerih ste se počutili res dobro - doživite jo z vsemi čuti</a:t>
            </a:r>
            <a:r>
              <a:rPr lang="en-US" altLang="de-DE" sz="2400" dirty="0">
                <a:solidFill>
                  <a:srgbClr val="333333"/>
                </a:solidFill>
              </a:rPr>
              <a:t> (</a:t>
            </a:r>
            <a:r>
              <a:rPr lang="sl-SI" altLang="de-DE" sz="2400" dirty="0">
                <a:solidFill>
                  <a:srgbClr val="333333"/>
                </a:solidFill>
              </a:rPr>
              <a:t>vid, občutki, vonj</a:t>
            </a:r>
            <a:r>
              <a:rPr lang="en-US" altLang="de-DE" sz="2400" dirty="0">
                <a:solidFill>
                  <a:srgbClr val="333333"/>
                </a:solidFill>
              </a:rPr>
              <a:t>...)</a:t>
            </a:r>
            <a:r>
              <a:rPr lang="sl-SI" altLang="de-DE" sz="2400" dirty="0">
                <a:solidFill>
                  <a:srgbClr val="333333"/>
                </a:solidFill>
              </a:rPr>
              <a:t>. lahko tudi s pomočjo fotografije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Počnite stvari, v katerih res uživate</a:t>
            </a:r>
            <a:r>
              <a:rPr lang="en-US" altLang="de-DE" sz="2400" dirty="0">
                <a:solidFill>
                  <a:srgbClr val="333333"/>
                </a:solidFill>
              </a:rPr>
              <a:t> – </a:t>
            </a:r>
            <a:r>
              <a:rPr lang="sl-SI" altLang="de-DE" sz="2400" dirty="0">
                <a:solidFill>
                  <a:srgbClr val="333333"/>
                </a:solidFill>
              </a:rPr>
              <a:t>idealno bi bilo v družbi drugih</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kino, pitje kave v lokalu</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Rekreirajte se</a:t>
            </a:r>
            <a:r>
              <a:rPr lang="en-US" altLang="de-DE" sz="2400" dirty="0">
                <a:solidFill>
                  <a:srgbClr val="333333"/>
                </a:solidFill>
              </a:rPr>
              <a:t> (</a:t>
            </a:r>
            <a:r>
              <a:rPr lang="sl-SI" altLang="de-DE" sz="2400" dirty="0">
                <a:solidFill>
                  <a:srgbClr val="333333"/>
                </a:solidFill>
              </a:rPr>
              <a:t>najmanj 20 minut</a:t>
            </a:r>
            <a:r>
              <a:rPr lang="en-US" altLang="de-DE" sz="2400" dirty="0">
                <a:solidFill>
                  <a:srgbClr val="333333"/>
                </a:solidFill>
              </a:rPr>
              <a:t>) – </a:t>
            </a:r>
            <a:r>
              <a:rPr lang="sl-SI" altLang="de-DE" sz="2400" dirty="0">
                <a:solidFill>
                  <a:srgbClr val="333333"/>
                </a:solidFill>
              </a:rPr>
              <a:t>vendar ne preveč intenzivno</a:t>
            </a:r>
            <a:r>
              <a:rPr lang="en-US" altLang="de-DE" sz="2400" dirty="0">
                <a:solidFill>
                  <a:srgbClr val="333333"/>
                </a:solidFill>
              </a:rPr>
              <a:t> – </a:t>
            </a:r>
            <a:r>
              <a:rPr lang="sl-SI" altLang="de-DE" sz="2400" dirty="0">
                <a:solidFill>
                  <a:srgbClr val="333333"/>
                </a:solidFill>
              </a:rPr>
              <a:t>boljše je delati na vzdržljivosti npr.</a:t>
            </a:r>
            <a:r>
              <a:rPr lang="en-US" altLang="de-DE" sz="2400" dirty="0">
                <a:solidFill>
                  <a:srgbClr val="333333"/>
                </a:solidFill>
              </a:rPr>
              <a:t> </a:t>
            </a:r>
            <a:r>
              <a:rPr lang="sl-SI" altLang="de-DE" sz="2400" dirty="0">
                <a:solidFill>
                  <a:srgbClr val="333333"/>
                </a:solidFill>
              </a:rPr>
              <a:t>dolg sprehod ali počasen </a:t>
            </a:r>
            <a:r>
              <a:rPr lang="sl-SI" altLang="de-DE" sz="2400">
                <a:solidFill>
                  <a:srgbClr val="333333"/>
                </a:solidFill>
              </a:rPr>
              <a:t>tek</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44</a:t>
            </a:fld>
            <a:endParaRPr lang="de-DE" altLang="de-DE"/>
          </a:p>
        </p:txBody>
      </p:sp>
    </p:spTree>
    <p:extLst>
      <p:ext uri="{BB962C8B-B14F-4D97-AF65-F5344CB8AC3E}">
        <p14:creationId xmlns:p14="http://schemas.microsoft.com/office/powerpoint/2010/main" val="1170200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Nasveti</a:t>
            </a:r>
            <a:r>
              <a:rPr lang="en-US" sz="3600" dirty="0">
                <a:latin typeface="+mn-lt"/>
                <a:ea typeface="+mn-ea"/>
                <a:cs typeface="+mn-cs"/>
              </a:rPr>
              <a:t> </a:t>
            </a:r>
            <a:r>
              <a:rPr lang="en-US" sz="3600" dirty="0" err="1">
                <a:latin typeface="+mn-lt"/>
                <a:ea typeface="+mn-ea"/>
                <a:cs typeface="+mn-cs"/>
              </a:rPr>
              <a:t>za</a:t>
            </a:r>
            <a:r>
              <a:rPr lang="en-US" sz="3600" dirty="0">
                <a:latin typeface="+mn-lt"/>
                <a:ea typeface="+mn-ea"/>
                <a:cs typeface="+mn-cs"/>
              </a:rPr>
              <a:t> </a:t>
            </a:r>
            <a:r>
              <a:rPr lang="en-US" sz="3600" dirty="0" err="1">
                <a:latin typeface="+mn-lt"/>
                <a:ea typeface="+mn-ea"/>
                <a:cs typeface="+mn-cs"/>
              </a:rPr>
              <a:t>izboljšanje</a:t>
            </a:r>
            <a:r>
              <a:rPr lang="en-US" sz="3600" dirty="0">
                <a:latin typeface="+mn-lt"/>
                <a:ea typeface="+mn-ea"/>
                <a:cs typeface="+mn-cs"/>
              </a:rPr>
              <a:t> </a:t>
            </a:r>
            <a:r>
              <a:rPr lang="en-US" sz="3600" dirty="0" err="1">
                <a:latin typeface="+mn-lt"/>
                <a:ea typeface="+mn-ea"/>
                <a:cs typeface="+mn-cs"/>
              </a:rPr>
              <a:t>depresivnega</a:t>
            </a:r>
            <a:r>
              <a:rPr lang="en-US" sz="3600" dirty="0">
                <a:latin typeface="+mn-lt"/>
                <a:ea typeface="+mn-ea"/>
                <a:cs typeface="+mn-cs"/>
              </a:rPr>
              <a:t> </a:t>
            </a:r>
            <a:r>
              <a:rPr lang="en-US" sz="3600" dirty="0" err="1">
                <a:latin typeface="+mn-lt"/>
                <a:ea typeface="+mn-ea"/>
                <a:cs typeface="+mn-cs"/>
              </a:rPr>
              <a:t>razpoloženja</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nizkega</a:t>
            </a:r>
            <a:r>
              <a:rPr lang="en-US" sz="3600" dirty="0">
                <a:latin typeface="+mn-lt"/>
                <a:ea typeface="+mn-ea"/>
                <a:cs typeface="+mn-cs"/>
              </a:rPr>
              <a:t> </a:t>
            </a:r>
            <a:r>
              <a:rPr lang="en-US" sz="3600" dirty="0" err="1">
                <a:latin typeface="+mn-lt"/>
                <a:ea typeface="+mn-ea"/>
                <a:cs typeface="+mn-cs"/>
              </a:rPr>
              <a:t>samospoštovanja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Skušajte se spomniti situacije, v katerih ste se počutili res dobro - doživite jo z vsemi čuti</a:t>
            </a:r>
            <a:r>
              <a:rPr lang="en-US" altLang="de-DE" sz="2400" dirty="0">
                <a:solidFill>
                  <a:srgbClr val="333333"/>
                </a:solidFill>
              </a:rPr>
              <a:t> (</a:t>
            </a:r>
            <a:r>
              <a:rPr lang="sl-SI" altLang="de-DE" sz="2400" dirty="0">
                <a:solidFill>
                  <a:srgbClr val="333333"/>
                </a:solidFill>
              </a:rPr>
              <a:t>vid, občutki, vonj</a:t>
            </a:r>
            <a:r>
              <a:rPr lang="en-US" altLang="de-DE" sz="2400" dirty="0">
                <a:solidFill>
                  <a:srgbClr val="333333"/>
                </a:solidFill>
              </a:rPr>
              <a:t>...)</a:t>
            </a:r>
            <a:r>
              <a:rPr lang="sl-SI" altLang="de-DE" sz="2400" dirty="0">
                <a:solidFill>
                  <a:srgbClr val="333333"/>
                </a:solidFill>
              </a:rPr>
              <a:t>. lahko tudi s pomočjo fotografije</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Počnite stvari, v katerih res uživate</a:t>
            </a:r>
            <a:r>
              <a:rPr lang="en-US" altLang="de-DE" sz="2400" dirty="0">
                <a:solidFill>
                  <a:srgbClr val="333333"/>
                </a:solidFill>
              </a:rPr>
              <a:t> – </a:t>
            </a:r>
            <a:r>
              <a:rPr lang="sl-SI" altLang="de-DE" sz="2400" dirty="0">
                <a:solidFill>
                  <a:srgbClr val="333333"/>
                </a:solidFill>
              </a:rPr>
              <a:t>idealno bi bilo v družbi drugih</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kino, pitje kave v lokalu</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Rekreirajte se</a:t>
            </a:r>
            <a:r>
              <a:rPr lang="en-US" altLang="de-DE" sz="2400" dirty="0">
                <a:solidFill>
                  <a:srgbClr val="333333"/>
                </a:solidFill>
              </a:rPr>
              <a:t> (</a:t>
            </a:r>
            <a:r>
              <a:rPr lang="sl-SI" altLang="de-DE" sz="2400" dirty="0">
                <a:solidFill>
                  <a:srgbClr val="333333"/>
                </a:solidFill>
              </a:rPr>
              <a:t>najmanj 20 minut</a:t>
            </a:r>
            <a:r>
              <a:rPr lang="en-US" altLang="de-DE" sz="2400" dirty="0">
                <a:solidFill>
                  <a:srgbClr val="333333"/>
                </a:solidFill>
              </a:rPr>
              <a:t>) – </a:t>
            </a:r>
            <a:r>
              <a:rPr lang="sl-SI" altLang="de-DE" sz="2400" dirty="0">
                <a:solidFill>
                  <a:srgbClr val="333333"/>
                </a:solidFill>
              </a:rPr>
              <a:t>vendar ne preveč intenzivno</a:t>
            </a:r>
            <a:r>
              <a:rPr lang="en-US" altLang="de-DE" sz="2400" dirty="0">
                <a:solidFill>
                  <a:srgbClr val="333333"/>
                </a:solidFill>
              </a:rPr>
              <a:t> – </a:t>
            </a:r>
            <a:r>
              <a:rPr lang="sl-SI" altLang="de-DE" sz="2400" dirty="0">
                <a:solidFill>
                  <a:srgbClr val="333333"/>
                </a:solidFill>
              </a:rPr>
              <a:t>boljše je delati na vzdržljivosti npr.</a:t>
            </a:r>
            <a:r>
              <a:rPr lang="en-US" altLang="de-DE" sz="2400" dirty="0">
                <a:solidFill>
                  <a:srgbClr val="333333"/>
                </a:solidFill>
              </a:rPr>
              <a:t> </a:t>
            </a:r>
            <a:r>
              <a:rPr lang="sl-SI" altLang="de-DE" sz="2400" dirty="0">
                <a:solidFill>
                  <a:srgbClr val="333333"/>
                </a:solidFill>
              </a:rPr>
              <a:t>dolg sprehod ali počasen tek</a:t>
            </a:r>
            <a:r>
              <a:rPr lang="en-US" altLang="de-DE" sz="2400" dirty="0">
                <a:solidFill>
                  <a:srgbClr val="333333"/>
                </a:solidFill>
              </a:rPr>
              <a:t>.</a:t>
            </a:r>
            <a:endParaRPr lang="sl-SI"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Poslušajte najljubšo glasbo.</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9" name="Slide Number Placeholder 8"/>
          <p:cNvSpPr>
            <a:spLocks noGrp="1"/>
          </p:cNvSpPr>
          <p:nvPr>
            <p:ph type="sldNum" sz="quarter" idx="12"/>
          </p:nvPr>
        </p:nvSpPr>
        <p:spPr/>
        <p:txBody>
          <a:bodyPr/>
          <a:lstStyle/>
          <a:p>
            <a:fld id="{9BD9D5D3-B7E8-4129-BB41-873AF14B3600}" type="slidenum">
              <a:rPr lang="de-DE" altLang="de-DE" smtClean="0"/>
              <a:pPr/>
              <a:t>45</a:t>
            </a:fld>
            <a:endParaRPr lang="de-DE" altLang="de-DE"/>
          </a:p>
        </p:txBody>
      </p:sp>
    </p:spTree>
    <p:extLst>
      <p:ext uri="{BB962C8B-B14F-4D97-AF65-F5344CB8AC3E}">
        <p14:creationId xmlns:p14="http://schemas.microsoft.com/office/powerpoint/2010/main" val="2018111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Depresija ni neizbežna usoda</a:t>
            </a:r>
            <a:r>
              <a:rPr lang="en-GB"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Depresija ni neizbežna usoda</a:t>
            </a:r>
            <a:r>
              <a:rPr lang="en-GB"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Zavedajte se tipičnih depresivnih izkrivljenj, o katerih smo govorili in se jim skušajte izogniti</a:t>
            </a:r>
            <a:r>
              <a:rPr lang="en-GB" altLang="de-DE" sz="2400" dirty="0">
                <a:solidFill>
                  <a:srgbClr val="333333"/>
                </a:solidFill>
              </a:rPr>
              <a:t> (</a:t>
            </a:r>
            <a:r>
              <a:rPr lang="sl-SI" altLang="de-DE" sz="2400" dirty="0">
                <a:solidFill>
                  <a:srgbClr val="333333"/>
                </a:solidFill>
              </a:rPr>
              <a:t>poglejte delovni </a:t>
            </a:r>
            <a:r>
              <a:rPr lang="sl-SI" altLang="de-DE" sz="2400">
                <a:solidFill>
                  <a:srgbClr val="333333"/>
                </a:solidFill>
              </a:rPr>
              <a:t>list</a:t>
            </a:r>
            <a:r>
              <a:rPr lang="en-GB" altLang="de-DE" sz="240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47</a:t>
            </a:fld>
            <a:endParaRPr lang="de-DE" altLang="de-DE"/>
          </a:p>
        </p:txBody>
      </p:sp>
    </p:spTree>
    <p:extLst>
      <p:ext uri="{BB962C8B-B14F-4D97-AF65-F5344CB8AC3E}">
        <p14:creationId xmlns:p14="http://schemas.microsoft.com/office/powerpoint/2010/main" val="3948115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Depresija ni neizbežna usoda</a:t>
            </a:r>
            <a:r>
              <a:rPr lang="en-GB"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Zavedajte se tipičnih depresivnih izkrivljenj, o katerih smo govorili in se jim skušajte izogniti</a:t>
            </a:r>
            <a:r>
              <a:rPr lang="en-GB" altLang="de-DE" sz="2400" dirty="0">
                <a:solidFill>
                  <a:srgbClr val="333333"/>
                </a:solidFill>
              </a:rPr>
              <a:t> (</a:t>
            </a:r>
            <a:r>
              <a:rPr lang="sl-SI" altLang="de-DE" sz="2400" dirty="0">
                <a:solidFill>
                  <a:srgbClr val="333333"/>
                </a:solidFill>
              </a:rPr>
              <a:t>poglejte delovni list</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Stalno uporabljate vsaj nekaj od prej omenjenih nasvetov za izboljšanje depresivnega razpoloženja in zvišanje </a:t>
            </a:r>
            <a:r>
              <a:rPr lang="sl-SI" altLang="de-DE" sz="2400">
                <a:solidFill>
                  <a:srgbClr val="333333"/>
                </a:solidFill>
              </a:rPr>
              <a:t>samospoštovanja.</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48</a:t>
            </a:fld>
            <a:endParaRPr lang="de-DE" altLang="de-DE"/>
          </a:p>
        </p:txBody>
      </p:sp>
    </p:spTree>
    <p:extLst>
      <p:ext uri="{BB962C8B-B14F-4D97-AF65-F5344CB8AC3E}">
        <p14:creationId xmlns:p14="http://schemas.microsoft.com/office/powerpoint/2010/main" val="4293773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Depresija ni neizbežna usoda</a:t>
            </a:r>
            <a:r>
              <a:rPr lang="en-GB"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Zavedajte se tipičnih depresivnih izkrivljenj, o katerih smo govorili in se jim skušajte izogniti</a:t>
            </a:r>
            <a:r>
              <a:rPr lang="en-GB" altLang="de-DE" sz="2400" dirty="0">
                <a:solidFill>
                  <a:srgbClr val="333333"/>
                </a:solidFill>
              </a:rPr>
              <a:t> (</a:t>
            </a:r>
            <a:r>
              <a:rPr lang="sl-SI" altLang="de-DE" sz="2400" dirty="0">
                <a:solidFill>
                  <a:srgbClr val="333333"/>
                </a:solidFill>
              </a:rPr>
              <a:t>poglejte delovni list</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Stalno uporabljate vsaj nekaj od prej omenjenih nasvetov za izboljšanje depresivnega razpoloženja in zvišanje samospoštovanja.</a:t>
            </a:r>
            <a:endParaRPr lang="en-US"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V primeru hudih depresivnih simptomov pojdite do osebnega zdravnika, psihologa ali psihiatra</a:t>
            </a:r>
            <a:r>
              <a:rPr lang="en-US"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49</a:t>
            </a:fld>
            <a:endParaRPr lang="de-DE" altLang="de-DE"/>
          </a:p>
        </p:txBody>
      </p:sp>
    </p:spTree>
    <p:extLst>
      <p:ext uri="{BB962C8B-B14F-4D97-AF65-F5344CB8AC3E}">
        <p14:creationId xmlns:p14="http://schemas.microsoft.com/office/powerpoint/2010/main" val="22434657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Veliko ljudi s psihozo ima nizko samospoštovanje</a:t>
            </a:r>
            <a:r>
              <a:rPr lang="en-AU" altLang="de-DE" sz="2000" dirty="0">
                <a:solidFill>
                  <a:srgbClr val="333333"/>
                </a:solidFill>
              </a:rPr>
              <a:t>, </a:t>
            </a:r>
            <a:r>
              <a:rPr lang="sl-SI" altLang="de-DE" sz="2000" dirty="0">
                <a:solidFill>
                  <a:srgbClr val="333333"/>
                </a:solidFill>
              </a:rPr>
              <a:t>zlasti</a:t>
            </a:r>
            <a:r>
              <a:rPr lang="en-AU" altLang="de-DE" sz="2000" dirty="0">
                <a:solidFill>
                  <a:srgbClr val="333333"/>
                </a:solidFill>
              </a:rPr>
              <a:t> </a:t>
            </a:r>
            <a:r>
              <a:rPr lang="sl-SI" altLang="de-DE" sz="2000" i="1" dirty="0">
                <a:solidFill>
                  <a:srgbClr val="333333"/>
                </a:solidFill>
              </a:rPr>
              <a:t>po</a:t>
            </a:r>
            <a:r>
              <a:rPr lang="en-AU" altLang="de-DE" sz="2000" i="1" dirty="0">
                <a:solidFill>
                  <a:srgbClr val="333333"/>
                </a:solidFill>
              </a:rPr>
              <a:t> </a:t>
            </a:r>
            <a:r>
              <a:rPr lang="sl-SI" altLang="de-DE" sz="2000" dirty="0">
                <a:solidFill>
                  <a:srgbClr val="333333"/>
                </a:solidFill>
              </a:rPr>
              <a:t>psihotični epizodi</a:t>
            </a:r>
            <a:r>
              <a:rPr lang="en-AU" altLang="de-DE" sz="2000" dirty="0">
                <a:solidFill>
                  <a:srgbClr val="333333"/>
                </a:solidFill>
              </a:rPr>
              <a:t> (</a:t>
            </a:r>
            <a:r>
              <a:rPr lang="sl-SI" altLang="de-DE" sz="2000" dirty="0">
                <a:solidFill>
                  <a:srgbClr val="333333"/>
                </a:solidFill>
              </a:rPr>
              <a:t>občutki sramu</a:t>
            </a:r>
            <a:r>
              <a:rPr lang="en-AU" altLang="de-DE" sz="2000" dirty="0">
                <a:solidFill>
                  <a:srgbClr val="333333"/>
                </a:solidFill>
              </a:rPr>
              <a:t>; </a:t>
            </a:r>
            <a:r>
              <a:rPr lang="sl-SI" altLang="de-DE" sz="2000" dirty="0">
                <a:solidFill>
                  <a:srgbClr val="333333"/>
                </a:solidFill>
              </a:rPr>
              <a:t>strah, da jim bodo prijatelji obrnili hrbet</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Veliko ljudi s psihozo ima nizko samospoštovanje</a:t>
            </a:r>
            <a:r>
              <a:rPr lang="en-AU" altLang="de-DE" sz="2000" dirty="0">
                <a:solidFill>
                  <a:srgbClr val="333333"/>
                </a:solidFill>
              </a:rPr>
              <a:t>, </a:t>
            </a:r>
            <a:r>
              <a:rPr lang="sl-SI" altLang="de-DE" sz="2000" dirty="0">
                <a:solidFill>
                  <a:srgbClr val="333333"/>
                </a:solidFill>
              </a:rPr>
              <a:t>zlasti</a:t>
            </a:r>
            <a:r>
              <a:rPr lang="en-AU" altLang="de-DE" sz="2000" dirty="0">
                <a:solidFill>
                  <a:srgbClr val="333333"/>
                </a:solidFill>
              </a:rPr>
              <a:t> </a:t>
            </a:r>
            <a:r>
              <a:rPr lang="sl-SI" altLang="de-DE" sz="2000" i="1" dirty="0">
                <a:solidFill>
                  <a:srgbClr val="333333"/>
                </a:solidFill>
              </a:rPr>
              <a:t>po</a:t>
            </a:r>
            <a:r>
              <a:rPr lang="en-AU" altLang="de-DE" sz="2000" i="1" dirty="0">
                <a:solidFill>
                  <a:srgbClr val="333333"/>
                </a:solidFill>
              </a:rPr>
              <a:t> </a:t>
            </a:r>
            <a:r>
              <a:rPr lang="sl-SI" altLang="de-DE" sz="2000" dirty="0">
                <a:solidFill>
                  <a:srgbClr val="333333"/>
                </a:solidFill>
              </a:rPr>
              <a:t>psihotični epizodi</a:t>
            </a:r>
            <a:r>
              <a:rPr lang="en-AU" altLang="de-DE" sz="2000" dirty="0">
                <a:solidFill>
                  <a:srgbClr val="333333"/>
                </a:solidFill>
              </a:rPr>
              <a:t> (</a:t>
            </a:r>
            <a:r>
              <a:rPr lang="sl-SI" altLang="de-DE" sz="2000" dirty="0">
                <a:solidFill>
                  <a:srgbClr val="333333"/>
                </a:solidFill>
              </a:rPr>
              <a:t>občutki sramu</a:t>
            </a:r>
            <a:r>
              <a:rPr lang="en-AU" altLang="de-DE" sz="2000" dirty="0">
                <a:solidFill>
                  <a:srgbClr val="333333"/>
                </a:solidFill>
              </a:rPr>
              <a:t>; </a:t>
            </a:r>
            <a:r>
              <a:rPr lang="sl-SI" altLang="de-DE" sz="2000" dirty="0">
                <a:solidFill>
                  <a:srgbClr val="333333"/>
                </a:solidFill>
              </a:rPr>
              <a:t>strah, da jim bodo prijatelji obrnili hrbet</a:t>
            </a:r>
            <a:r>
              <a:rPr lang="en-AU" altLang="de-DE" sz="2000" dirty="0">
                <a:solidFill>
                  <a:srgbClr val="333333"/>
                </a:solidFill>
              </a:rPr>
              <a:t>).</a:t>
            </a:r>
          </a:p>
          <a:p>
            <a:pPr lvl="0" defTabSz="914400" fontAlgn="base">
              <a:lnSpc>
                <a:spcPct val="100000"/>
              </a:lnSpc>
              <a:spcBef>
                <a:spcPts val="1200"/>
              </a:spcBef>
            </a:pPr>
            <a:r>
              <a:rPr lang="sl-SI" altLang="de-DE" sz="2000" dirty="0">
                <a:solidFill>
                  <a:srgbClr val="333333"/>
                </a:solidFill>
              </a:rPr>
              <a:t>V času akutne psihoze nekateri doživljajo strah in tudi druge občutke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000">
                <a:solidFill>
                  <a:srgbClr val="004992"/>
                </a:solidFill>
              </a:rPr>
              <a:t>Vznemirjenost</a:t>
            </a:r>
            <a:r>
              <a:rPr lang="en-AU" altLang="de-DE" sz="2000">
                <a:solidFill>
                  <a:srgbClr val="004992"/>
                </a:solidFill>
              </a:rPr>
              <a:t> (“</a:t>
            </a:r>
            <a:r>
              <a:rPr lang="sl-SI" altLang="de-DE" sz="2000">
                <a:solidFill>
                  <a:srgbClr val="004992"/>
                </a:solidFill>
              </a:rPr>
              <a:t>nekaj </a:t>
            </a:r>
            <a:r>
              <a:rPr lang="sl-SI" altLang="de-DE" sz="2000" dirty="0">
                <a:solidFill>
                  <a:srgbClr val="004992"/>
                </a:solidFill>
              </a:rPr>
              <a:t>se </a:t>
            </a:r>
            <a:r>
              <a:rPr lang="sl-SI" altLang="de-DE" sz="2000">
                <a:solidFill>
                  <a:srgbClr val="004992"/>
                </a:solidFill>
              </a:rPr>
              <a:t>končno dogaja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000" dirty="0">
                <a:solidFill>
                  <a:srgbClr val="004992"/>
                </a:solidFill>
              </a:rPr>
              <a:t>Občutek usode</a:t>
            </a:r>
            <a:r>
              <a:rPr lang="en-AU" altLang="de-DE" sz="2000" dirty="0">
                <a:solidFill>
                  <a:srgbClr val="004992"/>
                </a:solidFill>
              </a:rPr>
              <a:t> (</a:t>
            </a:r>
            <a:r>
              <a:rPr lang="sl-SI" altLang="de-DE" sz="2000" dirty="0">
                <a:solidFill>
                  <a:srgbClr val="004992"/>
                </a:solidFill>
              </a:rPr>
              <a:t>izpolnitev poslanstva</a:t>
            </a:r>
            <a:r>
              <a:rPr lang="en-AU" altLang="de-DE" sz="2000" dirty="0">
                <a:solidFill>
                  <a:srgbClr val="004992"/>
                </a:solidFill>
              </a:rPr>
              <a:t>, </a:t>
            </a:r>
            <a:r>
              <a:rPr lang="sl-SI" altLang="de-DE" sz="2000" dirty="0">
                <a:solidFill>
                  <a:srgbClr val="004992"/>
                </a:solidFill>
              </a:rPr>
              <a:t>biti pomemben</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51</a:t>
            </a:fld>
            <a:endParaRPr lang="de-DE" altLang="de-DE"/>
          </a:p>
        </p:txBody>
      </p:sp>
    </p:spTree>
    <p:extLst>
      <p:ext uri="{BB962C8B-B14F-4D97-AF65-F5344CB8AC3E}">
        <p14:creationId xmlns:p14="http://schemas.microsoft.com/office/powerpoint/2010/main" val="8784454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l-SI" altLang="de-DE" sz="2000" dirty="0">
                <a:solidFill>
                  <a:srgbClr val="333333"/>
                </a:solidFill>
              </a:rPr>
              <a:t>Veliko ljudi s psihozo ima nizko samospoštovanje</a:t>
            </a:r>
            <a:r>
              <a:rPr lang="en-AU" altLang="de-DE" sz="2000" dirty="0">
                <a:solidFill>
                  <a:srgbClr val="333333"/>
                </a:solidFill>
              </a:rPr>
              <a:t>, </a:t>
            </a:r>
            <a:r>
              <a:rPr lang="sl-SI" altLang="de-DE" sz="2000" dirty="0">
                <a:solidFill>
                  <a:srgbClr val="333333"/>
                </a:solidFill>
              </a:rPr>
              <a:t>zlasti</a:t>
            </a:r>
            <a:r>
              <a:rPr lang="en-AU" altLang="de-DE" sz="2000" dirty="0">
                <a:solidFill>
                  <a:srgbClr val="333333"/>
                </a:solidFill>
              </a:rPr>
              <a:t> </a:t>
            </a:r>
            <a:r>
              <a:rPr lang="sl-SI" altLang="de-DE" sz="2000" i="1" dirty="0">
                <a:solidFill>
                  <a:srgbClr val="333333"/>
                </a:solidFill>
              </a:rPr>
              <a:t>po</a:t>
            </a:r>
            <a:r>
              <a:rPr lang="en-AU" altLang="de-DE" sz="2000" i="1" dirty="0">
                <a:solidFill>
                  <a:srgbClr val="333333"/>
                </a:solidFill>
              </a:rPr>
              <a:t> </a:t>
            </a:r>
            <a:r>
              <a:rPr lang="sl-SI" altLang="de-DE" sz="2000" dirty="0">
                <a:solidFill>
                  <a:srgbClr val="333333"/>
                </a:solidFill>
              </a:rPr>
              <a:t>psihotični epizodi</a:t>
            </a:r>
            <a:r>
              <a:rPr lang="en-AU" altLang="de-DE" sz="2000" dirty="0">
                <a:solidFill>
                  <a:srgbClr val="333333"/>
                </a:solidFill>
              </a:rPr>
              <a:t> (</a:t>
            </a:r>
            <a:r>
              <a:rPr lang="sl-SI" altLang="de-DE" sz="2000" dirty="0">
                <a:solidFill>
                  <a:srgbClr val="333333"/>
                </a:solidFill>
              </a:rPr>
              <a:t>občutki sramu</a:t>
            </a:r>
            <a:r>
              <a:rPr lang="en-AU" altLang="de-DE" sz="2000" dirty="0">
                <a:solidFill>
                  <a:srgbClr val="333333"/>
                </a:solidFill>
              </a:rPr>
              <a:t>; </a:t>
            </a:r>
            <a:r>
              <a:rPr lang="sl-SI" altLang="de-DE" sz="2000" dirty="0">
                <a:solidFill>
                  <a:srgbClr val="333333"/>
                </a:solidFill>
              </a:rPr>
              <a:t>strah, da jim bodo prijatelji obrnili hrbet</a:t>
            </a:r>
            <a:r>
              <a:rPr lang="en-AU" altLang="de-DE" sz="2000" dirty="0">
                <a:solidFill>
                  <a:srgbClr val="333333"/>
                </a:solidFill>
              </a:rPr>
              <a:t>).</a:t>
            </a:r>
          </a:p>
          <a:p>
            <a:pPr lvl="0" defTabSz="914400" fontAlgn="base">
              <a:lnSpc>
                <a:spcPct val="100000"/>
              </a:lnSpc>
              <a:spcBef>
                <a:spcPts val="1200"/>
              </a:spcBef>
            </a:pPr>
            <a:r>
              <a:rPr lang="sl-SI" altLang="de-DE" sz="2000" dirty="0">
                <a:solidFill>
                  <a:srgbClr val="333333"/>
                </a:solidFill>
              </a:rPr>
              <a:t>V času akutne psihoze nekateri doživljajo strah in tudi druge občutke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000">
                <a:solidFill>
                  <a:srgbClr val="004992"/>
                </a:solidFill>
              </a:rPr>
              <a:t>Vznemirjenost</a:t>
            </a:r>
            <a:r>
              <a:rPr lang="en-AU" altLang="de-DE" sz="2000">
                <a:solidFill>
                  <a:srgbClr val="004992"/>
                </a:solidFill>
              </a:rPr>
              <a:t> (“</a:t>
            </a:r>
            <a:r>
              <a:rPr lang="sl-SI" altLang="de-DE" sz="2000">
                <a:solidFill>
                  <a:srgbClr val="004992"/>
                </a:solidFill>
              </a:rPr>
              <a:t>nekaj </a:t>
            </a:r>
            <a:r>
              <a:rPr lang="sl-SI" altLang="de-DE" sz="2000" dirty="0">
                <a:solidFill>
                  <a:srgbClr val="004992"/>
                </a:solidFill>
              </a:rPr>
              <a:t>se </a:t>
            </a:r>
            <a:r>
              <a:rPr lang="sl-SI" altLang="de-DE" sz="2000">
                <a:solidFill>
                  <a:srgbClr val="004992"/>
                </a:solidFill>
              </a:rPr>
              <a:t>končno dogaja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sl-SI" altLang="de-DE" sz="2000" dirty="0">
                <a:solidFill>
                  <a:srgbClr val="004992"/>
                </a:solidFill>
              </a:rPr>
              <a:t>Občutek usode</a:t>
            </a:r>
            <a:r>
              <a:rPr lang="en-AU" altLang="de-DE" sz="2000" dirty="0">
                <a:solidFill>
                  <a:srgbClr val="004992"/>
                </a:solidFill>
              </a:rPr>
              <a:t> (</a:t>
            </a:r>
            <a:r>
              <a:rPr lang="sl-SI" altLang="de-DE" sz="2000" dirty="0">
                <a:solidFill>
                  <a:srgbClr val="004992"/>
                </a:solidFill>
              </a:rPr>
              <a:t>izpolnitev poslanstva</a:t>
            </a:r>
            <a:r>
              <a:rPr lang="en-AU" altLang="de-DE" sz="2000" dirty="0">
                <a:solidFill>
                  <a:srgbClr val="004992"/>
                </a:solidFill>
              </a:rPr>
              <a:t>, </a:t>
            </a:r>
            <a:r>
              <a:rPr lang="sl-SI" altLang="de-DE" sz="2000" dirty="0">
                <a:solidFill>
                  <a:srgbClr val="004992"/>
                </a:solidFill>
              </a:rPr>
              <a:t>biti pomemben</a:t>
            </a:r>
            <a:r>
              <a:rPr lang="en-AU" altLang="de-DE" sz="2000" dirty="0">
                <a:solidFill>
                  <a:srgbClr val="004992"/>
                </a:solidFill>
              </a:rPr>
              <a:t>)</a:t>
            </a:r>
          </a:p>
          <a:p>
            <a:pPr lvl="0" defTabSz="914400" fontAlgn="base">
              <a:lnSpc>
                <a:spcPct val="100000"/>
              </a:lnSpc>
              <a:spcBef>
                <a:spcPts val="1200"/>
              </a:spcBef>
            </a:pPr>
            <a:r>
              <a:rPr lang="sl-SI" altLang="de-DE" sz="2000" dirty="0">
                <a:solidFill>
                  <a:srgbClr val="004992"/>
                </a:solidFill>
              </a:rPr>
              <a:t>Primer</a:t>
            </a:r>
            <a:r>
              <a:rPr lang="en-AU" altLang="de-DE" sz="2000" dirty="0">
                <a:solidFill>
                  <a:srgbClr val="004992"/>
                </a:solidFill>
              </a:rPr>
              <a:t>: </a:t>
            </a:r>
            <a:r>
              <a:rPr lang="sl-SI" altLang="de-DE" sz="2000" dirty="0">
                <a:solidFill>
                  <a:srgbClr val="333333"/>
                </a:solidFill>
              </a:rPr>
              <a:t>Boris misli, da ga preganja skrivna služba</a:t>
            </a:r>
            <a:r>
              <a:rPr lang="en-AU" altLang="de-DE" sz="2000" dirty="0">
                <a:solidFill>
                  <a:srgbClr val="333333"/>
                </a:solidFill>
              </a:rPr>
              <a:t>. </a:t>
            </a:r>
            <a:r>
              <a:rPr lang="sl-SI" altLang="de-DE" sz="2000" dirty="0">
                <a:solidFill>
                  <a:srgbClr val="333333"/>
                </a:solidFill>
              </a:rPr>
              <a:t>Na njegovi poti v službo tri dni zapored vstopi v njegov kupe na vlaku isti človek</a:t>
            </a:r>
            <a:r>
              <a:rPr lang="en-AU" altLang="de-DE" sz="2000" dirty="0">
                <a:solidFill>
                  <a:srgbClr val="333333"/>
                </a:solidFill>
              </a:rPr>
              <a:t>.</a:t>
            </a:r>
          </a:p>
          <a:p>
            <a:pPr lvl="0" defTabSz="914400" fontAlgn="base">
              <a:lnSpc>
                <a:spcPct val="100000"/>
              </a:lnSpc>
              <a:spcBef>
                <a:spcPts val="1200"/>
              </a:spcBef>
            </a:pPr>
            <a:r>
              <a:rPr lang="sl-SI" altLang="de-DE" sz="2000" dirty="0">
                <a:solidFill>
                  <a:srgbClr val="004992"/>
                </a:solidFill>
              </a:rPr>
              <a:t>Občutki</a:t>
            </a:r>
            <a:r>
              <a:rPr lang="en-AU" altLang="de-DE" sz="2000" dirty="0">
                <a:solidFill>
                  <a:srgbClr val="004992"/>
                </a:solidFill>
              </a:rPr>
              <a:t>: </a:t>
            </a:r>
            <a:r>
              <a:rPr lang="sl-SI" altLang="de-DE" sz="2000" dirty="0">
                <a:solidFill>
                  <a:srgbClr val="333333"/>
                </a:solidFill>
              </a:rPr>
              <a:t>Strah in ogroženost</a:t>
            </a:r>
            <a:r>
              <a:rPr lang="en-AU" altLang="de-DE" sz="2000" dirty="0">
                <a:solidFill>
                  <a:srgbClr val="333333"/>
                </a:solidFill>
              </a:rPr>
              <a:t>. </a:t>
            </a:r>
            <a:r>
              <a:rPr lang="sl-SI" altLang="de-DE" sz="2000" dirty="0">
                <a:solidFill>
                  <a:srgbClr val="333333"/>
                </a:solidFill>
              </a:rPr>
              <a:t>Vendar tudi</a:t>
            </a:r>
            <a:r>
              <a:rPr lang="en-AU" altLang="de-DE" sz="2000">
                <a:solidFill>
                  <a:srgbClr val="333333"/>
                </a:solidFill>
              </a:rPr>
              <a:t>: “</a:t>
            </a:r>
            <a:r>
              <a:rPr lang="sl-SI" altLang="de-DE" sz="2000">
                <a:solidFill>
                  <a:srgbClr val="333333"/>
                </a:solidFill>
              </a:rPr>
              <a:t>Če </a:t>
            </a:r>
            <a:r>
              <a:rPr lang="sl-SI" altLang="de-DE" sz="2000" dirty="0">
                <a:solidFill>
                  <a:srgbClr val="333333"/>
                </a:solidFill>
              </a:rPr>
              <a:t>je to tako velika stvar, sem očitno neke vrste James Bond</a:t>
            </a:r>
            <a:r>
              <a:rPr lang="en-AU" altLang="de-DE" sz="2000" dirty="0">
                <a:solidFill>
                  <a:srgbClr val="333333"/>
                </a:solidFill>
              </a:rPr>
              <a:t>.</a:t>
            </a:r>
            <a:r>
              <a:rPr lang="sl-SI" altLang="de-DE" sz="2000" dirty="0">
                <a:solidFill>
                  <a:srgbClr val="333333"/>
                </a:solidFill>
              </a:rPr>
              <a:t> Morda me želi druga </a:t>
            </a:r>
            <a:r>
              <a:rPr lang="sl-SI" altLang="de-DE" sz="2000">
                <a:solidFill>
                  <a:srgbClr val="333333"/>
                </a:solidFill>
              </a:rPr>
              <a:t>stran zaposliti</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pPr>
            <a:r>
              <a:rPr lang="sl-SI" altLang="de-DE" sz="2000" dirty="0">
                <a:solidFill>
                  <a:srgbClr val="004992"/>
                </a:solidFill>
              </a:rPr>
              <a:t>Toda</a:t>
            </a:r>
            <a:r>
              <a:rPr lang="en-AU" altLang="de-DE" sz="2000" dirty="0">
                <a:solidFill>
                  <a:srgbClr val="004992"/>
                </a:solidFill>
              </a:rPr>
              <a:t>:</a:t>
            </a:r>
            <a:r>
              <a:rPr lang="en-AU" altLang="de-DE" sz="2000" dirty="0">
                <a:solidFill>
                  <a:srgbClr val="333333"/>
                </a:solidFill>
              </a:rPr>
              <a:t> </a:t>
            </a:r>
            <a:r>
              <a:rPr lang="sl-SI" altLang="de-DE" sz="2000" dirty="0">
                <a:solidFill>
                  <a:srgbClr val="333333"/>
                </a:solidFill>
              </a:rPr>
              <a:t>To je samo naključje</a:t>
            </a:r>
            <a:r>
              <a:rPr lang="en-AU" altLang="de-DE" sz="2000" dirty="0">
                <a:solidFill>
                  <a:srgbClr val="333333"/>
                </a:solidFill>
              </a:rPr>
              <a:t>! </a:t>
            </a:r>
            <a:r>
              <a:rPr lang="sl-SI" altLang="de-DE" sz="2000" dirty="0">
                <a:solidFill>
                  <a:srgbClr val="333333"/>
                </a:solidFill>
              </a:rPr>
              <a:t>Verjetno se pogosto dogaja, da dva človeka vstopita v isti kupe na vlaku, če imata isto pot v službo</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9BD9D5D3-B7E8-4129-BB41-873AF14B3600}" type="slidenum">
              <a:rPr lang="de-DE" altLang="de-DE" smtClean="0"/>
              <a:pPr/>
              <a:t>52</a:t>
            </a:fld>
            <a:endParaRPr lang="de-DE" altLang="de-DE"/>
          </a:p>
        </p:txBody>
      </p:sp>
    </p:spTree>
    <p:extLst>
      <p:ext uri="{BB962C8B-B14F-4D97-AF65-F5344CB8AC3E}">
        <p14:creationId xmlns:p14="http://schemas.microsoft.com/office/powerpoint/2010/main" val="2330564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rPr>
              <a:t>www.uke.de/mct_app</a:t>
            </a:r>
            <a:endParaRPr lang="de-DE"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8 – Samospoštovanje &amp; razpoloženje</a:t>
            </a:r>
          </a:p>
        </p:txBody>
      </p:sp>
      <p:sp>
        <p:nvSpPr>
          <p:cNvPr id="8" name="Slide Number Placeholder 7"/>
          <p:cNvSpPr>
            <a:spLocks noGrp="1"/>
          </p:cNvSpPr>
          <p:nvPr>
            <p:ph type="sldNum" sz="quarter" idx="12"/>
          </p:nvPr>
        </p:nvSpPr>
        <p:spPr/>
        <p:txBody>
          <a:bodyPr/>
          <a:lstStyle/>
          <a:p>
            <a:fld id="{9BD9D5D3-B7E8-4129-BB41-873AF14B3600}" type="slidenum">
              <a:rPr lang="de-DE" altLang="de-DE" smtClean="0"/>
              <a:pPr/>
              <a:t>53</a:t>
            </a:fld>
            <a:endParaRPr lang="de-DE" altLang="de-DE"/>
          </a:p>
        </p:txBody>
      </p:sp>
    </p:spTree>
    <p:extLst>
      <p:ext uri="{BB962C8B-B14F-4D97-AF65-F5344CB8AC3E}">
        <p14:creationId xmlns:p14="http://schemas.microsoft.com/office/powerpoint/2010/main" val="2637623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004547170"/>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CA246138-F283-42E7-A814-C147187D7E51}"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48231095"/>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8 – Samospoštovanje &amp; razpoloženje</a:t>
            </a:r>
          </a:p>
        </p:txBody>
      </p:sp>
      <p:sp>
        <p:nvSpPr>
          <p:cNvPr id="7" name="Slide Number Placeholder 6"/>
          <p:cNvSpPr>
            <a:spLocks noGrp="1"/>
          </p:cNvSpPr>
          <p:nvPr>
            <p:ph type="sldNum" sz="quarter" idx="12"/>
          </p:nvPr>
        </p:nvSpPr>
        <p:spPr/>
        <p:txBody>
          <a:bodyPr/>
          <a:lstStyle/>
          <a:p>
            <a:fld id="{CA246138-F283-42E7-A814-C147187D7E51}"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4319</Words>
  <Application>Microsoft Office PowerPoint</Application>
  <PresentationFormat>Benutzerdefiniert</PresentationFormat>
  <Paragraphs>572</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Calibri Light</vt:lpstr>
      <vt:lpstr>Calibri</vt:lpstr>
      <vt:lpstr>Times New Roman</vt:lpstr>
      <vt:lpstr>Verdana</vt:lpstr>
      <vt:lpstr>Arial</vt:lpstr>
      <vt:lpstr>WingDings</vt:lpstr>
      <vt:lpstr>WingDings</vt:lpstr>
      <vt:lpstr>Symbol</vt:lpstr>
      <vt:lpstr>UKE_PPT-Vorlage_16zu9</vt:lpstr>
      <vt:lpstr>MCT 8 A – Samospoštovanje &amp; razpoloženje</vt:lpstr>
      <vt:lpstr>Zakaj to počnemo?</vt:lpstr>
      <vt:lpstr>Simptomi depresije?</vt:lpstr>
      <vt:lpstr>Simptomi depresije?</vt:lpstr>
      <vt:lpstr>Tak sem rojen... Ali sem tak postal?</vt:lpstr>
      <vt:lpstr>Tak sem rojen... Ali sem tak postal?</vt:lpstr>
      <vt:lpstr>Tak sem rojen... Ali sem tak postal?</vt:lpstr>
      <vt:lpstr>Tak sem rojen... Ali sem tak postal?</vt:lpstr>
      <vt:lpstr>Psihoza &amp; depresija Vpliv psihoze na samospoštovanje</vt:lpstr>
      <vt:lpstr>Psihoza &amp; depresija Vpliv psihoze na samospoštovanje</vt:lpstr>
      <vt:lpstr>Psihoza &amp; depresija Vpliv psihoze na samospoštovanje</vt:lpstr>
      <vt:lpstr>Psihoza &amp; depresija Vpliv psihoze na samospoštovanje</vt:lpstr>
      <vt:lpstr>PowerPoint-Präsentation</vt:lpstr>
      <vt:lpstr>1. Pretirano posploševanje Kakšen pristop bi bil bolj realističen in koristen?</vt:lpstr>
      <vt:lpstr>1. Pretirano posploševanje Kakšen pristop bi bil bolj realističen in koristen?</vt:lpstr>
      <vt:lpstr>1. Pretirano posploševanje Kakšen pristop bi bil bolj realističen in koristen?</vt:lpstr>
      <vt:lpstr>Namesto tega: Ne posplošite iz ene napake na celoto!</vt:lpstr>
      <vt:lpstr>2. Selektivno zaznavanje Kakšen pristop bi bil bolj realističen in koristen?</vt:lpstr>
      <vt:lpstr>2. Selektivno zaznavanje Kakšen pristop bi bil bolj realističen in koristen?</vt:lpstr>
      <vt:lpstr>2. Selektivno zaznavanje Kakšen pristop bi bil bolj realističen in koristen?</vt:lpstr>
      <vt:lpstr>3. Uporaba lastnih standardov kot izključno merilo</vt:lpstr>
      <vt:lpstr>4. Zanikanje pozitivnih in nekritično sprejemanje negativnih komentarjev! Kakšen pristop bi bil bolj realističen in koristen?</vt:lpstr>
      <vt:lpstr>4. Zanikanje pozitivnih in nekritično sprejemanje negativnih komentarjev! Kakšen pristop bi bil bolj realističen in koristen?</vt:lpstr>
      <vt:lpstr>4. Zanikanje pozitivnih in nekritično sprejemanje negativnih komentarjev! Kakšen pristop bi bil bolj realističen in koristen?</vt:lpstr>
      <vt:lpstr>5. “Mišljenje vse ali nič”/ Katastrofiziranje Kakšen pristop bi bil bolj realističen in koristen?</vt:lpstr>
      <vt:lpstr>5. “Mišljenje vse ali nič”/ Katastrofiziranje Kakšen pristop bi bil bolj realističen in koristen?</vt:lpstr>
      <vt:lpstr>6. Potlačevanje negativnih misli Kaj bi bil bolj realističen pristop?</vt:lpstr>
      <vt:lpstr>6. Potlačevanje negativnih misli Kaj bi bil bolj realističen pristop?</vt:lpstr>
      <vt:lpstr>6. Potlačevanje negativnih misli Vaja</vt:lpstr>
      <vt:lpstr>6. Potlačevanje negativnih misli Ali deluje? Ne!</vt:lpstr>
      <vt:lpstr>Namesto tega:</vt:lpstr>
      <vt:lpstr>7. Ostala izkrivljenja v mišljenju</vt:lpstr>
      <vt:lpstr>7. Ostala izkrivljenja v mišljenju</vt:lpstr>
      <vt:lpstr>Izbirno: video posnetki</vt:lpstr>
      <vt:lpstr>Zavedajte se svojih kvalitet!</vt:lpstr>
      <vt:lpstr>Zavedajte se svojih kvalitet!</vt:lpstr>
      <vt:lpstr>Zavedajte se svojih kvalitet!</vt:lpstr>
      <vt:lpstr>Zavedajte se svojih kvalitet!</vt:lpstr>
      <vt:lpstr>Nasveti za izboljšanje depresivnega razpoloženja/ nizkega samospoštovanja</vt:lpstr>
      <vt:lpstr>Nasveti za izboljšanje depresivnega razpoloženja/ nizkega samospoštovanja</vt:lpstr>
      <vt:lpstr>Nasveti za izboljšanje depresivnega razpoloženja/ nizkega samospoštovanja</vt:lpstr>
      <vt:lpstr>Nasveti za izboljšanje depresivnega razpoloženja/ nizkega samospoštovanja</vt:lpstr>
      <vt:lpstr>Nasveti za izboljšanje depresivnega razpoloženja/ nizkega samospoštovanja</vt:lpstr>
      <vt:lpstr>Nasveti za izboljšanje depresivnega razpoloženja/ nizkega samospoštovanja</vt:lpstr>
      <vt:lpstr>Nasveti za izboljšanje depresivnega razpoloženja/ nizkega samospoštovanja</vt:lpstr>
      <vt:lpstr>Uporaba v vsakdanjem življenju</vt:lpstr>
      <vt:lpstr>Uporaba v vsakdanjem življenju</vt:lpstr>
      <vt:lpstr>Uporaba v vsakdanjem življenju</vt:lpstr>
      <vt:lpstr>Uporaba v vsakdanjem življenju</vt:lpstr>
      <vt:lpstr>Kako je to povezano s psihozo?</vt:lpstr>
      <vt:lpstr>Kako je to povezano s psihozo?</vt:lpstr>
      <vt:lpstr>Kako je to povezano s psihozo?</vt:lpstr>
      <vt:lpstr>Hvala za vašo pozornost!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2022-11-09T10:11:58Z</dcterms:modified>
</cp:coreProperties>
</file>