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61" r:id="rId1"/>
  </p:sldMasterIdLst>
  <p:notesMasterIdLst>
    <p:notesMasterId r:id="rId74"/>
  </p:notesMasterIdLst>
  <p:handoutMasterIdLst>
    <p:handoutMasterId r:id="rId75"/>
  </p:handoutMasterIdLst>
  <p:sldIdLst>
    <p:sldId id="609" r:id="rId2"/>
    <p:sldId id="519" r:id="rId3"/>
    <p:sldId id="598" r:id="rId4"/>
    <p:sldId id="597" r:id="rId5"/>
    <p:sldId id="513" r:id="rId6"/>
    <p:sldId id="514" r:id="rId7"/>
    <p:sldId id="522" r:id="rId8"/>
    <p:sldId id="601" r:id="rId9"/>
    <p:sldId id="600" r:id="rId10"/>
    <p:sldId id="599" r:id="rId11"/>
    <p:sldId id="301" r:id="rId12"/>
    <p:sldId id="507" r:id="rId13"/>
    <p:sldId id="510" r:id="rId14"/>
    <p:sldId id="511" r:id="rId15"/>
    <p:sldId id="525" r:id="rId16"/>
    <p:sldId id="604" r:id="rId17"/>
    <p:sldId id="603" r:id="rId18"/>
    <p:sldId id="602" r:id="rId19"/>
    <p:sldId id="543" r:id="rId20"/>
    <p:sldId id="544" r:id="rId21"/>
    <p:sldId id="545" r:id="rId22"/>
    <p:sldId id="546" r:id="rId23"/>
    <p:sldId id="547" r:id="rId24"/>
    <p:sldId id="548" r:id="rId25"/>
    <p:sldId id="549" r:id="rId26"/>
    <p:sldId id="550" r:id="rId27"/>
    <p:sldId id="551" r:id="rId28"/>
    <p:sldId id="552" r:id="rId29"/>
    <p:sldId id="553" r:id="rId30"/>
    <p:sldId id="554" r:id="rId31"/>
    <p:sldId id="555" r:id="rId32"/>
    <p:sldId id="556" r:id="rId33"/>
    <p:sldId id="557" r:id="rId34"/>
    <p:sldId id="558" r:id="rId35"/>
    <p:sldId id="559" r:id="rId36"/>
    <p:sldId id="560" r:id="rId37"/>
    <p:sldId id="561" r:id="rId38"/>
    <p:sldId id="562" r:id="rId39"/>
    <p:sldId id="563" r:id="rId40"/>
    <p:sldId id="595" r:id="rId41"/>
    <p:sldId id="564" r:id="rId42"/>
    <p:sldId id="565" r:id="rId43"/>
    <p:sldId id="566" r:id="rId44"/>
    <p:sldId id="567" r:id="rId45"/>
    <p:sldId id="568" r:id="rId46"/>
    <p:sldId id="569" r:id="rId47"/>
    <p:sldId id="570" r:id="rId48"/>
    <p:sldId id="571" r:id="rId49"/>
    <p:sldId id="572" r:id="rId50"/>
    <p:sldId id="573" r:id="rId51"/>
    <p:sldId id="574" r:id="rId52"/>
    <p:sldId id="575" r:id="rId53"/>
    <p:sldId id="576" r:id="rId54"/>
    <p:sldId id="577" r:id="rId55"/>
    <p:sldId id="578" r:id="rId56"/>
    <p:sldId id="579" r:id="rId57"/>
    <p:sldId id="580" r:id="rId58"/>
    <p:sldId id="581" r:id="rId59"/>
    <p:sldId id="582" r:id="rId60"/>
    <p:sldId id="583" r:id="rId61"/>
    <p:sldId id="584" r:id="rId62"/>
    <p:sldId id="585" r:id="rId63"/>
    <p:sldId id="586" r:id="rId64"/>
    <p:sldId id="587" r:id="rId65"/>
    <p:sldId id="539" r:id="rId66"/>
    <p:sldId id="606" r:id="rId67"/>
    <p:sldId id="605" r:id="rId68"/>
    <p:sldId id="541" r:id="rId69"/>
    <p:sldId id="608" r:id="rId70"/>
    <p:sldId id="607" r:id="rId71"/>
    <p:sldId id="596" r:id="rId72"/>
    <p:sldId id="542" r:id="rId73"/>
  </p:sldIdLst>
  <p:sldSz cx="12195175" cy="6858000"/>
  <p:notesSz cx="7099300" cy="10234613"/>
  <p:embeddedFontLst>
    <p:embeddedFont>
      <p:font typeface="Calibri" panose="020F0502020204030204" pitchFamily="34" charset="0"/>
      <p:regular r:id="rId76"/>
      <p:bold r:id="rId77"/>
      <p:italic r:id="rId78"/>
      <p:boldItalic r:id="rId79"/>
    </p:embeddedFont>
    <p:embeddedFont>
      <p:font typeface="Calibri Light" panose="020F0302020204030204" pitchFamily="34" charset="0"/>
      <p:regular r:id="rId80"/>
      <p:italic r:id="rId81"/>
    </p:embeddedFont>
    <p:embeddedFont>
      <p:font typeface="Verdana" panose="020B0604030504040204" pitchFamily="34" charset="0"/>
      <p:regular r:id="rId82"/>
      <p:bold r:id="rId83"/>
      <p:italic r:id="rId84"/>
      <p:boldItalic r:id="rId85"/>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4114" autoAdjust="0"/>
    <p:restoredTop sz="99881" autoAdjust="0"/>
  </p:normalViewPr>
  <p:slideViewPr>
    <p:cSldViewPr>
      <p:cViewPr varScale="1">
        <p:scale>
          <a:sx n="67" d="100"/>
          <a:sy n="67" d="100"/>
        </p:scale>
        <p:origin x="948"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84" Type="http://schemas.openxmlformats.org/officeDocument/2006/relationships/font" Target="fonts/font9.fntdata"/><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font" Target="fonts/font4.fntdata"/><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7.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83" Type="http://schemas.openxmlformats.org/officeDocument/2006/relationships/font" Target="fonts/font8.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0EC20467-E2A8-4897-93BF-F16307A289B7}" type="slidenum">
              <a:rPr lang="en-GB" altLang="de-DE"/>
              <a:pPr/>
              <a:t>‹Nr.›</a:t>
            </a:fld>
            <a:endParaRPr lang="en-GB" altLang="de-DE"/>
          </a:p>
        </p:txBody>
      </p:sp>
    </p:spTree>
    <p:extLst>
      <p:ext uri="{BB962C8B-B14F-4D97-AF65-F5344CB8AC3E}">
        <p14:creationId xmlns:p14="http://schemas.microsoft.com/office/powerpoint/2010/main" val="1971422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US"/>
          </a:p>
        </p:txBody>
      </p:sp>
      <p:sp>
        <p:nvSpPr>
          <p:cNvPr id="1034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EE289973-F190-4AB4-B711-FECF82347A61}" type="slidenum">
              <a:rPr lang="en-US" altLang="de-DE"/>
              <a:pPr/>
              <a:t>‹Nr.›</a:t>
            </a:fld>
            <a:endParaRPr lang="en-US" altLang="de-DE"/>
          </a:p>
        </p:txBody>
      </p:sp>
    </p:spTree>
    <p:extLst>
      <p:ext uri="{BB962C8B-B14F-4D97-AF65-F5344CB8AC3E}">
        <p14:creationId xmlns:p14="http://schemas.microsoft.com/office/powerpoint/2010/main" val="19767240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1738FB3-0AE1-4A31-8D3F-7505DE49B0AA}" type="slidenum">
              <a:rPr lang="en-US" altLang="de-DE"/>
              <a:pPr eaLnBrk="1" hangingPunct="1"/>
              <a:t>2</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2229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1738FB3-0AE1-4A31-8D3F-7505DE49B0AA}" type="slidenum">
              <a:rPr lang="en-US" altLang="de-DE"/>
              <a:pPr eaLnBrk="1" hangingPunct="1"/>
              <a:t>3</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2229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1738FB3-0AE1-4A31-8D3F-7505DE49B0AA}" type="slidenum">
              <a:rPr lang="en-US" altLang="de-DE"/>
              <a:pPr eaLnBrk="1" hangingPunct="1"/>
              <a:t>4</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2229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289973-F190-4AB4-B711-FECF82347A61}" type="slidenum">
              <a:rPr lang="en-US" altLang="de-DE" smtClean="0"/>
              <a:pPr/>
              <a:t>5</a:t>
            </a:fld>
            <a:endParaRPr lang="en-US" altLang="de-DE"/>
          </a:p>
        </p:txBody>
      </p:sp>
    </p:spTree>
    <p:extLst>
      <p:ext uri="{BB962C8B-B14F-4D97-AF65-F5344CB8AC3E}">
        <p14:creationId xmlns:p14="http://schemas.microsoft.com/office/powerpoint/2010/main" val="471388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289973-F190-4AB4-B711-FECF82347A61}" type="slidenum">
              <a:rPr lang="en-US" altLang="de-DE" smtClean="0"/>
              <a:pPr/>
              <a:t>6</a:t>
            </a:fld>
            <a:endParaRPr lang="en-US" altLang="de-DE"/>
          </a:p>
        </p:txBody>
      </p:sp>
    </p:spTree>
    <p:extLst>
      <p:ext uri="{BB962C8B-B14F-4D97-AF65-F5344CB8AC3E}">
        <p14:creationId xmlns:p14="http://schemas.microsoft.com/office/powerpoint/2010/main" val="1838314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1F378605-83F8-489D-B19E-72C31E383513}" type="slidenum">
              <a:rPr lang="en-US" altLang="de-DE"/>
              <a:pPr eaLnBrk="1" hangingPunct="1"/>
              <a:t>7</a:t>
            </a:fld>
            <a:endParaRPr lang="en-US"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352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1F378605-83F8-489D-B19E-72C31E383513}" type="slidenum">
              <a:rPr lang="en-US" altLang="de-DE"/>
              <a:pPr eaLnBrk="1" hangingPunct="1"/>
              <a:t>8</a:t>
            </a:fld>
            <a:endParaRPr lang="en-US"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352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1F378605-83F8-489D-B19E-72C31E383513}" type="slidenum">
              <a:rPr lang="en-US" altLang="de-DE"/>
              <a:pPr eaLnBrk="1" hangingPunct="1"/>
              <a:t>9</a:t>
            </a:fld>
            <a:endParaRPr lang="en-US"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352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1F378605-83F8-489D-B19E-72C31E383513}" type="slidenum">
              <a:rPr lang="en-US" altLang="de-DE"/>
              <a:pPr eaLnBrk="1" hangingPunct="1"/>
              <a:t>10</a:t>
            </a:fld>
            <a:endParaRPr lang="en-US" altLang="de-DE"/>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352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D101426C-DB93-4C32-975D-5C3D3B9DF277}" type="slidenum">
              <a:rPr lang="en-US" altLang="de-DE"/>
              <a:pPr eaLnBrk="1" hangingPunct="1"/>
              <a:t>11</a:t>
            </a:fld>
            <a:endParaRPr lang="en-US" altLang="de-DE"/>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2051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C9D0C68E-462D-482C-A277-0C9262F4EC73}" type="slidenum">
              <a:rPr lang="en-US" altLang="de-DE"/>
              <a:pPr eaLnBrk="1" hangingPunct="1"/>
              <a:t>12</a:t>
            </a:fld>
            <a:endParaRPr lang="en-US" altLang="de-DE"/>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1376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A50E216-F8F3-4229-B750-1B59A323484E}" type="slidenum">
              <a:rPr lang="en-US" altLang="de-DE"/>
              <a:pPr eaLnBrk="1" hangingPunct="1"/>
              <a:t>13</a:t>
            </a:fld>
            <a:endParaRPr lang="en-US" altLang="de-DE"/>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59097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1CB41351-F8A9-4A50-BBFB-6DAA06412093}" type="slidenum">
              <a:rPr lang="en-US" altLang="de-DE"/>
              <a:pPr eaLnBrk="1" hangingPunct="1"/>
              <a:t>14</a:t>
            </a:fld>
            <a:endParaRPr lang="en-US" altLang="de-DE"/>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62115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D64B325-66B7-47EC-A05C-3D090FC71A73}" type="slidenum">
              <a:rPr lang="en-US" altLang="de-DE"/>
              <a:pPr eaLnBrk="1" hangingPunct="1"/>
              <a:t>15</a:t>
            </a:fld>
            <a:endParaRPr lang="en-US" altLang="de-DE"/>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925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D64B325-66B7-47EC-A05C-3D090FC71A73}" type="slidenum">
              <a:rPr lang="en-US" altLang="de-DE"/>
              <a:pPr eaLnBrk="1" hangingPunct="1"/>
              <a:t>16</a:t>
            </a:fld>
            <a:endParaRPr lang="en-US" altLang="de-DE"/>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925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D64B325-66B7-47EC-A05C-3D090FC71A73}" type="slidenum">
              <a:rPr lang="en-US" altLang="de-DE"/>
              <a:pPr eaLnBrk="1" hangingPunct="1"/>
              <a:t>17</a:t>
            </a:fld>
            <a:endParaRPr lang="en-US" altLang="de-DE"/>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925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D64B325-66B7-47EC-A05C-3D090FC71A73}" type="slidenum">
              <a:rPr lang="en-US" altLang="de-DE"/>
              <a:pPr eaLnBrk="1" hangingPunct="1"/>
              <a:t>18</a:t>
            </a:fld>
            <a:endParaRPr lang="en-US" altLang="de-DE"/>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925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0F9A3F21-30D6-4787-BA90-3814209DF6BB}" type="slidenum">
              <a:rPr lang="en-US" altLang="de-DE">
                <a:solidFill>
                  <a:srgbClr val="000000"/>
                </a:solidFill>
              </a:rPr>
              <a:pPr eaLnBrk="1" hangingPunct="1"/>
              <a:t>19</a:t>
            </a:fld>
            <a:endParaRPr lang="en-US" altLang="de-DE">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5205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C288D44A-E0F8-4B6E-8486-5AC6AADCCE6B}" type="slidenum">
              <a:rPr lang="en-US" altLang="de-DE">
                <a:solidFill>
                  <a:srgbClr val="000000"/>
                </a:solidFill>
              </a:rPr>
              <a:pPr eaLnBrk="1" hangingPunct="1"/>
              <a:t>20</a:t>
            </a:fld>
            <a:endParaRPr lang="en-US" altLang="de-DE">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9870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7CD59935-EA1B-4693-AF64-2B7AA2FDBD8B}" type="slidenum">
              <a:rPr lang="en-US" altLang="de-DE">
                <a:solidFill>
                  <a:srgbClr val="000000"/>
                </a:solidFill>
              </a:rPr>
              <a:pPr eaLnBrk="1" hangingPunct="1"/>
              <a:t>21</a:t>
            </a:fld>
            <a:endParaRPr lang="en-US" altLang="de-DE">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3373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738F2454-9FCE-4E5B-B638-534C67C7D0F7}" type="slidenum">
              <a:rPr lang="en-US" altLang="de-DE">
                <a:solidFill>
                  <a:srgbClr val="000000"/>
                </a:solidFill>
              </a:rPr>
              <a:pPr eaLnBrk="1" hangingPunct="1"/>
              <a:t>22</a:t>
            </a:fld>
            <a:endParaRPr lang="en-US" altLang="de-DE">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6465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6E1979DB-DEDF-4323-90EB-23BB5F87A077}" type="slidenum">
              <a:rPr lang="en-US" altLang="de-DE">
                <a:solidFill>
                  <a:srgbClr val="000000"/>
                </a:solidFill>
              </a:rPr>
              <a:pPr eaLnBrk="1" hangingPunct="1"/>
              <a:t>23</a:t>
            </a:fld>
            <a:endParaRPr lang="en-US" altLang="de-DE">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9781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289973-F190-4AB4-B711-FECF82347A61}" type="slidenum">
              <a:rPr lang="en-US" altLang="de-DE" smtClean="0"/>
              <a:pPr/>
              <a:t>24</a:t>
            </a:fld>
            <a:endParaRPr lang="en-US" altLang="de-DE"/>
          </a:p>
        </p:txBody>
      </p:sp>
    </p:spTree>
    <p:extLst>
      <p:ext uri="{BB962C8B-B14F-4D97-AF65-F5344CB8AC3E}">
        <p14:creationId xmlns:p14="http://schemas.microsoft.com/office/powerpoint/2010/main" val="3626453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289973-F190-4AB4-B711-FECF82347A61}" type="slidenum">
              <a:rPr lang="en-US" altLang="de-DE" smtClean="0"/>
              <a:pPr/>
              <a:t>25</a:t>
            </a:fld>
            <a:endParaRPr lang="en-US" altLang="de-DE"/>
          </a:p>
        </p:txBody>
      </p:sp>
    </p:spTree>
    <p:extLst>
      <p:ext uri="{BB962C8B-B14F-4D97-AF65-F5344CB8AC3E}">
        <p14:creationId xmlns:p14="http://schemas.microsoft.com/office/powerpoint/2010/main" val="4215152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289973-F190-4AB4-B711-FECF82347A61}" type="slidenum">
              <a:rPr lang="en-US" altLang="de-DE" smtClean="0"/>
              <a:pPr/>
              <a:t>26</a:t>
            </a:fld>
            <a:endParaRPr lang="en-US" altLang="de-DE"/>
          </a:p>
        </p:txBody>
      </p:sp>
    </p:spTree>
    <p:extLst>
      <p:ext uri="{BB962C8B-B14F-4D97-AF65-F5344CB8AC3E}">
        <p14:creationId xmlns:p14="http://schemas.microsoft.com/office/powerpoint/2010/main" val="3418822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289973-F190-4AB4-B711-FECF82347A61}" type="slidenum">
              <a:rPr lang="en-US" altLang="de-DE" smtClean="0"/>
              <a:pPr/>
              <a:t>27</a:t>
            </a:fld>
            <a:endParaRPr lang="en-US" altLang="de-DE"/>
          </a:p>
        </p:txBody>
      </p:sp>
    </p:spTree>
    <p:extLst>
      <p:ext uri="{BB962C8B-B14F-4D97-AF65-F5344CB8AC3E}">
        <p14:creationId xmlns:p14="http://schemas.microsoft.com/office/powerpoint/2010/main" val="2753372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73FE1C0-6FF6-4D05-8EE9-E7DE6014457D}" type="slidenum">
              <a:rPr lang="en-US" altLang="de-DE">
                <a:solidFill>
                  <a:srgbClr val="000000"/>
                </a:solidFill>
              </a:rPr>
              <a:pPr eaLnBrk="1" hangingPunct="1"/>
              <a:t>28</a:t>
            </a:fld>
            <a:endParaRPr lang="en-US" altLang="de-DE">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746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D5AAE33-5F07-4A10-95A5-976EC748C196}" type="slidenum">
              <a:rPr lang="en-US" altLang="de-DE">
                <a:solidFill>
                  <a:srgbClr val="000000"/>
                </a:solidFill>
              </a:rPr>
              <a:pPr eaLnBrk="1" hangingPunct="1"/>
              <a:t>29</a:t>
            </a:fld>
            <a:endParaRPr lang="en-US" altLang="de-DE">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8172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65FD6B4-4444-4538-A974-12FB38D968F5}" type="slidenum">
              <a:rPr lang="en-US" altLang="de-DE">
                <a:solidFill>
                  <a:srgbClr val="000000"/>
                </a:solidFill>
              </a:rPr>
              <a:pPr eaLnBrk="1" hangingPunct="1"/>
              <a:t>30</a:t>
            </a:fld>
            <a:endParaRPr lang="en-US" altLang="de-DE">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06646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D112402-E3F3-4A90-9011-F5763814DA93}" type="slidenum">
              <a:rPr lang="en-US" altLang="de-DE">
                <a:solidFill>
                  <a:srgbClr val="000000"/>
                </a:solidFill>
              </a:rPr>
              <a:pPr eaLnBrk="1" hangingPunct="1"/>
              <a:t>31</a:t>
            </a:fld>
            <a:endParaRPr lang="en-US" altLang="de-DE">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271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102FA0F4-22A0-441B-9A6C-1B9D9249EC4F}" type="slidenum">
              <a:rPr lang="en-US" altLang="de-DE">
                <a:solidFill>
                  <a:srgbClr val="000000"/>
                </a:solidFill>
              </a:rPr>
              <a:pPr eaLnBrk="1" hangingPunct="1"/>
              <a:t>32</a:t>
            </a:fld>
            <a:endParaRPr lang="en-US" altLang="de-DE">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89532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40197C0D-4546-479B-8F68-70541126D5D3}" type="slidenum">
              <a:rPr lang="en-US" altLang="de-DE">
                <a:solidFill>
                  <a:srgbClr val="000000"/>
                </a:solidFill>
              </a:rPr>
              <a:pPr eaLnBrk="1" hangingPunct="1"/>
              <a:t>33</a:t>
            </a:fld>
            <a:endParaRPr lang="en-US" altLang="de-DE">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589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89ABA88E-E6F8-406B-A9A0-4853B3D460EB}" type="slidenum">
              <a:rPr lang="en-US" altLang="de-DE">
                <a:solidFill>
                  <a:srgbClr val="000000"/>
                </a:solidFill>
              </a:rPr>
              <a:pPr eaLnBrk="1" hangingPunct="1"/>
              <a:t>34</a:t>
            </a:fld>
            <a:endParaRPr lang="en-US" altLang="de-DE">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9313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B3E98D0-DAFA-4869-BB0E-0CA2068643BD}" type="slidenum">
              <a:rPr lang="en-US" altLang="de-DE">
                <a:solidFill>
                  <a:srgbClr val="000000"/>
                </a:solidFill>
              </a:rPr>
              <a:pPr eaLnBrk="1" hangingPunct="1"/>
              <a:t>35</a:t>
            </a:fld>
            <a:endParaRPr lang="en-US" altLang="de-DE">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3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6052586C-24B5-4F34-AD73-66094A0699B1}" type="slidenum">
              <a:rPr lang="en-US" altLang="de-DE">
                <a:solidFill>
                  <a:srgbClr val="000000"/>
                </a:solidFill>
              </a:rPr>
              <a:pPr eaLnBrk="1" hangingPunct="1"/>
              <a:t>36</a:t>
            </a:fld>
            <a:endParaRPr lang="en-US" altLang="de-DE">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6458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FC710A1C-4526-461F-A634-B2C6828EB8DF}" type="slidenum">
              <a:rPr lang="en-US" altLang="de-DE">
                <a:solidFill>
                  <a:srgbClr val="000000"/>
                </a:solidFill>
              </a:rPr>
              <a:pPr eaLnBrk="1" hangingPunct="1"/>
              <a:t>37</a:t>
            </a:fld>
            <a:endParaRPr lang="en-US" altLang="de-DE">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0902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66CD0E64-FF37-4A0A-BB95-B76446483AAF}" type="slidenum">
              <a:rPr lang="en-US" altLang="de-DE">
                <a:solidFill>
                  <a:srgbClr val="000000"/>
                </a:solidFill>
              </a:rPr>
              <a:pPr eaLnBrk="1" hangingPunct="1"/>
              <a:t>38</a:t>
            </a:fld>
            <a:endParaRPr lang="en-US" altLang="de-DE">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34182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A2097B93-5A56-49C6-99B8-DB6D687985EB}" type="slidenum">
              <a:rPr lang="en-US" altLang="de-DE">
                <a:solidFill>
                  <a:srgbClr val="000000"/>
                </a:solidFill>
              </a:rPr>
              <a:pPr eaLnBrk="1" hangingPunct="1"/>
              <a:t>39</a:t>
            </a:fld>
            <a:endParaRPr lang="en-US" altLang="de-DE">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7894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02DABB0-A33F-4D8D-AD67-AAEFFA3142B1}" type="slidenum">
              <a:rPr lang="en-US" altLang="de-DE">
                <a:solidFill>
                  <a:srgbClr val="000000"/>
                </a:solidFill>
              </a:rPr>
              <a:pPr eaLnBrk="1" hangingPunct="1"/>
              <a:t>41</a:t>
            </a:fld>
            <a:endParaRPr lang="en-US" altLang="de-DE">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27516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A95E357F-0760-4F50-B1EE-CEFCF217773D}" type="slidenum">
              <a:rPr lang="en-US" altLang="de-DE">
                <a:solidFill>
                  <a:srgbClr val="000000"/>
                </a:solidFill>
              </a:rPr>
              <a:pPr eaLnBrk="1" hangingPunct="1"/>
              <a:t>42</a:t>
            </a:fld>
            <a:endParaRPr lang="en-US" altLang="de-DE">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59304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A4A3ED3-6663-465F-A1D5-3C87D9EC22C1}" type="slidenum">
              <a:rPr lang="en-US" altLang="de-DE">
                <a:solidFill>
                  <a:srgbClr val="000000"/>
                </a:solidFill>
              </a:rPr>
              <a:pPr eaLnBrk="1" hangingPunct="1"/>
              <a:t>43</a:t>
            </a:fld>
            <a:endParaRPr lang="en-US" altLang="de-DE">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22913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D2675C11-F6CC-467F-B346-4C31A039E1B2}" type="slidenum">
              <a:rPr lang="en-US" altLang="de-DE">
                <a:solidFill>
                  <a:srgbClr val="000000"/>
                </a:solidFill>
              </a:rPr>
              <a:pPr eaLnBrk="1" hangingPunct="1"/>
              <a:t>44</a:t>
            </a:fld>
            <a:endParaRPr lang="en-US" altLang="de-DE">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6255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6415871-4663-4CCF-BFF4-104D9FC8BA36}" type="slidenum">
              <a:rPr lang="en-US" altLang="de-DE">
                <a:solidFill>
                  <a:srgbClr val="000000"/>
                </a:solidFill>
              </a:rPr>
              <a:pPr eaLnBrk="1" hangingPunct="1"/>
              <a:t>45</a:t>
            </a:fld>
            <a:endParaRPr lang="en-US" altLang="de-DE">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43694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41A5B4D9-C40F-4297-8BA4-5D29699B3F25}" type="slidenum">
              <a:rPr lang="en-US" altLang="de-DE">
                <a:solidFill>
                  <a:srgbClr val="000000"/>
                </a:solidFill>
              </a:rPr>
              <a:pPr eaLnBrk="1" hangingPunct="1"/>
              <a:t>46</a:t>
            </a:fld>
            <a:endParaRPr lang="en-US" altLang="de-DE">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4870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6E0179C1-C79B-47F1-92EF-FDEBECE3AC79}" type="slidenum">
              <a:rPr lang="en-US" altLang="de-DE">
                <a:solidFill>
                  <a:srgbClr val="000000"/>
                </a:solidFill>
              </a:rPr>
              <a:pPr eaLnBrk="1" hangingPunct="1"/>
              <a:t>47</a:t>
            </a:fld>
            <a:endParaRPr lang="en-US" altLang="de-DE">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2119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826D70A-8652-44CE-97FA-6276EAF4E802}" type="slidenum">
              <a:rPr lang="en-US" altLang="de-DE">
                <a:solidFill>
                  <a:srgbClr val="000000"/>
                </a:solidFill>
              </a:rPr>
              <a:pPr eaLnBrk="1" hangingPunct="1"/>
              <a:t>48</a:t>
            </a:fld>
            <a:endParaRPr lang="en-US" altLang="de-DE">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6768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A0C50397-0E7C-4A2F-9DD0-97683393A490}" type="slidenum">
              <a:rPr lang="en-US" altLang="de-DE">
                <a:solidFill>
                  <a:srgbClr val="000000"/>
                </a:solidFill>
              </a:rPr>
              <a:pPr eaLnBrk="1" hangingPunct="1"/>
              <a:t>49</a:t>
            </a:fld>
            <a:endParaRPr lang="en-US" altLang="de-DE">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43985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E05D7CBE-57CD-4C58-8573-74046C606003}" type="slidenum">
              <a:rPr lang="en-US" altLang="de-DE">
                <a:solidFill>
                  <a:srgbClr val="000000"/>
                </a:solidFill>
              </a:rPr>
              <a:pPr eaLnBrk="1" hangingPunct="1"/>
              <a:t>50</a:t>
            </a:fld>
            <a:endParaRPr lang="en-US" altLang="de-DE">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0928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BE21F28A-AA56-43B7-ACAD-9E8A9AB4CDE0}" type="slidenum">
              <a:rPr lang="en-US" altLang="de-DE">
                <a:solidFill>
                  <a:srgbClr val="000000"/>
                </a:solidFill>
              </a:rPr>
              <a:pPr eaLnBrk="1" hangingPunct="1"/>
              <a:t>51</a:t>
            </a:fld>
            <a:endParaRPr lang="en-US" altLang="de-DE">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0417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B124E3B-4AEA-4D92-A193-FB6C398AF915}" type="slidenum">
              <a:rPr lang="en-US" altLang="de-DE">
                <a:solidFill>
                  <a:srgbClr val="000000"/>
                </a:solidFill>
              </a:rPr>
              <a:pPr eaLnBrk="1" hangingPunct="1"/>
              <a:t>52</a:t>
            </a:fld>
            <a:endParaRPr lang="en-US" altLang="de-DE">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76296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2268B00F-B6AA-48C3-8262-B4CE02AEE859}" type="slidenum">
              <a:rPr lang="en-US" altLang="de-DE">
                <a:solidFill>
                  <a:srgbClr val="000000"/>
                </a:solidFill>
              </a:rPr>
              <a:pPr eaLnBrk="1" hangingPunct="1"/>
              <a:t>53</a:t>
            </a:fld>
            <a:endParaRPr lang="en-US" altLang="de-DE">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3585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881A44C-2461-4427-9062-6F1C87431297}" type="slidenum">
              <a:rPr lang="en-US" altLang="de-DE">
                <a:solidFill>
                  <a:srgbClr val="000000"/>
                </a:solidFill>
              </a:rPr>
              <a:pPr eaLnBrk="1" hangingPunct="1"/>
              <a:t>54</a:t>
            </a:fld>
            <a:endParaRPr lang="en-US" altLang="de-DE">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21959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71711771-CC2A-4B18-9E98-6B30031A3CCE}" type="slidenum">
              <a:rPr lang="en-US" altLang="de-DE">
                <a:solidFill>
                  <a:srgbClr val="000000"/>
                </a:solidFill>
              </a:rPr>
              <a:pPr eaLnBrk="1" hangingPunct="1"/>
              <a:t>55</a:t>
            </a:fld>
            <a:endParaRPr lang="en-US" altLang="de-DE">
              <a:solidFill>
                <a:srgbClr val="000000"/>
              </a:solidFill>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95292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A9E22C5-E207-47E5-B28A-75CBBBCA0C59}" type="slidenum">
              <a:rPr lang="en-US" altLang="de-DE">
                <a:solidFill>
                  <a:srgbClr val="000000"/>
                </a:solidFill>
              </a:rPr>
              <a:pPr eaLnBrk="1" hangingPunct="1"/>
              <a:t>56</a:t>
            </a:fld>
            <a:endParaRPr lang="en-US" altLang="de-DE">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37805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E03DA3CD-A5B8-4703-8D45-647DBE99F22E}" type="slidenum">
              <a:rPr lang="en-US" altLang="de-DE">
                <a:solidFill>
                  <a:srgbClr val="000000"/>
                </a:solidFill>
              </a:rPr>
              <a:pPr eaLnBrk="1" hangingPunct="1"/>
              <a:t>57</a:t>
            </a:fld>
            <a:endParaRPr lang="en-US" altLang="de-DE">
              <a:solidFill>
                <a:srgbClr val="000000"/>
              </a:solidFill>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15905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50FF55EA-DEFF-413B-A526-E657AA6E7535}" type="slidenum">
              <a:rPr lang="en-US" altLang="de-DE">
                <a:solidFill>
                  <a:srgbClr val="000000"/>
                </a:solidFill>
              </a:rPr>
              <a:pPr eaLnBrk="1" hangingPunct="1"/>
              <a:t>58</a:t>
            </a:fld>
            <a:endParaRPr lang="en-US" altLang="de-DE">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01122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866F7833-E629-42F5-AB5F-1BBB70E2A15E}" type="slidenum">
              <a:rPr lang="en-US" altLang="de-DE">
                <a:solidFill>
                  <a:srgbClr val="000000"/>
                </a:solidFill>
              </a:rPr>
              <a:pPr eaLnBrk="1" hangingPunct="1"/>
              <a:t>59</a:t>
            </a:fld>
            <a:endParaRPr lang="en-US" altLang="de-DE">
              <a:solidFill>
                <a:srgbClr val="000000"/>
              </a:solidFill>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02717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C4ACB071-E117-4C6C-BFAF-7553E43B242D}" type="slidenum">
              <a:rPr lang="en-US" altLang="de-DE">
                <a:solidFill>
                  <a:srgbClr val="000000"/>
                </a:solidFill>
              </a:rPr>
              <a:pPr eaLnBrk="1" hangingPunct="1"/>
              <a:t>60</a:t>
            </a:fld>
            <a:endParaRPr lang="en-US" altLang="de-DE">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64565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87FC1A3-8080-4D13-8257-49065AAF5BF3}" type="slidenum">
              <a:rPr lang="en-US" altLang="de-DE">
                <a:solidFill>
                  <a:srgbClr val="000000"/>
                </a:solidFill>
              </a:rPr>
              <a:pPr eaLnBrk="1" hangingPunct="1"/>
              <a:t>61</a:t>
            </a:fld>
            <a:endParaRPr lang="en-US" altLang="de-DE">
              <a:solidFill>
                <a:srgbClr val="000000"/>
              </a:solidFill>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65633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7AB0A608-8958-469D-9AE7-8B925E7C045C}" type="slidenum">
              <a:rPr lang="en-US" altLang="de-DE">
                <a:solidFill>
                  <a:srgbClr val="000000"/>
                </a:solidFill>
              </a:rPr>
              <a:pPr eaLnBrk="1" hangingPunct="1"/>
              <a:t>62</a:t>
            </a:fld>
            <a:endParaRPr lang="en-US" altLang="de-DE">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1013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B5D0A73-222B-4855-8E92-E68764E43A0F}" type="slidenum">
              <a:rPr lang="en-US" altLang="de-DE">
                <a:solidFill>
                  <a:srgbClr val="000000"/>
                </a:solidFill>
              </a:rPr>
              <a:pPr eaLnBrk="1" hangingPunct="1"/>
              <a:t>63</a:t>
            </a:fld>
            <a:endParaRPr lang="en-US" altLang="de-DE">
              <a:solidFill>
                <a:srgbClr val="000000"/>
              </a:solidFill>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0653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344EF6F2-ABCA-4B5E-8490-CE7D2784CEFE}" type="slidenum">
              <a:rPr lang="en-US" altLang="de-DE">
                <a:solidFill>
                  <a:srgbClr val="000000"/>
                </a:solidFill>
              </a:rPr>
              <a:pPr eaLnBrk="1" hangingPunct="1"/>
              <a:t>64</a:t>
            </a:fld>
            <a:endParaRPr lang="en-US" altLang="de-DE">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49425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B12D4E3-8172-430E-80D3-8DCC7B8AE4CB}" type="slidenum">
              <a:rPr lang="en-US" altLang="de-DE"/>
              <a:pPr eaLnBrk="1" hangingPunct="1"/>
              <a:t>65</a:t>
            </a:fld>
            <a:endParaRPr lang="en-US" altLang="de-DE"/>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33711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B12D4E3-8172-430E-80D3-8DCC7B8AE4CB}" type="slidenum">
              <a:rPr lang="en-US" altLang="de-DE"/>
              <a:pPr eaLnBrk="1" hangingPunct="1"/>
              <a:t>66</a:t>
            </a:fld>
            <a:endParaRPr lang="en-US" altLang="de-DE"/>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33711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9B12D4E3-8172-430E-80D3-8DCC7B8AE4CB}" type="slidenum">
              <a:rPr lang="en-US" altLang="de-DE"/>
              <a:pPr eaLnBrk="1" hangingPunct="1"/>
              <a:t>67</a:t>
            </a:fld>
            <a:endParaRPr lang="en-US" altLang="de-DE"/>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33711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D6D9C080-CDA5-42FB-B78D-F5CDE1138C92}" type="slidenum">
              <a:rPr lang="en-US" altLang="de-DE"/>
              <a:pPr eaLnBrk="1" hangingPunct="1"/>
              <a:t>68</a:t>
            </a:fld>
            <a:endParaRPr lang="en-US" altLang="de-DE"/>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68412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D6D9C080-CDA5-42FB-B78D-F5CDE1138C92}" type="slidenum">
              <a:rPr lang="en-US" altLang="de-DE"/>
              <a:pPr eaLnBrk="1" hangingPunct="1"/>
              <a:t>69</a:t>
            </a:fld>
            <a:endParaRPr lang="en-US" altLang="de-DE"/>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68412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D6D9C080-CDA5-42FB-B78D-F5CDE1138C92}" type="slidenum">
              <a:rPr lang="en-US" altLang="de-DE"/>
              <a:pPr eaLnBrk="1" hangingPunct="1"/>
              <a:t>70</a:t>
            </a:fld>
            <a:endParaRPr lang="en-US" altLang="de-DE"/>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68412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b="1">
                <a:solidFill>
                  <a:schemeClr val="tx1"/>
                </a:solidFill>
                <a:latin typeface="Arial" panose="020B0604020202020204" pitchFamily="34" charset="0"/>
              </a:defRPr>
            </a:lvl1pPr>
            <a:lvl2pPr marL="742950" indent="-285750" defTabSz="990600" eaLnBrk="0" hangingPunct="0">
              <a:defRPr b="1">
                <a:solidFill>
                  <a:schemeClr val="tx1"/>
                </a:solidFill>
                <a:latin typeface="Arial" panose="020B0604020202020204" pitchFamily="34" charset="0"/>
              </a:defRPr>
            </a:lvl2pPr>
            <a:lvl3pPr marL="1143000" indent="-228600" defTabSz="990600" eaLnBrk="0" hangingPunct="0">
              <a:defRPr b="1">
                <a:solidFill>
                  <a:schemeClr val="tx1"/>
                </a:solidFill>
                <a:latin typeface="Arial" panose="020B0604020202020204" pitchFamily="34" charset="0"/>
              </a:defRPr>
            </a:lvl3pPr>
            <a:lvl4pPr marL="1600200" indent="-228600" defTabSz="990600" eaLnBrk="0" hangingPunct="0">
              <a:defRPr b="1">
                <a:solidFill>
                  <a:schemeClr val="tx1"/>
                </a:solidFill>
                <a:latin typeface="Arial" panose="020B0604020202020204" pitchFamily="34" charset="0"/>
              </a:defRPr>
            </a:lvl4pPr>
            <a:lvl5pPr marL="2057400" indent="-228600" defTabSz="990600" eaLnBrk="0" hangingPunct="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2B731E70-3282-4DFD-9E20-61CCDACB25DB}" type="slidenum">
              <a:rPr lang="en-US" altLang="de-DE"/>
              <a:pPr eaLnBrk="1" hangingPunct="1"/>
              <a:t>72</a:t>
            </a:fld>
            <a:endParaRPr lang="en-US" altLang="de-DE"/>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9656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b="0" dirty="0" err="1">
                <a:latin typeface="+mj-lt"/>
              </a:rPr>
              <a:t>Uporabo</a:t>
            </a:r>
            <a:r>
              <a:rPr lang="es-ES" altLang="ko-KR" sz="1000" b="0" dirty="0">
                <a:latin typeface="+mj-lt"/>
              </a:rPr>
              <a:t> </a:t>
            </a:r>
            <a:r>
              <a:rPr lang="es-ES" altLang="ko-KR" sz="1000" b="0" dirty="0" err="1">
                <a:latin typeface="+mj-lt"/>
              </a:rPr>
              <a:t>slik</a:t>
            </a:r>
            <a:r>
              <a:rPr lang="es-ES" altLang="ko-KR" sz="1000" b="0" dirty="0">
                <a:latin typeface="+mj-lt"/>
              </a:rPr>
              <a:t> v </a:t>
            </a:r>
            <a:r>
              <a:rPr lang="es-ES" altLang="ko-KR" sz="1000" b="0" dirty="0" err="1">
                <a:latin typeface="+mj-lt"/>
              </a:rPr>
              <a:t>tem</a:t>
            </a:r>
            <a:r>
              <a:rPr lang="es-ES" altLang="ko-KR" sz="1000" b="0" dirty="0">
                <a:latin typeface="+mj-lt"/>
              </a:rPr>
              <a:t> </a:t>
            </a:r>
            <a:r>
              <a:rPr lang="es-ES" altLang="ko-KR" sz="1000" b="0" dirty="0" err="1">
                <a:latin typeface="+mj-lt"/>
              </a:rPr>
              <a:t>modulu</a:t>
            </a:r>
            <a:r>
              <a:rPr lang="es-ES" altLang="ko-KR" sz="1000" b="0" dirty="0">
                <a:latin typeface="+mj-lt"/>
              </a:rPr>
              <a:t> so </a:t>
            </a:r>
            <a:r>
              <a:rPr lang="es-ES" altLang="ko-KR" sz="1000" b="0" dirty="0" err="1">
                <a:latin typeface="+mj-lt"/>
              </a:rPr>
              <a:t>prijazno</a:t>
            </a:r>
            <a:r>
              <a:rPr lang="es-ES" altLang="ko-KR" sz="1000" b="0" dirty="0">
                <a:latin typeface="+mj-lt"/>
              </a:rPr>
              <a:t> </a:t>
            </a:r>
            <a:r>
              <a:rPr lang="es-ES" altLang="ko-KR" sz="1000" b="0" dirty="0" err="1">
                <a:latin typeface="+mj-lt"/>
              </a:rPr>
              <a:t>dovolili</a:t>
            </a:r>
            <a:r>
              <a:rPr lang="es-ES" altLang="ko-KR" sz="1000" b="0" dirty="0">
                <a:latin typeface="+mj-lt"/>
              </a:rPr>
              <a:t> </a:t>
            </a:r>
            <a:r>
              <a:rPr lang="es-ES" altLang="ko-KR" sz="1000" b="0" dirty="0" err="1">
                <a:latin typeface="+mj-lt"/>
              </a:rPr>
              <a:t>umetniki</a:t>
            </a:r>
            <a:r>
              <a:rPr lang="es-ES" altLang="ko-KR" sz="1000" b="0" dirty="0">
                <a:latin typeface="+mj-lt"/>
              </a:rPr>
              <a:t> in </a:t>
            </a:r>
            <a:r>
              <a:rPr lang="es-ES" altLang="ko-KR" sz="1000" b="0" dirty="0" err="1">
                <a:latin typeface="+mj-lt"/>
              </a:rPr>
              <a:t>lastniki</a:t>
            </a:r>
            <a:r>
              <a:rPr lang="es-ES" altLang="ko-KR" sz="1000" b="0" dirty="0">
                <a:latin typeface="+mj-lt"/>
              </a:rPr>
              <a:t> </a:t>
            </a:r>
            <a:r>
              <a:rPr lang="es-ES" altLang="ko-KR" sz="1000" b="0" dirty="0" err="1">
                <a:latin typeface="+mj-lt"/>
              </a:rPr>
              <a:t>avtorskih</a:t>
            </a:r>
            <a:r>
              <a:rPr lang="es-ES" altLang="ko-KR" sz="1000" b="0" dirty="0">
                <a:latin typeface="+mj-lt"/>
              </a:rPr>
              <a:t> </a:t>
            </a:r>
            <a:r>
              <a:rPr lang="es-ES" altLang="ko-KR" sz="1000" b="0" dirty="0" err="1">
                <a:latin typeface="+mj-lt"/>
              </a:rPr>
              <a:t>pravic</a:t>
            </a:r>
            <a:r>
              <a:rPr lang="es-ES" altLang="ko-KR" sz="1000" b="0" dirty="0">
                <a:latin typeface="+mj-lt"/>
              </a:rPr>
              <a:t>. </a:t>
            </a:r>
            <a:r>
              <a:rPr lang="es-ES" altLang="ko-KR" sz="1000" b="0" dirty="0" err="1">
                <a:latin typeface="+mj-lt"/>
              </a:rPr>
              <a:t>Za</a:t>
            </a:r>
            <a:r>
              <a:rPr lang="es-ES" altLang="ko-KR" sz="1000" b="0" dirty="0">
                <a:latin typeface="+mj-lt"/>
              </a:rPr>
              <a:t> </a:t>
            </a:r>
            <a:r>
              <a:rPr lang="es-ES" altLang="ko-KR" sz="1000" b="0" dirty="0" err="1">
                <a:latin typeface="+mj-lt"/>
              </a:rPr>
              <a:t>podrobnosti</a:t>
            </a:r>
            <a:r>
              <a:rPr lang="es-ES" altLang="ko-KR" sz="1000" b="0" dirty="0">
                <a:latin typeface="+mj-lt"/>
              </a:rPr>
              <a:t> (</a:t>
            </a:r>
            <a:r>
              <a:rPr lang="es-ES" altLang="ko-KR" sz="1000" b="0" dirty="0" err="1">
                <a:latin typeface="+mj-lt"/>
              </a:rPr>
              <a:t>umetnik</a:t>
            </a:r>
            <a:r>
              <a:rPr lang="es-ES" altLang="ko-KR" sz="1000" b="0" dirty="0">
                <a:latin typeface="+mj-lt"/>
              </a:rPr>
              <a:t>, </a:t>
            </a:r>
            <a:r>
              <a:rPr lang="es-ES" altLang="ko-KR" sz="1000" b="0" dirty="0" err="1">
                <a:latin typeface="+mj-lt"/>
              </a:rPr>
              <a:t>naslov</a:t>
            </a:r>
            <a:r>
              <a:rPr lang="es-ES" altLang="ko-KR" sz="1000" b="0" dirty="0">
                <a:latin typeface="+mj-lt"/>
              </a:rPr>
              <a:t>), </a:t>
            </a:r>
            <a:r>
              <a:rPr lang="es-ES" altLang="ko-KR" sz="1000" b="0" dirty="0" err="1">
                <a:latin typeface="+mj-lt"/>
              </a:rPr>
              <a:t>prosimo</a:t>
            </a:r>
            <a:r>
              <a:rPr lang="es-ES" altLang="ko-KR" sz="1000" b="0" dirty="0">
                <a:latin typeface="+mj-lt"/>
              </a:rPr>
              <a:t> </a:t>
            </a:r>
            <a:r>
              <a:rPr lang="es-ES" altLang="ko-KR" sz="1000" b="0" dirty="0" err="1">
                <a:latin typeface="+mj-lt"/>
              </a:rPr>
              <a:t>poglejte</a:t>
            </a:r>
            <a:r>
              <a:rPr lang="es-ES" altLang="ko-KR" sz="1000" b="0" dirty="0">
                <a:latin typeface="+mj-lt"/>
              </a:rPr>
              <a:t> na </a:t>
            </a:r>
            <a:r>
              <a:rPr lang="es-ES" altLang="ko-KR" sz="1000" b="0" dirty="0" err="1">
                <a:latin typeface="+mj-lt"/>
              </a:rPr>
              <a:t>konec</a:t>
            </a:r>
            <a:r>
              <a:rPr lang="es-ES" altLang="ko-KR" sz="1000" b="0" dirty="0">
                <a:latin typeface="+mj-lt"/>
              </a:rPr>
              <a:t> te </a:t>
            </a:r>
            <a:r>
              <a:rPr lang="es-ES" altLang="ko-KR" sz="1000" b="0" dirty="0" err="1">
                <a:latin typeface="+mj-lt"/>
              </a:rPr>
              <a:t>predstavitve</a:t>
            </a:r>
            <a:r>
              <a:rPr lang="es-E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3 – Spreminjanje prepričanj</a:t>
            </a:r>
          </a:p>
        </p:txBody>
      </p:sp>
      <p:sp>
        <p:nvSpPr>
          <p:cNvPr id="4" name="Slide Number Placeholder 3"/>
          <p:cNvSpPr>
            <a:spLocks noGrp="1"/>
          </p:cNvSpPr>
          <p:nvPr>
            <p:ph type="sldNum" sz="quarter" idx="12"/>
          </p:nvPr>
        </p:nvSpPr>
        <p:spPr bwMode="gray"/>
        <p:txBody>
          <a:bodyPr/>
          <a:lstStyle>
            <a:lvl1pPr>
              <a:defRPr b="0"/>
            </a:lvl1pPr>
          </a:lstStyle>
          <a:p>
            <a:fld id="{CDDEE993-0CF8-4675-AF12-9E0C9305F20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3 – Spreminjanje prepričanj</a:t>
            </a:r>
          </a:p>
        </p:txBody>
      </p:sp>
      <p:sp>
        <p:nvSpPr>
          <p:cNvPr id="6" name="Slide Number Placeholder 5"/>
          <p:cNvSpPr>
            <a:spLocks noGrp="1"/>
          </p:cNvSpPr>
          <p:nvPr>
            <p:ph type="sldNum" sz="quarter" idx="12"/>
          </p:nvPr>
        </p:nvSpPr>
        <p:spPr bwMode="gray"/>
        <p:txBody>
          <a:bodyPr>
            <a:noAutofit/>
          </a:bodyPr>
          <a:lstStyle>
            <a:lvl1pPr>
              <a:defRPr b="0"/>
            </a:lvl1pPr>
          </a:lstStyle>
          <a:p>
            <a:fld id="{CB4C3459-916B-49C4-B534-1ED5EAB0822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3 – Spreminjanje prepričanj</a:t>
            </a:r>
          </a:p>
        </p:txBody>
      </p:sp>
      <p:sp>
        <p:nvSpPr>
          <p:cNvPr id="7" name="Slide Number Placeholder 6"/>
          <p:cNvSpPr>
            <a:spLocks noGrp="1"/>
          </p:cNvSpPr>
          <p:nvPr>
            <p:ph type="sldNum" sz="quarter" idx="12"/>
          </p:nvPr>
        </p:nvSpPr>
        <p:spPr bwMode="gray"/>
        <p:txBody>
          <a:bodyPr/>
          <a:lstStyle>
            <a:lvl1pPr>
              <a:defRPr b="0"/>
            </a:lvl1pPr>
          </a:lstStyle>
          <a:p>
            <a:fld id="{E7CF9949-7677-4D96-B278-1FD729E3C38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3 – Spreminjanje prepričanj</a:t>
            </a:r>
          </a:p>
        </p:txBody>
      </p:sp>
      <p:sp>
        <p:nvSpPr>
          <p:cNvPr id="7" name="Slide Number Placeholder 6"/>
          <p:cNvSpPr>
            <a:spLocks noGrp="1"/>
          </p:cNvSpPr>
          <p:nvPr>
            <p:ph type="sldNum" sz="quarter" idx="12"/>
          </p:nvPr>
        </p:nvSpPr>
        <p:spPr bwMode="gray"/>
        <p:txBody>
          <a:bodyPr/>
          <a:lstStyle>
            <a:lvl1pPr>
              <a:defRPr b="0"/>
            </a:lvl1pPr>
          </a:lstStyle>
          <a:p>
            <a:fld id="{CDDEE993-0CF8-4675-AF12-9E0C9305F20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3 – Spreminjanje prepričanj</a:t>
            </a:r>
          </a:p>
        </p:txBody>
      </p:sp>
      <p:sp>
        <p:nvSpPr>
          <p:cNvPr id="7" name="Slide Number Placeholder 6"/>
          <p:cNvSpPr>
            <a:spLocks noGrp="1"/>
          </p:cNvSpPr>
          <p:nvPr>
            <p:ph type="sldNum" sz="quarter" idx="12"/>
          </p:nvPr>
        </p:nvSpPr>
        <p:spPr bwMode="gray"/>
        <p:txBody>
          <a:bodyPr/>
          <a:lstStyle>
            <a:lvl1pPr>
              <a:defRPr b="0"/>
            </a:lvl1pPr>
          </a:lstStyle>
          <a:p>
            <a:fld id="{CDDEE993-0CF8-4675-AF12-9E0C9305F20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3 – Spreminjanje prepričanj</a:t>
            </a:r>
          </a:p>
        </p:txBody>
      </p:sp>
      <p:sp>
        <p:nvSpPr>
          <p:cNvPr id="5" name="Slide Number Placeholder 4"/>
          <p:cNvSpPr>
            <a:spLocks noGrp="1"/>
          </p:cNvSpPr>
          <p:nvPr>
            <p:ph type="sldNum" sz="quarter" idx="12"/>
          </p:nvPr>
        </p:nvSpPr>
        <p:spPr bwMode="gray"/>
        <p:txBody>
          <a:bodyPr/>
          <a:lstStyle>
            <a:lvl1pPr>
              <a:defRPr b="0"/>
            </a:lvl1pPr>
          </a:lstStyle>
          <a:p>
            <a:fld id="{94AC403F-936F-403B-9B22-7D0A8CA62A0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3 – Spreminjanje prepričanj</a:t>
            </a:r>
          </a:p>
        </p:txBody>
      </p:sp>
      <p:sp>
        <p:nvSpPr>
          <p:cNvPr id="4" name="Slide Number Placeholder 3"/>
          <p:cNvSpPr>
            <a:spLocks noGrp="1"/>
          </p:cNvSpPr>
          <p:nvPr>
            <p:ph type="sldNum" sz="quarter" idx="12"/>
          </p:nvPr>
        </p:nvSpPr>
        <p:spPr bwMode="gray"/>
        <p:txBody>
          <a:bodyPr/>
          <a:lstStyle>
            <a:lvl1pPr>
              <a:defRPr b="0"/>
            </a:lvl1pPr>
          </a:lstStyle>
          <a:p>
            <a:fld id="{D5966491-912D-4D6E-90FD-21B2CE5986F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3 – Spreminjanje prepričanj</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DDEE993-0CF8-4675-AF12-9E0C9305F20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3 A – Spreminjanje prepričanj</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6906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Spreminjanje prepričanj</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sl-SI" altLang="de-DE" sz="2400" dirty="0">
                <a:solidFill>
                  <a:srgbClr val="333333"/>
                </a:solidFill>
              </a:rPr>
              <a:t>Ljudje imajo težnjo, da se držijo svojih prvih vtisov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predsodek</a:t>
            </a:r>
            <a:r>
              <a:rPr lang="en-US" altLang="de-DE" sz="2400" dirty="0">
                <a:solidFill>
                  <a:srgbClr val="333333"/>
                </a:solidFill>
              </a:rPr>
              <a:t>, </a:t>
            </a:r>
            <a:r>
              <a:rPr lang="sl-SI" altLang="de-DE" sz="2400">
                <a:solidFill>
                  <a:srgbClr val="333333"/>
                </a:solidFill>
              </a:rPr>
              <a:t>stališče </a:t>
            </a:r>
            <a:r>
              <a:rPr lang="en-US" altLang="de-DE" sz="2400">
                <a:solidFill>
                  <a:srgbClr val="333333"/>
                </a:solidFill>
              </a:rPr>
              <a:t>“</a:t>
            </a:r>
            <a:r>
              <a:rPr lang="sl-SI" altLang="de-DE" sz="2400">
                <a:solidFill>
                  <a:srgbClr val="333333"/>
                </a:solidFill>
              </a:rPr>
              <a:t>prvi </a:t>
            </a:r>
            <a:r>
              <a:rPr lang="sl-SI" altLang="de-DE" sz="2400" dirty="0">
                <a:solidFill>
                  <a:srgbClr val="333333"/>
                </a:solidFill>
              </a:rPr>
              <a:t>vtis je edini </a:t>
            </a:r>
            <a:r>
              <a:rPr lang="sl-SI" altLang="de-DE" sz="2400">
                <a:solidFill>
                  <a:srgbClr val="333333"/>
                </a:solidFill>
              </a:rPr>
              <a:t>pravi vtis</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de-DE" altLang="de-DE" sz="1400" b="0" dirty="0">
                <a:solidFill>
                  <a:srgbClr val="333333"/>
                </a:solidFill>
                <a:latin typeface="+mn-lt"/>
              </a:rPr>
              <a:t>* </a:t>
            </a:r>
            <a:r>
              <a:rPr lang="sl-SI" altLang="de-DE" sz="1400" b="0" dirty="0">
                <a:solidFill>
                  <a:srgbClr val="333333"/>
                </a:solidFill>
                <a:latin typeface="+mn-lt"/>
              </a:rPr>
              <a:t>Vidiš samo to, kar želiš videti</a:t>
            </a:r>
            <a:endParaRPr lang="de-DE" altLang="de-DE" sz="14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Spreminjanje prepričanj</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sl-SI" altLang="de-DE" sz="2400" dirty="0">
                <a:solidFill>
                  <a:srgbClr val="333333"/>
                </a:solidFill>
              </a:rPr>
              <a:t>Ljudje imajo težnjo, da se držijo svojih prvih vtisov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predsodek</a:t>
            </a:r>
            <a:r>
              <a:rPr lang="en-US" altLang="de-DE" sz="2400" dirty="0">
                <a:solidFill>
                  <a:srgbClr val="333333"/>
                </a:solidFill>
              </a:rPr>
              <a:t>, </a:t>
            </a:r>
            <a:r>
              <a:rPr lang="sl-SI" altLang="de-DE" sz="2400">
                <a:solidFill>
                  <a:srgbClr val="333333"/>
                </a:solidFill>
              </a:rPr>
              <a:t>stališče </a:t>
            </a:r>
            <a:r>
              <a:rPr lang="en-US" altLang="de-DE" sz="2400">
                <a:solidFill>
                  <a:srgbClr val="333333"/>
                </a:solidFill>
              </a:rPr>
              <a:t>“</a:t>
            </a:r>
            <a:r>
              <a:rPr lang="sl-SI" altLang="de-DE" sz="2400">
                <a:solidFill>
                  <a:srgbClr val="333333"/>
                </a:solidFill>
              </a:rPr>
              <a:t>prvi </a:t>
            </a:r>
            <a:r>
              <a:rPr lang="sl-SI" altLang="de-DE" sz="2400" dirty="0">
                <a:solidFill>
                  <a:srgbClr val="333333"/>
                </a:solidFill>
              </a:rPr>
              <a:t>vtis je edini </a:t>
            </a:r>
            <a:r>
              <a:rPr lang="sl-SI" altLang="de-DE" sz="2400">
                <a:solidFill>
                  <a:srgbClr val="333333"/>
                </a:solidFill>
              </a:rPr>
              <a:t>pravi vtis</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sl-SI" altLang="de-DE" sz="2400" dirty="0">
                <a:solidFill>
                  <a:srgbClr val="004992"/>
                </a:solidFill>
              </a:rPr>
              <a:t>Razlogi</a:t>
            </a:r>
            <a:r>
              <a:rPr lang="en-US" altLang="de-DE" sz="2400" dirty="0">
                <a:solidFill>
                  <a:srgbClr val="004992"/>
                </a:solidFill>
              </a:rPr>
              <a:t>:</a:t>
            </a:r>
            <a:r>
              <a:rPr lang="en-US" altLang="de-DE" sz="2400" dirty="0">
                <a:solidFill>
                  <a:srgbClr val="333333"/>
                </a:solidFill>
              </a:rPr>
              <a:t> </a:t>
            </a:r>
            <a:r>
              <a:rPr lang="sl-SI" altLang="de-DE" sz="2400" dirty="0">
                <a:solidFill>
                  <a:srgbClr val="333333"/>
                </a:solidFill>
              </a:rPr>
              <a:t>lenoba</a:t>
            </a:r>
            <a:r>
              <a:rPr lang="en-US" altLang="de-DE" sz="2400">
                <a:solidFill>
                  <a:srgbClr val="333333"/>
                </a:solidFill>
              </a:rPr>
              <a:t>, “</a:t>
            </a:r>
            <a:r>
              <a:rPr lang="sl-SI" altLang="de-DE" sz="2400">
                <a:solidFill>
                  <a:srgbClr val="333333"/>
                </a:solidFill>
              </a:rPr>
              <a:t>predsodek potrjevanja</a:t>
            </a:r>
            <a:r>
              <a:rPr lang="en-US" altLang="de-DE" sz="2400">
                <a:solidFill>
                  <a:srgbClr val="333333"/>
                </a:solidFill>
              </a:rPr>
              <a:t>”*, </a:t>
            </a:r>
            <a:r>
              <a:rPr lang="sl-SI" altLang="de-DE" sz="2400" dirty="0">
                <a:solidFill>
                  <a:srgbClr val="333333"/>
                </a:solidFill>
              </a:rPr>
              <a:t>nepremišljenost</a:t>
            </a:r>
            <a:r>
              <a:rPr lang="en-US" altLang="de-DE" sz="2400" dirty="0">
                <a:solidFill>
                  <a:srgbClr val="333333"/>
                </a:solidFill>
              </a:rPr>
              <a:t>, </a:t>
            </a:r>
            <a:r>
              <a:rPr lang="sl-SI" altLang="de-DE" sz="2400" dirty="0">
                <a:solidFill>
                  <a:srgbClr val="333333"/>
                </a:solidFill>
              </a:rPr>
              <a:t>pomaga nam pri orientaciji v kompleksnem svetu</a:t>
            </a:r>
            <a:r>
              <a:rPr lang="en-US" altLang="de-DE" sz="2400">
                <a:solidFill>
                  <a:srgbClr val="333333"/>
                </a:solidFill>
              </a:rPr>
              <a:t>, </a:t>
            </a:r>
            <a:r>
              <a:rPr lang="sl-SI" altLang="de-DE" sz="2400">
                <a:solidFill>
                  <a:srgbClr val="333333"/>
                </a:solidFill>
              </a:rPr>
              <a:t>ponos</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255546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de-DE" altLang="de-DE" sz="1400" b="0" dirty="0">
                <a:solidFill>
                  <a:srgbClr val="333333"/>
                </a:solidFill>
                <a:latin typeface="+mn-lt"/>
              </a:rPr>
              <a:t>* </a:t>
            </a:r>
            <a:r>
              <a:rPr lang="sl-SI" altLang="de-DE" sz="1400" b="0" dirty="0">
                <a:solidFill>
                  <a:srgbClr val="333333"/>
                </a:solidFill>
                <a:latin typeface="+mn-lt"/>
              </a:rPr>
              <a:t>Vidiš samo to, kar želiš videti</a:t>
            </a:r>
            <a:endParaRPr lang="de-DE" altLang="de-DE" sz="14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Spreminjanje prepričanj</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sl-SI" altLang="de-DE" sz="2400" dirty="0">
                <a:solidFill>
                  <a:srgbClr val="333333"/>
                </a:solidFill>
              </a:rPr>
              <a:t>Ljudje imajo težnjo, da se držijo svojih prvih vtisov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predsodek</a:t>
            </a:r>
            <a:r>
              <a:rPr lang="en-US" altLang="de-DE" sz="2400" dirty="0">
                <a:solidFill>
                  <a:srgbClr val="333333"/>
                </a:solidFill>
              </a:rPr>
              <a:t>, </a:t>
            </a:r>
            <a:r>
              <a:rPr lang="sl-SI" altLang="de-DE" sz="2400">
                <a:solidFill>
                  <a:srgbClr val="333333"/>
                </a:solidFill>
              </a:rPr>
              <a:t>stališče </a:t>
            </a:r>
            <a:r>
              <a:rPr lang="en-US" altLang="de-DE" sz="2400">
                <a:solidFill>
                  <a:srgbClr val="333333"/>
                </a:solidFill>
              </a:rPr>
              <a:t>“</a:t>
            </a:r>
            <a:r>
              <a:rPr lang="sl-SI" altLang="de-DE" sz="2400">
                <a:solidFill>
                  <a:srgbClr val="333333"/>
                </a:solidFill>
              </a:rPr>
              <a:t>prvi </a:t>
            </a:r>
            <a:r>
              <a:rPr lang="sl-SI" altLang="de-DE" sz="2400" dirty="0">
                <a:solidFill>
                  <a:srgbClr val="333333"/>
                </a:solidFill>
              </a:rPr>
              <a:t>vtis je edini </a:t>
            </a:r>
            <a:r>
              <a:rPr lang="sl-SI" altLang="de-DE" sz="2400">
                <a:solidFill>
                  <a:srgbClr val="333333"/>
                </a:solidFill>
              </a:rPr>
              <a:t>pravi vtis</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sl-SI" altLang="de-DE" sz="2400" dirty="0">
                <a:solidFill>
                  <a:srgbClr val="004992"/>
                </a:solidFill>
              </a:rPr>
              <a:t>Razlogi</a:t>
            </a:r>
            <a:r>
              <a:rPr lang="en-US" altLang="de-DE" sz="2400" dirty="0">
                <a:solidFill>
                  <a:srgbClr val="004992"/>
                </a:solidFill>
              </a:rPr>
              <a:t>:</a:t>
            </a:r>
            <a:r>
              <a:rPr lang="en-US" altLang="de-DE" sz="2400" dirty="0">
                <a:solidFill>
                  <a:srgbClr val="333333"/>
                </a:solidFill>
              </a:rPr>
              <a:t> </a:t>
            </a:r>
            <a:r>
              <a:rPr lang="sl-SI" altLang="de-DE" sz="2400" dirty="0">
                <a:solidFill>
                  <a:srgbClr val="333333"/>
                </a:solidFill>
              </a:rPr>
              <a:t>lenoba</a:t>
            </a:r>
            <a:r>
              <a:rPr lang="en-US" altLang="de-DE" sz="2400">
                <a:solidFill>
                  <a:srgbClr val="333333"/>
                </a:solidFill>
              </a:rPr>
              <a:t>, “</a:t>
            </a:r>
            <a:r>
              <a:rPr lang="sl-SI" altLang="de-DE" sz="2400">
                <a:solidFill>
                  <a:srgbClr val="333333"/>
                </a:solidFill>
              </a:rPr>
              <a:t>predsodek potrjevanja</a:t>
            </a:r>
            <a:r>
              <a:rPr lang="en-US" altLang="de-DE" sz="2400">
                <a:solidFill>
                  <a:srgbClr val="333333"/>
                </a:solidFill>
              </a:rPr>
              <a:t>”*, </a:t>
            </a:r>
            <a:r>
              <a:rPr lang="sl-SI" altLang="de-DE" sz="2400" dirty="0">
                <a:solidFill>
                  <a:srgbClr val="333333"/>
                </a:solidFill>
              </a:rPr>
              <a:t>nepremišljenost</a:t>
            </a:r>
            <a:r>
              <a:rPr lang="en-US" altLang="de-DE" sz="2400" dirty="0">
                <a:solidFill>
                  <a:srgbClr val="333333"/>
                </a:solidFill>
              </a:rPr>
              <a:t>, </a:t>
            </a:r>
            <a:r>
              <a:rPr lang="sl-SI" altLang="de-DE" sz="2400" dirty="0">
                <a:solidFill>
                  <a:srgbClr val="333333"/>
                </a:solidFill>
              </a:rPr>
              <a:t>pomaga nam pri orientaciji v kompleksnem svetu</a:t>
            </a:r>
            <a:r>
              <a:rPr lang="en-US" altLang="de-DE" sz="2400" dirty="0">
                <a:solidFill>
                  <a:srgbClr val="333333"/>
                </a:solidFill>
              </a:rPr>
              <a:t>, </a:t>
            </a:r>
            <a:r>
              <a:rPr lang="sl-SI" altLang="de-DE" sz="2400" dirty="0">
                <a:solidFill>
                  <a:srgbClr val="333333"/>
                </a:solidFill>
              </a:rPr>
              <a:t>ponos</a:t>
            </a:r>
            <a:endParaRPr lang="en-US" altLang="de-DE" sz="2400" dirty="0">
              <a:solidFill>
                <a:srgbClr val="333333"/>
              </a:solidFill>
            </a:endParaRPr>
          </a:p>
          <a:p>
            <a:pPr marL="342900" lvl="0" indent="-342900" defTabSz="914400" fontAlgn="base">
              <a:buClr>
                <a:srgbClr val="000000"/>
              </a:buClr>
              <a:buFont typeface="WingDings"/>
              <a:buChar char=""/>
            </a:pPr>
            <a:r>
              <a:rPr lang="sl-SI" altLang="de-DE" sz="2400" dirty="0">
                <a:solidFill>
                  <a:srgbClr val="004992"/>
                </a:solidFill>
              </a:rPr>
              <a:t>Težave</a:t>
            </a:r>
            <a:r>
              <a:rPr lang="en-US" altLang="de-DE" sz="2400" dirty="0">
                <a:solidFill>
                  <a:srgbClr val="004992"/>
                </a:solidFill>
              </a:rPr>
              <a:t>:</a:t>
            </a:r>
            <a:r>
              <a:rPr lang="en-US" altLang="de-DE" sz="2400" dirty="0">
                <a:solidFill>
                  <a:srgbClr val="333333"/>
                </a:solidFill>
              </a:rPr>
              <a:t> </a:t>
            </a:r>
            <a:r>
              <a:rPr lang="sl-SI" altLang="de-DE" sz="2400" dirty="0">
                <a:solidFill>
                  <a:srgbClr val="333333"/>
                </a:solidFill>
              </a:rPr>
              <a:t>napačne presoje</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rasni predsodki</a:t>
            </a:r>
            <a:r>
              <a:rPr lang="en-US" altLang="de-DE" sz="2400" dirty="0">
                <a:solidFill>
                  <a:srgbClr val="333333"/>
                </a:solidFill>
              </a:rPr>
              <a:t>) </a:t>
            </a:r>
            <a:r>
              <a:rPr lang="sl-SI" altLang="de-DE" sz="2400" dirty="0">
                <a:solidFill>
                  <a:srgbClr val="333333"/>
                </a:solidFill>
              </a:rPr>
              <a:t>se vzdržujejo</a:t>
            </a:r>
            <a:r>
              <a:rPr lang="en-US" altLang="de-DE" sz="2400" dirty="0">
                <a:solidFill>
                  <a:srgbClr val="333333"/>
                </a:solidFill>
              </a:rPr>
              <a:t>, </a:t>
            </a:r>
            <a:r>
              <a:rPr lang="sl-SI" altLang="de-DE" sz="2400" dirty="0">
                <a:solidFill>
                  <a:srgbClr val="333333"/>
                </a:solidFill>
              </a:rPr>
              <a:t>napačne pretirane </a:t>
            </a:r>
            <a:r>
              <a:rPr lang="sl-SI" altLang="de-DE" sz="2400">
                <a:solidFill>
                  <a:srgbClr val="333333"/>
                </a:solidFill>
              </a:rPr>
              <a:t>posplošitve</a:t>
            </a:r>
            <a:r>
              <a:rPr lang="en-US" altLang="de-DE" sz="2400">
                <a:solidFill>
                  <a:srgbClr val="333333"/>
                </a:solidFill>
              </a:rPr>
              <a:t> (“</a:t>
            </a:r>
            <a:r>
              <a:rPr lang="sl-SI" altLang="de-DE" sz="2400">
                <a:solidFill>
                  <a:srgbClr val="333333"/>
                </a:solidFill>
              </a:rPr>
              <a:t>če </a:t>
            </a:r>
            <a:r>
              <a:rPr lang="sl-SI" altLang="de-DE" sz="2400" dirty="0">
                <a:solidFill>
                  <a:srgbClr val="333333"/>
                </a:solidFill>
              </a:rPr>
              <a:t>vidiš enega - </a:t>
            </a:r>
            <a:r>
              <a:rPr lang="sl-SI" altLang="de-DE" sz="2400">
                <a:solidFill>
                  <a:srgbClr val="333333"/>
                </a:solidFill>
              </a:rPr>
              <a:t>vidiš vse</a:t>
            </a:r>
            <a:r>
              <a:rPr lang="en-US" altLang="de-DE" sz="2400">
                <a:solidFill>
                  <a:srgbClr val="333333"/>
                </a:solidFill>
              </a:rPr>
              <a:t>”), </a:t>
            </a:r>
            <a:r>
              <a:rPr lang="sl-SI" altLang="de-DE" sz="2400" dirty="0">
                <a:solidFill>
                  <a:srgbClr val="333333"/>
                </a:solidFill>
              </a:rPr>
              <a:t>nekomu ne damo druge možnosti, čeprav bi si jo morda zaslužil</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833101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title"/>
          </p:nvPr>
        </p:nvSpPr>
        <p:spPr>
          <a:noFill/>
        </p:spPr>
        <p:txBody>
          <a:bodyPr/>
          <a:lstStyle/>
          <a:p>
            <a:pPr eaLnBrk="1" hangingPunct="1"/>
            <a:r>
              <a:rPr lang="sl-SI" altLang="de-DE" sz="4000">
                <a:solidFill>
                  <a:schemeClr val="accent1"/>
                </a:solidFill>
                <a:latin typeface="+mn-lt"/>
                <a:ea typeface="+mn-ea"/>
                <a:cs typeface="+mn-cs"/>
              </a:rPr>
              <a:t>Ko se predvidevanja ne uresničijo</a:t>
            </a:r>
            <a:endParaRPr lang="de-DE" altLang="de-DE" sz="4000">
              <a:solidFill>
                <a:schemeClr val="accent1"/>
              </a:solidFill>
              <a:latin typeface="+mn-lt"/>
              <a:ea typeface="+mn-ea"/>
              <a:cs typeface="+mn-cs"/>
            </a:endParaRPr>
          </a:p>
        </p:txBody>
      </p:sp>
      <p:sp>
        <p:nvSpPr>
          <p:cNvPr id="35842" name="Rectangle 2"/>
          <p:cNvSpPr>
            <a:spLocks noGrp="1" noChangeArrowheads="1"/>
          </p:cNvSpPr>
          <p:nvPr>
            <p:ph idx="1"/>
          </p:nvPr>
        </p:nvSpPr>
        <p:spPr/>
        <p:txBody>
          <a:bodyPr>
            <a:noAutofit/>
          </a:bodyPr>
          <a:lstStyle/>
          <a:p>
            <a:pPr eaLnBrk="1" hangingPunct="1"/>
            <a:r>
              <a:rPr lang="de-DE" altLang="de-DE" sz="2400" dirty="0">
                <a:solidFill>
                  <a:srgbClr val="333333"/>
                </a:solidFill>
              </a:rPr>
              <a:t>Marion Keech, </a:t>
            </a:r>
            <a:r>
              <a:rPr lang="sl-SI" altLang="de-DE" sz="2400" dirty="0">
                <a:solidFill>
                  <a:srgbClr val="333333"/>
                </a:solidFill>
              </a:rPr>
              <a:t>vodja sekte v</a:t>
            </a:r>
            <a:r>
              <a:rPr lang="de-DE" altLang="de-DE" sz="2400" dirty="0">
                <a:solidFill>
                  <a:srgbClr val="333333"/>
                </a:solidFill>
              </a:rPr>
              <a:t> Salt Lake City (</a:t>
            </a:r>
            <a:r>
              <a:rPr lang="sl-SI" altLang="de-DE" sz="2400" dirty="0">
                <a:solidFill>
                  <a:srgbClr val="333333"/>
                </a:solidFill>
              </a:rPr>
              <a:t>ZDA</a:t>
            </a:r>
            <a:r>
              <a:rPr lang="de-DE" altLang="de-DE" sz="2400" dirty="0">
                <a:solidFill>
                  <a:srgbClr val="333333"/>
                </a:solidFill>
              </a:rPr>
              <a:t>), </a:t>
            </a:r>
            <a:r>
              <a:rPr lang="sl-SI" altLang="de-DE" sz="2400" dirty="0">
                <a:solidFill>
                  <a:srgbClr val="333333"/>
                </a:solidFill>
              </a:rPr>
              <a:t>je trdila, da dobiva sporočila iz vesolja</a:t>
            </a:r>
            <a:r>
              <a:rPr lang="de-DE" altLang="de-DE" sz="2400" dirty="0">
                <a:solidFill>
                  <a:srgbClr val="333333"/>
                </a:solidFill>
              </a:rPr>
              <a:t>. </a:t>
            </a:r>
            <a:r>
              <a:rPr lang="sl-SI" altLang="de-DE" sz="2400" dirty="0">
                <a:solidFill>
                  <a:srgbClr val="333333"/>
                </a:solidFill>
              </a:rPr>
              <a:t>V enem od njih ji je bilo, sporočeno, da se bo svet potopil pred jutrom 21.12.1954. Vendar naj bi bilo njej in njenim somišljenikom prizaneseno in jih bo rešila vesoljska ladja</a:t>
            </a:r>
            <a:r>
              <a:rPr lang="de-DE" altLang="de-DE" sz="2400" dirty="0">
                <a:solidFill>
                  <a:srgbClr val="333333"/>
                </a:solidFill>
              </a:rPr>
              <a:t>.</a:t>
            </a:r>
          </a:p>
          <a:p>
            <a:pPr eaLnBrk="1" hangingPunct="1"/>
            <a:r>
              <a:rPr lang="sl-SI" altLang="de-DE" sz="2400" dirty="0">
                <a:solidFill>
                  <a:srgbClr val="333333"/>
                </a:solidFill>
              </a:rPr>
              <a:t>V noči pred napovedanim datumom so se člani sekte zbrali v dnevni sobi Marion Keech in čakali, da se prerokba uresniči</a:t>
            </a:r>
            <a:r>
              <a:rPr lang="de-DE" altLang="de-DE" sz="2400" dirty="0">
                <a:solidFill>
                  <a:srgbClr val="333333"/>
                </a:solidFill>
              </a:rPr>
              <a:t>. </a:t>
            </a:r>
            <a:r>
              <a:rPr lang="sl-SI" altLang="de-DE" sz="2400" dirty="0">
                <a:solidFill>
                  <a:srgbClr val="333333"/>
                </a:solidFill>
              </a:rPr>
              <a:t>Polnoč je minila in</a:t>
            </a:r>
            <a:r>
              <a:rPr lang="de-DE" altLang="de-DE" sz="2400" dirty="0">
                <a:solidFill>
                  <a:srgbClr val="333333"/>
                </a:solidFill>
              </a:rPr>
              <a:t>… </a:t>
            </a:r>
            <a:r>
              <a:rPr lang="sl-SI" altLang="de-DE" sz="2400" dirty="0">
                <a:solidFill>
                  <a:srgbClr val="333333"/>
                </a:solidFill>
              </a:rPr>
              <a:t>nič se ni zgodilo</a:t>
            </a:r>
            <a:r>
              <a:rPr lang="de-DE" altLang="de-DE" sz="2400" dirty="0">
                <a:solidFill>
                  <a:srgbClr val="333333"/>
                </a:solidFill>
              </a:rPr>
              <a:t>. </a:t>
            </a:r>
            <a:r>
              <a:rPr lang="sl-SI" altLang="de-DE" sz="2400" dirty="0">
                <a:solidFill>
                  <a:srgbClr val="333333"/>
                </a:solidFill>
              </a:rPr>
              <a:t>Nobene poplave, nobene vesoljske ladje, nič</a:t>
            </a:r>
            <a:r>
              <a:rPr lang="de-DE" altLang="de-DE" sz="2400" dirty="0">
                <a:solidFill>
                  <a:srgbClr val="333333"/>
                </a:solidFill>
              </a:rPr>
              <a:t>.</a:t>
            </a:r>
          </a:p>
          <a:p>
            <a:pPr algn="ctr" eaLnBrk="1" hangingPunct="1"/>
            <a:r>
              <a:rPr lang="sl-SI" altLang="de-DE" sz="2400" dirty="0">
                <a:solidFill>
                  <a:srgbClr val="004992"/>
                </a:solidFill>
              </a:rPr>
              <a:t>Kako si je sekta razložila situacijo</a:t>
            </a:r>
            <a:r>
              <a:rPr lang="de-DE" altLang="de-DE" sz="2400" dirty="0">
                <a:solidFill>
                  <a:srgbClr val="004992"/>
                </a:solidFill>
              </a:rPr>
              <a:t>?</a:t>
            </a:r>
          </a:p>
          <a:p>
            <a:pPr algn="ctr" eaLnBrk="1" hangingPunct="1"/>
            <a:r>
              <a:rPr lang="sl-SI" altLang="de-DE" sz="2400" dirty="0">
                <a:solidFill>
                  <a:srgbClr val="004992"/>
                </a:solidFill>
              </a:rPr>
              <a:t>So spremenili svoje prepričanje</a:t>
            </a:r>
            <a:r>
              <a:rPr lang="de-DE" altLang="de-DE" sz="2400" dirty="0">
                <a:solidFill>
                  <a:srgbClr val="004992"/>
                </a:solidFill>
              </a:rPr>
              <a:t>? </a:t>
            </a:r>
            <a:r>
              <a:rPr lang="sl-SI" altLang="de-DE" sz="2400" dirty="0">
                <a:solidFill>
                  <a:srgbClr val="004992"/>
                </a:solidFill>
              </a:rPr>
              <a:t>Kaj mislite</a:t>
            </a:r>
            <a:r>
              <a:rPr lang="de-DE" altLang="de-DE" sz="2400" dirty="0">
                <a:solidFill>
                  <a:srgbClr val="004992"/>
                </a:solidFill>
              </a:rPr>
              <a:t>?</a:t>
            </a:r>
          </a:p>
          <a:p>
            <a:pPr algn="ctr" eaLnBrk="1" hangingPunct="1">
              <a:lnSpc>
                <a:spcPct val="100000"/>
              </a:lnSpc>
              <a:spcBef>
                <a:spcPts val="1200"/>
              </a:spcBef>
            </a:pP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3 – Spreminjanje prepričanj</a:t>
            </a:r>
          </a:p>
        </p:txBody>
      </p:sp>
      <p:sp>
        <p:nvSpPr>
          <p:cNvPr id="3" name="Slide Number Placeholder 2"/>
          <p:cNvSpPr>
            <a:spLocks noGrp="1"/>
          </p:cNvSpPr>
          <p:nvPr>
            <p:ph type="sldNum" sz="quarter" idx="12"/>
          </p:nvPr>
        </p:nvSpPr>
        <p:spPr/>
        <p:txBody>
          <a:bodyPr/>
          <a:lstStyle/>
          <a:p>
            <a:fld id="{D5966491-912D-4D6E-90FD-21B2CE5986FF}" type="slidenum">
              <a:rPr lang="de-DE" altLang="de-DE" smtClean="0">
                <a:latin typeface="+mn-lt"/>
              </a:rPr>
              <a:pPr/>
              <a:t>5</a:t>
            </a:fld>
            <a:endParaRPr lang="de-DE" altLang="de-DE">
              <a:latin typeface="+mn-lt"/>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 se predvidevanja ne uresničijo</a:t>
            </a:r>
          </a:p>
        </p:txBody>
      </p:sp>
      <p:sp>
        <p:nvSpPr>
          <p:cNvPr id="36866" name="Rectangle 3"/>
          <p:cNvSpPr>
            <a:spLocks noGrp="1" noChangeArrowheads="1"/>
          </p:cNvSpPr>
          <p:nvPr>
            <p:ph idx="1"/>
          </p:nvPr>
        </p:nvSpPr>
        <p:spPr>
          <a:xfrm>
            <a:off x="408955" y="2204864"/>
            <a:ext cx="11340000" cy="4248000"/>
          </a:xfrm>
        </p:spPr>
        <p:txBody>
          <a:bodyPr>
            <a:noAutofit/>
          </a:bodyPr>
          <a:lstStyle/>
          <a:p>
            <a:pPr eaLnBrk="1" hangingPunct="1"/>
            <a:r>
              <a:rPr lang="sl-SI" altLang="de-DE" sz="2400" dirty="0">
                <a:solidFill>
                  <a:srgbClr val="333333"/>
                </a:solidFill>
              </a:rPr>
              <a:t>Ko je bilo jasno, da se prerokba ni uresničila</a:t>
            </a:r>
            <a:r>
              <a:rPr lang="de-DE" altLang="de-DE" sz="2400" dirty="0">
                <a:solidFill>
                  <a:srgbClr val="333333"/>
                </a:solidFill>
              </a:rPr>
              <a:t>, </a:t>
            </a:r>
            <a:r>
              <a:rPr lang="sl-SI" altLang="de-DE" sz="2400" dirty="0">
                <a:solidFill>
                  <a:srgbClr val="333333"/>
                </a:solidFill>
              </a:rPr>
              <a:t>je bila vodja sekte </a:t>
            </a:r>
            <a:r>
              <a:rPr lang="de-DE" altLang="de-DE" sz="2400" dirty="0">
                <a:solidFill>
                  <a:srgbClr val="333333"/>
                </a:solidFill>
              </a:rPr>
              <a:t>Keech, </a:t>
            </a:r>
            <a:r>
              <a:rPr lang="sl-SI" altLang="de-DE" sz="2400" dirty="0">
                <a:solidFill>
                  <a:srgbClr val="333333"/>
                </a:solidFill>
              </a:rPr>
              <a:t>najprej nejeverna in je jokala</a:t>
            </a:r>
            <a:r>
              <a:rPr lang="de-DE" altLang="de-DE" sz="2400" dirty="0">
                <a:solidFill>
                  <a:srgbClr val="333333"/>
                </a:solidFill>
              </a:rPr>
              <a:t>.</a:t>
            </a:r>
          </a:p>
          <a:p>
            <a:pPr eaLnBrk="1" hangingPunct="1"/>
            <a:r>
              <a:rPr lang="sl-SI" altLang="de-DE" sz="2400" dirty="0">
                <a:solidFill>
                  <a:srgbClr val="333333"/>
                </a:solidFill>
              </a:rPr>
              <a:t>Naslednje jutro pa je skupina objavila, da je bil Bog tako navdušen nad trudom njihove male skupine, da je zaradi njih preklical poplave in prizanesel celemu svetu</a:t>
            </a:r>
            <a:r>
              <a:rPr lang="de-DE" altLang="de-DE" sz="2400" dirty="0">
                <a:solidFill>
                  <a:srgbClr val="333333"/>
                </a:solidFill>
              </a:rPr>
              <a:t>.</a:t>
            </a:r>
          </a:p>
          <a:p>
            <a:pPr algn="ctr" eaLnBrk="1" hangingPunct="1"/>
            <a:r>
              <a:rPr lang="sl-SI" altLang="de-DE" sz="2400" dirty="0">
                <a:solidFill>
                  <a:srgbClr val="004992"/>
                </a:solidFill>
              </a:rPr>
              <a:t>Ta razlaga je primer, kako se nekateri ljudje soočijo z neizpolnjenimi pričakovanji</a:t>
            </a:r>
            <a:r>
              <a:rPr lang="de-DE" altLang="de-DE" sz="2400" dirty="0">
                <a:solidFill>
                  <a:srgbClr val="004992"/>
                </a:solidFill>
              </a:rPr>
              <a:t>:</a:t>
            </a:r>
          </a:p>
          <a:p>
            <a:pPr algn="ctr" eaLnBrk="1" hangingPunct="1"/>
            <a:r>
              <a:rPr lang="de-DE" altLang="de-DE" sz="2400">
                <a:solidFill>
                  <a:srgbClr val="004992"/>
                </a:solidFill>
              </a:rPr>
              <a:t>“</a:t>
            </a:r>
            <a:r>
              <a:rPr lang="sl-SI" altLang="de-DE" sz="2400">
                <a:solidFill>
                  <a:srgbClr val="004992"/>
                </a:solidFill>
              </a:rPr>
              <a:t>Če </a:t>
            </a:r>
            <a:r>
              <a:rPr lang="sl-SI" altLang="de-DE" sz="2400" dirty="0">
                <a:solidFill>
                  <a:srgbClr val="004992"/>
                </a:solidFill>
              </a:rPr>
              <a:t>se nekaj ne ujema s pričakovanjem</a:t>
            </a:r>
            <a:r>
              <a:rPr lang="de-DE" altLang="de-DE" sz="2400" dirty="0">
                <a:solidFill>
                  <a:srgbClr val="004992"/>
                </a:solidFill>
              </a:rPr>
              <a:t> – </a:t>
            </a:r>
            <a:br>
              <a:rPr lang="de-DE" altLang="de-DE" sz="2400" dirty="0">
                <a:solidFill>
                  <a:srgbClr val="004992"/>
                </a:solidFill>
              </a:rPr>
            </a:br>
            <a:r>
              <a:rPr lang="sl-SI" altLang="de-DE" sz="2400" dirty="0">
                <a:solidFill>
                  <a:srgbClr val="004992"/>
                </a:solidFill>
              </a:rPr>
              <a:t>le-to spremeni tako, da se </a:t>
            </a:r>
            <a:r>
              <a:rPr lang="sl-SI" altLang="de-DE" sz="2400">
                <a:solidFill>
                  <a:srgbClr val="004992"/>
                </a:solidFill>
              </a:rPr>
              <a:t>bo</a:t>
            </a:r>
            <a:r>
              <a:rPr lang="de-DE" altLang="de-DE" sz="2400">
                <a:solidFill>
                  <a:srgbClr val="004992"/>
                </a:solidFill>
              </a:rPr>
              <a:t>!”</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a:t>
            </a:fld>
            <a:endParaRPr lang="de-DE" altLang="de-DE">
              <a:latin typeface="+mn-lt"/>
            </a:endParaRPr>
          </a:p>
        </p:txBody>
      </p:sp>
      <p:sp>
        <p:nvSpPr>
          <p:cNvPr id="36867"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80000"/>
              </a:lnSpc>
              <a:spcBef>
                <a:spcPct val="20000"/>
              </a:spcBef>
              <a:buClr>
                <a:srgbClr val="006699"/>
              </a:buClr>
              <a:buFont typeface="Wingdings" panose="05000000000000000000" pitchFamily="2" charset="2"/>
              <a:buNone/>
            </a:pPr>
            <a:r>
              <a:rPr lang="de-DE" altLang="de-DE" sz="1200" b="0" dirty="0">
                <a:solidFill>
                  <a:srgbClr val="333333"/>
                </a:solidFill>
                <a:latin typeface="+mn-lt"/>
              </a:rPr>
              <a:t>* </a:t>
            </a:r>
            <a:r>
              <a:rPr lang="sl-SI" altLang="de-DE" sz="1200" b="0" dirty="0">
                <a:solidFill>
                  <a:srgbClr val="333333"/>
                </a:solidFill>
                <a:latin typeface="+mn-lt"/>
              </a:rPr>
              <a:t>Vir</a:t>
            </a:r>
            <a:r>
              <a:rPr lang="de-DE" altLang="de-DE" sz="1200" b="0" dirty="0">
                <a:solidFill>
                  <a:srgbClr val="333333"/>
                </a:solidFill>
                <a:latin typeface="+mn-lt"/>
              </a:rPr>
              <a:t>: Festinger et al., (1956) </a:t>
            </a:r>
            <a:r>
              <a:rPr lang="de-DE" altLang="de-DE" sz="1200" b="0" i="1" dirty="0">
                <a:solidFill>
                  <a:srgbClr val="333333"/>
                </a:solidFill>
                <a:latin typeface="+mn-lt"/>
              </a:rPr>
              <a:t>When Prophecy Fails</a:t>
            </a:r>
            <a:endParaRPr lang="de-DE" altLang="de-DE" sz="1200" b="0" dirty="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solidFill>
                  <a:srgbClr val="004992"/>
                </a:solidFill>
                <a:latin typeface="+mn-lt"/>
                <a:ea typeface="+mn-ea"/>
                <a:cs typeface="+mn-cs"/>
              </a:rPr>
              <a:t>Neprilagodljivost</a:t>
            </a:r>
            <a:r>
              <a:rPr lang="en-US" sz="3600">
                <a:solidFill>
                  <a:srgbClr val="004992"/>
                </a:solidFill>
                <a:latin typeface="+mn-lt"/>
                <a:ea typeface="+mn-ea"/>
                <a:cs typeface="+mn-cs"/>
              </a:rPr>
              <a:t> “v akciji” </a:t>
            </a:r>
            <a:r>
              <a:rPr lang="en-US" sz="3600" dirty="0">
                <a:solidFill>
                  <a:srgbClr val="004992"/>
                </a:solidFill>
                <a:latin typeface="+mn-lt"/>
                <a:ea typeface="+mn-ea"/>
                <a:cs typeface="+mn-cs"/>
              </a:rPr>
              <a:t>(</a:t>
            </a:r>
            <a:r>
              <a:rPr lang="en-US" sz="3600" dirty="0" err="1">
                <a:solidFill>
                  <a:srgbClr val="004992"/>
                </a:solidFill>
                <a:latin typeface="+mn-lt"/>
                <a:ea typeface="+mn-ea"/>
                <a:cs typeface="+mn-cs"/>
              </a:rPr>
              <a:t>zožen</a:t>
            </a:r>
            <a:r>
              <a:rPr lang="en-US" sz="3600">
                <a:solidFill>
                  <a:srgbClr val="004992"/>
                </a:solidFill>
                <a:latin typeface="+mn-lt"/>
                <a:ea typeface="+mn-ea"/>
                <a:cs typeface="+mn-cs"/>
              </a:rPr>
              <a:t>, “tunelski” </a:t>
            </a:r>
            <a:r>
              <a:rPr lang="en-US" sz="3600" dirty="0" err="1">
                <a:solidFill>
                  <a:srgbClr val="004992"/>
                </a:solidFill>
                <a:latin typeface="+mn-lt"/>
                <a:ea typeface="+mn-ea"/>
                <a:cs typeface="+mn-cs"/>
              </a:rPr>
              <a:t>pogled</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7</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885776966"/>
              </p:ext>
            </p:extLst>
          </p:nvPr>
        </p:nvGraphicFramePr>
        <p:xfrm>
          <a:off x="408955" y="2203704"/>
          <a:ext cx="11376001" cy="425196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ＭＳ Ｐゴシック" charset="-128"/>
                        </a:rPr>
                        <a:t>področje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ＭＳ Ｐゴシック" charset="-128"/>
                        </a:rPr>
                        <a:t>primeri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geografija</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n-US" altLang="ja-JP" sz="24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4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družba</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400" b="0" i="0" u="none" strike="noStrike" cap="none" normalizeH="0" baseline="0">
                          <a:ln>
                            <a:noFill/>
                          </a:ln>
                          <a:solidFill>
                            <a:srgbClr val="004992"/>
                          </a:solidFill>
                          <a:effectLst/>
                          <a:latin typeface="Calibri Light"/>
                          <a:ea typeface="ＭＳ Ｐゴシック" charset="-128"/>
                        </a:rPr>
                        <a:t>???</a:t>
                      </a:r>
                      <a:endParaRPr kumimoji="0" lang="de-DE" sz="24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katastrofe</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400" b="0" i="0" u="none" strike="noStrike" cap="none" normalizeH="0" baseline="0">
                          <a:ln>
                            <a:noFill/>
                          </a:ln>
                          <a:solidFill>
                            <a:srgbClr val="004992"/>
                          </a:solidFill>
                          <a:effectLst/>
                          <a:latin typeface="Calibri Light"/>
                          <a:ea typeface="ＭＳ Ｐゴシック" charset="-128"/>
                        </a:rPr>
                        <a:t>???</a:t>
                      </a:r>
                      <a:endParaRPr kumimoji="0" lang="de-DE" sz="24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solidFill>
                  <a:srgbClr val="004992"/>
                </a:solidFill>
                <a:latin typeface="+mn-lt"/>
                <a:ea typeface="+mn-ea"/>
                <a:cs typeface="+mn-cs"/>
              </a:rPr>
              <a:t>Neprilagodljivost</a:t>
            </a:r>
            <a:r>
              <a:rPr lang="en-US" sz="3600">
                <a:solidFill>
                  <a:srgbClr val="004992"/>
                </a:solidFill>
                <a:latin typeface="+mn-lt"/>
                <a:ea typeface="+mn-ea"/>
                <a:cs typeface="+mn-cs"/>
              </a:rPr>
              <a:t> “v akciji” </a:t>
            </a:r>
            <a:r>
              <a:rPr lang="en-US" sz="3600" dirty="0">
                <a:solidFill>
                  <a:srgbClr val="004992"/>
                </a:solidFill>
                <a:latin typeface="+mn-lt"/>
                <a:ea typeface="+mn-ea"/>
                <a:cs typeface="+mn-cs"/>
              </a:rPr>
              <a:t>(</a:t>
            </a:r>
            <a:r>
              <a:rPr lang="en-US" sz="3600" dirty="0" err="1">
                <a:solidFill>
                  <a:srgbClr val="004992"/>
                </a:solidFill>
                <a:latin typeface="+mn-lt"/>
                <a:ea typeface="+mn-ea"/>
                <a:cs typeface="+mn-cs"/>
              </a:rPr>
              <a:t>zožen</a:t>
            </a:r>
            <a:r>
              <a:rPr lang="en-US" sz="3600">
                <a:solidFill>
                  <a:srgbClr val="004992"/>
                </a:solidFill>
                <a:latin typeface="+mn-lt"/>
                <a:ea typeface="+mn-ea"/>
                <a:cs typeface="+mn-cs"/>
              </a:rPr>
              <a:t>, “tunelski” </a:t>
            </a:r>
            <a:r>
              <a:rPr lang="en-US" sz="3600" dirty="0" err="1">
                <a:solidFill>
                  <a:srgbClr val="004992"/>
                </a:solidFill>
                <a:latin typeface="+mn-lt"/>
                <a:ea typeface="+mn-ea"/>
                <a:cs typeface="+mn-cs"/>
              </a:rPr>
              <a:t>pogled</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050853875"/>
              </p:ext>
            </p:extLst>
          </p:nvPr>
        </p:nvGraphicFramePr>
        <p:xfrm>
          <a:off x="408955" y="2203704"/>
          <a:ext cx="11376001" cy="425196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ＭＳ Ｐゴシック" charset="-128"/>
                        </a:rPr>
                        <a:t>področje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ＭＳ Ｐゴシック" charset="-128"/>
                        </a:rPr>
                        <a:t>primeri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geografija</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raven! To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zavrgla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že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večina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znanstvenikov</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v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veku</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Kljub</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temu</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do 20.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stoletja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vztrajalo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da so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vesolja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prevara</a:t>
                      </a:r>
                      <a:endParaRPr kumimoji="0" lang="de-DE" sz="24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družba</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400" b="0" i="0" u="none" strike="noStrike" cap="none" normalizeH="0" baseline="0">
                          <a:ln>
                            <a:noFill/>
                          </a:ln>
                          <a:solidFill>
                            <a:srgbClr val="004992"/>
                          </a:solidFill>
                          <a:effectLst/>
                          <a:latin typeface="Calibri Light"/>
                          <a:ea typeface="ＭＳ Ｐゴシック" charset="-128"/>
                        </a:rPr>
                        <a:t>???</a:t>
                      </a:r>
                      <a:endParaRPr kumimoji="0" lang="de-DE" sz="24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katastrofe</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400" b="0" i="0" u="none" strike="noStrike" cap="none" normalizeH="0" baseline="0">
                          <a:ln>
                            <a:noFill/>
                          </a:ln>
                          <a:solidFill>
                            <a:srgbClr val="004992"/>
                          </a:solidFill>
                          <a:effectLst/>
                          <a:latin typeface="Calibri Light"/>
                          <a:ea typeface="ＭＳ Ｐゴシック" charset="-128"/>
                        </a:rPr>
                        <a:t>???</a:t>
                      </a:r>
                      <a:endParaRPr kumimoji="0" lang="de-DE" sz="24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83184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solidFill>
                  <a:srgbClr val="004992"/>
                </a:solidFill>
                <a:latin typeface="+mn-lt"/>
                <a:ea typeface="+mn-ea"/>
                <a:cs typeface="+mn-cs"/>
              </a:rPr>
              <a:t>Neprilagodljivost</a:t>
            </a:r>
            <a:r>
              <a:rPr lang="en-US" sz="3600">
                <a:solidFill>
                  <a:srgbClr val="004992"/>
                </a:solidFill>
                <a:latin typeface="+mn-lt"/>
                <a:ea typeface="+mn-ea"/>
                <a:cs typeface="+mn-cs"/>
              </a:rPr>
              <a:t> “v akciji” </a:t>
            </a:r>
            <a:r>
              <a:rPr lang="en-US" sz="3600" dirty="0">
                <a:solidFill>
                  <a:srgbClr val="004992"/>
                </a:solidFill>
                <a:latin typeface="+mn-lt"/>
                <a:ea typeface="+mn-ea"/>
                <a:cs typeface="+mn-cs"/>
              </a:rPr>
              <a:t>(</a:t>
            </a:r>
            <a:r>
              <a:rPr lang="en-US" sz="3600" dirty="0" err="1">
                <a:solidFill>
                  <a:srgbClr val="004992"/>
                </a:solidFill>
                <a:latin typeface="+mn-lt"/>
                <a:ea typeface="+mn-ea"/>
                <a:cs typeface="+mn-cs"/>
              </a:rPr>
              <a:t>zožen</a:t>
            </a:r>
            <a:r>
              <a:rPr lang="en-US" sz="3600">
                <a:solidFill>
                  <a:srgbClr val="004992"/>
                </a:solidFill>
                <a:latin typeface="+mn-lt"/>
                <a:ea typeface="+mn-ea"/>
                <a:cs typeface="+mn-cs"/>
              </a:rPr>
              <a:t>, “tunelski” </a:t>
            </a:r>
            <a:r>
              <a:rPr lang="en-US" sz="3600" dirty="0" err="1">
                <a:solidFill>
                  <a:srgbClr val="004992"/>
                </a:solidFill>
                <a:latin typeface="+mn-lt"/>
                <a:ea typeface="+mn-ea"/>
                <a:cs typeface="+mn-cs"/>
              </a:rPr>
              <a:t>pogled</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668226813"/>
              </p:ext>
            </p:extLst>
          </p:nvPr>
        </p:nvGraphicFramePr>
        <p:xfrm>
          <a:off x="408955" y="2203704"/>
          <a:ext cx="11376001" cy="425196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ＭＳ Ｐゴシック" charset="-128"/>
                        </a:rPr>
                        <a:t>področje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ＭＳ Ｐゴシック" charset="-128"/>
                        </a:rPr>
                        <a:t>primeri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geografija</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raven! To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zavrgla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že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večina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znanstvenikov</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v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veku</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Kljub</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temu</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do 20.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stoletja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vztrajalo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da so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vesolja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prevara</a:t>
                      </a:r>
                      <a:endParaRPr kumimoji="0" lang="de-DE" sz="24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družba</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400" b="0" i="0" u="none" strike="noStrike" cap="none" normalizeH="0" baseline="0" dirty="0" err="1">
                          <a:ln>
                            <a:noFill/>
                          </a:ln>
                          <a:solidFill>
                            <a:srgbClr val="333333"/>
                          </a:solidFill>
                          <a:effectLst/>
                          <a:latin typeface="Calibri Light"/>
                          <a:ea typeface="ＭＳ Ｐゴシック" charset="-128"/>
                        </a:rPr>
                        <a:t>Poveličevanje</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režima</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navkljub</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dokazanemu</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zlu</a:t>
                      </a:r>
                      <a:r>
                        <a:rPr kumimoji="0" lang="en-US" sz="2400" b="0" i="0" u="none" strike="noStrike" cap="none" normalizeH="0" baseline="0" dirty="0">
                          <a:ln>
                            <a:noFill/>
                          </a:ln>
                          <a:solidFill>
                            <a:srgbClr val="333333"/>
                          </a:solidFill>
                          <a:effectLst/>
                          <a:latin typeface="Calibri Light"/>
                          <a:ea typeface="ＭＳ Ｐゴシック" charset="-128"/>
                        </a:rPr>
                        <a:t> in </a:t>
                      </a:r>
                      <a:r>
                        <a:rPr kumimoji="0" lang="en-US" sz="2400" b="0" i="0" u="none" strike="noStrike" cap="none" normalizeH="0" baseline="0" dirty="0" err="1">
                          <a:ln>
                            <a:noFill/>
                          </a:ln>
                          <a:solidFill>
                            <a:srgbClr val="333333"/>
                          </a:solidFill>
                          <a:effectLst/>
                          <a:latin typeface="Calibri Light"/>
                          <a:ea typeface="ＭＳ Ｐゴシック" charset="-128"/>
                        </a:rPr>
                        <a:t>krutosti</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ter</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njegovi</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neuspešnosti</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npr</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fašizem</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Stalinizem</a:t>
                      </a:r>
                      <a:r>
                        <a:rPr kumimoji="0" lang="en-US" sz="2400" b="0" i="0" u="none" strike="noStrike" cap="none" normalizeH="0" baseline="0" dirty="0">
                          <a:ln>
                            <a:noFill/>
                          </a:ln>
                          <a:solidFill>
                            <a:srgbClr val="333333"/>
                          </a:solidFill>
                          <a:effectLst/>
                          <a:latin typeface="Calibri Light"/>
                          <a:ea typeface="ＭＳ Ｐゴシック" charset="-128"/>
                        </a:rPr>
                        <a:t>)</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katastrofe</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400" b="0" i="0" u="none" strike="noStrike" cap="none" normalizeH="0" baseline="0">
                          <a:ln>
                            <a:noFill/>
                          </a:ln>
                          <a:solidFill>
                            <a:srgbClr val="004992"/>
                          </a:solidFill>
                          <a:effectLst/>
                          <a:latin typeface="Calibri Light"/>
                          <a:ea typeface="ＭＳ Ｐゴシック" charset="-128"/>
                        </a:rPr>
                        <a:t>???</a:t>
                      </a:r>
                      <a:endParaRPr kumimoji="0" lang="de-DE" sz="24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51597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solidFill>
                  <a:srgbClr val="004992"/>
                </a:solidFill>
                <a:latin typeface="+mn-lt"/>
                <a:ea typeface="+mn-ea"/>
                <a:cs typeface="+mn-cs"/>
              </a:rPr>
              <a:t>Neprilagodljivost</a:t>
            </a:r>
            <a:r>
              <a:rPr lang="en-US" sz="3600">
                <a:solidFill>
                  <a:srgbClr val="004992"/>
                </a:solidFill>
                <a:latin typeface="+mn-lt"/>
                <a:ea typeface="+mn-ea"/>
                <a:cs typeface="+mn-cs"/>
              </a:rPr>
              <a:t> “v akciji” </a:t>
            </a:r>
            <a:r>
              <a:rPr lang="en-US" sz="3600" dirty="0">
                <a:solidFill>
                  <a:srgbClr val="004992"/>
                </a:solidFill>
                <a:latin typeface="+mn-lt"/>
                <a:ea typeface="+mn-ea"/>
                <a:cs typeface="+mn-cs"/>
              </a:rPr>
              <a:t>(</a:t>
            </a:r>
            <a:r>
              <a:rPr lang="en-US" sz="3600" dirty="0" err="1">
                <a:solidFill>
                  <a:srgbClr val="004992"/>
                </a:solidFill>
                <a:latin typeface="+mn-lt"/>
                <a:ea typeface="+mn-ea"/>
                <a:cs typeface="+mn-cs"/>
              </a:rPr>
              <a:t>zožen</a:t>
            </a:r>
            <a:r>
              <a:rPr lang="en-US" sz="3600">
                <a:solidFill>
                  <a:srgbClr val="004992"/>
                </a:solidFill>
                <a:latin typeface="+mn-lt"/>
                <a:ea typeface="+mn-ea"/>
                <a:cs typeface="+mn-cs"/>
              </a:rPr>
              <a:t>, “tunelski” </a:t>
            </a:r>
            <a:r>
              <a:rPr lang="en-US" sz="3600" dirty="0" err="1">
                <a:solidFill>
                  <a:srgbClr val="004992"/>
                </a:solidFill>
                <a:latin typeface="+mn-lt"/>
                <a:ea typeface="+mn-ea"/>
                <a:cs typeface="+mn-cs"/>
              </a:rPr>
              <a:t>pogled</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197381534"/>
              </p:ext>
            </p:extLst>
          </p:nvPr>
        </p:nvGraphicFramePr>
        <p:xfrm>
          <a:off x="408955" y="2203704"/>
          <a:ext cx="11376001" cy="4251960"/>
        </p:xfrm>
        <a:graphic>
          <a:graphicData uri="http://schemas.openxmlformats.org/drawingml/2006/table">
            <a:tbl>
              <a:tblPr>
                <a:tableStyleId>{21E4AEA4-8DFA-4A89-87EB-49C32662AFE0}</a:tableStyleId>
              </a:tblPr>
              <a:tblGrid>
                <a:gridCol w="1872208">
                  <a:extLst>
                    <a:ext uri="{9D8B030D-6E8A-4147-A177-3AD203B41FA5}">
                      <a16:colId xmlns:a16="http://schemas.microsoft.com/office/drawing/2014/main" val="20000"/>
                    </a:ext>
                  </a:extLst>
                </a:gridCol>
                <a:gridCol w="950379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ＭＳ Ｐゴシック" charset="-128"/>
                        </a:rPr>
                        <a:t>področje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ＭＳ Ｐゴシック" charset="-128"/>
                        </a:rPr>
                        <a:t>primeri</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geografija</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Svet</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raven! To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teorijo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zavrgla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že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večina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znanstvenikov</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v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srednjem</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veku</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Kljub</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temu</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je do 20.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stoletja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Društvo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ravne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vztrajalo</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da so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fotografije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zemlje</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iz</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vesolja</a:t>
                      </a:r>
                      <a:r>
                        <a:rPr kumimoji="0" lang="en-US" altLang="ja-JP" sz="24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400" b="0" i="0" u="none" strike="noStrike" cap="none" normalizeH="0" baseline="0" dirty="0" err="1">
                          <a:ln>
                            <a:noFill/>
                          </a:ln>
                          <a:solidFill>
                            <a:srgbClr val="333333"/>
                          </a:solidFill>
                          <a:effectLst/>
                          <a:latin typeface="Calibri Light"/>
                          <a:ea typeface="MS Mincho" pitchFamily="49" charset="-128"/>
                          <a:cs typeface="Times New Roman" pitchFamily="18" charset="0"/>
                        </a:rPr>
                        <a:t>prevara</a:t>
                      </a:r>
                      <a:endParaRPr kumimoji="0" lang="de-DE" sz="24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družba</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400" b="0" i="0" u="none" strike="noStrike" cap="none" normalizeH="0" baseline="0" dirty="0" err="1">
                          <a:ln>
                            <a:noFill/>
                          </a:ln>
                          <a:solidFill>
                            <a:srgbClr val="333333"/>
                          </a:solidFill>
                          <a:effectLst/>
                          <a:latin typeface="Calibri Light"/>
                          <a:ea typeface="ＭＳ Ｐゴシック" charset="-128"/>
                        </a:rPr>
                        <a:t>Poveličevanje</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režima</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navkljub</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dokazanemu</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zlu</a:t>
                      </a:r>
                      <a:r>
                        <a:rPr kumimoji="0" lang="en-US" sz="2400" b="0" i="0" u="none" strike="noStrike" cap="none" normalizeH="0" baseline="0" dirty="0">
                          <a:ln>
                            <a:noFill/>
                          </a:ln>
                          <a:solidFill>
                            <a:srgbClr val="333333"/>
                          </a:solidFill>
                          <a:effectLst/>
                          <a:latin typeface="Calibri Light"/>
                          <a:ea typeface="ＭＳ Ｐゴシック" charset="-128"/>
                        </a:rPr>
                        <a:t> in </a:t>
                      </a:r>
                      <a:r>
                        <a:rPr kumimoji="0" lang="en-US" sz="2400" b="0" i="0" u="none" strike="noStrike" cap="none" normalizeH="0" baseline="0" dirty="0" err="1">
                          <a:ln>
                            <a:noFill/>
                          </a:ln>
                          <a:solidFill>
                            <a:srgbClr val="333333"/>
                          </a:solidFill>
                          <a:effectLst/>
                          <a:latin typeface="Calibri Light"/>
                          <a:ea typeface="ＭＳ Ｐゴシック" charset="-128"/>
                        </a:rPr>
                        <a:t>krutosti</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ter</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njegovi</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neuspešnosti</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npr</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fašizem</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Stalinizem</a:t>
                      </a:r>
                      <a:r>
                        <a:rPr kumimoji="0" lang="en-US" sz="2400" b="0" i="0" u="none" strike="noStrike" cap="none" normalizeH="0" baseline="0" dirty="0">
                          <a:ln>
                            <a:noFill/>
                          </a:ln>
                          <a:solidFill>
                            <a:srgbClr val="333333"/>
                          </a:solidFill>
                          <a:effectLst/>
                          <a:latin typeface="Calibri Light"/>
                          <a:ea typeface="ＭＳ Ｐゴシック" charset="-128"/>
                        </a:rPr>
                        <a:t>)</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ＭＳ Ｐゴシック" charset="-128"/>
                        </a:rPr>
                        <a:t>katastrofe</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400" b="0" i="0" u="none" strike="noStrike" cap="none" normalizeH="0" baseline="0" dirty="0" err="1">
                          <a:ln>
                            <a:noFill/>
                          </a:ln>
                          <a:solidFill>
                            <a:srgbClr val="333333"/>
                          </a:solidFill>
                          <a:effectLst/>
                          <a:latin typeface="Calibri Light"/>
                          <a:ea typeface="ＭＳ Ｐゴシック" charset="-128"/>
                        </a:rPr>
                        <a:t>Ignoriranje</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opozorilnih</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znakov</a:t>
                      </a:r>
                      <a:r>
                        <a:rPr kumimoji="0" lang="en-US" sz="2400" b="0" i="0" u="none" strike="noStrike" cap="none" normalizeH="0" baseline="0" dirty="0">
                          <a:ln>
                            <a:noFill/>
                          </a:ln>
                          <a:solidFill>
                            <a:srgbClr val="333333"/>
                          </a:solidFill>
                          <a:effectLst/>
                          <a:latin typeface="Calibri Light"/>
                          <a:ea typeface="ＭＳ Ｐゴシック" charset="-128"/>
                        </a:rPr>
                        <a:t> je </a:t>
                      </a:r>
                      <a:r>
                        <a:rPr kumimoji="0" lang="en-US" sz="2400" b="0" i="0" u="none" strike="noStrike" cap="none" normalizeH="0" baseline="0" dirty="0" err="1">
                          <a:ln>
                            <a:noFill/>
                          </a:ln>
                          <a:solidFill>
                            <a:srgbClr val="333333"/>
                          </a:solidFill>
                          <a:effectLst/>
                          <a:latin typeface="Calibri Light"/>
                          <a:ea typeface="ＭＳ Ｐゴシック" charset="-128"/>
                        </a:rPr>
                        <a:t>dostikrat</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razlog</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za</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nesreče</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npr</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plazovi</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žrtve</a:t>
                      </a:r>
                      <a:r>
                        <a:rPr kumimoji="0" lang="en-US" sz="2400" b="0" i="0" u="none" strike="noStrike" cap="none" normalizeH="0" baseline="0" dirty="0">
                          <a:ln>
                            <a:noFill/>
                          </a:ln>
                          <a:solidFill>
                            <a:srgbClr val="333333"/>
                          </a:solidFill>
                          <a:effectLst/>
                          <a:latin typeface="Calibri Light"/>
                          <a:ea typeface="ＭＳ Ｐゴシック" charset="-128"/>
                        </a:rPr>
                        <a:t> so bile </a:t>
                      </a:r>
                      <a:r>
                        <a:rPr kumimoji="0" lang="en-US" sz="2400" b="0" i="0" u="none" strike="noStrike" cap="none" normalizeH="0" baseline="0" dirty="0" err="1">
                          <a:ln>
                            <a:noFill/>
                          </a:ln>
                          <a:solidFill>
                            <a:srgbClr val="333333"/>
                          </a:solidFill>
                          <a:effectLst/>
                          <a:latin typeface="Calibri Light"/>
                          <a:ea typeface="ＭＳ Ｐゴシック" charset="-128"/>
                        </a:rPr>
                        <a:t>pogosto</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prej</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opozorjene</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na</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nevarnost</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plazov</a:t>
                      </a:r>
                      <a:r>
                        <a:rPr kumimoji="0" lang="en-US" sz="2400" b="0" i="0" u="none" strike="noStrike" cap="none" normalizeH="0" baseline="0" dirty="0">
                          <a:ln>
                            <a:noFill/>
                          </a:ln>
                          <a:solidFill>
                            <a:srgbClr val="333333"/>
                          </a:solidFill>
                          <a:effectLst/>
                          <a:latin typeface="Calibri Light"/>
                          <a:ea typeface="ＭＳ Ｐゴシック" charset="-128"/>
                        </a:rPr>
                        <a:t>)</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400" b="0" i="0" u="none" strike="noStrike" cap="none" normalizeH="0" baseline="0" dirty="0" err="1">
                          <a:ln>
                            <a:noFill/>
                          </a:ln>
                          <a:solidFill>
                            <a:srgbClr val="333333"/>
                          </a:solidFill>
                          <a:effectLst/>
                          <a:latin typeface="Calibri Light"/>
                          <a:ea typeface="ＭＳ Ｐゴシック" charset="-128"/>
                        </a:rPr>
                        <a:t>Titanik</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ker</a:t>
                      </a:r>
                      <a:r>
                        <a:rPr kumimoji="0" lang="en-US" sz="2400" b="0" i="0" u="none" strike="noStrike" cap="none" normalizeH="0" baseline="0" dirty="0">
                          <a:ln>
                            <a:noFill/>
                          </a:ln>
                          <a:solidFill>
                            <a:srgbClr val="333333"/>
                          </a:solidFill>
                          <a:effectLst/>
                          <a:latin typeface="Calibri Light"/>
                          <a:ea typeface="ＭＳ Ｐゴシック" charset="-128"/>
                        </a:rPr>
                        <a:t> je </a:t>
                      </a:r>
                      <a:r>
                        <a:rPr kumimoji="0" lang="en-US" sz="2400" b="0" i="0" u="none" strike="noStrike" cap="none" normalizeH="0" baseline="0" dirty="0" err="1">
                          <a:ln>
                            <a:noFill/>
                          </a:ln>
                          <a:solidFill>
                            <a:srgbClr val="333333"/>
                          </a:solidFill>
                          <a:effectLst/>
                          <a:latin typeface="Calibri Light"/>
                          <a:ea typeface="ＭＳ Ｐゴシック" charset="-128"/>
                        </a:rPr>
                        <a:t>veljal</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za</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nepotopljivega</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niso</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resno</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vzeli</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opozorilnih</a:t>
                      </a:r>
                      <a:r>
                        <a:rPr kumimoji="0" lang="en-US" sz="2400" b="0" i="0" u="none" strike="noStrike" cap="none" normalizeH="0" baseline="0" dirty="0">
                          <a:ln>
                            <a:noFill/>
                          </a:ln>
                          <a:solidFill>
                            <a:srgbClr val="333333"/>
                          </a:solidFill>
                          <a:effectLst/>
                          <a:latin typeface="Calibri Light"/>
                          <a:ea typeface="ＭＳ Ｐゴシック" charset="-128"/>
                        </a:rPr>
                        <a:t> </a:t>
                      </a:r>
                      <a:r>
                        <a:rPr kumimoji="0" lang="en-US" sz="2400" b="0" i="0" u="none" strike="noStrike" cap="none" normalizeH="0" baseline="0" dirty="0" err="1">
                          <a:ln>
                            <a:noFill/>
                          </a:ln>
                          <a:solidFill>
                            <a:srgbClr val="333333"/>
                          </a:solidFill>
                          <a:effectLst/>
                          <a:latin typeface="Calibri Light"/>
                          <a:ea typeface="ＭＳ Ｐゴシック" charset="-128"/>
                        </a:rPr>
                        <a:t>znakov</a:t>
                      </a:r>
                      <a:endParaRPr kumimoji="0" lang="de-DE" sz="24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13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počnemo?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l-SI" altLang="de-DE" sz="2400">
                <a:solidFill>
                  <a:srgbClr val="333333"/>
                </a:solidFill>
              </a:rPr>
              <a:t>Raziskave kažejo, da mnogo</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 </a:t>
            </a:r>
            <a:r>
              <a:rPr lang="sl-SI" altLang="de-DE" sz="2400" dirty="0">
                <a:solidFill>
                  <a:srgbClr val="333333"/>
                </a:solidFill>
              </a:rPr>
              <a:t>ljudi s psihozo vztraja pri svojem mnenju ali prepričanju o nekem dogodku,</a:t>
            </a:r>
            <a:r>
              <a:rPr lang="en-US" altLang="de-DE" sz="2400" dirty="0">
                <a:solidFill>
                  <a:srgbClr val="333333"/>
                </a:solidFill>
              </a:rPr>
              <a:t> </a:t>
            </a:r>
            <a:r>
              <a:rPr lang="sl-SI" altLang="de-DE" sz="2400" dirty="0">
                <a:solidFill>
                  <a:srgbClr val="333333"/>
                </a:solidFill>
              </a:rPr>
              <a:t>tudi ko so soočeni z informacijami, ki temu prepričanju nasprotujejo</a:t>
            </a:r>
            <a:r>
              <a:rPr lang="en-US" altLang="de-DE" sz="2400" dirty="0">
                <a:solidFill>
                  <a:srgbClr val="333333"/>
                </a:solidFill>
              </a:rPr>
              <a:t>.</a:t>
            </a:r>
          </a:p>
          <a:p>
            <a:pPr lvl="0" defTabSz="914400" fontAlgn="base"/>
            <a:r>
              <a:rPr lang="sl-SI" altLang="de-DE" sz="2400" dirty="0">
                <a:solidFill>
                  <a:srgbClr val="004992"/>
                </a:solidFill>
              </a:rPr>
              <a:t>To lahko vodi do težav v medosebnih odnosih in onemogoča zdrav in realističen pogled na svet.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3 – Spreminjanje prepričanj</a:t>
            </a:r>
          </a:p>
        </p:txBody>
      </p:sp>
      <p:sp>
        <p:nvSpPr>
          <p:cNvPr id="3" name="Slide Number Placeholder 2"/>
          <p:cNvSpPr>
            <a:spLocks noGrp="1"/>
          </p:cNvSpPr>
          <p:nvPr>
            <p:ph type="sldNum" sz="quarter" idx="12"/>
          </p:nvPr>
        </p:nvSpPr>
        <p:spPr/>
        <p:txBody>
          <a:bodyPr/>
          <a:lstStyle/>
          <a:p>
            <a:fld id="{CB4C3459-916B-49C4-B534-1ED5EAB08227}" type="slidenum">
              <a:rPr lang="de-DE" altLang="de-DE" smtClean="0">
                <a:latin typeface="+mn-lt"/>
              </a:rPr>
              <a:pPr/>
              <a:t>11</a:t>
            </a:fld>
            <a:endParaRPr lang="de-DE" altLang="de-DE">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l-SI" altLang="de-DE" sz="3600" dirty="0">
                <a:latin typeface="+mn-lt"/>
                <a:ea typeface="+mn-ea"/>
                <a:cs typeface="+mn-cs"/>
              </a:rPr>
              <a:t>Kako preveč trdna prepričanja vodijo do napačnih razlag med psihozo – primeri</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sl-SI" altLang="de-DE" sz="2400" dirty="0">
                <a:solidFill>
                  <a:srgbClr val="333333"/>
                </a:solidFill>
              </a:rPr>
              <a:t>Izogibanje pogovoru o neobičajnih idejah s prijatelji ali sorodniki, zaradi strahu pred prepirom ali zavrnitvijo. Izguba zaupanja v druge.</a:t>
            </a:r>
          </a:p>
          <a:p>
            <a:pPr marL="342900" lvl="0" indent="-342900" defTabSz="914400" fontAlgn="base">
              <a:buClr>
                <a:srgbClr val="333333"/>
              </a:buClr>
              <a:buFont typeface="WingDings"/>
              <a:buChar char=""/>
            </a:pPr>
            <a:r>
              <a:rPr lang="sl-SI" altLang="de-DE" sz="2400" dirty="0">
                <a:solidFill>
                  <a:srgbClr val="333333"/>
                </a:solidFill>
              </a:rPr>
              <a:t>Ljudje, ki se ne strinjajo z vašimi prepričanji so zaznani kot možni sovražniki ali preganjalci</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Informacije se zbira samo iz enega vira</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internetnih forumov o teorijah zarote</a:t>
            </a:r>
            <a:r>
              <a:rPr lang="en-US" altLang="de-DE" sz="2400" dirty="0">
                <a:solidFill>
                  <a:srgbClr val="333333"/>
                </a:solidFill>
              </a:rPr>
              <a:t>), </a:t>
            </a:r>
            <a:r>
              <a:rPr lang="sl-SI" altLang="de-DE" sz="2400" dirty="0">
                <a:solidFill>
                  <a:srgbClr val="333333"/>
                </a:solidFill>
              </a:rPr>
              <a:t>drugih bolj resnih medijev</a:t>
            </a:r>
            <a:r>
              <a:rPr lang="en-US" altLang="de-DE" sz="2400" dirty="0">
                <a:solidFill>
                  <a:srgbClr val="333333"/>
                </a:solidFill>
              </a:rPr>
              <a:t> (</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novinarske agencije</a:t>
            </a:r>
            <a:r>
              <a:rPr lang="en-US" altLang="de-DE" sz="2400" dirty="0">
                <a:solidFill>
                  <a:srgbClr val="333333"/>
                </a:solidFill>
              </a:rPr>
              <a:t>) </a:t>
            </a:r>
            <a:r>
              <a:rPr lang="sl-SI" altLang="de-DE" sz="2400" dirty="0">
                <a:solidFill>
                  <a:srgbClr val="333333"/>
                </a:solidFill>
              </a:rPr>
              <a:t>pa se ne upošteva.</a:t>
            </a:r>
          </a:p>
          <a:p>
            <a:pPr lvl="0" algn="ctr" defTabSz="914400" fontAlgn="base"/>
            <a:r>
              <a:rPr lang="sl-SI" altLang="de-DE" sz="2400" dirty="0">
                <a:solidFill>
                  <a:srgbClr val="004992"/>
                </a:solidFill>
              </a:rPr>
              <a:t>Lahko kdo na kratko podeli svojo </a:t>
            </a:r>
            <a:r>
              <a:rPr lang="de-DE" altLang="de-DE" sz="2400" dirty="0">
                <a:solidFill>
                  <a:srgbClr val="004992"/>
                </a:solidFill>
              </a:rPr>
              <a:t>l</a:t>
            </a:r>
            <a:r>
              <a:rPr lang="sl-SI" altLang="de-DE" sz="2400" dirty="0">
                <a:solidFill>
                  <a:srgbClr val="004992"/>
                </a:solidFill>
              </a:rPr>
              <a:t>astno osebno izkušn</a:t>
            </a:r>
            <a:r>
              <a:rPr lang="de-DE" altLang="de-DE" sz="2400" dirty="0">
                <a:solidFill>
                  <a:srgbClr val="004992"/>
                </a:solidFill>
              </a:rPr>
              <a:t>j</a:t>
            </a:r>
            <a:r>
              <a:rPr lang="sl-SI" altLang="de-DE" sz="2400" dirty="0">
                <a:solidFill>
                  <a:srgbClr val="004992"/>
                </a:solidFill>
              </a:rPr>
              <a:t>o</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Metakognitivni trening 3 – Spreminjanje prepričanj</a:t>
            </a:r>
          </a:p>
        </p:txBody>
      </p:sp>
      <p:sp>
        <p:nvSpPr>
          <p:cNvPr id="3" name="Slide Number Placeholder 2"/>
          <p:cNvSpPr>
            <a:spLocks noGrp="1"/>
          </p:cNvSpPr>
          <p:nvPr>
            <p:ph type="sldNum" sz="quarter" idx="12"/>
          </p:nvPr>
        </p:nvSpPr>
        <p:spPr/>
        <p:txBody>
          <a:bodyPr/>
          <a:lstStyle/>
          <a:p>
            <a:fld id="{CB4C3459-916B-49C4-B534-1ED5EAB08227}" type="slidenum">
              <a:rPr lang="de-DE" altLang="de-DE" smtClean="0">
                <a:latin typeface="+mn-lt"/>
              </a: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Tri slike spodaj pripadajo isti kategoriji. Kateri?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3 – Spreminjanje prepričanj</a:t>
            </a:r>
          </a:p>
        </p:txBody>
      </p:sp>
      <p:sp>
        <p:nvSpPr>
          <p:cNvPr id="3" name="Slide Number Placeholder 2"/>
          <p:cNvSpPr>
            <a:spLocks noGrp="1"/>
          </p:cNvSpPr>
          <p:nvPr>
            <p:ph type="sldNum" sz="quarter" idx="12"/>
          </p:nvPr>
        </p:nvSpPr>
        <p:spPr/>
        <p:txBody>
          <a:bodyPr/>
          <a:lstStyle/>
          <a:p>
            <a:fld id="{CB4C3459-916B-49C4-B534-1ED5EAB08227}" type="slidenum">
              <a:rPr lang="de-DE" altLang="de-DE" smtClean="0">
                <a:latin typeface="+mn-lt"/>
              </a:rPr>
              <a:pPr/>
              <a:t>13</a:t>
            </a:fld>
            <a:endParaRPr lang="de-DE" altLang="de-DE">
              <a:latin typeface="+mn-l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a:solidFill>
                  <a:srgbClr val="333333"/>
                </a:solidFill>
              </a:rPr>
              <a:t>Če ste prepričani v to, kateri kategoriji pripadajo, povejte odgovor.</a:t>
            </a:r>
          </a:p>
          <a:p>
            <a:pPr algn="ctr" fontAlgn="auto">
              <a:lnSpc>
                <a:spcPct val="100000"/>
              </a:lnSpc>
              <a:spcBef>
                <a:spcPts val="1200"/>
              </a:spcBef>
              <a:buClr>
                <a:srgbClr val="333333"/>
              </a:buClr>
            </a:pPr>
            <a:r>
              <a:rPr lang="en-US" sz="2400">
                <a:solidFill>
                  <a:srgbClr val="333333"/>
                </a:solidFill>
              </a:rPr>
              <a:t>Dobili boste povratne informacije (“pravilno” ali “nepravilno” ).</a:t>
            </a:r>
          </a:p>
          <a:p>
            <a:pPr algn="ctr" fontAlgn="auto">
              <a:lnSpc>
                <a:spcPct val="100000"/>
              </a:lnSpc>
              <a:spcBef>
                <a:spcPts val="1200"/>
              </a:spcBef>
              <a:buClr>
                <a:srgbClr val="333333"/>
              </a:buClr>
            </a:pPr>
            <a:r>
              <a:rPr lang="en-US" sz="2400">
                <a:solidFill>
                  <a:srgbClr val="333333"/>
                </a:solidFill>
              </a:rPr>
              <a:t>Predlagajte, kakšna slika bi morala nadaljevati niz, da bi preverili pravilnost svoje predpostavke.</a:t>
            </a:r>
            <a:endParaRPr lang="en-US" sz="2400" dirty="0">
              <a:solidFill>
                <a:srgbClr val="3333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6" name="Rectangle 10"/>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Kategorija: živa bitja!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3 – Spreminjanje prepričanj</a:t>
            </a:r>
          </a:p>
        </p:txBody>
      </p:sp>
      <p:sp>
        <p:nvSpPr>
          <p:cNvPr id="3" name="Slide Number Placeholder 2"/>
          <p:cNvSpPr>
            <a:spLocks noGrp="1"/>
          </p:cNvSpPr>
          <p:nvPr>
            <p:ph type="sldNum" sz="quarter" idx="12"/>
          </p:nvPr>
        </p:nvSpPr>
        <p:spPr/>
        <p:txBody>
          <a:bodyPr/>
          <a:lstStyle/>
          <a:p>
            <a:fld id="{CB4C3459-916B-49C4-B534-1ED5EAB08227}" type="slidenum">
              <a:rPr lang="de-DE" altLang="de-DE" smtClean="0">
                <a:latin typeface="+mn-lt"/>
              </a:rPr>
              <a:pPr/>
              <a:t>14</a:t>
            </a:fld>
            <a:endParaRPr lang="de-DE" altLang="de-DE">
              <a:latin typeface="+mn-lt"/>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n-US" b="1" dirty="0" err="1">
                <a:solidFill>
                  <a:srgbClr val="333333"/>
                </a:solidFill>
              </a:rPr>
              <a:t>Pogosta</a:t>
            </a:r>
            <a:r>
              <a:rPr lang="en-US" b="1" dirty="0">
                <a:solidFill>
                  <a:srgbClr val="333333"/>
                </a:solidFill>
              </a:rPr>
              <a:t> </a:t>
            </a:r>
            <a:r>
              <a:rPr lang="en-US" b="1" dirty="0" err="1">
                <a:solidFill>
                  <a:srgbClr val="333333"/>
                </a:solidFill>
              </a:rPr>
              <a:t>napaka</a:t>
            </a:r>
            <a:r>
              <a:rPr lang="en-US" b="1" dirty="0">
                <a:solidFill>
                  <a:srgbClr val="333333"/>
                </a:solidFill>
              </a:rPr>
              <a:t>: </a:t>
            </a:r>
            <a:r>
              <a:rPr lang="en-US" dirty="0" err="1">
                <a:solidFill>
                  <a:srgbClr val="333333"/>
                </a:solidFill>
              </a:rPr>
              <a:t>Veliko</a:t>
            </a:r>
            <a:r>
              <a:rPr lang="en-US" dirty="0">
                <a:solidFill>
                  <a:srgbClr val="333333"/>
                </a:solidFill>
              </a:rPr>
              <a:t> </a:t>
            </a:r>
            <a:r>
              <a:rPr lang="en-US" dirty="0" err="1">
                <a:solidFill>
                  <a:srgbClr val="333333"/>
                </a:solidFill>
              </a:rPr>
              <a:t>ljudi</a:t>
            </a:r>
            <a:r>
              <a:rPr lang="en-US" dirty="0">
                <a:solidFill>
                  <a:srgbClr val="333333"/>
                </a:solidFill>
              </a:rPr>
              <a:t> </a:t>
            </a:r>
            <a:r>
              <a:rPr lang="en-US" dirty="0" err="1">
                <a:solidFill>
                  <a:srgbClr val="333333"/>
                </a:solidFill>
              </a:rPr>
              <a:t>išče</a:t>
            </a:r>
            <a:r>
              <a:rPr lang="en-US" dirty="0">
                <a:solidFill>
                  <a:srgbClr val="333333"/>
                </a:solidFill>
              </a:rPr>
              <a:t> le </a:t>
            </a:r>
            <a:r>
              <a:rPr lang="en-US" dirty="0" err="1">
                <a:solidFill>
                  <a:srgbClr val="333333"/>
                </a:solidFill>
              </a:rPr>
              <a:t>informacije</a:t>
            </a:r>
            <a:r>
              <a:rPr lang="en-US" dirty="0">
                <a:solidFill>
                  <a:srgbClr val="333333"/>
                </a:solidFill>
              </a:rPr>
              <a:t>, </a:t>
            </a:r>
            <a:r>
              <a:rPr lang="en-US" dirty="0" err="1">
                <a:solidFill>
                  <a:srgbClr val="333333"/>
                </a:solidFill>
              </a:rPr>
              <a:t>ki</a:t>
            </a:r>
            <a:r>
              <a:rPr lang="en-US" dirty="0">
                <a:solidFill>
                  <a:srgbClr val="333333"/>
                </a:solidFill>
              </a:rPr>
              <a:t> so v </a:t>
            </a:r>
            <a:r>
              <a:rPr lang="en-US" dirty="0" err="1">
                <a:solidFill>
                  <a:srgbClr val="333333"/>
                </a:solidFill>
              </a:rPr>
              <a:t>skladu</a:t>
            </a:r>
            <a:r>
              <a:rPr lang="en-US" dirty="0">
                <a:solidFill>
                  <a:srgbClr val="333333"/>
                </a:solidFill>
              </a:rPr>
              <a:t> z </a:t>
            </a:r>
            <a:r>
              <a:rPr lang="en-US" dirty="0" err="1">
                <a:solidFill>
                  <a:srgbClr val="333333"/>
                </a:solidFill>
              </a:rPr>
              <a:t>njihovim</a:t>
            </a:r>
            <a:r>
              <a:rPr lang="en-US" dirty="0">
                <a:solidFill>
                  <a:srgbClr val="333333"/>
                </a:solidFill>
              </a:rPr>
              <a:t> </a:t>
            </a:r>
            <a:r>
              <a:rPr lang="en-US" dirty="0" err="1">
                <a:solidFill>
                  <a:srgbClr val="333333"/>
                </a:solidFill>
              </a:rPr>
              <a:t>prepričanjem</a:t>
            </a:r>
            <a:r>
              <a:rPr lang="en-US" dirty="0">
                <a:solidFill>
                  <a:srgbClr val="333333"/>
                </a:solidFill>
              </a:rPr>
              <a:t>, ne pa </a:t>
            </a:r>
            <a:r>
              <a:rPr lang="en-US" dirty="0" err="1">
                <a:solidFill>
                  <a:srgbClr val="333333"/>
                </a:solidFill>
              </a:rPr>
              <a:t>nasprotujoče</a:t>
            </a:r>
            <a:r>
              <a:rPr lang="en-US" dirty="0">
                <a:solidFill>
                  <a:srgbClr val="333333"/>
                </a:solidFill>
              </a:rPr>
              <a:t> </a:t>
            </a:r>
            <a:r>
              <a:rPr lang="en-US" dirty="0" err="1">
                <a:solidFill>
                  <a:srgbClr val="333333"/>
                </a:solidFill>
              </a:rPr>
              <a:t>informacije</a:t>
            </a:r>
            <a:r>
              <a:rPr lang="en-US" dirty="0">
                <a:solidFill>
                  <a:srgbClr val="333333"/>
                </a:solidFill>
              </a:rPr>
              <a:t> (</a:t>
            </a:r>
            <a:r>
              <a:rPr lang="en-US" dirty="0" err="1">
                <a:solidFill>
                  <a:srgbClr val="333333"/>
                </a:solidFill>
              </a:rPr>
              <a:t>zaradi</a:t>
            </a:r>
            <a:r>
              <a:rPr lang="en-US" dirty="0">
                <a:solidFill>
                  <a:srgbClr val="333333"/>
                </a:solidFill>
              </a:rPr>
              <a:t> </a:t>
            </a:r>
            <a:r>
              <a:rPr lang="en-US" dirty="0" err="1">
                <a:solidFill>
                  <a:srgbClr val="333333"/>
                </a:solidFill>
              </a:rPr>
              <a:t>predsodka</a:t>
            </a:r>
            <a:r>
              <a:rPr lang="en-US" dirty="0">
                <a:solidFill>
                  <a:srgbClr val="333333"/>
                </a:solidFill>
              </a:rPr>
              <a:t> </a:t>
            </a:r>
            <a:r>
              <a:rPr lang="en-US" dirty="0" err="1">
                <a:solidFill>
                  <a:srgbClr val="333333"/>
                </a:solidFill>
              </a:rPr>
              <a:t>potrjevanja</a:t>
            </a:r>
            <a:r>
              <a:rPr lang="en-US" dirty="0">
                <a:solidFill>
                  <a:srgbClr val="333333"/>
                </a:solidFill>
              </a:rPr>
              <a:t>). V tem </a:t>
            </a:r>
            <a:r>
              <a:rPr lang="en-US" dirty="0" err="1">
                <a:solidFill>
                  <a:srgbClr val="333333"/>
                </a:solidFill>
              </a:rPr>
              <a:t>primeru</a:t>
            </a:r>
            <a:r>
              <a:rPr lang="en-US" dirty="0">
                <a:solidFill>
                  <a:srgbClr val="333333"/>
                </a:solidFill>
              </a:rPr>
              <a:t> se je </a:t>
            </a:r>
            <a:r>
              <a:rPr lang="en-US" dirty="0" err="1">
                <a:solidFill>
                  <a:srgbClr val="333333"/>
                </a:solidFill>
              </a:rPr>
              <a:t>zdelo</a:t>
            </a:r>
            <a:r>
              <a:rPr lang="en-US" dirty="0">
                <a:solidFill>
                  <a:srgbClr val="333333"/>
                </a:solidFill>
              </a:rPr>
              <a:t>, da je </a:t>
            </a:r>
            <a:r>
              <a:rPr lang="en-US" dirty="0" err="1">
                <a:solidFill>
                  <a:srgbClr val="333333"/>
                </a:solidFill>
              </a:rPr>
              <a:t>pravilna</a:t>
            </a:r>
            <a:r>
              <a:rPr lang="en-US" dirty="0">
                <a:solidFill>
                  <a:srgbClr val="333333"/>
                </a:solidFill>
              </a:rPr>
              <a:t> </a:t>
            </a:r>
            <a:r>
              <a:rPr lang="en-US" dirty="0" err="1">
                <a:solidFill>
                  <a:srgbClr val="333333"/>
                </a:solidFill>
              </a:rPr>
              <a:t>kategorija</a:t>
            </a:r>
            <a:r>
              <a:rPr lang="en-US" dirty="0">
                <a:solidFill>
                  <a:srgbClr val="333333"/>
                </a:solidFill>
              </a:rPr>
              <a:t>: </a:t>
            </a:r>
            <a:r>
              <a:rPr lang="en-US" dirty="0" err="1">
                <a:solidFill>
                  <a:srgbClr val="333333"/>
                </a:solidFill>
              </a:rPr>
              <a:t>rože</a:t>
            </a:r>
            <a:r>
              <a:rPr lang="en-US" dirty="0">
                <a:solidFill>
                  <a:srgbClr val="333333"/>
                </a:solidFill>
              </a:rPr>
              <a:t>. </a:t>
            </a:r>
            <a:r>
              <a:rPr lang="en-US" dirty="0" err="1">
                <a:solidFill>
                  <a:srgbClr val="333333"/>
                </a:solidFill>
              </a:rPr>
              <a:t>Pogosto</a:t>
            </a:r>
            <a:r>
              <a:rPr lang="en-US" dirty="0">
                <a:solidFill>
                  <a:srgbClr val="333333"/>
                </a:solidFill>
              </a:rPr>
              <a:t> se ne </a:t>
            </a:r>
            <a:r>
              <a:rPr lang="en-US" dirty="0" err="1">
                <a:solidFill>
                  <a:srgbClr val="333333"/>
                </a:solidFill>
              </a:rPr>
              <a:t>upošteva</a:t>
            </a:r>
            <a:r>
              <a:rPr lang="en-US" dirty="0">
                <a:solidFill>
                  <a:srgbClr val="333333"/>
                </a:solidFill>
              </a:rPr>
              <a:t> </a:t>
            </a:r>
            <a:r>
              <a:rPr lang="en-US" dirty="0" err="1">
                <a:solidFill>
                  <a:srgbClr val="333333"/>
                </a:solidFill>
              </a:rPr>
              <a:t>drugih</a:t>
            </a:r>
            <a:r>
              <a:rPr lang="en-US" dirty="0">
                <a:solidFill>
                  <a:srgbClr val="333333"/>
                </a:solidFill>
              </a:rPr>
              <a:t> </a:t>
            </a:r>
            <a:r>
              <a:rPr lang="en-US" dirty="0" err="1">
                <a:solidFill>
                  <a:srgbClr val="333333"/>
                </a:solidFill>
              </a:rPr>
              <a:t>možnosti</a:t>
            </a:r>
            <a:r>
              <a:rPr lang="en-US" dirty="0">
                <a:solidFill>
                  <a:srgbClr val="333333"/>
                </a:solidFill>
              </a:rPr>
              <a:t>. </a:t>
            </a:r>
          </a:p>
          <a:p>
            <a:pPr fontAlgn="auto">
              <a:lnSpc>
                <a:spcPct val="100000"/>
              </a:lnSpc>
              <a:spcBef>
                <a:spcPts val="1200"/>
              </a:spcBef>
              <a:defRPr/>
            </a:pPr>
            <a:r>
              <a:rPr lang="en-US" dirty="0" err="1">
                <a:solidFill>
                  <a:srgbClr val="333333"/>
                </a:solidFill>
              </a:rPr>
              <a:t>Primeri</a:t>
            </a:r>
            <a:r>
              <a:rPr lang="en-US" dirty="0">
                <a:solidFill>
                  <a:srgbClr val="333333"/>
                </a:solidFill>
              </a:rPr>
              <a:t> </a:t>
            </a:r>
            <a:r>
              <a:rPr lang="en-US" dirty="0" err="1">
                <a:solidFill>
                  <a:srgbClr val="333333"/>
                </a:solidFill>
              </a:rPr>
              <a:t>iz</a:t>
            </a:r>
            <a:r>
              <a:rPr lang="en-US" dirty="0">
                <a:solidFill>
                  <a:srgbClr val="333333"/>
                </a:solidFill>
              </a:rPr>
              <a:t> </a:t>
            </a:r>
            <a:r>
              <a:rPr lang="en-US" dirty="0" err="1">
                <a:solidFill>
                  <a:srgbClr val="333333"/>
                </a:solidFill>
              </a:rPr>
              <a:t>vsakdanjega</a:t>
            </a:r>
            <a:r>
              <a:rPr lang="en-US" dirty="0">
                <a:solidFill>
                  <a:srgbClr val="333333"/>
                </a:solidFill>
              </a:rPr>
              <a:t> </a:t>
            </a:r>
            <a:r>
              <a:rPr lang="en-US" dirty="0" err="1">
                <a:solidFill>
                  <a:srgbClr val="333333"/>
                </a:solidFill>
              </a:rPr>
              <a:t>življenja</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nekateri</a:t>
            </a:r>
            <a:r>
              <a:rPr lang="en-US" dirty="0">
                <a:solidFill>
                  <a:srgbClr val="333333"/>
                </a:solidFill>
              </a:rPr>
              <a:t> </a:t>
            </a:r>
            <a:r>
              <a:rPr lang="en-US" dirty="0" err="1">
                <a:solidFill>
                  <a:srgbClr val="333333"/>
                </a:solidFill>
              </a:rPr>
              <a:t>ljudje</a:t>
            </a:r>
            <a:r>
              <a:rPr lang="en-US" dirty="0">
                <a:solidFill>
                  <a:srgbClr val="333333"/>
                </a:solidFill>
              </a:rPr>
              <a:t> </a:t>
            </a:r>
            <a:r>
              <a:rPr lang="en-US" dirty="0" err="1">
                <a:solidFill>
                  <a:srgbClr val="333333"/>
                </a:solidFill>
              </a:rPr>
              <a:t>berejo</a:t>
            </a:r>
            <a:r>
              <a:rPr lang="en-US" dirty="0">
                <a:solidFill>
                  <a:srgbClr val="333333"/>
                </a:solidFill>
              </a:rPr>
              <a:t> le </a:t>
            </a:r>
            <a:r>
              <a:rPr lang="en-US" dirty="0" err="1">
                <a:solidFill>
                  <a:srgbClr val="333333"/>
                </a:solidFill>
              </a:rPr>
              <a:t>časopise</a:t>
            </a:r>
            <a:r>
              <a:rPr lang="en-US" dirty="0">
                <a:solidFill>
                  <a:srgbClr val="333333"/>
                </a:solidFill>
              </a:rPr>
              <a:t>, </a:t>
            </a:r>
            <a:r>
              <a:rPr lang="en-US" dirty="0" err="1">
                <a:solidFill>
                  <a:srgbClr val="333333"/>
                </a:solidFill>
              </a:rPr>
              <a:t>ki</a:t>
            </a:r>
            <a:r>
              <a:rPr lang="en-US" dirty="0">
                <a:solidFill>
                  <a:srgbClr val="333333"/>
                </a:solidFill>
              </a:rPr>
              <a:t> </a:t>
            </a:r>
            <a:r>
              <a:rPr lang="en-US" dirty="0" err="1">
                <a:solidFill>
                  <a:srgbClr val="333333"/>
                </a:solidFill>
              </a:rPr>
              <a:t>podpirajo</a:t>
            </a:r>
            <a:r>
              <a:rPr lang="en-US" dirty="0">
                <a:solidFill>
                  <a:srgbClr val="333333"/>
                </a:solidFill>
              </a:rPr>
              <a:t> </a:t>
            </a:r>
            <a:r>
              <a:rPr lang="en-US" dirty="0" err="1">
                <a:solidFill>
                  <a:srgbClr val="333333"/>
                </a:solidFill>
              </a:rPr>
              <a:t>njihova</a:t>
            </a:r>
            <a:r>
              <a:rPr lang="en-US" dirty="0">
                <a:solidFill>
                  <a:srgbClr val="333333"/>
                </a:solidFill>
              </a:rPr>
              <a:t> </a:t>
            </a:r>
            <a:r>
              <a:rPr lang="en-US" dirty="0" err="1">
                <a:solidFill>
                  <a:srgbClr val="333333"/>
                </a:solidFill>
              </a:rPr>
              <a:t>prepričanja</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nekateri</a:t>
            </a:r>
            <a:r>
              <a:rPr lang="en-US" dirty="0">
                <a:solidFill>
                  <a:srgbClr val="333333"/>
                </a:solidFill>
              </a:rPr>
              <a:t> </a:t>
            </a:r>
            <a:r>
              <a:rPr lang="en-US" dirty="0" err="1">
                <a:solidFill>
                  <a:srgbClr val="333333"/>
                </a:solidFill>
              </a:rPr>
              <a:t>ljudje</a:t>
            </a:r>
            <a:r>
              <a:rPr lang="en-US" dirty="0">
                <a:solidFill>
                  <a:srgbClr val="333333"/>
                </a:solidFill>
              </a:rPr>
              <a:t> se </a:t>
            </a:r>
            <a:r>
              <a:rPr lang="en-US" dirty="0" err="1">
                <a:solidFill>
                  <a:srgbClr val="333333"/>
                </a:solidFill>
              </a:rPr>
              <a:t>izogibajo</a:t>
            </a:r>
            <a:r>
              <a:rPr lang="en-US" dirty="0">
                <a:solidFill>
                  <a:srgbClr val="333333"/>
                </a:solidFill>
              </a:rPr>
              <a:t> </a:t>
            </a:r>
            <a:r>
              <a:rPr lang="en-US" dirty="0" err="1">
                <a:solidFill>
                  <a:srgbClr val="333333"/>
                </a:solidFill>
              </a:rPr>
              <a:t>stikov</a:t>
            </a:r>
            <a:r>
              <a:rPr lang="en-US" dirty="0">
                <a:solidFill>
                  <a:srgbClr val="333333"/>
                </a:solidFill>
              </a:rPr>
              <a:t> z </a:t>
            </a:r>
            <a:r>
              <a:rPr lang="en-US" dirty="0" err="1">
                <a:solidFill>
                  <a:srgbClr val="333333"/>
                </a:solidFill>
              </a:rPr>
              <a:t>drugimi</a:t>
            </a:r>
            <a:r>
              <a:rPr lang="en-US" dirty="0">
                <a:solidFill>
                  <a:srgbClr val="333333"/>
                </a:solidFill>
              </a:rPr>
              <a:t>, </a:t>
            </a:r>
            <a:r>
              <a:rPr lang="en-US" dirty="0" err="1">
                <a:solidFill>
                  <a:srgbClr val="333333"/>
                </a:solidFill>
              </a:rPr>
              <a:t>ki</a:t>
            </a:r>
            <a:r>
              <a:rPr lang="en-US" dirty="0">
                <a:solidFill>
                  <a:srgbClr val="333333"/>
                </a:solidFill>
              </a:rPr>
              <a:t> </a:t>
            </a:r>
            <a:r>
              <a:rPr lang="en-US" dirty="0" err="1">
                <a:solidFill>
                  <a:srgbClr val="333333"/>
                </a:solidFill>
              </a:rPr>
              <a:t>imajo</a:t>
            </a:r>
            <a:r>
              <a:rPr lang="en-US" dirty="0">
                <a:solidFill>
                  <a:srgbClr val="333333"/>
                </a:solidFill>
              </a:rPr>
              <a:t> </a:t>
            </a:r>
            <a:r>
              <a:rPr lang="en-US" dirty="0" err="1">
                <a:solidFill>
                  <a:srgbClr val="333333"/>
                </a:solidFill>
              </a:rPr>
              <a:t>drugačna</a:t>
            </a:r>
            <a:r>
              <a:rPr lang="en-US" dirty="0">
                <a:solidFill>
                  <a:srgbClr val="333333"/>
                </a:solidFill>
              </a:rPr>
              <a:t> </a:t>
            </a:r>
            <a:r>
              <a:rPr lang="en-US" dirty="0" err="1">
                <a:solidFill>
                  <a:srgbClr val="333333"/>
                </a:solidFill>
              </a:rPr>
              <a:t>mnenja</a:t>
            </a:r>
            <a:r>
              <a:rPr lang="en-US" dirty="0">
                <a:solidFill>
                  <a:srgbClr val="333333"/>
                </a:solidFill>
              </a:rPr>
              <a:t>, </a:t>
            </a:r>
            <a:r>
              <a:rPr lang="en-US" dirty="0" err="1">
                <a:solidFill>
                  <a:srgbClr val="333333"/>
                </a:solidFill>
              </a:rPr>
              <a:t>namesto</a:t>
            </a:r>
            <a:r>
              <a:rPr lang="en-US" dirty="0">
                <a:solidFill>
                  <a:srgbClr val="333333"/>
                </a:solidFill>
              </a:rPr>
              <a:t> da bi z </a:t>
            </a:r>
            <a:r>
              <a:rPr lang="en-US" dirty="0" err="1">
                <a:solidFill>
                  <a:srgbClr val="333333"/>
                </a:solidFill>
              </a:rPr>
              <a:t>njimi</a:t>
            </a:r>
            <a:r>
              <a:rPr lang="en-US" dirty="0">
                <a:solidFill>
                  <a:srgbClr val="333333"/>
                </a:solidFill>
              </a:rPr>
              <a:t> </a:t>
            </a:r>
            <a:r>
              <a:rPr lang="en-US" dirty="0" err="1">
                <a:solidFill>
                  <a:srgbClr val="333333"/>
                </a:solidFill>
              </a:rPr>
              <a:t>razpravljali</a:t>
            </a:r>
            <a:r>
              <a:rPr lang="en-US" dirty="0">
                <a:solidFill>
                  <a:srgbClr val="333333"/>
                </a:solidFill>
              </a:rPr>
              <a:t> o tem.</a:t>
            </a:r>
          </a:p>
          <a:p>
            <a:pPr fontAlgn="auto">
              <a:lnSpc>
                <a:spcPct val="100000"/>
              </a:lnSpc>
              <a:spcBef>
                <a:spcPts val="1200"/>
              </a:spcBef>
              <a:defRPr/>
            </a:pPr>
            <a:r>
              <a:rPr lang="en-US" dirty="0">
                <a:solidFill>
                  <a:srgbClr val="004992"/>
                </a:solidFill>
              </a:rPr>
              <a:t>To </a:t>
            </a:r>
            <a:r>
              <a:rPr lang="en-US" dirty="0" err="1">
                <a:solidFill>
                  <a:srgbClr val="004992"/>
                </a:solidFill>
              </a:rPr>
              <a:t>lahko</a:t>
            </a:r>
            <a:r>
              <a:rPr lang="en-US" dirty="0">
                <a:solidFill>
                  <a:srgbClr val="004992"/>
                </a:solidFill>
              </a:rPr>
              <a:t> </a:t>
            </a:r>
            <a:r>
              <a:rPr lang="en-US" dirty="0" err="1">
                <a:solidFill>
                  <a:srgbClr val="004992"/>
                </a:solidFill>
              </a:rPr>
              <a:t>vodi</a:t>
            </a:r>
            <a:r>
              <a:rPr lang="en-US" dirty="0">
                <a:solidFill>
                  <a:srgbClr val="004992"/>
                </a:solidFill>
              </a:rPr>
              <a:t> do </a:t>
            </a:r>
            <a:r>
              <a:rPr lang="en-US" dirty="0" err="1">
                <a:solidFill>
                  <a:srgbClr val="004992"/>
                </a:solidFill>
              </a:rPr>
              <a:t>enostranskih</a:t>
            </a:r>
            <a:r>
              <a:rPr lang="en-US" dirty="0">
                <a:solidFill>
                  <a:srgbClr val="004992"/>
                </a:solidFill>
              </a:rPr>
              <a:t> </a:t>
            </a:r>
            <a:r>
              <a:rPr lang="en-US" dirty="0" err="1">
                <a:solidFill>
                  <a:srgbClr val="004992"/>
                </a:solidFill>
              </a:rPr>
              <a:t>prepričanj</a:t>
            </a:r>
            <a:r>
              <a:rPr lang="en-US" dirty="0">
                <a:solidFill>
                  <a:srgbClr val="004992"/>
                </a:solidFill>
              </a:rPr>
              <a:t> in </a:t>
            </a:r>
            <a:r>
              <a:rPr lang="en-US" dirty="0" err="1">
                <a:solidFill>
                  <a:srgbClr val="004992"/>
                </a:solidFill>
              </a:rPr>
              <a:t>celo</a:t>
            </a:r>
            <a:r>
              <a:rPr lang="en-US" dirty="0">
                <a:solidFill>
                  <a:srgbClr val="004992"/>
                </a:solidFill>
              </a:rPr>
              <a:t> </a:t>
            </a:r>
            <a:r>
              <a:rPr lang="en-US" dirty="0" err="1">
                <a:solidFill>
                  <a:srgbClr val="004992"/>
                </a:solidFill>
              </a:rPr>
              <a:t>utrdi</a:t>
            </a:r>
            <a:r>
              <a:rPr lang="en-US" dirty="0">
                <a:solidFill>
                  <a:srgbClr val="004992"/>
                </a:solidFill>
              </a:rPr>
              <a:t> </a:t>
            </a:r>
            <a:r>
              <a:rPr lang="en-US" dirty="0" err="1">
                <a:solidFill>
                  <a:srgbClr val="004992"/>
                </a:solidFill>
              </a:rPr>
              <a:t>napačne</a:t>
            </a:r>
            <a:r>
              <a:rPr lang="en-US" dirty="0">
                <a:solidFill>
                  <a:srgbClr val="004992"/>
                </a:solidFill>
              </a:rPr>
              <a:t> </a:t>
            </a:r>
            <a:r>
              <a:rPr lang="en-US" dirty="0" err="1">
                <a:solidFill>
                  <a:srgbClr val="004992"/>
                </a:solidFill>
              </a:rPr>
              <a:t>zaključke</a:t>
            </a:r>
            <a:r>
              <a:rPr lang="en-US" dirty="0">
                <a:solidFill>
                  <a:srgbClr val="004992"/>
                </a:solidFill>
              </a:rPr>
              <a:t>.</a:t>
            </a:r>
            <a:endParaRPr lang="de-DE" dirty="0">
              <a:solidFill>
                <a:srgbClr val="004992"/>
              </a:solidFill>
            </a:endParaRPr>
          </a:p>
        </p:txBody>
      </p:sp>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Druge možnosti: </a:t>
            </a:r>
            <a:endParaRPr lang="de-DE" altLang="de-DE" sz="1800" b="0" dirty="0">
              <a:solidFill>
                <a:srgbClr val="333333"/>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Pokazali vam bomo zaporedje treh slik, ki ilustrirajo en dogodek in vam ponudili nekaj možnih razlag</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15</a:t>
            </a:fld>
            <a:endParaRPr lang="de-DE" altLang="de-DE">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Pokazali vam bomo zaporedje treh slik, ki ilustrirajo en dogodek in vam ponudili nekaj možnih razlag</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Slike vam bomo pokazali v obrnjenem vrstnem redu, najprej zadnjo, na koncu pa </a:t>
            </a:r>
            <a:r>
              <a:rPr lang="sl-SI" altLang="de-DE" sz="2400">
                <a:solidFill>
                  <a:srgbClr val="333333"/>
                </a:solidFill>
              </a:rPr>
              <a:t>prvo</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16</a:t>
            </a:fld>
            <a:endParaRPr lang="de-DE" altLang="de-DE">
              <a:latin typeface="+mn-lt"/>
            </a:endParaRPr>
          </a:p>
        </p:txBody>
      </p:sp>
    </p:spTree>
    <p:extLst>
      <p:ext uri="{BB962C8B-B14F-4D97-AF65-F5344CB8AC3E}">
        <p14:creationId xmlns:p14="http://schemas.microsoft.com/office/powerpoint/2010/main" val="1856721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Pokazali vam bomo zaporedje treh slik, ki ilustrirajo en dogodek in vam ponudili nekaj možnih razlag</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Slike vam bomo pokazali v obrnjenem vrstnem redu, najprej zadnjo, na koncu pa prvo</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Po tem, ko vam bomo pokazali sliko, vas bomo prosili, da ocenite verjetnost ali možnost za vsako od ponujenih razlag.</a:t>
            </a:r>
            <a:r>
              <a:rPr lang="en-US" altLang="de-DE" sz="2400" dirty="0">
                <a:solidFill>
                  <a:srgbClr val="333333"/>
                </a:solidFill>
              </a:rPr>
              <a:t> </a:t>
            </a:r>
            <a:r>
              <a:rPr lang="sl-SI" altLang="de-DE" sz="2400" dirty="0">
                <a:solidFill>
                  <a:srgbClr val="333333"/>
                </a:solidFill>
              </a:rPr>
              <a:t>Trditve boste vsakič, ko vam bomo pokazali novo sliko, ponovno </a:t>
            </a:r>
            <a:r>
              <a:rPr lang="sl-SI" altLang="de-DE" sz="2400">
                <a:solidFill>
                  <a:srgbClr val="333333"/>
                </a:solidFill>
              </a:rPr>
              <a:t>ocenili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17</a:t>
            </a:fld>
            <a:endParaRPr lang="de-DE" altLang="de-DE">
              <a:latin typeface="+mn-lt"/>
            </a:endParaRPr>
          </a:p>
        </p:txBody>
      </p:sp>
    </p:spTree>
    <p:extLst>
      <p:ext uri="{BB962C8B-B14F-4D97-AF65-F5344CB8AC3E}">
        <p14:creationId xmlns:p14="http://schemas.microsoft.com/office/powerpoint/2010/main" val="1482449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Vaja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l-SI" altLang="de-DE" sz="2400">
                <a:solidFill>
                  <a:srgbClr val="333333"/>
                </a:solidFill>
              </a:rPr>
              <a:t>Pokazali vam bomo zaporedje treh slik, ki ilustrirajo en dogodek in vam ponudili nekaj možnih razlag</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Slike vam bomo pokazali v obrnjenem vrstnem redu, najprej zadnjo, na koncu pa prvo</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Po tem, ko vam bomo pokazali sliko, vas bomo prosili, da ocenite verjetnost ali možnost za vsako od ponujenih razlag.</a:t>
            </a:r>
            <a:r>
              <a:rPr lang="en-US" altLang="de-DE" sz="2400" dirty="0">
                <a:solidFill>
                  <a:srgbClr val="333333"/>
                </a:solidFill>
              </a:rPr>
              <a:t> </a:t>
            </a:r>
            <a:r>
              <a:rPr lang="sl-SI" altLang="de-DE" sz="2400" dirty="0">
                <a:solidFill>
                  <a:srgbClr val="333333"/>
                </a:solidFill>
              </a:rPr>
              <a:t>Trditve boste vsakič, ko vam bomo pokazali novo sliko, ponovno ocenili</a:t>
            </a:r>
            <a:r>
              <a:rPr lang="en-US" altLang="de-DE" sz="2400" dirty="0">
                <a:solidFill>
                  <a:srgbClr val="333333"/>
                </a:solidFill>
              </a:rPr>
              <a:t>.</a:t>
            </a:r>
          </a:p>
          <a:p>
            <a:pPr marL="342900" lvl="0" indent="-342900" defTabSz="914400" fontAlgn="base">
              <a:buClr>
                <a:srgbClr val="333333"/>
              </a:buClr>
              <a:buFont typeface="WingDings"/>
              <a:buChar char=""/>
            </a:pPr>
            <a:r>
              <a:rPr lang="sl-SI" altLang="ko-KR" sz="2400" dirty="0">
                <a:solidFill>
                  <a:srgbClr val="333333"/>
                </a:solidFill>
              </a:rPr>
              <a:t>Prosim pogovarjajte se v skupini, kako prepričani ste v svojo oceno</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18</a:t>
            </a:fld>
            <a:endParaRPr lang="de-DE" altLang="de-DE">
              <a:latin typeface="+mn-lt"/>
            </a:endParaRPr>
          </a:p>
        </p:txBody>
      </p:sp>
    </p:spTree>
    <p:extLst>
      <p:ext uri="{BB962C8B-B14F-4D97-AF65-F5344CB8AC3E}">
        <p14:creationId xmlns:p14="http://schemas.microsoft.com/office/powerpoint/2010/main" val="1442281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Kaj bi se lahko zgodilo?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19</a:t>
            </a:fld>
            <a:endParaRPr lang="de-DE" altLang="de-DE">
              <a:latin typeface="+mn-lt"/>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srečen, ker so ga končno posvojili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Starši hvalijo svojega sina, ker je poklical gasilce, ko je videl ogenj in so ogenj pravočasno pogasili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v šoli dobil dobro oceno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podtaknil ogenj in ga pri tem ni nihče zalotil</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20</a:t>
            </a:fld>
            <a:endParaRPr lang="de-DE" altLang="de-DE">
              <a:latin typeface="+mn-lt"/>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srečen, ker so ga končno posvojili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Starši hvalijo svojega sina, ker je poklical gasilce, ko je videl ogenj in so ogenj pravočasno pogasili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v šoli dobil dobro oceno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podtaknil ogenj in ga pri tem ni nihče zalotil</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21</a:t>
            </a:fld>
            <a:endParaRPr lang="de-DE" altLang="de-DE">
              <a:latin typeface="+mn-lt"/>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srečen, ker so ga končno posvojili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Starši hvalijo svojega sina, ker je poklical gasilce, ko je videl ogenj in so ogenj pravočasno pogasili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v šoli dobil dobro oceno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podtaknil ogenj in ga pri tem ni nihče zalotil</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22</a:t>
            </a:fld>
            <a:endParaRPr lang="de-DE" altLang="de-DE">
              <a:latin typeface="+mn-lt"/>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srečen, ker so ga končno posvojili</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l-SI" altLang="de-DE" sz="2000" b="0" dirty="0">
                <a:solidFill>
                  <a:srgbClr val="004992"/>
                </a:solidFill>
                <a:latin typeface="+mn-lt"/>
              </a:rPr>
              <a:t>Starši hvalijo svojega sina, ker je poklical gasilce, ko je videl ogenj in so ogenj pravočasno pogasili</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v šoli dobil dobro oceno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Deček je podtaknil ogenj in ga pri tem ni nihče zalotil</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23</a:t>
            </a:fld>
            <a:endParaRPr lang="de-DE" altLang="de-DE">
              <a:latin typeface="+mn-l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Moška se kregata zaradi parkirnega prostora v senci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upravičeno kritizira drugo osebo, ker je zasedla dva parkirna prostora</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Voznik sivega avtomobila je neupravičeno kritiziran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Moška se ne strinjata glede cene avtomobila</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24</a:t>
            </a:fld>
            <a:endParaRPr lang="de-DE" altLang="de-DE">
              <a:latin typeface="+mn-lt"/>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Moška se kregata zaradi parkirnega prostora v senci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upravičeno kritizira drugo osebo, ker je zasedla dva parkirna prostora</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Voznik sivega avtomobila je neupravičeno kritiziran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Moška se ne strinjata glede cene avtomobila</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25</a:t>
            </a:fld>
            <a:endParaRPr lang="de-DE" altLang="de-DE">
              <a:latin typeface="+mn-lt"/>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Moška se kregata zaradi parkirnega prostora v senci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upravičeno kritizira drugo osebo, ker je zasedla dva parkirna prostora</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Voznik sivega avtomobila je neupravičeno kritiziran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Moška se ne strinjata glede cene avtomobila</a:t>
            </a:r>
            <a:r>
              <a:rPr lang="de-DE"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26</a:t>
            </a:fld>
            <a:endParaRPr lang="de-DE" altLang="de-DE">
              <a:latin typeface="+mn-lt"/>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Moška se kregata zaradi parkirnega prostora v senci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upravičeno kritizira drugo osebo, ker je zasedla dva parkirna prostora</a:t>
            </a:r>
            <a:r>
              <a:rPr lang="de-DE"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l-SI" altLang="de-DE" sz="2000" b="0" dirty="0">
                <a:solidFill>
                  <a:srgbClr val="004992"/>
                </a:solidFill>
                <a:latin typeface="+mn-lt"/>
              </a:rPr>
              <a:t>Voznik sivega avtomobila je neupravičeno kritiziran</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Moška se ne strinjata glede cene avtomobila</a:t>
            </a:r>
            <a:r>
              <a:rPr lang="de-DE"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27</a:t>
            </a:fld>
            <a:endParaRPr lang="de-DE" altLang="de-DE">
              <a:latin typeface="+mn-lt"/>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javil na telefon in testo za pizzo, ki ga je ravno vrgel v zrak, je pristalo na njegovi glavi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kliče na pomoč, ker je na njegovi glavi pristal vesoljski stvor</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skuša nasmejati dekle s tem, da nosi čudno kapo na glavi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pozabil, kako se speče torta, zato kliče svojo mamo za recept</a:t>
            </a:r>
            <a:r>
              <a:rPr lang="en-US" altLang="de-DE" sz="2000" b="0">
                <a:solidFill>
                  <a:srgbClr val="333333"/>
                </a:solidFill>
                <a:latin typeface="+mn-lt"/>
              </a:rPr>
              <a:t>.</a:t>
            </a:r>
            <a:endParaRPr lang="de-DE" altLang="de-DE" sz="20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28</a:t>
            </a:fld>
            <a:endParaRPr lang="de-DE" altLang="de-DE">
              <a:latin typeface="+mn-lt"/>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javil na telefon in testo za pizzo, ki ga je ravno vrgel v zrak, je pristalo na njegovi glavi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kliče na pomoč, ker je na njegovi glavi pristal vesoljski stvor</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skuša nasmejati dekle s tem, da nosi čudno kapo na glavi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pozabil, kako se speče torta, zato kliče svojo mamo za recept</a:t>
            </a:r>
            <a:r>
              <a:rPr lang="en-US" altLang="de-DE" sz="2000" b="0">
                <a:solidFill>
                  <a:srgbClr val="333333"/>
                </a:solidFill>
                <a:latin typeface="+mn-lt"/>
              </a:rPr>
              <a:t>.</a:t>
            </a:r>
            <a:endParaRPr lang="de-DE" altLang="de-DE" sz="20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29</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30</a:t>
            </a:fld>
            <a:endParaRPr lang="de-DE" altLang="de-DE">
              <a:latin typeface="+mn-lt"/>
            </a:endParaRPr>
          </a:p>
        </p:txBody>
      </p:sp>
      <p:sp>
        <p:nvSpPr>
          <p:cNvPr id="6145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javil na telefon in testo za pizzo, ki ga je ravno vrgel v zrak, je pristalo na njegovi glavi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kliče na pomoč, ker je na njegovi glavi pristal vesoljski stvor</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skuša nasmejati dekle s tem, da nosi čudno kapo na glavi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pozabil, kako se speče torta, zato kliče svojo mamo za recept</a:t>
            </a:r>
            <a:r>
              <a:rPr lang="en-US" altLang="de-DE" sz="2000" b="0">
                <a:solidFill>
                  <a:srgbClr val="333333"/>
                </a:solidFill>
                <a:latin typeface="+mn-lt"/>
              </a:rPr>
              <a:t>.</a:t>
            </a:r>
            <a:endParaRPr lang="de-DE" altLang="de-DE" sz="2000" b="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004992"/>
              </a:buClr>
              <a:buFont typeface="WingDings"/>
              <a:buAutoNum type="arabicPeriod"/>
            </a:pPr>
            <a:r>
              <a:rPr lang="sl-SI" altLang="de-DE" sz="2000" b="0">
                <a:solidFill>
                  <a:srgbClr val="004992"/>
                </a:solidFill>
                <a:latin typeface="+mn-lt"/>
              </a:rPr>
              <a:t>Moški se je javil na telefon in testo za pizzo, ki ga je ravno vrgel v zrak, je pristalo na njegovi glavi</a:t>
            </a:r>
            <a:r>
              <a:rPr lang="en-US"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kliče na pomoč, ker je na njegovi glavi pristal vesoljski stvor</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skuša nasmejati dekle s tem, da nosi čudno kapo na glavi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pozabil, kako se speče torta, zato kliče svojo mamo za recept</a:t>
            </a:r>
            <a:r>
              <a:rPr lang="en-US" altLang="de-DE" sz="2000" b="0">
                <a:solidFill>
                  <a:srgbClr val="333333"/>
                </a:solidFill>
                <a:latin typeface="+mn-lt"/>
              </a:rPr>
              <a:t>.</a:t>
            </a:r>
            <a:endParaRPr lang="de-DE" altLang="de-DE"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31</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Politik pomaga revnim in zapostavljenim </a:t>
            </a:r>
            <a:r>
              <a:rPr lang="sl-SI" altLang="de-DE" sz="2000" b="0">
                <a:solidFill>
                  <a:srgbClr val="333333"/>
                </a:solidFill>
                <a:latin typeface="+mn-lt"/>
              </a:rPr>
              <a:t>ljudem</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Komunistični </a:t>
            </a:r>
            <a:r>
              <a:rPr lang="sl-SI" altLang="de-DE" sz="2000" b="0" dirty="0">
                <a:solidFill>
                  <a:srgbClr val="333333"/>
                </a:solidFill>
                <a:latin typeface="+mn-lt"/>
              </a:rPr>
              <a:t>politik spodbuja delavce, naj bolj pridno delajo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Duhovnik oznanjuje konec sveta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Direktor je objavil, da ni denarja za zvišanje plač, čeprav sam živi v </a:t>
            </a:r>
            <a:r>
              <a:rPr lang="sl-SI" altLang="de-DE" sz="2000" b="0">
                <a:solidFill>
                  <a:srgbClr val="333333"/>
                </a:solidFill>
                <a:latin typeface="+mn-lt"/>
              </a:rPr>
              <a:t>bogastvu</a:t>
            </a:r>
            <a:r>
              <a:rPr lang="en-CA" altLang="de-DE" sz="2000" b="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32</a:t>
            </a:fld>
            <a:endParaRPr lang="de-DE" altLang="de-DE">
              <a:latin typeface="+mn-lt"/>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Politik pomaga revnim in zapostavljenim ljudem</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Komunistični politik spodbuja delavce, naj bolj pridno delajo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Duhovnik oznanjuje konec sveta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Direktor je objavil, da ni denarja za zvišanje plač, čeprav sam živi v bogastvu</a:t>
            </a:r>
            <a:r>
              <a:rPr lang="en-CA" altLang="de-DE" sz="2000" b="0">
                <a:solidFill>
                  <a:srgbClr val="333333"/>
                </a:solidFill>
                <a:latin typeface="+mn-lt"/>
              </a:rPr>
              <a:t>.</a:t>
            </a:r>
            <a:endParaRPr lang="en-CA"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33</a:t>
            </a:fld>
            <a:endParaRPr lang="de-DE" altLang="de-DE">
              <a:latin typeface="+mn-lt"/>
            </a:endParaRPr>
          </a:p>
        </p:txBody>
      </p:sp>
      <p:pic>
        <p:nvPicPr>
          <p:cNvPr id="10"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2"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Politik pomaga revnim in zapostavljenim ljudem</a:t>
            </a:r>
            <a:r>
              <a:rPr lang="de-DE"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Komunistični politik spodbuja delavce, naj bolj pridno delajo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Duhovnik oznanjuje konec sveta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Direktor je objavil, da ni denarja za zvišanje plač, čeprav sam živi v bogastvu</a:t>
            </a:r>
            <a:r>
              <a:rPr lang="en-CA" altLang="de-DE" sz="2000" b="0">
                <a:solidFill>
                  <a:srgbClr val="333333"/>
                </a:solidFill>
                <a:latin typeface="+mn-lt"/>
              </a:rPr>
              <a:t>.</a:t>
            </a:r>
            <a:endParaRPr lang="en-CA" altLang="de-DE" sz="200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34</a:t>
            </a:fld>
            <a:endParaRPr lang="de-DE" altLang="de-DE">
              <a:latin typeface="+mn-lt"/>
            </a:endParaRPr>
          </a:p>
        </p:txBody>
      </p:sp>
      <p:pic>
        <p:nvPicPr>
          <p:cNvPr id="12" name="Picture 11"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8"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15"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004992"/>
              </a:buClr>
              <a:buFont typeface="WingDings"/>
              <a:buAutoNum type="arabicPeriod"/>
            </a:pPr>
            <a:r>
              <a:rPr lang="sl-SI" altLang="de-DE" sz="2000" b="0" dirty="0">
                <a:solidFill>
                  <a:srgbClr val="004992"/>
                </a:solidFill>
                <a:latin typeface="+mn-lt"/>
              </a:rPr>
              <a:t>Politik pomaga revnim in zapostavljenim ljudem</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Komunistični politik spodbuja delavce, naj bolj pridno delajo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Duhovnik oznanjuje konec sveta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Direktor je objavil, da ni denarja za zvišanje plač, čeprav sam živi v bogastvu</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35</a:t>
            </a:fld>
            <a:endParaRPr lang="de-DE" altLang="de-DE">
              <a:latin typeface="+mn-lt"/>
            </a:endParaRPr>
          </a:p>
        </p:txBody>
      </p:sp>
      <p:pic>
        <p:nvPicPr>
          <p:cNvPr id="11" name="Picture 10"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9"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2"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14"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se skriva pred policijo, ki ga </a:t>
            </a:r>
            <a:r>
              <a:rPr lang="sl-SI" altLang="de-DE" sz="2000" b="0">
                <a:solidFill>
                  <a:srgbClr val="333333"/>
                </a:solidFill>
                <a:latin typeface="+mn-lt"/>
              </a:rPr>
              <a:t>lovi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a:t>
            </a:r>
            <a:r>
              <a:rPr lang="sl-SI" altLang="de-DE" sz="2000" b="0" dirty="0">
                <a:solidFill>
                  <a:srgbClr val="333333"/>
                </a:solidFill>
                <a:latin typeface="+mn-lt"/>
              </a:rPr>
              <a:t>je za hec oblekel ženska </a:t>
            </a:r>
            <a:r>
              <a:rPr lang="sl-SI" altLang="de-DE" sz="2000" b="0">
                <a:solidFill>
                  <a:srgbClr val="333333"/>
                </a:solidFill>
                <a:latin typeface="+mn-lt"/>
              </a:rPr>
              <a:t>oblačila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a:t>
            </a:r>
            <a:r>
              <a:rPr lang="sl-SI" altLang="de-DE" sz="2000" b="0" dirty="0">
                <a:solidFill>
                  <a:srgbClr val="333333"/>
                </a:solidFill>
                <a:latin typeface="+mn-lt"/>
              </a:rPr>
              <a:t>je telesni stražar te </a:t>
            </a:r>
            <a:r>
              <a:rPr lang="sl-SI" altLang="de-DE" sz="2000" b="0">
                <a:solidFill>
                  <a:srgbClr val="333333"/>
                </a:solidFill>
                <a:latin typeface="+mn-lt"/>
              </a:rPr>
              <a:t>ženske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Oblačila </a:t>
            </a:r>
            <a:r>
              <a:rPr lang="sl-SI" altLang="de-DE" sz="2000" b="0" dirty="0">
                <a:solidFill>
                  <a:srgbClr val="333333"/>
                </a:solidFill>
                <a:latin typeface="+mn-lt"/>
              </a:rPr>
              <a:t>moškega so mokra, zato jih je ukradel tej </a:t>
            </a:r>
            <a:r>
              <a:rPr lang="sl-SI" altLang="de-DE" sz="2000" b="0">
                <a:solidFill>
                  <a:srgbClr val="333333"/>
                </a:solidFill>
                <a:latin typeface="+mn-lt"/>
              </a:rPr>
              <a:t>ženski</a:t>
            </a:r>
            <a:r>
              <a:rPr lang="en-US" altLang="de-DE" sz="2000" b="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36</a:t>
            </a:fld>
            <a:endParaRPr lang="de-DE" altLang="de-DE">
              <a:latin typeface="+mn-lt"/>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37</a:t>
            </a:fld>
            <a:endParaRPr lang="de-DE" altLang="de-DE">
              <a:latin typeface="+mn-lt"/>
            </a:endParaRPr>
          </a:p>
        </p:txBody>
      </p:sp>
      <p:sp>
        <p:nvSpPr>
          <p:cNvPr id="6861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skriva pred policijo, ki ga lovi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za hec oblekel ženska oblačila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telesni stražar te ženske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Oblačila moškega so mokra, zato jih je ukradel tej ženski</a:t>
            </a:r>
            <a:r>
              <a:rPr lang="en-US" altLang="de-DE" sz="2000" b="0">
                <a:solidFill>
                  <a:srgbClr val="333333"/>
                </a:solidFill>
                <a:latin typeface="+mn-lt"/>
              </a:rPr>
              <a:t>.</a:t>
            </a:r>
            <a:endParaRPr lang="de-DE" altLang="de-DE" sz="2000" b="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38</a:t>
            </a:fld>
            <a:endParaRPr lang="de-DE" altLang="de-DE">
              <a:latin typeface="+mn-lt"/>
            </a:endParaRPr>
          </a:p>
        </p:txBody>
      </p:sp>
      <p:sp>
        <p:nvSpPr>
          <p:cNvPr id="6964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skriva pred policijo, ki ga lovi</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za hec oblekel ženska oblačila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telesni stražar te ženske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Oblačila moškega so mokra, zato jih je ukradel tej ženski</a:t>
            </a:r>
            <a:r>
              <a:rPr lang="en-US" altLang="de-DE" sz="2000" b="0">
                <a:solidFill>
                  <a:srgbClr val="333333"/>
                </a:solidFill>
                <a:latin typeface="+mn-lt"/>
              </a:rPr>
              <a:t>.</a:t>
            </a:r>
            <a:endParaRPr lang="de-DE" altLang="de-DE" sz="2000" b="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004992"/>
              </a:buClr>
              <a:buFont typeface="WingDings"/>
              <a:buAutoNum type="arabicPeriod"/>
            </a:pPr>
            <a:r>
              <a:rPr lang="sl-SI" altLang="de-DE" sz="2000" b="0">
                <a:solidFill>
                  <a:srgbClr val="004992"/>
                </a:solidFill>
                <a:latin typeface="+mn-lt"/>
              </a:rPr>
              <a:t>Moški se skriva pred policijo, ki ga lovi</a:t>
            </a:r>
            <a:r>
              <a:rPr lang="en-US"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za hec oblekel ženska oblačila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telesni stražar te ženske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Oblačila moškega so mokra, zato jih je ukradel tej ženski</a:t>
            </a:r>
            <a:r>
              <a:rPr lang="en-US" altLang="de-DE" sz="2000" b="0">
                <a:solidFill>
                  <a:srgbClr val="333333"/>
                </a:solidFill>
                <a:latin typeface="+mn-lt"/>
              </a:rPr>
              <a:t>.</a:t>
            </a:r>
            <a:endParaRPr lang="de-DE" altLang="de-DE"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39</a:t>
            </a:fld>
            <a:endParaRPr lang="de-DE" altLang="de-DE">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Izbirno</a:t>
            </a:r>
            <a:r>
              <a:rPr lang="en-US" altLang="ko-KR" sz="3600" spc="-5" dirty="0">
                <a:latin typeface="+mn-lt"/>
                <a:ea typeface="+mn-ea"/>
                <a:cs typeface="+mn-cs"/>
              </a:rPr>
              <a:t>: video </a:t>
            </a:r>
            <a:r>
              <a:rPr lang="en-US" altLang="ko-KR" sz="3600" spc="-5" dirty="0" err="1">
                <a:latin typeface="+mn-lt"/>
                <a:ea typeface="+mn-ea"/>
                <a:cs typeface="+mn-cs"/>
              </a:rPr>
              <a:t>posnetki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Izbirno</a:t>
            </a:r>
            <a:r>
              <a:rPr lang="en-US" altLang="ko-KR" sz="2400" dirty="0">
                <a:solidFill>
                  <a:srgbClr val="004992"/>
                </a:solidFill>
              </a:rPr>
              <a:t>: Video </a:t>
            </a:r>
            <a:r>
              <a:rPr lang="en-US" altLang="ko-KR" sz="2400" dirty="0" err="1">
                <a:solidFill>
                  <a:srgbClr val="004992"/>
                </a:solidFill>
              </a:rPr>
              <a:t>posnetki</a:t>
            </a:r>
            <a:r>
              <a:rPr lang="en-US" altLang="ko-KR" sz="2400" dirty="0">
                <a:solidFill>
                  <a:srgbClr val="004992"/>
                </a:solidFill>
              </a:rPr>
              <a:t>, </a:t>
            </a:r>
            <a:r>
              <a:rPr lang="en-US" altLang="ko-KR" sz="2400" dirty="0" err="1">
                <a:solidFill>
                  <a:srgbClr val="004992"/>
                </a:solidFill>
              </a:rPr>
              <a:t>ki</a:t>
            </a:r>
            <a:r>
              <a:rPr lang="en-US" altLang="ko-KR" sz="2400" dirty="0">
                <a:solidFill>
                  <a:srgbClr val="004992"/>
                </a:solidFill>
              </a:rPr>
              <a:t> se </a:t>
            </a:r>
            <a:r>
              <a:rPr lang="en-US" altLang="ko-KR" sz="2400" dirty="0" err="1">
                <a:solidFill>
                  <a:srgbClr val="004992"/>
                </a:solidFill>
              </a:rPr>
              <a:t>nanašajo</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današnjo</a:t>
            </a:r>
            <a:r>
              <a:rPr lang="en-US" altLang="ko-KR" sz="2400" dirty="0">
                <a:solidFill>
                  <a:srgbClr val="004992"/>
                </a:solidFill>
              </a:rPr>
              <a:t> </a:t>
            </a:r>
            <a:r>
              <a:rPr lang="en-US" altLang="ko-KR" sz="2400" dirty="0" err="1">
                <a:solidFill>
                  <a:srgbClr val="004992"/>
                </a:solidFill>
              </a:rPr>
              <a:t>temo</a:t>
            </a:r>
            <a:r>
              <a:rPr lang="en-US" altLang="ko-KR" sz="2400" dirty="0">
                <a:solidFill>
                  <a:srgbClr val="004992"/>
                </a:solidFill>
              </a:rPr>
              <a:t> so </a:t>
            </a:r>
            <a:r>
              <a:rPr lang="en-US" altLang="ko-KR" sz="2400" dirty="0" err="1">
                <a:solidFill>
                  <a:srgbClr val="004992"/>
                </a:solidFill>
              </a:rPr>
              <a:t>dostopni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sledeči</a:t>
            </a:r>
            <a:r>
              <a:rPr lang="en-US" altLang="ko-KR" sz="2400" dirty="0">
                <a:solidFill>
                  <a:srgbClr val="004992"/>
                </a:solidFill>
              </a:rPr>
              <a:t> </a:t>
            </a:r>
            <a:r>
              <a:rPr lang="en-US" altLang="ko-KR" sz="2400" dirty="0" err="1">
                <a:solidFill>
                  <a:srgbClr val="004992"/>
                </a:solidFill>
              </a:rPr>
              <a:t>internetni</a:t>
            </a:r>
            <a:r>
              <a:rPr lang="en-US" altLang="ko-KR" sz="2400" dirty="0">
                <a:solidFill>
                  <a:srgbClr val="004992"/>
                </a:solidFill>
              </a:rPr>
              <a:t> </a:t>
            </a:r>
            <a:r>
              <a:rPr lang="en-US" altLang="ko-KR" sz="2400" dirty="0" err="1">
                <a:solidFill>
                  <a:srgbClr val="004992"/>
                </a:solidFill>
              </a:rPr>
              <a:t>strani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ogledu</a:t>
            </a:r>
            <a:r>
              <a:rPr lang="en-US" altLang="ko-KR" sz="2400" dirty="0">
                <a:solidFill>
                  <a:srgbClr val="333333"/>
                </a:solidFill>
              </a:rPr>
              <a:t> </a:t>
            </a:r>
            <a:r>
              <a:rPr lang="en-US" altLang="ko-KR" sz="2400" dirty="0" err="1">
                <a:solidFill>
                  <a:srgbClr val="333333"/>
                </a:solidFill>
              </a:rPr>
              <a:t>posnetka</a:t>
            </a:r>
            <a:r>
              <a:rPr lang="en-US" altLang="ko-KR" sz="2400" dirty="0">
                <a:solidFill>
                  <a:srgbClr val="333333"/>
                </a:solidFill>
              </a:rPr>
              <a:t> se </a:t>
            </a:r>
            <a:r>
              <a:rPr lang="en-US" altLang="ko-KR" sz="2400" dirty="0" err="1">
                <a:solidFill>
                  <a:srgbClr val="333333"/>
                </a:solidFill>
              </a:rPr>
              <a:t>lahko</a:t>
            </a:r>
            <a:r>
              <a:rPr lang="en-US" altLang="ko-KR" sz="2400" dirty="0">
                <a:solidFill>
                  <a:srgbClr val="333333"/>
                </a:solidFill>
              </a:rPr>
              <a:t> </a:t>
            </a:r>
            <a:r>
              <a:rPr lang="en-US" altLang="ko-KR" sz="2400" dirty="0" err="1">
                <a:solidFill>
                  <a:srgbClr val="333333"/>
                </a:solidFill>
              </a:rPr>
              <a:t>pogovarjate</a:t>
            </a:r>
            <a:r>
              <a:rPr lang="en-US" altLang="ko-KR" sz="2400" dirty="0">
                <a:solidFill>
                  <a:srgbClr val="333333"/>
                </a:solidFill>
              </a:rPr>
              <a:t> o tem,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prikazano</a:t>
            </a:r>
            <a:r>
              <a:rPr lang="en-US" altLang="ko-KR" sz="2400" dirty="0">
                <a:solidFill>
                  <a:srgbClr val="333333"/>
                </a:solidFill>
              </a:rPr>
              <a:t> </a:t>
            </a:r>
            <a:r>
              <a:rPr lang="en-US" altLang="ko-KR" sz="2400" dirty="0" err="1">
                <a:solidFill>
                  <a:srgbClr val="333333"/>
                </a:solidFill>
              </a:rPr>
              <a:t>povezano</a:t>
            </a:r>
            <a:r>
              <a:rPr lang="en-US" altLang="ko-KR" sz="2400" dirty="0">
                <a:solidFill>
                  <a:srgbClr val="333333"/>
                </a:solidFill>
              </a:rPr>
              <a:t> z </a:t>
            </a:r>
            <a:r>
              <a:rPr lang="en-US" altLang="ko-KR" sz="2400" dirty="0" err="1">
                <a:solidFill>
                  <a:srgbClr val="333333"/>
                </a:solidFill>
              </a:rPr>
              <a:t>današnjo</a:t>
            </a:r>
            <a:r>
              <a:rPr lang="en-US" altLang="ko-KR" sz="2400" dirty="0">
                <a:solidFill>
                  <a:srgbClr val="333333"/>
                </a:solidFill>
              </a:rPr>
              <a:t> </a:t>
            </a:r>
            <a:r>
              <a:rPr lang="en-US" altLang="ko-KR" sz="2400" dirty="0" err="1">
                <a:solidFill>
                  <a:srgbClr val="333333"/>
                </a:solidFill>
              </a:rPr>
              <a:t>temo</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3 – Spreminjanje prepričanj</a:t>
            </a:r>
          </a:p>
        </p:txBody>
      </p:sp>
      <p:sp>
        <p:nvSpPr>
          <p:cNvPr id="5" name="Slide Number Placeholder 4"/>
          <p:cNvSpPr>
            <a:spLocks noGrp="1"/>
          </p:cNvSpPr>
          <p:nvPr>
            <p:ph type="sldNum" sz="quarter" idx="12"/>
          </p:nvPr>
        </p:nvSpPr>
        <p:spPr/>
        <p:txBody>
          <a:bodyPr/>
          <a:lstStyle/>
          <a:p>
            <a:fld id="{CB4C3459-916B-49C4-B534-1ED5EAB08227}" type="slidenum">
              <a:rPr lang="de-DE" altLang="de-DE" smtClean="0">
                <a:latin typeface="+mn-lt"/>
              </a:rPr>
              <a:pPr/>
              <a:t>40</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za</a:t>
            </a:r>
            <a:r>
              <a:rPr lang="en-US" altLang="ko-KR" b="0" i="1" spc="-5" dirty="0">
                <a:solidFill>
                  <a:srgbClr val="333333"/>
                </a:solidFill>
                <a:latin typeface="+mn-lt"/>
              </a:rPr>
              <a:t> </a:t>
            </a:r>
            <a:r>
              <a:rPr lang="en-US" altLang="ko-KR" b="0" i="1" spc="-5" dirty="0" err="1">
                <a:solidFill>
                  <a:srgbClr val="333333"/>
                </a:solidFill>
                <a:latin typeface="+mn-lt"/>
              </a:rPr>
              <a:t>vodje</a:t>
            </a:r>
            <a:r>
              <a:rPr lang="en-US" altLang="ko-KR" b="0" i="1" spc="-5" dirty="0">
                <a:solidFill>
                  <a:srgbClr val="333333"/>
                </a:solidFill>
                <a:latin typeface="+mn-lt"/>
              </a:rPr>
              <a:t>:</a:t>
            </a:r>
          </a:p>
          <a:p>
            <a:pPr marL="635" defTabSz="914400" eaLnBrk="0" fontAlgn="base" hangingPunct="0">
              <a:spcBef>
                <a:spcPts val="894"/>
              </a:spcBef>
              <a:spcAft>
                <a:spcPct val="0"/>
              </a:spcAft>
            </a:pPr>
            <a:r>
              <a:rPr lang="en-US" altLang="ko-KR" b="0" dirty="0" err="1">
                <a:solidFill>
                  <a:srgbClr val="333333"/>
                </a:solidFill>
                <a:latin typeface="+mn-lt"/>
              </a:rPr>
              <a:t>nekateri</a:t>
            </a:r>
            <a:r>
              <a:rPr lang="en-US" altLang="ko-KR" b="0" dirty="0">
                <a:solidFill>
                  <a:srgbClr val="333333"/>
                </a:solidFill>
                <a:latin typeface="+mn-lt"/>
              </a:rPr>
              <a:t> </a:t>
            </a:r>
            <a:r>
              <a:rPr lang="en-US" altLang="ko-KR" b="0" dirty="0" err="1">
                <a:solidFill>
                  <a:srgbClr val="333333"/>
                </a:solidFill>
                <a:latin typeface="+mn-lt"/>
              </a:rPr>
              <a:t>izseki</a:t>
            </a:r>
            <a:r>
              <a:rPr lang="en-US" altLang="ko-KR" b="0" dirty="0">
                <a:solidFill>
                  <a:srgbClr val="333333"/>
                </a:solidFill>
                <a:latin typeface="+mn-lt"/>
              </a:rPr>
              <a:t> </a:t>
            </a:r>
            <a:r>
              <a:rPr lang="en-US" altLang="ko-KR" b="0" dirty="0" err="1">
                <a:solidFill>
                  <a:srgbClr val="333333"/>
                </a:solidFill>
                <a:latin typeface="+mn-lt"/>
              </a:rPr>
              <a:t>iz</a:t>
            </a:r>
            <a:r>
              <a:rPr lang="en-US" altLang="ko-KR" b="0" dirty="0">
                <a:solidFill>
                  <a:srgbClr val="333333"/>
                </a:solidFill>
                <a:latin typeface="+mn-lt"/>
              </a:rPr>
              <a:t> </a:t>
            </a:r>
            <a:r>
              <a:rPr lang="en-US" altLang="ko-KR" b="0" dirty="0" err="1">
                <a:solidFill>
                  <a:srgbClr val="333333"/>
                </a:solidFill>
                <a:latin typeface="+mn-lt"/>
              </a:rPr>
              <a:t>filmov</a:t>
            </a:r>
            <a:r>
              <a:rPr lang="en-US" altLang="ko-KR" b="0" dirty="0">
                <a:solidFill>
                  <a:srgbClr val="333333"/>
                </a:solidFill>
                <a:latin typeface="+mn-lt"/>
              </a:rPr>
              <a:t> </a:t>
            </a:r>
            <a:r>
              <a:rPr lang="en-US" altLang="ko-KR" b="0" dirty="0" err="1">
                <a:solidFill>
                  <a:srgbClr val="333333"/>
                </a:solidFill>
                <a:latin typeface="+mn-lt"/>
              </a:rPr>
              <a:t>vsebujejo</a:t>
            </a:r>
            <a:r>
              <a:rPr lang="en-US" altLang="ko-KR" b="0" dirty="0">
                <a:solidFill>
                  <a:srgbClr val="333333"/>
                </a:solidFill>
                <a:latin typeface="+mn-lt"/>
              </a:rPr>
              <a:t> </a:t>
            </a:r>
            <a:r>
              <a:rPr lang="en-US" altLang="ko-KR" b="0" dirty="0" err="1">
                <a:solidFill>
                  <a:srgbClr val="333333"/>
                </a:solidFill>
                <a:latin typeface="+mn-lt"/>
              </a:rPr>
              <a:t>jezik</a:t>
            </a:r>
            <a:r>
              <a:rPr lang="en-US" altLang="ko-KR" b="0" dirty="0">
                <a:solidFill>
                  <a:srgbClr val="333333"/>
                </a:solidFill>
                <a:latin typeface="+mn-lt"/>
              </a:rPr>
              <a:t>, </a:t>
            </a:r>
            <a:r>
              <a:rPr lang="en-US" altLang="ko-KR" b="0" dirty="0" err="1">
                <a:solidFill>
                  <a:srgbClr val="333333"/>
                </a:solidFill>
                <a:latin typeface="+mn-lt"/>
              </a:rPr>
              <a:t>ki</a:t>
            </a:r>
            <a:r>
              <a:rPr lang="en-US" altLang="ko-KR" b="0" dirty="0">
                <a:solidFill>
                  <a:srgbClr val="333333"/>
                </a:solidFill>
                <a:latin typeface="+mn-lt"/>
              </a:rPr>
              <a:t> </a:t>
            </a:r>
            <a:r>
              <a:rPr lang="en-US" altLang="ko-KR" b="0" dirty="0" err="1">
                <a:solidFill>
                  <a:srgbClr val="333333"/>
                </a:solidFill>
                <a:latin typeface="+mn-lt"/>
              </a:rPr>
              <a:t>ni</a:t>
            </a:r>
            <a:r>
              <a:rPr lang="en-US" altLang="ko-KR" b="0" dirty="0">
                <a:solidFill>
                  <a:srgbClr val="333333"/>
                </a:solidFill>
                <a:latin typeface="+mn-lt"/>
              </a:rPr>
              <a:t> </a:t>
            </a:r>
            <a:r>
              <a:rPr lang="en-US" altLang="ko-KR" b="0" dirty="0" err="1">
                <a:solidFill>
                  <a:srgbClr val="333333"/>
                </a:solidFill>
                <a:latin typeface="+mn-lt"/>
              </a:rPr>
              <a:t>ustrezen</a:t>
            </a:r>
            <a:r>
              <a:rPr lang="en-US" altLang="ko-KR" b="0" dirty="0">
                <a:solidFill>
                  <a:srgbClr val="333333"/>
                </a:solidFill>
                <a:latin typeface="+mn-lt"/>
              </a:rPr>
              <a:t> </a:t>
            </a:r>
            <a:r>
              <a:rPr lang="en-US" altLang="ko-KR" b="0" dirty="0" err="1">
                <a:solidFill>
                  <a:srgbClr val="333333"/>
                </a:solidFill>
                <a:latin typeface="+mn-lt"/>
              </a:rPr>
              <a:t>za</a:t>
            </a:r>
            <a:r>
              <a:rPr lang="en-US" altLang="ko-KR" b="0" dirty="0">
                <a:solidFill>
                  <a:srgbClr val="333333"/>
                </a:solidFill>
                <a:latin typeface="+mn-lt"/>
              </a:rPr>
              <a:t> </a:t>
            </a:r>
            <a:r>
              <a:rPr lang="en-US" altLang="ko-KR" b="0" dirty="0" err="1">
                <a:solidFill>
                  <a:srgbClr val="333333"/>
                </a:solidFill>
                <a:latin typeface="+mn-lt"/>
              </a:rPr>
              <a:t>vsako</a:t>
            </a:r>
            <a:r>
              <a:rPr lang="en-US" altLang="ko-KR" b="0" dirty="0">
                <a:solidFill>
                  <a:srgbClr val="333333"/>
                </a:solidFill>
                <a:latin typeface="+mn-lt"/>
              </a:rPr>
              <a:t> </a:t>
            </a:r>
            <a:r>
              <a:rPr lang="en-US" altLang="ko-KR" b="0" dirty="0" err="1">
                <a:solidFill>
                  <a:srgbClr val="333333"/>
                </a:solidFill>
                <a:latin typeface="+mn-lt"/>
              </a:rPr>
              <a:t>publiko</a:t>
            </a:r>
            <a:r>
              <a:rPr lang="en-US" altLang="ko-KR" b="0" dirty="0">
                <a:solidFill>
                  <a:srgbClr val="333333"/>
                </a:solidFill>
                <a:latin typeface="+mn-lt"/>
              </a:rPr>
              <a:t> </a:t>
            </a:r>
            <a:r>
              <a:rPr lang="en-US" altLang="ko-KR" b="0" dirty="0" err="1">
                <a:solidFill>
                  <a:srgbClr val="333333"/>
                </a:solidFill>
                <a:latin typeface="+mn-lt"/>
              </a:rPr>
              <a:t>ali</a:t>
            </a:r>
            <a:r>
              <a:rPr lang="en-US" altLang="ko-KR" b="0" dirty="0">
                <a:solidFill>
                  <a:srgbClr val="333333"/>
                </a:solidFill>
                <a:latin typeface="+mn-lt"/>
              </a:rPr>
              <a:t> </a:t>
            </a:r>
            <a:r>
              <a:rPr lang="en-US" altLang="ko-KR" b="0" dirty="0" err="1">
                <a:solidFill>
                  <a:srgbClr val="333333"/>
                </a:solidFill>
                <a:latin typeface="+mn-lt"/>
              </a:rPr>
              <a:t>za</a:t>
            </a:r>
            <a:r>
              <a:rPr lang="en-US" altLang="ko-KR" b="0" dirty="0">
                <a:solidFill>
                  <a:srgbClr val="333333"/>
                </a:solidFill>
                <a:latin typeface="+mn-lt"/>
              </a:rPr>
              <a:t> </a:t>
            </a:r>
            <a:r>
              <a:rPr lang="en-US" altLang="ko-KR" b="0" dirty="0" err="1">
                <a:solidFill>
                  <a:srgbClr val="333333"/>
                </a:solidFill>
                <a:latin typeface="+mn-lt"/>
              </a:rPr>
              <a:t>vsako</a:t>
            </a:r>
            <a:r>
              <a:rPr lang="en-US" altLang="ko-KR" b="0" dirty="0">
                <a:solidFill>
                  <a:srgbClr val="333333"/>
                </a:solidFill>
                <a:latin typeface="+mn-lt"/>
              </a:rPr>
              <a:t> </a:t>
            </a:r>
            <a:r>
              <a:rPr lang="en-US" altLang="ko-KR" b="0" dirty="0" err="1">
                <a:solidFill>
                  <a:srgbClr val="333333"/>
                </a:solidFill>
                <a:latin typeface="+mn-lt"/>
              </a:rPr>
              <a:t>kulturo</a:t>
            </a:r>
            <a:r>
              <a:rPr lang="en-US" altLang="ko-KR" b="0" dirty="0">
                <a:solidFill>
                  <a:srgbClr val="333333"/>
                </a:solidFill>
                <a:latin typeface="+mn-lt"/>
              </a:rPr>
              <a:t>. </a:t>
            </a:r>
            <a:r>
              <a:rPr lang="en-US" altLang="ko-KR" b="0" dirty="0" err="1">
                <a:solidFill>
                  <a:srgbClr val="333333"/>
                </a:solidFill>
                <a:latin typeface="+mn-lt"/>
              </a:rPr>
              <a:t>Prosimo</a:t>
            </a:r>
            <a:r>
              <a:rPr lang="en-US" altLang="ko-KR" b="0" dirty="0">
                <a:solidFill>
                  <a:srgbClr val="333333"/>
                </a:solidFill>
                <a:latin typeface="+mn-lt"/>
              </a:rPr>
              <a:t>, da </a:t>
            </a:r>
            <a:r>
              <a:rPr lang="en-US" altLang="ko-KR" b="0" dirty="0" err="1">
                <a:solidFill>
                  <a:srgbClr val="333333"/>
                </a:solidFill>
                <a:latin typeface="+mn-lt"/>
              </a:rPr>
              <a:t>skrbno</a:t>
            </a:r>
            <a:r>
              <a:rPr lang="en-US" altLang="ko-KR" b="0" dirty="0">
                <a:solidFill>
                  <a:srgbClr val="333333"/>
                </a:solidFill>
                <a:latin typeface="+mn-lt"/>
              </a:rPr>
              <a:t> </a:t>
            </a:r>
            <a:r>
              <a:rPr lang="en-US" altLang="ko-KR" b="0" dirty="0" err="1">
                <a:solidFill>
                  <a:srgbClr val="333333"/>
                </a:solidFill>
                <a:latin typeface="+mn-lt"/>
              </a:rPr>
              <a:t>pregledate</a:t>
            </a:r>
            <a:r>
              <a:rPr lang="en-US" altLang="ko-KR" b="0" dirty="0">
                <a:solidFill>
                  <a:srgbClr val="333333"/>
                </a:solidFill>
                <a:latin typeface="+mn-lt"/>
              </a:rPr>
              <a:t> </a:t>
            </a:r>
            <a:r>
              <a:rPr lang="en-US" altLang="ko-KR" b="0" dirty="0" err="1">
                <a:solidFill>
                  <a:srgbClr val="333333"/>
                </a:solidFill>
                <a:latin typeface="+mn-lt"/>
              </a:rPr>
              <a:t>posnetke</a:t>
            </a:r>
            <a:r>
              <a:rPr lang="en-US" altLang="ko-KR" b="0" dirty="0">
                <a:solidFill>
                  <a:srgbClr val="333333"/>
                </a:solidFill>
                <a:latin typeface="+mn-lt"/>
              </a:rPr>
              <a:t>, </a:t>
            </a:r>
            <a:r>
              <a:rPr lang="en-US" altLang="ko-KR" b="0" dirty="0" err="1">
                <a:solidFill>
                  <a:srgbClr val="333333"/>
                </a:solidFill>
                <a:latin typeface="+mn-lt"/>
              </a:rPr>
              <a:t>preden</a:t>
            </a:r>
            <a:r>
              <a:rPr lang="en-US" altLang="ko-KR" b="0" dirty="0">
                <a:solidFill>
                  <a:srgbClr val="333333"/>
                </a:solidFill>
                <a:latin typeface="+mn-lt"/>
              </a:rPr>
              <a:t> </a:t>
            </a:r>
            <a:r>
              <a:rPr lang="en-US" altLang="ko-KR" b="0" dirty="0" err="1">
                <a:solidFill>
                  <a:srgbClr val="333333"/>
                </a:solidFill>
                <a:latin typeface="+mn-lt"/>
              </a:rPr>
              <a:t>jih</a:t>
            </a:r>
            <a:r>
              <a:rPr lang="en-US" altLang="ko-KR" b="0" dirty="0">
                <a:solidFill>
                  <a:srgbClr val="333333"/>
                </a:solidFill>
                <a:latin typeface="+mn-lt"/>
              </a:rPr>
              <a:t> </a:t>
            </a:r>
            <a:r>
              <a:rPr lang="en-US" altLang="ko-KR" b="0" dirty="0" err="1">
                <a:solidFill>
                  <a:srgbClr val="333333"/>
                </a:solidFill>
                <a:latin typeface="+mn-lt"/>
              </a:rPr>
              <a:t>predvajate</a:t>
            </a:r>
            <a:r>
              <a:rPr lang="en-US" altLang="ko-KR" b="0" dirty="0">
                <a:solidFill>
                  <a:srgbClr val="333333"/>
                </a:solidFill>
                <a:latin typeface="+mn-lt"/>
              </a:rPr>
              <a:t>.</a:t>
            </a:r>
            <a:r>
              <a:rPr lang="de-DE" b="0" dirty="0">
                <a:solidFill>
                  <a:srgbClr val="333333"/>
                </a:solidFill>
                <a:latin typeface="+mn-lt"/>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745016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uživa v lepem dnevu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je ušel stran od vrtnarjenja, da bi lahko lovil ribe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skuša ujeti ribo, da bi razveselil svojo mamo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je ukradel črve za ribolov</a:t>
            </a:r>
            <a:r>
              <a:rPr lang="en-CA" altLang="de-DE" sz="2000" b="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41</a:t>
            </a:fld>
            <a:endParaRPr lang="de-DE" altLang="de-DE">
              <a:latin typeface="+mn-lt"/>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uživa v lepem dnevu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ušel stran od vrtnarjenja, da bi lahko lovil ribe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skuša ujeti ribo, da bi razveselil svojo mamo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ukradel črve za ribolov</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42</a:t>
            </a:fld>
            <a:endParaRPr lang="de-DE" altLang="de-DE">
              <a:latin typeface="+mn-lt"/>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uživa v lepem dnevu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ušel stran od vrtnarjenja, da bi lahko lovil ribe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skuša ujeti ribo, da bi razveselil svojo mamo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ukradel črve za ribolov</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43</a:t>
            </a:fld>
            <a:endParaRPr lang="de-DE" altLang="de-DE">
              <a:latin typeface="+mn-lt"/>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uživa v lepem dnevu</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l-SI" altLang="de-DE" sz="2000" b="0" dirty="0">
                <a:solidFill>
                  <a:srgbClr val="004992"/>
                </a:solidFill>
                <a:latin typeface="+mn-lt"/>
              </a:rPr>
              <a:t>Fant je ušel stran od vrtnarjenja, da bi lahko lovil ribe</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skuša ujeti ribo, da bi razveselil svojo mamo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je ukradel črve za ribolov</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44</a:t>
            </a:fld>
            <a:endParaRPr lang="de-DE" altLang="de-DE">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Dva človeka med sabo komunicirata preko telepatije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presenečen, ko vidi, da je drugemu moškemu uspelo odpreti vrata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obrnil, ker se mu zdi drugi moški znan</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presenečeno obrnil, ker mu je drugi moški navrgel žaljiv komentar</a:t>
            </a:r>
            <a:r>
              <a:rPr lang="en-US"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45</a:t>
            </a:fld>
            <a:endParaRPr lang="de-DE" altLang="de-DE">
              <a:latin typeface="+mn-lt"/>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Dva človeka med sabo komunicirata preko telepatije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presenečen, ko vidi, da je drugemu moškemu uspelo odpreti vrata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obrnil, ker se mu zdi drugi moški znan</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presenečeno obrnil, ker mu je drugi moški navrgel žaljiv komentar</a:t>
            </a:r>
            <a:r>
              <a:rPr lang="en-US"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46</a:t>
            </a:fld>
            <a:endParaRPr lang="de-DE" altLang="de-DE">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Dva človeka med sabo komunicirata preko telepatije</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presenečen, ko vidi, da je drugemu moškemu uspelo odpreti vrata</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obrnil, ker se mu zdi drugi moški znan</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se je presenečeno obrnil, ker mu je drugi moški navrgel žaljiv komentar</a:t>
            </a:r>
            <a:r>
              <a:rPr lang="en-US"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47</a:t>
            </a:fld>
            <a:endParaRPr lang="de-DE" altLang="de-DE">
              <a:latin typeface="+mn-lt"/>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Dva človeka med sabo komunicirata preko telepatije</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l-SI" altLang="de-DE" sz="2000" b="0" dirty="0">
                <a:solidFill>
                  <a:srgbClr val="004992"/>
                </a:solidFill>
                <a:latin typeface="+mn-lt"/>
              </a:rPr>
              <a:t>Moški je presenečen, ko vidi, da je drugemu moškemu uspelo odpreti vrata</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se je obrnil, ker se mu zdi drugi moški znan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se je presenečeno obrnil, ker mu je drugi moški navrgel žaljiv komentar</a:t>
            </a:r>
            <a:r>
              <a:rPr lang="en-US"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48</a:t>
            </a:fld>
            <a:endParaRPr lang="de-DE" altLang="de-DE">
              <a:latin typeface="+mn-lt"/>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Ljudje vadijo zavezovanje vozlov pri rodeu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Kavboj želi kupiti laso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Kavboj je uporabil vrv iz trgovine, da je zvezal prodajalca in ukradel denar</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hoče kupiti nov klobuk</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49</a:t>
            </a:fld>
            <a:endParaRPr lang="de-DE" altLang="de-DE">
              <a:latin typeface="+mn-lt"/>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Ljudje vadijo zavezovanje vozlov pri rodeu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Kavboj želi kupiti laso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Kavboj je uporabil vrv iz trgovine, da je zvezal prodajalca in ukradel denar</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hoče kupiti nov klobuk</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50</a:t>
            </a:fld>
            <a:endParaRPr lang="de-DE" altLang="de-DE">
              <a:latin typeface="+mn-lt"/>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Ljudje vadijo zavezovanje vozlov pri rodeu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Kavboj želi kupiti laso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Kavboj je uporabil vrv iz trgovine, da je zvezal prodajalca in ukradel denar</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hoče kupiti nov klobuk</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51</a:t>
            </a:fld>
            <a:endParaRPr lang="de-DE" altLang="de-DE">
              <a:latin typeface="+mn-lt"/>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Ljudje vadijo zavezovanje vozlov pri rodeu</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Kavboj želi kupiti laso</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l-SI" altLang="de-DE" sz="2000" b="0" dirty="0">
                <a:solidFill>
                  <a:srgbClr val="004992"/>
                </a:solidFill>
                <a:latin typeface="+mn-lt"/>
              </a:rPr>
              <a:t>Kavboj je uporabil vrv iz trgovine, da je zvezal prodajalca in ukradel denar</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hoče kupiti nov klobuk</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52</a:t>
            </a:fld>
            <a:endParaRPr lang="de-DE" altLang="de-DE">
              <a:latin typeface="+mn-lt"/>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Policijski pes skuša preprečiti krajo čolna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je padla v vodo, ker so psi lovili mačko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skuša rešiti mačko, da je ne bi v čolnu odneslo stran</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je skočila v vodo, da bi se rešila pred psi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53</a:t>
            </a:fld>
            <a:endParaRPr lang="de-DE" altLang="de-DE">
              <a:latin typeface="+mn-lt"/>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3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Policijski pes skuša preprečiti krajo čolna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je padla v vodo, ker so psi lovili mačko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skuša rešiti mačko, da je ne bi v čolnu odneslo stran</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je skočila v vodo, da bi se rešila pred psi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54</a:t>
            </a:fld>
            <a:endParaRPr lang="de-DE" altLang="de-DE">
              <a:latin typeface="+mn-lt"/>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Policijski pes skuša preprečiti krajo čolna</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je padla v vodo, ker so psi lovili mačko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skuša rešiti mačko, da je ne bi v čolnu odneslo stran</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je skočila v vodo, da bi se rešila pred psi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55</a:t>
            </a:fld>
            <a:endParaRPr lang="de-DE" altLang="de-DE">
              <a:latin typeface="+mn-lt"/>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Policijski pes skuša preprečiti krajo čolna</a:t>
            </a:r>
            <a:r>
              <a:rPr lang="en-CA" altLang="de-DE"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sl-SI" altLang="de-DE" sz="2000" b="0">
                <a:solidFill>
                  <a:srgbClr val="004992"/>
                </a:solidFill>
                <a:latin typeface="+mn-lt"/>
              </a:rPr>
              <a:t>Deklica je padla v vodo, ker so psi lovili mačko</a:t>
            </a:r>
            <a:r>
              <a:rPr lang="en-CA"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skuša rešiti mačko, da je ne bi v čolnu odneslo stran</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Deklica je skočila v vodo, da bi se rešila pred psi</a:t>
            </a:r>
            <a:r>
              <a:rPr lang="en-CA" altLang="de-DE" sz="2000" b="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56</a:t>
            </a:fld>
            <a:endParaRPr lang="de-DE" altLang="de-DE">
              <a:latin typeface="+mn-lt"/>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rešil moškega pred roparjem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pomaga pijanemu moškemu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ponesreči udaril moškega z mizo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Dva stara prijatelja sta se srečala na ulici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57</a:t>
            </a:fld>
            <a:endParaRPr lang="de-DE" altLang="de-DE">
              <a:latin typeface="+mn-lt"/>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rešil moškega pred roparjem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pomaga pijanemu moškemu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ponesreči udaril moškega z mizo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Dva stara prijatelja sta se srečala na ulici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58</a:t>
            </a:fld>
            <a:endParaRPr lang="de-DE" altLang="de-DE">
              <a:latin typeface="+mn-lt"/>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rešil moškega pred roparjem</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pomaga pijanemu moškemu</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Fant je ponesreči udaril moškega z mizo</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Dva stara prijatelja sta se srečala na ulici</a:t>
            </a:r>
            <a:r>
              <a:rPr lang="en-CA" altLang="de-DE" sz="2000" b="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59</a:t>
            </a:fld>
            <a:endParaRPr lang="de-DE" altLang="de-DE">
              <a:latin typeface="+mn-lt"/>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je rešil moškega pred roparjem</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Fant pomaga pijanemu moškemu</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l-SI" altLang="de-DE" sz="2000" b="0" dirty="0">
                <a:solidFill>
                  <a:srgbClr val="004992"/>
                </a:solidFill>
                <a:latin typeface="+mn-lt"/>
              </a:rPr>
              <a:t>Fant je ponesreči udaril moškega z mizo</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Dva stara prijatelja sta se srečala na ulici</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60</a:t>
            </a:fld>
            <a:endParaRPr lang="de-DE" altLang="de-DE">
              <a:latin typeface="+mn-lt"/>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Kako verjetna se vam zdi vsaka od možnosti?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61</a:t>
            </a:fld>
            <a:endParaRPr lang="de-DE" altLang="de-DE">
              <a:latin typeface="+mn-lt"/>
            </a:endParaRPr>
          </a:p>
        </p:txBody>
      </p:sp>
      <p:sp>
        <p:nvSpPr>
          <p:cNvPr id="9114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 svojim dekletom gleda film v kinu na prostem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v avtu s svojo ljubico in upa, da ju nihče ne bo videl</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v avtu pelje izložbeno lutko v svojo trgovino</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in ženska sta ukradla avto</a:t>
            </a:r>
            <a:r>
              <a:rPr lang="en-US" altLang="de-DE" sz="2000" b="0">
                <a:solidFill>
                  <a:srgbClr val="333333"/>
                </a:solidFill>
                <a:latin typeface="+mn-lt"/>
              </a:rPr>
              <a:t>.</a:t>
            </a:r>
            <a:endParaRPr lang="de-DE" altLang="de-DE" sz="2000" b="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 je vaše mnenje z novo sliko spremenilo?</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62</a:t>
            </a:fld>
            <a:endParaRPr lang="de-DE" altLang="de-DE">
              <a:latin typeface="+mn-lt"/>
            </a:endParaRPr>
          </a:p>
        </p:txBody>
      </p:sp>
      <p:sp>
        <p:nvSpPr>
          <p:cNvPr id="9217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 svojim dekletom gleda film v kinu na prostem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v avtu s svojo ljubico in upa, da ju nihče ne bo videl</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v avtu pelje izložbeno lutko v svojo trgovino</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in ženska sta ukradla avto</a:t>
            </a:r>
            <a:r>
              <a:rPr lang="en-US" altLang="de-DE" sz="2000" b="0">
                <a:solidFill>
                  <a:srgbClr val="333333"/>
                </a:solidFill>
                <a:latin typeface="+mn-lt"/>
              </a:rPr>
              <a:t>.</a:t>
            </a:r>
            <a:endParaRPr lang="de-DE" altLang="de-DE" sz="2000" b="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Prosim, ponovno ocenite verjetnost!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63</a:t>
            </a:fld>
            <a:endParaRPr lang="de-DE" altLang="de-DE">
              <a:latin typeface="+mn-lt"/>
            </a:endParaRPr>
          </a:p>
        </p:txBody>
      </p:sp>
      <p:sp>
        <p:nvSpPr>
          <p:cNvPr id="9320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s svojim dekletom gleda film v kinu na prostem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je v avtu s svojo ljubico in upa, da ju nihče ne bo videl</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v avtu pelje izložbeno lutko v svojo trgovino</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a:solidFill>
                  <a:srgbClr val="333333"/>
                </a:solidFill>
                <a:latin typeface="+mn-lt"/>
              </a:rPr>
              <a:t>Moški in ženska sta ukradla avto</a:t>
            </a:r>
            <a:r>
              <a:rPr lang="en-US" altLang="de-DE" sz="2000" b="0">
                <a:solidFill>
                  <a:srgbClr val="333333"/>
                </a:solidFill>
                <a:latin typeface="+mn-lt"/>
              </a:rPr>
              <a:t>.</a:t>
            </a:r>
            <a:endParaRPr lang="de-DE" altLang="de-DE" sz="2000" b="0">
              <a:solidFill>
                <a:srgbClr val="333333"/>
              </a:solidFill>
              <a:latin typeface="+mn-lt"/>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s svojim dekletom gleda film v kinu na prostem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je v avtu s svojo ljubico in upa, da ju nihče ne bo videl</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sl-SI" altLang="de-DE" sz="2000" b="0" dirty="0">
                <a:solidFill>
                  <a:srgbClr val="004992"/>
                </a:solidFill>
                <a:latin typeface="+mn-lt"/>
              </a:rPr>
              <a:t>Moški v avtu pelje izložbeno lutko v svojo trgovino</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sl-SI" altLang="de-DE" sz="2000" b="0" dirty="0">
                <a:solidFill>
                  <a:srgbClr val="333333"/>
                </a:solidFill>
                <a:latin typeface="+mn-lt"/>
              </a:rPr>
              <a:t>Moški in ženska sta ukradla avto</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64</a:t>
            </a:fld>
            <a:endParaRPr lang="de-DE" altLang="de-DE">
              <a:latin typeface="+mn-lt"/>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Včasih se dogodki odvijejo čisto drugače, kot smo pričakovali</a:t>
            </a:r>
            <a:r>
              <a:rPr lang="en-AU" altLang="de-DE" sz="2400" dirty="0">
                <a:solidFill>
                  <a:srgbClr val="333333"/>
                </a:solidFill>
              </a:rPr>
              <a:t>: </a:t>
            </a:r>
            <a:r>
              <a:rPr lang="sl-SI" altLang="de-DE" sz="2400" dirty="0">
                <a:solidFill>
                  <a:srgbClr val="333333"/>
                </a:solidFill>
              </a:rPr>
              <a:t>Hitre odločitve pogosto vodijo do napačnih zaključkov</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Včasih se dogodki odvijejo čisto drugače, kot smo pričakovali</a:t>
            </a:r>
            <a:r>
              <a:rPr lang="en-AU" altLang="de-DE" sz="2400" dirty="0">
                <a:solidFill>
                  <a:srgbClr val="333333"/>
                </a:solidFill>
              </a:rPr>
              <a:t>: </a:t>
            </a:r>
            <a:r>
              <a:rPr lang="sl-SI" altLang="de-DE" sz="2400" dirty="0">
                <a:solidFill>
                  <a:srgbClr val="333333"/>
                </a:solidFill>
              </a:rPr>
              <a:t>Hitre odločitve pogosto vodijo do napačnih zaključkov</a:t>
            </a:r>
            <a:r>
              <a:rPr lang="en-AU"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Vedno je dobro upoštevati različne razlage/hipoteze in glede na to spremeniti in prilagoditi svoje </a:t>
            </a:r>
            <a:r>
              <a:rPr lang="sl-SI" altLang="de-DE" sz="2400">
                <a:solidFill>
                  <a:srgbClr val="333333"/>
                </a:solidFill>
              </a:rPr>
              <a:t>mnenje</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66</a:t>
            </a:fld>
            <a:endParaRPr lang="de-DE" altLang="de-DE">
              <a:latin typeface="+mn-lt"/>
            </a:endParaRPr>
          </a:p>
        </p:txBody>
      </p:sp>
    </p:spTree>
    <p:extLst>
      <p:ext uri="{BB962C8B-B14F-4D97-AF65-F5344CB8AC3E}">
        <p14:creationId xmlns:p14="http://schemas.microsoft.com/office/powerpoint/2010/main" val="7883021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vsakdanjem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Včasih se dogodki odvijejo čisto drugače, kot smo pričakovali</a:t>
            </a:r>
            <a:r>
              <a:rPr lang="en-AU" altLang="de-DE" sz="2400" dirty="0">
                <a:solidFill>
                  <a:srgbClr val="333333"/>
                </a:solidFill>
              </a:rPr>
              <a:t>: </a:t>
            </a:r>
            <a:r>
              <a:rPr lang="sl-SI" altLang="de-DE" sz="2400" dirty="0">
                <a:solidFill>
                  <a:srgbClr val="333333"/>
                </a:solidFill>
              </a:rPr>
              <a:t>Hitre odločitve pogosto vodijo do napačnih zaključkov</a:t>
            </a:r>
            <a:r>
              <a:rPr lang="en-AU"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Vedno je dobro upoštevati različne razlage/hipoteze in glede na to spremeniti in prilagoditi svoje mnenje</a:t>
            </a:r>
            <a:r>
              <a:rPr lang="en-AU"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Poiščite čim več informacij, s katerimi boste preverili pravilnost svojega mnenja, preden se boste dokončno odločili</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67</a:t>
            </a:fld>
            <a:endParaRPr lang="de-DE" altLang="de-DE">
              <a:latin typeface="+mn-lt"/>
            </a:endParaRPr>
          </a:p>
        </p:txBody>
      </p:sp>
    </p:spTree>
    <p:extLst>
      <p:ext uri="{BB962C8B-B14F-4D97-AF65-F5344CB8AC3E}">
        <p14:creationId xmlns:p14="http://schemas.microsoft.com/office/powerpoint/2010/main" val="35375479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vse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000" dirty="0">
                <a:solidFill>
                  <a:srgbClr val="333333"/>
                </a:solidFill>
              </a:rPr>
              <a:t>V času psihoze imajo ljudje lahko napačna prepričanja in ignorirajo nasprotujoča mnenja</a:t>
            </a:r>
            <a:r>
              <a:rPr lang="en-AU" altLang="de-DE" sz="2000" dirty="0">
                <a:solidFill>
                  <a:srgbClr val="333333"/>
                </a:solidFill>
              </a:rPr>
              <a:t>. </a:t>
            </a:r>
            <a:r>
              <a:rPr lang="sl-SI" altLang="de-DE" sz="2000" dirty="0">
                <a:solidFill>
                  <a:srgbClr val="333333"/>
                </a:solidFill>
              </a:rPr>
              <a:t>V nekaterih primerih ima lahko to dramatične posledice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vse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000" dirty="0">
                <a:solidFill>
                  <a:srgbClr val="333333"/>
                </a:solidFill>
              </a:rPr>
              <a:t>V času psihoze imajo ljudje lahko napačna prepričanja in ignorirajo nasprotujoča mnenja</a:t>
            </a:r>
            <a:r>
              <a:rPr lang="en-AU" altLang="de-DE" sz="2000" dirty="0">
                <a:solidFill>
                  <a:srgbClr val="333333"/>
                </a:solidFill>
              </a:rPr>
              <a:t>. </a:t>
            </a:r>
            <a:r>
              <a:rPr lang="sl-SI" altLang="de-DE" sz="2000" dirty="0">
                <a:solidFill>
                  <a:srgbClr val="333333"/>
                </a:solidFill>
              </a:rPr>
              <a:t>V nekaterih primerih ima lahko to dramatične posledice</a:t>
            </a:r>
            <a:r>
              <a:rPr lang="en-AU" altLang="de-DE" sz="2000" dirty="0">
                <a:solidFill>
                  <a:srgbClr val="333333"/>
                </a:solidFill>
              </a:rPr>
              <a:t>.</a:t>
            </a:r>
          </a:p>
          <a:p>
            <a:pPr lvl="0" defTabSz="914400" fontAlgn="base"/>
            <a:r>
              <a:rPr lang="sl-SI" altLang="de-DE" sz="2000" dirty="0">
                <a:solidFill>
                  <a:srgbClr val="004992"/>
                </a:solidFill>
              </a:rPr>
              <a:t>Primer</a:t>
            </a:r>
            <a:r>
              <a:rPr lang="en-AU" altLang="de-DE" sz="2000" dirty="0">
                <a:solidFill>
                  <a:srgbClr val="004992"/>
                </a:solidFill>
              </a:rPr>
              <a:t>: </a:t>
            </a:r>
            <a:r>
              <a:rPr lang="sl-SI" altLang="de-DE" sz="2000" dirty="0">
                <a:solidFill>
                  <a:srgbClr val="333333"/>
                </a:solidFill>
              </a:rPr>
              <a:t>Štefan je napadel svojega očeta</a:t>
            </a:r>
            <a:r>
              <a:rPr lang="en-AU" altLang="de-DE" sz="2000" dirty="0">
                <a:solidFill>
                  <a:srgbClr val="333333"/>
                </a:solidFill>
              </a:rPr>
              <a:t>. </a:t>
            </a:r>
            <a:r>
              <a:rPr lang="sl-SI" altLang="de-DE" sz="2000" dirty="0">
                <a:solidFill>
                  <a:srgbClr val="333333"/>
                </a:solidFill>
              </a:rPr>
              <a:t>Prepričan je bil, da je njegov oče umrl že pred nekaj leti in so njegovo telo prevzeli vesoljci</a:t>
            </a:r>
            <a:r>
              <a:rPr lang="en-AU" altLang="de-DE" sz="2000" dirty="0">
                <a:solidFill>
                  <a:srgbClr val="333333"/>
                </a:solidFill>
              </a:rPr>
              <a:t>. </a:t>
            </a:r>
            <a:r>
              <a:rPr lang="sl-SI" altLang="de-DE" sz="2000" dirty="0">
                <a:solidFill>
                  <a:srgbClr val="333333"/>
                </a:solidFill>
              </a:rPr>
              <a:t>Čeprav je bil oče v napadu poškodovan in je krvavel, kar je bil dokaz proti njegovemu prepričanju</a:t>
            </a:r>
            <a:r>
              <a:rPr lang="en-GB" altLang="de-DE" sz="2000" dirty="0">
                <a:solidFill>
                  <a:srgbClr val="333333"/>
                </a:solidFill>
              </a:rPr>
              <a:t>, </a:t>
            </a:r>
            <a:r>
              <a:rPr lang="sl-SI" altLang="de-DE" sz="2000" dirty="0">
                <a:solidFill>
                  <a:srgbClr val="333333"/>
                </a:solidFill>
              </a:rPr>
              <a:t>Štefan ni spremenil svojega mišljenja</a:t>
            </a:r>
            <a:r>
              <a:rPr lang="en-GB" altLang="de-DE" sz="2000" dirty="0">
                <a:solidFill>
                  <a:srgbClr val="333333"/>
                </a:solidFill>
              </a:rPr>
              <a:t>.</a:t>
            </a:r>
            <a:endParaRPr lang="de-DE" altLang="de-DE" sz="2000" dirty="0">
              <a:solidFill>
                <a:srgbClr val="333333"/>
              </a:solidFill>
            </a:endParaRPr>
          </a:p>
          <a:p>
            <a:pPr lvl="0" defTabSz="914400" fontAlgn="base"/>
            <a:r>
              <a:rPr lang="sl-SI" altLang="de-DE" sz="2000" dirty="0">
                <a:solidFill>
                  <a:srgbClr val="004992"/>
                </a:solidFill>
              </a:rPr>
              <a:t>Okoliščine</a:t>
            </a:r>
            <a:r>
              <a:rPr lang="en-AU" altLang="de-DE" sz="2000" dirty="0">
                <a:solidFill>
                  <a:srgbClr val="004992"/>
                </a:solidFill>
              </a:rPr>
              <a:t>: </a:t>
            </a:r>
            <a:r>
              <a:rPr lang="sl-SI" altLang="de-DE" sz="2000" dirty="0">
                <a:solidFill>
                  <a:srgbClr val="333333"/>
                </a:solidFill>
              </a:rPr>
              <a:t>Oče se je zadnje čase obnašal drugače, ni bil tako prijazen kot ponavadi</a:t>
            </a:r>
            <a:r>
              <a:rPr lang="en-AU" altLang="de-DE" sz="2000" dirty="0">
                <a:solidFill>
                  <a:srgbClr val="333333"/>
                </a:solidFill>
              </a:rPr>
              <a:t>.</a:t>
            </a:r>
          </a:p>
          <a:p>
            <a:pPr lvl="0" defTabSz="914400" fontAlgn="base"/>
            <a:r>
              <a:rPr lang="sl-SI" altLang="de-DE" sz="2000" dirty="0">
                <a:solidFill>
                  <a:srgbClr val="004992"/>
                </a:solidFill>
              </a:rPr>
              <a:t>Toda</a:t>
            </a:r>
            <a:r>
              <a:rPr lang="en-AU" altLang="de-DE" sz="2000" dirty="0">
                <a:solidFill>
                  <a:srgbClr val="004992"/>
                </a:solidFill>
              </a:rPr>
              <a:t>: </a:t>
            </a:r>
            <a:r>
              <a:rPr lang="sl-SI" altLang="de-DE" sz="2000" dirty="0">
                <a:solidFill>
                  <a:srgbClr val="333333"/>
                </a:solidFill>
              </a:rPr>
              <a:t>Ljudje se spreminjajo, ko se starajo</a:t>
            </a:r>
            <a:r>
              <a:rPr lang="en-AU" altLang="de-DE" sz="2000" dirty="0">
                <a:solidFill>
                  <a:srgbClr val="333333"/>
                </a:solidFill>
              </a:rPr>
              <a:t>; </a:t>
            </a:r>
            <a:r>
              <a:rPr lang="sl-SI" altLang="de-DE" sz="2000" dirty="0">
                <a:solidFill>
                  <a:srgbClr val="333333"/>
                </a:solidFill>
              </a:rPr>
              <a:t>morda je imel oče svoje probleme ali se je obremenjeval zaradi sina</a:t>
            </a:r>
            <a:r>
              <a:rPr lang="en-AU" altLang="de-DE" sz="2000" dirty="0">
                <a:solidFill>
                  <a:srgbClr val="333333"/>
                </a:solidFill>
              </a:rPr>
              <a:t>. </a:t>
            </a:r>
            <a:r>
              <a:rPr lang="sl-SI" altLang="de-DE" sz="2000" dirty="0">
                <a:solidFill>
                  <a:srgbClr val="333333"/>
                </a:solidFill>
              </a:rPr>
              <a:t>Štefana sorodniki niso mogli prepričati, da je z njegovim očetom vse v redu</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69</a:t>
            </a:fld>
            <a:endParaRPr lang="de-DE" altLang="de-DE">
              <a:latin typeface="+mn-lt"/>
            </a:endParaRPr>
          </a:p>
        </p:txBody>
      </p:sp>
    </p:spTree>
    <p:extLst>
      <p:ext uri="{BB962C8B-B14F-4D97-AF65-F5344CB8AC3E}">
        <p14:creationId xmlns:p14="http://schemas.microsoft.com/office/powerpoint/2010/main" val="16809697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vse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000">
                <a:solidFill>
                  <a:srgbClr val="333333"/>
                </a:solidFill>
              </a:rPr>
              <a:t>V času psihoze imajo ljudje lahko napačna prepričanja in ignorirajo nasprotujoča mnenja</a:t>
            </a:r>
            <a:r>
              <a:rPr lang="en-AU" altLang="de-DE" sz="2000" dirty="0">
                <a:solidFill>
                  <a:srgbClr val="333333"/>
                </a:solidFill>
              </a:rPr>
              <a:t>. </a:t>
            </a:r>
            <a:r>
              <a:rPr lang="sl-SI" altLang="de-DE" sz="2000" dirty="0">
                <a:solidFill>
                  <a:srgbClr val="333333"/>
                </a:solidFill>
              </a:rPr>
              <a:t>V nekaterih primerih ima lahko to dramatične posledice</a:t>
            </a:r>
            <a:r>
              <a:rPr lang="en-AU" altLang="de-DE" sz="2000" dirty="0">
                <a:solidFill>
                  <a:srgbClr val="333333"/>
                </a:solidFill>
              </a:rPr>
              <a:t>.</a:t>
            </a:r>
          </a:p>
          <a:p>
            <a:pPr lvl="0" defTabSz="914400" fontAlgn="base"/>
            <a:r>
              <a:rPr lang="sl-SI" altLang="de-DE" sz="2000" dirty="0">
                <a:solidFill>
                  <a:srgbClr val="004992"/>
                </a:solidFill>
              </a:rPr>
              <a:t>Primer</a:t>
            </a:r>
            <a:r>
              <a:rPr lang="en-AU" altLang="de-DE" sz="2000" dirty="0">
                <a:solidFill>
                  <a:srgbClr val="004992"/>
                </a:solidFill>
              </a:rPr>
              <a:t>: </a:t>
            </a:r>
            <a:r>
              <a:rPr lang="sl-SI" altLang="de-DE" sz="2000" dirty="0">
                <a:solidFill>
                  <a:srgbClr val="333333"/>
                </a:solidFill>
              </a:rPr>
              <a:t>Štefan je napadel svojega očeta</a:t>
            </a:r>
            <a:r>
              <a:rPr lang="en-AU" altLang="de-DE" sz="2000" dirty="0">
                <a:solidFill>
                  <a:srgbClr val="333333"/>
                </a:solidFill>
              </a:rPr>
              <a:t>. </a:t>
            </a:r>
            <a:r>
              <a:rPr lang="sl-SI" altLang="de-DE" sz="2000" dirty="0">
                <a:solidFill>
                  <a:srgbClr val="333333"/>
                </a:solidFill>
              </a:rPr>
              <a:t>Prepričan je bil, da je njegov oče umrl že pred nekaj leti in so njegovo telo prevzeli vesoljci</a:t>
            </a:r>
            <a:r>
              <a:rPr lang="en-AU" altLang="de-DE" sz="2000" dirty="0">
                <a:solidFill>
                  <a:srgbClr val="333333"/>
                </a:solidFill>
              </a:rPr>
              <a:t>. </a:t>
            </a:r>
            <a:r>
              <a:rPr lang="sl-SI" altLang="de-DE" sz="2000" dirty="0">
                <a:solidFill>
                  <a:srgbClr val="333333"/>
                </a:solidFill>
              </a:rPr>
              <a:t>Čeprav je bil oče v napadu poškodovan in je krvavel, kar je bil dokaz proti njegovemu prepričanju</a:t>
            </a:r>
            <a:r>
              <a:rPr lang="en-GB" altLang="de-DE" sz="2000" dirty="0">
                <a:solidFill>
                  <a:srgbClr val="333333"/>
                </a:solidFill>
              </a:rPr>
              <a:t>, </a:t>
            </a:r>
            <a:r>
              <a:rPr lang="sl-SI" altLang="de-DE" sz="2000" dirty="0">
                <a:solidFill>
                  <a:srgbClr val="333333"/>
                </a:solidFill>
              </a:rPr>
              <a:t>Štefan ni spremenil svojega mišljenja</a:t>
            </a:r>
            <a:r>
              <a:rPr lang="en-GB" altLang="de-DE" sz="2000" dirty="0">
                <a:solidFill>
                  <a:srgbClr val="333333"/>
                </a:solidFill>
              </a:rPr>
              <a:t>.</a:t>
            </a:r>
            <a:endParaRPr lang="de-DE" altLang="de-DE" sz="2000" dirty="0">
              <a:solidFill>
                <a:srgbClr val="333333"/>
              </a:solidFill>
            </a:endParaRPr>
          </a:p>
          <a:p>
            <a:pPr lvl="0" defTabSz="914400" fontAlgn="base"/>
            <a:r>
              <a:rPr lang="sl-SI" altLang="de-DE" sz="2000" dirty="0">
                <a:solidFill>
                  <a:srgbClr val="004992"/>
                </a:solidFill>
              </a:rPr>
              <a:t>Okoliščine</a:t>
            </a:r>
            <a:r>
              <a:rPr lang="en-AU" altLang="de-DE" sz="2000" dirty="0">
                <a:solidFill>
                  <a:srgbClr val="004992"/>
                </a:solidFill>
              </a:rPr>
              <a:t>: </a:t>
            </a:r>
            <a:r>
              <a:rPr lang="sl-SI" altLang="de-DE" sz="2000" dirty="0">
                <a:solidFill>
                  <a:srgbClr val="333333"/>
                </a:solidFill>
              </a:rPr>
              <a:t>Oče se je zadnje čase obnašal drugače, ni bil tako prijazen kot ponavadi</a:t>
            </a:r>
            <a:r>
              <a:rPr lang="en-AU" altLang="de-DE" sz="2000" dirty="0">
                <a:solidFill>
                  <a:srgbClr val="333333"/>
                </a:solidFill>
              </a:rPr>
              <a:t>.</a:t>
            </a:r>
          </a:p>
          <a:p>
            <a:pPr lvl="0" defTabSz="914400" fontAlgn="base"/>
            <a:r>
              <a:rPr lang="sl-SI" altLang="de-DE" sz="2000" dirty="0">
                <a:solidFill>
                  <a:srgbClr val="004992"/>
                </a:solidFill>
              </a:rPr>
              <a:t>Toda</a:t>
            </a:r>
            <a:r>
              <a:rPr lang="en-AU" altLang="de-DE" sz="2000" dirty="0">
                <a:solidFill>
                  <a:srgbClr val="004992"/>
                </a:solidFill>
              </a:rPr>
              <a:t>: </a:t>
            </a:r>
            <a:r>
              <a:rPr lang="sl-SI" altLang="de-DE" sz="2000" dirty="0">
                <a:solidFill>
                  <a:srgbClr val="333333"/>
                </a:solidFill>
              </a:rPr>
              <a:t>Ljudje se spreminjajo, ko se starajo</a:t>
            </a:r>
            <a:r>
              <a:rPr lang="en-AU" altLang="de-DE" sz="2000" dirty="0">
                <a:solidFill>
                  <a:srgbClr val="333333"/>
                </a:solidFill>
              </a:rPr>
              <a:t>; </a:t>
            </a:r>
            <a:r>
              <a:rPr lang="sl-SI" altLang="de-DE" sz="2000" dirty="0">
                <a:solidFill>
                  <a:srgbClr val="333333"/>
                </a:solidFill>
              </a:rPr>
              <a:t>morda je imel oče svoje probleme ali se je obremenjeval zaradi sina</a:t>
            </a:r>
            <a:r>
              <a:rPr lang="en-AU" altLang="de-DE" sz="2000" dirty="0">
                <a:solidFill>
                  <a:srgbClr val="333333"/>
                </a:solidFill>
              </a:rPr>
              <a:t>. </a:t>
            </a:r>
            <a:r>
              <a:rPr lang="sl-SI" altLang="de-DE" sz="2000" dirty="0">
                <a:solidFill>
                  <a:srgbClr val="333333"/>
                </a:solidFill>
              </a:rPr>
              <a:t>Štefana sorodniki niso mogli prepričati, da je z njegovim očetom vse v redu</a:t>
            </a:r>
            <a:r>
              <a:rPr lang="en-AU" altLang="de-DE" sz="2000" dirty="0">
                <a:solidFill>
                  <a:srgbClr val="333333"/>
                </a:solidFill>
              </a:rPr>
              <a:t>.</a:t>
            </a:r>
          </a:p>
          <a:p>
            <a:pPr lvl="0" defTabSz="914400" fontAlgn="base"/>
            <a:r>
              <a:rPr lang="sl-SI" altLang="de-DE" sz="2000" dirty="0">
                <a:solidFill>
                  <a:srgbClr val="333333"/>
                </a:solidFill>
              </a:rPr>
              <a:t>Težko je obdržati trezno glavo, ko se človek počuti ogroženega</a:t>
            </a:r>
            <a:r>
              <a:rPr lang="en-AU" altLang="de-DE" sz="2000" dirty="0">
                <a:solidFill>
                  <a:srgbClr val="333333"/>
                </a:solidFill>
              </a:rPr>
              <a:t>. </a:t>
            </a:r>
            <a:r>
              <a:rPr lang="sl-SI" altLang="de-DE" sz="2000" dirty="0">
                <a:solidFill>
                  <a:srgbClr val="333333"/>
                </a:solidFill>
              </a:rPr>
              <a:t>Zato bodite previdni pri svojih presojah in vprašajte za nasvet ljudi, ki jim zaupate</a:t>
            </a:r>
            <a:r>
              <a:rPr lang="en-AU"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70</a:t>
            </a:fld>
            <a:endParaRPr lang="de-DE" altLang="de-DE">
              <a:latin typeface="+mn-lt"/>
            </a:endParaRPr>
          </a:p>
        </p:txBody>
      </p:sp>
    </p:spTree>
    <p:extLst>
      <p:ext uri="{BB962C8B-B14F-4D97-AF65-F5344CB8AC3E}">
        <p14:creationId xmlns:p14="http://schemas.microsoft.com/office/powerpoint/2010/main" val="374627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CB4C3459-916B-49C4-B534-1ED5EAB08227}" type="slidenum">
              <a:rPr lang="de-DE" altLang="de-DE" smtClean="0">
                <a:latin typeface="+mn-lt"/>
              </a:rPr>
              <a:pPr/>
              <a:t>71</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0339961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3 – Spreminjanje prepričanj</a:t>
            </a:r>
          </a:p>
        </p:txBody>
      </p:sp>
      <p:sp>
        <p:nvSpPr>
          <p:cNvPr id="4" name="Slide Number Placeholder 3"/>
          <p:cNvSpPr>
            <a:spLocks noGrp="1"/>
          </p:cNvSpPr>
          <p:nvPr>
            <p:ph type="sldNum" sz="quarter" idx="12"/>
          </p:nvPr>
        </p:nvSpPr>
        <p:spPr/>
        <p:txBody>
          <a:bodyPr/>
          <a:lstStyle/>
          <a:p>
            <a:fld id="{94AC403F-936F-403B-9B22-7D0A8CA62A06}" type="slidenum">
              <a:rPr lang="de-DE" altLang="de-DE" smtClean="0">
                <a:latin typeface="+mn-lt"/>
              </a:rPr>
              <a:pPr/>
              <a:t>72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796043979"/>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5024</Words>
  <Application>Microsoft Office PowerPoint</Application>
  <PresentationFormat>Benutzerdefiniert</PresentationFormat>
  <Paragraphs>714</Paragraphs>
  <Slides>72</Slides>
  <Notes>72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72</vt:i4>
      </vt:variant>
    </vt:vector>
  </HeadingPairs>
  <TitlesOfParts>
    <vt:vector size="80" baseType="lpstr">
      <vt:lpstr>Calibri Light</vt:lpstr>
      <vt:lpstr>Calibri</vt:lpstr>
      <vt:lpstr>WingDings</vt:lpstr>
      <vt:lpstr>Verdana</vt:lpstr>
      <vt:lpstr>Arial</vt:lpstr>
      <vt:lpstr>WingDings</vt:lpstr>
      <vt:lpstr>Symbol</vt:lpstr>
      <vt:lpstr>UKE_PPT-Vorlage_16zu9</vt:lpstr>
      <vt:lpstr>MCT 3 A – Spreminjanje prepričanj</vt:lpstr>
      <vt:lpstr>Spreminjanje prepričanj</vt:lpstr>
      <vt:lpstr>Spreminjanje prepričanj</vt:lpstr>
      <vt:lpstr>Spreminjanje prepričanj</vt:lpstr>
      <vt:lpstr>Ko se predvidevanja ne uresničijo</vt:lpstr>
      <vt:lpstr>Ko se predvidevanja ne uresničijo</vt:lpstr>
      <vt:lpstr>Neprilagodljivost “v akciji” (zožen, “tunelski” pogled)</vt:lpstr>
      <vt:lpstr>Neprilagodljivost “v akciji” (zožen, “tunelski” pogled)</vt:lpstr>
      <vt:lpstr>Neprilagodljivost “v akciji” (zožen, “tunelski” pogled)</vt:lpstr>
      <vt:lpstr>Neprilagodljivost “v akciji” (zožen, “tunelski” pogled)</vt:lpstr>
      <vt:lpstr>Zakaj to počnemo?</vt:lpstr>
      <vt:lpstr>Kako preveč trdna prepričanja vodijo do napačnih razlag med psihozo – primeri</vt:lpstr>
      <vt:lpstr>Tri slike spodaj pripadajo isti kategoriji. Kateri?</vt:lpstr>
      <vt:lpstr>Kategorija: živa bitja!</vt:lpstr>
      <vt:lpstr>Vaja</vt:lpstr>
      <vt:lpstr>Vaja</vt:lpstr>
      <vt:lpstr>Vaja</vt:lpstr>
      <vt:lpstr>Vaja</vt:lpstr>
      <vt:lpstr>Kaj bi se lahko zgodilo?</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Izbirno: video posnetki</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Kako verjetna se vam zdi vsaka od možnosti?</vt:lpstr>
      <vt:lpstr>Se je vaše mnenje z novo sliko spremenilo?</vt:lpstr>
      <vt:lpstr>Prosim, ponovno ocenite verjetnost!</vt:lpstr>
      <vt:lpstr>PowerPoint-Präsentation</vt:lpstr>
      <vt:lpstr>Uporaba v vsakdanjem življenju</vt:lpstr>
      <vt:lpstr>Uporaba v vsakdanjem življenju</vt:lpstr>
      <vt:lpstr>Uporaba v vsakdanjem življenju</vt:lpstr>
      <vt:lpstr>Kako je vse to povezano s psihozo?</vt:lpstr>
      <vt:lpstr>Kako je vse to povezano s psihozo?</vt:lpstr>
      <vt:lpstr>Kako je vse to povezano s psihozo?</vt:lpstr>
      <vt:lpstr>Hvala za vašo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353</cp:revision>
  <dcterms:created xsi:type="dcterms:W3CDTF">2004-06-30T16:15:23Z</dcterms:created>
  <dcterms:modified xsi:type="dcterms:W3CDTF">2022-11-09T10:04:57Z</dcterms:modified>
</cp:coreProperties>
</file>