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05" r:id="rId1"/>
  </p:sldMasterIdLst>
  <p:notesMasterIdLst>
    <p:notesMasterId r:id="rId91"/>
  </p:notesMasterIdLst>
  <p:handoutMasterIdLst>
    <p:handoutMasterId r:id="rId92"/>
  </p:handoutMasterIdLst>
  <p:sldIdLst>
    <p:sldId id="908" r:id="rId2"/>
    <p:sldId id="839" r:id="rId3"/>
    <p:sldId id="884" r:id="rId4"/>
    <p:sldId id="883" r:id="rId5"/>
    <p:sldId id="882" r:id="rId6"/>
    <p:sldId id="881" r:id="rId7"/>
    <p:sldId id="444" r:id="rId8"/>
    <p:sldId id="864" r:id="rId9"/>
    <p:sldId id="890" r:id="rId10"/>
    <p:sldId id="889" r:id="rId11"/>
    <p:sldId id="888" r:id="rId12"/>
    <p:sldId id="887" r:id="rId13"/>
    <p:sldId id="886" r:id="rId14"/>
    <p:sldId id="885" r:id="rId15"/>
    <p:sldId id="446" r:id="rId16"/>
    <p:sldId id="823" r:id="rId17"/>
    <p:sldId id="824" r:id="rId18"/>
    <p:sldId id="846" r:id="rId19"/>
    <p:sldId id="866" r:id="rId20"/>
    <p:sldId id="891" r:id="rId21"/>
    <p:sldId id="458" r:id="rId22"/>
    <p:sldId id="459" r:id="rId23"/>
    <p:sldId id="460" r:id="rId24"/>
    <p:sldId id="728" r:id="rId25"/>
    <p:sldId id="729" r:id="rId26"/>
    <p:sldId id="730" r:id="rId27"/>
    <p:sldId id="849" r:id="rId28"/>
    <p:sldId id="893" r:id="rId29"/>
    <p:sldId id="892" r:id="rId30"/>
    <p:sldId id="811" r:id="rId31"/>
    <p:sldId id="851" r:id="rId32"/>
    <p:sldId id="895" r:id="rId33"/>
    <p:sldId id="894" r:id="rId34"/>
    <p:sldId id="738" r:id="rId35"/>
    <p:sldId id="898" r:id="rId36"/>
    <p:sldId id="897" r:id="rId37"/>
    <p:sldId id="896" r:id="rId38"/>
    <p:sldId id="853" r:id="rId39"/>
    <p:sldId id="900" r:id="rId40"/>
    <p:sldId id="899" r:id="rId41"/>
    <p:sldId id="819" r:id="rId42"/>
    <p:sldId id="854" r:id="rId43"/>
    <p:sldId id="901" r:id="rId44"/>
    <p:sldId id="804" r:id="rId45"/>
    <p:sldId id="805" r:id="rId46"/>
    <p:sldId id="806" r:id="rId47"/>
    <p:sldId id="801" r:id="rId48"/>
    <p:sldId id="802" r:id="rId49"/>
    <p:sldId id="803" r:id="rId50"/>
    <p:sldId id="878" r:id="rId51"/>
    <p:sldId id="749" r:id="rId52"/>
    <p:sldId id="752" r:id="rId53"/>
    <p:sldId id="750" r:id="rId54"/>
    <p:sldId id="751" r:id="rId55"/>
    <p:sldId id="760" r:id="rId56"/>
    <p:sldId id="761" r:id="rId57"/>
    <p:sldId id="762" r:id="rId58"/>
    <p:sldId id="753" r:id="rId59"/>
    <p:sldId id="756" r:id="rId60"/>
    <p:sldId id="754" r:id="rId61"/>
    <p:sldId id="755" r:id="rId62"/>
    <p:sldId id="785" r:id="rId63"/>
    <p:sldId id="788" r:id="rId64"/>
    <p:sldId id="786" r:id="rId65"/>
    <p:sldId id="787" r:id="rId66"/>
    <p:sldId id="778" r:id="rId67"/>
    <p:sldId id="779" r:id="rId68"/>
    <p:sldId id="780" r:id="rId69"/>
    <p:sldId id="769" r:id="rId70"/>
    <p:sldId id="770" r:id="rId71"/>
    <p:sldId id="771" r:id="rId72"/>
    <p:sldId id="772" r:id="rId73"/>
    <p:sldId id="831" r:id="rId74"/>
    <p:sldId id="774" r:id="rId75"/>
    <p:sldId id="867" r:id="rId76"/>
    <p:sldId id="868" r:id="rId77"/>
    <p:sldId id="869" r:id="rId78"/>
    <p:sldId id="870" r:id="rId79"/>
    <p:sldId id="871" r:id="rId80"/>
    <p:sldId id="872" r:id="rId81"/>
    <p:sldId id="873" r:id="rId82"/>
    <p:sldId id="902" r:id="rId83"/>
    <p:sldId id="905" r:id="rId84"/>
    <p:sldId id="904" r:id="rId85"/>
    <p:sldId id="858" r:id="rId86"/>
    <p:sldId id="907" r:id="rId87"/>
    <p:sldId id="906" r:id="rId88"/>
    <p:sldId id="879" r:id="rId89"/>
    <p:sldId id="874" r:id="rId90"/>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0066"/>
    <a:srgbClr val="66FF33"/>
    <a:srgbClr val="FFFF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4622" autoAdjust="0"/>
  </p:normalViewPr>
  <p:slideViewPr>
    <p:cSldViewPr>
      <p:cViewPr varScale="1">
        <p:scale>
          <a:sx n="63" d="100"/>
          <a:sy n="63" d="100"/>
        </p:scale>
        <p:origin x="86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8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C6557CE-5E2D-4D9B-84C1-9C3CC627BDFF}" type="slidenum">
              <a:rPr lang="en-GB" altLang="de-DE"/>
              <a:pPr>
                <a:defRPr/>
              </a:pPr>
              <a:t>‹Nr.›</a:t>
            </a:fld>
            <a:endParaRPr lang="en-GB" altLang="de-DE"/>
          </a:p>
        </p:txBody>
      </p:sp>
    </p:spTree>
    <p:extLst>
      <p:ext uri="{BB962C8B-B14F-4D97-AF65-F5344CB8AC3E}">
        <p14:creationId xmlns:p14="http://schemas.microsoft.com/office/powerpoint/2010/main" val="147927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ACF16EB-3F8B-4C4E-BF34-A8E307FCC858}" type="slidenum">
              <a:rPr lang="en-US" altLang="de-DE"/>
              <a:pPr>
                <a:defRPr/>
              </a:pPr>
              <a:t>‹Nr.›</a:t>
            </a:fld>
            <a:endParaRPr lang="en-US" altLang="de-DE"/>
          </a:p>
        </p:txBody>
      </p:sp>
    </p:spTree>
    <p:extLst>
      <p:ext uri="{BB962C8B-B14F-4D97-AF65-F5344CB8AC3E}">
        <p14:creationId xmlns:p14="http://schemas.microsoft.com/office/powerpoint/2010/main" val="5724089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8034F9-D851-4EB9-BE0B-BEFB5E5580EE}" type="slidenum">
              <a:rPr lang="en-US" altLang="de-DE" sz="1300" smtClean="0"/>
              <a:pPr>
                <a:spcBef>
                  <a:spcPct val="0"/>
                </a:spcBef>
              </a:pPr>
              <a:t>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54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8034F9-D851-4EB9-BE0B-BEFB5E5580EE}" type="slidenum">
              <a:rPr lang="en-US" altLang="de-DE" sz="1300" smtClean="0"/>
              <a:pPr>
                <a:spcBef>
                  <a:spcPct val="0"/>
                </a:spcBef>
              </a:pPr>
              <a:t>3</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5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8034F9-D851-4EB9-BE0B-BEFB5E5580EE}" type="slidenum">
              <a:rPr lang="en-US" altLang="de-DE" sz="1300" smtClean="0"/>
              <a:pPr>
                <a:spcBef>
                  <a:spcPct val="0"/>
                </a:spcBef>
              </a:pPr>
              <a:t>4</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54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8034F9-D851-4EB9-BE0B-BEFB5E5580EE}" type="slidenum">
              <a:rPr lang="en-US" altLang="de-DE" sz="1300" smtClean="0"/>
              <a:pPr>
                <a:spcBef>
                  <a:spcPct val="0"/>
                </a:spcBef>
              </a:pPr>
              <a:t>5</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5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8034F9-D851-4EB9-BE0B-BEFB5E5580EE}" type="slidenum">
              <a:rPr lang="en-US" altLang="de-DE" sz="1300" smtClean="0"/>
              <a:pPr>
                <a:spcBef>
                  <a:spcPct val="0"/>
                </a:spcBef>
              </a:pPr>
              <a:t>6</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54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815A5F-0D54-4E9C-8B91-149EBE4EE740}" type="slidenum">
              <a:rPr lang="en-US" altLang="de-DE" sz="1300" smtClean="0"/>
              <a:pPr>
                <a:spcBef>
                  <a:spcPct val="0"/>
                </a:spcBef>
              </a:pPr>
              <a:t>7</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1937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8</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9</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10</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11</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12</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13</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27A860-E528-4CE4-AEC0-FFEA03AD280E}" type="slidenum">
              <a:rPr lang="en-US" altLang="de-DE" sz="1300" b="1"/>
              <a:pPr algn="r" eaLnBrk="1" hangingPunct="1">
                <a:spcBef>
                  <a:spcPct val="0"/>
                </a:spcBef>
              </a:pPr>
              <a:t>14</a:t>
            </a:fld>
            <a:endParaRPr lang="en-US" altLang="de-DE" sz="1300" b="1"/>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540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F6A82B-034F-4487-A0C6-ECBB3F0F298B}" type="slidenum">
              <a:rPr lang="en-US" altLang="de-DE" sz="1300" smtClean="0"/>
              <a:pPr>
                <a:spcBef>
                  <a:spcPct val="0"/>
                </a:spcBef>
              </a:pPr>
              <a:t>15</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887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53F133-A9F9-4DD0-BBE7-AD3C3F5080E0}" type="slidenum">
              <a:rPr lang="en-US" altLang="de-DE" sz="1300" smtClean="0"/>
              <a:pPr>
                <a:spcBef>
                  <a:spcPct val="0"/>
                </a:spcBef>
              </a:pPr>
              <a:t>16</a:t>
            </a:fld>
            <a:endParaRPr lang="en-US" altLang="de-DE" sz="1300"/>
          </a:p>
        </p:txBody>
      </p:sp>
      <p:sp>
        <p:nvSpPr>
          <p:cNvPr id="62467" name="Rectangle 2"/>
          <p:cNvSpPr>
            <a:spLocks noGrp="1" noRot="1" noChangeAspect="1" noChangeArrowheads="1" noTextEdit="1"/>
          </p:cNvSpPr>
          <p:nvPr>
            <p:ph type="sldImg"/>
          </p:nvPr>
        </p:nvSpPr>
        <p:spPr>
          <a:xfrm>
            <a:off x="139700" y="768350"/>
            <a:ext cx="6821488"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l-SI" altLang="de-DE">
              <a:latin typeface="Arial" panose="020B0604020202020204" pitchFamily="34" charset="0"/>
            </a:endParaRPr>
          </a:p>
        </p:txBody>
      </p:sp>
    </p:spTree>
    <p:extLst>
      <p:ext uri="{BB962C8B-B14F-4D97-AF65-F5344CB8AC3E}">
        <p14:creationId xmlns:p14="http://schemas.microsoft.com/office/powerpoint/2010/main" val="3447068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8D0C51-8722-486F-AC1C-C6FCAC279EF7}" type="slidenum">
              <a:rPr lang="en-US" altLang="de-DE" sz="1300" smtClean="0"/>
              <a:pPr>
                <a:spcBef>
                  <a:spcPct val="0"/>
                </a:spcBef>
              </a:pPr>
              <a:t>17</a:t>
            </a:fld>
            <a:endParaRPr lang="en-US" altLang="de-DE" sz="1300"/>
          </a:p>
        </p:txBody>
      </p:sp>
      <p:sp>
        <p:nvSpPr>
          <p:cNvPr id="64515" name="Rectangle 2"/>
          <p:cNvSpPr>
            <a:spLocks noGrp="1" noRot="1" noChangeAspect="1" noChangeArrowheads="1" noTextEdit="1"/>
          </p:cNvSpPr>
          <p:nvPr>
            <p:ph type="sldImg"/>
          </p:nvPr>
        </p:nvSpPr>
        <p:spPr>
          <a:xfrm>
            <a:off x="139700" y="768350"/>
            <a:ext cx="6821488"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l-SI" altLang="de-DE">
              <a:latin typeface="Arial" panose="020B0604020202020204" pitchFamily="34" charset="0"/>
            </a:endParaRPr>
          </a:p>
        </p:txBody>
      </p:sp>
    </p:spTree>
    <p:extLst>
      <p:ext uri="{BB962C8B-B14F-4D97-AF65-F5344CB8AC3E}">
        <p14:creationId xmlns:p14="http://schemas.microsoft.com/office/powerpoint/2010/main" val="2293043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2A8DC-B616-4E1E-86DE-5582A9C130F8}" type="slidenum">
              <a:rPr lang="en-US" altLang="de-DE" sz="1300" smtClean="0"/>
              <a:pPr>
                <a:spcBef>
                  <a:spcPct val="0"/>
                </a:spcBef>
              </a:pPr>
              <a:t>18</a:t>
            </a:fld>
            <a:endParaRPr lang="en-US" altLang="de-DE" sz="1300"/>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l-SI" altLang="de-DE">
              <a:latin typeface="Arial" panose="020B0604020202020204" pitchFamily="34" charset="0"/>
            </a:endParaRPr>
          </a:p>
        </p:txBody>
      </p:sp>
    </p:spTree>
    <p:extLst>
      <p:ext uri="{BB962C8B-B14F-4D97-AF65-F5344CB8AC3E}">
        <p14:creationId xmlns:p14="http://schemas.microsoft.com/office/powerpoint/2010/main" val="1313561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776BB8-5B4D-41D6-9CFF-034CFE27451A}" type="slidenum">
              <a:rPr lang="en-US" altLang="de-DE" sz="1300" smtClean="0"/>
              <a:pPr>
                <a:spcBef>
                  <a:spcPct val="0"/>
                </a:spcBef>
              </a:pPr>
              <a:t>19</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471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776BB8-5B4D-41D6-9CFF-034CFE27451A}" type="slidenum">
              <a:rPr lang="en-US" altLang="de-DE" sz="1300" smtClean="0"/>
              <a:pPr>
                <a:spcBef>
                  <a:spcPct val="0"/>
                </a:spcBef>
              </a:pPr>
              <a:t>20</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471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A570AD-4B18-4738-8F0E-D3614DBDE384}" type="slidenum">
              <a:rPr lang="en-US" altLang="de-DE" sz="1300" smtClean="0"/>
              <a:pPr>
                <a:spcBef>
                  <a:spcPct val="0"/>
                </a:spcBef>
              </a:pPr>
              <a:t>21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3528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90012C-49C9-4B7B-8C89-31A05EF6ED60}" type="slidenum">
              <a:rPr lang="en-US" altLang="de-DE" sz="1300" smtClean="0"/>
              <a:pPr>
                <a:spcBef>
                  <a:spcPct val="0"/>
                </a:spcBef>
              </a:pPr>
              <a:t>22</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416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C91CBF-0757-48E0-8315-4DE381E01E69}" type="slidenum">
              <a:rPr lang="en-US" altLang="de-DE" sz="1300" smtClean="0"/>
              <a:pPr>
                <a:spcBef>
                  <a:spcPct val="0"/>
                </a:spcBef>
              </a:pPr>
              <a:t>23</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0793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D030D1-90AB-4FB2-A2AF-253AB6C0B7AB}" type="slidenum">
              <a:rPr lang="en-US" altLang="de-DE" sz="1300" smtClean="0"/>
              <a:pPr>
                <a:spcBef>
                  <a:spcPct val="0"/>
                </a:spcBef>
              </a:pPr>
              <a:t>24</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33558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37E31F-7647-4B47-97E9-D5A8B573639D}" type="slidenum">
              <a:rPr lang="en-US" altLang="de-DE" sz="1300" smtClean="0"/>
              <a:pPr>
                <a:spcBef>
                  <a:spcPct val="0"/>
                </a:spcBef>
              </a:pPr>
              <a:t>25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626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8F83E9-16AD-4FDF-B188-481BA0A7479C}" type="slidenum">
              <a:rPr lang="en-US" altLang="de-DE" sz="1300" smtClean="0"/>
              <a:pPr>
                <a:spcBef>
                  <a:spcPct val="0"/>
                </a:spcBef>
              </a:pPr>
              <a:t>26</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973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DEEE19-AEE3-48E2-B52B-84D89596909B}" type="slidenum">
              <a:rPr lang="en-US" altLang="de-DE" sz="1300" smtClean="0"/>
              <a:pPr>
                <a:spcBef>
                  <a:spcPct val="0"/>
                </a:spcBef>
              </a:pPr>
              <a:t>27</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8224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DEEE19-AEE3-48E2-B52B-84D89596909B}" type="slidenum">
              <a:rPr lang="en-US" altLang="de-DE" sz="1300" smtClean="0"/>
              <a:pPr>
                <a:spcBef>
                  <a:spcPct val="0"/>
                </a:spcBef>
              </a:pPr>
              <a:t>28</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8224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DEEE19-AEE3-48E2-B52B-84D89596909B}" type="slidenum">
              <a:rPr lang="en-US" altLang="de-DE" sz="1300" smtClean="0"/>
              <a:pPr>
                <a:spcBef>
                  <a:spcPct val="0"/>
                </a:spcBef>
              </a:pPr>
              <a:t>29</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8224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A90DDB-169C-4715-9812-CCFB0CD7A178}" type="slidenum">
              <a:rPr lang="en-US" altLang="de-DE" sz="1300" smtClean="0"/>
              <a:pPr>
                <a:spcBef>
                  <a:spcPct val="0"/>
                </a:spcBef>
              </a:pPr>
              <a:t>30</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9206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D45EC-F679-46AD-A3E6-80ED900CA14C}" type="slidenum">
              <a:rPr lang="en-US" altLang="de-DE" sz="1300" smtClean="0"/>
              <a:pPr>
                <a:spcBef>
                  <a:spcPct val="0"/>
                </a:spcBef>
              </a:pPr>
              <a:t>31</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457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D45EC-F679-46AD-A3E6-80ED900CA14C}" type="slidenum">
              <a:rPr lang="en-US" altLang="de-DE" sz="1300" smtClean="0"/>
              <a:pPr>
                <a:spcBef>
                  <a:spcPct val="0"/>
                </a:spcBef>
              </a:pPr>
              <a:t>32</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457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D45EC-F679-46AD-A3E6-80ED900CA14C}" type="slidenum">
              <a:rPr lang="en-US" altLang="de-DE" sz="1300" smtClean="0"/>
              <a:pPr>
                <a:spcBef>
                  <a:spcPct val="0"/>
                </a:spcBef>
              </a:pPr>
              <a:t>33</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4575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ECD5D4-22D9-4E41-BE9E-E6BB51B1D340}" type="slidenum">
              <a:rPr lang="en-US" altLang="de-DE" sz="1300" smtClean="0"/>
              <a:pPr>
                <a:spcBef>
                  <a:spcPct val="0"/>
                </a:spcBef>
              </a:pPr>
              <a:t>34</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2219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ECD5D4-22D9-4E41-BE9E-E6BB51B1D340}" type="slidenum">
              <a:rPr lang="en-US" altLang="de-DE" sz="1300" smtClean="0"/>
              <a:pPr>
                <a:spcBef>
                  <a:spcPct val="0"/>
                </a:spcBef>
              </a:pPr>
              <a:t>35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2219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ECD5D4-22D9-4E41-BE9E-E6BB51B1D340}" type="slidenum">
              <a:rPr lang="en-US" altLang="de-DE" sz="1300" smtClean="0"/>
              <a:pPr>
                <a:spcBef>
                  <a:spcPct val="0"/>
                </a:spcBef>
              </a:pPr>
              <a:t>36</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2219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ECD5D4-22D9-4E41-BE9E-E6BB51B1D340}" type="slidenum">
              <a:rPr lang="en-US" altLang="de-DE" sz="1300" smtClean="0"/>
              <a:pPr>
                <a:spcBef>
                  <a:spcPct val="0"/>
                </a:spcBef>
              </a:pPr>
              <a:t>37</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22191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52FF40-E037-4F62-B633-3E58DF7FE283}" type="slidenum">
              <a:rPr lang="en-US" altLang="de-DE" sz="1300" smtClean="0"/>
              <a:pPr>
                <a:spcBef>
                  <a:spcPct val="0"/>
                </a:spcBef>
              </a:pPr>
              <a:t>38</a:t>
            </a:fld>
            <a:endParaRPr lang="en-US"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1769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52FF40-E037-4F62-B633-3E58DF7FE283}" type="slidenum">
              <a:rPr lang="en-US" altLang="de-DE" sz="1300" smtClean="0"/>
              <a:pPr>
                <a:spcBef>
                  <a:spcPct val="0"/>
                </a:spcBef>
              </a:pPr>
              <a:t>39</a:t>
            </a:fld>
            <a:endParaRPr lang="en-US"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1769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52FF40-E037-4F62-B633-3E58DF7FE283}" type="slidenum">
              <a:rPr lang="en-US" altLang="de-DE" sz="1300" smtClean="0"/>
              <a:pPr>
                <a:spcBef>
                  <a:spcPct val="0"/>
                </a:spcBef>
              </a:pPr>
              <a:t>40</a:t>
            </a:fld>
            <a:endParaRPr lang="en-US"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1769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E8B76A-6348-4539-A18C-3CB136EAF05C}" type="slidenum">
              <a:rPr lang="en-US" altLang="de-DE" sz="1300" smtClean="0"/>
              <a:pPr>
                <a:spcBef>
                  <a:spcPct val="0"/>
                </a:spcBef>
              </a:pPr>
              <a:t>41</a:t>
            </a:fld>
            <a:endParaRPr lang="en-US"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2514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017B1C-1160-487D-94F7-CB7BFC9F7CB1}" type="slidenum">
              <a:rPr lang="en-US" altLang="de-DE" sz="1300" b="1"/>
              <a:pPr algn="r" eaLnBrk="1" hangingPunct="1">
                <a:spcBef>
                  <a:spcPct val="0"/>
                </a:spcBef>
              </a:pPr>
              <a:t>42</a:t>
            </a:fld>
            <a:endParaRPr lang="en-US" altLang="de-DE" sz="1300" b="1"/>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53417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017B1C-1160-487D-94F7-CB7BFC9F7CB1}" type="slidenum">
              <a:rPr lang="en-US" altLang="de-DE" sz="1300" b="1"/>
              <a:pPr algn="r" eaLnBrk="1" hangingPunct="1">
                <a:spcBef>
                  <a:spcPct val="0"/>
                </a:spcBef>
              </a:pPr>
              <a:t>43</a:t>
            </a:fld>
            <a:endParaRPr lang="en-US" altLang="de-DE" sz="1300" b="1"/>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53417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A0E64-7C61-43D9-AAEC-BB2E150D3218}" type="slidenum">
              <a:rPr lang="en-US" altLang="de-DE" sz="1300" smtClean="0"/>
              <a:pPr>
                <a:spcBef>
                  <a:spcPct val="0"/>
                </a:spcBef>
              </a:pPr>
              <a:t>44</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99160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E7D101-4C44-4FF0-9892-D24EEEE03556}" type="slidenum">
              <a:rPr lang="en-US" altLang="de-DE" sz="1300" smtClean="0"/>
              <a:pPr>
                <a:spcBef>
                  <a:spcPct val="0"/>
                </a:spcBef>
              </a:pPr>
              <a:t>45</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876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155071-1EDA-4FA2-A1CC-CCE5C329A5E7}" type="slidenum">
              <a:rPr lang="en-US" altLang="de-DE" sz="1300" smtClean="0"/>
              <a:pPr>
                <a:spcBef>
                  <a:spcPct val="0"/>
                </a:spcBef>
              </a:pPr>
              <a:t>46</a:t>
            </a:fld>
            <a:endParaRPr lang="en-US"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06746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8C79DE-F2E8-433C-9194-6552C734C3A8}" type="slidenum">
              <a:rPr lang="en-US" altLang="de-DE" sz="1300" smtClean="0"/>
              <a:pPr>
                <a:spcBef>
                  <a:spcPct val="0"/>
                </a:spcBef>
              </a:pPr>
              <a:t>47</a:t>
            </a:fld>
            <a:endParaRPr lang="en-US" altLang="de-DE" sz="1300"/>
          </a:p>
        </p:txBody>
      </p:sp>
      <p:sp>
        <p:nvSpPr>
          <p:cNvPr id="125955" name="Rectangle 1026"/>
          <p:cNvSpPr>
            <a:spLocks noGrp="1" noRot="1" noChangeAspect="1" noChangeArrowheads="1" noTextEdit="1"/>
          </p:cNvSpPr>
          <p:nvPr>
            <p:ph type="sldImg"/>
          </p:nvPr>
        </p:nvSpPr>
        <p:spPr>
          <a:xfrm>
            <a:off x="138113" y="768350"/>
            <a:ext cx="6823075" cy="3836988"/>
          </a:xfrm>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32308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C6BE12-4CA2-453A-BD3D-F05FEECEDDC3}" type="slidenum">
              <a:rPr lang="en-US" altLang="de-DE" sz="1300" smtClean="0"/>
              <a:pPr>
                <a:spcBef>
                  <a:spcPct val="0"/>
                </a:spcBef>
              </a:pPr>
              <a:t>48</a:t>
            </a:fld>
            <a:endParaRPr lang="en-US" altLang="de-DE" sz="1300"/>
          </a:p>
        </p:txBody>
      </p:sp>
      <p:sp>
        <p:nvSpPr>
          <p:cNvPr id="128003" name="Rectangle 1026"/>
          <p:cNvSpPr>
            <a:spLocks noGrp="1" noRot="1" noChangeAspect="1" noChangeArrowheads="1" noTextEdit="1"/>
          </p:cNvSpPr>
          <p:nvPr>
            <p:ph type="sldImg"/>
          </p:nvPr>
        </p:nvSpPr>
        <p:spPr>
          <a:xfrm>
            <a:off x="138113" y="768350"/>
            <a:ext cx="6823075" cy="3836988"/>
          </a:xfrm>
          <a:ln/>
        </p:spPr>
      </p:sp>
      <p:sp>
        <p:nvSpPr>
          <p:cNvPr id="1280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33692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0E0EC0-CA1C-4E1A-98FC-6998DE088339}" type="slidenum">
              <a:rPr lang="en-US" altLang="de-DE" sz="1300" smtClean="0"/>
              <a:pPr>
                <a:spcBef>
                  <a:spcPct val="0"/>
                </a:spcBef>
              </a:pPr>
              <a:t>49</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38952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02D0D2-B50D-49BE-AE92-7BC743616CCD}" type="slidenum">
              <a:rPr lang="en-US" altLang="de-DE" sz="1300" smtClean="0"/>
              <a:pPr>
                <a:spcBef>
                  <a:spcPct val="0"/>
                </a:spcBef>
              </a:pPr>
              <a:t>51</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2954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45DDEA-41A9-4401-822E-EB426F14FA19}" type="slidenum">
              <a:rPr lang="en-US" altLang="de-DE" sz="1300" smtClean="0"/>
              <a:pPr>
                <a:spcBef>
                  <a:spcPct val="0"/>
                </a:spcBef>
              </a:pPr>
              <a:t>52</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5392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0CBEA1-C662-4E99-87C7-07D151453CFB}" type="slidenum">
              <a:rPr lang="en-US" altLang="de-DE" sz="1300" smtClean="0"/>
              <a:pPr>
                <a:spcBef>
                  <a:spcPct val="0"/>
                </a:spcBef>
              </a:pPr>
              <a:t>53</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5907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2D6859-7FE9-481C-99DD-63DD1B05EEFD}" type="slidenum">
              <a:rPr lang="en-US" altLang="de-DE" sz="1300" smtClean="0"/>
              <a:pPr>
                <a:spcBef>
                  <a:spcPct val="0"/>
                </a:spcBef>
              </a:pPr>
              <a:t>54</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93181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4F0962-B9DD-4FA1-A48F-1AA6393A6908}" type="slidenum">
              <a:rPr lang="en-US" altLang="de-DE" sz="1300" smtClean="0"/>
              <a:pPr>
                <a:spcBef>
                  <a:spcPct val="0"/>
                </a:spcBef>
              </a:pPr>
              <a:t>55</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93364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CD8B44-32F9-45C8-858C-69D442208942}" type="slidenum">
              <a:rPr lang="en-US" altLang="de-DE" sz="1300" smtClean="0"/>
              <a:pPr>
                <a:spcBef>
                  <a:spcPct val="0"/>
                </a:spcBef>
              </a:pPr>
              <a:t>56</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4535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AE88FD-D74F-4F8F-8660-6139CE0F1DC4}" type="slidenum">
              <a:rPr lang="en-US" altLang="de-DE" sz="1300" smtClean="0"/>
              <a:pPr>
                <a:spcBef>
                  <a:spcPct val="0"/>
                </a:spcBef>
              </a:pPr>
              <a:t>57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80749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D7EEE-5FE1-4E8B-9763-9E9D5C5C3CCE}" type="slidenum">
              <a:rPr lang="en-US" altLang="de-DE" sz="1300" smtClean="0"/>
              <a:pPr>
                <a:spcBef>
                  <a:spcPct val="0"/>
                </a:spcBef>
              </a:pPr>
              <a:t>58</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722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62C388-52A8-47E1-A708-07C5FC3D20C6}" type="slidenum">
              <a:rPr lang="en-US" altLang="de-DE" sz="1300" smtClean="0"/>
              <a:pPr>
                <a:spcBef>
                  <a:spcPct val="0"/>
                </a:spcBef>
              </a:pPr>
              <a:t>59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6767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84D933-A1EF-462B-AA3D-7188D092C876}" type="slidenum">
              <a:rPr lang="en-US" altLang="de-DE" sz="1300" smtClean="0"/>
              <a:pPr>
                <a:spcBef>
                  <a:spcPct val="0"/>
                </a:spcBef>
              </a:pPr>
              <a:t>60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7445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821D33-89EE-4E9B-9CFF-CA78E7F446FF}" type="slidenum">
              <a:rPr lang="en-US" altLang="de-DE" sz="1300" smtClean="0"/>
              <a:pPr>
                <a:spcBef>
                  <a:spcPct val="0"/>
                </a:spcBef>
              </a:pPr>
              <a:t>61</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36511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A42705-2C17-449B-989C-870B21475D96}" type="slidenum">
              <a:rPr lang="en-US" altLang="de-DE" sz="1300" smtClean="0"/>
              <a:pPr>
                <a:spcBef>
                  <a:spcPct val="0"/>
                </a:spcBef>
              </a:pPr>
              <a:t>62</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31387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86663D-5FAA-419E-8317-C471A03651CD}" type="slidenum">
              <a:rPr lang="en-US" altLang="de-DE" sz="1300" smtClean="0"/>
              <a:pPr>
                <a:spcBef>
                  <a:spcPct val="0"/>
                </a:spcBef>
              </a:pPr>
              <a:t>63</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55645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E79ADF-717F-4ADA-9925-602F2E3526B9}" type="slidenum">
              <a:rPr lang="en-US" altLang="de-DE" sz="1300" smtClean="0"/>
              <a:pPr>
                <a:spcBef>
                  <a:spcPct val="0"/>
                </a:spcBef>
              </a:pPr>
              <a:t>64</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67794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849C49-6C79-4ABC-9F19-FEAB7B1E378F}" type="slidenum">
              <a:rPr lang="en-US" altLang="de-DE" sz="1300" smtClean="0"/>
              <a:pPr>
                <a:spcBef>
                  <a:spcPct val="0"/>
                </a:spcBef>
              </a:pPr>
              <a:t>65</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22292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B759DF-2FF1-4A17-8F1F-912345D98168}" type="slidenum">
              <a:rPr lang="en-US" altLang="de-DE" sz="1300" smtClean="0"/>
              <a:pPr>
                <a:spcBef>
                  <a:spcPct val="0"/>
                </a:spcBef>
              </a:pPr>
              <a:t>66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74876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D03929-F508-422F-8329-68C7B549FBAE}" type="slidenum">
              <a:rPr lang="en-US" altLang="de-DE" sz="1300" smtClean="0"/>
              <a:pPr>
                <a:spcBef>
                  <a:spcPct val="0"/>
                </a:spcBef>
              </a:pPr>
              <a:t>67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319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C5054-CA46-4604-AE6A-D427BD824D0C}" type="slidenum">
              <a:rPr lang="en-US" altLang="de-DE" sz="1300" smtClean="0"/>
              <a:pPr>
                <a:spcBef>
                  <a:spcPct val="0"/>
                </a:spcBef>
              </a:pPr>
              <a:t>68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03783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591A75-B1B7-4833-AF75-C37242BABC77}" type="slidenum">
              <a:rPr lang="en-US" altLang="de-DE" sz="1300" smtClean="0"/>
              <a:pPr>
                <a:spcBef>
                  <a:spcPct val="0"/>
                </a:spcBef>
              </a:pPr>
              <a:t>69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54578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DB112-C8EC-4828-91D3-FFCE9F76927C}" type="slidenum">
              <a:rPr lang="en-US" altLang="de-DE" sz="1300" smtClean="0"/>
              <a:pPr>
                <a:spcBef>
                  <a:spcPct val="0"/>
                </a:spcBef>
              </a:pPr>
              <a:t>70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13654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2EF6F-9882-4E4A-BA57-5D77C85BECA7}" type="slidenum">
              <a:rPr lang="en-US" altLang="de-DE" sz="1300" smtClean="0"/>
              <a:pPr>
                <a:spcBef>
                  <a:spcPct val="0"/>
                </a:spcBef>
              </a:pPr>
              <a:t>71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36643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0293B8-C00B-41C2-9AAC-A06F5039F528}" type="slidenum">
              <a:rPr lang="en-US" altLang="de-DE" sz="1300" smtClean="0"/>
              <a:pPr>
                <a:spcBef>
                  <a:spcPct val="0"/>
                </a:spcBef>
              </a:pPr>
              <a:t>72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02867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C701A-EDCB-4950-B9AE-0D4C03CDAEAF}" type="slidenum">
              <a:rPr lang="en-US" altLang="de-DE" sz="1300" smtClean="0"/>
              <a:pPr>
                <a:spcBef>
                  <a:spcPct val="0"/>
                </a:spcBef>
              </a:pPr>
              <a:t>73</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67302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ABDFC7-DC47-44F0-825B-3325CF2A12AA}" type="slidenum">
              <a:rPr lang="en-US" altLang="de-DE" sz="1300" smtClean="0"/>
              <a:pPr>
                <a:spcBef>
                  <a:spcPct val="0"/>
                </a:spcBef>
              </a:pPr>
              <a:t>74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52123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0C0FC-B484-4418-B2A8-925B8D6E49E9}" type="slidenum">
              <a:rPr lang="en-US" altLang="de-DE" sz="1300" smtClean="0"/>
              <a:pPr>
                <a:spcBef>
                  <a:spcPct val="0"/>
                </a:spcBef>
              </a:pPr>
              <a:t>75</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3479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59ABC-2994-4EB5-B00E-F26BB6B77E0B}" type="slidenum">
              <a:rPr lang="en-US" altLang="de-DE" sz="1300" smtClean="0"/>
              <a:pPr>
                <a:spcBef>
                  <a:spcPct val="0"/>
                </a:spcBef>
              </a:pPr>
              <a:t>76</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6425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863F-AAE0-4060-8C04-8E34D057B94B}" type="slidenum">
              <a:rPr lang="en-US" altLang="de-DE" sz="1300" smtClean="0"/>
              <a:pPr>
                <a:spcBef>
                  <a:spcPct val="0"/>
                </a:spcBef>
              </a:pPr>
              <a:t>77</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65266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C35A72-4C5E-4D72-A7EC-7A93E7EC3E6A}" type="slidenum">
              <a:rPr lang="en-US" altLang="de-DE" sz="1300" smtClean="0"/>
              <a:pPr>
                <a:spcBef>
                  <a:spcPct val="0"/>
                </a:spcBef>
              </a:pPr>
              <a:t>78</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1898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CA6DF6-243F-488D-BBFF-2E7A779D348D}" type="slidenum">
              <a:rPr lang="en-US" altLang="de-DE" sz="1300" smtClean="0"/>
              <a:pPr>
                <a:spcBef>
                  <a:spcPct val="0"/>
                </a:spcBef>
              </a:pPr>
              <a:t>79</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6970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87BD00-2C27-4C1E-A9E7-82746B72B83C}" type="slidenum">
              <a:rPr lang="en-US" altLang="de-DE" sz="1300" smtClean="0"/>
              <a:pPr>
                <a:spcBef>
                  <a:spcPct val="0"/>
                </a:spcBef>
              </a:pPr>
              <a:t>80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8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31189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AC66B-13F4-4869-9385-43A6E218E309}" type="slidenum">
              <a:rPr lang="en-US" altLang="de-DE" sz="1300" smtClean="0"/>
              <a:pPr>
                <a:spcBef>
                  <a:spcPct val="0"/>
                </a:spcBef>
              </a:pPr>
              <a:t>81</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45697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E48F9F-301D-4886-B8CD-D821ADA1D5E6}" type="slidenum">
              <a:rPr lang="en-US" altLang="de-DE" sz="1300" b="1"/>
              <a:pPr algn="r" eaLnBrk="1" hangingPunct="1">
                <a:spcBef>
                  <a:spcPct val="0"/>
                </a:spcBef>
              </a:pPr>
              <a:t>82</a:t>
            </a:fld>
            <a:endParaRPr lang="en-US" altLang="de-DE" sz="1300" b="1"/>
          </a:p>
        </p:txBody>
      </p:sp>
      <p:sp>
        <p:nvSpPr>
          <p:cNvPr id="206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6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03290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E48F9F-301D-4886-B8CD-D821ADA1D5E6}" type="slidenum">
              <a:rPr lang="en-US" altLang="de-DE" sz="1300" b="1"/>
              <a:pPr algn="r" eaLnBrk="1" hangingPunct="1">
                <a:spcBef>
                  <a:spcPct val="0"/>
                </a:spcBef>
              </a:pPr>
              <a:t>83</a:t>
            </a:fld>
            <a:endParaRPr lang="en-US" altLang="de-DE" sz="1300" b="1"/>
          </a:p>
        </p:txBody>
      </p:sp>
      <p:sp>
        <p:nvSpPr>
          <p:cNvPr id="206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6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03290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E48F9F-301D-4886-B8CD-D821ADA1D5E6}" type="slidenum">
              <a:rPr lang="en-US" altLang="de-DE" sz="1300" b="1"/>
              <a:pPr algn="r" eaLnBrk="1" hangingPunct="1">
                <a:spcBef>
                  <a:spcPct val="0"/>
                </a:spcBef>
              </a:pPr>
              <a:t>84</a:t>
            </a:fld>
            <a:endParaRPr lang="en-US" altLang="de-DE" sz="1300" b="1"/>
          </a:p>
        </p:txBody>
      </p:sp>
      <p:sp>
        <p:nvSpPr>
          <p:cNvPr id="206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6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03290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5D4FE-E8F3-4659-A15C-FAF742859375}" type="slidenum">
              <a:rPr lang="en-US" altLang="de-DE" sz="1300" b="1"/>
              <a:pPr algn="r" eaLnBrk="1" hangingPunct="1">
                <a:spcBef>
                  <a:spcPct val="0"/>
                </a:spcBef>
              </a:pPr>
              <a:t>85</a:t>
            </a:fld>
            <a:endParaRPr lang="en-US" altLang="de-DE" sz="1300" b="1"/>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70570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5D4FE-E8F3-4659-A15C-FAF742859375}" type="slidenum">
              <a:rPr lang="en-US" altLang="de-DE" sz="1300" b="1"/>
              <a:pPr algn="r" eaLnBrk="1" hangingPunct="1">
                <a:spcBef>
                  <a:spcPct val="0"/>
                </a:spcBef>
              </a:pPr>
              <a:t>86</a:t>
            </a:fld>
            <a:endParaRPr lang="en-US" altLang="de-DE" sz="1300" b="1"/>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70570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B5D4FE-E8F3-4659-A15C-FAF742859375}" type="slidenum">
              <a:rPr lang="en-US" altLang="de-DE" sz="1300" b="1"/>
              <a:pPr algn="r" eaLnBrk="1" hangingPunct="1">
                <a:spcBef>
                  <a:spcPct val="0"/>
                </a:spcBef>
              </a:pPr>
              <a:t>87</a:t>
            </a:fld>
            <a:endParaRPr lang="en-US" altLang="de-DE" sz="1300" b="1"/>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70570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46982C-8143-4E02-BA86-144F77D78144}" type="slidenum">
              <a:rPr lang="en-US" altLang="de-DE" sz="1300" smtClean="0"/>
              <a:pPr>
                <a:spcBef>
                  <a:spcPct val="0"/>
                </a:spcBef>
              </a:pPr>
              <a:t>89</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66664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5 – Spomin</a:t>
            </a:r>
          </a:p>
        </p:txBody>
      </p:sp>
      <p:sp>
        <p:nvSpPr>
          <p:cNvPr id="4" name="Slide Number Placeholder 3"/>
          <p:cNvSpPr>
            <a:spLocks noGrp="1"/>
          </p:cNvSpPr>
          <p:nvPr>
            <p:ph type="sldNum" sz="quarter" idx="12"/>
          </p:nvPr>
        </p:nvSpPr>
        <p:spPr bwMode="gray"/>
        <p:txBody>
          <a:bodyPr/>
          <a:lstStyle>
            <a:lvl1pPr>
              <a:defRPr b="0"/>
            </a:lvl1pPr>
          </a:lstStyle>
          <a:p>
            <a:pPr>
              <a:defRPr/>
            </a:pPr>
            <a:fld id="{5CE5961F-D4AC-40C2-8EE2-8C0865D9C6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5 – Spomin</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D7B0D23-29D0-41E4-B1EB-CE5B1E21816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5 – Spomin</a:t>
            </a:r>
          </a:p>
        </p:txBody>
      </p:sp>
      <p:sp>
        <p:nvSpPr>
          <p:cNvPr id="7" name="Slide Number Placeholder 6"/>
          <p:cNvSpPr>
            <a:spLocks noGrp="1"/>
          </p:cNvSpPr>
          <p:nvPr>
            <p:ph type="sldNum" sz="quarter" idx="12"/>
          </p:nvPr>
        </p:nvSpPr>
        <p:spPr bwMode="gray"/>
        <p:txBody>
          <a:bodyPr/>
          <a:lstStyle>
            <a:lvl1pPr>
              <a:defRPr b="0"/>
            </a:lvl1pPr>
          </a:lstStyle>
          <a:p>
            <a:pPr>
              <a:defRPr/>
            </a:pPr>
            <a:fld id="{5D3CB7FC-4DCE-4F96-90E5-34E51AA94DB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5 – Spomin</a:t>
            </a:r>
          </a:p>
        </p:txBody>
      </p:sp>
      <p:sp>
        <p:nvSpPr>
          <p:cNvPr id="7" name="Slide Number Placeholder 6"/>
          <p:cNvSpPr>
            <a:spLocks noGrp="1"/>
          </p:cNvSpPr>
          <p:nvPr>
            <p:ph type="sldNum" sz="quarter" idx="12"/>
          </p:nvPr>
        </p:nvSpPr>
        <p:spPr bwMode="gray"/>
        <p:txBody>
          <a:bodyPr/>
          <a:lstStyle>
            <a:lvl1pPr>
              <a:defRPr b="0"/>
            </a:lvl1pPr>
          </a:lstStyle>
          <a:p>
            <a:pPr>
              <a:defRPr/>
            </a:pPr>
            <a:fld id="{5CE5961F-D4AC-40C2-8EE2-8C0865D9C6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5 – Spomin</a:t>
            </a:r>
          </a:p>
        </p:txBody>
      </p:sp>
      <p:sp>
        <p:nvSpPr>
          <p:cNvPr id="7" name="Slide Number Placeholder 6"/>
          <p:cNvSpPr>
            <a:spLocks noGrp="1"/>
          </p:cNvSpPr>
          <p:nvPr>
            <p:ph type="sldNum" sz="quarter" idx="12"/>
          </p:nvPr>
        </p:nvSpPr>
        <p:spPr bwMode="gray"/>
        <p:txBody>
          <a:bodyPr/>
          <a:lstStyle>
            <a:lvl1pPr>
              <a:defRPr b="0"/>
            </a:lvl1pPr>
          </a:lstStyle>
          <a:p>
            <a:pPr>
              <a:defRPr/>
            </a:pPr>
            <a:fld id="{5CE5961F-D4AC-40C2-8EE2-8C0865D9C6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5 – Spomin</a:t>
            </a:r>
          </a:p>
        </p:txBody>
      </p:sp>
      <p:sp>
        <p:nvSpPr>
          <p:cNvPr id="5" name="Slide Number Placeholder 4"/>
          <p:cNvSpPr>
            <a:spLocks noGrp="1"/>
          </p:cNvSpPr>
          <p:nvPr>
            <p:ph type="sldNum" sz="quarter" idx="12"/>
          </p:nvPr>
        </p:nvSpPr>
        <p:spPr bwMode="gray"/>
        <p:txBody>
          <a:bodyPr/>
          <a:lstStyle>
            <a:lvl1pPr>
              <a:defRPr b="0"/>
            </a:lvl1pPr>
          </a:lstStyle>
          <a:p>
            <a:pPr>
              <a:defRPr/>
            </a:pPr>
            <a:fld id="{D8989AC9-3784-4F09-AA60-AC8D6C4DE15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5 – Spomin</a:t>
            </a:r>
          </a:p>
        </p:txBody>
      </p:sp>
      <p:sp>
        <p:nvSpPr>
          <p:cNvPr id="4" name="Slide Number Placeholder 3"/>
          <p:cNvSpPr>
            <a:spLocks noGrp="1"/>
          </p:cNvSpPr>
          <p:nvPr>
            <p:ph type="sldNum" sz="quarter" idx="12"/>
          </p:nvPr>
        </p:nvSpPr>
        <p:spPr bwMode="gray"/>
        <p:txBody>
          <a:bodyPr/>
          <a:lstStyle>
            <a:lvl1pPr>
              <a:defRPr b="0"/>
            </a:lvl1pPr>
          </a:lstStyle>
          <a:p>
            <a:pPr>
              <a:defRPr/>
            </a:pPr>
            <a:fld id="{2CF5BCB3-FDCD-4CF8-B034-86AE7956F07A}"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5 – Spomin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CE5961F-D4AC-40C2-8EE2-8C0865D9C6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5 A – Spomin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1787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Spomin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Naše spominske sposobnosti so omejene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Spomin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Naše spominske sposobnosti so omejene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Primer</a:t>
            </a:r>
            <a:r>
              <a:rPr lang="en-US" altLang="de-DE" sz="2400" dirty="0">
                <a:solidFill>
                  <a:srgbClr val="333333"/>
                </a:solidFill>
              </a:rPr>
              <a:t>: </a:t>
            </a:r>
            <a:r>
              <a:rPr lang="sl-SI" altLang="de-DE" sz="2400" dirty="0">
                <a:solidFill>
                  <a:srgbClr val="333333"/>
                </a:solidFill>
              </a:rPr>
              <a:t>ne moremo se spomniti približno</a:t>
            </a:r>
            <a:r>
              <a:rPr lang="en-US" altLang="de-DE" sz="2400" dirty="0">
                <a:solidFill>
                  <a:srgbClr val="333333"/>
                </a:solidFill>
              </a:rPr>
              <a:t> 40% </a:t>
            </a:r>
            <a:r>
              <a:rPr lang="sl-SI" altLang="de-DE" sz="2400" dirty="0">
                <a:solidFill>
                  <a:srgbClr val="333333"/>
                </a:solidFill>
              </a:rPr>
              <a:t>podrobnosti iz zgodbe, ki smo jo slišali pred uro in pol</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318088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Spomin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Naše spominske sposobnosti so omejene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Primer</a:t>
            </a:r>
            <a:r>
              <a:rPr lang="en-US" altLang="de-DE" sz="2400" dirty="0">
                <a:solidFill>
                  <a:srgbClr val="333333"/>
                </a:solidFill>
              </a:rPr>
              <a:t>: </a:t>
            </a:r>
            <a:r>
              <a:rPr lang="sl-SI" altLang="de-DE" sz="2400" dirty="0">
                <a:solidFill>
                  <a:srgbClr val="333333"/>
                </a:solidFill>
              </a:rPr>
              <a:t>ne moremo se spomniti približno</a:t>
            </a:r>
            <a:r>
              <a:rPr lang="en-US" altLang="de-DE" sz="2400" dirty="0">
                <a:solidFill>
                  <a:srgbClr val="333333"/>
                </a:solidFill>
              </a:rPr>
              <a:t> 40% </a:t>
            </a:r>
            <a:r>
              <a:rPr lang="sl-SI" altLang="de-DE" sz="2400" dirty="0">
                <a:solidFill>
                  <a:srgbClr val="333333"/>
                </a:solidFill>
              </a:rPr>
              <a:t>podrobnosti iz zgodbe, ki smo jo slišali pred uro in pol</a:t>
            </a:r>
            <a:endParaRPr lang="en-US"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004992"/>
                </a:solidFill>
              </a:rPr>
              <a:t>Prednost</a:t>
            </a:r>
            <a:r>
              <a:rPr lang="en-US" altLang="de-DE" sz="2400" dirty="0">
                <a:solidFill>
                  <a:srgbClr val="004992"/>
                </a:solidFill>
              </a:rPr>
              <a:t>:</a:t>
            </a:r>
            <a:r>
              <a:rPr lang="en-US" altLang="de-DE" sz="2400" dirty="0">
                <a:solidFill>
                  <a:srgbClr val="333333"/>
                </a:solidFill>
              </a:rPr>
              <a:t> ??? </a:t>
            </a:r>
            <a:r>
              <a:rPr lang="sl-SI" altLang="de-DE" sz="2400" dirty="0">
                <a:solidFill>
                  <a:srgbClr val="FFFFFF"/>
                </a:solidFill>
              </a:rPr>
              <a:t>Naši možgani niso preobremenjeni z nekoristnimi informacijami</a:t>
            </a:r>
            <a:r>
              <a:rPr lang="en-US" altLang="de-DE" sz="2400" dirty="0">
                <a:solidFill>
                  <a:srgbClr val="FFFFFF"/>
                </a:solidFill>
              </a:rPr>
              <a:t>. </a:t>
            </a:r>
            <a:r>
              <a:rPr lang="sl-SI" altLang="de-DE" sz="2400" dirty="0">
                <a:solidFill>
                  <a:srgbClr val="FFFFFF"/>
                </a:solidFill>
              </a:rPr>
              <a:t>V glavnem pozabimo manj pomembne informacije</a:t>
            </a:r>
            <a:r>
              <a:rPr lang="en-US" altLang="de-DE" sz="2400" dirty="0">
                <a:solidFill>
                  <a:srgbClr val="FFFFFF"/>
                </a:solidFill>
              </a:rPr>
              <a:t>...</a:t>
            </a:r>
            <a:r>
              <a:rPr lang="sl-SI" altLang="de-DE" sz="2400" i="1" dirty="0">
                <a:solidFill>
                  <a:srgbClr val="FFFFFF"/>
                </a:solidFill>
              </a:rPr>
              <a:t>toda</a:t>
            </a:r>
            <a:endParaRPr lang="en-US" altLang="de-DE" sz="2400" i="1" dirty="0">
              <a:solidFill>
                <a:srgbClr val="FFFFFF"/>
              </a:solidFill>
            </a:endParaRPr>
          </a:p>
          <a:p>
            <a:pPr marL="342900" lvl="0" indent="-342900" defTabSz="914400" fontAlgn="base">
              <a:buClr>
                <a:srgbClr val="333333"/>
              </a:buClr>
              <a:buFont typeface="WingDings"/>
              <a:buChar char=""/>
            </a:pPr>
            <a:r>
              <a:rPr lang="sl-SI" altLang="de-DE" sz="2400" dirty="0">
                <a:solidFill>
                  <a:srgbClr val="004992"/>
                </a:solidFill>
              </a:rPr>
              <a:t>Pomanjkljivost</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sl-SI" altLang="de-DE" sz="2400" dirty="0">
                <a:solidFill>
                  <a:srgbClr val="FFFFFF"/>
                </a:solidFill>
              </a:rPr>
              <a:t>Izginejo tudi pomembne informacije </a:t>
            </a:r>
            <a:r>
              <a:rPr lang="en-US" altLang="de-DE" sz="2400" dirty="0">
                <a:solidFill>
                  <a:srgbClr val="FFFFFF"/>
                </a:solidFill>
              </a:rPr>
              <a:t>(</a:t>
            </a:r>
            <a:r>
              <a:rPr lang="sl-SI" altLang="de-DE" sz="2400" dirty="0">
                <a:solidFill>
                  <a:srgbClr val="FFFFFF"/>
                </a:solidFill>
              </a:rPr>
              <a:t>sestanki, spomini iz počitnic</a:t>
            </a:r>
            <a:r>
              <a:rPr lang="en-US" altLang="de-DE" sz="2400" dirty="0">
                <a:solidFill>
                  <a:srgbClr val="FFFFFF"/>
                </a:solidFill>
              </a:rPr>
              <a:t>, </a:t>
            </a:r>
            <a:r>
              <a:rPr lang="sl-SI" altLang="de-DE" sz="2400" dirty="0">
                <a:solidFill>
                  <a:srgbClr val="FFFFFF"/>
                </a:solidFill>
              </a:rPr>
              <a:t>šolsko znanje</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846833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Spomin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Naše spominske sposobnosti so omejene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Primer</a:t>
            </a:r>
            <a:r>
              <a:rPr lang="en-US" altLang="de-DE" sz="2400" dirty="0">
                <a:solidFill>
                  <a:srgbClr val="333333"/>
                </a:solidFill>
              </a:rPr>
              <a:t>: </a:t>
            </a:r>
            <a:r>
              <a:rPr lang="sl-SI" altLang="de-DE" sz="2400" dirty="0">
                <a:solidFill>
                  <a:srgbClr val="333333"/>
                </a:solidFill>
              </a:rPr>
              <a:t>ne moremo se spomniti približno</a:t>
            </a:r>
            <a:r>
              <a:rPr lang="en-US" altLang="de-DE" sz="2400" dirty="0">
                <a:solidFill>
                  <a:srgbClr val="333333"/>
                </a:solidFill>
              </a:rPr>
              <a:t> 40% </a:t>
            </a:r>
            <a:r>
              <a:rPr lang="sl-SI" altLang="de-DE" sz="2400" dirty="0">
                <a:solidFill>
                  <a:srgbClr val="333333"/>
                </a:solidFill>
              </a:rPr>
              <a:t>podrobnosti iz zgodbe, ki smo jo slišali pred uro in pol</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004992"/>
                </a:solidFill>
              </a:rPr>
              <a:t>Prednost</a:t>
            </a:r>
            <a:r>
              <a:rPr lang="en-US" altLang="de-DE" sz="2400" dirty="0">
                <a:solidFill>
                  <a:srgbClr val="004992"/>
                </a:solidFill>
              </a:rPr>
              <a:t>:</a:t>
            </a:r>
            <a:r>
              <a:rPr lang="en-US" altLang="de-DE" sz="2400" dirty="0">
                <a:solidFill>
                  <a:srgbClr val="333333"/>
                </a:solidFill>
              </a:rPr>
              <a:t> </a:t>
            </a:r>
            <a:r>
              <a:rPr lang="sl-SI" altLang="de-DE" sz="2400" dirty="0">
                <a:solidFill>
                  <a:srgbClr val="333333"/>
                </a:solidFill>
              </a:rPr>
              <a:t>Naši možgani niso preobremenjeni z nekoristnimi informacijami</a:t>
            </a:r>
            <a:r>
              <a:rPr lang="en-US" altLang="de-DE" sz="2400" dirty="0">
                <a:solidFill>
                  <a:srgbClr val="333333"/>
                </a:solidFill>
              </a:rPr>
              <a:t>. </a:t>
            </a:r>
            <a:r>
              <a:rPr lang="sl-SI" altLang="de-DE" sz="2400" dirty="0">
                <a:solidFill>
                  <a:srgbClr val="333333"/>
                </a:solidFill>
              </a:rPr>
              <a:t>V glavnem pozabimo manj pomembne informacije</a:t>
            </a:r>
            <a:r>
              <a:rPr lang="en-US" altLang="de-DE" sz="2400" dirty="0">
                <a:solidFill>
                  <a:srgbClr val="333333"/>
                </a:solidFill>
              </a:rPr>
              <a:t>...</a:t>
            </a:r>
            <a:r>
              <a:rPr lang="sl-SI" altLang="de-DE" sz="2400" i="1" dirty="0">
                <a:solidFill>
                  <a:srgbClr val="004992"/>
                </a:solidFill>
              </a:rPr>
              <a:t>toda</a:t>
            </a:r>
            <a:endParaRPr lang="en-US" altLang="de-DE" sz="2400" i="1" dirty="0">
              <a:solidFill>
                <a:srgbClr val="004992"/>
              </a:solidFill>
            </a:endParaRPr>
          </a:p>
          <a:p>
            <a:pPr marL="342900" lvl="0" indent="-342900" defTabSz="914400" fontAlgn="base">
              <a:buClr>
                <a:srgbClr val="333333"/>
              </a:buClr>
              <a:buFont typeface="WingDings"/>
              <a:buChar char=""/>
            </a:pPr>
            <a:r>
              <a:rPr lang="sl-SI" altLang="de-DE" sz="2400" dirty="0">
                <a:solidFill>
                  <a:srgbClr val="004992"/>
                </a:solidFill>
              </a:rPr>
              <a:t>Pomanjkljivost</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sl-SI" altLang="de-DE" sz="2400" dirty="0">
                <a:solidFill>
                  <a:srgbClr val="FFFFFF"/>
                </a:solidFill>
              </a:rPr>
              <a:t>Izginejo tudi pomembne informacije </a:t>
            </a:r>
            <a:r>
              <a:rPr lang="en-US" altLang="de-DE" sz="2400" dirty="0">
                <a:solidFill>
                  <a:srgbClr val="FFFFFF"/>
                </a:solidFill>
              </a:rPr>
              <a:t>(</a:t>
            </a:r>
            <a:r>
              <a:rPr lang="sl-SI" altLang="de-DE" sz="2400" dirty="0">
                <a:solidFill>
                  <a:srgbClr val="FFFFFF"/>
                </a:solidFill>
              </a:rPr>
              <a:t>sestanki, spomini iz počitnic</a:t>
            </a:r>
            <a:r>
              <a:rPr lang="en-US" altLang="de-DE" sz="2400" dirty="0">
                <a:solidFill>
                  <a:srgbClr val="FFFFFF"/>
                </a:solidFill>
              </a:rPr>
              <a:t>, </a:t>
            </a:r>
            <a:r>
              <a:rPr lang="sl-SI" altLang="de-DE" sz="2400" dirty="0">
                <a:solidFill>
                  <a:srgbClr val="FFFFFF"/>
                </a:solidFill>
              </a:rPr>
              <a:t>šolsko znanje</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3625765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Spomin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Naše spominske sposobnosti so omejene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Primer</a:t>
            </a:r>
            <a:r>
              <a:rPr lang="en-US" altLang="de-DE" sz="2400" dirty="0">
                <a:solidFill>
                  <a:srgbClr val="333333"/>
                </a:solidFill>
              </a:rPr>
              <a:t>: </a:t>
            </a:r>
            <a:r>
              <a:rPr lang="sl-SI" altLang="de-DE" sz="2400" dirty="0">
                <a:solidFill>
                  <a:srgbClr val="333333"/>
                </a:solidFill>
              </a:rPr>
              <a:t>ne moremo se spomniti približno</a:t>
            </a:r>
            <a:r>
              <a:rPr lang="en-US" altLang="de-DE" sz="2400" dirty="0">
                <a:solidFill>
                  <a:srgbClr val="333333"/>
                </a:solidFill>
              </a:rPr>
              <a:t> 40% </a:t>
            </a:r>
            <a:r>
              <a:rPr lang="sl-SI" altLang="de-DE" sz="2400" dirty="0">
                <a:solidFill>
                  <a:srgbClr val="333333"/>
                </a:solidFill>
              </a:rPr>
              <a:t>podrobnosti iz zgodbe, ki smo jo slišali pred uro in pol</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004992"/>
                </a:solidFill>
              </a:rPr>
              <a:t>Prednost</a:t>
            </a:r>
            <a:r>
              <a:rPr lang="en-US" altLang="de-DE" sz="2400" dirty="0">
                <a:solidFill>
                  <a:srgbClr val="004992"/>
                </a:solidFill>
              </a:rPr>
              <a:t>:</a:t>
            </a:r>
            <a:r>
              <a:rPr lang="en-US" altLang="de-DE" sz="2400" dirty="0">
                <a:solidFill>
                  <a:srgbClr val="333333"/>
                </a:solidFill>
              </a:rPr>
              <a:t> </a:t>
            </a:r>
            <a:r>
              <a:rPr lang="sl-SI" altLang="de-DE" sz="2400" dirty="0">
                <a:solidFill>
                  <a:srgbClr val="333333"/>
                </a:solidFill>
              </a:rPr>
              <a:t>Naši možgani niso preobremenjeni z nekoristnimi informacijami</a:t>
            </a:r>
            <a:r>
              <a:rPr lang="en-US" altLang="de-DE" sz="2400" dirty="0">
                <a:solidFill>
                  <a:srgbClr val="333333"/>
                </a:solidFill>
              </a:rPr>
              <a:t>. </a:t>
            </a:r>
            <a:r>
              <a:rPr lang="sl-SI" altLang="de-DE" sz="2400" dirty="0">
                <a:solidFill>
                  <a:srgbClr val="333333"/>
                </a:solidFill>
              </a:rPr>
              <a:t>V glavnem pozabimo manj pomembne informacije</a:t>
            </a:r>
            <a:r>
              <a:rPr lang="en-US" altLang="de-DE" sz="2400" dirty="0">
                <a:solidFill>
                  <a:srgbClr val="333333"/>
                </a:solidFill>
              </a:rPr>
              <a:t>...</a:t>
            </a:r>
            <a:r>
              <a:rPr lang="sl-SI" altLang="de-DE" sz="2400" i="1" dirty="0">
                <a:solidFill>
                  <a:srgbClr val="004992"/>
                </a:solidFill>
              </a:rPr>
              <a:t>toda</a:t>
            </a:r>
            <a:endParaRPr lang="en-US" altLang="de-DE" sz="2400" i="1" dirty="0">
              <a:solidFill>
                <a:srgbClr val="004992"/>
              </a:solidFill>
            </a:endParaRPr>
          </a:p>
          <a:p>
            <a:pPr marL="342900" lvl="0" indent="-342900" defTabSz="914400" fontAlgn="base">
              <a:buClr>
                <a:srgbClr val="000000"/>
              </a:buClr>
              <a:buFont typeface="WingDings"/>
              <a:buChar char=""/>
            </a:pPr>
            <a:r>
              <a:rPr lang="sl-SI" altLang="de-DE" sz="2400" dirty="0">
                <a:solidFill>
                  <a:srgbClr val="004992"/>
                </a:solidFill>
              </a:rPr>
              <a:t>Pomanjkljivost</a:t>
            </a:r>
            <a:r>
              <a:rPr lang="en-US" altLang="de-DE" sz="2400" dirty="0">
                <a:solidFill>
                  <a:srgbClr val="004992"/>
                </a:solidFill>
              </a:rPr>
              <a:t>:</a:t>
            </a:r>
            <a:r>
              <a:rPr lang="en-US" altLang="de-DE" sz="2400" dirty="0">
                <a:solidFill>
                  <a:srgbClr val="333333"/>
                </a:solidFill>
              </a:rPr>
              <a:t> ... </a:t>
            </a:r>
            <a:r>
              <a:rPr lang="sl-SI" altLang="de-DE" sz="2400" dirty="0">
                <a:solidFill>
                  <a:srgbClr val="333333"/>
                </a:solidFill>
              </a:rPr>
              <a:t>Izginejo tudi pomembne informacije </a:t>
            </a:r>
            <a:r>
              <a:rPr lang="en-US" altLang="de-DE" sz="2400" dirty="0">
                <a:solidFill>
                  <a:srgbClr val="333333"/>
                </a:solidFill>
              </a:rPr>
              <a:t>(</a:t>
            </a:r>
            <a:r>
              <a:rPr lang="sl-SI" altLang="de-DE" sz="2400" dirty="0">
                <a:solidFill>
                  <a:srgbClr val="333333"/>
                </a:solidFill>
              </a:rPr>
              <a:t>sestanki, spomini iz počitnic</a:t>
            </a:r>
            <a:r>
              <a:rPr lang="en-US" altLang="de-DE" sz="2400" dirty="0">
                <a:solidFill>
                  <a:srgbClr val="333333"/>
                </a:solidFill>
              </a:rPr>
              <a:t>, </a:t>
            </a:r>
            <a:r>
              <a:rPr lang="sl-SI" altLang="de-DE" sz="2400" dirty="0">
                <a:solidFill>
                  <a:srgbClr val="333333"/>
                </a:solidFill>
              </a:rPr>
              <a:t>šolsko znanje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70024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a:solidFill>
                  <a:srgbClr val="333333"/>
                </a:solidFill>
              </a:rPr>
              <a:t>; </a:t>
            </a:r>
            <a:r>
              <a:rPr lang="sl-SI" altLang="de-DE" sz="2400">
                <a:solidFill>
                  <a:srgbClr val="004992"/>
                </a:solidFill>
              </a:rPr>
              <a:t>razumeti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dirty="0">
                <a:solidFill>
                  <a:srgbClr val="333333"/>
                </a:solidFill>
              </a:rPr>
              <a:t>; </a:t>
            </a:r>
            <a:r>
              <a:rPr lang="sl-SI" altLang="de-DE" sz="2400" dirty="0">
                <a:solidFill>
                  <a:srgbClr val="004992"/>
                </a:solidFill>
              </a:rPr>
              <a:t>razumeti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Pri abstraktnih stvareh</a:t>
            </a:r>
            <a:r>
              <a:rPr lang="en-US" altLang="de-DE" sz="2400" dirty="0">
                <a:solidFill>
                  <a:srgbClr val="333333"/>
                </a:solidFill>
              </a:rPr>
              <a:t>: </a:t>
            </a:r>
            <a:r>
              <a:rPr lang="sl-SI" altLang="de-DE" sz="2400" dirty="0">
                <a:solidFill>
                  <a:srgbClr val="333333"/>
                </a:solidFill>
              </a:rPr>
              <a:t>pomagajte si s pomočjo mnemo tehnike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členki prstov na roki = število dni v </a:t>
            </a:r>
            <a:r>
              <a:rPr lang="sl-SI" altLang="de-DE" sz="2400">
                <a:solidFill>
                  <a:srgbClr val="333333"/>
                </a:solidFill>
              </a:rPr>
              <a:t>mesecu</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505261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dirty="0">
                <a:solidFill>
                  <a:srgbClr val="333333"/>
                </a:solidFill>
              </a:rPr>
              <a:t>; </a:t>
            </a:r>
            <a:r>
              <a:rPr lang="sl-SI" altLang="de-DE" sz="2400" dirty="0">
                <a:solidFill>
                  <a:srgbClr val="004992"/>
                </a:solidFill>
              </a:rPr>
              <a:t>razumeti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Pri abstraktnih stvareh</a:t>
            </a:r>
            <a:r>
              <a:rPr lang="en-US" altLang="de-DE" sz="2400" dirty="0">
                <a:solidFill>
                  <a:srgbClr val="333333"/>
                </a:solidFill>
              </a:rPr>
              <a:t>: </a:t>
            </a:r>
            <a:r>
              <a:rPr lang="sl-SI" altLang="de-DE" sz="2400" dirty="0">
                <a:solidFill>
                  <a:srgbClr val="333333"/>
                </a:solidFill>
              </a:rPr>
              <a:t>pomagajte si s pomočjo mnemo tehnike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členki prstov na roki = število dni v mesecu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Povezujte informacije z </a:t>
            </a:r>
            <a:r>
              <a:rPr lang="sl-SI" altLang="de-DE" sz="2400">
                <a:solidFill>
                  <a:srgbClr val="333333"/>
                </a:solidFill>
              </a:rPr>
              <a:t>obstoječim znanjem</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167830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dirty="0">
                <a:solidFill>
                  <a:srgbClr val="333333"/>
                </a:solidFill>
              </a:rPr>
              <a:t>; </a:t>
            </a:r>
            <a:r>
              <a:rPr lang="sl-SI" altLang="de-DE" sz="2400" dirty="0">
                <a:solidFill>
                  <a:srgbClr val="004992"/>
                </a:solidFill>
              </a:rPr>
              <a:t>razumeti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Pri abstraktnih stvareh</a:t>
            </a:r>
            <a:r>
              <a:rPr lang="en-US" altLang="de-DE" sz="2400" dirty="0">
                <a:solidFill>
                  <a:srgbClr val="333333"/>
                </a:solidFill>
              </a:rPr>
              <a:t>: </a:t>
            </a:r>
            <a:r>
              <a:rPr lang="sl-SI" altLang="de-DE" sz="2400" dirty="0">
                <a:solidFill>
                  <a:srgbClr val="333333"/>
                </a:solidFill>
              </a:rPr>
              <a:t>pomagajte si s pomočjo mnemo tehnike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členki prstov na roki = število dni v mesecu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Povezujte informacije z obstoječim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Izogibajte se </a:t>
            </a:r>
            <a:r>
              <a:rPr lang="sl-SI" altLang="de-DE" sz="2400">
                <a:solidFill>
                  <a:srgbClr val="333333"/>
                </a:solidFill>
              </a:rPr>
              <a:t>predolgemu učenju</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2741318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dirty="0">
                <a:solidFill>
                  <a:srgbClr val="333333"/>
                </a:solidFill>
              </a:rPr>
              <a:t>; </a:t>
            </a:r>
            <a:r>
              <a:rPr lang="sl-SI" altLang="de-DE" sz="2400" dirty="0">
                <a:solidFill>
                  <a:srgbClr val="004992"/>
                </a:solidFill>
              </a:rPr>
              <a:t>razumeti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Pri abstraktnih stvareh</a:t>
            </a:r>
            <a:r>
              <a:rPr lang="en-US" altLang="de-DE" sz="2400" dirty="0">
                <a:solidFill>
                  <a:srgbClr val="333333"/>
                </a:solidFill>
              </a:rPr>
              <a:t>: </a:t>
            </a:r>
            <a:r>
              <a:rPr lang="sl-SI" altLang="de-DE" sz="2400" dirty="0">
                <a:solidFill>
                  <a:srgbClr val="333333"/>
                </a:solidFill>
              </a:rPr>
              <a:t>pomagajte si s pomočjo mnemo tehnike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členki prstov na roki = število dni v mesecu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Povezujte informacije z obstoječim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Izogibajte se predolgemu učenju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Pijte malo / </a:t>
            </a:r>
            <a:r>
              <a:rPr lang="sl-SI" altLang="de-DE" sz="2400">
                <a:solidFill>
                  <a:srgbClr val="333333"/>
                </a:solidFill>
              </a:rPr>
              <a:t>nič alkohola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2788848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dirty="0">
                <a:solidFill>
                  <a:srgbClr val="333333"/>
                </a:solidFill>
              </a:rPr>
              <a:t>; </a:t>
            </a:r>
            <a:r>
              <a:rPr lang="sl-SI" altLang="de-DE" sz="2400" dirty="0">
                <a:solidFill>
                  <a:srgbClr val="004992"/>
                </a:solidFill>
              </a:rPr>
              <a:t>razumeti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Pri abstraktnih stvareh</a:t>
            </a:r>
            <a:r>
              <a:rPr lang="en-US" altLang="de-DE" sz="2400" dirty="0">
                <a:solidFill>
                  <a:srgbClr val="333333"/>
                </a:solidFill>
              </a:rPr>
              <a:t>: </a:t>
            </a:r>
            <a:r>
              <a:rPr lang="sl-SI" altLang="de-DE" sz="2400" dirty="0">
                <a:solidFill>
                  <a:srgbClr val="333333"/>
                </a:solidFill>
              </a:rPr>
              <a:t>pomagajte si s pomočjo mnemo tehnike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členki prstov na roki = število dni v mesecu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Povezujte informacije z obstoječim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Izogibajte se predolgemu učenju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Pijte malo / nič alkohola</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 učenju pojdite spat </a:t>
            </a:r>
            <a:r>
              <a:rPr lang="en-US" altLang="de-DE" sz="2400" dirty="0">
                <a:solidFill>
                  <a:srgbClr val="333333"/>
                </a:solidFill>
              </a:rPr>
              <a:t>(</a:t>
            </a:r>
            <a:r>
              <a:rPr lang="sl-SI" altLang="de-DE" sz="2400" dirty="0">
                <a:solidFill>
                  <a:srgbClr val="333333"/>
                </a:solidFill>
              </a:rPr>
              <a:t>brez nadaljnjih </a:t>
            </a:r>
            <a:r>
              <a:rPr lang="sl-SI" altLang="de-DE" sz="2400">
                <a:solidFill>
                  <a:srgbClr val="333333"/>
                </a:solidFill>
              </a:rPr>
              <a:t>motenj</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1659096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sl-SI" altLang="de-DE" sz="2400">
                <a:solidFill>
                  <a:srgbClr val="333333"/>
                </a:solidFill>
              </a:rPr>
              <a:t>Ponavljajte</a:t>
            </a:r>
            <a:r>
              <a:rPr lang="en-US" altLang="de-DE" sz="2400" dirty="0">
                <a:solidFill>
                  <a:srgbClr val="333333"/>
                </a:solidFill>
              </a:rPr>
              <a:t> &amp; </a:t>
            </a:r>
            <a:r>
              <a:rPr lang="sl-SI" altLang="de-DE" sz="2400" dirty="0">
                <a:solidFill>
                  <a:srgbClr val="333333"/>
                </a:solidFill>
              </a:rPr>
              <a:t>utrjujte</a:t>
            </a:r>
            <a:r>
              <a:rPr lang="en-US" altLang="de-DE" sz="2400" dirty="0">
                <a:solidFill>
                  <a:srgbClr val="333333"/>
                </a:solidFill>
              </a:rPr>
              <a:t>; </a:t>
            </a:r>
            <a:r>
              <a:rPr lang="sl-SI" altLang="de-DE" sz="2400" dirty="0">
                <a:solidFill>
                  <a:srgbClr val="004992"/>
                </a:solidFill>
              </a:rPr>
              <a:t>razumeti</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Pri abstraktnih stvareh</a:t>
            </a:r>
            <a:r>
              <a:rPr lang="en-US" altLang="de-DE" sz="2400" dirty="0">
                <a:solidFill>
                  <a:srgbClr val="333333"/>
                </a:solidFill>
              </a:rPr>
              <a:t>: </a:t>
            </a:r>
            <a:r>
              <a:rPr lang="sl-SI" altLang="de-DE" sz="2400" dirty="0">
                <a:solidFill>
                  <a:srgbClr val="333333"/>
                </a:solidFill>
              </a:rPr>
              <a:t>pomagajte si s pomočjo mnemo tehnike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členki prstov na roki = število dni v mesecu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Povezujte informacije z obstoječim znanjem</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Izogibajte se predolgemu učenju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Pijte malo / nič alkohola</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Po učenju pojdite spat </a:t>
            </a:r>
            <a:r>
              <a:rPr lang="en-US" altLang="de-DE" sz="2400" dirty="0">
                <a:solidFill>
                  <a:srgbClr val="333333"/>
                </a:solidFill>
              </a:rPr>
              <a:t>(</a:t>
            </a:r>
            <a:r>
              <a:rPr lang="sl-SI" altLang="de-DE" sz="2400" dirty="0">
                <a:solidFill>
                  <a:srgbClr val="333333"/>
                </a:solidFill>
              </a:rPr>
              <a:t>brez nadaljnjih motenj</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400" dirty="0">
                <a:solidFill>
                  <a:srgbClr val="333333"/>
                </a:solidFill>
              </a:rPr>
              <a:t>Med učenjem vključite več čutov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a:t>
            </a:r>
            <a:r>
              <a:rPr lang="de-DE" altLang="de-DE" sz="2400" dirty="0">
                <a:solidFill>
                  <a:srgbClr val="333333"/>
                </a:solidFill>
              </a:rPr>
              <a:t> </a:t>
            </a:r>
            <a:r>
              <a:rPr lang="sl-SI" altLang="de-DE" sz="2400" dirty="0">
                <a:solidFill>
                  <a:srgbClr val="333333"/>
                </a:solidFill>
              </a:rPr>
              <a:t>poslušajte, glejte, zapisujte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1314539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fontAlgn="base"/>
            <a:r>
              <a:rPr lang="sl-SI" altLang="de-DE" sz="2400">
                <a:solidFill>
                  <a:srgbClr val="004992"/>
                </a:solidFill>
              </a:rPr>
              <a:t>Več čutov kot vključimo med učenjem, boljši je priklic</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si lahko bolje zapomnimo podatke?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uporaba</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pogovor</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pogovor</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poslušanje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poslušanje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poslušanje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poslušanje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Uspešnost zapomnitve v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Ali </a:t>
            </a:r>
            <a:r>
              <a:rPr lang="en-US" sz="3600" dirty="0" err="1">
                <a:solidFill>
                  <a:srgbClr val="004992"/>
                </a:solidFill>
                <a:latin typeface="+mn-lt"/>
                <a:ea typeface="+mn-ea"/>
                <a:cs typeface="+mn-cs"/>
              </a:rPr>
              <a:t>vsi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zaznavamo</a:t>
            </a:r>
            <a:r>
              <a:rPr lang="en-US" sz="3600" dirty="0">
                <a:solidFill>
                  <a:srgbClr val="004992"/>
                </a:solidFill>
                <a:latin typeface="+mn-lt"/>
                <a:ea typeface="+mn-ea"/>
                <a:cs typeface="+mn-cs"/>
              </a:rPr>
              <a:t> in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zapomnimo</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a:solidFill>
                  <a:srgbClr val="333333"/>
                </a:solidFill>
              </a:rPr>
              <a:t>Primer: </a:t>
            </a:r>
            <a:r>
              <a:rPr lang="en-US" sz="2400" dirty="0" err="1">
                <a:solidFill>
                  <a:srgbClr val="333333"/>
                </a:solidFill>
              </a:rPr>
              <a:t>Trije</a:t>
            </a:r>
            <a:r>
              <a:rPr lang="en-US" sz="2400" dirty="0">
                <a:solidFill>
                  <a:srgbClr val="333333"/>
                </a:solidFill>
              </a:rPr>
              <a:t> </a:t>
            </a:r>
            <a:r>
              <a:rPr lang="en-US" sz="2400" dirty="0" err="1">
                <a:solidFill>
                  <a:srgbClr val="333333"/>
                </a:solidFill>
              </a:rPr>
              <a:t>različni</a:t>
            </a:r>
            <a:r>
              <a:rPr lang="en-US" sz="2400" dirty="0">
                <a:solidFill>
                  <a:srgbClr val="333333"/>
                </a:solidFill>
              </a:rPr>
              <a:t> </a:t>
            </a:r>
            <a:r>
              <a:rPr lang="en-US" sz="2400" dirty="0" err="1">
                <a:solidFill>
                  <a:srgbClr val="333333"/>
                </a:solidFill>
              </a:rPr>
              <a:t>umetniki</a:t>
            </a:r>
            <a:r>
              <a:rPr lang="en-US" sz="2400" dirty="0">
                <a:solidFill>
                  <a:srgbClr val="333333"/>
                </a:solidFill>
              </a:rPr>
              <a:t> so </a:t>
            </a:r>
            <a:r>
              <a:rPr lang="en-US" sz="2400" dirty="0" err="1">
                <a:solidFill>
                  <a:srgbClr val="333333"/>
                </a:solidFill>
              </a:rPr>
              <a:t>naslikali</a:t>
            </a:r>
            <a:r>
              <a:rPr lang="en-US" sz="2400" dirty="0">
                <a:solidFill>
                  <a:srgbClr val="333333"/>
                </a:solidFill>
              </a:rPr>
              <a:t> </a:t>
            </a:r>
            <a:r>
              <a:rPr lang="en-US" sz="2400" dirty="0" err="1">
                <a:solidFill>
                  <a:srgbClr val="333333"/>
                </a:solidFill>
              </a:rPr>
              <a:t>špansko</a:t>
            </a:r>
            <a:r>
              <a:rPr lang="en-US" sz="2400" dirty="0">
                <a:solidFill>
                  <a:srgbClr val="333333"/>
                </a:solidFill>
              </a:rPr>
              <a:t> </a:t>
            </a:r>
            <a:r>
              <a:rPr lang="en-US" sz="2400" dirty="0" err="1">
                <a:solidFill>
                  <a:srgbClr val="333333"/>
                </a:solidFill>
              </a:rPr>
              <a:t>pokrajino</a:t>
            </a:r>
            <a:r>
              <a:rPr lang="en-US" sz="2400" dirty="0">
                <a:solidFill>
                  <a:srgbClr val="333333"/>
                </a:solidFill>
              </a:rPr>
              <a:t>…</a:t>
            </a:r>
            <a:br>
              <a:rPr lang="en-US" sz="2400" dirty="0">
                <a:solidFill>
                  <a:srgbClr val="333333"/>
                </a:solidFill>
              </a:rPr>
            </a:b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Prosim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bodite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pozorni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barve</a:t>
            </a:r>
            <a:r>
              <a:rPr lang="en-US" sz="3600" dirty="0">
                <a:solidFill>
                  <a:srgbClr val="004992"/>
                </a:solidFill>
                <a:latin typeface="+mn-lt"/>
                <a:ea typeface="+mn-ea"/>
                <a:cs typeface="+mn-cs"/>
              </a:rPr>
              <a:t> in </a:t>
            </a:r>
            <a:r>
              <a:rPr lang="en-US" sz="3600" dirty="0" err="1">
                <a:solidFill>
                  <a:srgbClr val="004992"/>
                </a:solidFill>
                <a:latin typeface="+mn-lt"/>
                <a:ea typeface="+mn-ea"/>
                <a:cs typeface="+mn-cs"/>
              </a:rPr>
              <a:t>velikosti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slikah</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So </a:t>
            </a:r>
            <a:r>
              <a:rPr lang="en-US" dirty="0" err="1">
                <a:solidFill>
                  <a:srgbClr val="004992"/>
                </a:solidFill>
                <a:latin typeface="+mn-lt"/>
                <a:ea typeface="+mn-ea"/>
                <a:cs typeface="+mn-cs"/>
              </a:rPr>
              <a:t>kakšni</a:t>
            </a:r>
            <a:r>
              <a:rPr lang="en-US" dirty="0">
                <a:solidFill>
                  <a:srgbClr val="004992"/>
                </a:solidFill>
                <a:latin typeface="+mn-lt"/>
                <a:ea typeface="+mn-ea"/>
                <a:cs typeface="+mn-cs"/>
              </a:rPr>
              <a:t> </a:t>
            </a:r>
            <a:r>
              <a:rPr lang="en-US" dirty="0" err="1">
                <a:solidFill>
                  <a:srgbClr val="004992"/>
                </a:solidFill>
                <a:latin typeface="+mn-lt"/>
                <a:ea typeface="+mn-ea"/>
                <a:cs typeface="+mn-cs"/>
              </a:rPr>
              <a:t>vidiki</a:t>
            </a:r>
            <a:r>
              <a:rPr lang="en-US" dirty="0">
                <a:solidFill>
                  <a:srgbClr val="004992"/>
                </a:solidFill>
                <a:latin typeface="+mn-lt"/>
                <a:ea typeface="+mn-ea"/>
                <a:cs typeface="+mn-cs"/>
              </a:rPr>
              <a:t>, </a:t>
            </a:r>
            <a:r>
              <a:rPr lang="en-US" dirty="0" err="1">
                <a:solidFill>
                  <a:srgbClr val="004992"/>
                </a:solidFill>
                <a:latin typeface="+mn-lt"/>
                <a:ea typeface="+mn-ea"/>
                <a:cs typeface="+mn-cs"/>
              </a:rPr>
              <a:t>ki</a:t>
            </a:r>
            <a:r>
              <a:rPr lang="en-US" dirty="0">
                <a:solidFill>
                  <a:srgbClr val="004992"/>
                </a:solidFill>
                <a:latin typeface="+mn-lt"/>
                <a:ea typeface="+mn-ea"/>
                <a:cs typeface="+mn-cs"/>
              </a:rPr>
              <a:t> so </a:t>
            </a:r>
            <a:r>
              <a:rPr lang="en-US" dirty="0" err="1">
                <a:solidFill>
                  <a:srgbClr val="004992"/>
                </a:solidFill>
                <a:latin typeface="+mn-lt"/>
                <a:ea typeface="+mn-ea"/>
                <a:cs typeface="+mn-cs"/>
              </a:rPr>
              <a:t>jih</a:t>
            </a:r>
            <a:r>
              <a:rPr lang="en-US" dirty="0">
                <a:solidFill>
                  <a:srgbClr val="004992"/>
                </a:solidFill>
                <a:latin typeface="+mn-lt"/>
                <a:ea typeface="+mn-ea"/>
                <a:cs typeface="+mn-cs"/>
              </a:rPr>
              <a:t> </a:t>
            </a:r>
            <a:r>
              <a:rPr lang="en-US" dirty="0" err="1">
                <a:solidFill>
                  <a:srgbClr val="004992"/>
                </a:solidFill>
                <a:latin typeface="+mn-lt"/>
                <a:ea typeface="+mn-ea"/>
                <a:cs typeface="+mn-cs"/>
              </a:rPr>
              <a:t>umetniki</a:t>
            </a:r>
            <a:r>
              <a:rPr lang="en-US" dirty="0">
                <a:solidFill>
                  <a:srgbClr val="004992"/>
                </a:solidFill>
                <a:latin typeface="+mn-lt"/>
                <a:ea typeface="+mn-ea"/>
                <a:cs typeface="+mn-cs"/>
              </a:rPr>
              <a:t> </a:t>
            </a:r>
            <a:r>
              <a:rPr lang="en-US" dirty="0" err="1">
                <a:solidFill>
                  <a:srgbClr val="004992"/>
                </a:solidFill>
                <a:latin typeface="+mn-lt"/>
                <a:ea typeface="+mn-ea"/>
                <a:cs typeface="+mn-cs"/>
              </a:rPr>
              <a:t>narisali</a:t>
            </a:r>
            <a:r>
              <a:rPr lang="en-US" dirty="0">
                <a:solidFill>
                  <a:srgbClr val="004992"/>
                </a:solidFill>
                <a:latin typeface="+mn-lt"/>
                <a:ea typeface="+mn-ea"/>
                <a:cs typeface="+mn-cs"/>
              </a:rPr>
              <a:t> </a:t>
            </a:r>
            <a:r>
              <a:rPr lang="en-US" dirty="0" err="1">
                <a:solidFill>
                  <a:srgbClr val="004992"/>
                </a:solidFill>
                <a:latin typeface="+mn-lt"/>
                <a:ea typeface="+mn-ea"/>
                <a:cs typeface="+mn-cs"/>
              </a:rPr>
              <a:t>drugače</a:t>
            </a:r>
            <a:r>
              <a:rPr lang="en-US" dirty="0">
                <a:solidFill>
                  <a:srgbClr val="004992"/>
                </a:solidFill>
                <a:latin typeface="+mn-lt"/>
                <a:ea typeface="+mn-ea"/>
                <a:cs typeface="+mn-cs"/>
              </a:rPr>
              <a:t> </a:t>
            </a:r>
            <a:r>
              <a:rPr lang="en-US" dirty="0" err="1">
                <a:solidFill>
                  <a:srgbClr val="004992"/>
                </a:solidFill>
                <a:latin typeface="+mn-lt"/>
                <a:ea typeface="+mn-ea"/>
                <a:cs typeface="+mn-cs"/>
              </a:rPr>
              <a:t>ali</a:t>
            </a:r>
            <a:r>
              <a:rPr lang="en-US" dirty="0">
                <a:solidFill>
                  <a:srgbClr val="004992"/>
                </a:solidFill>
                <a:latin typeface="+mn-lt"/>
                <a:ea typeface="+mn-ea"/>
                <a:cs typeface="+mn-cs"/>
              </a:rPr>
              <a:t> </a:t>
            </a:r>
            <a:r>
              <a:rPr lang="en-US" dirty="0" err="1">
                <a:solidFill>
                  <a:srgbClr val="004992"/>
                </a:solidFill>
                <a:latin typeface="+mn-lt"/>
                <a:ea typeface="+mn-ea"/>
                <a:cs typeface="+mn-cs"/>
              </a:rPr>
              <a:t>celo</a:t>
            </a:r>
            <a:r>
              <a:rPr lang="en-US" dirty="0">
                <a:solidFill>
                  <a:srgbClr val="004992"/>
                </a:solidFill>
                <a:latin typeface="+mn-lt"/>
                <a:ea typeface="+mn-ea"/>
                <a:cs typeface="+mn-cs"/>
              </a:rPr>
              <a:t> </a:t>
            </a:r>
            <a:r>
              <a:rPr lang="en-US" dirty="0" err="1">
                <a:solidFill>
                  <a:srgbClr val="004992"/>
                </a:solidFill>
                <a:latin typeface="+mn-lt"/>
                <a:ea typeface="+mn-ea"/>
                <a:cs typeface="+mn-cs"/>
              </a:rPr>
              <a:t>izpustili</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203704"/>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203704"/>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203704"/>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4946904"/>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4946904"/>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4946904"/>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Vsak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drugače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zaznava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stvari</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Kot</a:t>
            </a:r>
            <a:r>
              <a:rPr lang="en-US" dirty="0">
                <a:solidFill>
                  <a:srgbClr val="004992"/>
                </a:solidFill>
                <a:latin typeface="+mn-lt"/>
                <a:ea typeface="+mn-ea"/>
                <a:cs typeface="+mn-cs"/>
              </a:rPr>
              <a:t> </a:t>
            </a:r>
            <a:r>
              <a:rPr lang="en-US" dirty="0" err="1">
                <a:solidFill>
                  <a:srgbClr val="004992"/>
                </a:solidFill>
                <a:latin typeface="+mn-lt"/>
                <a:ea typeface="+mn-ea"/>
                <a:cs typeface="+mn-cs"/>
              </a:rPr>
              <a:t>pri</a:t>
            </a:r>
            <a:r>
              <a:rPr lang="en-US" dirty="0">
                <a:solidFill>
                  <a:srgbClr val="004992"/>
                </a:solidFill>
                <a:latin typeface="+mn-lt"/>
                <a:ea typeface="+mn-ea"/>
                <a:cs typeface="+mn-cs"/>
              </a:rPr>
              <a:t> </a:t>
            </a:r>
            <a:r>
              <a:rPr lang="en-US" dirty="0" err="1">
                <a:solidFill>
                  <a:srgbClr val="004992"/>
                </a:solidFill>
                <a:latin typeface="+mn-lt"/>
                <a:ea typeface="+mn-ea"/>
                <a:cs typeface="+mn-cs"/>
              </a:rPr>
              <a:t>treh</a:t>
            </a:r>
            <a:r>
              <a:rPr lang="en-US" dirty="0">
                <a:solidFill>
                  <a:srgbClr val="004992"/>
                </a:solidFill>
                <a:latin typeface="+mn-lt"/>
                <a:ea typeface="+mn-ea"/>
                <a:cs typeface="+mn-cs"/>
              </a:rPr>
              <a:t> </a:t>
            </a:r>
            <a:r>
              <a:rPr lang="en-US" dirty="0" err="1">
                <a:solidFill>
                  <a:srgbClr val="004992"/>
                </a:solidFill>
                <a:latin typeface="+mn-lt"/>
                <a:ea typeface="+mn-ea"/>
                <a:cs typeface="+mn-cs"/>
              </a:rPr>
              <a:t>slikah</a:t>
            </a:r>
            <a:r>
              <a:rPr lang="en-US" dirty="0">
                <a:solidFill>
                  <a:srgbClr val="004992"/>
                </a:solidFill>
                <a:latin typeface="+mn-lt"/>
                <a:ea typeface="+mn-ea"/>
                <a:cs typeface="+mn-cs"/>
              </a:rPr>
              <a:t>: </a:t>
            </a:r>
            <a:r>
              <a:rPr lang="en-US" dirty="0" err="1">
                <a:solidFill>
                  <a:srgbClr val="004992"/>
                </a:solidFill>
                <a:latin typeface="+mn-lt"/>
                <a:ea typeface="+mn-ea"/>
                <a:cs typeface="+mn-cs"/>
              </a:rPr>
              <a:t>Ista</a:t>
            </a:r>
            <a:r>
              <a:rPr lang="en-US" dirty="0">
                <a:solidFill>
                  <a:srgbClr val="004992"/>
                </a:solidFill>
                <a:latin typeface="+mn-lt"/>
                <a:ea typeface="+mn-ea"/>
                <a:cs typeface="+mn-cs"/>
              </a:rPr>
              <a:t> </a:t>
            </a:r>
            <a:r>
              <a:rPr lang="en-US" dirty="0" err="1">
                <a:solidFill>
                  <a:srgbClr val="004992"/>
                </a:solidFill>
                <a:latin typeface="+mn-lt"/>
                <a:ea typeface="+mn-ea"/>
                <a:cs typeface="+mn-cs"/>
              </a:rPr>
              <a:t>pokrajina</a:t>
            </a:r>
            <a:r>
              <a:rPr lang="en-US" dirty="0">
                <a:solidFill>
                  <a:srgbClr val="004992"/>
                </a:solidFill>
                <a:latin typeface="+mn-lt"/>
                <a:ea typeface="+mn-ea"/>
                <a:cs typeface="+mn-cs"/>
              </a:rPr>
              <a:t> je </a:t>
            </a:r>
            <a:r>
              <a:rPr lang="en-US" dirty="0" err="1">
                <a:solidFill>
                  <a:srgbClr val="004992"/>
                </a:solidFill>
                <a:latin typeface="+mn-lt"/>
                <a:ea typeface="+mn-ea"/>
                <a:cs typeface="+mn-cs"/>
              </a:rPr>
              <a:t>naslikana</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različen</a:t>
            </a:r>
            <a:r>
              <a:rPr lang="en-US" dirty="0">
                <a:solidFill>
                  <a:srgbClr val="004992"/>
                </a:solidFill>
                <a:latin typeface="+mn-lt"/>
                <a:ea typeface="+mn-ea"/>
                <a:cs typeface="+mn-cs"/>
              </a:rPr>
              <a:t> </a:t>
            </a:r>
            <a:r>
              <a:rPr lang="en-US" dirty="0" err="1">
                <a:solidFill>
                  <a:srgbClr val="004992"/>
                </a:solidFill>
                <a:latin typeface="+mn-lt"/>
                <a:ea typeface="+mn-ea"/>
                <a:cs typeface="+mn-cs"/>
              </a:rPr>
              <a:t>način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203704"/>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203704"/>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203704"/>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143502"/>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261571"/>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14350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4946904"/>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Barva pokrajine je veliko bolj zemeljska. Drevo desno od poti manjka. (rdeč krog).</a:t>
            </a:r>
            <a:endParaRPr lang="en-US" altLang="de-DE" sz="1200" b="0" dirty="0">
              <a:latin typeface="+mn-lt"/>
              <a:cs typeface="+mn-cs"/>
            </a:endParaRPr>
          </a:p>
        </p:txBody>
      </p:sp>
      <p:sp>
        <p:nvSpPr>
          <p:cNvPr id="24" name="Caption_17"/>
          <p:cNvSpPr txBox="1">
            <a:spLocks noChangeArrowheads="1"/>
          </p:cNvSpPr>
          <p:nvPr/>
        </p:nvSpPr>
        <p:spPr bwMode="auto">
          <a:xfrm>
            <a:off x="8552788" y="4940008"/>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tej sliki vidite, da se različni deli pokrajine raztezajo do horizonta. Pokrajina je bolj barvita. V nasprotju z drugima dvema slikama, stoji skupina dreves direktno pred horizontom (zadaj ni gričev). </a:t>
            </a:r>
            <a:endParaRPr lang="en-US" altLang="de-DE" sz="1200" b="0" dirty="0">
              <a:latin typeface="+mn-lt"/>
              <a:cs typeface="+mn-cs"/>
            </a:endParaRPr>
          </a:p>
        </p:txBody>
      </p:sp>
      <p:sp>
        <p:nvSpPr>
          <p:cNvPr id="25" name="Caption_19"/>
          <p:cNvSpPr txBox="1">
            <a:spLocks noChangeArrowheads="1"/>
          </p:cNvSpPr>
          <p:nvPr/>
        </p:nvSpPr>
        <p:spPr bwMode="auto">
          <a:xfrm>
            <a:off x="408954" y="4946904"/>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Griči na tej sliki so manjši kot na drugih dveh.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Vaja</a:t>
            </a:r>
            <a:endParaRPr lang="de-DE" altLang="de-DE" sz="3600">
              <a:latin typeface="+mn-lt"/>
              <a:ea typeface="+mn-ea"/>
              <a:cs typeface="+mn-cs"/>
            </a:endParaRPr>
          </a:p>
        </p:txBody>
      </p:sp>
      <p:sp>
        <p:nvSpPr>
          <p:cNvPr id="696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sl-SI" altLang="de-DE" sz="2400" dirty="0">
                <a:solidFill>
                  <a:srgbClr val="333333"/>
                </a:solidFill>
              </a:rPr>
              <a:t>Pokazali vam bomo sliko z veliko podrobnostmi </a:t>
            </a:r>
            <a:r>
              <a:rPr lang="de-DE" altLang="de-DE" sz="2400" dirty="0">
                <a:solidFill>
                  <a:srgbClr val="333333"/>
                </a:solidFill>
              </a:rPr>
              <a:t>(</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plaža, železniška postaja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Vaja</a:t>
            </a:r>
            <a:endParaRPr lang="de-DE" altLang="de-DE" sz="3600">
              <a:latin typeface="+mn-lt"/>
              <a:ea typeface="+mn-ea"/>
              <a:cs typeface="+mn-cs"/>
            </a:endParaRPr>
          </a:p>
        </p:txBody>
      </p:sp>
      <p:sp>
        <p:nvSpPr>
          <p:cNvPr id="696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sl-SI" altLang="de-DE" sz="2400" dirty="0">
                <a:solidFill>
                  <a:srgbClr val="333333"/>
                </a:solidFill>
              </a:rPr>
              <a:t>Pokazali vam bomo sliko z veliko podrobnostmi </a:t>
            </a:r>
            <a:r>
              <a:rPr lang="de-DE" altLang="de-DE" sz="2400" dirty="0">
                <a:solidFill>
                  <a:srgbClr val="333333"/>
                </a:solidFill>
              </a:rPr>
              <a:t>(</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plaža, železniška postaja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sl-SI" altLang="ko-KR" sz="2400" dirty="0">
                <a:solidFill>
                  <a:srgbClr val="333333"/>
                </a:solidFill>
              </a:rPr>
              <a:t>Kasneje vas bomo vprašali, kaj ste videli na sliki in kako prepričani ste v to</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sl-SI" altLang="de-DE" sz="2400" dirty="0">
                <a:solidFill>
                  <a:srgbClr val="004992"/>
                </a:solidFill>
              </a:rPr>
              <a:t>Skušajte si zapomniti čim več podrobnosti</a:t>
            </a:r>
            <a:r>
              <a:rPr lang="de-DE" altLang="de-DE" sz="2400" dirty="0">
                <a:solidFill>
                  <a:srgbClr val="004992"/>
                </a:solidFill>
              </a:rPr>
              <a:t>!</a:t>
            </a:r>
            <a:endParaRPr lang="de-DE" altLang="de-DE" sz="28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3704834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21</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Na plaži</a:t>
            </a:r>
            <a:br>
              <a:rPr lang="de-DE" sz="3600" dirty="0">
                <a:solidFill>
                  <a:srgbClr val="004992"/>
                </a:solidFill>
                <a:latin typeface="+mn-lt"/>
                <a:ea typeface="+mn-ea"/>
                <a:cs typeface="+mn-cs"/>
              </a:rPr>
            </a:br>
            <a:r>
              <a:rPr lang="de-DE" dirty="0">
                <a:solidFill>
                  <a:srgbClr val="004992"/>
                </a:solidFill>
                <a:latin typeface="+mn-lt"/>
                <a:ea typeface="+mn-ea"/>
                <a:cs typeface="+mn-cs"/>
              </a:rPr>
              <a:t>Kaj ste videli? Kako prepričani ste?</a:t>
            </a:r>
          </a:p>
        </p:txBody>
      </p:sp>
      <p:sp>
        <p:nvSpPr>
          <p:cNvPr id="737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senčnik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reševalni obroč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žoga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reševalec iz vode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klobuk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brisača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22</a:t>
            </a:fld>
            <a:endParaRPr lang="de-DE" altLang="de-DE">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Na plaži</a:t>
            </a:r>
            <a:endParaRPr lang="de-DE" altLang="de-DE" sz="3600">
              <a:latin typeface="+mn-lt"/>
              <a:ea typeface="+mn-ea"/>
              <a:cs typeface="+mn-cs"/>
            </a:endParaRPr>
          </a:p>
        </p:txBody>
      </p:sp>
      <p:sp>
        <p:nvSpPr>
          <p:cNvPr id="757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senčnik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reševalni obroč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žoga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reševalec iz vode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klobuk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brisača</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23</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na sliki</a:t>
            </a:r>
            <a:endParaRPr lang="de-DE" altLang="de-DE" sz="1800" b="1" dirty="0">
              <a:latin typeface="+mn-lt"/>
              <a:cs typeface="+mn-cs"/>
            </a:endParaRPr>
          </a:p>
        </p:txBody>
      </p:sp>
      <p:sp>
        <p:nvSpPr>
          <p:cNvPr id="16"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24</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Železniška postaja</a:t>
            </a:r>
            <a:br>
              <a:rPr lang="sl-SI" sz="3600">
                <a:solidFill>
                  <a:srgbClr val="004992"/>
                </a:solidFill>
                <a:latin typeface="+mn-lt"/>
                <a:ea typeface="+mn-ea"/>
                <a:cs typeface="+mn-cs"/>
              </a:rPr>
            </a:br>
            <a:r>
              <a:rPr lang="sl-SI">
                <a:solidFill>
                  <a:srgbClr val="004992"/>
                </a:solidFill>
                <a:latin typeface="+mn-lt"/>
                <a:ea typeface="+mn-ea"/>
                <a:cs typeface="+mn-cs"/>
              </a:rPr>
              <a:t>Kaj ste videli? Kako prepričani ste?</a:t>
            </a:r>
            <a:endParaRPr lang="de-DE" dirty="0">
              <a:solidFill>
                <a:srgbClr val="004992"/>
              </a:solidFill>
              <a:latin typeface="+mn-lt"/>
              <a:ea typeface="+mn-ea"/>
              <a:cs typeface="+mn-cs"/>
            </a:endParaRPr>
          </a:p>
        </p:txBody>
      </p:sp>
      <p:sp>
        <p:nvSpPr>
          <p:cNvPr id="7987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tračnice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vagon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lokomotiva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peron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vozni red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signalizacija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25</a:t>
            </a:fld>
            <a:endParaRPr lang="de-DE" altLang="de-DE">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Železniška postaja</a:t>
            </a:r>
            <a:endParaRPr lang="de-DE" altLang="de-DE" sz="3600">
              <a:latin typeface="+mn-lt"/>
              <a:ea typeface="+mn-ea"/>
              <a:cs typeface="+mn-cs"/>
            </a:endParaRPr>
          </a:p>
        </p:txBody>
      </p:sp>
      <p:sp>
        <p:nvSpPr>
          <p:cNvPr id="819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tračnice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vagon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lokomotiva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peron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vozni red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signalizacija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26</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na sliki</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Lažni spomini</a:t>
            </a:r>
          </a:p>
        </p:txBody>
      </p:sp>
      <p:sp>
        <p:nvSpPr>
          <p:cNvPr id="880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a:solidFill>
                  <a:srgbClr val="333333"/>
                </a:solidFill>
              </a:rPr>
              <a:t>Ni se vse, česar se spomnimo, v resnici zgodilo</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27</a:t>
            </a:fld>
            <a:endParaRPr lang="de-DE" alt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Lažni spomini</a:t>
            </a:r>
          </a:p>
        </p:txBody>
      </p:sp>
      <p:sp>
        <p:nvSpPr>
          <p:cNvPr id="880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a:solidFill>
                  <a:srgbClr val="333333"/>
                </a:solidFill>
              </a:rPr>
              <a:t>Ni se vse, česar se spomnimo, v resnici zgodilo</a:t>
            </a:r>
            <a:r>
              <a:rPr lang="de-DE" altLang="de-DE" sz="2400">
                <a:solidFill>
                  <a:srgbClr val="333333"/>
                </a:solidFill>
              </a:rPr>
              <a:t>!</a:t>
            </a:r>
          </a:p>
          <a:p>
            <a:pPr marL="342900" indent="-342900" eaLnBrk="1" hangingPunct="1">
              <a:buClr>
                <a:srgbClr val="333333"/>
              </a:buClr>
              <a:buFont typeface="WingDings"/>
              <a:buChar char=""/>
            </a:pPr>
            <a:r>
              <a:rPr lang="sl-SI" altLang="de-DE" sz="2400">
                <a:solidFill>
                  <a:srgbClr val="333333"/>
                </a:solidFill>
              </a:rPr>
              <a:t>Naši možgani nadomeščajo in dodajajo manjkajoče informacije iz preteklih in povezanih dogodkov</a:t>
            </a:r>
            <a:r>
              <a:rPr lang="de-DE" altLang="de-DE" sz="2400">
                <a:solidFill>
                  <a:srgbClr val="333333"/>
                </a:solidFill>
              </a:rPr>
              <a:t> (</a:t>
            </a:r>
            <a:r>
              <a:rPr lang="sl-SI" altLang="de-DE" sz="2400">
                <a:solidFill>
                  <a:srgbClr val="333333"/>
                </a:solidFill>
              </a:rPr>
              <a:t>npr</a:t>
            </a:r>
            <a:r>
              <a:rPr lang="de-DE" altLang="de-DE" sz="2400">
                <a:solidFill>
                  <a:srgbClr val="333333"/>
                </a:solidFill>
              </a:rPr>
              <a:t>. </a:t>
            </a:r>
            <a:r>
              <a:rPr lang="sl-SI" altLang="de-DE" sz="2400">
                <a:solidFill>
                  <a:srgbClr val="333333"/>
                </a:solidFill>
              </a:rPr>
              <a:t>tipična scena iz plaže</a:t>
            </a:r>
            <a:r>
              <a:rPr lang="de-DE" altLang="de-DE" sz="2400">
                <a:solidFill>
                  <a:srgbClr val="333333"/>
                </a:solidFill>
              </a:rPr>
              <a:t>). </a:t>
            </a:r>
            <a:br>
              <a:rPr lang="de-DE" altLang="de-DE" sz="2400">
                <a:solidFill>
                  <a:srgbClr val="333333"/>
                </a:solidFill>
              </a:rPr>
            </a:br>
            <a:r>
              <a:rPr lang="sl-SI" altLang="de-DE" sz="2400">
                <a:solidFill>
                  <a:srgbClr val="333333"/>
                </a:solidFill>
              </a:rPr>
              <a:t>Nekateri predmeti so dodani po </a:t>
            </a:r>
            <a:r>
              <a:rPr lang="en-CA" altLang="de-DE" sz="2400">
                <a:solidFill>
                  <a:srgbClr val="333333"/>
                </a:solidFill>
              </a:rPr>
              <a:t>“log</a:t>
            </a:r>
            <a:r>
              <a:rPr lang="sl-SI" altLang="de-DE" sz="2400">
                <a:solidFill>
                  <a:srgbClr val="333333"/>
                </a:solidFill>
              </a:rPr>
              <a:t>iki</a:t>
            </a:r>
            <a:r>
              <a:rPr lang="en-CA" altLang="de-DE" sz="2400">
                <a:solidFill>
                  <a:srgbClr val="333333"/>
                </a:solidFill>
              </a:rPr>
              <a:t>”</a:t>
            </a:r>
            <a:r>
              <a:rPr lang="de-DE" altLang="de-DE" sz="2400">
                <a:solidFill>
                  <a:srgbClr val="333333"/>
                </a:solidFill>
              </a:rPr>
              <a:t> (</a:t>
            </a:r>
            <a:r>
              <a:rPr lang="sl-SI" altLang="de-DE" sz="2400">
                <a:solidFill>
                  <a:srgbClr val="333333"/>
                </a:solidFill>
              </a:rPr>
              <a:t>v primeru</a:t>
            </a:r>
            <a:r>
              <a:rPr lang="de-DE" altLang="de-DE" sz="2400">
                <a:solidFill>
                  <a:srgbClr val="333333"/>
                </a:solidFill>
              </a:rPr>
              <a:t>: </a:t>
            </a:r>
            <a:r>
              <a:rPr lang="sl-SI" altLang="de-DE" sz="2400">
                <a:solidFill>
                  <a:srgbClr val="333333"/>
                </a:solidFill>
              </a:rPr>
              <a:t>žoga, brisača</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28</a:t>
            </a:fld>
            <a:endParaRPr lang="de-DE" altLang="de-DE">
              <a:latin typeface="+mn-lt"/>
            </a:endParaRPr>
          </a:p>
        </p:txBody>
      </p:sp>
    </p:spTree>
    <p:extLst>
      <p:ext uri="{BB962C8B-B14F-4D97-AF65-F5344CB8AC3E}">
        <p14:creationId xmlns:p14="http://schemas.microsoft.com/office/powerpoint/2010/main" val="509405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Lažni spomini</a:t>
            </a:r>
          </a:p>
        </p:txBody>
      </p:sp>
      <p:sp>
        <p:nvSpPr>
          <p:cNvPr id="880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a:solidFill>
                  <a:srgbClr val="333333"/>
                </a:solidFill>
              </a:rPr>
              <a:t>Ni se vse, česar se spomnimo, v resnici zgodilo</a:t>
            </a:r>
            <a:r>
              <a:rPr lang="de-DE" altLang="de-DE" sz="2400">
                <a:solidFill>
                  <a:srgbClr val="333333"/>
                </a:solidFill>
              </a:rPr>
              <a:t>!</a:t>
            </a:r>
          </a:p>
          <a:p>
            <a:pPr marL="342900" indent="-342900" eaLnBrk="1" hangingPunct="1">
              <a:buClr>
                <a:srgbClr val="333333"/>
              </a:buClr>
              <a:buFont typeface="WingDings"/>
              <a:buChar char=""/>
            </a:pPr>
            <a:r>
              <a:rPr lang="sl-SI" altLang="de-DE" sz="2400">
                <a:solidFill>
                  <a:srgbClr val="333333"/>
                </a:solidFill>
              </a:rPr>
              <a:t>Naši možgani nadomeščajo in dodajajo manjkajoče informacije iz preteklih in povezanih dogodkov</a:t>
            </a:r>
            <a:r>
              <a:rPr lang="de-DE" altLang="de-DE" sz="2400">
                <a:solidFill>
                  <a:srgbClr val="333333"/>
                </a:solidFill>
              </a:rPr>
              <a:t> (</a:t>
            </a:r>
            <a:r>
              <a:rPr lang="sl-SI" altLang="de-DE" sz="2400">
                <a:solidFill>
                  <a:srgbClr val="333333"/>
                </a:solidFill>
              </a:rPr>
              <a:t>npr</a:t>
            </a:r>
            <a:r>
              <a:rPr lang="de-DE" altLang="de-DE" sz="2400">
                <a:solidFill>
                  <a:srgbClr val="333333"/>
                </a:solidFill>
              </a:rPr>
              <a:t>. </a:t>
            </a:r>
            <a:r>
              <a:rPr lang="sl-SI" altLang="de-DE" sz="2400">
                <a:solidFill>
                  <a:srgbClr val="333333"/>
                </a:solidFill>
              </a:rPr>
              <a:t>tipična scena iz plaže</a:t>
            </a:r>
            <a:r>
              <a:rPr lang="de-DE" altLang="de-DE" sz="2400">
                <a:solidFill>
                  <a:srgbClr val="333333"/>
                </a:solidFill>
              </a:rPr>
              <a:t>). </a:t>
            </a:r>
            <a:br>
              <a:rPr lang="de-DE" altLang="de-DE" sz="2400">
                <a:solidFill>
                  <a:srgbClr val="333333"/>
                </a:solidFill>
              </a:rPr>
            </a:br>
            <a:r>
              <a:rPr lang="sl-SI" altLang="de-DE" sz="2400">
                <a:solidFill>
                  <a:srgbClr val="333333"/>
                </a:solidFill>
              </a:rPr>
              <a:t>Nekateri predmeti so dodani po </a:t>
            </a:r>
            <a:r>
              <a:rPr lang="en-CA" altLang="de-DE" sz="2400">
                <a:solidFill>
                  <a:srgbClr val="333333"/>
                </a:solidFill>
              </a:rPr>
              <a:t>“log</a:t>
            </a:r>
            <a:r>
              <a:rPr lang="sl-SI" altLang="de-DE" sz="2400">
                <a:solidFill>
                  <a:srgbClr val="333333"/>
                </a:solidFill>
              </a:rPr>
              <a:t>iki</a:t>
            </a:r>
            <a:r>
              <a:rPr lang="en-CA" altLang="de-DE" sz="2400">
                <a:solidFill>
                  <a:srgbClr val="333333"/>
                </a:solidFill>
              </a:rPr>
              <a:t>”</a:t>
            </a:r>
            <a:r>
              <a:rPr lang="de-DE" altLang="de-DE" sz="2400">
                <a:solidFill>
                  <a:srgbClr val="333333"/>
                </a:solidFill>
              </a:rPr>
              <a:t> (</a:t>
            </a:r>
            <a:r>
              <a:rPr lang="sl-SI" altLang="de-DE" sz="2400">
                <a:solidFill>
                  <a:srgbClr val="333333"/>
                </a:solidFill>
              </a:rPr>
              <a:t>v primeru</a:t>
            </a:r>
            <a:r>
              <a:rPr lang="de-DE" altLang="de-DE" sz="2400">
                <a:solidFill>
                  <a:srgbClr val="333333"/>
                </a:solidFill>
              </a:rPr>
              <a:t>: </a:t>
            </a:r>
            <a:r>
              <a:rPr lang="sl-SI" altLang="de-DE" sz="2400">
                <a:solidFill>
                  <a:srgbClr val="333333"/>
                </a:solidFill>
              </a:rPr>
              <a:t>žoga, brisača</a:t>
            </a:r>
            <a:r>
              <a:rPr lang="de-DE" altLang="de-DE" sz="2400">
                <a:solidFill>
                  <a:srgbClr val="333333"/>
                </a:solidFill>
              </a:rPr>
              <a:t>)!</a:t>
            </a:r>
          </a:p>
          <a:p>
            <a:pPr marL="342900" indent="-342900" eaLnBrk="1" hangingPunct="1">
              <a:buClr>
                <a:srgbClr val="000000"/>
              </a:buClr>
              <a:buFont typeface="WingDings"/>
              <a:buChar char=""/>
            </a:pPr>
            <a:r>
              <a:rPr lang="sl-SI" altLang="de-DE" sz="2400">
                <a:solidFill>
                  <a:srgbClr val="333333"/>
                </a:solidFill>
              </a:rPr>
              <a:t>Pravi spomini se od lažnih pogosto ločijo po njihovi </a:t>
            </a:r>
            <a:r>
              <a:rPr lang="sl-SI" altLang="de-DE" sz="2400">
                <a:solidFill>
                  <a:srgbClr val="004992"/>
                </a:solidFill>
              </a:rPr>
              <a:t>živosti</a:t>
            </a:r>
            <a:r>
              <a:rPr lang="de-DE" altLang="de-DE" sz="2400">
                <a:solidFill>
                  <a:srgbClr val="333333"/>
                </a:solidFill>
              </a:rPr>
              <a:t>: </a:t>
            </a:r>
            <a:r>
              <a:rPr lang="sl-SI" altLang="de-DE" sz="2400">
                <a:solidFill>
                  <a:srgbClr val="333333"/>
                </a:solidFill>
              </a:rPr>
              <a:t>lažni spomini so bolj </a:t>
            </a:r>
            <a:r>
              <a:rPr lang="en-CA" altLang="de-DE" sz="2400">
                <a:solidFill>
                  <a:srgbClr val="333333"/>
                </a:solidFill>
              </a:rPr>
              <a:t>“</a:t>
            </a:r>
            <a:r>
              <a:rPr lang="sl-SI" altLang="de-DE" sz="2400">
                <a:solidFill>
                  <a:srgbClr val="333333"/>
                </a:solidFill>
              </a:rPr>
              <a:t>bledi</a:t>
            </a:r>
            <a:r>
              <a:rPr lang="en-CA" altLang="de-DE" sz="2400">
                <a:solidFill>
                  <a:srgbClr val="333333"/>
                </a:solidFill>
              </a:rPr>
              <a:t>”</a:t>
            </a:r>
            <a:r>
              <a:rPr lang="de-DE" altLang="de-DE" sz="2400">
                <a:solidFill>
                  <a:srgbClr val="333333"/>
                </a:solidFill>
              </a:rPr>
              <a:t> </a:t>
            </a:r>
            <a:r>
              <a:rPr lang="sl-SI" altLang="de-DE" sz="2400">
                <a:solidFill>
                  <a:srgbClr val="333333"/>
                </a:solidFill>
              </a:rPr>
              <a:t>in imajo manj podrobnosti</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711167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napak v spominu</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30</a:t>
            </a:fld>
            <a:endParaRPr lang="de-DE" alt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napak v spominu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004992"/>
                </a:solidFill>
              </a:rPr>
              <a:t>Pozabljanje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napak v spominu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004992"/>
                </a:solidFill>
              </a:rPr>
              <a:t>Pozabljanje</a:t>
            </a:r>
            <a:endParaRPr lang="en-US" altLang="de-DE" sz="2400" dirty="0">
              <a:solidFill>
                <a:srgbClr val="004992"/>
              </a:solidFill>
            </a:endParaRPr>
          </a:p>
          <a:p>
            <a:pPr marL="342900" lvl="0" indent="-342900" defTabSz="914400" fontAlgn="base">
              <a:buClr>
                <a:srgbClr val="000000"/>
              </a:buClr>
              <a:buFont typeface="WingDings"/>
              <a:buChar char=""/>
            </a:pPr>
            <a:r>
              <a:rPr lang="sl-SI" altLang="de-DE" sz="2400" dirty="0">
                <a:solidFill>
                  <a:srgbClr val="004992"/>
                </a:solidFill>
              </a:rPr>
              <a:t>Selektiven spomin</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l-SI" altLang="de-DE" sz="2400" dirty="0">
                <a:solidFill>
                  <a:srgbClr val="333333"/>
                </a:solidFill>
              </a:rPr>
              <a:t>najpogostejša pristranskost v spominu</a:t>
            </a:r>
            <a:r>
              <a:rPr lang="en-US" altLang="de-DE" sz="2400" dirty="0">
                <a:solidFill>
                  <a:srgbClr val="333333"/>
                </a:solidFill>
              </a:rPr>
              <a:t>: </a:t>
            </a:r>
            <a:r>
              <a:rPr lang="sl-SI" altLang="de-DE" sz="2400" dirty="0">
                <a:solidFill>
                  <a:srgbClr val="333333"/>
                </a:solidFill>
              </a:rPr>
              <a:t>pozitivne dogodke si bolje zapomnimo kot negativne</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sl-SI" altLang="de-DE" sz="2400" dirty="0">
                <a:solidFill>
                  <a:srgbClr val="333333"/>
                </a:solidFill>
              </a:rPr>
              <a:t>depresivna pristranskost v spominu</a:t>
            </a:r>
            <a:r>
              <a:rPr lang="en-US" altLang="de-DE" sz="2400" dirty="0">
                <a:solidFill>
                  <a:srgbClr val="333333"/>
                </a:solidFill>
              </a:rPr>
              <a:t>: </a:t>
            </a:r>
            <a:r>
              <a:rPr lang="sl-SI" altLang="de-DE" sz="2400" dirty="0">
                <a:solidFill>
                  <a:srgbClr val="333333"/>
                </a:solidFill>
              </a:rPr>
              <a:t>negativne dogodke si bolje zapomnimo </a:t>
            </a:r>
            <a:r>
              <a:rPr lang="sl-SI" altLang="de-DE" sz="2400">
                <a:solidFill>
                  <a:srgbClr val="333333"/>
                </a:solidFill>
              </a:rPr>
              <a:t>kot pozitivne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32</a:t>
            </a:fld>
            <a:endParaRPr lang="de-DE" altLang="de-DE">
              <a:latin typeface="+mn-lt"/>
            </a:endParaRPr>
          </a:p>
        </p:txBody>
      </p:sp>
    </p:spTree>
    <p:extLst>
      <p:ext uri="{BB962C8B-B14F-4D97-AF65-F5344CB8AC3E}">
        <p14:creationId xmlns:p14="http://schemas.microsoft.com/office/powerpoint/2010/main" val="1594045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napak v spominu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004992"/>
                </a:solidFill>
              </a:rPr>
              <a:t>Pozabljanje</a:t>
            </a:r>
            <a:endParaRPr lang="en-US" altLang="de-DE" sz="2400" dirty="0">
              <a:solidFill>
                <a:srgbClr val="004992"/>
              </a:solidFill>
            </a:endParaRPr>
          </a:p>
          <a:p>
            <a:pPr marL="342900" lvl="0" indent="-342900" defTabSz="914400" fontAlgn="base">
              <a:buClr>
                <a:srgbClr val="000000"/>
              </a:buClr>
              <a:buFont typeface="WingDings"/>
              <a:buChar char=""/>
            </a:pPr>
            <a:r>
              <a:rPr lang="sl-SI" altLang="de-DE" sz="2400" dirty="0">
                <a:solidFill>
                  <a:srgbClr val="004992"/>
                </a:solidFill>
              </a:rPr>
              <a:t>Selektiven spomin</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l-SI" altLang="de-DE" sz="2400" dirty="0">
                <a:solidFill>
                  <a:srgbClr val="333333"/>
                </a:solidFill>
              </a:rPr>
              <a:t>najpogostejša pristranskost v spominu</a:t>
            </a:r>
            <a:r>
              <a:rPr lang="en-US" altLang="de-DE" sz="2400" dirty="0">
                <a:solidFill>
                  <a:srgbClr val="333333"/>
                </a:solidFill>
              </a:rPr>
              <a:t>: </a:t>
            </a:r>
            <a:r>
              <a:rPr lang="sl-SI" altLang="de-DE" sz="2400" dirty="0">
                <a:solidFill>
                  <a:srgbClr val="333333"/>
                </a:solidFill>
              </a:rPr>
              <a:t>pozitivne dogodke si bolje zapomnimo kot negativne</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sl-SI" altLang="de-DE" sz="2400" dirty="0">
                <a:solidFill>
                  <a:srgbClr val="333333"/>
                </a:solidFill>
              </a:rPr>
              <a:t>depresivna pristranskost v spominu</a:t>
            </a:r>
            <a:r>
              <a:rPr lang="en-US" altLang="de-DE" sz="2400" dirty="0">
                <a:solidFill>
                  <a:srgbClr val="333333"/>
                </a:solidFill>
              </a:rPr>
              <a:t>: </a:t>
            </a:r>
            <a:r>
              <a:rPr lang="sl-SI" altLang="de-DE" sz="2400" dirty="0">
                <a:solidFill>
                  <a:srgbClr val="333333"/>
                </a:solidFill>
              </a:rPr>
              <a:t>negativne dogodke si bolje zapomnimo kot pozitivne</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Il</a:t>
            </a:r>
            <a:r>
              <a:rPr lang="sl-SI" altLang="de-DE" sz="2400" dirty="0">
                <a:solidFill>
                  <a:srgbClr val="004992"/>
                </a:solidFill>
              </a:rPr>
              <a:t>uzije</a:t>
            </a:r>
            <a:r>
              <a:rPr lang="en-US" altLang="de-DE" sz="2400" dirty="0">
                <a:solidFill>
                  <a:srgbClr val="004992"/>
                </a:solidFill>
              </a:rPr>
              <a:t>/</a:t>
            </a:r>
            <a:r>
              <a:rPr lang="sl-SI" altLang="de-DE" sz="2400" dirty="0">
                <a:solidFill>
                  <a:srgbClr val="004992"/>
                </a:solidFill>
              </a:rPr>
              <a:t>lažni spomini</a:t>
            </a:r>
            <a:r>
              <a:rPr lang="en-US" altLang="de-DE" sz="2400" dirty="0">
                <a:solidFill>
                  <a:srgbClr val="004992"/>
                </a:solidFill>
              </a:rPr>
              <a:t>:</a:t>
            </a:r>
            <a:r>
              <a:rPr lang="en-US" altLang="de-DE" sz="2400" dirty="0">
                <a:solidFill>
                  <a:srgbClr val="333333"/>
                </a:solidFill>
              </a:rPr>
              <a:t> </a:t>
            </a:r>
            <a:r>
              <a:rPr lang="sl-SI" altLang="de-DE" sz="2400" dirty="0">
                <a:solidFill>
                  <a:srgbClr val="333333"/>
                </a:solidFill>
              </a:rPr>
              <a:t>spomini na dogodke, ki se niso zgodili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1868225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Lažni spomini</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34</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08098541"/>
              </p:ext>
            </p:extLst>
          </p:nvPr>
        </p:nvGraphicFramePr>
        <p:xfrm>
          <a:off x="408954" y="2103120"/>
          <a:ext cx="11376000" cy="1097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err="1">
                          <a:ln>
                            <a:noFill/>
                          </a:ln>
                          <a:solidFill>
                            <a:srgbClr val="333333"/>
                          </a:solidFill>
                          <a:effectLst/>
                          <a:latin typeface="+mn-lt"/>
                          <a:ea typeface="+mn-ea"/>
                          <a:cs typeface="+mn-cs"/>
                        </a:rPr>
                        <a:t>Izjava</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err="1">
                          <a:ln>
                            <a:noFill/>
                          </a:ln>
                          <a:solidFill>
                            <a:srgbClr val="333333"/>
                          </a:solidFill>
                          <a:effectLst/>
                          <a:latin typeface="+mn-lt"/>
                          <a:ea typeface="+mn-ea"/>
                          <a:cs typeface="+mn-cs"/>
                        </a:rPr>
                        <a:t>Teleportiraj</a:t>
                      </a:r>
                      <a:r>
                        <a:rPr kumimoji="0" lang="en-US" sz="2000" b="0" i="0" u="none" strike="noStrike" cap="none" normalizeH="0" baseline="0" dirty="0">
                          <a:ln>
                            <a:noFill/>
                          </a:ln>
                          <a:solidFill>
                            <a:srgbClr val="333333"/>
                          </a:solidFill>
                          <a:effectLst/>
                          <a:latin typeface="+mn-lt"/>
                          <a:ea typeface="+mn-ea"/>
                          <a:cs typeface="+mn-cs"/>
                        </a:rPr>
                        <a:t> me Scotty),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pogosto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povezuje</a:t>
                      </a:r>
                      <a:r>
                        <a:rPr kumimoji="0" lang="en-US" sz="2000" b="0" i="0" u="none" strike="noStrike" cap="none" normalizeH="0" baseline="0" dirty="0">
                          <a:ln>
                            <a:noFill/>
                          </a:ln>
                          <a:solidFill>
                            <a:srgbClr val="333333"/>
                          </a:solidFill>
                          <a:effectLst/>
                          <a:latin typeface="+mn-lt"/>
                          <a:ea typeface="+mn-ea"/>
                          <a:cs typeface="+mn-cs"/>
                        </a:rPr>
                        <a:t> s </a:t>
                      </a:r>
                      <a:r>
                        <a:rPr kumimoji="0" lang="en-US" sz="2000" b="0" i="0" u="none" strike="noStrike" cap="none" normalizeH="0" baseline="0" dirty="0" err="1">
                          <a:ln>
                            <a:noFill/>
                          </a:ln>
                          <a:solidFill>
                            <a:srgbClr val="333333"/>
                          </a:solidFill>
                          <a:effectLst/>
                          <a:latin typeface="+mn-lt"/>
                          <a:ea typeface="+mn-ea"/>
                          <a:cs typeface="+mn-cs"/>
                        </a:rPr>
                        <a:t>nadaljevanko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Zvezdne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steze</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tej</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nadaljevanki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nikoli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izrečena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9456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Lažni spomini</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648395257"/>
              </p:ext>
            </p:extLst>
          </p:nvPr>
        </p:nvGraphicFramePr>
        <p:xfrm>
          <a:off x="408954" y="2103120"/>
          <a:ext cx="11376000" cy="2194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err="1">
                          <a:ln>
                            <a:noFill/>
                          </a:ln>
                          <a:solidFill>
                            <a:srgbClr val="333333"/>
                          </a:solidFill>
                          <a:effectLst/>
                          <a:latin typeface="+mn-lt"/>
                          <a:ea typeface="+mn-ea"/>
                          <a:cs typeface="+mn-cs"/>
                        </a:rPr>
                        <a:t>Izjava</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err="1">
                          <a:ln>
                            <a:noFill/>
                          </a:ln>
                          <a:solidFill>
                            <a:srgbClr val="333333"/>
                          </a:solidFill>
                          <a:effectLst/>
                          <a:latin typeface="+mn-lt"/>
                          <a:ea typeface="+mn-ea"/>
                          <a:cs typeface="+mn-cs"/>
                        </a:rPr>
                        <a:t>Teleportiraj</a:t>
                      </a:r>
                      <a:r>
                        <a:rPr kumimoji="0" lang="en-US" sz="2000" b="0" i="0" u="none" strike="noStrike" cap="none" normalizeH="0" baseline="0" dirty="0">
                          <a:ln>
                            <a:noFill/>
                          </a:ln>
                          <a:solidFill>
                            <a:srgbClr val="333333"/>
                          </a:solidFill>
                          <a:effectLst/>
                          <a:latin typeface="+mn-lt"/>
                          <a:ea typeface="+mn-ea"/>
                          <a:cs typeface="+mn-cs"/>
                        </a:rPr>
                        <a:t> me Scotty),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pogosto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povezuje</a:t>
                      </a:r>
                      <a:r>
                        <a:rPr kumimoji="0" lang="en-US" sz="2000" b="0" i="0" u="none" strike="noStrike" cap="none" normalizeH="0" baseline="0" dirty="0">
                          <a:ln>
                            <a:noFill/>
                          </a:ln>
                          <a:solidFill>
                            <a:srgbClr val="333333"/>
                          </a:solidFill>
                          <a:effectLst/>
                          <a:latin typeface="+mn-lt"/>
                          <a:ea typeface="+mn-ea"/>
                          <a:cs typeface="+mn-cs"/>
                        </a:rPr>
                        <a:t> s </a:t>
                      </a:r>
                      <a:r>
                        <a:rPr kumimoji="0" lang="en-US" sz="2000" b="0" i="0" u="none" strike="noStrike" cap="none" normalizeH="0" baseline="0" dirty="0" err="1">
                          <a:ln>
                            <a:noFill/>
                          </a:ln>
                          <a:solidFill>
                            <a:srgbClr val="333333"/>
                          </a:solidFill>
                          <a:effectLst/>
                          <a:latin typeface="+mn-lt"/>
                          <a:ea typeface="+mn-ea"/>
                          <a:cs typeface="+mn-cs"/>
                        </a:rPr>
                        <a:t>nadaljevanko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Zvezdne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steze</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tej</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nadaljevanki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nikoli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izrečena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Nekatere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priče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bombardiranja</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Dresdenu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Nemčija</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spomnijo</a:t>
                      </a:r>
                      <a:r>
                        <a:rPr kumimoji="0" lang="en-US" sz="2000" b="0" i="0" u="none" strike="noStrike" cap="none" normalizeH="0" baseline="0" dirty="0">
                          <a:ln>
                            <a:noFill/>
                          </a:ln>
                          <a:solidFill>
                            <a:srgbClr val="333333"/>
                          </a:solidFill>
                          <a:effectLst/>
                          <a:latin typeface="+mn-lt"/>
                          <a:ea typeface="+mn-ea"/>
                          <a:cs typeface="+mn-cs"/>
                        </a:rPr>
                        <a:t>, da so </a:t>
                      </a:r>
                      <a:r>
                        <a:rPr kumimoji="0" lang="en-US" sz="2000" b="0" i="0" u="none" strike="noStrike" cap="none" normalizeH="0" baseline="0" dirty="0" err="1">
                          <a:ln>
                            <a:noFill/>
                          </a:ln>
                          <a:solidFill>
                            <a:srgbClr val="333333"/>
                          </a:solidFill>
                          <a:effectLst/>
                          <a:latin typeface="+mn-lt"/>
                          <a:ea typeface="+mn-ea"/>
                          <a:cs typeface="+mn-cs"/>
                        </a:rPr>
                        <a:t>po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napadu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nizko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leteča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letala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preganjala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ljudi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so </a:t>
                      </a:r>
                      <a:r>
                        <a:rPr kumimoji="0" lang="en-US" sz="2000" b="0" i="0" u="none" strike="noStrike" cap="none" normalizeH="0" baseline="0" dirty="0" err="1">
                          <a:ln>
                            <a:noFill/>
                          </a:ln>
                          <a:solidFill>
                            <a:srgbClr val="333333"/>
                          </a:solidFill>
                          <a:effectLst/>
                          <a:latin typeface="+mn-lt"/>
                          <a:ea typeface="+mn-ea"/>
                          <a:cs typeface="+mn-cs"/>
                        </a:rPr>
                        <a:t>bežali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Zgodovinarji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zelo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dvomijo</a:t>
                      </a:r>
                      <a:r>
                        <a:rPr kumimoji="0" lang="en-US" sz="2000" b="0" i="0" u="none" strike="noStrike" cap="none" normalizeH="0" baseline="0" dirty="0">
                          <a:ln>
                            <a:noFill/>
                          </a:ln>
                          <a:solidFill>
                            <a:srgbClr val="333333"/>
                          </a:solidFill>
                          <a:effectLst/>
                          <a:latin typeface="+mn-lt"/>
                          <a:ea typeface="+mn-ea"/>
                          <a:cs typeface="+mn-cs"/>
                        </a:rPr>
                        <a:t> v to (</a:t>
                      </a:r>
                      <a:r>
                        <a:rPr kumimoji="0" lang="en-US" sz="2000" b="0" i="0" u="none" strike="noStrike" cap="none" normalizeH="0" baseline="0" dirty="0" err="1">
                          <a:ln>
                            <a:noFill/>
                          </a:ln>
                          <a:solidFill>
                            <a:srgbClr val="333333"/>
                          </a:solidFill>
                          <a:effectLst/>
                          <a:latin typeface="+mn-lt"/>
                          <a:ea typeface="+mn-ea"/>
                          <a:cs typeface="+mn-cs"/>
                        </a:rPr>
                        <a:t>npr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prah</a:t>
                      </a:r>
                      <a:r>
                        <a:rPr kumimoji="0" lang="en-US" sz="2000" b="0" i="0" u="none" strike="noStrike" cap="none" normalizeH="0" baseline="0" dirty="0">
                          <a:ln>
                            <a:noFill/>
                          </a:ln>
                          <a:solidFill>
                            <a:srgbClr val="333333"/>
                          </a:solidFill>
                          <a:effectLst/>
                          <a:latin typeface="+mn-lt"/>
                          <a:ea typeface="+mn-ea"/>
                          <a:cs typeface="+mn-cs"/>
                        </a:rPr>
                        <a:t> in </a:t>
                      </a:r>
                      <a:r>
                        <a:rPr kumimoji="0" lang="en-US" sz="2000" b="0" i="0" u="none" strike="noStrike" cap="none" normalizeH="0" baseline="0" dirty="0" err="1">
                          <a:ln>
                            <a:noFill/>
                          </a:ln>
                          <a:solidFill>
                            <a:srgbClr val="333333"/>
                          </a:solidFill>
                          <a:effectLst/>
                          <a:latin typeface="+mn-lt"/>
                          <a:ea typeface="+mn-ea"/>
                          <a:cs typeface="+mn-cs"/>
                        </a:rPr>
                        <a:t>ogenj</a:t>
                      </a:r>
                      <a:r>
                        <a:rPr kumimoji="0" lang="en-US" sz="2000" b="0" i="0" u="none" strike="noStrike" cap="none" normalizeH="0" baseline="0" dirty="0">
                          <a:ln>
                            <a:noFill/>
                          </a:ln>
                          <a:solidFill>
                            <a:srgbClr val="333333"/>
                          </a:solidFill>
                          <a:effectLst/>
                          <a:latin typeface="+mn-lt"/>
                          <a:ea typeface="+mn-ea"/>
                          <a:cs typeface="+mn-cs"/>
                        </a:rPr>
                        <a:t> so to </a:t>
                      </a:r>
                      <a:r>
                        <a:rPr kumimoji="0" lang="en-US" sz="2000" b="0" i="0" u="none" strike="noStrike" cap="none" normalizeH="0" baseline="0" dirty="0" err="1">
                          <a:ln>
                            <a:noFill/>
                          </a:ln>
                          <a:solidFill>
                            <a:srgbClr val="333333"/>
                          </a:solidFill>
                          <a:effectLst/>
                          <a:latin typeface="+mn-lt"/>
                          <a:ea typeface="+mn-ea"/>
                          <a:cs typeface="+mn-cs"/>
                        </a:rPr>
                        <a:t>onemogočili</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9456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4888"/>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801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Lažni spomini</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709372017"/>
              </p:ext>
            </p:extLst>
          </p:nvPr>
        </p:nvGraphicFramePr>
        <p:xfrm>
          <a:off x="408954" y="2103120"/>
          <a:ext cx="11376000" cy="32918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err="1">
                          <a:ln>
                            <a:noFill/>
                          </a:ln>
                          <a:solidFill>
                            <a:srgbClr val="333333"/>
                          </a:solidFill>
                          <a:effectLst/>
                          <a:latin typeface="+mn-lt"/>
                          <a:ea typeface="+mn-ea"/>
                          <a:cs typeface="+mn-cs"/>
                        </a:rPr>
                        <a:t>Izjava</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err="1">
                          <a:ln>
                            <a:noFill/>
                          </a:ln>
                          <a:solidFill>
                            <a:srgbClr val="333333"/>
                          </a:solidFill>
                          <a:effectLst/>
                          <a:latin typeface="+mn-lt"/>
                          <a:ea typeface="+mn-ea"/>
                          <a:cs typeface="+mn-cs"/>
                        </a:rPr>
                        <a:t>Teleportiraj</a:t>
                      </a:r>
                      <a:r>
                        <a:rPr kumimoji="0" lang="en-US" sz="2000" b="0" i="0" u="none" strike="noStrike" cap="none" normalizeH="0" baseline="0" dirty="0">
                          <a:ln>
                            <a:noFill/>
                          </a:ln>
                          <a:solidFill>
                            <a:srgbClr val="333333"/>
                          </a:solidFill>
                          <a:effectLst/>
                          <a:latin typeface="+mn-lt"/>
                          <a:ea typeface="+mn-ea"/>
                          <a:cs typeface="+mn-cs"/>
                        </a:rPr>
                        <a:t> me Scotty),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pogosto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povezuje</a:t>
                      </a:r>
                      <a:r>
                        <a:rPr kumimoji="0" lang="en-US" sz="2000" b="0" i="0" u="none" strike="noStrike" cap="none" normalizeH="0" baseline="0" dirty="0">
                          <a:ln>
                            <a:noFill/>
                          </a:ln>
                          <a:solidFill>
                            <a:srgbClr val="333333"/>
                          </a:solidFill>
                          <a:effectLst/>
                          <a:latin typeface="+mn-lt"/>
                          <a:ea typeface="+mn-ea"/>
                          <a:cs typeface="+mn-cs"/>
                        </a:rPr>
                        <a:t> s </a:t>
                      </a:r>
                      <a:r>
                        <a:rPr kumimoji="0" lang="en-US" sz="2000" b="0" i="0" u="none" strike="noStrike" cap="none" normalizeH="0" baseline="0" dirty="0" err="1">
                          <a:ln>
                            <a:noFill/>
                          </a:ln>
                          <a:solidFill>
                            <a:srgbClr val="333333"/>
                          </a:solidFill>
                          <a:effectLst/>
                          <a:latin typeface="+mn-lt"/>
                          <a:ea typeface="+mn-ea"/>
                          <a:cs typeface="+mn-cs"/>
                        </a:rPr>
                        <a:t>nadaljevanko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Zvezdne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steze</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tej</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nadaljevanki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nikoli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izrečena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Nekatere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priče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bombardiranja</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Dresdenu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Nemčija</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spomnijo</a:t>
                      </a:r>
                      <a:r>
                        <a:rPr kumimoji="0" lang="en-US" sz="2000" b="0" i="0" u="none" strike="noStrike" cap="none" normalizeH="0" baseline="0" dirty="0">
                          <a:ln>
                            <a:noFill/>
                          </a:ln>
                          <a:solidFill>
                            <a:srgbClr val="333333"/>
                          </a:solidFill>
                          <a:effectLst/>
                          <a:latin typeface="+mn-lt"/>
                          <a:ea typeface="+mn-ea"/>
                          <a:cs typeface="+mn-cs"/>
                        </a:rPr>
                        <a:t>, da so </a:t>
                      </a:r>
                      <a:r>
                        <a:rPr kumimoji="0" lang="en-US" sz="2000" b="0" i="0" u="none" strike="noStrike" cap="none" normalizeH="0" baseline="0" dirty="0" err="1">
                          <a:ln>
                            <a:noFill/>
                          </a:ln>
                          <a:solidFill>
                            <a:srgbClr val="333333"/>
                          </a:solidFill>
                          <a:effectLst/>
                          <a:latin typeface="+mn-lt"/>
                          <a:ea typeface="+mn-ea"/>
                          <a:cs typeface="+mn-cs"/>
                        </a:rPr>
                        <a:t>po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napadu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nizko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leteča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letala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preganjala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ljudi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so </a:t>
                      </a:r>
                      <a:r>
                        <a:rPr kumimoji="0" lang="en-US" sz="2000" b="0" i="0" u="none" strike="noStrike" cap="none" normalizeH="0" baseline="0" dirty="0" err="1">
                          <a:ln>
                            <a:noFill/>
                          </a:ln>
                          <a:solidFill>
                            <a:srgbClr val="333333"/>
                          </a:solidFill>
                          <a:effectLst/>
                          <a:latin typeface="+mn-lt"/>
                          <a:ea typeface="+mn-ea"/>
                          <a:cs typeface="+mn-cs"/>
                        </a:rPr>
                        <a:t>bežali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Zgodovinarji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zelo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dvomijo</a:t>
                      </a:r>
                      <a:r>
                        <a:rPr kumimoji="0" lang="en-US" sz="2000" b="0" i="0" u="none" strike="noStrike" cap="none" normalizeH="0" baseline="0" dirty="0">
                          <a:ln>
                            <a:noFill/>
                          </a:ln>
                          <a:solidFill>
                            <a:srgbClr val="333333"/>
                          </a:solidFill>
                          <a:effectLst/>
                          <a:latin typeface="+mn-lt"/>
                          <a:ea typeface="+mn-ea"/>
                          <a:cs typeface="+mn-cs"/>
                        </a:rPr>
                        <a:t> v to (</a:t>
                      </a:r>
                      <a:r>
                        <a:rPr kumimoji="0" lang="en-US" sz="2000" b="0" i="0" u="none" strike="noStrike" cap="none" normalizeH="0" baseline="0" dirty="0" err="1">
                          <a:ln>
                            <a:noFill/>
                          </a:ln>
                          <a:solidFill>
                            <a:srgbClr val="333333"/>
                          </a:solidFill>
                          <a:effectLst/>
                          <a:latin typeface="+mn-lt"/>
                          <a:ea typeface="+mn-ea"/>
                          <a:cs typeface="+mn-cs"/>
                        </a:rPr>
                        <a:t>npr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prah</a:t>
                      </a:r>
                      <a:r>
                        <a:rPr kumimoji="0" lang="en-US" sz="2000" b="0" i="0" u="none" strike="noStrike" cap="none" normalizeH="0" baseline="0" dirty="0">
                          <a:ln>
                            <a:noFill/>
                          </a:ln>
                          <a:solidFill>
                            <a:srgbClr val="333333"/>
                          </a:solidFill>
                          <a:effectLst/>
                          <a:latin typeface="+mn-lt"/>
                          <a:ea typeface="+mn-ea"/>
                          <a:cs typeface="+mn-cs"/>
                        </a:rPr>
                        <a:t> in </a:t>
                      </a:r>
                      <a:r>
                        <a:rPr kumimoji="0" lang="en-US" sz="2000" b="0" i="0" u="none" strike="noStrike" cap="none" normalizeH="0" baseline="0" dirty="0" err="1">
                          <a:ln>
                            <a:noFill/>
                          </a:ln>
                          <a:solidFill>
                            <a:srgbClr val="333333"/>
                          </a:solidFill>
                          <a:effectLst/>
                          <a:latin typeface="+mn-lt"/>
                          <a:ea typeface="+mn-ea"/>
                          <a:cs typeface="+mn-cs"/>
                        </a:rPr>
                        <a:t>ogenj</a:t>
                      </a:r>
                      <a:r>
                        <a:rPr kumimoji="0" lang="en-US" sz="2000" b="0" i="0" u="none" strike="noStrike" cap="none" normalizeH="0" baseline="0" dirty="0">
                          <a:ln>
                            <a:noFill/>
                          </a:ln>
                          <a:solidFill>
                            <a:srgbClr val="333333"/>
                          </a:solidFill>
                          <a:effectLst/>
                          <a:latin typeface="+mn-lt"/>
                          <a:ea typeface="+mn-ea"/>
                          <a:cs typeface="+mn-cs"/>
                        </a:rPr>
                        <a:t> so to </a:t>
                      </a:r>
                      <a:r>
                        <a:rPr kumimoji="0" lang="en-US" sz="2000" b="0" i="0" u="none" strike="noStrike" cap="none" normalizeH="0" baseline="0" dirty="0" err="1">
                          <a:ln>
                            <a:noFill/>
                          </a:ln>
                          <a:solidFill>
                            <a:srgbClr val="333333"/>
                          </a:solidFill>
                          <a:effectLst/>
                          <a:latin typeface="+mn-lt"/>
                          <a:ea typeface="+mn-ea"/>
                          <a:cs typeface="+mn-cs"/>
                        </a:rPr>
                        <a:t>onemogočili</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Slavni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psiholog</a:t>
                      </a:r>
                      <a:r>
                        <a:rPr kumimoji="0" lang="en-US" sz="2000" b="0" i="0" u="none" strike="noStrike" cap="none" normalizeH="0" baseline="0" dirty="0">
                          <a:ln>
                            <a:noFill/>
                          </a:ln>
                          <a:solidFill>
                            <a:srgbClr val="333333"/>
                          </a:solidFill>
                          <a:effectLst/>
                          <a:latin typeface="+mn-lt"/>
                          <a:ea typeface="+mn-ea"/>
                          <a:cs typeface="+mn-cs"/>
                        </a:rPr>
                        <a:t> Jean Piaget </a:t>
                      </a:r>
                      <a:r>
                        <a:rPr kumimoji="0" lang="en-US" sz="2000" b="0" i="0" u="none" strike="noStrike" cap="none" normalizeH="0" baseline="0" dirty="0" err="1">
                          <a:ln>
                            <a:noFill/>
                          </a:ln>
                          <a:solidFill>
                            <a:srgbClr val="333333"/>
                          </a:solidFill>
                          <a:effectLst/>
                          <a:latin typeface="+mn-lt"/>
                          <a:ea typeface="+mn-ea"/>
                          <a:cs typeface="+mn-cs"/>
                        </a:rPr>
                        <a:t>si</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zapomnil</a:t>
                      </a:r>
                      <a:r>
                        <a:rPr kumimoji="0" lang="en-US" sz="2000" b="0" i="0" u="none" strike="noStrike" cap="none" normalizeH="0" baseline="0" dirty="0">
                          <a:ln>
                            <a:noFill/>
                          </a:ln>
                          <a:solidFill>
                            <a:srgbClr val="333333"/>
                          </a:solidFill>
                          <a:effectLst/>
                          <a:latin typeface="+mn-lt"/>
                          <a:ea typeface="+mn-ea"/>
                          <a:cs typeface="+mn-cs"/>
                        </a:rPr>
                        <a:t>, da je </a:t>
                      </a:r>
                      <a:r>
                        <a:rPr kumimoji="0" lang="en-US" sz="2000" b="0" i="0" u="none" strike="noStrike" cap="none" normalizeH="0" baseline="0" dirty="0" err="1">
                          <a:ln>
                            <a:noFill/>
                          </a:ln>
                          <a:solidFill>
                            <a:srgbClr val="333333"/>
                          </a:solidFill>
                          <a:effectLst/>
                          <a:latin typeface="+mn-lt"/>
                          <a:ea typeface="+mn-ea"/>
                          <a:cs typeface="+mn-cs"/>
                        </a:rPr>
                        <a:t>bil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dvoletnik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ugrabljen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Izkazalo</a:t>
                      </a:r>
                      <a:r>
                        <a:rPr kumimoji="0" lang="en-US" sz="2000" b="0" i="0" u="none" strike="noStrike" cap="none" normalizeH="0" baseline="0" dirty="0">
                          <a:ln>
                            <a:noFill/>
                          </a:ln>
                          <a:solidFill>
                            <a:srgbClr val="333333"/>
                          </a:solidFill>
                          <a:effectLst/>
                          <a:latin typeface="+mn-lt"/>
                          <a:ea typeface="+mn-ea"/>
                          <a:cs typeface="+mn-cs"/>
                        </a:rPr>
                        <a:t> se je, da </a:t>
                      </a:r>
                      <a:r>
                        <a:rPr kumimoji="0" lang="en-US" sz="2000" b="0" i="0" u="none" strike="noStrike" cap="none" normalizeH="0" baseline="0" dirty="0" err="1">
                          <a:ln>
                            <a:noFill/>
                          </a:ln>
                          <a:solidFill>
                            <a:srgbClr val="333333"/>
                          </a:solidFill>
                          <a:effectLst/>
                          <a:latin typeface="+mn-lt"/>
                          <a:ea typeface="+mn-ea"/>
                          <a:cs typeface="+mn-cs"/>
                        </a:rPr>
                        <a:t>si</a:t>
                      </a:r>
                      <a:r>
                        <a:rPr kumimoji="0" lang="en-US" sz="2000" b="0" i="0" u="none" strike="noStrike" cap="none" normalizeH="0" baseline="0" dirty="0">
                          <a:ln>
                            <a:noFill/>
                          </a:ln>
                          <a:solidFill>
                            <a:srgbClr val="333333"/>
                          </a:solidFill>
                          <a:effectLst/>
                          <a:latin typeface="+mn-lt"/>
                          <a:ea typeface="+mn-ea"/>
                          <a:cs typeface="+mn-cs"/>
                        </a:rPr>
                        <a:t> je to </a:t>
                      </a:r>
                      <a:r>
                        <a:rPr kumimoji="0" lang="en-US" sz="2000" b="0" i="0" u="none" strike="noStrike" cap="none" normalizeH="0" baseline="0" dirty="0" err="1">
                          <a:ln>
                            <a:noFill/>
                          </a:ln>
                          <a:solidFill>
                            <a:srgbClr val="333333"/>
                          </a:solidFill>
                          <a:effectLst/>
                          <a:latin typeface="+mn-lt"/>
                          <a:ea typeface="+mn-ea"/>
                          <a:cs typeface="+mn-cs"/>
                        </a:rPr>
                        <a:t>zgodbo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izmislila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varuška</a:t>
                      </a:r>
                      <a:r>
                        <a:rPr kumimoji="0" lang="en-US" sz="2000" b="0" i="0" u="none" strike="noStrike" cap="none" normalizeH="0" baseline="0" dirty="0">
                          <a:ln>
                            <a:noFill/>
                          </a:ln>
                          <a:solidFill>
                            <a:srgbClr val="333333"/>
                          </a:solidFill>
                          <a:effectLst/>
                          <a:latin typeface="+mn-lt"/>
                          <a:ea typeface="+mn-ea"/>
                          <a:cs typeface="+mn-cs"/>
                        </a:rPr>
                        <a:t> in mu jo </a:t>
                      </a:r>
                      <a:r>
                        <a:rPr kumimoji="0" lang="en-US" sz="2000" b="0" i="0" u="none" strike="noStrike" cap="none" normalizeH="0" baseline="0" dirty="0" err="1">
                          <a:ln>
                            <a:noFill/>
                          </a:ln>
                          <a:solidFill>
                            <a:srgbClr val="333333"/>
                          </a:solidFill>
                          <a:effectLst/>
                          <a:latin typeface="+mn-lt"/>
                          <a:ea typeface="+mn-ea"/>
                          <a:cs typeface="+mn-cs"/>
                        </a:rPr>
                        <a:t>večkrat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pripovedovala</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9456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4888"/>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95216"/>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916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Lažni spomini</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381669437"/>
              </p:ext>
            </p:extLst>
          </p:nvPr>
        </p:nvGraphicFramePr>
        <p:xfrm>
          <a:off x="408954" y="2103120"/>
          <a:ext cx="11376000" cy="43891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err="1">
                          <a:ln>
                            <a:noFill/>
                          </a:ln>
                          <a:solidFill>
                            <a:srgbClr val="333333"/>
                          </a:solidFill>
                          <a:effectLst/>
                          <a:latin typeface="+mn-lt"/>
                          <a:ea typeface="+mn-ea"/>
                          <a:cs typeface="+mn-cs"/>
                        </a:rPr>
                        <a:t>Izjava</a:t>
                      </a:r>
                      <a:r>
                        <a:rPr kumimoji="0" lang="en-US" sz="2000" b="0" i="0" u="none" strike="noStrike" cap="none" normalizeH="0" baseline="0">
                          <a:ln>
                            <a:noFill/>
                          </a:ln>
                          <a:solidFill>
                            <a:srgbClr val="333333"/>
                          </a:solidFill>
                          <a:effectLst/>
                          <a:latin typeface="+mn-lt"/>
                          <a:ea typeface="+mn-ea"/>
                          <a:cs typeface="+mn-cs"/>
                        </a:rPr>
                        <a:t> “Beam </a:t>
                      </a:r>
                      <a:r>
                        <a:rPr kumimoji="0" lang="en-US" sz="2000" b="0" i="0" u="none" strike="noStrike" cap="none" normalizeH="0" baseline="0" dirty="0">
                          <a:ln>
                            <a:noFill/>
                          </a:ln>
                          <a:solidFill>
                            <a:srgbClr val="333333"/>
                          </a:solidFill>
                          <a:effectLst/>
                          <a:latin typeface="+mn-lt"/>
                          <a:ea typeface="+mn-ea"/>
                          <a:cs typeface="+mn-cs"/>
                        </a:rPr>
                        <a:t>me up</a:t>
                      </a:r>
                      <a:r>
                        <a:rPr kumimoji="0" lang="en-US" sz="2000" b="0" i="0" u="none" strike="noStrike" cap="none" normalizeH="0" baseline="0">
                          <a:ln>
                            <a:noFill/>
                          </a:ln>
                          <a:solidFill>
                            <a:srgbClr val="333333"/>
                          </a:solidFill>
                          <a:effectLst/>
                          <a:latin typeface="+mn-lt"/>
                          <a:ea typeface="+mn-ea"/>
                          <a:cs typeface="+mn-cs"/>
                        </a:rPr>
                        <a:t>, Scotty” </a:t>
                      </a:r>
                      <a:r>
                        <a:rPr kumimoji="0" lang="en-US"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err="1">
                          <a:ln>
                            <a:noFill/>
                          </a:ln>
                          <a:solidFill>
                            <a:srgbClr val="333333"/>
                          </a:solidFill>
                          <a:effectLst/>
                          <a:latin typeface="+mn-lt"/>
                          <a:ea typeface="+mn-ea"/>
                          <a:cs typeface="+mn-cs"/>
                        </a:rPr>
                        <a:t>Teleportiraj</a:t>
                      </a:r>
                      <a:r>
                        <a:rPr kumimoji="0" lang="en-US" sz="2000" b="0" i="0" u="none" strike="noStrike" cap="none" normalizeH="0" baseline="0" dirty="0">
                          <a:ln>
                            <a:noFill/>
                          </a:ln>
                          <a:solidFill>
                            <a:srgbClr val="333333"/>
                          </a:solidFill>
                          <a:effectLst/>
                          <a:latin typeface="+mn-lt"/>
                          <a:ea typeface="+mn-ea"/>
                          <a:cs typeface="+mn-cs"/>
                        </a:rPr>
                        <a:t> me Scotty),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pogosto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povezuje</a:t>
                      </a:r>
                      <a:r>
                        <a:rPr kumimoji="0" lang="en-US" sz="2000" b="0" i="0" u="none" strike="noStrike" cap="none" normalizeH="0" baseline="0" dirty="0">
                          <a:ln>
                            <a:noFill/>
                          </a:ln>
                          <a:solidFill>
                            <a:srgbClr val="333333"/>
                          </a:solidFill>
                          <a:effectLst/>
                          <a:latin typeface="+mn-lt"/>
                          <a:ea typeface="+mn-ea"/>
                          <a:cs typeface="+mn-cs"/>
                        </a:rPr>
                        <a:t> s </a:t>
                      </a:r>
                      <a:r>
                        <a:rPr kumimoji="0" lang="en-US" sz="2000" b="0" i="0" u="none" strike="noStrike" cap="none" normalizeH="0" baseline="0" dirty="0" err="1">
                          <a:ln>
                            <a:noFill/>
                          </a:ln>
                          <a:solidFill>
                            <a:srgbClr val="333333"/>
                          </a:solidFill>
                          <a:effectLst/>
                          <a:latin typeface="+mn-lt"/>
                          <a:ea typeface="+mn-ea"/>
                          <a:cs typeface="+mn-cs"/>
                        </a:rPr>
                        <a:t>nadaljevanko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Zvezdne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steze</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tej</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nadaljevanki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nikoli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izrečena</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Nekatere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priče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bombardiranja</a:t>
                      </a:r>
                      <a:r>
                        <a:rPr kumimoji="0" lang="en-US" sz="2000" b="0" i="0" u="none" strike="noStrike" cap="none" normalizeH="0" baseline="0" dirty="0">
                          <a:ln>
                            <a:noFill/>
                          </a:ln>
                          <a:solidFill>
                            <a:srgbClr val="333333"/>
                          </a:solidFill>
                          <a:effectLst/>
                          <a:latin typeface="+mn-lt"/>
                          <a:ea typeface="+mn-ea"/>
                          <a:cs typeface="+mn-cs"/>
                        </a:rPr>
                        <a:t> v </a:t>
                      </a:r>
                      <a:r>
                        <a:rPr kumimoji="0" lang="en-US" sz="2000" b="0" i="0" u="none" strike="noStrike" cap="none" normalizeH="0" baseline="0" dirty="0" err="1">
                          <a:ln>
                            <a:noFill/>
                          </a:ln>
                          <a:solidFill>
                            <a:srgbClr val="333333"/>
                          </a:solidFill>
                          <a:effectLst/>
                          <a:latin typeface="+mn-lt"/>
                          <a:ea typeface="+mn-ea"/>
                          <a:cs typeface="+mn-cs"/>
                        </a:rPr>
                        <a:t>Dresdenu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Nemčija</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spomnijo</a:t>
                      </a:r>
                      <a:r>
                        <a:rPr kumimoji="0" lang="en-US" sz="2000" b="0" i="0" u="none" strike="noStrike" cap="none" normalizeH="0" baseline="0" dirty="0">
                          <a:ln>
                            <a:noFill/>
                          </a:ln>
                          <a:solidFill>
                            <a:srgbClr val="333333"/>
                          </a:solidFill>
                          <a:effectLst/>
                          <a:latin typeface="+mn-lt"/>
                          <a:ea typeface="+mn-ea"/>
                          <a:cs typeface="+mn-cs"/>
                        </a:rPr>
                        <a:t>, da so </a:t>
                      </a:r>
                      <a:r>
                        <a:rPr kumimoji="0" lang="en-US" sz="2000" b="0" i="0" u="none" strike="noStrike" cap="none" normalizeH="0" baseline="0" dirty="0" err="1">
                          <a:ln>
                            <a:noFill/>
                          </a:ln>
                          <a:solidFill>
                            <a:srgbClr val="333333"/>
                          </a:solidFill>
                          <a:effectLst/>
                          <a:latin typeface="+mn-lt"/>
                          <a:ea typeface="+mn-ea"/>
                          <a:cs typeface="+mn-cs"/>
                        </a:rPr>
                        <a:t>po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napadu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nizko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leteča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letala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preganjala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ljudi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ki</a:t>
                      </a:r>
                      <a:r>
                        <a:rPr kumimoji="0" lang="en-US" sz="2000" b="0" i="0" u="none" strike="noStrike" cap="none" normalizeH="0" baseline="0" dirty="0">
                          <a:ln>
                            <a:noFill/>
                          </a:ln>
                          <a:solidFill>
                            <a:srgbClr val="333333"/>
                          </a:solidFill>
                          <a:effectLst/>
                          <a:latin typeface="+mn-lt"/>
                          <a:ea typeface="+mn-ea"/>
                          <a:cs typeface="+mn-cs"/>
                        </a:rPr>
                        <a:t> so </a:t>
                      </a:r>
                      <a:r>
                        <a:rPr kumimoji="0" lang="en-US" sz="2000" b="0" i="0" u="none" strike="noStrike" cap="none" normalizeH="0" baseline="0" dirty="0" err="1">
                          <a:ln>
                            <a:noFill/>
                          </a:ln>
                          <a:solidFill>
                            <a:srgbClr val="333333"/>
                          </a:solidFill>
                          <a:effectLst/>
                          <a:latin typeface="+mn-lt"/>
                          <a:ea typeface="+mn-ea"/>
                          <a:cs typeface="+mn-cs"/>
                        </a:rPr>
                        <a:t>bežali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Zgodovinarji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zelo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dvomijo</a:t>
                      </a:r>
                      <a:r>
                        <a:rPr kumimoji="0" lang="en-US" sz="2000" b="0" i="0" u="none" strike="noStrike" cap="none" normalizeH="0" baseline="0" dirty="0">
                          <a:ln>
                            <a:noFill/>
                          </a:ln>
                          <a:solidFill>
                            <a:srgbClr val="333333"/>
                          </a:solidFill>
                          <a:effectLst/>
                          <a:latin typeface="+mn-lt"/>
                          <a:ea typeface="+mn-ea"/>
                          <a:cs typeface="+mn-cs"/>
                        </a:rPr>
                        <a:t> v to (</a:t>
                      </a:r>
                      <a:r>
                        <a:rPr kumimoji="0" lang="en-US" sz="2000" b="0" i="0" u="none" strike="noStrike" cap="none" normalizeH="0" baseline="0" dirty="0" err="1">
                          <a:ln>
                            <a:noFill/>
                          </a:ln>
                          <a:solidFill>
                            <a:srgbClr val="333333"/>
                          </a:solidFill>
                          <a:effectLst/>
                          <a:latin typeface="+mn-lt"/>
                          <a:ea typeface="+mn-ea"/>
                          <a:cs typeface="+mn-cs"/>
                        </a:rPr>
                        <a:t>npr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prah</a:t>
                      </a:r>
                      <a:r>
                        <a:rPr kumimoji="0" lang="en-US" sz="2000" b="0" i="0" u="none" strike="noStrike" cap="none" normalizeH="0" baseline="0" dirty="0">
                          <a:ln>
                            <a:noFill/>
                          </a:ln>
                          <a:solidFill>
                            <a:srgbClr val="333333"/>
                          </a:solidFill>
                          <a:effectLst/>
                          <a:latin typeface="+mn-lt"/>
                          <a:ea typeface="+mn-ea"/>
                          <a:cs typeface="+mn-cs"/>
                        </a:rPr>
                        <a:t> in </a:t>
                      </a:r>
                      <a:r>
                        <a:rPr kumimoji="0" lang="en-US" sz="2000" b="0" i="0" u="none" strike="noStrike" cap="none" normalizeH="0" baseline="0" dirty="0" err="1">
                          <a:ln>
                            <a:noFill/>
                          </a:ln>
                          <a:solidFill>
                            <a:srgbClr val="333333"/>
                          </a:solidFill>
                          <a:effectLst/>
                          <a:latin typeface="+mn-lt"/>
                          <a:ea typeface="+mn-ea"/>
                          <a:cs typeface="+mn-cs"/>
                        </a:rPr>
                        <a:t>ogenj</a:t>
                      </a:r>
                      <a:r>
                        <a:rPr kumimoji="0" lang="en-US" sz="2000" b="0" i="0" u="none" strike="noStrike" cap="none" normalizeH="0" baseline="0" dirty="0">
                          <a:ln>
                            <a:noFill/>
                          </a:ln>
                          <a:solidFill>
                            <a:srgbClr val="333333"/>
                          </a:solidFill>
                          <a:effectLst/>
                          <a:latin typeface="+mn-lt"/>
                          <a:ea typeface="+mn-ea"/>
                          <a:cs typeface="+mn-cs"/>
                        </a:rPr>
                        <a:t> so to </a:t>
                      </a:r>
                      <a:r>
                        <a:rPr kumimoji="0" lang="en-US" sz="2000" b="0" i="0" u="none" strike="noStrike" cap="none" normalizeH="0" baseline="0" dirty="0" err="1">
                          <a:ln>
                            <a:noFill/>
                          </a:ln>
                          <a:solidFill>
                            <a:srgbClr val="333333"/>
                          </a:solidFill>
                          <a:effectLst/>
                          <a:latin typeface="+mn-lt"/>
                          <a:ea typeface="+mn-ea"/>
                          <a:cs typeface="+mn-cs"/>
                        </a:rPr>
                        <a:t>onemogočili</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pPr>
                        <a:lnSpc>
                          <a:spcPct val="100000"/>
                        </a:lnSpc>
                        <a:spcBef>
                          <a:spcPts val="1200"/>
                        </a:spcBef>
                      </a:pPr>
                      <a:endParaRPr lang="en-US" sz="20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Slavni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psiholog</a:t>
                      </a:r>
                      <a:r>
                        <a:rPr kumimoji="0" lang="en-US" sz="2000" b="0" i="0" u="none" strike="noStrike" cap="none" normalizeH="0" baseline="0" dirty="0">
                          <a:ln>
                            <a:noFill/>
                          </a:ln>
                          <a:solidFill>
                            <a:srgbClr val="333333"/>
                          </a:solidFill>
                          <a:effectLst/>
                          <a:latin typeface="+mn-lt"/>
                          <a:ea typeface="+mn-ea"/>
                          <a:cs typeface="+mn-cs"/>
                        </a:rPr>
                        <a:t> Jean Piaget </a:t>
                      </a:r>
                      <a:r>
                        <a:rPr kumimoji="0" lang="en-US" sz="2000" b="0" i="0" u="none" strike="noStrike" cap="none" normalizeH="0" baseline="0" dirty="0" err="1">
                          <a:ln>
                            <a:noFill/>
                          </a:ln>
                          <a:solidFill>
                            <a:srgbClr val="333333"/>
                          </a:solidFill>
                          <a:effectLst/>
                          <a:latin typeface="+mn-lt"/>
                          <a:ea typeface="+mn-ea"/>
                          <a:cs typeface="+mn-cs"/>
                        </a:rPr>
                        <a:t>si</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zapomnil</a:t>
                      </a:r>
                      <a:r>
                        <a:rPr kumimoji="0" lang="en-US" sz="2000" b="0" i="0" u="none" strike="noStrike" cap="none" normalizeH="0" baseline="0" dirty="0">
                          <a:ln>
                            <a:noFill/>
                          </a:ln>
                          <a:solidFill>
                            <a:srgbClr val="333333"/>
                          </a:solidFill>
                          <a:effectLst/>
                          <a:latin typeface="+mn-lt"/>
                          <a:ea typeface="+mn-ea"/>
                          <a:cs typeface="+mn-cs"/>
                        </a:rPr>
                        <a:t>, da je </a:t>
                      </a:r>
                      <a:r>
                        <a:rPr kumimoji="0" lang="en-US" sz="2000" b="0" i="0" u="none" strike="noStrike" cap="none" normalizeH="0" baseline="0" dirty="0" err="1">
                          <a:ln>
                            <a:noFill/>
                          </a:ln>
                          <a:solidFill>
                            <a:srgbClr val="333333"/>
                          </a:solidFill>
                          <a:effectLst/>
                          <a:latin typeface="+mn-lt"/>
                          <a:ea typeface="+mn-ea"/>
                          <a:cs typeface="+mn-cs"/>
                        </a:rPr>
                        <a:t>bil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dvoletnik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ugrabljen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Izkazalo</a:t>
                      </a:r>
                      <a:r>
                        <a:rPr kumimoji="0" lang="en-US" sz="2000" b="0" i="0" u="none" strike="noStrike" cap="none" normalizeH="0" baseline="0" dirty="0">
                          <a:ln>
                            <a:noFill/>
                          </a:ln>
                          <a:solidFill>
                            <a:srgbClr val="333333"/>
                          </a:solidFill>
                          <a:effectLst/>
                          <a:latin typeface="+mn-lt"/>
                          <a:ea typeface="+mn-ea"/>
                          <a:cs typeface="+mn-cs"/>
                        </a:rPr>
                        <a:t> se je, da </a:t>
                      </a:r>
                      <a:r>
                        <a:rPr kumimoji="0" lang="en-US" sz="2000" b="0" i="0" u="none" strike="noStrike" cap="none" normalizeH="0" baseline="0" dirty="0" err="1">
                          <a:ln>
                            <a:noFill/>
                          </a:ln>
                          <a:solidFill>
                            <a:srgbClr val="333333"/>
                          </a:solidFill>
                          <a:effectLst/>
                          <a:latin typeface="+mn-lt"/>
                          <a:ea typeface="+mn-ea"/>
                          <a:cs typeface="+mn-cs"/>
                        </a:rPr>
                        <a:t>si</a:t>
                      </a:r>
                      <a:r>
                        <a:rPr kumimoji="0" lang="en-US" sz="2000" b="0" i="0" u="none" strike="noStrike" cap="none" normalizeH="0" baseline="0" dirty="0">
                          <a:ln>
                            <a:noFill/>
                          </a:ln>
                          <a:solidFill>
                            <a:srgbClr val="333333"/>
                          </a:solidFill>
                          <a:effectLst/>
                          <a:latin typeface="+mn-lt"/>
                          <a:ea typeface="+mn-ea"/>
                          <a:cs typeface="+mn-cs"/>
                        </a:rPr>
                        <a:t> je to </a:t>
                      </a:r>
                      <a:r>
                        <a:rPr kumimoji="0" lang="en-US" sz="2000" b="0" i="0" u="none" strike="noStrike" cap="none" normalizeH="0" baseline="0" dirty="0" err="1">
                          <a:ln>
                            <a:noFill/>
                          </a:ln>
                          <a:solidFill>
                            <a:srgbClr val="333333"/>
                          </a:solidFill>
                          <a:effectLst/>
                          <a:latin typeface="+mn-lt"/>
                          <a:ea typeface="+mn-ea"/>
                          <a:cs typeface="+mn-cs"/>
                        </a:rPr>
                        <a:t>zgodbo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izmislila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varuška</a:t>
                      </a:r>
                      <a:r>
                        <a:rPr kumimoji="0" lang="en-US" sz="2000" b="0" i="0" u="none" strike="noStrike" cap="none" normalizeH="0" baseline="0" dirty="0">
                          <a:ln>
                            <a:noFill/>
                          </a:ln>
                          <a:solidFill>
                            <a:srgbClr val="333333"/>
                          </a:solidFill>
                          <a:effectLst/>
                          <a:latin typeface="+mn-lt"/>
                          <a:ea typeface="+mn-ea"/>
                          <a:cs typeface="+mn-cs"/>
                        </a:rPr>
                        <a:t> in mu jo </a:t>
                      </a:r>
                      <a:r>
                        <a:rPr kumimoji="0" lang="en-US" sz="2000" b="0" i="0" u="none" strike="noStrike" cap="none" normalizeH="0" baseline="0" dirty="0" err="1">
                          <a:ln>
                            <a:noFill/>
                          </a:ln>
                          <a:solidFill>
                            <a:srgbClr val="333333"/>
                          </a:solidFill>
                          <a:effectLst/>
                          <a:latin typeface="+mn-lt"/>
                          <a:ea typeface="+mn-ea"/>
                          <a:cs typeface="+mn-cs"/>
                        </a:rPr>
                        <a:t>večkrat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pripovedovala</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97280">
                <a:tc>
                  <a:txBody>
                    <a:bodyPr/>
                    <a:lstStyle/>
                    <a:p>
                      <a:pPr>
                        <a:lnSpc>
                          <a:spcPct val="100000"/>
                        </a:lnSpc>
                        <a:spcBef>
                          <a:spcPts val="1200"/>
                        </a:spcBef>
                      </a:pPr>
                      <a:endParaRPr lang="en-US" sz="20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V </a:t>
                      </a:r>
                      <a:r>
                        <a:rPr kumimoji="0" lang="en-US" sz="2000" b="0" i="0" u="none" strike="noStrike" cap="none" normalizeH="0" baseline="0" dirty="0" err="1">
                          <a:ln>
                            <a:noFill/>
                          </a:ln>
                          <a:solidFill>
                            <a:srgbClr val="333333"/>
                          </a:solidFill>
                          <a:effectLst/>
                          <a:latin typeface="+mn-lt"/>
                          <a:ea typeface="+mn-ea"/>
                          <a:cs typeface="+mn-cs"/>
                        </a:rPr>
                        <a:t>eksperimentu</a:t>
                      </a:r>
                      <a:r>
                        <a:rPr kumimoji="0" lang="en-US" sz="2000" b="0" i="0" u="none" strike="noStrike" cap="none" normalizeH="0" baseline="0" dirty="0">
                          <a:ln>
                            <a:noFill/>
                          </a:ln>
                          <a:solidFill>
                            <a:srgbClr val="333333"/>
                          </a:solidFill>
                          <a:effectLst/>
                          <a:latin typeface="+mn-lt"/>
                          <a:ea typeface="+mn-ea"/>
                          <a:cs typeface="+mn-cs"/>
                        </a:rPr>
                        <a:t> so </a:t>
                      </a:r>
                      <a:r>
                        <a:rPr kumimoji="0" lang="en-US" sz="2000" b="0" i="0" u="none" strike="noStrike" cap="none" normalizeH="0" baseline="0" dirty="0" err="1">
                          <a:ln>
                            <a:noFill/>
                          </a:ln>
                          <a:solidFill>
                            <a:srgbClr val="333333"/>
                          </a:solidFill>
                          <a:effectLst/>
                          <a:latin typeface="+mn-lt"/>
                          <a:ea typeface="+mn-ea"/>
                          <a:cs typeface="+mn-cs"/>
                        </a:rPr>
                        <a:t>udeležencem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pokazali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reklamo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Disney World, v </a:t>
                      </a:r>
                      <a:r>
                        <a:rPr kumimoji="0" lang="en-US" sz="2000" b="0" i="0" u="none" strike="noStrike" cap="none" normalizeH="0" baseline="0" dirty="0" err="1">
                          <a:ln>
                            <a:noFill/>
                          </a:ln>
                          <a:solidFill>
                            <a:srgbClr val="333333"/>
                          </a:solidFill>
                          <a:effectLst/>
                          <a:latin typeface="+mn-lt"/>
                          <a:ea typeface="+mn-ea"/>
                          <a:cs typeface="+mn-cs"/>
                        </a:rPr>
                        <a:t>katerem</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pojavlja</a:t>
                      </a:r>
                      <a:r>
                        <a:rPr kumimoji="0" lang="en-US" sz="2000" b="0" i="0" u="none" strike="noStrike" cap="none" normalizeH="0" baseline="0" dirty="0">
                          <a:ln>
                            <a:noFill/>
                          </a:ln>
                          <a:solidFill>
                            <a:srgbClr val="333333"/>
                          </a:solidFill>
                          <a:effectLst/>
                          <a:latin typeface="+mn-lt"/>
                          <a:ea typeface="+mn-ea"/>
                          <a:cs typeface="+mn-cs"/>
                        </a:rPr>
                        <a:t> Bugs Bunny. 30% </a:t>
                      </a:r>
                      <a:r>
                        <a:rPr kumimoji="0" lang="en-US" sz="2000" b="0" i="0" u="none" strike="noStrike" cap="none" normalizeH="0" baseline="0" dirty="0" err="1">
                          <a:ln>
                            <a:noFill/>
                          </a:ln>
                          <a:solidFill>
                            <a:srgbClr val="333333"/>
                          </a:solidFill>
                          <a:effectLst/>
                          <a:latin typeface="+mn-lt"/>
                          <a:ea typeface="+mn-ea"/>
                          <a:cs typeface="+mn-cs"/>
                        </a:rPr>
                        <a:t>udeležencev</a:t>
                      </a:r>
                      <a:r>
                        <a:rPr kumimoji="0" lang="en-US" sz="2000" b="0" i="0" u="none" strike="noStrike" cap="none" normalizeH="0" baseline="0" dirty="0">
                          <a:ln>
                            <a:noFill/>
                          </a:ln>
                          <a:solidFill>
                            <a:srgbClr val="333333"/>
                          </a:solidFill>
                          <a:effectLst/>
                          <a:latin typeface="+mn-lt"/>
                          <a:ea typeface="+mn-ea"/>
                          <a:cs typeface="+mn-cs"/>
                        </a:rPr>
                        <a:t> se je </a:t>
                      </a:r>
                      <a:r>
                        <a:rPr kumimoji="0" lang="en-US" sz="2000" b="0" i="0" u="none" strike="noStrike" cap="none" normalizeH="0" baseline="0" dirty="0" err="1">
                          <a:ln>
                            <a:noFill/>
                          </a:ln>
                          <a:solidFill>
                            <a:srgbClr val="333333"/>
                          </a:solidFill>
                          <a:effectLst/>
                          <a:latin typeface="+mn-lt"/>
                          <a:ea typeface="+mn-ea"/>
                          <a:cs typeface="+mn-cs"/>
                        </a:rPr>
                        <a:t>spomnilo</a:t>
                      </a:r>
                      <a:r>
                        <a:rPr kumimoji="0" lang="en-US" sz="2000" b="0" i="0" u="none" strike="noStrike" cap="none" normalizeH="0" baseline="0" dirty="0">
                          <a:ln>
                            <a:noFill/>
                          </a:ln>
                          <a:solidFill>
                            <a:srgbClr val="333333"/>
                          </a:solidFill>
                          <a:effectLst/>
                          <a:latin typeface="+mn-lt"/>
                          <a:ea typeface="+mn-ea"/>
                          <a:cs typeface="+mn-cs"/>
                        </a:rPr>
                        <a:t>, da so </a:t>
                      </a:r>
                      <a:r>
                        <a:rPr kumimoji="0" lang="en-US" sz="2000" b="0" i="0" u="none" strike="noStrike" cap="none" normalizeH="0" baseline="0" dirty="0" err="1">
                          <a:ln>
                            <a:noFill/>
                          </a:ln>
                          <a:solidFill>
                            <a:srgbClr val="333333"/>
                          </a:solidFill>
                          <a:effectLst/>
                          <a:latin typeface="+mn-lt"/>
                          <a:ea typeface="+mn-ea"/>
                          <a:cs typeface="+mn-cs"/>
                        </a:rPr>
                        <a:t>ga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a:t>
                      </a:r>
                      <a:r>
                        <a:rPr kumimoji="0" lang="en-US" sz="2000" b="0" i="0" u="none" strike="noStrike" cap="none" normalizeH="0" baseline="0" dirty="0">
                          <a:ln>
                            <a:noFill/>
                          </a:ln>
                          <a:solidFill>
                            <a:srgbClr val="333333"/>
                          </a:solidFill>
                          <a:effectLst/>
                          <a:latin typeface="+mn-lt"/>
                          <a:ea typeface="+mn-ea"/>
                          <a:cs typeface="+mn-cs"/>
                        </a:rPr>
                        <a:t> so </a:t>
                      </a:r>
                      <a:r>
                        <a:rPr kumimoji="0" lang="en-US" sz="2000" b="0" i="0" u="none" strike="noStrike" cap="none" normalizeH="0" baseline="0" dirty="0" err="1">
                          <a:ln>
                            <a:noFill/>
                          </a:ln>
                          <a:solidFill>
                            <a:srgbClr val="333333"/>
                          </a:solidFill>
                          <a:effectLst/>
                          <a:latin typeface="+mn-lt"/>
                          <a:ea typeface="+mn-ea"/>
                          <a:cs typeface="+mn-cs"/>
                        </a:rPr>
                        <a:t>kot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otroci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obiskali</a:t>
                      </a:r>
                      <a:r>
                        <a:rPr kumimoji="0" lang="en-US" sz="2000" b="0" i="0" u="none" strike="noStrike" cap="none" normalizeH="0" baseline="0" dirty="0">
                          <a:ln>
                            <a:noFill/>
                          </a:ln>
                          <a:solidFill>
                            <a:srgbClr val="333333"/>
                          </a:solidFill>
                          <a:effectLst/>
                          <a:latin typeface="+mn-lt"/>
                          <a:ea typeface="+mn-ea"/>
                          <a:cs typeface="+mn-cs"/>
                        </a:rPr>
                        <a:t> Disney World, </a:t>
                      </a:r>
                      <a:r>
                        <a:rPr kumimoji="0" lang="en-US" sz="2000" b="0" i="0" u="none" strike="noStrike" cap="none" normalizeH="0" baseline="0" dirty="0" err="1">
                          <a:ln>
                            <a:noFill/>
                          </a:ln>
                          <a:solidFill>
                            <a:srgbClr val="333333"/>
                          </a:solidFill>
                          <a:effectLst/>
                          <a:latin typeface="+mn-lt"/>
                          <a:ea typeface="+mn-ea"/>
                          <a:cs typeface="+mn-cs"/>
                        </a:rPr>
                        <a:t>čeprav</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bil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takrat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lik</a:t>
                      </a:r>
                      <a:r>
                        <a:rPr kumimoji="0" lang="en-US" sz="2000" b="0" i="0" u="none" strike="noStrike" cap="none" normalizeH="0" baseline="0" dirty="0">
                          <a:ln>
                            <a:noFill/>
                          </a:ln>
                          <a:solidFill>
                            <a:srgbClr val="333333"/>
                          </a:solidFill>
                          <a:effectLst/>
                          <a:latin typeface="+mn-lt"/>
                          <a:ea typeface="+mn-ea"/>
                          <a:cs typeface="+mn-cs"/>
                        </a:rPr>
                        <a:t> od Warner Brothers in ne </a:t>
                      </a:r>
                      <a:r>
                        <a:rPr kumimoji="0" lang="en-US" sz="2000" b="0" i="0" u="none" strike="noStrike" cap="none" normalizeH="0" baseline="0" dirty="0" err="1">
                          <a:ln>
                            <a:noFill/>
                          </a:ln>
                          <a:solidFill>
                            <a:srgbClr val="333333"/>
                          </a:solidFill>
                          <a:effectLst/>
                          <a:latin typeface="+mn-lt"/>
                          <a:ea typeface="+mn-ea"/>
                          <a:cs typeface="+mn-cs"/>
                        </a:rPr>
                        <a:t>Disneyjev</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9456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94888"/>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95216"/>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495544"/>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607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Zakaj to počnemo?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Raziskave kažejo, da je veliko ljudi s psihozo </a:t>
            </a:r>
            <a:r>
              <a:rPr lang="en-US" altLang="de-DE" sz="2400" dirty="0">
                <a:solidFill>
                  <a:srgbClr val="333333"/>
                </a:solidFill>
              </a:rPr>
              <a:t>(</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bolj prepričanih v resničnost lažnih spominov kot ljudje brez </a:t>
            </a:r>
            <a:r>
              <a:rPr lang="sl-SI" altLang="de-DE" sz="2400">
                <a:solidFill>
                  <a:srgbClr val="333333"/>
                </a:solidFill>
              </a:rPr>
              <a:t>psihoze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Zakaj to počnemo?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Raziskave kažejo, da je veliko ljudi s psihozo </a:t>
            </a:r>
            <a:r>
              <a:rPr lang="en-US" altLang="de-DE" sz="2400" dirty="0">
                <a:solidFill>
                  <a:srgbClr val="333333"/>
                </a:solidFill>
              </a:rPr>
              <a:t>(</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bolj prepričanih v resničnost lažnih spominov kot ljudje brez psihoze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Istočasno je prepričanost v resničnost pravih spominov </a:t>
            </a:r>
            <a:r>
              <a:rPr lang="en-US" altLang="de-DE" sz="2400" dirty="0">
                <a:solidFill>
                  <a:srgbClr val="333333"/>
                </a:solidFill>
              </a:rPr>
              <a:t>(</a:t>
            </a:r>
            <a:r>
              <a:rPr lang="sl-SI" altLang="de-DE" sz="2400" dirty="0">
                <a:solidFill>
                  <a:srgbClr val="333333"/>
                </a:solidFill>
              </a:rPr>
              <a:t>tj. stvari, ki so se res zgodile</a:t>
            </a:r>
            <a:r>
              <a:rPr lang="en-US" altLang="de-DE" sz="2400" dirty="0">
                <a:solidFill>
                  <a:srgbClr val="333333"/>
                </a:solidFill>
              </a:rPr>
              <a:t>) </a:t>
            </a:r>
            <a:r>
              <a:rPr lang="sl-SI" altLang="de-DE" sz="2400" dirty="0">
                <a:solidFill>
                  <a:srgbClr val="333333"/>
                </a:solidFill>
              </a:rPr>
              <a:t>v času psihoze </a:t>
            </a:r>
            <a:r>
              <a:rPr lang="sl-SI" altLang="de-DE" sz="2400">
                <a:solidFill>
                  <a:srgbClr val="333333"/>
                </a:solidFill>
              </a:rPr>
              <a:t>znižana.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39</a:t>
            </a:fld>
            <a:endParaRPr lang="de-DE" altLang="de-DE">
              <a:latin typeface="+mn-lt"/>
            </a:endParaRPr>
          </a:p>
        </p:txBody>
      </p:sp>
    </p:spTree>
    <p:extLst>
      <p:ext uri="{BB962C8B-B14F-4D97-AF65-F5344CB8AC3E}">
        <p14:creationId xmlns:p14="http://schemas.microsoft.com/office/powerpoint/2010/main" val="3966479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Zakaj to počnemo?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Raziskave kažejo, da je veliko ljudi s psihozo </a:t>
            </a:r>
            <a:r>
              <a:rPr lang="en-US" altLang="de-DE" sz="2400" dirty="0">
                <a:solidFill>
                  <a:srgbClr val="333333"/>
                </a:solidFill>
              </a:rPr>
              <a:t>(</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bolj prepričanih v resničnost lažnih spominov kot ljudje brez psihoze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Istočasno je prepričanost v resničnost pravih spominov </a:t>
            </a:r>
            <a:r>
              <a:rPr lang="en-US" altLang="de-DE" sz="2400" dirty="0">
                <a:solidFill>
                  <a:srgbClr val="333333"/>
                </a:solidFill>
              </a:rPr>
              <a:t>(</a:t>
            </a:r>
            <a:r>
              <a:rPr lang="sl-SI" altLang="de-DE" sz="2400" dirty="0">
                <a:solidFill>
                  <a:srgbClr val="333333"/>
                </a:solidFill>
              </a:rPr>
              <a:t>tj. stvari, ki so se res zgodile</a:t>
            </a:r>
            <a:r>
              <a:rPr lang="en-US" altLang="de-DE" sz="2400" dirty="0">
                <a:solidFill>
                  <a:srgbClr val="333333"/>
                </a:solidFill>
              </a:rPr>
              <a:t>) </a:t>
            </a:r>
            <a:r>
              <a:rPr lang="sl-SI" altLang="de-DE" sz="2400" dirty="0">
                <a:solidFill>
                  <a:srgbClr val="333333"/>
                </a:solidFill>
              </a:rPr>
              <a:t>v času psihoze znižana.</a:t>
            </a:r>
          </a:p>
          <a:p>
            <a:pPr marL="342900" lvl="0" indent="-342900" defTabSz="914400" fontAlgn="base">
              <a:buClr>
                <a:srgbClr val="333333"/>
              </a:buClr>
              <a:buFont typeface="WingDings"/>
              <a:buChar char=""/>
            </a:pPr>
            <a:r>
              <a:rPr lang="sl-SI" altLang="de-DE" sz="2400" dirty="0">
                <a:solidFill>
                  <a:srgbClr val="333333"/>
                </a:solidFill>
              </a:rPr>
              <a:t>To lahko vodi do težav pri ločevanju pravih spominov od lažnih in lahko ovira zdrav, realističen pogled na okolje.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2679130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lahko</a:t>
            </a:r>
            <a:r>
              <a:rPr lang="en-US" sz="3600" dirty="0">
                <a:latin typeface="+mn-lt"/>
                <a:ea typeface="+mn-ea"/>
                <a:cs typeface="+mn-cs"/>
              </a:rPr>
              <a:t> </a:t>
            </a:r>
            <a:r>
              <a:rPr lang="en-US" sz="3600" dirty="0" err="1">
                <a:latin typeface="+mn-lt"/>
                <a:ea typeface="+mn-ea"/>
                <a:cs typeface="+mn-cs"/>
              </a:rPr>
              <a:t>napake</a:t>
            </a:r>
            <a:r>
              <a:rPr lang="en-US" sz="3600" dirty="0">
                <a:latin typeface="+mn-lt"/>
                <a:ea typeface="+mn-ea"/>
                <a:cs typeface="+mn-cs"/>
              </a:rPr>
              <a:t> v </a:t>
            </a:r>
            <a:r>
              <a:rPr lang="en-US" sz="3600" dirty="0" err="1">
                <a:latin typeface="+mn-lt"/>
                <a:ea typeface="+mn-ea"/>
                <a:cs typeface="+mn-cs"/>
              </a:rPr>
              <a:t>spominu</a:t>
            </a:r>
            <a:r>
              <a:rPr lang="en-US" sz="3600" dirty="0">
                <a:latin typeface="+mn-lt"/>
                <a:ea typeface="+mn-ea"/>
                <a:cs typeface="+mn-cs"/>
              </a:rPr>
              <a:t> </a:t>
            </a:r>
            <a:r>
              <a:rPr lang="en-US" sz="3600" dirty="0" err="1">
                <a:latin typeface="+mn-lt"/>
                <a:ea typeface="+mn-ea"/>
                <a:cs typeface="+mn-cs"/>
              </a:rPr>
              <a:t>privedejo</a:t>
            </a:r>
            <a:r>
              <a:rPr lang="en-US" sz="3600" dirty="0">
                <a:latin typeface="+mn-lt"/>
                <a:ea typeface="+mn-ea"/>
                <a:cs typeface="+mn-cs"/>
              </a:rPr>
              <a:t> do </a:t>
            </a:r>
            <a:r>
              <a:rPr lang="en-US" sz="3600" dirty="0" err="1">
                <a:latin typeface="+mn-lt"/>
                <a:ea typeface="+mn-ea"/>
                <a:cs typeface="+mn-cs"/>
              </a:rPr>
              <a:t>napačnih</a:t>
            </a:r>
            <a:r>
              <a:rPr lang="en-US" sz="3600" dirty="0">
                <a:latin typeface="+mn-lt"/>
                <a:ea typeface="+mn-ea"/>
                <a:cs typeface="+mn-cs"/>
              </a:rPr>
              <a:t> </a:t>
            </a:r>
            <a:r>
              <a:rPr lang="en-US" sz="3600" dirty="0" err="1">
                <a:latin typeface="+mn-lt"/>
                <a:ea typeface="+mn-ea"/>
                <a:cs typeface="+mn-cs"/>
              </a:rPr>
              <a:t>razlag</a:t>
            </a:r>
            <a:r>
              <a:rPr lang="en-US" sz="3600" dirty="0">
                <a:latin typeface="+mn-lt"/>
                <a:ea typeface="+mn-ea"/>
                <a:cs typeface="+mn-cs"/>
              </a:rPr>
              <a:t> med </a:t>
            </a:r>
            <a:r>
              <a:rPr lang="en-US" sz="3600" dirty="0" err="1">
                <a:latin typeface="+mn-lt"/>
                <a:ea typeface="+mn-ea"/>
                <a:cs typeface="+mn-cs"/>
              </a:rPr>
              <a:t>psihozo</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41</a:t>
            </a:fld>
            <a:endParaRPr lang="de-DE" altLang="de-DE">
              <a:latin typeface="+mn-lt"/>
            </a:endParaRPr>
          </a:p>
        </p:txBody>
      </p:sp>
      <p:sp>
        <p:nvSpPr>
          <p:cNvPr id="112661" name="Rechteck 2"/>
          <p:cNvSpPr>
            <a:spLocks noChangeArrowheads="1"/>
          </p:cNvSpPr>
          <p:nvPr/>
        </p:nvSpPr>
        <p:spPr bwMode="auto">
          <a:xfrm>
            <a:off x="408955" y="5879108"/>
            <a:ext cx="11376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l-SI" altLang="de-DE" sz="2400">
                <a:solidFill>
                  <a:srgbClr val="004992"/>
                </a:solidFill>
                <a:latin typeface="+mn-lt"/>
              </a:rPr>
              <a:t>Lahko kdo na kratko podeli svojo </a:t>
            </a:r>
            <a:r>
              <a:rPr lang="de-DE" altLang="de-DE" sz="2400">
                <a:solidFill>
                  <a:srgbClr val="004992"/>
                </a:solidFill>
                <a:latin typeface="+mn-lt"/>
              </a:rPr>
              <a:t>l</a:t>
            </a:r>
            <a:r>
              <a:rPr lang="sl-SI" altLang="de-DE" sz="2400">
                <a:solidFill>
                  <a:srgbClr val="004992"/>
                </a:solidFill>
                <a:latin typeface="+mn-lt"/>
              </a:rPr>
              <a:t>astno osebno izkušn</a:t>
            </a:r>
            <a:r>
              <a:rPr lang="de-DE" altLang="de-DE" sz="2400">
                <a:solidFill>
                  <a:srgbClr val="004992"/>
                </a:solidFill>
                <a:latin typeface="+mn-lt"/>
              </a:rPr>
              <a:t>j</a:t>
            </a:r>
            <a:r>
              <a:rPr lang="sl-SI" altLang="de-DE" sz="2400">
                <a:solidFill>
                  <a:srgbClr val="004992"/>
                </a:solidFill>
                <a:latin typeface="+mn-lt"/>
              </a:rPr>
              <a:t>o</a:t>
            </a:r>
            <a:r>
              <a:rPr lang="en-US" altLang="de-DE" sz="2400">
                <a:solidFill>
                  <a:srgbClr val="004992"/>
                </a:solidFill>
                <a:latin typeface="+mn-lt"/>
              </a:rPr>
              <a:t>? </a:t>
            </a:r>
            <a:endParaRPr lang="de-DE" altLang="de-DE" sz="24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94176848"/>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168353">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Dogodek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Napačen spomin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Dejanska situacija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Prepir z mamo.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Spomin, da je mama rekla “ti nisi več moja hči.”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Mama je dejansko rekla: “Nisem vedela, da si taka.” –s pretekom časa ste pozabili točne besede.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Ura skupinske terapije.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Nikomur ni mar za moje probleme.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Drugi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člani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skupine</a:t>
                      </a:r>
                      <a:r>
                        <a:rPr kumimoji="0" lang="en-US" sz="2400" b="0" i="0" u="none" strike="noStrike" cap="none" normalizeH="0" baseline="0" dirty="0">
                          <a:ln>
                            <a:noFill/>
                          </a:ln>
                          <a:solidFill>
                            <a:srgbClr val="333333"/>
                          </a:solidFill>
                          <a:effectLst/>
                          <a:latin typeface="+mn-lt"/>
                          <a:ea typeface="+mn-ea"/>
                          <a:cs typeface="+mn-cs"/>
                        </a:rPr>
                        <a:t> so vas </a:t>
                      </a:r>
                      <a:r>
                        <a:rPr kumimoji="0" lang="en-US" sz="2400" b="0" i="0" u="none" strike="noStrike" cap="none" normalizeH="0" baseline="0" dirty="0" err="1">
                          <a:ln>
                            <a:noFill/>
                          </a:ln>
                          <a:solidFill>
                            <a:srgbClr val="333333"/>
                          </a:solidFill>
                          <a:effectLst/>
                          <a:latin typeface="+mn-lt"/>
                          <a:ea typeface="+mn-ea"/>
                          <a:cs typeface="+mn-cs"/>
                        </a:rPr>
                        <a:t>poskušali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potolažiti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vendar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ste</a:t>
                      </a:r>
                      <a:r>
                        <a:rPr kumimoji="0" lang="en-US" sz="2400" b="0" i="0" u="none" strike="noStrike" cap="none" normalizeH="0" baseline="0" dirty="0">
                          <a:ln>
                            <a:noFill/>
                          </a:ln>
                          <a:solidFill>
                            <a:srgbClr val="333333"/>
                          </a:solidFill>
                          <a:effectLst/>
                          <a:latin typeface="+mn-lt"/>
                          <a:ea typeface="+mn-ea"/>
                          <a:cs typeface="+mn-cs"/>
                        </a:rPr>
                        <a:t> to </a:t>
                      </a:r>
                      <a:r>
                        <a:rPr kumimoji="0" lang="en-US" sz="2400" b="0" i="0" u="none" strike="noStrike" cap="none" normalizeH="0" baseline="0" dirty="0" err="1">
                          <a:ln>
                            <a:noFill/>
                          </a:ln>
                          <a:solidFill>
                            <a:srgbClr val="333333"/>
                          </a:solidFill>
                          <a:effectLst/>
                          <a:latin typeface="+mn-lt"/>
                          <a:ea typeface="+mn-ea"/>
                          <a:cs typeface="+mn-cs"/>
                        </a:rPr>
                        <a:t>kasneje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pozabili</a:t>
                      </a:r>
                      <a:r>
                        <a:rPr kumimoji="0" lang="en-US" sz="2400" b="0" i="0" u="none" strike="noStrike" cap="none" normalizeH="0" baseline="0" dirty="0">
                          <a:ln>
                            <a:noFill/>
                          </a:ln>
                          <a:solidFill>
                            <a:srgbClr val="333333"/>
                          </a:solidFill>
                          <a:effectLst/>
                          <a:latin typeface="+mn-lt"/>
                          <a:ea typeface="+mn-ea"/>
                          <a:cs typeface="+mn-cs"/>
                        </a:rPr>
                        <a: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9" name="Rectangle 6"/>
          <p:cNvSpPr>
            <a:spLocks noGrp="1" noChangeArrowheads="1"/>
          </p:cNvSpPr>
          <p:nvPr>
            <p:ph type="title"/>
          </p:nvPr>
        </p:nvSpPr>
        <p:spPr>
          <a:noFill/>
        </p:spPr>
        <p:txBody>
          <a:bodyPr/>
          <a:lstStyle/>
          <a:p>
            <a:pPr eaLnBrk="1" hangingPunct="1"/>
            <a:r>
              <a:rPr lang="sl-SI" altLang="de-DE" sz="3600">
                <a:solidFill>
                  <a:srgbClr val="004992"/>
                </a:solidFill>
                <a:latin typeface="+mn-lt"/>
                <a:ea typeface="+mn-ea"/>
                <a:cs typeface="+mn-cs"/>
              </a:rPr>
              <a:t>Vaja</a:t>
            </a:r>
            <a:endParaRPr lang="de-DE" altLang="de-DE" sz="3600">
              <a:solidFill>
                <a:srgbClr val="004992"/>
              </a:solidFill>
              <a:latin typeface="+mn-lt"/>
              <a:ea typeface="+mn-ea"/>
              <a:cs typeface="+mn-cs"/>
            </a:endParaRPr>
          </a:p>
        </p:txBody>
      </p:sp>
      <p:sp>
        <p:nvSpPr>
          <p:cNvPr id="1167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a:solidFill>
                  <a:srgbClr val="333333"/>
                </a:solidFill>
              </a:rPr>
              <a:t>Spet vam bomo predstavili slike z veliko podrobnostmi</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2CF5BCB3-FDCD-4CF8-B034-86AE7956F07A}" type="slidenum">
              <a:rPr lang="de-DE" altLang="de-DE" smtClean="0">
                <a:latin typeface="+mn-lt"/>
              </a:rPr>
              <a:pPr>
                <a:def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9" name="Rectangle 6"/>
          <p:cNvSpPr>
            <a:spLocks noGrp="1" noChangeArrowheads="1"/>
          </p:cNvSpPr>
          <p:nvPr>
            <p:ph type="title"/>
          </p:nvPr>
        </p:nvSpPr>
        <p:spPr>
          <a:noFill/>
        </p:spPr>
        <p:txBody>
          <a:bodyPr/>
          <a:lstStyle/>
          <a:p>
            <a:pPr eaLnBrk="1" hangingPunct="1"/>
            <a:r>
              <a:rPr lang="sl-SI" altLang="de-DE" sz="3600">
                <a:solidFill>
                  <a:srgbClr val="004992"/>
                </a:solidFill>
                <a:latin typeface="+mn-lt"/>
                <a:ea typeface="+mn-ea"/>
                <a:cs typeface="+mn-cs"/>
              </a:rPr>
              <a:t>Vaja</a:t>
            </a:r>
            <a:endParaRPr lang="de-DE" altLang="de-DE" sz="3600">
              <a:solidFill>
                <a:srgbClr val="004992"/>
              </a:solidFill>
              <a:latin typeface="+mn-lt"/>
              <a:ea typeface="+mn-ea"/>
              <a:cs typeface="+mn-cs"/>
            </a:endParaRPr>
          </a:p>
        </p:txBody>
      </p:sp>
      <p:sp>
        <p:nvSpPr>
          <p:cNvPr id="1167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a:solidFill>
                  <a:srgbClr val="333333"/>
                </a:solidFill>
              </a:rPr>
              <a:t>Spet vam bomo predstavili slike z veliko podrobnostmi</a:t>
            </a:r>
            <a:r>
              <a:rPr lang="de-DE" altLang="de-DE" sz="2400">
                <a:solidFill>
                  <a:srgbClr val="333333"/>
                </a:solidFill>
              </a:rPr>
              <a:t>.</a:t>
            </a:r>
          </a:p>
          <a:p>
            <a:pPr marL="342900" indent="-342900" eaLnBrk="1" hangingPunct="1">
              <a:buClr>
                <a:srgbClr val="333333"/>
              </a:buClr>
              <a:buFont typeface="WingDings"/>
              <a:buChar char=""/>
            </a:pPr>
            <a:r>
              <a:rPr lang="sl-SI" altLang="de-DE" sz="2400">
                <a:solidFill>
                  <a:srgbClr val="333333"/>
                </a:solidFill>
              </a:rPr>
              <a:t>Poskusite opaziti, kaj je na sliki izpuščeno</a:t>
            </a:r>
            <a:r>
              <a:rPr lang="de-DE" altLang="de-DE" sz="2400">
                <a:solidFill>
                  <a:srgbClr val="333333"/>
                </a:solidFill>
              </a:rPr>
              <a:t> (</a:t>
            </a:r>
            <a:r>
              <a:rPr lang="sl-SI" altLang="de-DE" sz="2400">
                <a:solidFill>
                  <a:srgbClr val="333333"/>
                </a:solidFill>
              </a:rPr>
              <a:t>manjkajoče podrobnosti bodo kasneje prikazane v modri barvi</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2CF5BCB3-FDCD-4CF8-B034-86AE7956F07A}" type="slidenum">
              <a:rPr lang="de-DE" altLang="de-DE" smtClean="0">
                <a:latin typeface="+mn-lt"/>
              </a:rPr>
              <a:pPr>
                <a:defRPr/>
              </a:pPr>
              <a:t>43</a:t>
            </a:fld>
            <a:endParaRPr lang="de-DE" altLang="de-DE">
              <a:latin typeface="+mn-lt"/>
            </a:endParaRPr>
          </a:p>
        </p:txBody>
      </p:sp>
    </p:spTree>
    <p:extLst>
      <p:ext uri="{BB962C8B-B14F-4D97-AF65-F5344CB8AC3E}">
        <p14:creationId xmlns:p14="http://schemas.microsoft.com/office/powerpoint/2010/main" val="1435387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44</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Kiosk</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Kaj ste videli na sliki? Kako prepričani ste?</a:t>
            </a:r>
          </a:p>
        </p:txBody>
      </p:sp>
      <p:sp>
        <p:nvSpPr>
          <p:cNvPr id="1208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napis </a:t>
            </a:r>
            <a:r>
              <a:rPr lang="de-DE" altLang="de-DE" sz="2400" dirty="0">
                <a:solidFill>
                  <a:srgbClr val="333333"/>
                </a:solidFill>
              </a:rPr>
              <a:t>kiosk</a:t>
            </a: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hrenovka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kanta za smeti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zastavice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nalepke s ceno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steklenice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prodajalec</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1228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napis </a:t>
            </a:r>
            <a:r>
              <a:rPr lang="de-DE" altLang="de-DE" sz="2400" dirty="0">
                <a:solidFill>
                  <a:srgbClr val="333333"/>
                </a:solidFill>
              </a:rPr>
              <a:t>kiosk</a:t>
            </a: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hrenovka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kanta za smeti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zastavice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nalepke s ceno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steklenice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prodajalec</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46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ni </a:t>
            </a:r>
            <a:r>
              <a:rPr lang="es-ES" altLang="de-DE" sz="1800" b="1" dirty="0" err="1">
                <a:latin typeface="+mn-lt"/>
                <a:cs typeface="+mn-cs"/>
              </a:rPr>
              <a:t>prikazano</a:t>
            </a:r>
            <a:r>
              <a:rPr lang="es-ES" altLang="de-DE" sz="1800" b="1" dirty="0">
                <a:latin typeface="+mn-lt"/>
                <a:cs typeface="+mn-cs"/>
              </a:rPr>
              <a:t> na </a:t>
            </a:r>
            <a:r>
              <a:rPr lang="es-ES" altLang="de-DE" sz="1800" b="1" dirty="0" err="1">
                <a:latin typeface="+mn-lt"/>
                <a:cs typeface="+mn-cs"/>
              </a:rPr>
              <a:t>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47</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Vrt</a:t>
            </a:r>
            <a:br>
              <a:rPr lang="sl-SI" sz="3600" dirty="0">
                <a:solidFill>
                  <a:srgbClr val="004992"/>
                </a:solidFill>
                <a:latin typeface="+mn-lt"/>
                <a:ea typeface="+mn-ea"/>
                <a:cs typeface="+mn-cs"/>
              </a:rPr>
            </a:br>
            <a:r>
              <a:rPr lang="sl-SI" dirty="0">
                <a:solidFill>
                  <a:srgbClr val="004992"/>
                </a:solidFill>
                <a:latin typeface="+mn-lt"/>
                <a:ea typeface="+mn-ea"/>
                <a:cs typeface="+mn-cs"/>
              </a:rPr>
              <a:t>Česa ni bilo na sliki? Kako prepričani ste?</a:t>
            </a:r>
            <a:endParaRPr lang="de-DE" dirty="0">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kanglica za zalivanje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sončnice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cvetlična greda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drevo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grablje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cev</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48</a:t>
            </a:fld>
            <a:endParaRPr lang="de-DE"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Vrt</a:t>
            </a:r>
            <a:endParaRPr lang="de-DE" altLang="de-DE" sz="3600">
              <a:solidFill>
                <a:srgbClr val="004992"/>
              </a:solidFill>
              <a:latin typeface="+mn-lt"/>
              <a:ea typeface="+mn-ea"/>
              <a:cs typeface="+mn-cs"/>
            </a:endParaRPr>
          </a:p>
        </p:txBody>
      </p:sp>
      <p:sp>
        <p:nvSpPr>
          <p:cNvPr id="1290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kanglica za zalivanje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sončnice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cvetlična greda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drevo</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lopata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grablje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cev</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49</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5 – Spomin</a:t>
            </a:r>
          </a:p>
        </p:txBody>
      </p:sp>
      <p:sp>
        <p:nvSpPr>
          <p:cNvPr id="5" name="Slide Number Placeholder 4"/>
          <p:cNvSpPr>
            <a:spLocks noGrp="1"/>
          </p:cNvSpPr>
          <p:nvPr>
            <p:ph type="sldNum" sz="quarter" idx="12"/>
          </p:nvPr>
        </p:nvSpPr>
        <p:spPr/>
        <p:txBody>
          <a:bodyPr/>
          <a:lstStyle/>
          <a:p>
            <a:pPr>
              <a:defRPr/>
            </a:pPr>
            <a:fld id="{BD7B0D23-29D0-41E4-B1EB-CE5B1E218162}" type="slidenum">
              <a:rPr lang="de-DE" altLang="de-DE" smtClean="0">
                <a:latin typeface="+mn-lt"/>
              </a:rPr>
              <a:pPr>
                <a:defRPr/>
              </a:pPr>
              <a:t>50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vodje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nekateri</a:t>
            </a:r>
            <a:r>
              <a:rPr lang="en-US" altLang="ko-KR" sz="1800" dirty="0">
                <a:solidFill>
                  <a:srgbClr val="333333"/>
                </a:solidFill>
              </a:rPr>
              <a:t> </a:t>
            </a:r>
            <a:r>
              <a:rPr lang="en-US" altLang="ko-KR" sz="1800" dirty="0" err="1">
                <a:solidFill>
                  <a:srgbClr val="333333"/>
                </a:solidFill>
              </a:rPr>
              <a:t>izseki</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filmov</a:t>
            </a:r>
            <a:r>
              <a:rPr lang="en-US" altLang="ko-KR" sz="1800" dirty="0">
                <a:solidFill>
                  <a:srgbClr val="333333"/>
                </a:solidFill>
              </a:rPr>
              <a:t> </a:t>
            </a:r>
            <a:r>
              <a:rPr lang="en-US" altLang="ko-KR" sz="1800" dirty="0" err="1">
                <a:solidFill>
                  <a:srgbClr val="333333"/>
                </a:solidFill>
              </a:rPr>
              <a:t>vsebujejo</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ki</a:t>
            </a:r>
            <a:r>
              <a:rPr lang="en-US" altLang="ko-KR" sz="1800" dirty="0">
                <a:solidFill>
                  <a:srgbClr val="333333"/>
                </a:solidFill>
              </a:rPr>
              <a:t> </a:t>
            </a:r>
            <a:r>
              <a:rPr lang="en-US" altLang="ko-KR" sz="1800" dirty="0" err="1">
                <a:solidFill>
                  <a:srgbClr val="333333"/>
                </a:solidFill>
              </a:rPr>
              <a:t>ni</a:t>
            </a:r>
            <a:r>
              <a:rPr lang="en-US" altLang="ko-KR" sz="1800" dirty="0">
                <a:solidFill>
                  <a:srgbClr val="333333"/>
                </a:solidFill>
              </a:rPr>
              <a:t> </a:t>
            </a:r>
            <a:r>
              <a:rPr lang="en-US" altLang="ko-KR" sz="1800" dirty="0" err="1">
                <a:solidFill>
                  <a:srgbClr val="333333"/>
                </a:solidFill>
              </a:rPr>
              <a:t>ustrezen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vsako</a:t>
            </a:r>
            <a:r>
              <a:rPr lang="en-US" altLang="ko-KR" sz="1800" dirty="0">
                <a:solidFill>
                  <a:srgbClr val="333333"/>
                </a:solidFill>
              </a:rPr>
              <a:t> </a:t>
            </a:r>
            <a:r>
              <a:rPr lang="en-US" altLang="ko-KR" sz="1800" dirty="0" err="1">
                <a:solidFill>
                  <a:srgbClr val="333333"/>
                </a:solidFill>
              </a:rPr>
              <a:t>publiko</a:t>
            </a:r>
            <a:r>
              <a:rPr lang="en-US" altLang="ko-KR" sz="1800" dirty="0">
                <a:solidFill>
                  <a:srgbClr val="333333"/>
                </a:solidFill>
              </a:rPr>
              <a:t> </a:t>
            </a:r>
            <a:r>
              <a:rPr lang="en-US" altLang="ko-KR" sz="1800" dirty="0" err="1">
                <a:solidFill>
                  <a:srgbClr val="333333"/>
                </a:solidFill>
              </a:rPr>
              <a:t>ali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vsako</a:t>
            </a:r>
            <a:r>
              <a:rPr lang="en-US" altLang="ko-KR" sz="1800" dirty="0">
                <a:solidFill>
                  <a:srgbClr val="333333"/>
                </a:solidFill>
              </a:rPr>
              <a:t> </a:t>
            </a:r>
            <a:r>
              <a:rPr lang="en-US" altLang="ko-KR" sz="1800" dirty="0" err="1">
                <a:solidFill>
                  <a:srgbClr val="333333"/>
                </a:solidFill>
              </a:rPr>
              <a:t>kulturo</a:t>
            </a:r>
            <a:r>
              <a:rPr lang="en-US" altLang="ko-KR" sz="1800" dirty="0">
                <a:solidFill>
                  <a:srgbClr val="333333"/>
                </a:solidFill>
              </a:rPr>
              <a:t>. </a:t>
            </a:r>
            <a:r>
              <a:rPr lang="en-US" altLang="ko-KR" sz="1800" dirty="0" err="1">
                <a:solidFill>
                  <a:srgbClr val="333333"/>
                </a:solidFill>
              </a:rPr>
              <a:t>Prosimo</a:t>
            </a:r>
            <a:r>
              <a:rPr lang="en-US" altLang="ko-KR" sz="1800" dirty="0">
                <a:solidFill>
                  <a:srgbClr val="333333"/>
                </a:solidFill>
              </a:rPr>
              <a:t>, da </a:t>
            </a:r>
            <a:r>
              <a:rPr lang="en-US" altLang="ko-KR" sz="1800" dirty="0" err="1">
                <a:solidFill>
                  <a:srgbClr val="333333"/>
                </a:solidFill>
              </a:rPr>
              <a:t>skrbno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a:t>
            </a:r>
            <a:r>
              <a:rPr lang="en-US" altLang="ko-KR" sz="1800" dirty="0" err="1">
                <a:solidFill>
                  <a:srgbClr val="333333"/>
                </a:solidFill>
              </a:rPr>
              <a:t>posnetke</a:t>
            </a:r>
            <a:r>
              <a:rPr lang="en-US" altLang="ko-KR" sz="1800" dirty="0">
                <a:solidFill>
                  <a:srgbClr val="333333"/>
                </a:solidFill>
              </a:rPr>
              <a:t>, </a:t>
            </a:r>
            <a:r>
              <a:rPr lang="en-US" altLang="ko-KR" sz="1800" dirty="0" err="1">
                <a:solidFill>
                  <a:srgbClr val="333333"/>
                </a:solidFill>
              </a:rPr>
              <a:t>preden</a:t>
            </a:r>
            <a:r>
              <a:rPr lang="en-US" altLang="ko-KR" sz="1800" dirty="0">
                <a:solidFill>
                  <a:srgbClr val="333333"/>
                </a:solidFill>
              </a:rPr>
              <a:t> </a:t>
            </a:r>
            <a:r>
              <a:rPr lang="en-US" altLang="ko-KR" sz="1800" dirty="0" err="1">
                <a:solidFill>
                  <a:srgbClr val="333333"/>
                </a:solidFill>
              </a:rPr>
              <a:t>jih</a:t>
            </a:r>
            <a:r>
              <a:rPr lang="en-US" altLang="ko-KR" sz="1800" dirty="0">
                <a:solidFill>
                  <a:srgbClr val="333333"/>
                </a:solidFill>
              </a:rPr>
              <a:t> </a:t>
            </a:r>
            <a:r>
              <a:rPr lang="en-US" altLang="ko-KR" sz="1800" dirty="0" err="1">
                <a:solidFill>
                  <a:srgbClr val="333333"/>
                </a:solidFill>
              </a:rPr>
              <a:t>predvajate</a:t>
            </a:r>
            <a:r>
              <a:rPr lang="en-US" altLang="ko-KR" sz="1800" dirty="0">
                <a:solidFill>
                  <a:srgbClr val="333333"/>
                </a:solidFill>
              </a:rPr>
              <a:t>.</a:t>
            </a:r>
            <a:r>
              <a:rPr lang="de-DE" sz="1800" dirty="0">
                <a:solidFill>
                  <a:srgbClr val="333333"/>
                </a:solidFill>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30939490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51</a:t>
            </a:fld>
            <a:endParaRPr lang="de-DE" altLang="de-DE">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Ideje</a:t>
            </a:r>
            <a:endParaRPr lang="de-DE" altLang="de-DE" sz="3600">
              <a:latin typeface="+mn-lt"/>
              <a:ea typeface="+mn-ea"/>
              <a:cs typeface="+mn-cs"/>
            </a:endParaRPr>
          </a:p>
        </p:txBody>
      </p:sp>
      <p:sp>
        <p:nvSpPr>
          <p:cNvPr id="134147"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Kaj vidite v običajni učilnici</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52</a:t>
            </a:fld>
            <a:endParaRPr lang="de-DE"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Učilnica</a:t>
            </a:r>
            <a:br>
              <a:rPr lang="pl-PL" sz="3600" dirty="0">
                <a:solidFill>
                  <a:srgbClr val="004992"/>
                </a:solidFill>
                <a:latin typeface="+mn-lt"/>
                <a:ea typeface="+mn-ea"/>
                <a:cs typeface="+mn-cs"/>
              </a:rPr>
            </a:br>
            <a:r>
              <a:rPr lang="pl-PL" dirty="0">
                <a:solidFill>
                  <a:srgbClr val="004992"/>
                </a:solidFill>
                <a:latin typeface="+mn-lt"/>
                <a:ea typeface="+mn-ea"/>
                <a:cs typeface="+mn-cs"/>
              </a:rPr>
              <a:t>Kaj ste videli na sliki? Kako prepričani ste?</a:t>
            </a:r>
            <a:endParaRPr lang="de-DE" dirty="0">
              <a:solidFill>
                <a:srgbClr val="004992"/>
              </a:solidFill>
              <a:latin typeface="+mn-lt"/>
              <a:ea typeface="+mn-ea"/>
              <a:cs typeface="+mn-cs"/>
            </a:endParaRPr>
          </a:p>
        </p:txBody>
      </p:sp>
      <p:sp>
        <p:nvSpPr>
          <p:cNvPr id="1361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nahrbtnik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učitelj</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zemljevid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knjige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učiteljski stol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tabla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aktovka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Učilnica</a:t>
            </a:r>
            <a:endParaRPr lang="de-DE" altLang="de-DE" sz="3600">
              <a:latin typeface="+mn-lt"/>
              <a:ea typeface="+mn-ea"/>
              <a:cs typeface="+mn-cs"/>
            </a:endParaRPr>
          </a:p>
        </p:txBody>
      </p:sp>
      <p:sp>
        <p:nvSpPr>
          <p:cNvPr id="1382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nahrbtnik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učitelj</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zemljevid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knjige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učiteljski stol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tabla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aktovka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54</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55</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Ribič</a:t>
            </a:r>
            <a:br>
              <a:rPr lang="sl-SI" sz="3600">
                <a:solidFill>
                  <a:srgbClr val="004992"/>
                </a:solidFill>
                <a:latin typeface="+mn-lt"/>
                <a:ea typeface="+mn-ea"/>
                <a:cs typeface="+mn-cs"/>
              </a:rPr>
            </a:br>
            <a:r>
              <a:rPr lang="sl-SI">
                <a:solidFill>
                  <a:srgbClr val="004992"/>
                </a:solidFill>
                <a:latin typeface="+mn-lt"/>
                <a:ea typeface="+mn-ea"/>
                <a:cs typeface="+mn-cs"/>
              </a:rPr>
              <a:t>Česa ni bilo na sliki? Kako prepričani ste?</a:t>
            </a:r>
            <a:endParaRPr lang="de-DE" dirty="0">
              <a:solidFill>
                <a:srgbClr val="004992"/>
              </a:solidFill>
              <a:latin typeface="+mn-lt"/>
              <a:ea typeface="+mn-ea"/>
              <a:cs typeface="+mn-cs"/>
            </a:endParaRPr>
          </a:p>
        </p:txBody>
      </p:sp>
      <p:sp>
        <p:nvSpPr>
          <p:cNvPr id="1423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pipa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vedro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gumb na klobuku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a:solidFill>
                  <a:srgbClr val="333333"/>
                </a:solidFill>
              </a:rPr>
              <a:t>napis </a:t>
            </a:r>
            <a:r>
              <a:rPr lang="en-CA" altLang="de-DE" sz="2400">
                <a:solidFill>
                  <a:srgbClr val="333333"/>
                </a:solidFill>
              </a:rPr>
              <a:t>“Sport”</a:t>
            </a:r>
            <a:r>
              <a:rPr lang="de-DE" altLang="de-DE" sz="2400">
                <a:solidFill>
                  <a:srgbClr val="333333"/>
                </a:solidFill>
              </a:rPr>
              <a:t> </a:t>
            </a:r>
            <a:r>
              <a:rPr lang="sl-SI" altLang="de-DE" sz="2400" dirty="0">
                <a:solidFill>
                  <a:srgbClr val="333333"/>
                </a:solidFill>
              </a:rPr>
              <a:t>na čolnu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ribiška palica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rdeč pulover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riba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56</a:t>
            </a:fld>
            <a:endParaRPr lang="de-DE" altLang="de-DE">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Ribič</a:t>
            </a:r>
            <a:endParaRPr lang="de-DE" altLang="de-DE" sz="3600">
              <a:latin typeface="+mn-lt"/>
              <a:ea typeface="+mn-ea"/>
              <a:cs typeface="+mn-cs"/>
            </a:endParaRPr>
          </a:p>
        </p:txBody>
      </p:sp>
      <p:sp>
        <p:nvSpPr>
          <p:cNvPr id="1443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pipa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vedro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gumb na klobuku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a:solidFill>
                  <a:srgbClr val="333333"/>
                </a:solidFill>
              </a:rPr>
              <a:t>napis </a:t>
            </a:r>
            <a:r>
              <a:rPr lang="en-CA" altLang="de-DE" sz="2400">
                <a:solidFill>
                  <a:srgbClr val="333333"/>
                </a:solidFill>
              </a:rPr>
              <a:t>“Sport”</a:t>
            </a:r>
            <a:r>
              <a:rPr lang="de-DE" altLang="de-DE" sz="2400">
                <a:solidFill>
                  <a:srgbClr val="333333"/>
                </a:solidFill>
              </a:rPr>
              <a:t> </a:t>
            </a:r>
            <a:r>
              <a:rPr lang="sl-SI" altLang="de-DE" sz="2400" dirty="0">
                <a:solidFill>
                  <a:srgbClr val="333333"/>
                </a:solidFill>
              </a:rPr>
              <a:t>na čolnu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ribiška palica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rdeč pulover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riba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57</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58</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Ideje</a:t>
            </a:r>
            <a:endParaRPr lang="de-DE" altLang="de-DE" sz="3600">
              <a:latin typeface="+mn-lt"/>
              <a:ea typeface="+mn-ea"/>
              <a:cs typeface="+mn-cs"/>
            </a:endParaRPr>
          </a:p>
        </p:txBody>
      </p:sp>
      <p:sp>
        <p:nvSpPr>
          <p:cNvPr id="148483" name="Rectangle 3"/>
          <p:cNvSpPr>
            <a:spLocks noGrp="1" noChangeArrowheads="1"/>
          </p:cNvSpPr>
          <p:nvPr>
            <p:ph idx="1"/>
          </p:nvPr>
        </p:nvSpPr>
        <p:spPr>
          <a:noFill/>
        </p:spPr>
        <p:txBody>
          <a:bodyPr>
            <a:noAutofit/>
          </a:bodyPr>
          <a:lstStyle/>
          <a:p>
            <a:r>
              <a:rPr lang="sl-SI" altLang="de-DE" sz="2400" dirty="0">
                <a:solidFill>
                  <a:srgbClr val="333333"/>
                </a:solidFill>
              </a:rPr>
              <a:t>Kaj običajno vidite na cestnem križišču</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59</a:t>
            </a:fld>
            <a:endParaRPr lang="de-DE"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Cestno križišče</a:t>
            </a:r>
            <a:br>
              <a:rPr lang="sl-SI" sz="3600" dirty="0">
                <a:solidFill>
                  <a:srgbClr val="004992"/>
                </a:solidFill>
                <a:latin typeface="+mn-lt"/>
                <a:ea typeface="+mn-ea"/>
                <a:cs typeface="+mn-cs"/>
              </a:rPr>
            </a:br>
            <a:r>
              <a:rPr lang="sl-SI" dirty="0">
                <a:solidFill>
                  <a:srgbClr val="004992"/>
                </a:solidFill>
                <a:latin typeface="+mn-lt"/>
                <a:ea typeface="+mn-ea"/>
                <a:cs typeface="+mn-cs"/>
              </a:rPr>
              <a:t>Kaj ste videli na sliki? Kako prepričani ste?</a:t>
            </a:r>
            <a:endParaRPr lang="de-DE" dirty="0">
              <a:solidFill>
                <a:srgbClr val="004992"/>
              </a:solidFill>
              <a:latin typeface="+mn-lt"/>
              <a:ea typeface="+mn-ea"/>
              <a:cs typeface="+mn-cs"/>
            </a:endParaRPr>
          </a:p>
        </p:txBody>
      </p:sp>
      <p:sp>
        <p:nvSpPr>
          <p:cNvPr id="1505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avtomobili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sl-SI" altLang="de-DE" sz="2400" dirty="0">
                <a:solidFill>
                  <a:srgbClr val="333333"/>
                </a:solidFill>
              </a:rPr>
              <a:t>olicist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otrok na kolesu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starejša ženska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zelena luč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prehod za pešce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stop znak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sonce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Cestno križišče</a:t>
            </a:r>
          </a:p>
        </p:txBody>
      </p:sp>
      <p:sp>
        <p:nvSpPr>
          <p:cNvPr id="152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avtomobili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policist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otrok na kolesu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starejša ženska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zelena luč</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prehod za pešce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znak </a:t>
            </a:r>
            <a:r>
              <a:rPr lang="de-DE" altLang="de-DE" sz="2400" dirty="0">
                <a:solidFill>
                  <a:srgbClr val="333333"/>
                </a:solidFill>
              </a:rPr>
              <a:t>stop</a:t>
            </a: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sonce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61</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62</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Ideje</a:t>
            </a:r>
            <a:endParaRPr lang="de-DE" altLang="de-DE" sz="3600">
              <a:latin typeface="+mn-lt"/>
              <a:ea typeface="+mn-ea"/>
              <a:cs typeface="+mn-cs"/>
            </a:endParaRPr>
          </a:p>
        </p:txBody>
      </p:sp>
      <p:sp>
        <p:nvSpPr>
          <p:cNvPr id="156675" name="Rectangle 3"/>
          <p:cNvSpPr>
            <a:spLocks noGrp="1" noChangeArrowheads="1"/>
          </p:cNvSpPr>
          <p:nvPr>
            <p:ph idx="1"/>
          </p:nvPr>
        </p:nvSpPr>
        <p:spPr>
          <a:noFill/>
        </p:spPr>
        <p:txBody>
          <a:bodyPr>
            <a:noAutofit/>
          </a:bodyPr>
          <a:lstStyle/>
          <a:p>
            <a:r>
              <a:rPr lang="sl-SI" altLang="de-DE" sz="2400" dirty="0">
                <a:solidFill>
                  <a:srgbClr val="333333"/>
                </a:solidFill>
              </a:rPr>
              <a:t>Kaj običajno vidite na igrišču</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Igrišče</a:t>
            </a:r>
            <a:br>
              <a:rPr lang="sl-SI" sz="3600" dirty="0">
                <a:solidFill>
                  <a:srgbClr val="004992"/>
                </a:solidFill>
                <a:latin typeface="+mn-lt"/>
                <a:ea typeface="+mn-ea"/>
                <a:cs typeface="+mn-cs"/>
              </a:rPr>
            </a:br>
            <a:r>
              <a:rPr lang="sl-SI" dirty="0">
                <a:solidFill>
                  <a:srgbClr val="004992"/>
                </a:solidFill>
                <a:latin typeface="+mn-lt"/>
                <a:ea typeface="+mn-ea"/>
                <a:cs typeface="+mn-cs"/>
              </a:rPr>
              <a:t>Kaj ste videli na sliki? Kako prepričani ste?</a:t>
            </a:r>
            <a:endParaRPr lang="de-DE" dirty="0">
              <a:solidFill>
                <a:srgbClr val="004992"/>
              </a:solidFill>
              <a:latin typeface="+mn-lt"/>
              <a:ea typeface="+mn-ea"/>
              <a:cs typeface="+mn-cs"/>
            </a:endParaRPr>
          </a:p>
        </p:txBody>
      </p:sp>
      <p:sp>
        <p:nvSpPr>
          <p:cNvPr id="1587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tobogan</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vrtiljak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zmaj</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rolka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žoga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drevesa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gugalnica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igrače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peskovnik</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Igrišče</a:t>
            </a:r>
            <a:endParaRPr lang="de-DE" altLang="de-DE" sz="3600">
              <a:latin typeface="+mn-lt"/>
              <a:ea typeface="+mn-ea"/>
              <a:cs typeface="+mn-cs"/>
            </a:endParaRPr>
          </a:p>
        </p:txBody>
      </p:sp>
      <p:sp>
        <p:nvSpPr>
          <p:cNvPr id="1607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tobogan</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vrtiljak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zmaj</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rolka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000" dirty="0">
                <a:solidFill>
                  <a:srgbClr val="004992"/>
                </a:solidFill>
              </a:rPr>
              <a:t>žoga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drevesa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000" dirty="0">
                <a:solidFill>
                  <a:srgbClr val="004992"/>
                </a:solidFill>
              </a:rPr>
              <a:t>gugalnica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igrače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000" dirty="0">
                <a:solidFill>
                  <a:srgbClr val="333333"/>
                </a:solidFill>
              </a:rPr>
              <a:t>peskovnik</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65</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66</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Poroka</a:t>
            </a:r>
            <a:br>
              <a:rPr lang="pl-PL" sz="3600" dirty="0">
                <a:solidFill>
                  <a:srgbClr val="004992"/>
                </a:solidFill>
                <a:latin typeface="+mn-lt"/>
                <a:ea typeface="+mn-ea"/>
                <a:cs typeface="+mn-cs"/>
              </a:rPr>
            </a:br>
            <a:r>
              <a:rPr lang="pl-PL" dirty="0">
                <a:solidFill>
                  <a:srgbClr val="004992"/>
                </a:solidFill>
                <a:latin typeface="+mn-lt"/>
                <a:ea typeface="+mn-ea"/>
                <a:cs typeface="+mn-cs"/>
              </a:rPr>
              <a:t>Česa ni bilo na sliki? Kako prepričani ste?</a:t>
            </a:r>
            <a:endParaRPr lang="de-DE" dirty="0">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cerkvena okna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priča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nevestina tančica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dekle z rožami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vrata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67</a:t>
            </a:fld>
            <a:endParaRPr lang="de-DE" altLang="de-DE">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Poroka</a:t>
            </a:r>
            <a:endParaRPr lang="de-DE" altLang="de-DE" sz="3600">
              <a:latin typeface="+mn-lt"/>
              <a:ea typeface="+mn-ea"/>
              <a:cs typeface="+mn-cs"/>
            </a:endParaRPr>
          </a:p>
        </p:txBody>
      </p:sp>
      <p:sp>
        <p:nvSpPr>
          <p:cNvPr id="1669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cerkvena okna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priča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nevestina tančica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dekle z rožami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klopi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vrata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68</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69</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Nogomet</a:t>
            </a:r>
            <a:br>
              <a:rPr lang="sl-SI" sz="3600" dirty="0">
                <a:solidFill>
                  <a:srgbClr val="004992"/>
                </a:solidFill>
                <a:latin typeface="+mn-lt"/>
                <a:ea typeface="+mn-ea"/>
                <a:cs typeface="+mn-cs"/>
              </a:rPr>
            </a:br>
            <a:r>
              <a:rPr lang="sl-SI" dirty="0">
                <a:solidFill>
                  <a:srgbClr val="004992"/>
                </a:solidFill>
                <a:latin typeface="+mn-lt"/>
                <a:ea typeface="+mn-ea"/>
                <a:cs typeface="+mn-cs"/>
              </a:rPr>
              <a:t>Česa ni bilo na sliki? Kako prepričani ste?</a:t>
            </a:r>
            <a:endParaRPr lang="de-DE" dirty="0">
              <a:solidFill>
                <a:srgbClr val="004992"/>
              </a:solidFill>
              <a:latin typeface="+mn-lt"/>
              <a:ea typeface="+mn-ea"/>
              <a:cs typeface="+mn-cs"/>
            </a:endParaRPr>
          </a:p>
        </p:txBody>
      </p:sp>
      <p:sp>
        <p:nvSpPr>
          <p:cNvPr id="1710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tabla z rezultati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go</a:t>
            </a:r>
            <a:r>
              <a:rPr lang="de-DE" altLang="de-DE" sz="2400" dirty="0">
                <a:solidFill>
                  <a:srgbClr val="333333"/>
                </a:solidFill>
              </a:rPr>
              <a:t>l</a:t>
            </a: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linije roba igrišča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igralec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nogometna žoga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navijači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reklame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zastave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70</a:t>
            </a:fld>
            <a:endParaRPr lang="de-DE" altLang="de-DE">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Nogomet</a:t>
            </a:r>
            <a:endParaRPr lang="de-DE" altLang="de-DE" sz="3600">
              <a:latin typeface="+mn-lt"/>
              <a:ea typeface="+mn-ea"/>
              <a:cs typeface="+mn-cs"/>
            </a:endParaRPr>
          </a:p>
        </p:txBody>
      </p:sp>
      <p:sp>
        <p:nvSpPr>
          <p:cNvPr id="1730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tabla z rezultati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gol</a:t>
            </a: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linije roba igrišča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igralec</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nogometna žoga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navijači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reklame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zastave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71</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72</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Na luni </a:t>
            </a:r>
            <a:br>
              <a:rPr lang="pl-PL" sz="3600" dirty="0">
                <a:latin typeface="+mn-lt"/>
                <a:ea typeface="+mn-ea"/>
                <a:cs typeface="+mn-cs"/>
              </a:rPr>
            </a:br>
            <a:r>
              <a:rPr lang="pl-PL" sz="3600" dirty="0">
                <a:latin typeface="+mn-lt"/>
                <a:ea typeface="+mn-ea"/>
                <a:cs typeface="+mn-cs"/>
              </a:rPr>
              <a:t>Česa ni bilo na sliki?</a:t>
            </a:r>
            <a:r>
              <a:rPr lang="en-US" sz="3600" dirty="0">
                <a:latin typeface="+mn-lt"/>
                <a:ea typeface="+mn-ea"/>
                <a:cs typeface="+mn-cs"/>
              </a:rPr>
              <a:t> </a:t>
            </a:r>
            <a:r>
              <a:rPr lang="pl-PL" sz="3600" dirty="0">
                <a:latin typeface="+mn-lt"/>
                <a:ea typeface="+mn-ea"/>
                <a:cs typeface="+mn-cs"/>
              </a:rPr>
              <a:t>Kako prepričani ste?</a:t>
            </a:r>
            <a:endParaRPr lang="de-DE" sz="3600" dirty="0">
              <a:latin typeface="+mn-lt"/>
              <a:ea typeface="+mn-ea"/>
              <a:cs typeface="+mn-cs"/>
            </a:endParaRPr>
          </a:p>
        </p:txBody>
      </p:sp>
      <p:sp>
        <p:nvSpPr>
          <p:cNvPr id="177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raketa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jeklenka s kisikom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čelada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kraterji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vrh rakete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obris planeta v ozadju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73</a:t>
            </a:fld>
            <a:endParaRPr lang="de-DE" altLang="de-DE">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Na luni</a:t>
            </a:r>
            <a:endParaRPr lang="de-DE" altLang="de-DE" sz="3600">
              <a:latin typeface="+mn-lt"/>
              <a:ea typeface="+mn-ea"/>
              <a:cs typeface="+mn-cs"/>
            </a:endParaRPr>
          </a:p>
        </p:txBody>
      </p:sp>
      <p:sp>
        <p:nvSpPr>
          <p:cNvPr id="1792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raketa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jeklenka s kisikom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čelada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kraterji</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vrh rakete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obris planeta v ozadju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74</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75</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Reševalna akcija</a:t>
            </a:r>
            <a:br>
              <a:rPr lang="sl-SI" sz="3600">
                <a:solidFill>
                  <a:srgbClr val="004992"/>
                </a:solidFill>
                <a:latin typeface="+mn-lt"/>
                <a:ea typeface="+mn-ea"/>
                <a:cs typeface="+mn-cs"/>
              </a:rPr>
            </a:br>
            <a:r>
              <a:rPr lang="sl-SI">
                <a:solidFill>
                  <a:srgbClr val="004992"/>
                </a:solidFill>
                <a:latin typeface="+mn-lt"/>
                <a:ea typeface="+mn-ea"/>
                <a:cs typeface="+mn-cs"/>
              </a:rPr>
              <a:t>Česa ni bilo na sliki? Kako prepričani ste?</a:t>
            </a:r>
            <a:endParaRPr lang="de-DE" dirty="0">
              <a:solidFill>
                <a:srgbClr val="004992"/>
              </a:solidFill>
              <a:latin typeface="+mn-lt"/>
              <a:ea typeface="+mn-ea"/>
              <a:cs typeface="+mn-cs"/>
            </a:endParaRPr>
          </a:p>
        </p:txBody>
      </p:sp>
      <p:sp>
        <p:nvSpPr>
          <p:cNvPr id="1894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sl-SI" altLang="de-DE" sz="2400" dirty="0">
                <a:solidFill>
                  <a:srgbClr val="333333"/>
                </a:solidFill>
              </a:rPr>
              <a:t>k</a:t>
            </a:r>
            <a:r>
              <a:rPr lang="de-DE" altLang="de-DE" sz="2400" dirty="0">
                <a:solidFill>
                  <a:srgbClr val="333333"/>
                </a:solidFill>
              </a:rPr>
              <a:t>opter</a:t>
            </a: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gumijasti čoln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potapljač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reševalna ladja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nosila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reševalni obroč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76</a:t>
            </a:fld>
            <a:endParaRPr lang="de-DE" altLang="de-DE">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Reševalna akcija</a:t>
            </a:r>
            <a:endParaRPr lang="de-DE" altLang="de-DE" sz="3600">
              <a:latin typeface="+mn-lt"/>
              <a:ea typeface="+mn-ea"/>
              <a:cs typeface="+mn-cs"/>
            </a:endParaRPr>
          </a:p>
        </p:txBody>
      </p:sp>
      <p:sp>
        <p:nvSpPr>
          <p:cNvPr id="1914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sl-SI" altLang="de-DE" sz="2400" dirty="0">
                <a:solidFill>
                  <a:srgbClr val="333333"/>
                </a:solidFill>
              </a:rPr>
              <a:t>k</a:t>
            </a:r>
            <a:r>
              <a:rPr lang="de-DE" altLang="de-DE" sz="2400" dirty="0">
                <a:solidFill>
                  <a:srgbClr val="333333"/>
                </a:solidFill>
              </a:rPr>
              <a:t>opter</a:t>
            </a: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gumijasti čoln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potapljač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reševalna ladja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nosila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reševalni obroč</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pilot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77</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78</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Ideje</a:t>
            </a:r>
            <a:endParaRPr lang="de-DE" altLang="de-DE" sz="3600">
              <a:latin typeface="+mn-lt"/>
              <a:ea typeface="+mn-ea"/>
              <a:cs typeface="+mn-cs"/>
            </a:endParaRPr>
          </a:p>
        </p:txBody>
      </p:sp>
      <p:sp>
        <p:nvSpPr>
          <p:cNvPr id="195587" name="Rectangle 3"/>
          <p:cNvSpPr>
            <a:spLocks noGrp="1" noChangeArrowheads="1"/>
          </p:cNvSpPr>
          <p:nvPr>
            <p:ph idx="1"/>
          </p:nvPr>
        </p:nvSpPr>
        <p:spPr>
          <a:noFill/>
        </p:spPr>
        <p:txBody>
          <a:bodyPr>
            <a:noAutofit/>
          </a:bodyPr>
          <a:lstStyle/>
          <a:p>
            <a:r>
              <a:rPr lang="sl-SI" altLang="de-DE" sz="2400" dirty="0">
                <a:solidFill>
                  <a:srgbClr val="333333"/>
                </a:solidFill>
              </a:rPr>
              <a:t>Kaj vidite na običajnem gradbišču</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79</a:t>
            </a:fld>
            <a:endParaRPr lang="de-DE" altLang="de-DE">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Delo na cesti</a:t>
            </a:r>
            <a:br>
              <a:rPr lang="sl-SI" sz="3600" dirty="0">
                <a:solidFill>
                  <a:srgbClr val="004992"/>
                </a:solidFill>
                <a:latin typeface="+mn-lt"/>
                <a:ea typeface="+mn-ea"/>
                <a:cs typeface="+mn-cs"/>
              </a:rPr>
            </a:br>
            <a:r>
              <a:rPr lang="sl-SI" dirty="0">
                <a:solidFill>
                  <a:srgbClr val="004992"/>
                </a:solidFill>
                <a:latin typeface="+mn-lt"/>
                <a:ea typeface="+mn-ea"/>
                <a:cs typeface="+mn-cs"/>
              </a:rPr>
              <a:t>Kaj ste videli na sliki? Kako prepričani ste?</a:t>
            </a:r>
            <a:endParaRPr lang="de-DE" dirty="0">
              <a:solidFill>
                <a:srgbClr val="004992"/>
              </a:solidFill>
              <a:latin typeface="+mn-lt"/>
              <a:ea typeface="+mn-ea"/>
              <a:cs typeface="+mn-cs"/>
            </a:endParaRPr>
          </a:p>
        </p:txBody>
      </p:sp>
      <p:sp>
        <p:nvSpPr>
          <p:cNvPr id="1976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cevi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samokolnica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rampa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bager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kramp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napis </a:t>
            </a:r>
            <a:r>
              <a:rPr lang="de-DE" altLang="de-DE" sz="2400" dirty="0">
                <a:solidFill>
                  <a:srgbClr val="333333"/>
                </a:solidFill>
              </a:rPr>
              <a:t>stop</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Delo na cesti</a:t>
            </a:r>
            <a:endParaRPr lang="de-DE" altLang="de-DE" sz="3600">
              <a:solidFill>
                <a:srgbClr val="004992"/>
              </a:solidFill>
              <a:latin typeface="+mn-lt"/>
              <a:ea typeface="+mn-ea"/>
              <a:cs typeface="+mn-cs"/>
            </a:endParaRPr>
          </a:p>
        </p:txBody>
      </p:sp>
      <p:sp>
        <p:nvSpPr>
          <p:cNvPr id="19968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cevi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samokolnica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rampa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bager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kramp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sl-SI"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sl-SI" altLang="de-DE" sz="2400" dirty="0">
                <a:solidFill>
                  <a:srgbClr val="004992"/>
                </a:solidFill>
              </a:rPr>
              <a:t>napis </a:t>
            </a:r>
            <a:r>
              <a:rPr lang="de-DE" altLang="de-DE" sz="2400" dirty="0">
                <a:solidFill>
                  <a:srgbClr val="004992"/>
                </a:solidFill>
              </a:rPr>
              <a:t>stop</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3" name="Slide Number Placeholder 2"/>
          <p:cNvSpPr>
            <a:spLocks noGrp="1"/>
          </p:cNvSpPr>
          <p:nvPr>
            <p:ph type="sldNum" sz="quarter" idx="12"/>
          </p:nvPr>
        </p:nvSpPr>
        <p:spPr/>
        <p:txBody>
          <a:bodyPr/>
          <a:lstStyle/>
          <a:p>
            <a:pPr>
              <a:defRPr/>
            </a:pPr>
            <a:fld id="{D8989AC9-3784-4F09-AA60-AC8D6C4DE15C}" type="slidenum">
              <a:rPr lang="de-DE" altLang="de-DE" smtClean="0">
                <a:latin typeface="+mn-lt"/>
              </a:rPr>
              <a:pPr>
                <a:defRPr/>
              </a:pPr>
              <a:t>81</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 bilo na sliki</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en-US"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Spomin nas lahko vara</a:t>
            </a:r>
            <a:r>
              <a:rPr lang="en-US" altLang="de-DE" sz="2400" dirty="0">
                <a:solidFill>
                  <a:srgbClr val="004992"/>
                </a:solidFill>
              </a:rPr>
              <a:t>!</a:t>
            </a:r>
            <a:br>
              <a:rPr lang="en-US" altLang="de-DE" sz="2400" dirty="0">
                <a:solidFill>
                  <a:srgbClr val="004992"/>
                </a:solidFill>
              </a:rPr>
            </a:br>
            <a:r>
              <a:rPr lang="sl-SI" altLang="de-DE" sz="2400" dirty="0">
                <a:solidFill>
                  <a:srgbClr val="333333"/>
                </a:solidFill>
              </a:rPr>
              <a:t>Posebej pri pomembnih dogodkih</a:t>
            </a:r>
            <a:r>
              <a:rPr lang="en-US" altLang="de-DE" sz="2400" dirty="0">
                <a:solidFill>
                  <a:srgbClr val="333333"/>
                </a:solidFill>
              </a:rPr>
              <a:t> (</a:t>
            </a:r>
            <a:r>
              <a:rPr lang="sl-SI" altLang="de-DE" sz="2400" dirty="0">
                <a:solidFill>
                  <a:srgbClr val="333333"/>
                </a:solidFill>
              </a:rPr>
              <a:t>prepir</a:t>
            </a:r>
            <a:r>
              <a:rPr lang="en-US" altLang="de-DE" sz="2400" dirty="0">
                <a:solidFill>
                  <a:srgbClr val="333333"/>
                </a:solidFill>
              </a:rPr>
              <a:t>, </a:t>
            </a:r>
            <a:r>
              <a:rPr lang="sl-SI" altLang="de-DE" sz="2400" dirty="0">
                <a:solidFill>
                  <a:srgbClr val="333333"/>
                </a:solidFill>
              </a:rPr>
              <a:t>pričanje na sodišču itd</a:t>
            </a:r>
            <a:r>
              <a:rPr lang="en-US" altLang="de-DE" sz="2400" dirty="0">
                <a:solidFill>
                  <a:srgbClr val="333333"/>
                </a:solidFill>
              </a:rPr>
              <a:t>.)</a:t>
            </a:r>
            <a:r>
              <a:rPr lang="sl-SI" altLang="de-DE" sz="2400" dirty="0">
                <a:solidFill>
                  <a:srgbClr val="333333"/>
                </a:solidFill>
              </a:rPr>
              <a:t> si zapomnite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Če si</a:t>
            </a:r>
            <a:r>
              <a:rPr lang="en-US" altLang="de-DE" sz="2400" dirty="0">
                <a:solidFill>
                  <a:srgbClr val="333333"/>
                </a:solidFill>
              </a:rPr>
              <a:t> </a:t>
            </a:r>
            <a:r>
              <a:rPr lang="sl-SI" altLang="de-DE" sz="2400" i="1" dirty="0">
                <a:solidFill>
                  <a:srgbClr val="333333"/>
                </a:solidFill>
              </a:rPr>
              <a:t>ne morete</a:t>
            </a:r>
            <a:r>
              <a:rPr lang="en-US" altLang="de-DE" sz="2400" dirty="0">
                <a:solidFill>
                  <a:srgbClr val="333333"/>
                </a:solidFill>
              </a:rPr>
              <a:t> </a:t>
            </a:r>
            <a:r>
              <a:rPr lang="sl-SI" altLang="de-DE" sz="2400" dirty="0">
                <a:solidFill>
                  <a:srgbClr val="333333"/>
                </a:solidFill>
              </a:rPr>
              <a:t>zapomniti</a:t>
            </a:r>
            <a:r>
              <a:rPr lang="en-US" altLang="de-DE" sz="2400" dirty="0">
                <a:solidFill>
                  <a:srgbClr val="333333"/>
                </a:solidFill>
              </a:rPr>
              <a:t> </a:t>
            </a:r>
            <a:r>
              <a:rPr lang="sl-SI" altLang="de-DE" sz="2400" i="1" dirty="0">
                <a:solidFill>
                  <a:srgbClr val="333333"/>
                </a:solidFill>
              </a:rPr>
              <a:t>živih</a:t>
            </a:r>
            <a:r>
              <a:rPr lang="en-US" altLang="de-DE" sz="2400" i="1" dirty="0">
                <a:solidFill>
                  <a:srgbClr val="333333"/>
                </a:solidFill>
              </a:rPr>
              <a:t> </a:t>
            </a:r>
            <a:r>
              <a:rPr lang="sl-SI" altLang="de-DE" sz="2400" dirty="0">
                <a:solidFill>
                  <a:srgbClr val="333333"/>
                </a:solidFill>
              </a:rPr>
              <a:t>podrobnosti o dogodku</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l-SI" altLang="de-DE" sz="2400" dirty="0">
                <a:solidFill>
                  <a:srgbClr val="004992"/>
                </a:solidFill>
              </a:rPr>
              <a:t>ne bodite preveč prepričani, da je spomin resničen</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82</a:t>
            </a:fld>
            <a:endParaRPr lang="de-DE" altLang="de-DE">
              <a:latin typeface="+mn-lt"/>
            </a:endParaRPr>
          </a:p>
        </p:txBody>
      </p:sp>
    </p:spTree>
    <p:extLst>
      <p:ext uri="{BB962C8B-B14F-4D97-AF65-F5344CB8AC3E}">
        <p14:creationId xmlns:p14="http://schemas.microsoft.com/office/powerpoint/2010/main" val="2961030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en-US"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Spomin nas lahko vara</a:t>
            </a:r>
            <a:r>
              <a:rPr lang="en-US" altLang="de-DE" sz="2400" dirty="0">
                <a:solidFill>
                  <a:srgbClr val="004992"/>
                </a:solidFill>
              </a:rPr>
              <a:t>!</a:t>
            </a:r>
            <a:br>
              <a:rPr lang="en-US" altLang="de-DE" sz="2400" dirty="0">
                <a:solidFill>
                  <a:srgbClr val="004992"/>
                </a:solidFill>
              </a:rPr>
            </a:br>
            <a:r>
              <a:rPr lang="sl-SI" altLang="de-DE" sz="2400" dirty="0">
                <a:solidFill>
                  <a:srgbClr val="333333"/>
                </a:solidFill>
              </a:rPr>
              <a:t>Posebej pri pomembnih dogodkih</a:t>
            </a:r>
            <a:r>
              <a:rPr lang="en-US" altLang="de-DE" sz="2400" dirty="0">
                <a:solidFill>
                  <a:srgbClr val="333333"/>
                </a:solidFill>
              </a:rPr>
              <a:t> (</a:t>
            </a:r>
            <a:r>
              <a:rPr lang="sl-SI" altLang="de-DE" sz="2400" dirty="0">
                <a:solidFill>
                  <a:srgbClr val="333333"/>
                </a:solidFill>
              </a:rPr>
              <a:t>prepir</a:t>
            </a:r>
            <a:r>
              <a:rPr lang="en-US" altLang="de-DE" sz="2400" dirty="0">
                <a:solidFill>
                  <a:srgbClr val="333333"/>
                </a:solidFill>
              </a:rPr>
              <a:t>, </a:t>
            </a:r>
            <a:r>
              <a:rPr lang="sl-SI" altLang="de-DE" sz="2400" dirty="0">
                <a:solidFill>
                  <a:srgbClr val="333333"/>
                </a:solidFill>
              </a:rPr>
              <a:t>pričanje na sodišču itd</a:t>
            </a:r>
            <a:r>
              <a:rPr lang="en-US" altLang="de-DE" sz="2400" dirty="0">
                <a:solidFill>
                  <a:srgbClr val="333333"/>
                </a:solidFill>
              </a:rPr>
              <a:t>.)</a:t>
            </a:r>
            <a:r>
              <a:rPr lang="sl-SI" altLang="de-DE" sz="2400" dirty="0">
                <a:solidFill>
                  <a:srgbClr val="333333"/>
                </a:solidFill>
              </a:rPr>
              <a:t> si zapomnite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Če si</a:t>
            </a:r>
            <a:r>
              <a:rPr lang="en-US" altLang="de-DE" sz="2400" dirty="0">
                <a:solidFill>
                  <a:srgbClr val="333333"/>
                </a:solidFill>
              </a:rPr>
              <a:t> </a:t>
            </a:r>
            <a:r>
              <a:rPr lang="sl-SI" altLang="de-DE" sz="2400" i="1" dirty="0">
                <a:solidFill>
                  <a:srgbClr val="333333"/>
                </a:solidFill>
              </a:rPr>
              <a:t>ne morete</a:t>
            </a:r>
            <a:r>
              <a:rPr lang="en-US" altLang="de-DE" sz="2400" dirty="0">
                <a:solidFill>
                  <a:srgbClr val="333333"/>
                </a:solidFill>
              </a:rPr>
              <a:t> </a:t>
            </a:r>
            <a:r>
              <a:rPr lang="sl-SI" altLang="de-DE" sz="2400" dirty="0">
                <a:solidFill>
                  <a:srgbClr val="333333"/>
                </a:solidFill>
              </a:rPr>
              <a:t>zapomniti</a:t>
            </a:r>
            <a:r>
              <a:rPr lang="en-US" altLang="de-DE" sz="2400" dirty="0">
                <a:solidFill>
                  <a:srgbClr val="333333"/>
                </a:solidFill>
              </a:rPr>
              <a:t> </a:t>
            </a:r>
            <a:r>
              <a:rPr lang="sl-SI" altLang="de-DE" sz="2400" i="1" dirty="0">
                <a:solidFill>
                  <a:srgbClr val="333333"/>
                </a:solidFill>
              </a:rPr>
              <a:t>živih</a:t>
            </a:r>
            <a:r>
              <a:rPr lang="en-US" altLang="de-DE" sz="2400" i="1" dirty="0">
                <a:solidFill>
                  <a:srgbClr val="333333"/>
                </a:solidFill>
              </a:rPr>
              <a:t> </a:t>
            </a:r>
            <a:r>
              <a:rPr lang="sl-SI" altLang="de-DE" sz="2400" dirty="0">
                <a:solidFill>
                  <a:srgbClr val="333333"/>
                </a:solidFill>
              </a:rPr>
              <a:t>podrobnosti o dogodku</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l-SI" altLang="de-DE" sz="2400" dirty="0">
                <a:solidFill>
                  <a:srgbClr val="004992"/>
                </a:solidFill>
              </a:rPr>
              <a:t>ne bodite preveč prepričani, da je spomin resničen</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sl-SI" altLang="de-DE" sz="2400" dirty="0">
                <a:solidFill>
                  <a:srgbClr val="004992"/>
                </a:solidFill>
              </a:rPr>
              <a:t>poiščite dodatne informacije</a:t>
            </a:r>
            <a:r>
              <a:rPr lang="en-US" altLang="de-DE" sz="2400" dirty="0">
                <a:solidFill>
                  <a:srgbClr val="004992"/>
                </a:solidFill>
              </a:rPr>
              <a:t> (</a:t>
            </a:r>
            <a:r>
              <a:rPr lang="sl-SI" altLang="de-DE" sz="2400" dirty="0">
                <a:solidFill>
                  <a:srgbClr val="004992"/>
                </a:solidFill>
              </a:rPr>
              <a:t>npr</a:t>
            </a:r>
            <a:r>
              <a:rPr lang="en-US" altLang="de-DE" sz="2400" dirty="0">
                <a:solidFill>
                  <a:srgbClr val="004992"/>
                </a:solidFill>
              </a:rPr>
              <a:t>. </a:t>
            </a:r>
            <a:r>
              <a:rPr lang="sl-SI" altLang="de-DE" sz="2400" dirty="0">
                <a:solidFill>
                  <a:srgbClr val="004992"/>
                </a:solidFill>
              </a:rPr>
              <a:t>pričo</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83</a:t>
            </a:fld>
            <a:endParaRPr lang="de-DE" altLang="de-DE">
              <a:latin typeface="+mn-lt"/>
            </a:endParaRPr>
          </a:p>
        </p:txBody>
      </p:sp>
    </p:spTree>
    <p:extLst>
      <p:ext uri="{BB962C8B-B14F-4D97-AF65-F5344CB8AC3E}">
        <p14:creationId xmlns:p14="http://schemas.microsoft.com/office/powerpoint/2010/main" val="3689559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en-US" altLang="de-DE" sz="2400" b="1" dirty="0">
                <a:solidFill>
                  <a:srgbClr val="333333"/>
                </a:solidFill>
              </a:rPr>
              <a:t>:</a:t>
            </a:r>
          </a:p>
          <a:p>
            <a:pPr marL="342900" lvl="0" indent="-342900" defTabSz="914400" fontAlgn="base">
              <a:buClr>
                <a:srgbClr val="000000"/>
              </a:buClr>
              <a:buFont typeface="WingDings"/>
              <a:buChar char=""/>
            </a:pPr>
            <a:r>
              <a:rPr lang="sl-SI" altLang="de-DE" sz="2400" dirty="0">
                <a:solidFill>
                  <a:srgbClr val="004992"/>
                </a:solidFill>
              </a:rPr>
              <a:t>Spomin nas lahko vara</a:t>
            </a:r>
            <a:r>
              <a:rPr lang="en-US" altLang="de-DE" sz="2400" dirty="0">
                <a:solidFill>
                  <a:srgbClr val="004992"/>
                </a:solidFill>
              </a:rPr>
              <a:t>!</a:t>
            </a:r>
            <a:br>
              <a:rPr lang="en-US" altLang="de-DE" sz="2400" dirty="0">
                <a:solidFill>
                  <a:srgbClr val="004992"/>
                </a:solidFill>
              </a:rPr>
            </a:br>
            <a:r>
              <a:rPr lang="sl-SI" altLang="de-DE" sz="2400" dirty="0">
                <a:solidFill>
                  <a:srgbClr val="333333"/>
                </a:solidFill>
              </a:rPr>
              <a:t>Posebej pri pomembnih dogodkih</a:t>
            </a:r>
            <a:r>
              <a:rPr lang="en-US" altLang="de-DE" sz="2400" dirty="0">
                <a:solidFill>
                  <a:srgbClr val="333333"/>
                </a:solidFill>
              </a:rPr>
              <a:t> (</a:t>
            </a:r>
            <a:r>
              <a:rPr lang="sl-SI" altLang="de-DE" sz="2400" dirty="0">
                <a:solidFill>
                  <a:srgbClr val="333333"/>
                </a:solidFill>
              </a:rPr>
              <a:t>prepir</a:t>
            </a:r>
            <a:r>
              <a:rPr lang="en-US" altLang="de-DE" sz="2400" dirty="0">
                <a:solidFill>
                  <a:srgbClr val="333333"/>
                </a:solidFill>
              </a:rPr>
              <a:t>, </a:t>
            </a:r>
            <a:r>
              <a:rPr lang="sl-SI" altLang="de-DE" sz="2400" dirty="0">
                <a:solidFill>
                  <a:srgbClr val="333333"/>
                </a:solidFill>
              </a:rPr>
              <a:t>pričanje na sodišču itd</a:t>
            </a:r>
            <a:r>
              <a:rPr lang="en-US" altLang="de-DE" sz="2400" dirty="0">
                <a:solidFill>
                  <a:srgbClr val="333333"/>
                </a:solidFill>
              </a:rPr>
              <a:t>.)</a:t>
            </a:r>
            <a:r>
              <a:rPr lang="sl-SI" altLang="de-DE" sz="2400" dirty="0">
                <a:solidFill>
                  <a:srgbClr val="333333"/>
                </a:solidFill>
              </a:rPr>
              <a:t> si zapomnite</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Če si</a:t>
            </a:r>
            <a:r>
              <a:rPr lang="en-US" altLang="de-DE" sz="2400" dirty="0">
                <a:solidFill>
                  <a:srgbClr val="333333"/>
                </a:solidFill>
              </a:rPr>
              <a:t> </a:t>
            </a:r>
            <a:r>
              <a:rPr lang="sl-SI" altLang="de-DE" sz="2400" i="1" dirty="0">
                <a:solidFill>
                  <a:srgbClr val="333333"/>
                </a:solidFill>
              </a:rPr>
              <a:t>ne morete</a:t>
            </a:r>
            <a:r>
              <a:rPr lang="en-US" altLang="de-DE" sz="2400" dirty="0">
                <a:solidFill>
                  <a:srgbClr val="333333"/>
                </a:solidFill>
              </a:rPr>
              <a:t> </a:t>
            </a:r>
            <a:r>
              <a:rPr lang="sl-SI" altLang="de-DE" sz="2400" dirty="0">
                <a:solidFill>
                  <a:srgbClr val="333333"/>
                </a:solidFill>
              </a:rPr>
              <a:t>zapomniti</a:t>
            </a:r>
            <a:r>
              <a:rPr lang="en-US" altLang="de-DE" sz="2400" dirty="0">
                <a:solidFill>
                  <a:srgbClr val="333333"/>
                </a:solidFill>
              </a:rPr>
              <a:t> </a:t>
            </a:r>
            <a:r>
              <a:rPr lang="sl-SI" altLang="de-DE" sz="2400" i="1" dirty="0">
                <a:solidFill>
                  <a:srgbClr val="333333"/>
                </a:solidFill>
              </a:rPr>
              <a:t>živih</a:t>
            </a:r>
            <a:r>
              <a:rPr lang="en-US" altLang="de-DE" sz="2400" i="1" dirty="0">
                <a:solidFill>
                  <a:srgbClr val="333333"/>
                </a:solidFill>
              </a:rPr>
              <a:t> </a:t>
            </a:r>
            <a:r>
              <a:rPr lang="sl-SI" altLang="de-DE" sz="2400" dirty="0">
                <a:solidFill>
                  <a:srgbClr val="333333"/>
                </a:solidFill>
              </a:rPr>
              <a:t>podrobnosti o dogodku</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sl-SI" altLang="de-DE" sz="2400" dirty="0">
                <a:solidFill>
                  <a:srgbClr val="004992"/>
                </a:solidFill>
              </a:rPr>
              <a:t>ne bodite preveč prepričani, da je spomin resničen</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sl-SI" altLang="de-DE" sz="2400" dirty="0">
                <a:solidFill>
                  <a:srgbClr val="004992"/>
                </a:solidFill>
              </a:rPr>
              <a:t>poiščite dodatne informacije</a:t>
            </a:r>
            <a:r>
              <a:rPr lang="en-US" altLang="de-DE" sz="2400" dirty="0">
                <a:solidFill>
                  <a:srgbClr val="004992"/>
                </a:solidFill>
              </a:rPr>
              <a:t> (</a:t>
            </a:r>
            <a:r>
              <a:rPr lang="sl-SI" altLang="de-DE" sz="2400" dirty="0">
                <a:solidFill>
                  <a:srgbClr val="004992"/>
                </a:solidFill>
              </a:rPr>
              <a:t>npr</a:t>
            </a:r>
            <a:r>
              <a:rPr lang="en-US" altLang="de-DE" sz="2400" dirty="0">
                <a:solidFill>
                  <a:srgbClr val="004992"/>
                </a:solidFill>
              </a:rPr>
              <a:t>. </a:t>
            </a:r>
            <a:r>
              <a:rPr lang="sl-SI" altLang="de-DE" sz="2400" dirty="0">
                <a:solidFill>
                  <a:srgbClr val="004992"/>
                </a:solidFill>
              </a:rPr>
              <a:t>pričo</a:t>
            </a:r>
            <a:r>
              <a:rPr lang="en-US" altLang="de-DE" sz="2400" dirty="0">
                <a:solidFill>
                  <a:srgbClr val="004992"/>
                </a:solidFill>
              </a:rPr>
              <a:t>).</a:t>
            </a:r>
            <a:br>
              <a:rPr lang="en-US" altLang="de-DE" sz="2400" dirty="0">
                <a:solidFill>
                  <a:srgbClr val="004992"/>
                </a:solidFill>
              </a:rPr>
            </a:br>
            <a:r>
              <a:rPr lang="sl-SI" altLang="de-DE" sz="2400" u="sng" dirty="0">
                <a:solidFill>
                  <a:srgbClr val="333333"/>
                </a:solidFill>
              </a:rPr>
              <a:t>Primer</a:t>
            </a:r>
            <a:r>
              <a:rPr lang="en-US" altLang="de-DE" sz="2400" dirty="0">
                <a:solidFill>
                  <a:srgbClr val="333333"/>
                </a:solidFill>
              </a:rPr>
              <a:t>: </a:t>
            </a:r>
            <a:r>
              <a:rPr lang="sl-SI" altLang="de-DE" sz="2400" dirty="0">
                <a:solidFill>
                  <a:srgbClr val="333333"/>
                </a:solidFill>
              </a:rPr>
              <a:t>Z nekom ste se skregali in se</a:t>
            </a:r>
            <a:r>
              <a:rPr lang="en-US" altLang="de-DE" sz="2400" dirty="0">
                <a:solidFill>
                  <a:srgbClr val="333333"/>
                </a:solidFill>
              </a:rPr>
              <a:t> </a:t>
            </a:r>
            <a:r>
              <a:rPr lang="sl-SI" altLang="de-DE" sz="2400" i="1" dirty="0">
                <a:solidFill>
                  <a:srgbClr val="333333"/>
                </a:solidFill>
              </a:rPr>
              <a:t>megleno</a:t>
            </a:r>
            <a:r>
              <a:rPr lang="en-US" altLang="de-DE" sz="2400" i="1" dirty="0">
                <a:solidFill>
                  <a:srgbClr val="333333"/>
                </a:solidFill>
              </a:rPr>
              <a:t> </a:t>
            </a:r>
            <a:r>
              <a:rPr lang="sl-SI" altLang="de-DE" sz="2400" dirty="0">
                <a:solidFill>
                  <a:srgbClr val="333333"/>
                </a:solidFill>
              </a:rPr>
              <a:t>spomnite, da je bil/a žaljiv/a do vas</a:t>
            </a:r>
            <a:r>
              <a:rPr lang="en-US" altLang="de-DE" sz="2400" dirty="0">
                <a:solidFill>
                  <a:srgbClr val="333333"/>
                </a:solidFill>
              </a:rPr>
              <a:t>. </a:t>
            </a:r>
            <a:r>
              <a:rPr lang="sl-SI" altLang="de-DE" sz="2400" dirty="0">
                <a:solidFill>
                  <a:srgbClr val="333333"/>
                </a:solidFill>
              </a:rPr>
              <a:t>Pomislite, da je možno, da vas spomin vara ali da je izkrivljen</a:t>
            </a:r>
            <a:r>
              <a:rPr lang="en-US" altLang="de-DE" sz="2400" dirty="0">
                <a:solidFill>
                  <a:srgbClr val="333333"/>
                </a:solidFill>
              </a:rPr>
              <a:t>.</a:t>
            </a:r>
            <a:r>
              <a:rPr lang="sl-SI" altLang="de-DE" sz="2400" dirty="0">
                <a:solidFill>
                  <a:srgbClr val="333333"/>
                </a:solidFill>
              </a:rPr>
              <a:t> Vprašajte še druge ljudi, ki so bili prisotni.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4914504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000" dirty="0">
                <a:solidFill>
                  <a:srgbClr val="333333"/>
                </a:solidFill>
              </a:rPr>
              <a:t>Med psihozo so ljudje nagnjeni k temu, da si zapomnijo stvari, ki se niso zgodile ali so se zgodile drugače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85</a:t>
            </a:fld>
            <a:endParaRPr lang="de-DE" altLang="de-DE">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000" dirty="0">
                <a:solidFill>
                  <a:srgbClr val="333333"/>
                </a:solidFill>
              </a:rPr>
              <a:t>Med psihozo so ljudje nagnjeni k temu, da si zapomnijo stvari, ki se niso zgodile ali so se zgodile drugače</a:t>
            </a:r>
            <a:r>
              <a:rPr lang="en-AU" altLang="de-DE" sz="2000" dirty="0">
                <a:solidFill>
                  <a:srgbClr val="333333"/>
                </a:solidFill>
              </a:rPr>
              <a:t>.</a:t>
            </a:r>
          </a:p>
          <a:p>
            <a:pPr lvl="0" defTabSz="914400" fontAlgn="base"/>
            <a:r>
              <a:rPr lang="sl-SI" altLang="de-DE" sz="2000" dirty="0">
                <a:solidFill>
                  <a:srgbClr val="004992"/>
                </a:solidFill>
              </a:rPr>
              <a:t>Primer</a:t>
            </a:r>
            <a:r>
              <a:rPr lang="de-DE" altLang="de-DE" sz="2000" dirty="0">
                <a:solidFill>
                  <a:srgbClr val="004992"/>
                </a:solidFill>
              </a:rPr>
              <a:t>:</a:t>
            </a:r>
            <a:r>
              <a:rPr lang="de-DE" altLang="de-DE" sz="2000" dirty="0">
                <a:solidFill>
                  <a:srgbClr val="333333"/>
                </a:solidFill>
              </a:rPr>
              <a:t> </a:t>
            </a:r>
            <a:r>
              <a:rPr lang="sl-SI" altLang="de-DE" sz="2000" dirty="0">
                <a:solidFill>
                  <a:srgbClr val="333333"/>
                </a:solidFill>
              </a:rPr>
              <a:t>Filip</a:t>
            </a:r>
            <a:r>
              <a:rPr lang="de-DE" altLang="de-DE" sz="2000" dirty="0">
                <a:solidFill>
                  <a:srgbClr val="333333"/>
                </a:solidFill>
              </a:rPr>
              <a:t> </a:t>
            </a:r>
            <a:r>
              <a:rPr lang="sl-SI" altLang="de-DE" sz="2000" dirty="0">
                <a:solidFill>
                  <a:srgbClr val="333333"/>
                </a:solidFill>
              </a:rPr>
              <a:t>je prepričan, da mu je nekdo ukradel kolo</a:t>
            </a:r>
            <a:r>
              <a:rPr lang="de-DE" altLang="de-DE" sz="2000" dirty="0">
                <a:solidFill>
                  <a:srgbClr val="333333"/>
                </a:solidFill>
              </a:rPr>
              <a:t>.</a:t>
            </a:r>
          </a:p>
          <a:p>
            <a:pPr lvl="0" defTabSz="914400" fontAlgn="base">
              <a:lnSpc>
                <a:spcPct val="100000"/>
              </a:lnSpc>
              <a:spcBef>
                <a:spcPts val="1200"/>
              </a:spcBef>
            </a:pPr>
            <a:r>
              <a:rPr lang="sl-SI" altLang="de-DE" sz="2000" dirty="0">
                <a:solidFill>
                  <a:srgbClr val="004992"/>
                </a:solidFill>
              </a:rPr>
              <a:t>Okoliščine</a:t>
            </a:r>
            <a:r>
              <a:rPr lang="de-DE" altLang="de-DE" sz="2000" dirty="0">
                <a:solidFill>
                  <a:srgbClr val="004992"/>
                </a:solidFill>
              </a:rPr>
              <a:t>:</a:t>
            </a:r>
            <a:r>
              <a:rPr lang="de-DE" altLang="de-DE" sz="2000" dirty="0">
                <a:solidFill>
                  <a:srgbClr val="333333"/>
                </a:solidFill>
              </a:rPr>
              <a:t> </a:t>
            </a:r>
            <a:r>
              <a:rPr lang="sl-SI" altLang="de-DE" sz="2000" dirty="0">
                <a:solidFill>
                  <a:srgbClr val="333333"/>
                </a:solidFill>
              </a:rPr>
              <a:t>Njegovo kolo ni pred vrati, kjer je običajno.</a:t>
            </a:r>
            <a:r>
              <a:rPr lang="de-DE" altLang="de-DE" sz="2000" dirty="0">
                <a:solidFill>
                  <a:srgbClr val="333333"/>
                </a:solidFill>
              </a:rPr>
              <a:t> 100% </a:t>
            </a:r>
            <a:r>
              <a:rPr lang="sl-SI" altLang="de-DE" sz="2000" dirty="0">
                <a:solidFill>
                  <a:srgbClr val="333333"/>
                </a:solidFill>
              </a:rPr>
              <a:t>je prepričan, da ga je tam pustil prejšnji večer</a:t>
            </a:r>
            <a:r>
              <a:rPr lang="de-DE" altLang="de-DE" sz="2000" dirty="0">
                <a:solidFill>
                  <a:srgbClr val="333333"/>
                </a:solidFill>
              </a:rPr>
              <a:t>. </a:t>
            </a:r>
            <a:r>
              <a:rPr lang="sl-SI" altLang="de-DE" sz="2000" dirty="0">
                <a:solidFill>
                  <a:srgbClr val="333333"/>
                </a:solidFill>
              </a:rPr>
              <a:t>Potem vidi svoje zaklenjeno kolo pred bližnjo trgovino</a:t>
            </a:r>
            <a:r>
              <a:rPr lang="de-DE" altLang="de-DE" sz="2000" dirty="0">
                <a:solidFill>
                  <a:srgbClr val="333333"/>
                </a:solidFill>
              </a:rPr>
              <a:t> </a:t>
            </a:r>
            <a:r>
              <a:rPr lang="sl-SI" altLang="de-DE" sz="2000" dirty="0">
                <a:solidFill>
                  <a:srgbClr val="333333"/>
                </a:solidFill>
              </a:rPr>
              <a:t>in hoče poklicati policijo, češ da je lopov v trgovini</a:t>
            </a:r>
            <a:r>
              <a:rPr lang="de-DE" altLang="de-DE" sz="2000" dirty="0">
                <a:solidFill>
                  <a:srgbClr val="333333"/>
                </a:solidFill>
              </a:rPr>
              <a:t>. </a:t>
            </a:r>
            <a:r>
              <a:rPr lang="sl-SI" altLang="de-DE" sz="2000" dirty="0">
                <a:solidFill>
                  <a:srgbClr val="333333"/>
                </a:solidFill>
              </a:rPr>
              <a:t>Zanj je to samo še en dogodek, ki potrjuje zaroto proti njemu, ki se je začela pred tremi tedni, ko so mu ukradli denarnico</a:t>
            </a:r>
            <a:r>
              <a:rPr lang="de-DE" altLang="de-DE" sz="2000" dirty="0">
                <a:solidFill>
                  <a:srgbClr val="333333"/>
                </a:solidFill>
              </a:rPr>
              <a:t>.</a:t>
            </a:r>
          </a:p>
          <a:p>
            <a:pPr lvl="0" defTabSz="914400" fontAlgn="base">
              <a:lnSpc>
                <a:spcPct val="100000"/>
              </a:lnSpc>
              <a:spcBef>
                <a:spcPts val="1200"/>
              </a:spcBef>
            </a:pPr>
            <a:r>
              <a:rPr lang="sl-SI" altLang="de-DE" sz="2000" dirty="0">
                <a:solidFill>
                  <a:srgbClr val="004992"/>
                </a:solidFill>
              </a:rPr>
              <a:t>Toda</a:t>
            </a:r>
            <a:r>
              <a:rPr lang="de-DE" altLang="de-DE" sz="2000" dirty="0">
                <a:solidFill>
                  <a:srgbClr val="004992"/>
                </a:solidFill>
              </a:rPr>
              <a:t>:</a:t>
            </a:r>
            <a:r>
              <a:rPr lang="sl-SI" altLang="de-DE" sz="2000" dirty="0">
                <a:solidFill>
                  <a:srgbClr val="004992"/>
                </a:solidFill>
              </a:rPr>
              <a:t> </a:t>
            </a:r>
            <a:r>
              <a:rPr lang="sl-SI" altLang="de-DE" sz="2000" dirty="0">
                <a:solidFill>
                  <a:srgbClr val="333333"/>
                </a:solidFill>
              </a:rPr>
              <a:t>V telefonski govorilnici seže z roko v žep, kjer otipa ključ od ključavnice za kolo. Nenadoma se spomni, da je sam pustil kolo pred trgovino</a:t>
            </a:r>
            <a:r>
              <a:rPr lang="de-DE" altLang="de-DE"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86</a:t>
            </a:fld>
            <a:endParaRPr lang="de-DE" altLang="de-DE">
              <a:latin typeface="+mn-lt"/>
            </a:endParaRPr>
          </a:p>
        </p:txBody>
      </p:sp>
    </p:spTree>
    <p:extLst>
      <p:ext uri="{BB962C8B-B14F-4D97-AF65-F5344CB8AC3E}">
        <p14:creationId xmlns:p14="http://schemas.microsoft.com/office/powerpoint/2010/main" val="30078731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000" dirty="0">
                <a:solidFill>
                  <a:srgbClr val="333333"/>
                </a:solidFill>
              </a:rPr>
              <a:t>Med psihozo so ljudje nagnjeni k temu, da si zapomnijo stvari, ki se niso zgodile ali so se zgodile drugače</a:t>
            </a:r>
            <a:r>
              <a:rPr lang="en-AU" altLang="de-DE" sz="2000" dirty="0">
                <a:solidFill>
                  <a:srgbClr val="333333"/>
                </a:solidFill>
              </a:rPr>
              <a:t>.</a:t>
            </a:r>
          </a:p>
          <a:p>
            <a:pPr lvl="0" defTabSz="914400" fontAlgn="base"/>
            <a:r>
              <a:rPr lang="sl-SI" altLang="de-DE" sz="2000" dirty="0">
                <a:solidFill>
                  <a:srgbClr val="004992"/>
                </a:solidFill>
              </a:rPr>
              <a:t>Primer</a:t>
            </a:r>
            <a:r>
              <a:rPr lang="de-DE" altLang="de-DE" sz="2000" dirty="0">
                <a:solidFill>
                  <a:srgbClr val="004992"/>
                </a:solidFill>
              </a:rPr>
              <a:t>:</a:t>
            </a:r>
            <a:r>
              <a:rPr lang="de-DE" altLang="de-DE" sz="2000" dirty="0">
                <a:solidFill>
                  <a:srgbClr val="333333"/>
                </a:solidFill>
              </a:rPr>
              <a:t> </a:t>
            </a:r>
            <a:r>
              <a:rPr lang="sl-SI" altLang="de-DE" sz="2000" dirty="0">
                <a:solidFill>
                  <a:srgbClr val="333333"/>
                </a:solidFill>
              </a:rPr>
              <a:t>Filip</a:t>
            </a:r>
            <a:r>
              <a:rPr lang="de-DE" altLang="de-DE" sz="2000" dirty="0">
                <a:solidFill>
                  <a:srgbClr val="333333"/>
                </a:solidFill>
              </a:rPr>
              <a:t> </a:t>
            </a:r>
            <a:r>
              <a:rPr lang="sl-SI" altLang="de-DE" sz="2000" dirty="0">
                <a:solidFill>
                  <a:srgbClr val="333333"/>
                </a:solidFill>
              </a:rPr>
              <a:t>je prepričan, da mu je nekdo ukradel kolo</a:t>
            </a:r>
            <a:r>
              <a:rPr lang="de-DE" altLang="de-DE" sz="2000" dirty="0">
                <a:solidFill>
                  <a:srgbClr val="333333"/>
                </a:solidFill>
              </a:rPr>
              <a:t>.</a:t>
            </a:r>
          </a:p>
          <a:p>
            <a:pPr lvl="0" defTabSz="914400" fontAlgn="base">
              <a:lnSpc>
                <a:spcPct val="100000"/>
              </a:lnSpc>
              <a:spcBef>
                <a:spcPts val="1200"/>
              </a:spcBef>
            </a:pPr>
            <a:r>
              <a:rPr lang="sl-SI" altLang="de-DE" sz="2000" dirty="0">
                <a:solidFill>
                  <a:srgbClr val="004992"/>
                </a:solidFill>
              </a:rPr>
              <a:t>Okoliščine</a:t>
            </a:r>
            <a:r>
              <a:rPr lang="de-DE" altLang="de-DE" sz="2000" dirty="0">
                <a:solidFill>
                  <a:srgbClr val="004992"/>
                </a:solidFill>
              </a:rPr>
              <a:t>:</a:t>
            </a:r>
            <a:r>
              <a:rPr lang="de-DE" altLang="de-DE" sz="2000" dirty="0">
                <a:solidFill>
                  <a:srgbClr val="333333"/>
                </a:solidFill>
              </a:rPr>
              <a:t> </a:t>
            </a:r>
            <a:r>
              <a:rPr lang="sl-SI" altLang="de-DE" sz="2000" dirty="0">
                <a:solidFill>
                  <a:srgbClr val="333333"/>
                </a:solidFill>
              </a:rPr>
              <a:t>Njegovo kolo ni pred vrati, kjer je običajno.</a:t>
            </a:r>
            <a:r>
              <a:rPr lang="de-DE" altLang="de-DE" sz="2000" dirty="0">
                <a:solidFill>
                  <a:srgbClr val="333333"/>
                </a:solidFill>
              </a:rPr>
              <a:t> 100% </a:t>
            </a:r>
            <a:r>
              <a:rPr lang="sl-SI" altLang="de-DE" sz="2000" dirty="0">
                <a:solidFill>
                  <a:srgbClr val="333333"/>
                </a:solidFill>
              </a:rPr>
              <a:t>je prepričan, da ga je tam pustil prejšnji večer</a:t>
            </a:r>
            <a:r>
              <a:rPr lang="de-DE" altLang="de-DE" sz="2000" dirty="0">
                <a:solidFill>
                  <a:srgbClr val="333333"/>
                </a:solidFill>
              </a:rPr>
              <a:t>. </a:t>
            </a:r>
            <a:r>
              <a:rPr lang="sl-SI" altLang="de-DE" sz="2000" dirty="0">
                <a:solidFill>
                  <a:srgbClr val="333333"/>
                </a:solidFill>
              </a:rPr>
              <a:t>Potem vidi svoje zaklenjeno kolo pred bližnjo trgovino</a:t>
            </a:r>
            <a:r>
              <a:rPr lang="de-DE" altLang="de-DE" sz="2000" dirty="0">
                <a:solidFill>
                  <a:srgbClr val="333333"/>
                </a:solidFill>
              </a:rPr>
              <a:t> </a:t>
            </a:r>
            <a:r>
              <a:rPr lang="sl-SI" altLang="de-DE" sz="2000" dirty="0">
                <a:solidFill>
                  <a:srgbClr val="333333"/>
                </a:solidFill>
              </a:rPr>
              <a:t>in hoče poklicati policijo, češ da je lopov v trgovini</a:t>
            </a:r>
            <a:r>
              <a:rPr lang="de-DE" altLang="de-DE" sz="2000" dirty="0">
                <a:solidFill>
                  <a:srgbClr val="333333"/>
                </a:solidFill>
              </a:rPr>
              <a:t>. </a:t>
            </a:r>
            <a:r>
              <a:rPr lang="sl-SI" altLang="de-DE" sz="2000" dirty="0">
                <a:solidFill>
                  <a:srgbClr val="333333"/>
                </a:solidFill>
              </a:rPr>
              <a:t>Zanj je to samo še en dogodek, ki potrjuje zaroto proti njemu, ki se je začela pred tremi tedni, ko so mu ukradli denarnico</a:t>
            </a:r>
            <a:r>
              <a:rPr lang="de-DE" altLang="de-DE" sz="2000" dirty="0">
                <a:solidFill>
                  <a:srgbClr val="333333"/>
                </a:solidFill>
              </a:rPr>
              <a:t>.</a:t>
            </a:r>
          </a:p>
          <a:p>
            <a:pPr lvl="0" defTabSz="914400" fontAlgn="base">
              <a:lnSpc>
                <a:spcPct val="100000"/>
              </a:lnSpc>
              <a:spcBef>
                <a:spcPts val="1200"/>
              </a:spcBef>
            </a:pPr>
            <a:r>
              <a:rPr lang="sl-SI" altLang="de-DE" sz="2000" dirty="0">
                <a:solidFill>
                  <a:srgbClr val="004992"/>
                </a:solidFill>
              </a:rPr>
              <a:t>Toda</a:t>
            </a:r>
            <a:r>
              <a:rPr lang="de-DE" altLang="de-DE" sz="2000" dirty="0">
                <a:solidFill>
                  <a:srgbClr val="004992"/>
                </a:solidFill>
              </a:rPr>
              <a:t>:</a:t>
            </a:r>
            <a:r>
              <a:rPr lang="sl-SI" altLang="de-DE" sz="2000" dirty="0">
                <a:solidFill>
                  <a:srgbClr val="004992"/>
                </a:solidFill>
              </a:rPr>
              <a:t> </a:t>
            </a:r>
            <a:r>
              <a:rPr lang="sl-SI" altLang="de-DE" sz="2000" dirty="0">
                <a:solidFill>
                  <a:srgbClr val="333333"/>
                </a:solidFill>
              </a:rPr>
              <a:t>V telefonski govorilnici seže z roko v žep, kjer otipa ključ od ključavnice za kolo. Nenadoma se spomni, da je sam pustil kolo pred trgovino</a:t>
            </a:r>
            <a:r>
              <a:rPr lang="de-DE" altLang="de-DE" sz="2000" dirty="0">
                <a:solidFill>
                  <a:srgbClr val="333333"/>
                </a:solidFill>
              </a:rPr>
              <a:t>.</a:t>
            </a:r>
            <a:endParaRPr lang="en-AU" altLang="de-DE" sz="2000" dirty="0">
              <a:solidFill>
                <a:srgbClr val="333333"/>
              </a:solidFill>
            </a:endParaRPr>
          </a:p>
          <a:p>
            <a:pPr lvl="0" defTabSz="914400" fontAlgn="base"/>
            <a:r>
              <a:rPr lang="sl-SI" altLang="de-DE" sz="2000" dirty="0">
                <a:solidFill>
                  <a:srgbClr val="333333"/>
                </a:solidFill>
              </a:rPr>
              <a:t>Lažni spomini se bolj verjetno pojavijo, ko nas je strah ali smo pod pritiskom</a:t>
            </a:r>
            <a:r>
              <a:rPr lang="en-AU" altLang="de-DE" sz="2000" dirty="0">
                <a:solidFill>
                  <a:srgbClr val="333333"/>
                </a:solidFill>
              </a:rPr>
              <a:t>. </a:t>
            </a:r>
            <a:r>
              <a:rPr lang="sl-SI" altLang="de-DE" sz="2000" dirty="0">
                <a:solidFill>
                  <a:srgbClr val="333333"/>
                </a:solidFill>
              </a:rPr>
              <a:t>Preden sprejmete dokončne zaključke</a:t>
            </a:r>
            <a:r>
              <a:rPr lang="en-AU" altLang="de-DE" sz="2000" dirty="0">
                <a:solidFill>
                  <a:srgbClr val="333333"/>
                </a:solidFill>
              </a:rPr>
              <a:t>: </a:t>
            </a:r>
            <a:r>
              <a:rPr lang="sl-SI" altLang="de-DE" sz="2000" dirty="0">
                <a:solidFill>
                  <a:srgbClr val="333333"/>
                </a:solidFill>
              </a:rPr>
              <a:t>Dobro premislite, če so vaše predpostavke objektivne in utemeljene na dokazih</a:t>
            </a:r>
            <a:r>
              <a:rPr lang="en-AU" altLang="de-DE" sz="2000" dirty="0">
                <a:solidFill>
                  <a:srgbClr val="333333"/>
                </a:solidFill>
              </a:rPr>
              <a:t>! </a:t>
            </a:r>
            <a:r>
              <a:rPr lang="sl-SI" altLang="de-DE" sz="2000" dirty="0">
                <a:solidFill>
                  <a:srgbClr val="333333"/>
                </a:solidFill>
              </a:rPr>
              <a:t>Upoštevajte tudi</a:t>
            </a:r>
            <a:r>
              <a:rPr lang="en-AU" altLang="de-DE" sz="2000" dirty="0">
                <a:solidFill>
                  <a:srgbClr val="333333"/>
                </a:solidFill>
              </a:rPr>
              <a:t>: </a:t>
            </a:r>
            <a:r>
              <a:rPr lang="sl-SI" altLang="de-DE" sz="2000" dirty="0">
                <a:solidFill>
                  <a:srgbClr val="333333"/>
                </a:solidFill>
              </a:rPr>
              <a:t>V primerjavi z resničnimi spomini, so lažni spomini bolj megleni</a:t>
            </a:r>
            <a:r>
              <a:rPr lang="en-A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27908773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BD7B0D23-29D0-41E4-B1EB-CE5B1E218162}" type="slidenum">
              <a:rPr lang="de-DE" altLang="de-DE" smtClean="0">
                <a:latin typeface="+mn-lt"/>
              </a:rPr>
              <a:pPr>
                <a:defRPr/>
              </a:pPr>
              <a:t>88</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047316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5 – Spomin</a:t>
            </a:r>
          </a:p>
        </p:txBody>
      </p:sp>
      <p:sp>
        <p:nvSpPr>
          <p:cNvPr id="4" name="Slide Number Placeholder 3"/>
          <p:cNvSpPr>
            <a:spLocks noGrp="1"/>
          </p:cNvSpPr>
          <p:nvPr>
            <p:ph type="sldNum" sz="quarter" idx="12"/>
          </p:nvPr>
        </p:nvSpPr>
        <p:spPr/>
        <p:txBody>
          <a:bodyPr/>
          <a:lstStyle/>
          <a:p>
            <a:pPr>
              <a:defRPr/>
            </a:pPr>
            <a:fld id="{D8989AC9-3784-4F09-AA60-AC8D6C4DE15C}" type="slidenum">
              <a:rPr lang="de-DE" altLang="de-DE" smtClean="0">
                <a:latin typeface="+mn-lt"/>
              </a:rPr>
              <a:pPr>
                <a:defRPr/>
              </a:pPr>
              <a:t>89</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26836261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3955</Words>
  <Application>Microsoft Office PowerPoint</Application>
  <PresentationFormat>Benutzerdefiniert</PresentationFormat>
  <Paragraphs>762</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WingDings</vt:lpstr>
      <vt:lpstr>WingDings</vt:lpstr>
      <vt:lpstr>Calibri Light</vt:lpstr>
      <vt:lpstr>Symbol</vt:lpstr>
      <vt:lpstr>Times New Roman</vt:lpstr>
      <vt:lpstr>Arial</vt:lpstr>
      <vt:lpstr>Calibri</vt:lpstr>
      <vt:lpstr>UKE_PPT-Vorlage_16zu9</vt:lpstr>
      <vt:lpstr>MCT 5 A – Spomin</vt:lpstr>
      <vt:lpstr>Spomin</vt:lpstr>
      <vt:lpstr>Spomin</vt:lpstr>
      <vt:lpstr>Spomin</vt:lpstr>
      <vt:lpstr>Spomin</vt:lpstr>
      <vt:lpstr>Spomin</vt:lpstr>
      <vt:lpstr>Kako si lahko bolje zapomnimo podatke?</vt:lpstr>
      <vt:lpstr>Kako si lahko bolje zapomnimo podatke?</vt:lpstr>
      <vt:lpstr>Kako si lahko bolje zapomnimo podatke?</vt:lpstr>
      <vt:lpstr>Kako si lahko bolje zapomnimo podatke?</vt:lpstr>
      <vt:lpstr>Kako si lahko bolje zapomnimo podatke?</vt:lpstr>
      <vt:lpstr>Kako si lahko bolje zapomnimo podatke?</vt:lpstr>
      <vt:lpstr>Kako si lahko bolje zapomnimo podatke?</vt:lpstr>
      <vt:lpstr>Kako si lahko bolje zapomnimo podatke?</vt:lpstr>
      <vt:lpstr>Kako si lahko bolje zapomnimo podatke?</vt:lpstr>
      <vt:lpstr>Ali vsi enako zaznavamo in si isto zapomnimo?</vt:lpstr>
      <vt:lpstr>Prosim bodite pozorni na barve in velikosti na slikah. So kakšni vidiki, ki so jih umetniki narisali drugače ali celo izpustili?</vt:lpstr>
      <vt:lpstr>Vsak človek drugače zaznava stvari! Kot pri treh slikah: Ista pokrajina je naslikana na različen način!</vt:lpstr>
      <vt:lpstr>Vaja</vt:lpstr>
      <vt:lpstr>Vaja</vt:lpstr>
      <vt:lpstr>PowerPoint-Präsentation</vt:lpstr>
      <vt:lpstr>Na plaži Kaj ste videli? Kako prepričani ste?</vt:lpstr>
      <vt:lpstr>Na plaži</vt:lpstr>
      <vt:lpstr>PowerPoint-Präsentation</vt:lpstr>
      <vt:lpstr>Železniška postaja Kaj ste videli? Kako prepričani ste?</vt:lpstr>
      <vt:lpstr>Železniška postaja</vt:lpstr>
      <vt:lpstr>Lažni spomini</vt:lpstr>
      <vt:lpstr>Lažni spomini</vt:lpstr>
      <vt:lpstr>Lažni spomini</vt:lpstr>
      <vt:lpstr>Vrste napak v spominu</vt:lpstr>
      <vt:lpstr>Vrste napak v spominu</vt:lpstr>
      <vt:lpstr>Vrste napak v spominu</vt:lpstr>
      <vt:lpstr>Vrste napak v spominu</vt:lpstr>
      <vt:lpstr>Lažni spomini</vt:lpstr>
      <vt:lpstr>Lažni spomini</vt:lpstr>
      <vt:lpstr>Lažni spomini</vt:lpstr>
      <vt:lpstr>Lažni spomini</vt:lpstr>
      <vt:lpstr>Zakaj to počnemo?</vt:lpstr>
      <vt:lpstr>Zakaj to počnemo?</vt:lpstr>
      <vt:lpstr>Zakaj to počnemo?</vt:lpstr>
      <vt:lpstr>Kako lahko napake v spominu privedejo do napačnih razlag med psihozo – primeri</vt:lpstr>
      <vt:lpstr>Vaja</vt:lpstr>
      <vt:lpstr>Vaja</vt:lpstr>
      <vt:lpstr>PowerPoint-Präsentation</vt:lpstr>
      <vt:lpstr>Kiosk Kaj ste videli na sliki? Kako prepričani ste?</vt:lpstr>
      <vt:lpstr>Kiosk</vt:lpstr>
      <vt:lpstr>PowerPoint-Präsentation</vt:lpstr>
      <vt:lpstr>Vrt Česa ni bilo na sliki? Kako prepričani ste?</vt:lpstr>
      <vt:lpstr>Vrt</vt:lpstr>
      <vt:lpstr>Izbirno: video posnetki</vt:lpstr>
      <vt:lpstr>PowerPoint-Präsentation</vt:lpstr>
      <vt:lpstr>Ideje</vt:lpstr>
      <vt:lpstr>Učilnica Kaj ste videli na sliki? Kako prepričani ste?</vt:lpstr>
      <vt:lpstr>Učilnica</vt:lpstr>
      <vt:lpstr>PowerPoint-Präsentation</vt:lpstr>
      <vt:lpstr>Ribič Česa ni bilo na sliki? Kako prepričani ste?</vt:lpstr>
      <vt:lpstr>Ribič</vt:lpstr>
      <vt:lpstr>PowerPoint-Präsentation</vt:lpstr>
      <vt:lpstr>Ideje</vt:lpstr>
      <vt:lpstr>Cestno križišče Kaj ste videli na sliki? Kako prepričani ste?</vt:lpstr>
      <vt:lpstr>Cestno križišče</vt:lpstr>
      <vt:lpstr>PowerPoint-Präsentation</vt:lpstr>
      <vt:lpstr>Ideje</vt:lpstr>
      <vt:lpstr>Igrišče Kaj ste videli na sliki? Kako prepričani ste?</vt:lpstr>
      <vt:lpstr>Igrišče</vt:lpstr>
      <vt:lpstr>PowerPoint-Präsentation</vt:lpstr>
      <vt:lpstr>Poroka Česa ni bilo na sliki? Kako prepričani ste?</vt:lpstr>
      <vt:lpstr>Poroka</vt:lpstr>
      <vt:lpstr>PowerPoint-Präsentation</vt:lpstr>
      <vt:lpstr>Nogomet Česa ni bilo na sliki? Kako prepričani ste?</vt:lpstr>
      <vt:lpstr>Nogomet</vt:lpstr>
      <vt:lpstr>PowerPoint-Präsentation</vt:lpstr>
      <vt:lpstr>Na luni  Česa ni bilo na sliki? Kako prepričani ste?</vt:lpstr>
      <vt:lpstr>Na luni</vt:lpstr>
      <vt:lpstr>PowerPoint-Präsentation</vt:lpstr>
      <vt:lpstr>Reševalna akcija Česa ni bilo na sliki? Kako prepričani ste?</vt:lpstr>
      <vt:lpstr>Reševalna akcija</vt:lpstr>
      <vt:lpstr>PowerPoint-Präsentation</vt:lpstr>
      <vt:lpstr>Ideje</vt:lpstr>
      <vt:lpstr>Delo na cesti Kaj ste videli na sliki? Kako prepričani ste?</vt:lpstr>
      <vt:lpstr>Delo na cesti</vt:lpstr>
      <vt:lpstr>Uporaba v vsakdanjem življenju</vt:lpstr>
      <vt:lpstr>Uporaba v vsakdanjem življenju</vt:lpstr>
      <vt:lpstr>Uporaba v vsakdanjem življenju</vt:lpstr>
      <vt:lpstr>Kako je to povezano s psihozo?</vt:lpstr>
      <vt:lpstr>Kako je to povezano s psihozo?</vt:lpstr>
      <vt:lpstr>Kako je to povezano s psihozo?</vt:lpstr>
      <vt:lpstr>Hvala za vašo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300</cp:revision>
  <dcterms:created xsi:type="dcterms:W3CDTF">2004-06-30T16:15:23Z</dcterms:created>
  <dcterms:modified xsi:type="dcterms:W3CDTF">2025-01-09T22:41:31Z</dcterms:modified>
</cp:coreProperties>
</file>