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81" r:id="rId1"/>
  </p:sldMasterIdLst>
  <p:notesMasterIdLst>
    <p:notesMasterId r:id="rId124"/>
  </p:notesMasterIdLst>
  <p:handoutMasterIdLst>
    <p:handoutMasterId r:id="rId125"/>
  </p:handoutMasterIdLst>
  <p:sldIdLst>
    <p:sldId id="769" r:id="rId2"/>
    <p:sldId id="376" r:id="rId3"/>
    <p:sldId id="723" r:id="rId4"/>
    <p:sldId id="753" r:id="rId5"/>
    <p:sldId id="752" r:id="rId6"/>
    <p:sldId id="727" r:id="rId7"/>
    <p:sldId id="756" r:id="rId8"/>
    <p:sldId id="755" r:id="rId9"/>
    <p:sldId id="754" r:id="rId10"/>
    <p:sldId id="728" r:id="rId11"/>
    <p:sldId id="757" r:id="rId12"/>
    <p:sldId id="576" r:id="rId13"/>
    <p:sldId id="383" r:id="rId14"/>
    <p:sldId id="384" r:id="rId15"/>
    <p:sldId id="385" r:id="rId16"/>
    <p:sldId id="543" r:id="rId17"/>
    <p:sldId id="729" r:id="rId18"/>
    <p:sldId id="562" r:id="rId19"/>
    <p:sldId id="563" r:id="rId20"/>
    <p:sldId id="546" r:id="rId21"/>
    <p:sldId id="547" r:id="rId22"/>
    <p:sldId id="732" r:id="rId23"/>
    <p:sldId id="760" r:id="rId24"/>
    <p:sldId id="759" r:id="rId25"/>
    <p:sldId id="758" r:id="rId26"/>
    <p:sldId id="395" r:id="rId27"/>
    <p:sldId id="396" r:id="rId28"/>
    <p:sldId id="397" r:id="rId29"/>
    <p:sldId id="716" r:id="rId30"/>
    <p:sldId id="717" r:id="rId31"/>
    <p:sldId id="718" r:id="rId32"/>
    <p:sldId id="719" r:id="rId33"/>
    <p:sldId id="402" r:id="rId34"/>
    <p:sldId id="403" r:id="rId35"/>
    <p:sldId id="404" r:id="rId36"/>
    <p:sldId id="405" r:id="rId37"/>
    <p:sldId id="750"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734" r:id="rId51"/>
    <p:sldId id="762" r:id="rId52"/>
    <p:sldId id="761"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40" r:id="rId95"/>
    <p:sldId id="764" r:id="rId96"/>
    <p:sldId id="763"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37" r:id="rId114"/>
    <p:sldId id="767" r:id="rId115"/>
    <p:sldId id="766" r:id="rId116"/>
    <p:sldId id="765" r:id="rId117"/>
    <p:sldId id="738" r:id="rId118"/>
    <p:sldId id="768" r:id="rId119"/>
    <p:sldId id="751" r:id="rId120"/>
    <p:sldId id="741" r:id="rId121"/>
    <p:sldId id="742" r:id="rId122"/>
    <p:sldId id="743" r:id="rId123"/>
  </p:sldIdLst>
  <p:sldSz cx="12195175" cy="6858000"/>
  <p:notesSz cx="7099300" cy="10234613"/>
  <p:embeddedFontLst>
    <p:embeddedFont>
      <p:font typeface="Verdana" panose="020B0604030504040204" pitchFamily="34" charset="0"/>
      <p:regular r:id="rId126"/>
      <p:bold r:id="rId127"/>
      <p:italic r:id="rId128"/>
      <p:boldItalic r:id="rId129"/>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82" autoAdjust="0"/>
    <p:restoredTop sz="94681" autoAdjust="0"/>
  </p:normalViewPr>
  <p:slideViewPr>
    <p:cSldViewPr>
      <p:cViewPr varScale="1">
        <p:scale>
          <a:sx n="63" d="100"/>
          <a:sy n="63" d="100"/>
        </p:scale>
        <p:origin x="904" y="76"/>
      </p:cViewPr>
      <p:guideLst>
        <p:guide orient="horz" pos="4065"/>
        <p:guide pos="612"/>
        <p:guide pos="81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515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font" Target="fonts/font4.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C829CFF-077A-41C6-9330-F6BF0D8871A0}" type="slidenum">
              <a:rPr lang="en-GB" altLang="de-DE"/>
              <a:pPr/>
              <a:t>‹Nr.›</a:t>
            </a:fld>
            <a:endParaRPr lang="en-GB" altLang="de-DE"/>
          </a:p>
        </p:txBody>
      </p:sp>
    </p:spTree>
    <p:extLst>
      <p:ext uri="{BB962C8B-B14F-4D97-AF65-F5344CB8AC3E}">
        <p14:creationId xmlns:p14="http://schemas.microsoft.com/office/powerpoint/2010/main" val="3641507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536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D1A0980-7F6F-4A5A-95CC-7E14CE375FF2}" type="slidenum">
              <a:rPr lang="en-US" altLang="de-DE"/>
              <a:pPr/>
              <a:t>‹Nr.›</a:t>
            </a:fld>
            <a:endParaRPr lang="en-US" altLang="de-DE"/>
          </a:p>
        </p:txBody>
      </p:sp>
    </p:spTree>
    <p:extLst>
      <p:ext uri="{BB962C8B-B14F-4D97-AF65-F5344CB8AC3E}">
        <p14:creationId xmlns:p14="http://schemas.microsoft.com/office/powerpoint/2010/main" val="1813081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C250BAB-E807-4B61-A428-FD8EAFF1CC7C}" type="slidenum">
              <a:rPr lang="en-US" altLang="de-DE" sz="1300"/>
              <a:pPr eaLnBrk="1" hangingPunct="1"/>
              <a:t>2</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977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78E285DB-C193-487E-9E43-8FC70F1FEF22}" type="slidenum">
              <a:rPr lang="en-US" altLang="de-DE" sz="1300"/>
              <a:pPr eaLnBrk="1" hangingPunct="1"/>
              <a:t>3</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3097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78E285DB-C193-487E-9E43-8FC70F1FEF22}" type="slidenum">
              <a:rPr lang="en-US" altLang="de-DE" sz="1300"/>
              <a:pPr eaLnBrk="1" hangingPunct="1"/>
              <a:t>4</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3097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78E285DB-C193-487E-9E43-8FC70F1FEF22}" type="slidenum">
              <a:rPr lang="en-US" altLang="de-DE" sz="1300"/>
              <a:pPr eaLnBrk="1" hangingPunct="1"/>
              <a:t>5</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3097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3328225-BE40-4D58-9B99-618E3A5693E6}" type="slidenum">
              <a:rPr lang="en-US" altLang="de-DE" sz="1300"/>
              <a:pPr eaLnBrk="1" hangingPunct="1"/>
              <a:t>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353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3328225-BE40-4D58-9B99-618E3A5693E6}" type="slidenum">
              <a:rPr lang="en-US" altLang="de-DE" sz="1300"/>
              <a:pPr eaLnBrk="1" hangingPunct="1"/>
              <a:t>7</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353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3328225-BE40-4D58-9B99-618E3A5693E6}" type="slidenum">
              <a:rPr lang="en-US" altLang="de-DE" sz="1300"/>
              <a:pPr eaLnBrk="1" hangingPunct="1"/>
              <a:t>8</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353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3328225-BE40-4D58-9B99-618E3A5693E6}" type="slidenum">
              <a:rPr lang="en-US" altLang="de-DE" sz="1300"/>
              <a:pPr eaLnBrk="1" hangingPunct="1"/>
              <a:t>9</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353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45236788-496F-4EF8-A7EE-0E953251C83C}" type="slidenum">
              <a:rPr lang="en-US" altLang="de-DE" sz="1300"/>
              <a:pPr eaLnBrk="1" hangingPunct="1"/>
              <a:t>10</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45236788-496F-4EF8-A7EE-0E953251C83C}" type="slidenum">
              <a:rPr lang="en-US" altLang="de-DE" sz="1300"/>
              <a:pPr eaLnBrk="1" hangingPunct="1"/>
              <a:t>11</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8C542F45-1298-4B9F-94C5-DF7974917ACC}" type="slidenum">
              <a:rPr lang="en-US" altLang="de-DE" sz="1300"/>
              <a:pPr eaLnBrk="1" hangingPunct="1"/>
              <a:t>12</a:t>
            </a:fld>
            <a:endParaRPr lang="en-US"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1556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57C6AF6-EE56-4881-A735-FDB35FBBE185}" type="slidenum">
              <a:rPr lang="en-US" altLang="de-DE" sz="1300"/>
              <a:pPr eaLnBrk="1" hangingPunct="1"/>
              <a:t>13</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2241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245D633-731F-4471-B229-D422D0AFC1D8}" type="slidenum">
              <a:rPr lang="en-US" altLang="de-DE" sz="1300"/>
              <a:pPr eaLnBrk="1" hangingPunct="1"/>
              <a:t>14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261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2AEA399-3D60-4A48-88F3-E5EB00C83C5A}" type="slidenum">
              <a:rPr lang="en-US" altLang="de-DE" sz="1300"/>
              <a:pPr eaLnBrk="1" hangingPunct="1"/>
              <a:t>15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040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221BFC1-DBC6-4505-B9B5-6B7BF3D256E0}" type="slidenum">
              <a:rPr lang="en-US" altLang="de-DE" sz="1300"/>
              <a:pPr eaLnBrk="1" hangingPunct="1"/>
              <a:t>16</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7130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D7C8CDE9-4460-4A8A-94EC-76D622708C0B}" type="slidenum">
              <a:rPr lang="en-US" altLang="de-DE" sz="1300"/>
              <a:pPr eaLnBrk="1" hangingPunct="1"/>
              <a:t>17</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7433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6916D372-AE75-4D3F-A514-707993512029}" type="slidenum">
              <a:rPr lang="en-US" altLang="de-DE" sz="1300"/>
              <a:pPr eaLnBrk="1" hangingPunct="1"/>
              <a:t>18</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7428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63EE038-DE25-44B4-B128-B94B3C24BA24}" type="slidenum">
              <a:rPr lang="en-US" altLang="de-DE" sz="1300"/>
              <a:pPr eaLnBrk="1" hangingPunct="1"/>
              <a:t>19</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4355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D1597D31-4383-4D6A-9375-DFD43B04D864}" type="slidenum">
              <a:rPr lang="en-US" altLang="de-DE" sz="1300"/>
              <a:pPr eaLnBrk="1" hangingPunct="1"/>
              <a:t>20</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7877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D2B6C34-29FB-4A4E-AA69-A3E080A7BF02}" type="slidenum">
              <a:rPr lang="en-US" altLang="de-DE" sz="1300"/>
              <a:pPr eaLnBrk="1" hangingPunct="1"/>
              <a:t>21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4715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82A0454E-525E-44C5-A44D-18B28D251BE9}" type="slidenum">
              <a:rPr lang="en-US" altLang="de-DE" sz="1300"/>
              <a:pPr eaLnBrk="1" hangingPunct="1"/>
              <a:t>22</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514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82A0454E-525E-44C5-A44D-18B28D251BE9}" type="slidenum">
              <a:rPr lang="en-US" altLang="de-DE" sz="1300"/>
              <a:pPr eaLnBrk="1" hangingPunct="1"/>
              <a:t>23</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514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82A0454E-525E-44C5-A44D-18B28D251BE9}" type="slidenum">
              <a:rPr lang="en-US" altLang="de-DE" sz="1300"/>
              <a:pPr eaLnBrk="1" hangingPunct="1"/>
              <a:t>24</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5148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82A0454E-525E-44C5-A44D-18B28D251BE9}" type="slidenum">
              <a:rPr lang="en-US" altLang="de-DE" sz="1300"/>
              <a:pPr eaLnBrk="1" hangingPunct="1"/>
              <a:t>25</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514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249ADE2-0783-4130-BEA1-1109D63CDC19}" type="slidenum">
              <a:rPr lang="en-US" altLang="de-DE" sz="1300"/>
              <a:pPr eaLnBrk="1" hangingPunct="1"/>
              <a:t>26</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3873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EB25246-654E-49B2-85E9-660EA190805F}" type="slidenum">
              <a:rPr lang="en-US" altLang="de-DE" sz="1300"/>
              <a:pPr eaLnBrk="1" hangingPunct="1"/>
              <a:t>27</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544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D599A687-0A17-4EB5-BA34-D8138E37B063}" type="slidenum">
              <a:rPr lang="en-US" altLang="de-DE" sz="1300"/>
              <a:pPr eaLnBrk="1" hangingPunct="1"/>
              <a:t>28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1789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C5211CF1-9FF3-4EFD-8393-AEAA4126547D}" type="slidenum">
              <a:rPr lang="en-US" altLang="de-DE" sz="1300"/>
              <a:pPr eaLnBrk="1" hangingPunct="1"/>
              <a:t>29</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4074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7CDE6843-EA9E-4D77-BB9C-9E4465EC922F}" type="slidenum">
              <a:rPr lang="en-US" altLang="de-DE" sz="1300"/>
              <a:pPr eaLnBrk="1" hangingPunct="1"/>
              <a:t>30</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21808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E906910-ED78-4603-8459-F5EFCA0A8EA7}" type="slidenum">
              <a:rPr lang="en-US" altLang="de-DE" sz="1300"/>
              <a:pPr eaLnBrk="1" hangingPunct="1"/>
              <a:t>31</a:t>
            </a:fld>
            <a:endParaRPr lang="en-US" altLang="de-DE" sz="1300"/>
          </a:p>
        </p:txBody>
      </p:sp>
      <p:sp>
        <p:nvSpPr>
          <p:cNvPr id="1853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945A246A-0714-4FC5-AD04-8F8A90AB4F1B}" type="slidenum">
              <a:rPr lang="en-US" altLang="de-DE" sz="1300"/>
              <a:pPr algn="r" eaLnBrk="1" hangingPunct="1"/>
              <a:t>31</a:t>
            </a:fld>
            <a:endParaRPr lang="en-US" altLang="de-DE" sz="1300"/>
          </a:p>
        </p:txBody>
      </p:sp>
      <p:sp>
        <p:nvSpPr>
          <p:cNvPr id="185348" name="Rectangle 2"/>
          <p:cNvSpPr>
            <a:spLocks noGrp="1" noRot="1" noChangeAspect="1" noChangeArrowheads="1" noTextEdit="1"/>
          </p:cNvSpPr>
          <p:nvPr>
            <p:ph type="sldImg"/>
          </p:nvPr>
        </p:nvSpPr>
        <p:spPr>
          <a:xfrm>
            <a:off x="139700" y="768350"/>
            <a:ext cx="6821488" cy="3836988"/>
          </a:xfrm>
          <a:ln/>
        </p:spPr>
      </p:sp>
      <p:sp>
        <p:nvSpPr>
          <p:cNvPr id="1853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3637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E11897A-0BF0-4A28-ACAA-9AA4A3953FFA}" type="slidenum">
              <a:rPr lang="en-US" altLang="de-DE" sz="1300"/>
              <a:pPr eaLnBrk="1" hangingPunct="1"/>
              <a:t>32</a:t>
            </a:fld>
            <a:endParaRPr lang="en-US" altLang="de-DE" sz="1300"/>
          </a:p>
        </p:txBody>
      </p:sp>
      <p:sp>
        <p:nvSpPr>
          <p:cNvPr id="1863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r" eaLnBrk="1" hangingPunct="1"/>
            <a:fld id="{F511A53D-5A55-47A9-9C8E-B5BE1D330A09}" type="slidenum">
              <a:rPr lang="en-US" altLang="de-DE" sz="1300"/>
              <a:pPr algn="r" eaLnBrk="1" hangingPunct="1"/>
              <a:t>32</a:t>
            </a:fld>
            <a:endParaRPr lang="en-US" altLang="de-DE" sz="1300"/>
          </a:p>
        </p:txBody>
      </p:sp>
      <p:sp>
        <p:nvSpPr>
          <p:cNvPr id="186372" name="Rectangle 2"/>
          <p:cNvSpPr>
            <a:spLocks noGrp="1" noRot="1" noChangeAspect="1" noChangeArrowheads="1" noTextEdit="1"/>
          </p:cNvSpPr>
          <p:nvPr>
            <p:ph type="sldImg"/>
          </p:nvPr>
        </p:nvSpPr>
        <p:spPr>
          <a:xfrm>
            <a:off x="139700" y="768350"/>
            <a:ext cx="6821488" cy="3836988"/>
          </a:xfrm>
          <a:ln/>
        </p:spPr>
      </p:sp>
      <p:sp>
        <p:nvSpPr>
          <p:cNvPr id="186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29571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FA91989-F7E0-477B-BD78-79BE3257F2FB}" type="slidenum">
              <a:rPr lang="en-US" altLang="de-DE" sz="1300"/>
              <a:pPr eaLnBrk="1" hangingPunct="1"/>
              <a:t>33</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06399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2CD8DB1-2D5B-43E6-8AF4-A674D45BCCE4}" type="slidenum">
              <a:rPr lang="en-US" altLang="de-DE" sz="1300"/>
              <a:pPr eaLnBrk="1" hangingPunct="1"/>
              <a:t>34</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49939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5815F49-BE9B-42AA-9D86-237E87810574}" type="slidenum">
              <a:rPr lang="en-US" altLang="de-DE" sz="1300"/>
              <a:pPr eaLnBrk="1" hangingPunct="1"/>
              <a:t>35</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60993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2DB33CF-3FC8-4AAE-95C1-8BAEFEBC5B08}" type="slidenum">
              <a:rPr lang="en-US" altLang="de-DE" sz="1300"/>
              <a:pPr eaLnBrk="1" hangingPunct="1"/>
              <a:t>36</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25521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E0CE553-D107-4DDE-A168-8C13877330E8}" type="slidenum">
              <a:rPr lang="en-US" altLang="de-DE" sz="1300"/>
              <a:pPr eaLnBrk="1" hangingPunct="1"/>
              <a:t>38</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037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BD26931-1FE7-4A5F-AFF9-20261B428D51}" type="slidenum">
              <a:rPr lang="en-US" altLang="de-DE" sz="1300"/>
              <a:pPr eaLnBrk="1" hangingPunct="1"/>
              <a:t>39</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66199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AE4B1D5-1378-452E-9765-7942EF60F848}" type="slidenum">
              <a:rPr lang="en-US" altLang="de-DE" sz="1300"/>
              <a:pPr eaLnBrk="1" hangingPunct="1"/>
              <a:t>40</a:t>
            </a:fld>
            <a:endParaRPr lang="en-US" altLang="de-DE" sz="1300"/>
          </a:p>
        </p:txBody>
      </p:sp>
      <p:sp>
        <p:nvSpPr>
          <p:cNvPr id="193539" name="Rectangle 1026"/>
          <p:cNvSpPr>
            <a:spLocks noGrp="1" noRot="1" noChangeAspect="1" noChangeArrowheads="1" noTextEdit="1"/>
          </p:cNvSpPr>
          <p:nvPr>
            <p:ph type="sldImg"/>
          </p:nvPr>
        </p:nvSpPr>
        <p:spPr>
          <a:xfrm>
            <a:off x="138113" y="768350"/>
            <a:ext cx="6823075" cy="3836988"/>
          </a:xfrm>
          <a:ln/>
        </p:spPr>
      </p:sp>
      <p:sp>
        <p:nvSpPr>
          <p:cNvPr id="1935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3248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1B44FD54-D8E9-47A9-BBA5-A4DC2D1D789E}" type="slidenum">
              <a:rPr lang="en-US" altLang="de-DE" sz="1300"/>
              <a:pPr eaLnBrk="1" hangingPunct="1"/>
              <a:t>41</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46622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20BD413-E9AA-4F6C-A57B-F077F1E159C7}" type="slidenum">
              <a:rPr lang="en-US" altLang="de-DE" sz="1300"/>
              <a:pPr eaLnBrk="1" hangingPunct="1"/>
              <a:t>42</a:t>
            </a:fld>
            <a:endParaRPr lang="en-US" altLang="de-DE" sz="1300"/>
          </a:p>
        </p:txBody>
      </p:sp>
      <p:sp>
        <p:nvSpPr>
          <p:cNvPr id="195587" name="Rectangle 1026"/>
          <p:cNvSpPr>
            <a:spLocks noGrp="1" noRot="1" noChangeAspect="1" noChangeArrowheads="1" noTextEdit="1"/>
          </p:cNvSpPr>
          <p:nvPr>
            <p:ph type="sldImg"/>
          </p:nvPr>
        </p:nvSpPr>
        <p:spPr>
          <a:xfrm>
            <a:off x="138113" y="768350"/>
            <a:ext cx="6823075" cy="3836988"/>
          </a:xfrm>
          <a:ln/>
        </p:spPr>
      </p:sp>
      <p:sp>
        <p:nvSpPr>
          <p:cNvPr id="1955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0381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36200CF-7686-493E-85EC-05223E9A2B02}" type="slidenum">
              <a:rPr lang="en-US" altLang="de-DE" sz="1300"/>
              <a:pPr eaLnBrk="1" hangingPunct="1"/>
              <a:t>43</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5451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7C6D908-532F-4D0E-B0F9-3B0384397A65}" type="slidenum">
              <a:rPr lang="en-US" altLang="de-DE" sz="1300"/>
              <a:pPr eaLnBrk="1" hangingPunct="1"/>
              <a:t>44</a:t>
            </a:fld>
            <a:endParaRPr lang="en-US" altLang="de-DE" sz="1300"/>
          </a:p>
        </p:txBody>
      </p:sp>
      <p:sp>
        <p:nvSpPr>
          <p:cNvPr id="197635" name="Rectangle 1026"/>
          <p:cNvSpPr>
            <a:spLocks noGrp="1" noRot="1" noChangeAspect="1" noChangeArrowheads="1" noTextEdit="1"/>
          </p:cNvSpPr>
          <p:nvPr>
            <p:ph type="sldImg"/>
          </p:nvPr>
        </p:nvSpPr>
        <p:spPr>
          <a:xfrm>
            <a:off x="138113" y="768350"/>
            <a:ext cx="6823075" cy="3836988"/>
          </a:xfrm>
          <a:ln/>
        </p:spPr>
      </p:sp>
      <p:sp>
        <p:nvSpPr>
          <p:cNvPr id="1976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61834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374BD34-A398-4C87-8AD6-B4CCA29237B9}" type="slidenum">
              <a:rPr lang="en-US" altLang="de-DE" sz="1300"/>
              <a:pPr eaLnBrk="1" hangingPunct="1"/>
              <a:t>45</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93281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0159C38-DB3A-4A58-B60A-9FFAA7E8E73F}" type="slidenum">
              <a:rPr lang="en-US" altLang="de-DE" sz="1300"/>
              <a:pPr eaLnBrk="1" hangingPunct="1"/>
              <a:t>46</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3417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B694C8F-867C-46FA-84FA-3CC54D5E0961}" type="slidenum">
              <a:rPr lang="en-US" altLang="de-DE" sz="1300"/>
              <a:pPr eaLnBrk="1" hangingPunct="1"/>
              <a:t>47</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17040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6E0AB58C-0839-4940-B1FE-E58A515BB213}" type="slidenum">
              <a:rPr lang="en-US" altLang="de-DE" sz="1300"/>
              <a:pPr eaLnBrk="1" hangingPunct="1"/>
              <a:t>48</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1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71697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D57C909-73D0-4916-9105-23D045A8F979}" type="slidenum">
              <a:rPr lang="en-US" altLang="de-DE" sz="1300"/>
              <a:pPr eaLnBrk="1" hangingPunct="1"/>
              <a:t>49</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73820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B80A6CE-0563-483C-9A08-281C8073FFA6}" type="slidenum">
              <a:rPr lang="en-US" altLang="de-DE" sz="1300"/>
              <a:pPr eaLnBrk="1" hangingPunct="1"/>
              <a:t>50</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01342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B80A6CE-0563-483C-9A08-281C8073FFA6}" type="slidenum">
              <a:rPr lang="en-US" altLang="de-DE" sz="1300"/>
              <a:pPr eaLnBrk="1" hangingPunct="1"/>
              <a:t>51</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01342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B80A6CE-0563-483C-9A08-281C8073FFA6}" type="slidenum">
              <a:rPr lang="en-US" altLang="de-DE" sz="1300"/>
              <a:pPr eaLnBrk="1" hangingPunct="1"/>
              <a:t>52</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01342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6AFE3048-37D8-4B88-ABC8-679E64CAA7F2}" type="slidenum">
              <a:rPr lang="en-US" altLang="de-DE" sz="1300"/>
              <a:pPr eaLnBrk="1" hangingPunct="1"/>
              <a:t>53</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267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2AD178E-1EA5-44AB-BB76-FD2715D5964C}" type="slidenum">
              <a:rPr lang="en-US" altLang="de-DE" sz="1300"/>
              <a:pPr eaLnBrk="1" hangingPunct="1"/>
              <a:t>54</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85635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6D23DC8-C011-4AB3-A95C-6F5B9FF7D689}" type="slidenum">
              <a:rPr lang="en-US" altLang="de-DE" sz="1300"/>
              <a:pPr eaLnBrk="1" hangingPunct="1"/>
              <a:t>55</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1103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E0DEF40-031E-48BB-B24C-9D67C08BFE49}" type="slidenum">
              <a:rPr lang="en-US" altLang="de-DE" sz="1300"/>
              <a:pPr eaLnBrk="1" hangingPunct="1"/>
              <a:t>56</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22942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DA358F30-27EE-429B-B05B-FF475FE875BE}" type="slidenum">
              <a:rPr lang="en-US" altLang="de-DE" sz="1300"/>
              <a:pPr eaLnBrk="1" hangingPunct="1"/>
              <a:t>57</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1310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78B542A-9496-42D8-875F-4F3C319F5BA0}" type="slidenum">
              <a:rPr lang="en-US" altLang="de-DE" sz="1300"/>
              <a:pPr eaLnBrk="1" hangingPunct="1"/>
              <a:t>58</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50028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E557461-782A-45DD-A683-5718C793C28B}" type="slidenum">
              <a:rPr lang="en-US" altLang="de-DE" sz="1300"/>
              <a:pPr eaLnBrk="1" hangingPunct="1"/>
              <a:t>59</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70073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1AB78C7A-FB5D-4148-8983-7EBDC2351508}" type="slidenum">
              <a:rPr lang="en-US" altLang="de-DE" sz="1300"/>
              <a:pPr eaLnBrk="1" hangingPunct="1"/>
              <a:t>60</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10068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4143929-7F14-4A03-9BC3-4ECDAAEE7513}" type="slidenum">
              <a:rPr lang="en-US" altLang="de-DE" sz="1300"/>
              <a:pPr eaLnBrk="1" hangingPunct="1"/>
              <a:t>61</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05206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6923443D-6F69-4C07-82F3-B4802AA4E41F}" type="slidenum">
              <a:rPr lang="en-US" altLang="de-DE" sz="1300"/>
              <a:pPr eaLnBrk="1" hangingPunct="1"/>
              <a:t>62</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3477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B97109E-5D67-439C-8540-4ACD4FF32ED5}" type="slidenum">
              <a:rPr lang="en-US" altLang="de-DE" sz="1300"/>
              <a:pPr eaLnBrk="1" hangingPunct="1"/>
              <a:t>63</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6456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D64B1176-BF83-480D-A387-43FF2FA82B46}" type="slidenum">
              <a:rPr lang="en-US" altLang="de-DE" sz="1300"/>
              <a:pPr eaLnBrk="1" hangingPunct="1"/>
              <a:t>64</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82631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46B4FB92-7A59-4C16-A666-1AAAE8397CC0}" type="slidenum">
              <a:rPr lang="en-US" altLang="de-DE" sz="1300"/>
              <a:pPr eaLnBrk="1" hangingPunct="1"/>
              <a:t>65</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3438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43E80EFF-DF9E-4226-A1BD-213F49DAC88D}" type="slidenum">
              <a:rPr lang="en-US" altLang="de-DE" sz="1300"/>
              <a:pPr eaLnBrk="1" hangingPunct="1"/>
              <a:t>66</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735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C76DB260-F7F2-4CB3-8D3E-3F291A0388A2}" type="slidenum">
              <a:rPr lang="en-US" altLang="de-DE" sz="1300"/>
              <a:pPr eaLnBrk="1" hangingPunct="1"/>
              <a:t>67</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47134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99DF28B-A0DD-4E41-A652-F3C352A9D245}" type="slidenum">
              <a:rPr lang="en-US" altLang="de-DE" sz="1300"/>
              <a:pPr eaLnBrk="1" hangingPunct="1"/>
              <a:t>68</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73580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8852AE54-BC63-4BCE-856E-D7E27223614E}" type="slidenum">
              <a:rPr lang="en-US" altLang="de-DE" sz="1300"/>
              <a:pPr eaLnBrk="1" hangingPunct="1"/>
              <a:t>69</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95624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39E6BB1-2F2B-4BBE-955B-C87DE868E672}" type="slidenum">
              <a:rPr lang="en-US" altLang="de-DE" sz="1300"/>
              <a:pPr eaLnBrk="1" hangingPunct="1"/>
              <a:t>70</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76668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4AD74D05-90A2-4315-AAF1-F7A97760FA49}" type="slidenum">
              <a:rPr lang="en-US" altLang="de-DE" sz="1300"/>
              <a:pPr eaLnBrk="1" hangingPunct="1"/>
              <a:t>71</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4849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1D1B2B53-0E9C-44EC-89E4-856FCE5AFADB}" type="slidenum">
              <a:rPr lang="en-US" altLang="de-DE" sz="1300"/>
              <a:pPr eaLnBrk="1" hangingPunct="1"/>
              <a:t>72</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00735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BE08BFF-8649-43DE-A17E-5A8A1D32CF2F}" type="slidenum">
              <a:rPr lang="en-US" altLang="de-DE" sz="1300"/>
              <a:pPr eaLnBrk="1" hangingPunct="1"/>
              <a:t>73</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4810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8622066-F773-4509-B072-9443508BEC94}" type="slidenum">
              <a:rPr lang="en-US" altLang="de-DE" sz="1300"/>
              <a:pPr eaLnBrk="1" hangingPunct="1"/>
              <a:t>74</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5901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DF739811-8BC4-4CB3-93B7-C8E48DDBE2CB}" type="slidenum">
              <a:rPr lang="en-US" altLang="de-DE" sz="1300"/>
              <a:pPr eaLnBrk="1" hangingPunct="1"/>
              <a:t>75</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52379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40722F1-E75E-4592-948A-6635C52D4765}" type="slidenum">
              <a:rPr lang="en-US" altLang="de-DE" sz="1300"/>
              <a:pPr eaLnBrk="1" hangingPunct="1"/>
              <a:t>76</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52135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9BA35EB-5B37-45BF-B197-BE342A4105B5}" type="slidenum">
              <a:rPr lang="en-US" altLang="de-DE" sz="1300"/>
              <a:pPr eaLnBrk="1" hangingPunct="1"/>
              <a:t>77</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10769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FFDB7E5-3B16-485C-8C9B-4104A8CD2ED6}" type="slidenum">
              <a:rPr lang="en-US" altLang="de-DE" sz="1300"/>
              <a:pPr eaLnBrk="1" hangingPunct="1"/>
              <a:t>78</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21740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4F0E25A-1E7D-4655-A9DB-AEC99D9DA3FE}" type="slidenum">
              <a:rPr lang="en-US" altLang="de-DE" sz="1300"/>
              <a:pPr eaLnBrk="1" hangingPunct="1"/>
              <a:t>79</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30780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EF1AB8C3-2F23-4AC0-B5F5-8267D50FE8E6}" type="slidenum">
              <a:rPr lang="en-US" altLang="de-DE" sz="1300"/>
              <a:pPr eaLnBrk="1" hangingPunct="1"/>
              <a:t>80</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11180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280C739-04D9-4D25-A822-864F35F6295A}" type="slidenum">
              <a:rPr lang="en-US" altLang="de-DE" sz="1300"/>
              <a:pPr eaLnBrk="1" hangingPunct="1"/>
              <a:t>81</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3935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CDB70EC-9FBB-4FD1-AA0E-7A056E1DDC85}" type="slidenum">
              <a:rPr lang="en-US" altLang="de-DE" sz="1300"/>
              <a:pPr eaLnBrk="1" hangingPunct="1"/>
              <a:t>82</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94931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CBA3EC0D-7375-4189-BF77-75DBFA8F467B}" type="slidenum">
              <a:rPr lang="en-US" altLang="de-DE" sz="1300"/>
              <a:pPr eaLnBrk="1" hangingPunct="1"/>
              <a:t>83</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44964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DCDA6CB-3F93-42B0-A0C8-BC42FEC68C9C}" type="slidenum">
              <a:rPr lang="en-US" altLang="de-DE" sz="1300"/>
              <a:pPr eaLnBrk="1" hangingPunct="1"/>
              <a:t>84</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42116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9F31A7B-C97D-4DC7-863D-F6C1D3693DAE}" type="slidenum">
              <a:rPr lang="en-US" altLang="de-DE" sz="1300"/>
              <a:pPr eaLnBrk="1" hangingPunct="1"/>
              <a:t>85</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9679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6DD33844-E387-46A8-A5BE-722A67072CF6}" type="slidenum">
              <a:rPr lang="en-US" altLang="de-DE" sz="1300"/>
              <a:pPr eaLnBrk="1" hangingPunct="1"/>
              <a:t>86</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309879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C2CE491-D6D2-4429-8EF8-C7037B498F66}" type="slidenum">
              <a:rPr lang="en-US" altLang="de-DE" sz="1300"/>
              <a:pPr eaLnBrk="1" hangingPunct="1"/>
              <a:t>87</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5171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3D2781C7-5A54-42E0-968E-F333B6D9BB59}" type="slidenum">
              <a:rPr lang="en-US" altLang="de-DE" sz="1300"/>
              <a:pPr eaLnBrk="1" hangingPunct="1"/>
              <a:t>88</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45620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CA2C534-019D-4167-A697-1DD728B38E0A}" type="slidenum">
              <a:rPr lang="en-US" altLang="de-DE" sz="1300"/>
              <a:pPr eaLnBrk="1" hangingPunct="1"/>
              <a:t>89</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43516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720BC6D7-614F-4931-9AD9-C133F5BF7F51}" type="slidenum">
              <a:rPr lang="en-US" altLang="de-DE" sz="1300"/>
              <a:pPr eaLnBrk="1" hangingPunct="1"/>
              <a:t>90</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41262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D78E634-9F76-4F0C-851E-2F2B781446A9}" type="slidenum">
              <a:rPr lang="en-US" altLang="de-DE" sz="1300"/>
              <a:pPr eaLnBrk="1" hangingPunct="1"/>
              <a:t>91</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2232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9BE175B-5ECD-474C-837D-78B36BB5FB09}" type="slidenum">
              <a:rPr lang="en-US" altLang="de-DE" sz="1300"/>
              <a:pPr eaLnBrk="1" hangingPunct="1"/>
              <a:t>92</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81171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6B2A736-6F77-49D3-8047-A04B1D0908C6}" type="slidenum">
              <a:rPr lang="en-US" altLang="de-DE" sz="1300"/>
              <a:pPr eaLnBrk="1" hangingPunct="1"/>
              <a:t>93</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6611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6D87982-25AC-4151-AB4E-B22C0AEAB5A0}" type="slidenum">
              <a:rPr lang="en-US" altLang="de-DE" sz="1300"/>
              <a:pPr eaLnBrk="1" hangingPunct="1"/>
              <a:t>94</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8686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6D87982-25AC-4151-AB4E-B22C0AEAB5A0}" type="slidenum">
              <a:rPr lang="en-US" altLang="de-DE" sz="1300"/>
              <a:pPr eaLnBrk="1" hangingPunct="1"/>
              <a:t>95</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86865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6D87982-25AC-4151-AB4E-B22C0AEAB5A0}" type="slidenum">
              <a:rPr lang="en-US" altLang="de-DE" sz="1300"/>
              <a:pPr eaLnBrk="1" hangingPunct="1"/>
              <a:t>96</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8686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57C30A2-6037-4678-90DA-6AA92C7186A2}" type="slidenum">
              <a:rPr lang="en-US" altLang="de-DE" sz="1300"/>
              <a:pPr eaLnBrk="1" hangingPunct="1"/>
              <a:t>97</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20898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EECA7D72-76B3-453B-B813-8AD3B6F05D7C}" type="slidenum">
              <a:rPr lang="en-US" altLang="de-DE" sz="1300"/>
              <a:pPr eaLnBrk="1" hangingPunct="1"/>
              <a:t>98</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182009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A34A8F7-6EF7-4932-9077-128B8763641A}" type="slidenum">
              <a:rPr lang="en-US" altLang="de-DE" sz="1300"/>
              <a:pPr eaLnBrk="1" hangingPunct="1"/>
              <a:t>99</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82836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A064554-3FF1-4BD4-900D-F64FEA9B9C00}" type="slidenum">
              <a:rPr lang="en-US" altLang="de-DE" sz="1300"/>
              <a:pPr eaLnBrk="1" hangingPunct="1"/>
              <a:t>100</a:t>
            </a:fld>
            <a:endParaRPr lang="en-US" altLang="de-DE" sz="1300"/>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046055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C24BD066-EA55-44D0-8325-DC20066C50FF}" type="slidenum">
              <a:rPr lang="en-US" altLang="de-DE" sz="1300"/>
              <a:pPr eaLnBrk="1" hangingPunct="1"/>
              <a:t>101</a:t>
            </a:fld>
            <a:endParaRPr lang="en-US" altLang="de-DE" sz="1300"/>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57796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45721B51-338D-446D-88B3-9AAE9830B652}" type="slidenum">
              <a:rPr lang="en-US" altLang="de-DE" sz="1300"/>
              <a:pPr eaLnBrk="1" hangingPunct="1"/>
              <a:t>102</a:t>
            </a:fld>
            <a:endParaRPr lang="en-US" altLang="de-DE" sz="1300"/>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3368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199F99C6-1893-4C07-9019-7121E4CE2D6B}" type="slidenum">
              <a:rPr lang="en-US" altLang="de-DE" sz="1300"/>
              <a:pPr eaLnBrk="1" hangingPunct="1"/>
              <a:t>103</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4570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ADE9BAA4-0F24-4B18-B388-1EC0B3B4E95C}" type="slidenum">
              <a:rPr lang="en-US" altLang="de-DE" sz="1300"/>
              <a:pPr eaLnBrk="1" hangingPunct="1"/>
              <a:t>104</a:t>
            </a:fld>
            <a:endParaRPr lang="en-US" altLang="de-DE" sz="1300"/>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319843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11794D77-594F-40AD-B946-473B45C8EF5A}" type="slidenum">
              <a:rPr lang="en-US" altLang="de-DE" sz="1300"/>
              <a:pPr eaLnBrk="1" hangingPunct="1"/>
              <a:t>105</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03703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1B400E4-C27D-4109-9E3C-E4010433BC2F}" type="slidenum">
              <a:rPr lang="en-US" altLang="de-DE" sz="1300"/>
              <a:pPr eaLnBrk="1" hangingPunct="1"/>
              <a:t>106</a:t>
            </a:fld>
            <a:endParaRPr lang="en-US" altLang="de-DE" sz="1300"/>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24598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1E5111CF-BDC9-4E85-9AD3-0032E12588F3}" type="slidenum">
              <a:rPr lang="en-US" altLang="de-DE" sz="1300"/>
              <a:pPr eaLnBrk="1" hangingPunct="1"/>
              <a:t>107</a:t>
            </a:fld>
            <a:endParaRPr lang="en-US" altLang="de-DE" sz="1300"/>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67207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BD822042-9BA1-4394-861D-7EAED4046D49}" type="slidenum">
              <a:rPr lang="en-US" altLang="de-DE" sz="1300"/>
              <a:pPr eaLnBrk="1" hangingPunct="1"/>
              <a:t>108</a:t>
            </a:fld>
            <a:endParaRPr lang="en-US" altLang="de-DE" sz="1300"/>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185678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4B69B4D-68B5-4395-921D-B197CCB243CC}" type="slidenum">
              <a:rPr lang="en-US" altLang="de-DE" sz="1300"/>
              <a:pPr eaLnBrk="1" hangingPunct="1"/>
              <a:t>109</a:t>
            </a:fld>
            <a:endParaRPr lang="en-US" altLang="de-DE" sz="1300"/>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499658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9F7414E0-F975-4CA3-ADD5-DC66F74F043B}" type="slidenum">
              <a:rPr lang="en-US" altLang="de-DE" sz="1300"/>
              <a:pPr eaLnBrk="1" hangingPunct="1"/>
              <a:t>110</a:t>
            </a:fld>
            <a:endParaRPr lang="en-US" altLang="de-DE" sz="1300"/>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257796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11B5E1D3-E739-4902-9912-599A823E4BC7}" type="slidenum">
              <a:rPr lang="en-US" altLang="de-DE" sz="1300"/>
              <a:pPr eaLnBrk="1" hangingPunct="1"/>
              <a:t>111</a:t>
            </a:fld>
            <a:endParaRPr lang="en-US" altLang="de-DE" sz="1300"/>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07137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488E878C-9F87-420C-9B6E-BF3916379701}" type="slidenum">
              <a:rPr lang="en-US" altLang="de-DE" sz="1300"/>
              <a:pPr eaLnBrk="1" hangingPunct="1"/>
              <a:t>112</a:t>
            </a:fld>
            <a:endParaRPr lang="en-US" altLang="de-DE" sz="1300"/>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40333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5148C49-D281-4B8A-909A-2C896E098292}" type="slidenum">
              <a:rPr lang="en-US" altLang="de-DE" sz="1300"/>
              <a:pPr eaLnBrk="1" hangingPunct="1"/>
              <a:t>113</a:t>
            </a:fld>
            <a:endParaRPr lang="en-US"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640899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5148C49-D281-4B8A-909A-2C896E098292}" type="slidenum">
              <a:rPr lang="en-US" altLang="de-DE" sz="1300"/>
              <a:pPr eaLnBrk="1" hangingPunct="1"/>
              <a:t>114</a:t>
            </a:fld>
            <a:endParaRPr lang="en-US"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640899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5148C49-D281-4B8A-909A-2C896E098292}" type="slidenum">
              <a:rPr lang="en-US" altLang="de-DE" sz="1300"/>
              <a:pPr eaLnBrk="1" hangingPunct="1"/>
              <a:t>115</a:t>
            </a:fld>
            <a:endParaRPr lang="en-US"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640899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55148C49-D281-4B8A-909A-2C896E098292}" type="slidenum">
              <a:rPr lang="en-US" altLang="de-DE" sz="1300"/>
              <a:pPr eaLnBrk="1" hangingPunct="1"/>
              <a:t>116</a:t>
            </a:fld>
            <a:endParaRPr lang="en-US"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640899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F71396D-BCA0-4AF6-944D-4761AE338C0E}" type="slidenum">
              <a:rPr lang="en-US" altLang="de-DE" sz="1300"/>
              <a:pPr eaLnBrk="1" hangingPunct="1"/>
              <a:t>117</a:t>
            </a:fld>
            <a:endParaRPr lang="en-US" altLang="de-DE" sz="1300"/>
          </a:p>
        </p:txBody>
      </p:sp>
      <p:sp>
        <p:nvSpPr>
          <p:cNvPr id="273411" name="Rectangle 2"/>
          <p:cNvSpPr>
            <a:spLocks noGrp="1" noRot="1" noChangeAspect="1" noChangeArrowheads="1" noTextEdit="1"/>
          </p:cNvSpPr>
          <p:nvPr>
            <p:ph type="sldImg"/>
          </p:nvPr>
        </p:nvSpPr>
        <p:spPr>
          <a:xfrm>
            <a:off x="138113" y="768350"/>
            <a:ext cx="6823075"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36691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F71396D-BCA0-4AF6-944D-4761AE338C0E}" type="slidenum">
              <a:rPr lang="en-US" altLang="de-DE" sz="1300"/>
              <a:pPr eaLnBrk="1" hangingPunct="1"/>
              <a:t>118</a:t>
            </a:fld>
            <a:endParaRPr lang="en-US" altLang="de-DE" sz="1300"/>
          </a:p>
        </p:txBody>
      </p:sp>
      <p:sp>
        <p:nvSpPr>
          <p:cNvPr id="273411" name="Rectangle 2"/>
          <p:cNvSpPr>
            <a:spLocks noGrp="1" noRot="1" noChangeAspect="1" noChangeArrowheads="1" noTextEdit="1"/>
          </p:cNvSpPr>
          <p:nvPr>
            <p:ph type="sldImg"/>
          </p:nvPr>
        </p:nvSpPr>
        <p:spPr>
          <a:xfrm>
            <a:off x="138113" y="768350"/>
            <a:ext cx="6823075"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36691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F31DAA15-38AF-4058-8F0B-E384C08F7B05}" type="slidenum">
              <a:rPr lang="en-US" altLang="de-DE" sz="1300"/>
              <a:pPr eaLnBrk="1" hangingPunct="1"/>
              <a:t>120</a:t>
            </a:fld>
            <a:endParaRPr lang="en-US" altLang="de-DE" sz="1300"/>
          </a:p>
        </p:txBody>
      </p:sp>
      <p:sp>
        <p:nvSpPr>
          <p:cNvPr id="275459" name="Rectangle 2"/>
          <p:cNvSpPr>
            <a:spLocks noGrp="1" noRot="1" noChangeAspect="1" noChangeArrowheads="1" noTextEdit="1"/>
          </p:cNvSpPr>
          <p:nvPr>
            <p:ph type="sldImg"/>
          </p:nvPr>
        </p:nvSpPr>
        <p:spPr>
          <a:xfrm>
            <a:off x="138113" y="768350"/>
            <a:ext cx="6823075"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7352318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0C80A771-B871-4A76-AA49-DA3F3568FB02}" type="slidenum">
              <a:rPr lang="en-US" altLang="de-DE" sz="1300"/>
              <a:pPr eaLnBrk="1" hangingPunct="1"/>
              <a:t>121</a:t>
            </a:fld>
            <a:endParaRPr lang="en-US" altLang="de-DE" sz="1300"/>
          </a:p>
        </p:txBody>
      </p:sp>
      <p:sp>
        <p:nvSpPr>
          <p:cNvPr id="276483" name="Rectangle 2"/>
          <p:cNvSpPr>
            <a:spLocks noGrp="1" noRot="1" noChangeAspect="1" noChangeArrowheads="1" noTextEdit="1"/>
          </p:cNvSpPr>
          <p:nvPr>
            <p:ph type="sldImg"/>
          </p:nvPr>
        </p:nvSpPr>
        <p:spPr>
          <a:xfrm>
            <a:off x="138113" y="768350"/>
            <a:ext cx="6823075"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8016778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906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fld id="{2CB9A7F5-6D23-4C32-913A-11BDBCF9A70D}" type="slidenum">
              <a:rPr lang="en-US" altLang="de-DE" sz="1300"/>
              <a:pPr eaLnBrk="1" hangingPunct="1"/>
              <a:t>122</a:t>
            </a:fld>
            <a:endParaRPr lang="en-US" altLang="de-DE" sz="1300"/>
          </a:p>
        </p:txBody>
      </p:sp>
      <p:sp>
        <p:nvSpPr>
          <p:cNvPr id="277507" name="Rectangle 2"/>
          <p:cNvSpPr>
            <a:spLocks noGrp="1" noRot="1" noChangeAspect="1" noChangeArrowheads="1" noTextEdit="1"/>
          </p:cNvSpPr>
          <p:nvPr>
            <p:ph type="sldImg"/>
          </p:nvPr>
        </p:nvSpPr>
        <p:spPr>
          <a:xfrm>
            <a:off x="138113" y="768350"/>
            <a:ext cx="6823075"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8930623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sočustvovanja (empatije) z drugimi - I del</a:t>
            </a:r>
          </a:p>
        </p:txBody>
      </p:sp>
      <p:sp>
        <p:nvSpPr>
          <p:cNvPr id="4" name="Slide Number Placeholder 3"/>
          <p:cNvSpPr>
            <a:spLocks noGrp="1"/>
          </p:cNvSpPr>
          <p:nvPr>
            <p:ph type="sldNum" sz="quarter" idx="12"/>
          </p:nvPr>
        </p:nvSpPr>
        <p:spPr bwMode="gray"/>
        <p:txBody>
          <a:bodyPr/>
          <a:lstStyle>
            <a:lvl1pPr>
              <a:defRPr b="0"/>
            </a:lvl1pPr>
          </a:lstStyle>
          <a:p>
            <a:fld id="{C2D91980-A806-4C37-8AF6-E0BFD18C984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4 – Sposobnost sočustvovanja (empatije) z drugimi - I del</a:t>
            </a:r>
          </a:p>
        </p:txBody>
      </p:sp>
      <p:sp>
        <p:nvSpPr>
          <p:cNvPr id="6" name="Slide Number Placeholder 5"/>
          <p:cNvSpPr>
            <a:spLocks noGrp="1"/>
          </p:cNvSpPr>
          <p:nvPr>
            <p:ph type="sldNum" sz="quarter" idx="12"/>
          </p:nvPr>
        </p:nvSpPr>
        <p:spPr bwMode="gray"/>
        <p:txBody>
          <a:bodyPr>
            <a:noAutofit/>
          </a:bodyPr>
          <a:lstStyle>
            <a:lvl1pPr>
              <a:defRPr b="0"/>
            </a:lvl1pPr>
          </a:lstStyle>
          <a:p>
            <a:fld id="{6206A882-4AEC-4B94-97B2-93C034C1DE82}"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sočustvovanja (empatije) z drugimi - I del</a:t>
            </a:r>
          </a:p>
        </p:txBody>
      </p:sp>
      <p:sp>
        <p:nvSpPr>
          <p:cNvPr id="7" name="Slide Number Placeholder 6"/>
          <p:cNvSpPr>
            <a:spLocks noGrp="1"/>
          </p:cNvSpPr>
          <p:nvPr>
            <p:ph type="sldNum" sz="quarter" idx="12"/>
          </p:nvPr>
        </p:nvSpPr>
        <p:spPr bwMode="gray"/>
        <p:txBody>
          <a:bodyPr/>
          <a:lstStyle>
            <a:lvl1pPr>
              <a:defRPr b="0"/>
            </a:lvl1pPr>
          </a:lstStyle>
          <a:p>
            <a:fld id="{0A629BC9-ED01-4C72-9521-76F6A9A6BF6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sočustvovanja (empatije) z drugimi - I del</a:t>
            </a:r>
          </a:p>
        </p:txBody>
      </p:sp>
      <p:sp>
        <p:nvSpPr>
          <p:cNvPr id="7" name="Slide Number Placeholder 6"/>
          <p:cNvSpPr>
            <a:spLocks noGrp="1"/>
          </p:cNvSpPr>
          <p:nvPr>
            <p:ph type="sldNum" sz="quarter" idx="12"/>
          </p:nvPr>
        </p:nvSpPr>
        <p:spPr bwMode="gray"/>
        <p:txBody>
          <a:bodyPr/>
          <a:lstStyle>
            <a:lvl1pPr>
              <a:defRPr b="0"/>
            </a:lvl1pPr>
          </a:lstStyle>
          <a:p>
            <a:fld id="{C2D91980-A806-4C37-8AF6-E0BFD18C984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sočustvovanja (empatije) z drugimi - I del</a:t>
            </a:r>
          </a:p>
        </p:txBody>
      </p:sp>
      <p:sp>
        <p:nvSpPr>
          <p:cNvPr id="7" name="Slide Number Placeholder 6"/>
          <p:cNvSpPr>
            <a:spLocks noGrp="1"/>
          </p:cNvSpPr>
          <p:nvPr>
            <p:ph type="sldNum" sz="quarter" idx="12"/>
          </p:nvPr>
        </p:nvSpPr>
        <p:spPr bwMode="gray"/>
        <p:txBody>
          <a:bodyPr/>
          <a:lstStyle>
            <a:lvl1pPr>
              <a:defRPr b="0"/>
            </a:lvl1pPr>
          </a:lstStyle>
          <a:p>
            <a:fld id="{C2D91980-A806-4C37-8AF6-E0BFD18C984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4 – Sposobnost sočustvovanja (empatije) z drugimi - I del</a:t>
            </a:r>
          </a:p>
        </p:txBody>
      </p:sp>
      <p:sp>
        <p:nvSpPr>
          <p:cNvPr id="5" name="Slide Number Placeholder 4"/>
          <p:cNvSpPr>
            <a:spLocks noGrp="1"/>
          </p:cNvSpPr>
          <p:nvPr>
            <p:ph type="sldNum" sz="quarter" idx="12"/>
          </p:nvPr>
        </p:nvSpPr>
        <p:spPr bwMode="gray"/>
        <p:txBody>
          <a:bodyPr/>
          <a:lstStyle>
            <a:lvl1pPr>
              <a:defRPr b="0"/>
            </a:lvl1pPr>
          </a:lstStyle>
          <a:p>
            <a:fld id="{19C87F44-B3A3-4053-A2E1-A4DFF437A82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sočustvovanja (empatije) z drugimi - I del</a:t>
            </a:r>
          </a:p>
        </p:txBody>
      </p:sp>
      <p:sp>
        <p:nvSpPr>
          <p:cNvPr id="4" name="Slide Number Placeholder 3"/>
          <p:cNvSpPr>
            <a:spLocks noGrp="1"/>
          </p:cNvSpPr>
          <p:nvPr>
            <p:ph type="sldNum" sz="quarter" idx="12"/>
          </p:nvPr>
        </p:nvSpPr>
        <p:spPr bwMode="gray"/>
        <p:txBody>
          <a:bodyPr/>
          <a:lstStyle>
            <a:lvl1pPr>
              <a:defRPr b="0"/>
            </a:lvl1pPr>
          </a:lstStyle>
          <a:p>
            <a:fld id="{59515EFF-2D0B-4193-9804-323CCF97B31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4 – Sposobnost sočustvovanja (empatije) z drugimi - I del</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2D91980-A806-4C37-8AF6-E0BFD18C984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MCT 4 A – Sposobnost sočustvovanja (empatije) z drugimi - I del</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9537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dirty="0">
                <a:solidFill>
                  <a:srgbClr val="333333"/>
                </a:solidFill>
              </a:rPr>
              <a:t>Primer</a:t>
            </a:r>
            <a:r>
              <a:rPr lang="de-DE" altLang="de-DE" sz="2400" dirty="0">
                <a:solidFill>
                  <a:srgbClr val="333333"/>
                </a:solidFill>
              </a:rPr>
              <a:t>: </a:t>
            </a:r>
            <a:r>
              <a:rPr lang="sl-SI" altLang="de-DE" sz="2400" dirty="0">
                <a:solidFill>
                  <a:srgbClr val="333333"/>
                </a:solidFill>
              </a:rPr>
              <a:t>Oseba se dotakne svojega čela</a:t>
            </a:r>
            <a:r>
              <a:rPr lang="de-DE" altLang="de-DE" sz="2400" dirty="0">
                <a:solidFill>
                  <a:srgbClr val="333333"/>
                </a:solidFill>
              </a:rPr>
              <a:t>.</a:t>
            </a:r>
          </a:p>
          <a:p>
            <a:pPr lvl="0" defTabSz="914400" fontAlgn="base">
              <a:lnSpc>
                <a:spcPct val="100000"/>
              </a:lnSpc>
              <a:spcBef>
                <a:spcPts val="1200"/>
              </a:spcBef>
            </a:pPr>
            <a:r>
              <a:rPr lang="sl-SI" altLang="de-DE" sz="2400" i="1" dirty="0">
                <a:solidFill>
                  <a:srgbClr val="004992"/>
                </a:solidFill>
              </a:rPr>
              <a:t>Zakaj</a:t>
            </a:r>
            <a:r>
              <a:rPr lang="de-DE" altLang="de-DE" sz="2400" i="1"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dirty="0">
                <a:solidFill>
                  <a:srgbClr val="333333"/>
                </a:solidFill>
              </a:rPr>
              <a:t>Primer</a:t>
            </a:r>
            <a:r>
              <a:rPr lang="de-DE" altLang="de-DE" sz="2400" dirty="0">
                <a:solidFill>
                  <a:srgbClr val="333333"/>
                </a:solidFill>
              </a:rPr>
              <a:t>: </a:t>
            </a:r>
            <a:r>
              <a:rPr lang="sl-SI" altLang="de-DE" sz="2400" dirty="0">
                <a:solidFill>
                  <a:srgbClr val="333333"/>
                </a:solidFill>
              </a:rPr>
              <a:t>Oseba se dotakne svojega čela</a:t>
            </a:r>
            <a:r>
              <a:rPr lang="de-DE" altLang="de-DE" sz="2400" dirty="0">
                <a:solidFill>
                  <a:srgbClr val="333333"/>
                </a:solidFill>
              </a:rPr>
              <a:t>.</a:t>
            </a:r>
          </a:p>
          <a:p>
            <a:pPr lvl="0" defTabSz="914400" fontAlgn="base">
              <a:lnSpc>
                <a:spcPct val="100000"/>
              </a:lnSpc>
              <a:spcBef>
                <a:spcPts val="1200"/>
              </a:spcBef>
            </a:pPr>
            <a:r>
              <a:rPr lang="sl-SI" altLang="de-DE" sz="2400" i="1" dirty="0">
                <a:solidFill>
                  <a:srgbClr val="004992"/>
                </a:solidFill>
              </a:rPr>
              <a:t>Zakaj</a:t>
            </a:r>
            <a:r>
              <a:rPr lang="de-DE" altLang="de-DE" sz="2400" i="1" dirty="0">
                <a:solidFill>
                  <a:srgbClr val="004992"/>
                </a:solidFill>
              </a:rPr>
              <a:t>?</a:t>
            </a:r>
            <a:r>
              <a:rPr lang="de-DE" altLang="de-DE" sz="2400" i="1" dirty="0">
                <a:solidFill>
                  <a:srgbClr val="333333"/>
                </a:solidFill>
              </a:rPr>
              <a:t> </a:t>
            </a:r>
            <a:r>
              <a:rPr lang="sl-SI" altLang="de-DE" sz="2400" dirty="0">
                <a:solidFill>
                  <a:srgbClr val="333333"/>
                </a:solidFill>
              </a:rPr>
              <a:t>Ravnodušnost</a:t>
            </a:r>
            <a:r>
              <a:rPr lang="de-DE" altLang="de-DE" sz="2400" dirty="0">
                <a:solidFill>
                  <a:srgbClr val="333333"/>
                </a:solidFill>
              </a:rPr>
              <a:t>, </a:t>
            </a:r>
            <a:r>
              <a:rPr lang="sl-SI" altLang="de-DE" sz="2400" dirty="0">
                <a:solidFill>
                  <a:srgbClr val="333333"/>
                </a:solidFill>
              </a:rPr>
              <a:t>koncentracija</a:t>
            </a:r>
            <a:r>
              <a:rPr lang="de-DE" altLang="de-DE" sz="2400" dirty="0">
                <a:solidFill>
                  <a:srgbClr val="333333"/>
                </a:solidFill>
              </a:rPr>
              <a:t>, </a:t>
            </a:r>
            <a:r>
              <a:rPr lang="sl-SI" altLang="de-DE" sz="2400" dirty="0">
                <a:solidFill>
                  <a:srgbClr val="333333"/>
                </a:solidFill>
              </a:rPr>
              <a:t>utrujenost</a:t>
            </a:r>
            <a:r>
              <a:rPr lang="de-DE" altLang="de-DE" sz="2400" dirty="0">
                <a:solidFill>
                  <a:srgbClr val="333333"/>
                </a:solidFill>
              </a:rPr>
              <a:t>, </a:t>
            </a:r>
            <a:r>
              <a:rPr lang="sl-SI" altLang="de-DE" sz="2400" dirty="0">
                <a:solidFill>
                  <a:srgbClr val="333333"/>
                </a:solidFill>
              </a:rPr>
              <a:t>glavobol</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039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dirty="0">
                <a:solidFill>
                  <a:srgbClr val="333333"/>
                </a:solidFill>
              </a:rPr>
              <a:t>Primer</a:t>
            </a:r>
            <a:r>
              <a:rPr lang="de-DE" altLang="de-DE" sz="2400" dirty="0">
                <a:solidFill>
                  <a:srgbClr val="333333"/>
                </a:solidFill>
              </a:rPr>
              <a:t>: </a:t>
            </a:r>
            <a:r>
              <a:rPr lang="sl-SI" altLang="de-DE" sz="2400" dirty="0">
                <a:solidFill>
                  <a:srgbClr val="333333"/>
                </a:solidFill>
              </a:rPr>
              <a:t>Oseba se dotakne svojega čela</a:t>
            </a:r>
            <a:r>
              <a:rPr lang="de-DE" altLang="de-DE" sz="2400" dirty="0">
                <a:solidFill>
                  <a:srgbClr val="333333"/>
                </a:solidFill>
              </a:rPr>
              <a:t>.</a:t>
            </a:r>
          </a:p>
          <a:p>
            <a:pPr lvl="0" defTabSz="914400" fontAlgn="base">
              <a:lnSpc>
                <a:spcPct val="100000"/>
              </a:lnSpc>
              <a:spcBef>
                <a:spcPts val="1200"/>
              </a:spcBef>
            </a:pPr>
            <a:r>
              <a:rPr lang="sl-SI" altLang="de-DE" sz="2400" i="1" dirty="0">
                <a:solidFill>
                  <a:srgbClr val="004992"/>
                </a:solidFill>
              </a:rPr>
              <a:t>Zakaj</a:t>
            </a:r>
            <a:r>
              <a:rPr lang="de-DE" altLang="de-DE" sz="2400" i="1" dirty="0">
                <a:solidFill>
                  <a:srgbClr val="004992"/>
                </a:solidFill>
              </a:rPr>
              <a:t>?</a:t>
            </a:r>
            <a:r>
              <a:rPr lang="de-DE" altLang="de-DE" sz="2400" i="1" dirty="0">
                <a:solidFill>
                  <a:srgbClr val="333333"/>
                </a:solidFill>
              </a:rPr>
              <a:t> </a:t>
            </a:r>
            <a:r>
              <a:rPr lang="sl-SI" altLang="de-DE" sz="2400" dirty="0">
                <a:solidFill>
                  <a:srgbClr val="333333"/>
                </a:solidFill>
              </a:rPr>
              <a:t>Ravnodušnost</a:t>
            </a:r>
            <a:r>
              <a:rPr lang="de-DE" altLang="de-DE" sz="2400" dirty="0">
                <a:solidFill>
                  <a:srgbClr val="333333"/>
                </a:solidFill>
              </a:rPr>
              <a:t>, </a:t>
            </a:r>
            <a:r>
              <a:rPr lang="sl-SI" altLang="de-DE" sz="2400" dirty="0">
                <a:solidFill>
                  <a:srgbClr val="333333"/>
                </a:solidFill>
              </a:rPr>
              <a:t>koncentracija</a:t>
            </a:r>
            <a:r>
              <a:rPr lang="de-DE" altLang="de-DE" sz="2400" dirty="0">
                <a:solidFill>
                  <a:srgbClr val="333333"/>
                </a:solidFill>
              </a:rPr>
              <a:t>, </a:t>
            </a:r>
            <a:r>
              <a:rPr lang="sl-SI" altLang="de-DE" sz="2400" dirty="0">
                <a:solidFill>
                  <a:srgbClr val="333333"/>
                </a:solidFill>
              </a:rPr>
              <a:t>utrujenost</a:t>
            </a:r>
            <a:r>
              <a:rPr lang="de-DE" altLang="de-DE" sz="2400" dirty="0">
                <a:solidFill>
                  <a:srgbClr val="333333"/>
                </a:solidFill>
              </a:rPr>
              <a:t>, </a:t>
            </a:r>
            <a:r>
              <a:rPr lang="sl-SI" altLang="de-DE" sz="2400" dirty="0">
                <a:solidFill>
                  <a:srgbClr val="333333"/>
                </a:solidFill>
              </a:rPr>
              <a:t>glavobol</a:t>
            </a:r>
            <a:r>
              <a:rPr lang="de-DE" altLang="de-DE" sz="2400" dirty="0">
                <a:solidFill>
                  <a:srgbClr val="333333"/>
                </a:solidFill>
              </a:rPr>
              <a:t>?</a:t>
            </a:r>
          </a:p>
          <a:p>
            <a:pPr lvl="0" defTabSz="914400" fontAlgn="base">
              <a:lnSpc>
                <a:spcPct val="100000"/>
              </a:lnSpc>
              <a:spcBef>
                <a:spcPts val="1200"/>
              </a:spcBef>
            </a:pPr>
            <a:r>
              <a:rPr lang="sl-SI" altLang="de-DE" sz="2400" b="1" dirty="0">
                <a:solidFill>
                  <a:srgbClr val="333333"/>
                </a:solidFill>
              </a:rPr>
              <a:t>Kaj vam lahko pomaga odgovoriti na to vprašanje</a:t>
            </a:r>
            <a:r>
              <a:rPr lang="de-DE" altLang="de-DE" sz="2400" b="1"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986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l-SI" sz="2400" dirty="0">
                <a:solidFill>
                  <a:srgbClr val="333333"/>
                </a:solidFill>
              </a:rPr>
              <a:t>Primer</a:t>
            </a:r>
            <a:r>
              <a:rPr lang="de-DE" sz="2400" dirty="0">
                <a:solidFill>
                  <a:srgbClr val="333333"/>
                </a:solidFill>
              </a:rPr>
              <a:t>: </a:t>
            </a:r>
            <a:r>
              <a:rPr lang="sl-SI" sz="2400" dirty="0">
                <a:solidFill>
                  <a:srgbClr val="333333"/>
                </a:solidFill>
              </a:rPr>
              <a:t>Oseba se dotakne svojega čela</a:t>
            </a:r>
            <a:r>
              <a:rPr lang="de-DE" sz="2400" dirty="0">
                <a:solidFill>
                  <a:srgbClr val="333333"/>
                </a:solidFill>
              </a:rPr>
              <a:t>.</a:t>
            </a:r>
          </a:p>
          <a:p>
            <a:pPr lvl="0" defTabSz="914400" fontAlgn="base">
              <a:lnSpc>
                <a:spcPct val="100000"/>
              </a:lnSpc>
              <a:spcBef>
                <a:spcPts val="1200"/>
              </a:spcBef>
              <a:defRPr/>
            </a:pPr>
            <a:r>
              <a:rPr lang="sl-SI" sz="2400" i="1" dirty="0">
                <a:solidFill>
                  <a:srgbClr val="004992"/>
                </a:solidFill>
              </a:rPr>
              <a:t>Zakaj</a:t>
            </a:r>
            <a:r>
              <a:rPr lang="de-DE" sz="2400" i="1" dirty="0">
                <a:solidFill>
                  <a:srgbClr val="004992"/>
                </a:solidFill>
              </a:rPr>
              <a:t>?</a:t>
            </a:r>
            <a:r>
              <a:rPr lang="de-DE" sz="2400" i="1" dirty="0">
                <a:solidFill>
                  <a:srgbClr val="333333"/>
                </a:solidFill>
              </a:rPr>
              <a:t> </a:t>
            </a:r>
            <a:r>
              <a:rPr lang="sl-SI" sz="2400" dirty="0">
                <a:solidFill>
                  <a:srgbClr val="333333"/>
                </a:solidFill>
              </a:rPr>
              <a:t>Ravnodušnost</a:t>
            </a:r>
            <a:r>
              <a:rPr lang="de-DE" sz="2400" dirty="0">
                <a:solidFill>
                  <a:srgbClr val="333333"/>
                </a:solidFill>
              </a:rPr>
              <a:t>, </a:t>
            </a:r>
            <a:r>
              <a:rPr lang="sl-SI" sz="2400" dirty="0">
                <a:solidFill>
                  <a:srgbClr val="333333"/>
                </a:solidFill>
              </a:rPr>
              <a:t>koncentracija</a:t>
            </a:r>
            <a:r>
              <a:rPr lang="de-DE" sz="2400" dirty="0">
                <a:solidFill>
                  <a:srgbClr val="333333"/>
                </a:solidFill>
              </a:rPr>
              <a:t>, </a:t>
            </a:r>
            <a:r>
              <a:rPr lang="sl-SI" sz="2400" dirty="0">
                <a:solidFill>
                  <a:srgbClr val="333333"/>
                </a:solidFill>
              </a:rPr>
              <a:t>utrujenost</a:t>
            </a:r>
            <a:r>
              <a:rPr lang="de-DE" sz="2400" dirty="0">
                <a:solidFill>
                  <a:srgbClr val="333333"/>
                </a:solidFill>
              </a:rPr>
              <a:t>, </a:t>
            </a:r>
            <a:r>
              <a:rPr lang="sl-SI" sz="2400" dirty="0">
                <a:solidFill>
                  <a:srgbClr val="333333"/>
                </a:solidFill>
              </a:rPr>
              <a:t>glavobol</a:t>
            </a:r>
            <a:r>
              <a:rPr lang="de-DE" sz="2400" dirty="0">
                <a:solidFill>
                  <a:srgbClr val="333333"/>
                </a:solidFill>
              </a:rPr>
              <a:t>?</a:t>
            </a:r>
          </a:p>
          <a:p>
            <a:pPr lvl="0" defTabSz="914400" fontAlgn="base">
              <a:lnSpc>
                <a:spcPct val="100000"/>
              </a:lnSpc>
              <a:spcBef>
                <a:spcPts val="1200"/>
              </a:spcBef>
              <a:defRPr/>
            </a:pPr>
            <a:r>
              <a:rPr lang="sl-SI" sz="2400" b="1" dirty="0">
                <a:solidFill>
                  <a:srgbClr val="333333"/>
                </a:solidFill>
              </a:rPr>
              <a:t>Kaj vam lahko pomaga odgovoriti na to vprašanje</a:t>
            </a:r>
            <a:r>
              <a:rPr lang="de-DE" sz="2400" b="1" dirty="0">
                <a:solidFill>
                  <a:srgbClr val="333333"/>
                </a:solidFill>
              </a:rPr>
              <a:t>?</a:t>
            </a:r>
            <a:endParaRPr lang="sl-SI"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l-SI" sz="2400" dirty="0">
                <a:solidFill>
                  <a:srgbClr val="004992"/>
                </a:solidFill>
              </a:rPr>
              <a:t>Znanje o osebi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t>
            </a:r>
            <a:r>
              <a:rPr lang="sl-SI" sz="2400" dirty="0">
                <a:solidFill>
                  <a:srgbClr val="333333"/>
                </a:solidFill>
              </a:rPr>
              <a:t>Ali ima oseba pogoste migrene</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l-SI" sz="2400" dirty="0">
                <a:solidFill>
                  <a:srgbClr val="333333"/>
                </a:solidFill>
              </a:rPr>
              <a:t>Primer</a:t>
            </a:r>
            <a:r>
              <a:rPr lang="de-DE" sz="2400" dirty="0">
                <a:solidFill>
                  <a:srgbClr val="333333"/>
                </a:solidFill>
              </a:rPr>
              <a:t>: </a:t>
            </a:r>
            <a:r>
              <a:rPr lang="sl-SI" sz="2400" dirty="0">
                <a:solidFill>
                  <a:srgbClr val="333333"/>
                </a:solidFill>
              </a:rPr>
              <a:t>Oseba se dotakne svojega čela</a:t>
            </a:r>
            <a:r>
              <a:rPr lang="de-DE" sz="2400" dirty="0">
                <a:solidFill>
                  <a:srgbClr val="333333"/>
                </a:solidFill>
              </a:rPr>
              <a:t>.</a:t>
            </a:r>
          </a:p>
          <a:p>
            <a:pPr lvl="0" defTabSz="914400" fontAlgn="base">
              <a:lnSpc>
                <a:spcPct val="100000"/>
              </a:lnSpc>
              <a:spcBef>
                <a:spcPts val="1200"/>
              </a:spcBef>
              <a:defRPr/>
            </a:pPr>
            <a:r>
              <a:rPr lang="sl-SI" sz="2400" i="1" dirty="0">
                <a:solidFill>
                  <a:srgbClr val="004992"/>
                </a:solidFill>
              </a:rPr>
              <a:t>Zakaj</a:t>
            </a:r>
            <a:r>
              <a:rPr lang="de-DE" sz="2400" i="1" dirty="0">
                <a:solidFill>
                  <a:srgbClr val="004992"/>
                </a:solidFill>
              </a:rPr>
              <a:t>?</a:t>
            </a:r>
            <a:r>
              <a:rPr lang="de-DE" sz="2400" i="1" dirty="0">
                <a:solidFill>
                  <a:srgbClr val="333333"/>
                </a:solidFill>
              </a:rPr>
              <a:t> </a:t>
            </a:r>
            <a:r>
              <a:rPr lang="sl-SI" sz="2400" dirty="0">
                <a:solidFill>
                  <a:srgbClr val="333333"/>
                </a:solidFill>
              </a:rPr>
              <a:t>Ravnodušnost</a:t>
            </a:r>
            <a:r>
              <a:rPr lang="de-DE" sz="2400" dirty="0">
                <a:solidFill>
                  <a:srgbClr val="333333"/>
                </a:solidFill>
              </a:rPr>
              <a:t>, </a:t>
            </a:r>
            <a:r>
              <a:rPr lang="sl-SI" sz="2400" dirty="0">
                <a:solidFill>
                  <a:srgbClr val="333333"/>
                </a:solidFill>
              </a:rPr>
              <a:t>koncentracija</a:t>
            </a:r>
            <a:r>
              <a:rPr lang="de-DE" sz="2400" dirty="0">
                <a:solidFill>
                  <a:srgbClr val="333333"/>
                </a:solidFill>
              </a:rPr>
              <a:t>, </a:t>
            </a:r>
            <a:r>
              <a:rPr lang="sl-SI" sz="2400" dirty="0">
                <a:solidFill>
                  <a:srgbClr val="333333"/>
                </a:solidFill>
              </a:rPr>
              <a:t>utrujenost</a:t>
            </a:r>
            <a:r>
              <a:rPr lang="de-DE" sz="2400" dirty="0">
                <a:solidFill>
                  <a:srgbClr val="333333"/>
                </a:solidFill>
              </a:rPr>
              <a:t>, </a:t>
            </a:r>
            <a:r>
              <a:rPr lang="sl-SI" sz="2400" dirty="0">
                <a:solidFill>
                  <a:srgbClr val="333333"/>
                </a:solidFill>
              </a:rPr>
              <a:t>glavobol</a:t>
            </a:r>
            <a:r>
              <a:rPr lang="de-DE" sz="2400" dirty="0">
                <a:solidFill>
                  <a:srgbClr val="333333"/>
                </a:solidFill>
              </a:rPr>
              <a:t>?</a:t>
            </a:r>
          </a:p>
          <a:p>
            <a:pPr lvl="0" defTabSz="914400" fontAlgn="base">
              <a:lnSpc>
                <a:spcPct val="100000"/>
              </a:lnSpc>
              <a:spcBef>
                <a:spcPts val="1200"/>
              </a:spcBef>
              <a:defRPr/>
            </a:pPr>
            <a:r>
              <a:rPr lang="sl-SI" sz="2400" b="1" dirty="0">
                <a:solidFill>
                  <a:srgbClr val="333333"/>
                </a:solidFill>
              </a:rPr>
              <a:t>Kaj vam lahko pomaga odgovoriti na to vprašanje</a:t>
            </a:r>
            <a:r>
              <a:rPr lang="de-DE" sz="2400" b="1" dirty="0">
                <a:solidFill>
                  <a:srgbClr val="333333"/>
                </a:solidFill>
              </a:rPr>
              <a:t>?</a:t>
            </a:r>
            <a:endParaRPr lang="sl-SI"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l-SI" sz="2400" dirty="0">
                <a:solidFill>
                  <a:srgbClr val="004992"/>
                </a:solidFill>
              </a:rPr>
              <a:t>Znanje o osebi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t>
            </a:r>
            <a:r>
              <a:rPr lang="sl-SI" sz="2400" dirty="0">
                <a:solidFill>
                  <a:srgbClr val="333333"/>
                </a:solidFill>
              </a:rPr>
              <a:t>Ali ima oseba pogoste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l-SI" sz="2400" dirty="0">
                <a:solidFill>
                  <a:srgbClr val="004992"/>
                </a:solidFill>
              </a:rPr>
              <a:t>Okolje</a:t>
            </a:r>
            <a:r>
              <a:rPr lang="en-US" sz="2400" dirty="0">
                <a:solidFill>
                  <a:srgbClr val="004992"/>
                </a:solidFill>
              </a:rPr>
              <a:t>/</a:t>
            </a:r>
            <a:r>
              <a:rPr lang="sl-SI" sz="2400" dirty="0">
                <a:solidFill>
                  <a:srgbClr val="004992"/>
                </a:solidFill>
              </a:rPr>
              <a:t>situacija</a:t>
            </a:r>
            <a:r>
              <a:rPr lang="de-DE" sz="2400" b="1" dirty="0">
                <a:solidFill>
                  <a:srgbClr val="333333"/>
                </a:solidFill>
              </a:rPr>
              <a:t> </a:t>
            </a:r>
            <a:r>
              <a:rPr lang="de-DE" sz="2400" dirty="0">
                <a:solidFill>
                  <a:srgbClr val="333333"/>
                </a:solidFill>
                <a:latin typeface="Times New Roman"/>
                <a:sym typeface="Wingdings" pitchFamily="2" charset="2"/>
              </a:rPr>
              <a:t>→</a:t>
            </a:r>
            <a:r>
              <a:rPr lang="de-DE" sz="2400" dirty="0">
                <a:solidFill>
                  <a:srgbClr val="333333"/>
                </a:solidFill>
              </a:rPr>
              <a:t> </a:t>
            </a:r>
            <a:r>
              <a:rPr lang="sl-SI" sz="2400" dirty="0">
                <a:solidFill>
                  <a:srgbClr val="333333"/>
                </a:solidFill>
              </a:rPr>
              <a:t>Je bila oseba celo noč na zabavi</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3262263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l-SI" sz="2400" dirty="0">
                <a:solidFill>
                  <a:srgbClr val="333333"/>
                </a:solidFill>
              </a:rPr>
              <a:t>Primer</a:t>
            </a:r>
            <a:r>
              <a:rPr lang="de-DE" sz="2400" dirty="0">
                <a:solidFill>
                  <a:srgbClr val="333333"/>
                </a:solidFill>
              </a:rPr>
              <a:t>: </a:t>
            </a:r>
            <a:r>
              <a:rPr lang="sl-SI" sz="2400" dirty="0">
                <a:solidFill>
                  <a:srgbClr val="333333"/>
                </a:solidFill>
              </a:rPr>
              <a:t>Oseba se dotakne svojega čela</a:t>
            </a:r>
            <a:r>
              <a:rPr lang="de-DE" sz="2400" dirty="0">
                <a:solidFill>
                  <a:srgbClr val="333333"/>
                </a:solidFill>
              </a:rPr>
              <a:t>.</a:t>
            </a:r>
          </a:p>
          <a:p>
            <a:pPr lvl="0" defTabSz="914400" fontAlgn="base">
              <a:lnSpc>
                <a:spcPct val="100000"/>
              </a:lnSpc>
              <a:spcBef>
                <a:spcPts val="1200"/>
              </a:spcBef>
              <a:defRPr/>
            </a:pPr>
            <a:r>
              <a:rPr lang="sl-SI" sz="2400" i="1" dirty="0">
                <a:solidFill>
                  <a:srgbClr val="004992"/>
                </a:solidFill>
              </a:rPr>
              <a:t>Zakaj</a:t>
            </a:r>
            <a:r>
              <a:rPr lang="de-DE" sz="2400" i="1" dirty="0">
                <a:solidFill>
                  <a:srgbClr val="004992"/>
                </a:solidFill>
              </a:rPr>
              <a:t>?</a:t>
            </a:r>
            <a:r>
              <a:rPr lang="de-DE" sz="2400" i="1" dirty="0">
                <a:solidFill>
                  <a:srgbClr val="333333"/>
                </a:solidFill>
              </a:rPr>
              <a:t> </a:t>
            </a:r>
            <a:r>
              <a:rPr lang="sl-SI" sz="2400" dirty="0">
                <a:solidFill>
                  <a:srgbClr val="333333"/>
                </a:solidFill>
              </a:rPr>
              <a:t>Ravnodušnost</a:t>
            </a:r>
            <a:r>
              <a:rPr lang="de-DE" sz="2400" dirty="0">
                <a:solidFill>
                  <a:srgbClr val="333333"/>
                </a:solidFill>
              </a:rPr>
              <a:t>, </a:t>
            </a:r>
            <a:r>
              <a:rPr lang="sl-SI" sz="2400" dirty="0">
                <a:solidFill>
                  <a:srgbClr val="333333"/>
                </a:solidFill>
              </a:rPr>
              <a:t>koncentracija</a:t>
            </a:r>
            <a:r>
              <a:rPr lang="de-DE" sz="2400" dirty="0">
                <a:solidFill>
                  <a:srgbClr val="333333"/>
                </a:solidFill>
              </a:rPr>
              <a:t>, </a:t>
            </a:r>
            <a:r>
              <a:rPr lang="sl-SI" sz="2400" dirty="0">
                <a:solidFill>
                  <a:srgbClr val="333333"/>
                </a:solidFill>
              </a:rPr>
              <a:t>utrujenost</a:t>
            </a:r>
            <a:r>
              <a:rPr lang="de-DE" sz="2400" dirty="0">
                <a:solidFill>
                  <a:srgbClr val="333333"/>
                </a:solidFill>
              </a:rPr>
              <a:t>, </a:t>
            </a:r>
            <a:r>
              <a:rPr lang="sl-SI" sz="2400" dirty="0">
                <a:solidFill>
                  <a:srgbClr val="333333"/>
                </a:solidFill>
              </a:rPr>
              <a:t>glavobol</a:t>
            </a:r>
            <a:r>
              <a:rPr lang="de-DE" sz="2400" dirty="0">
                <a:solidFill>
                  <a:srgbClr val="333333"/>
                </a:solidFill>
              </a:rPr>
              <a:t>?</a:t>
            </a:r>
          </a:p>
          <a:p>
            <a:pPr lvl="0" defTabSz="914400" fontAlgn="base">
              <a:lnSpc>
                <a:spcPct val="100000"/>
              </a:lnSpc>
              <a:spcBef>
                <a:spcPts val="1200"/>
              </a:spcBef>
              <a:defRPr/>
            </a:pPr>
            <a:r>
              <a:rPr lang="sl-SI" sz="2400" b="1" dirty="0">
                <a:solidFill>
                  <a:srgbClr val="333333"/>
                </a:solidFill>
              </a:rPr>
              <a:t>Kaj vam lahko pomaga odgovoriti na to vprašanje</a:t>
            </a:r>
            <a:r>
              <a:rPr lang="de-DE" sz="2400" b="1" dirty="0">
                <a:solidFill>
                  <a:srgbClr val="333333"/>
                </a:solidFill>
              </a:rPr>
              <a:t>?</a:t>
            </a:r>
            <a:endParaRPr lang="sl-SI"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l-SI" sz="2400" dirty="0">
                <a:solidFill>
                  <a:srgbClr val="004992"/>
                </a:solidFill>
              </a:rPr>
              <a:t>Znanje o osebi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t>
            </a:r>
            <a:r>
              <a:rPr lang="sl-SI" sz="2400" dirty="0">
                <a:solidFill>
                  <a:srgbClr val="333333"/>
                </a:solidFill>
              </a:rPr>
              <a:t>Ali ima oseba pogoste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l-SI" sz="2400" dirty="0">
                <a:solidFill>
                  <a:srgbClr val="004992"/>
                </a:solidFill>
              </a:rPr>
              <a:t>Okolje</a:t>
            </a:r>
            <a:r>
              <a:rPr lang="en-US" sz="2400" dirty="0">
                <a:solidFill>
                  <a:srgbClr val="004992"/>
                </a:solidFill>
              </a:rPr>
              <a:t>/</a:t>
            </a:r>
            <a:r>
              <a:rPr lang="sl-SI" sz="2400" dirty="0">
                <a:solidFill>
                  <a:srgbClr val="004992"/>
                </a:solidFill>
              </a:rPr>
              <a:t>situacija</a:t>
            </a:r>
            <a:r>
              <a:rPr lang="de-DE" sz="2400" b="1" dirty="0">
                <a:solidFill>
                  <a:srgbClr val="333333"/>
                </a:solidFill>
              </a:rPr>
              <a:t> </a:t>
            </a:r>
            <a:r>
              <a:rPr lang="de-DE" sz="2400" dirty="0">
                <a:solidFill>
                  <a:srgbClr val="333333"/>
                </a:solidFill>
                <a:latin typeface="Times New Roman"/>
                <a:sym typeface="Wingdings" pitchFamily="2" charset="2"/>
              </a:rPr>
              <a:t>→</a:t>
            </a:r>
            <a:r>
              <a:rPr lang="de-DE" sz="2400" dirty="0">
                <a:solidFill>
                  <a:srgbClr val="333333"/>
                </a:solidFill>
              </a:rPr>
              <a:t> </a:t>
            </a:r>
            <a:r>
              <a:rPr lang="sl-SI" sz="2400" dirty="0">
                <a:solidFill>
                  <a:srgbClr val="333333"/>
                </a:solidFill>
              </a:rPr>
              <a:t>Je bila oseba celo noč na zabavi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l-SI" sz="2400" dirty="0">
                <a:solidFill>
                  <a:srgbClr val="004992"/>
                </a:solidFill>
              </a:rPr>
              <a:t>Opazovanje sebe</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sl-SI" sz="2400" dirty="0">
                <a:solidFill>
                  <a:srgbClr val="333333"/>
                </a:solidFill>
              </a:rPr>
              <a:t>V kakšnih situacijah jaz to naredim</a:t>
            </a:r>
            <a:r>
              <a:rPr lang="de-DE" sz="2400" dirty="0">
                <a:solidFill>
                  <a:srgbClr val="333333"/>
                </a:solidFill>
              </a:rPr>
              <a:t>?</a:t>
            </a:r>
            <a:r>
              <a:rPr lang="en-US" sz="2400" dirty="0">
                <a:solidFill>
                  <a:srgbClr val="333333"/>
                </a:solidFill>
              </a:rPr>
              <a:t> (</a:t>
            </a:r>
            <a:r>
              <a:rPr lang="sl-SI" sz="2400" dirty="0">
                <a:solidFill>
                  <a:srgbClr val="004992"/>
                </a:solidFill>
              </a:rPr>
              <a:t>Previdnost</a:t>
            </a:r>
            <a:r>
              <a:rPr lang="en-US" sz="2400" dirty="0">
                <a:solidFill>
                  <a:srgbClr val="004992"/>
                </a:solidFill>
              </a:rPr>
              <a:t>!</a:t>
            </a:r>
            <a:r>
              <a:rPr lang="en-US" sz="2400" dirty="0">
                <a:solidFill>
                  <a:srgbClr val="333333"/>
                </a:solidFill>
              </a:rPr>
              <a:t> </a:t>
            </a:r>
            <a:r>
              <a:rPr lang="sl-SI" sz="2400" dirty="0">
                <a:solidFill>
                  <a:srgbClr val="333333"/>
                </a:solidFill>
              </a:rPr>
              <a:t>Ne zaključujte takoj o drugih glede na sebe</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3789701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lahko prepoznam in razumem, kaj občuti druga oseba...?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l-SI" sz="2400" dirty="0">
                <a:solidFill>
                  <a:srgbClr val="333333"/>
                </a:solidFill>
              </a:rPr>
              <a:t>Primer</a:t>
            </a:r>
            <a:r>
              <a:rPr lang="de-DE" sz="2400" dirty="0">
                <a:solidFill>
                  <a:srgbClr val="333333"/>
                </a:solidFill>
              </a:rPr>
              <a:t>: </a:t>
            </a:r>
            <a:r>
              <a:rPr lang="sl-SI" sz="2400" dirty="0">
                <a:solidFill>
                  <a:srgbClr val="333333"/>
                </a:solidFill>
              </a:rPr>
              <a:t>Oseba se dotakne svojega čela</a:t>
            </a:r>
            <a:r>
              <a:rPr lang="de-DE" sz="2400" dirty="0">
                <a:solidFill>
                  <a:srgbClr val="333333"/>
                </a:solidFill>
              </a:rPr>
              <a:t>.</a:t>
            </a:r>
          </a:p>
          <a:p>
            <a:pPr lvl="0" defTabSz="914400" fontAlgn="base">
              <a:lnSpc>
                <a:spcPct val="100000"/>
              </a:lnSpc>
              <a:spcBef>
                <a:spcPts val="1200"/>
              </a:spcBef>
              <a:defRPr/>
            </a:pPr>
            <a:r>
              <a:rPr lang="sl-SI" sz="2400" i="1" dirty="0">
                <a:solidFill>
                  <a:srgbClr val="004992"/>
                </a:solidFill>
              </a:rPr>
              <a:t>Zakaj</a:t>
            </a:r>
            <a:r>
              <a:rPr lang="de-DE" sz="2400" i="1" dirty="0">
                <a:solidFill>
                  <a:srgbClr val="004992"/>
                </a:solidFill>
              </a:rPr>
              <a:t>?</a:t>
            </a:r>
            <a:r>
              <a:rPr lang="de-DE" sz="2400" i="1" dirty="0">
                <a:solidFill>
                  <a:srgbClr val="333333"/>
                </a:solidFill>
              </a:rPr>
              <a:t> </a:t>
            </a:r>
            <a:r>
              <a:rPr lang="sl-SI" sz="2400" dirty="0">
                <a:solidFill>
                  <a:srgbClr val="333333"/>
                </a:solidFill>
              </a:rPr>
              <a:t>Ravnodušnost</a:t>
            </a:r>
            <a:r>
              <a:rPr lang="de-DE" sz="2400" dirty="0">
                <a:solidFill>
                  <a:srgbClr val="333333"/>
                </a:solidFill>
              </a:rPr>
              <a:t>, </a:t>
            </a:r>
            <a:r>
              <a:rPr lang="sl-SI" sz="2400" dirty="0">
                <a:solidFill>
                  <a:srgbClr val="333333"/>
                </a:solidFill>
              </a:rPr>
              <a:t>koncentracija</a:t>
            </a:r>
            <a:r>
              <a:rPr lang="de-DE" sz="2400" dirty="0">
                <a:solidFill>
                  <a:srgbClr val="333333"/>
                </a:solidFill>
              </a:rPr>
              <a:t>, </a:t>
            </a:r>
            <a:r>
              <a:rPr lang="sl-SI" sz="2400" dirty="0">
                <a:solidFill>
                  <a:srgbClr val="333333"/>
                </a:solidFill>
              </a:rPr>
              <a:t>utrujenost</a:t>
            </a:r>
            <a:r>
              <a:rPr lang="de-DE" sz="2400" dirty="0">
                <a:solidFill>
                  <a:srgbClr val="333333"/>
                </a:solidFill>
              </a:rPr>
              <a:t>, </a:t>
            </a:r>
            <a:r>
              <a:rPr lang="sl-SI" sz="2400" dirty="0">
                <a:solidFill>
                  <a:srgbClr val="333333"/>
                </a:solidFill>
              </a:rPr>
              <a:t>glavobol</a:t>
            </a:r>
            <a:r>
              <a:rPr lang="de-DE" sz="2400" dirty="0">
                <a:solidFill>
                  <a:srgbClr val="333333"/>
                </a:solidFill>
              </a:rPr>
              <a:t>?</a:t>
            </a:r>
          </a:p>
          <a:p>
            <a:pPr lvl="0" defTabSz="914400" fontAlgn="base">
              <a:lnSpc>
                <a:spcPct val="100000"/>
              </a:lnSpc>
              <a:spcBef>
                <a:spcPts val="1200"/>
              </a:spcBef>
              <a:defRPr/>
            </a:pPr>
            <a:r>
              <a:rPr lang="sl-SI" sz="2400" b="1" dirty="0">
                <a:solidFill>
                  <a:srgbClr val="333333"/>
                </a:solidFill>
              </a:rPr>
              <a:t>Kaj vam lahko pomaga odgovoriti na to vprašanje</a:t>
            </a:r>
            <a:r>
              <a:rPr lang="de-DE" sz="2400" b="1" dirty="0">
                <a:solidFill>
                  <a:srgbClr val="333333"/>
                </a:solidFill>
              </a:rPr>
              <a:t>?</a:t>
            </a:r>
            <a:endParaRPr lang="sl-SI"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l-SI" sz="2400" dirty="0">
                <a:solidFill>
                  <a:srgbClr val="004992"/>
                </a:solidFill>
              </a:rPr>
              <a:t>Znanje o osebi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t>
            </a:r>
            <a:r>
              <a:rPr lang="sl-SI" sz="2400" dirty="0">
                <a:solidFill>
                  <a:srgbClr val="333333"/>
                </a:solidFill>
              </a:rPr>
              <a:t>Ali ima oseba pogoste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l-SI" sz="2400" dirty="0">
                <a:solidFill>
                  <a:srgbClr val="004992"/>
                </a:solidFill>
              </a:rPr>
              <a:t>Okolje</a:t>
            </a:r>
            <a:r>
              <a:rPr lang="en-US" sz="2400" dirty="0">
                <a:solidFill>
                  <a:srgbClr val="004992"/>
                </a:solidFill>
              </a:rPr>
              <a:t>/</a:t>
            </a:r>
            <a:r>
              <a:rPr lang="sl-SI" sz="2400" dirty="0">
                <a:solidFill>
                  <a:srgbClr val="004992"/>
                </a:solidFill>
              </a:rPr>
              <a:t>situacija</a:t>
            </a:r>
            <a:r>
              <a:rPr lang="de-DE" sz="2400" b="1" dirty="0">
                <a:solidFill>
                  <a:srgbClr val="333333"/>
                </a:solidFill>
              </a:rPr>
              <a:t> </a:t>
            </a:r>
            <a:r>
              <a:rPr lang="de-DE" sz="2400" dirty="0">
                <a:solidFill>
                  <a:srgbClr val="333333"/>
                </a:solidFill>
                <a:latin typeface="Times New Roman"/>
                <a:sym typeface="Wingdings" pitchFamily="2" charset="2"/>
              </a:rPr>
              <a:t>→</a:t>
            </a:r>
            <a:r>
              <a:rPr lang="de-DE" sz="2400" dirty="0">
                <a:solidFill>
                  <a:srgbClr val="333333"/>
                </a:solidFill>
              </a:rPr>
              <a:t> </a:t>
            </a:r>
            <a:r>
              <a:rPr lang="sl-SI" sz="2400" dirty="0">
                <a:solidFill>
                  <a:srgbClr val="333333"/>
                </a:solidFill>
              </a:rPr>
              <a:t>Je bila oseba celo noč na zabavi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l-SI" sz="2400" dirty="0">
                <a:solidFill>
                  <a:srgbClr val="004992"/>
                </a:solidFill>
              </a:rPr>
              <a:t>Opazovanje sebe</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sl-SI" sz="2400" dirty="0">
                <a:solidFill>
                  <a:srgbClr val="333333"/>
                </a:solidFill>
              </a:rPr>
              <a:t>V kakšnih situacijah jaz to naredim</a:t>
            </a:r>
            <a:r>
              <a:rPr lang="de-DE" sz="2400" dirty="0">
                <a:solidFill>
                  <a:srgbClr val="333333"/>
                </a:solidFill>
              </a:rPr>
              <a:t>?</a:t>
            </a:r>
            <a:r>
              <a:rPr lang="en-US" sz="2400" dirty="0">
                <a:solidFill>
                  <a:srgbClr val="333333"/>
                </a:solidFill>
              </a:rPr>
              <a:t> (</a:t>
            </a:r>
            <a:r>
              <a:rPr lang="sl-SI" sz="2400" dirty="0">
                <a:solidFill>
                  <a:srgbClr val="004992"/>
                </a:solidFill>
              </a:rPr>
              <a:t>Previdnost</a:t>
            </a:r>
            <a:r>
              <a:rPr lang="en-US" sz="2400" dirty="0">
                <a:solidFill>
                  <a:srgbClr val="004992"/>
                </a:solidFill>
              </a:rPr>
              <a:t>!</a:t>
            </a:r>
            <a:r>
              <a:rPr lang="en-US" sz="2400" dirty="0">
                <a:solidFill>
                  <a:srgbClr val="333333"/>
                </a:solidFill>
              </a:rPr>
              <a:t> </a:t>
            </a:r>
            <a:r>
              <a:rPr lang="sl-SI" sz="2400" dirty="0">
                <a:solidFill>
                  <a:srgbClr val="333333"/>
                </a:solidFill>
              </a:rPr>
              <a:t>Ne zaključujte takoj o drugih glede na sebe</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l-SI" sz="2400" dirty="0">
                <a:solidFill>
                  <a:srgbClr val="004992"/>
                </a:solidFill>
              </a:rPr>
              <a:t>Izraz na obrazu</a:t>
            </a:r>
            <a:r>
              <a:rPr lang="en-US" sz="2400" dirty="0">
                <a:solidFill>
                  <a:srgbClr val="004992"/>
                </a:solidFill>
              </a:rPr>
              <a:t>:</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sl-SI" sz="2400" dirty="0">
                <a:solidFill>
                  <a:srgbClr val="333333"/>
                </a:solidFill>
              </a:rPr>
              <a:t>Ali oseba zgleda utrujena, skoncentrirana, kot da jo nekaj boli itd</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a:t>
            </a:fld>
            <a:endParaRPr lang="de-DE" altLang="de-DE">
              <a:latin typeface="+mn-lt"/>
              <a:cs typeface="+mn-cs"/>
            </a:endParaRPr>
          </a:p>
        </p:txBody>
      </p:sp>
    </p:spTree>
    <p:extLst>
      <p:ext uri="{BB962C8B-B14F-4D97-AF65-F5344CB8AC3E}">
        <p14:creationId xmlns:p14="http://schemas.microsoft.com/office/powerpoint/2010/main" val="4017343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delamo?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l-SI" altLang="de-DE" sz="2400" dirty="0">
                <a:solidFill>
                  <a:srgbClr val="333333"/>
                </a:solidFill>
              </a:rPr>
              <a:t>Raziskave kažejo, da ima veliko </a:t>
            </a:r>
            <a:r>
              <a:rPr lang="en-US" altLang="de-DE" sz="2400" dirty="0">
                <a:solidFill>
                  <a:srgbClr val="333333"/>
                </a:solidFill>
              </a:rPr>
              <a:t>(</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ljudi s psihiatričnimi motnjami</a:t>
            </a:r>
            <a:r>
              <a:rPr lang="en-US" altLang="de-DE" sz="2400" dirty="0">
                <a:solidFill>
                  <a:srgbClr val="333333"/>
                </a:solidFill>
              </a:rPr>
              <a:t> (</a:t>
            </a:r>
            <a:r>
              <a:rPr lang="sl-SI" altLang="de-DE" sz="2400" dirty="0">
                <a:solidFill>
                  <a:srgbClr val="333333"/>
                </a:solidFill>
              </a:rPr>
              <a:t>posebej psihozo</a:t>
            </a:r>
            <a:r>
              <a:rPr lang="en-US" altLang="de-DE" sz="2400" dirty="0">
                <a:solidFill>
                  <a:srgbClr val="333333"/>
                </a:solidFill>
              </a:rPr>
              <a:t>) </a:t>
            </a:r>
            <a:r>
              <a:rPr lang="sl-SI" altLang="de-DE" sz="2400" dirty="0">
                <a:solidFill>
                  <a:srgbClr val="333333"/>
                </a:solidFill>
              </a:rPr>
              <a:t>probleme s sledečim</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004992"/>
                </a:solidFill>
              </a:rPr>
              <a:t>Težave v prepoznavanju in ocenjevanju izrazov na obrazih drugih ljudi (npr</a:t>
            </a:r>
            <a:r>
              <a:rPr lang="en-US" altLang="de-DE" sz="2400" dirty="0">
                <a:solidFill>
                  <a:srgbClr val="004992"/>
                </a:solidFill>
              </a:rPr>
              <a:t>. </a:t>
            </a:r>
            <a:r>
              <a:rPr lang="sl-SI" altLang="de-DE" sz="2400" dirty="0">
                <a:solidFill>
                  <a:srgbClr val="004992"/>
                </a:solidFill>
              </a:rPr>
              <a:t>žalost, veselje</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delamo?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l-SI" altLang="de-DE" sz="2400" dirty="0">
                <a:solidFill>
                  <a:srgbClr val="333333"/>
                </a:solidFill>
              </a:rPr>
              <a:t>Raziskave kažejo, da ima veliko </a:t>
            </a:r>
            <a:r>
              <a:rPr lang="en-US" altLang="de-DE" sz="2400" dirty="0">
                <a:solidFill>
                  <a:srgbClr val="333333"/>
                </a:solidFill>
              </a:rPr>
              <a:t>(</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ljudi s psihiatričnimi motnjami</a:t>
            </a:r>
            <a:r>
              <a:rPr lang="en-US" altLang="de-DE" sz="2400" dirty="0">
                <a:solidFill>
                  <a:srgbClr val="333333"/>
                </a:solidFill>
              </a:rPr>
              <a:t> (</a:t>
            </a:r>
            <a:r>
              <a:rPr lang="sl-SI" altLang="de-DE" sz="2400" dirty="0">
                <a:solidFill>
                  <a:srgbClr val="333333"/>
                </a:solidFill>
              </a:rPr>
              <a:t>posebej psihozo</a:t>
            </a:r>
            <a:r>
              <a:rPr lang="en-US" altLang="de-DE" sz="2400" dirty="0">
                <a:solidFill>
                  <a:srgbClr val="333333"/>
                </a:solidFill>
              </a:rPr>
              <a:t>) </a:t>
            </a:r>
            <a:r>
              <a:rPr lang="sl-SI" altLang="de-DE" sz="2400" dirty="0">
                <a:solidFill>
                  <a:srgbClr val="333333"/>
                </a:solidFill>
              </a:rPr>
              <a:t>probleme s sledečim</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004992"/>
                </a:solidFill>
              </a:rPr>
              <a:t>Težave v prepoznavanju in ocenjevanju izrazov na obrazih drugih ljudi (npr</a:t>
            </a:r>
            <a:r>
              <a:rPr lang="en-US" altLang="de-DE" sz="2400" dirty="0">
                <a:solidFill>
                  <a:srgbClr val="004992"/>
                </a:solidFill>
              </a:rPr>
              <a:t>. </a:t>
            </a:r>
            <a:r>
              <a:rPr lang="sl-SI" altLang="de-DE" sz="2400" dirty="0">
                <a:solidFill>
                  <a:srgbClr val="004992"/>
                </a:solidFill>
              </a:rPr>
              <a:t>žalost, veselje</a:t>
            </a:r>
            <a:r>
              <a:rPr lang="en-US" altLang="de-DE" sz="2400" dirty="0">
                <a:solidFill>
                  <a:srgbClr val="004992"/>
                </a:solidFill>
              </a:rPr>
              <a:t>).</a:t>
            </a:r>
          </a:p>
          <a:p>
            <a:pPr marL="342900" lvl="0" indent="-342900" defTabSz="914400" fontAlgn="base">
              <a:buClr>
                <a:srgbClr val="333333"/>
              </a:buClr>
              <a:buFont typeface="WingDings"/>
              <a:buChar char=""/>
            </a:pPr>
            <a:r>
              <a:rPr lang="sl-SI" altLang="de-DE" sz="2400" dirty="0">
                <a:solidFill>
                  <a:srgbClr val="004992"/>
                </a:solidFill>
              </a:rPr>
              <a:t>Težave pri ocenjevanju motivov drugih ljudi npr. zakaj se vedejo tako, kot se ali pa kako se bodo glede na sedanje vedenje obnašali v prihodnosti.</a:t>
            </a:r>
            <a:endParaRPr lang="en-US" sz="2400" dirty="0"/>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11</a:t>
            </a:fld>
            <a:endParaRPr lang="de-DE" altLang="de-DE">
              <a:latin typeface="+mn-lt"/>
              <a:cs typeface="+mn-cs"/>
            </a:endParaRPr>
          </a:p>
        </p:txBody>
      </p:sp>
    </p:spTree>
    <p:extLst>
      <p:ext uri="{BB962C8B-B14F-4D97-AF65-F5344CB8AC3E}">
        <p14:creationId xmlns:p14="http://schemas.microsoft.com/office/powerpoint/2010/main" val="782151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težave</a:t>
            </a:r>
            <a:r>
              <a:rPr lang="en-US" sz="3600" dirty="0">
                <a:latin typeface="+mn-lt"/>
                <a:ea typeface="+mn-ea"/>
                <a:cs typeface="+mn-cs"/>
              </a:rPr>
              <a:t> s </a:t>
            </a:r>
            <a:r>
              <a:rPr lang="en-US" sz="3600" dirty="0" err="1">
                <a:latin typeface="+mn-lt"/>
                <a:ea typeface="+mn-ea"/>
                <a:cs typeface="+mn-cs"/>
              </a:rPr>
              <a:t>prepoznavanjem</a:t>
            </a:r>
            <a:r>
              <a:rPr lang="en-US" sz="3600" dirty="0">
                <a:latin typeface="+mn-lt"/>
                <a:ea typeface="+mn-ea"/>
                <a:cs typeface="+mn-cs"/>
              </a:rPr>
              <a:t> </a:t>
            </a:r>
            <a:r>
              <a:rPr lang="en-US" sz="3600" dirty="0" err="1">
                <a:latin typeface="+mn-lt"/>
                <a:ea typeface="+mn-ea"/>
                <a:cs typeface="+mn-cs"/>
              </a:rPr>
              <a:t>čustev</a:t>
            </a:r>
            <a:r>
              <a:rPr lang="en-US" sz="3600" dirty="0">
                <a:latin typeface="+mn-lt"/>
                <a:ea typeface="+mn-ea"/>
                <a:cs typeface="+mn-cs"/>
              </a:rPr>
              <a:t> </a:t>
            </a:r>
            <a:r>
              <a:rPr lang="en-US" sz="3600" dirty="0" err="1">
                <a:latin typeface="+mn-lt"/>
                <a:ea typeface="+mn-ea"/>
                <a:cs typeface="+mn-cs"/>
              </a:rPr>
              <a:t>drugih</a:t>
            </a:r>
            <a:r>
              <a:rPr lang="en-US" sz="3600" dirty="0">
                <a:latin typeface="+mn-lt"/>
                <a:ea typeface="+mn-ea"/>
                <a:cs typeface="+mn-cs"/>
              </a:rPr>
              <a:t> </a:t>
            </a:r>
            <a:r>
              <a:rPr lang="en-US" sz="3600" dirty="0" err="1">
                <a:latin typeface="+mn-lt"/>
                <a:ea typeface="+mn-ea"/>
                <a:cs typeface="+mn-cs"/>
              </a:rPr>
              <a:t>vodijo</a:t>
            </a:r>
            <a:r>
              <a:rPr lang="en-US" sz="3600" dirty="0">
                <a:latin typeface="+mn-lt"/>
                <a:ea typeface="+mn-ea"/>
                <a:cs typeface="+mn-cs"/>
              </a:rPr>
              <a:t> do </a:t>
            </a:r>
            <a:r>
              <a:rPr lang="en-US" sz="3600" dirty="0" err="1">
                <a:latin typeface="+mn-lt"/>
                <a:ea typeface="+mn-ea"/>
                <a:cs typeface="+mn-cs"/>
              </a:rPr>
              <a:t>napačnih</a:t>
            </a:r>
            <a:r>
              <a:rPr lang="en-US" sz="3600" dirty="0">
                <a:latin typeface="+mn-lt"/>
                <a:ea typeface="+mn-ea"/>
                <a:cs typeface="+mn-cs"/>
              </a:rPr>
              <a:t> </a:t>
            </a:r>
            <a:r>
              <a:rPr lang="en-US" sz="3600" dirty="0" err="1">
                <a:latin typeface="+mn-lt"/>
                <a:ea typeface="+mn-ea"/>
                <a:cs typeface="+mn-cs"/>
              </a:rPr>
              <a:t>razlag</a:t>
            </a:r>
            <a:r>
              <a:rPr lang="en-US" sz="3600" dirty="0">
                <a:latin typeface="+mn-lt"/>
                <a:ea typeface="+mn-ea"/>
                <a:cs typeface="+mn-cs"/>
              </a:rPr>
              <a:t> v </a:t>
            </a:r>
            <a:r>
              <a:rPr lang="en-US" sz="3600" dirty="0" err="1">
                <a:latin typeface="+mn-lt"/>
                <a:ea typeface="+mn-ea"/>
                <a:cs typeface="+mn-cs"/>
              </a:rPr>
              <a:t>času</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sl-SI" sz="2400" dirty="0">
                <a:solidFill>
                  <a:srgbClr val="333333"/>
                </a:solidFill>
              </a:rPr>
              <a:t>Občutek neprestane ogroženosti vodi do izkrivljenega doživljanja drugih ljudi</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Razumevajoč nasmeh zdravnika je doživljen kot posmehovanje</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Presenečen obraz je napačno dojet kot prestrašen</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Skoncentriran in zamišljen izraz terapevta je napačno razumljen kot sovražen</a:t>
            </a:r>
            <a:r>
              <a:rPr lang="en-GB" sz="2400" dirty="0">
                <a:solidFill>
                  <a:srgbClr val="333333"/>
                </a:solidFill>
              </a:rPr>
              <a:t>.</a:t>
            </a:r>
          </a:p>
          <a:p>
            <a:pPr lvl="0" algn="ctr" defTabSz="914400" fontAlgn="base"/>
            <a:r>
              <a:rPr lang="sl-SI" altLang="de-DE" sz="2400" dirty="0">
                <a:solidFill>
                  <a:srgbClr val="004992"/>
                </a:solidFill>
              </a:rPr>
              <a:t>Lahko kdo na kratko podeli svojo </a:t>
            </a:r>
            <a:r>
              <a:rPr lang="de-DE" altLang="de-DE" sz="2400" dirty="0">
                <a:solidFill>
                  <a:srgbClr val="004992"/>
                </a:solidFill>
              </a:rPr>
              <a:t>l</a:t>
            </a:r>
            <a:r>
              <a:rPr lang="sl-SI" altLang="de-DE" sz="2400" dirty="0">
                <a:solidFill>
                  <a:srgbClr val="004992"/>
                </a:solidFill>
              </a:rPr>
              <a:t>astno osebno izkušn</a:t>
            </a:r>
            <a:r>
              <a:rPr lang="de-DE" altLang="de-DE" sz="2400" dirty="0">
                <a:solidFill>
                  <a:srgbClr val="004992"/>
                </a:solidFill>
              </a:rPr>
              <a:t>j</a:t>
            </a:r>
            <a:r>
              <a:rPr lang="sl-SI" altLang="de-DE" sz="2400" dirty="0">
                <a:solidFill>
                  <a:srgbClr val="004992"/>
                </a:solidFill>
              </a:rPr>
              <a:t>o</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Naloga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Prosim, poimenujte osnovna človeška čustva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Prosim</a:t>
            </a:r>
            <a:r>
              <a:rPr lang="en-US" sz="3600" dirty="0">
                <a:latin typeface="+mn-lt"/>
                <a:ea typeface="+mn-ea"/>
                <a:cs typeface="+mn-cs"/>
              </a:rPr>
              <a:t>, </a:t>
            </a:r>
            <a:r>
              <a:rPr lang="en-US" sz="3600" dirty="0" err="1">
                <a:latin typeface="+mn-lt"/>
                <a:ea typeface="+mn-ea"/>
                <a:cs typeface="+mn-cs"/>
              </a:rPr>
              <a:t>poimenujte</a:t>
            </a:r>
            <a:r>
              <a:rPr lang="en-US" sz="3600" dirty="0">
                <a:latin typeface="+mn-lt"/>
                <a:ea typeface="+mn-ea"/>
                <a:cs typeface="+mn-cs"/>
              </a:rPr>
              <a:t> </a:t>
            </a:r>
            <a:r>
              <a:rPr lang="en-US" sz="3600" dirty="0" err="1">
                <a:latin typeface="+mn-lt"/>
                <a:ea typeface="+mn-ea"/>
                <a:cs typeface="+mn-cs"/>
              </a:rPr>
              <a:t>osnovna</a:t>
            </a:r>
            <a:r>
              <a:rPr lang="en-US" sz="3600" dirty="0">
                <a:latin typeface="+mn-lt"/>
                <a:ea typeface="+mn-ea"/>
                <a:cs typeface="+mn-cs"/>
              </a:rPr>
              <a:t> </a:t>
            </a:r>
            <a:r>
              <a:rPr lang="en-US" sz="3600" dirty="0" err="1">
                <a:latin typeface="+mn-lt"/>
                <a:ea typeface="+mn-ea"/>
                <a:cs typeface="+mn-cs"/>
              </a:rPr>
              <a:t>človeška</a:t>
            </a:r>
            <a:r>
              <a:rPr lang="en-US" sz="3600" dirty="0">
                <a:latin typeface="+mn-lt"/>
                <a:ea typeface="+mn-ea"/>
                <a:cs typeface="+mn-cs"/>
              </a:rPr>
              <a:t> </a:t>
            </a:r>
            <a:r>
              <a:rPr lang="en-US" sz="3600" dirty="0" err="1">
                <a:latin typeface="+mn-lt"/>
                <a:ea typeface="+mn-ea"/>
                <a:cs typeface="+mn-cs"/>
              </a:rPr>
              <a:t>čustva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veselje</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presenečenje</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strah</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žalost</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jeza</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gnus</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bolečina</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Čustva/občutki</a:t>
            </a:r>
            <a:br>
              <a:rPr lang="en-US" sz="3600">
                <a:solidFill>
                  <a:srgbClr val="004992"/>
                </a:solidFill>
                <a:latin typeface="+mn-lt"/>
                <a:ea typeface="+mn-ea"/>
                <a:cs typeface="+mn-cs"/>
              </a:rPr>
            </a:br>
            <a:r>
              <a:rPr lang="en-US">
                <a:solidFill>
                  <a:srgbClr val="004992"/>
                </a:solidFill>
                <a:latin typeface="+mn-lt"/>
                <a:ea typeface="+mn-ea"/>
                <a:cs typeface="+mn-cs"/>
              </a:rPr>
              <a:t>Včasih je lahko razumeti, kako se nekdo drug počuti...</a:t>
            </a:r>
            <a:br>
              <a:rPr lang="en-US" sz="3600">
                <a:solidFill>
                  <a:srgbClr val="004992"/>
                </a:solidFill>
                <a:latin typeface="+mn-lt"/>
                <a:ea typeface="+mn-ea"/>
                <a:cs typeface="+mn-cs"/>
              </a:rPr>
            </a:br>
            <a:r>
              <a:rPr lang="en-US">
                <a:solidFill>
                  <a:srgbClr val="004992"/>
                </a:solidFill>
                <a:latin typeface="+mn-lt"/>
                <a:ea typeface="+mn-ea"/>
                <a:cs typeface="+mn-cs"/>
              </a:rPr>
              <a:t>Še posebej, če poznamo kontekst...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16</a:t>
            </a:fld>
            <a:endParaRPr lang="de-DE" altLang="de-DE">
              <a:latin typeface="+mn-lt"/>
              <a:cs typeface="+mn-cs"/>
            </a:endParaRPr>
          </a:p>
        </p:txBody>
      </p:sp>
      <p:pic>
        <p:nvPicPr>
          <p:cNvPr id="18"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Čustva/občutki</a:t>
            </a:r>
            <a:br>
              <a:rPr lang="en-US" sz="3600">
                <a:solidFill>
                  <a:srgbClr val="004992"/>
                </a:solidFill>
                <a:latin typeface="+mn-lt"/>
                <a:ea typeface="+mn-ea"/>
                <a:cs typeface="+mn-cs"/>
              </a:rPr>
            </a:br>
            <a:r>
              <a:rPr lang="en-US">
                <a:solidFill>
                  <a:srgbClr val="004992"/>
                </a:solidFill>
                <a:latin typeface="+mn-lt"/>
                <a:ea typeface="+mn-ea"/>
                <a:cs typeface="+mn-cs"/>
              </a:rPr>
              <a:t>Včasih je lahko razumeti, kako se nekdo drug počuti...</a:t>
            </a:r>
            <a:br>
              <a:rPr lang="en-US" sz="3600">
                <a:solidFill>
                  <a:srgbClr val="004992"/>
                </a:solidFill>
                <a:latin typeface="+mn-lt"/>
                <a:ea typeface="+mn-ea"/>
                <a:cs typeface="+mn-cs"/>
              </a:rPr>
            </a:br>
            <a:r>
              <a:rPr lang="en-US">
                <a:solidFill>
                  <a:srgbClr val="004992"/>
                </a:solidFill>
                <a:latin typeface="+mn-lt"/>
                <a:ea typeface="+mn-ea"/>
                <a:cs typeface="+mn-cs"/>
              </a:rPr>
              <a:t>Še posebej, če poznamo kontekst...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17</a:t>
            </a:fld>
            <a:endParaRPr lang="de-DE" altLang="de-DE">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žalost</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jeza</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sreča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gnus</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presenečenje</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bolečina</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18</a:t>
            </a:fld>
            <a:endParaRPr lang="de-DE" altLang="de-DE">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Veliko težje je, kadar ne poznamo osebe ali okoliščin!</a:t>
            </a:r>
          </a:p>
          <a:p>
            <a:pPr eaLnBrk="1" hangingPunct="1">
              <a:spcBef>
                <a:spcPct val="50000"/>
              </a:spcBef>
              <a:buClrTx/>
              <a:buFontTx/>
              <a:buNone/>
            </a:pPr>
            <a:r>
              <a:rPr lang="de-DE" altLang="de-DE" sz="2400" dirty="0">
                <a:solidFill>
                  <a:srgbClr val="004992"/>
                </a:solidFill>
                <a:latin typeface="Calibri Light"/>
              </a:rPr>
              <a:t>Prosim, poskusite prepoznati čustvene izraze na slikah od 1 do 5.</a:t>
            </a:r>
          </a:p>
          <a:p>
            <a:pPr eaLnBrk="1" hangingPunct="1">
              <a:spcBef>
                <a:spcPct val="50000"/>
              </a:spcBef>
              <a:buClrTx/>
              <a:buFontTx/>
              <a:buNone/>
            </a:pPr>
            <a:r>
              <a:rPr lang="de-DE" altLang="de-DE" sz="2400" dirty="0">
                <a:solidFill>
                  <a:srgbClr val="004992"/>
                </a:solidFill>
                <a:latin typeface="Calibri Light"/>
              </a:rPr>
              <a:t>Kako prepričani ste v svoje odgovore?</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19</a:t>
            </a:fld>
            <a:endParaRPr lang="de-DE" altLang="de-DE">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veselje</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strah</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presenečenje</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jeza</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žalost</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Veliko težje je, kadar ne poznamo osebe ali okoliščin!</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Ali lahko sklepamo o karakterju ali poklicu osebe samo na podlagi videza?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Kdo od teh </a:t>
            </a:r>
            <a:r>
              <a:rPr lang="de-DE" altLang="de-DE" sz="2400" dirty="0">
                <a:solidFill>
                  <a:srgbClr val="333333"/>
                </a:solidFill>
              </a:rPr>
              <a:t>4 </a:t>
            </a:r>
            <a:r>
              <a:rPr lang="sl-SI" altLang="de-DE" sz="2400" dirty="0">
                <a:solidFill>
                  <a:srgbClr val="333333"/>
                </a:solidFill>
              </a:rPr>
              <a:t>gospodov je igralec</a:t>
            </a:r>
            <a:r>
              <a:rPr lang="de-DE" altLang="de-DE" sz="2400" dirty="0">
                <a:solidFill>
                  <a:srgbClr val="333333"/>
                </a:solidFill>
              </a:rPr>
              <a:t>, </a:t>
            </a:r>
            <a:r>
              <a:rPr lang="sl-SI" altLang="de-DE" sz="2400" dirty="0">
                <a:solidFill>
                  <a:srgbClr val="333333"/>
                </a:solidFill>
              </a:rPr>
              <a:t>atlet</a:t>
            </a:r>
            <a:r>
              <a:rPr lang="de-DE" altLang="de-DE" sz="2400" dirty="0">
                <a:solidFill>
                  <a:srgbClr val="333333"/>
                </a:solidFill>
              </a:rPr>
              <a:t>, </a:t>
            </a:r>
            <a:r>
              <a:rPr lang="sl-SI" altLang="de-DE" sz="2400" dirty="0">
                <a:solidFill>
                  <a:srgbClr val="333333"/>
                </a:solidFill>
              </a:rPr>
              <a:t>Psihoterapevt ali serijski morilec</a:t>
            </a:r>
            <a:r>
              <a:rPr lang="de-DE" altLang="de-DE" sz="2400" dirty="0">
                <a:solidFill>
                  <a:srgbClr val="333333"/>
                </a:solidFill>
              </a:rPr>
              <a:t>? Kako prepričani ste?</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20</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sl-SI" altLang="de-DE" sz="2400" dirty="0">
                <a:solidFill>
                  <a:srgbClr val="333333"/>
                </a:solidFill>
              </a:rPr>
              <a:t>Pogosto so prvi vtisi pod vplivom stereotipov</a:t>
            </a:r>
            <a:r>
              <a:rPr lang="de-DE" altLang="de-DE" sz="2400" dirty="0">
                <a:solidFill>
                  <a:srgbClr val="333333"/>
                </a:solidFill>
              </a:rPr>
              <a:t>. </a:t>
            </a:r>
            <a:r>
              <a:rPr lang="sl-SI" altLang="de-DE" sz="2400" dirty="0">
                <a:solidFill>
                  <a:srgbClr val="333333"/>
                </a:solidFill>
              </a:rPr>
              <a:t>Npr. niso vsi igralci lepi, niti vsi morilci ne zgledajo kruti</a:t>
            </a:r>
            <a:r>
              <a:rPr lang="de-DE" altLang="de-DE" sz="2400" dirty="0">
                <a:solidFill>
                  <a:srgbClr val="333333"/>
                </a:solidFill>
              </a:rPr>
              <a:t>!</a:t>
            </a:r>
            <a:endParaRPr lang="en-US" sz="2400" dirty="0"/>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serijski morilec</a:t>
            </a:r>
            <a:endParaRPr lang="en-US" altLang="de-DE" sz="18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Ali ste vedeli!?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21</a:t>
            </a:fld>
            <a:endParaRPr lang="de-DE" altLang="de-DE">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legendarni igralec baseballa</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igralec</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sz="1800" dirty="0" err="1">
                <a:latin typeface="Calibri Light"/>
              </a:rPr>
              <a:t>Psihoterapevt</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države, drugi običaji!</a:t>
            </a:r>
            <a:br>
              <a:rPr lang="en-US" sz="3600">
                <a:solidFill>
                  <a:srgbClr val="004992"/>
                </a:solidFill>
                <a:latin typeface="+mn-lt"/>
                <a:ea typeface="+mn-ea"/>
                <a:cs typeface="+mn-cs"/>
              </a:rPr>
            </a:br>
            <a:r>
              <a:rPr lang="en-US">
                <a:solidFill>
                  <a:srgbClr val="004992"/>
                </a:solidFill>
                <a:latin typeface="+mn-lt"/>
                <a:ea typeface="+mn-ea"/>
                <a:cs typeface="+mn-cs"/>
              </a:rPr>
              <a:t>Pogoste napačne razlage gest in mimike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22</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40387681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gesta/mimika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Kako se to gesto razume pri nas in kako drugje?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države, drugi običaji!</a:t>
            </a:r>
            <a:br>
              <a:rPr lang="en-US" sz="3600">
                <a:solidFill>
                  <a:srgbClr val="004992"/>
                </a:solidFill>
                <a:latin typeface="+mn-lt"/>
                <a:ea typeface="+mn-ea"/>
                <a:cs typeface="+mn-cs"/>
              </a:rPr>
            </a:br>
            <a:r>
              <a:rPr lang="en-US">
                <a:solidFill>
                  <a:srgbClr val="004992"/>
                </a:solidFill>
                <a:latin typeface="+mn-lt"/>
                <a:ea typeface="+mn-ea"/>
                <a:cs typeface="+mn-cs"/>
              </a:rPr>
              <a:t>Pogoste napačne razlage gest in mimike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23</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76220887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gesta/mimika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Kako se to gesto razume pri nas in kako drugje?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/Severna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vtis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sproščenosti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morda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nekoliko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tudi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neurejenosti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nekaterih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deželah</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podplat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smatra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najbolj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umazan</a:t>
                      </a:r>
                      <a:r>
                        <a:rPr kumimoji="0" lang="en-US" sz="1800" b="0" i="0" u="none" strike="noStrike" cap="none" normalizeH="0" baseline="0" dirty="0">
                          <a:ln>
                            <a:noFill/>
                          </a:ln>
                          <a:solidFill>
                            <a:srgbClr val="333333"/>
                          </a:solidFill>
                          <a:effectLst/>
                          <a:latin typeface="Calibri Light"/>
                          <a:cs typeface="Times New Roman" pitchFamily="18" charset="0"/>
                        </a:rPr>
                        <a:t> del </a:t>
                      </a:r>
                      <a:r>
                        <a:rPr kumimoji="0" lang="en-US" sz="1800" b="0" i="0" u="none" strike="noStrike" cap="none" normalizeH="0" baseline="0" dirty="0" err="1">
                          <a:ln>
                            <a:noFill/>
                          </a:ln>
                          <a:solidFill>
                            <a:srgbClr val="333333"/>
                          </a:solidFill>
                          <a:effectLst/>
                          <a:latin typeface="Calibri Light"/>
                          <a:cs typeface="Times New Roman" pitchFamily="18" charset="0"/>
                        </a:rPr>
                        <a:t>telesa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kazanje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podplatov</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pomeni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žalitev</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382358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države, drugi običaji!</a:t>
            </a:r>
            <a:br>
              <a:rPr lang="en-US" sz="3600">
                <a:solidFill>
                  <a:srgbClr val="004992"/>
                </a:solidFill>
                <a:latin typeface="+mn-lt"/>
                <a:ea typeface="+mn-ea"/>
                <a:cs typeface="+mn-cs"/>
              </a:rPr>
            </a:br>
            <a:r>
              <a:rPr lang="en-US">
                <a:solidFill>
                  <a:srgbClr val="004992"/>
                </a:solidFill>
                <a:latin typeface="+mn-lt"/>
                <a:ea typeface="+mn-ea"/>
                <a:cs typeface="+mn-cs"/>
              </a:rPr>
              <a:t>Pogoste napačne razlage gest in mimike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24</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24598620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gesta/mimika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Kako se to gesto razume pri nas in kako drugje?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/Severna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vtis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sproščenosti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morda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nekoliko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tudi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neurejenosti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nekaterih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deželah</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podplat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smatra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najbolj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umazan</a:t>
                      </a:r>
                      <a:r>
                        <a:rPr kumimoji="0" lang="en-US" sz="1800" b="0" i="0" u="none" strike="noStrike" cap="none" normalizeH="0" baseline="0" dirty="0">
                          <a:ln>
                            <a:noFill/>
                          </a:ln>
                          <a:solidFill>
                            <a:srgbClr val="333333"/>
                          </a:solidFill>
                          <a:effectLst/>
                          <a:latin typeface="Calibri Light"/>
                          <a:cs typeface="Times New Roman" pitchFamily="18" charset="0"/>
                        </a:rPr>
                        <a:t> del </a:t>
                      </a:r>
                      <a:r>
                        <a:rPr kumimoji="0" lang="en-US" sz="1800" b="0" i="0" u="none" strike="noStrike" cap="none" normalizeH="0" baseline="0" dirty="0" err="1">
                          <a:ln>
                            <a:noFill/>
                          </a:ln>
                          <a:solidFill>
                            <a:srgbClr val="333333"/>
                          </a:solidFill>
                          <a:effectLst/>
                          <a:latin typeface="Calibri Light"/>
                          <a:cs typeface="Times New Roman" pitchFamily="18" charset="0"/>
                        </a:rPr>
                        <a:t>telesa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kazanje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podplatov</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pomeni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žalitev</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ZDA in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države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“dobro </a:t>
                      </a:r>
                      <a:r>
                        <a:rPr kumimoji="0" lang="en-US" sz="1800" b="0" i="0" u="none" strike="noStrike" cap="none" normalizeH="0" baseline="0" err="1">
                          <a:ln>
                            <a:noFill/>
                          </a:ln>
                          <a:solidFill>
                            <a:srgbClr val="333333"/>
                          </a:solidFill>
                          <a:effectLst/>
                          <a:latin typeface="Calibri Light"/>
                          <a:cs typeface="Times New Roman" pitchFamily="18" charset="0"/>
                        </a:rPr>
                        <a:t>opravljeno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Nekatere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afriške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države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“pojdi </a:t>
                      </a:r>
                      <a:r>
                        <a:rPr kumimoji="0" lang="en-US" sz="1800" b="0" i="0" u="none" strike="noStrike" cap="none" normalizeH="0" baseline="0" err="1">
                          <a:ln>
                            <a:noFill/>
                          </a:ln>
                          <a:solidFill>
                            <a:srgbClr val="333333"/>
                          </a:solidFill>
                          <a:effectLst/>
                          <a:latin typeface="Calibri Light"/>
                          <a:cs typeface="Times New Roman" pitchFamily="18" charset="0"/>
                        </a:rPr>
                        <a:t>stran</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države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uporablja</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avtoštop</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vendar</a:t>
                      </a:r>
                      <a:r>
                        <a:rPr kumimoji="0" lang="en-US" sz="1800" b="0" i="0" u="none" strike="noStrike" cap="none" normalizeH="0" baseline="0" dirty="0">
                          <a:ln>
                            <a:noFill/>
                          </a:ln>
                          <a:solidFill>
                            <a:srgbClr val="333333"/>
                          </a:solidFill>
                          <a:effectLst/>
                          <a:latin typeface="Calibri Light"/>
                          <a:cs typeface="Times New Roman" pitchFamily="18" charset="0"/>
                        </a:rPr>
                        <a:t> ne v </a:t>
                      </a:r>
                      <a:r>
                        <a:rPr kumimoji="0" lang="en-US" sz="1800" b="0" i="0" u="none" strike="noStrike" cap="none" normalizeH="0" baseline="0" dirty="0" err="1">
                          <a:ln>
                            <a:noFill/>
                          </a:ln>
                          <a:solidFill>
                            <a:srgbClr val="333333"/>
                          </a:solidFill>
                          <a:effectLst/>
                          <a:latin typeface="Calibri Light"/>
                          <a:cs typeface="Times New Roman" pitchFamily="18" charset="0"/>
                        </a:rPr>
                        <a:t>vseh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država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glej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zgoraj</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656051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države, drugi običaji!</a:t>
            </a:r>
            <a:br>
              <a:rPr lang="en-US" sz="3600">
                <a:solidFill>
                  <a:srgbClr val="004992"/>
                </a:solidFill>
                <a:latin typeface="+mn-lt"/>
                <a:ea typeface="+mn-ea"/>
                <a:cs typeface="+mn-cs"/>
              </a:rPr>
            </a:br>
            <a:r>
              <a:rPr lang="en-US">
                <a:solidFill>
                  <a:srgbClr val="004992"/>
                </a:solidFill>
                <a:latin typeface="+mn-lt"/>
                <a:ea typeface="+mn-ea"/>
                <a:cs typeface="+mn-cs"/>
              </a:rPr>
              <a:t>Pogoste napačne razlage gest in mimike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23902691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gesta/mimika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pl-PL" sz="1800" b="0" i="0" u="none" strike="noStrike" cap="none" normalizeH="0" baseline="0">
                          <a:ln>
                            <a:noFill/>
                          </a:ln>
                          <a:solidFill>
                            <a:srgbClr val="333333"/>
                          </a:solidFill>
                          <a:effectLst/>
                          <a:latin typeface="Calibri Light"/>
                          <a:cs typeface="Times New Roman" pitchFamily="18" charset="0"/>
                        </a:rPr>
                        <a:t>Kako se to gesto razume pri nas in kako drugje?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/Severna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vtis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sproščenosti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morda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nekoliko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tudi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neurejenosti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nekaterih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deželah</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podplat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smatra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najbolj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umazan</a:t>
                      </a:r>
                      <a:r>
                        <a:rPr kumimoji="0" lang="en-US" sz="1800" b="0" i="0" u="none" strike="noStrike" cap="none" normalizeH="0" baseline="0" dirty="0">
                          <a:ln>
                            <a:noFill/>
                          </a:ln>
                          <a:solidFill>
                            <a:srgbClr val="333333"/>
                          </a:solidFill>
                          <a:effectLst/>
                          <a:latin typeface="Calibri Light"/>
                          <a:cs typeface="Times New Roman" pitchFamily="18" charset="0"/>
                        </a:rPr>
                        <a:t> del </a:t>
                      </a:r>
                      <a:r>
                        <a:rPr kumimoji="0" lang="en-US" sz="1800" b="0" i="0" u="none" strike="noStrike" cap="none" normalizeH="0" baseline="0" dirty="0" err="1">
                          <a:ln>
                            <a:noFill/>
                          </a:ln>
                          <a:solidFill>
                            <a:srgbClr val="333333"/>
                          </a:solidFill>
                          <a:effectLst/>
                          <a:latin typeface="Calibri Light"/>
                          <a:cs typeface="Times New Roman" pitchFamily="18" charset="0"/>
                        </a:rPr>
                        <a:t>telesa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kazanje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podplatov</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pomeni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žalitev</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ZDA in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države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“dobro </a:t>
                      </a:r>
                      <a:r>
                        <a:rPr kumimoji="0" lang="en-US" sz="1800" b="0" i="0" u="none" strike="noStrike" cap="none" normalizeH="0" baseline="0" err="1">
                          <a:ln>
                            <a:noFill/>
                          </a:ln>
                          <a:solidFill>
                            <a:srgbClr val="333333"/>
                          </a:solidFill>
                          <a:effectLst/>
                          <a:latin typeface="Calibri Light"/>
                          <a:cs typeface="Times New Roman" pitchFamily="18" charset="0"/>
                        </a:rPr>
                        <a:t>opravljeno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Nekatere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afriške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države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“pojdi </a:t>
                      </a:r>
                      <a:r>
                        <a:rPr kumimoji="0" lang="en-US" sz="1800" b="0" i="0" u="none" strike="noStrike" cap="none" normalizeH="0" baseline="0" err="1">
                          <a:ln>
                            <a:noFill/>
                          </a:ln>
                          <a:solidFill>
                            <a:srgbClr val="333333"/>
                          </a:solidFill>
                          <a:effectLst/>
                          <a:latin typeface="Calibri Light"/>
                          <a:cs typeface="Times New Roman" pitchFamily="18" charset="0"/>
                        </a:rPr>
                        <a:t>stran</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države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uporablja</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avtoštop</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vendar</a:t>
                      </a:r>
                      <a:r>
                        <a:rPr kumimoji="0" lang="en-US" sz="1800" b="0" i="0" u="none" strike="noStrike" cap="none" normalizeH="0" baseline="0" dirty="0">
                          <a:ln>
                            <a:noFill/>
                          </a:ln>
                          <a:solidFill>
                            <a:srgbClr val="333333"/>
                          </a:solidFill>
                          <a:effectLst/>
                          <a:latin typeface="Calibri Light"/>
                          <a:cs typeface="Times New Roman" pitchFamily="18" charset="0"/>
                        </a:rPr>
                        <a:t> ne v </a:t>
                      </a:r>
                      <a:r>
                        <a:rPr kumimoji="0" lang="en-US" sz="1800" b="0" i="0" u="none" strike="noStrike" cap="none" normalizeH="0" baseline="0" dirty="0" err="1">
                          <a:ln>
                            <a:noFill/>
                          </a:ln>
                          <a:solidFill>
                            <a:srgbClr val="333333"/>
                          </a:solidFill>
                          <a:effectLst/>
                          <a:latin typeface="Calibri Light"/>
                          <a:cs typeface="Times New Roman" pitchFamily="18" charset="0"/>
                        </a:rPr>
                        <a:t>vseh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država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glej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zgoraj</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Nesporazumi</a:t>
                      </a:r>
                      <a:r>
                        <a:rPr kumimoji="0" lang="en-US" sz="1800" b="1" i="0" u="none" strike="noStrike" cap="none" normalizeH="0" baseline="0" dirty="0">
                          <a:ln>
                            <a:noFill/>
                          </a:ln>
                          <a:solidFill>
                            <a:srgbClr val="333333"/>
                          </a:solidFill>
                          <a:effectLst/>
                          <a:latin typeface="Calibri Light"/>
                          <a:cs typeface="Times New Roman" pitchFamily="18" charset="0"/>
                        </a:rPr>
                        <a:t> v </a:t>
                      </a:r>
                      <a:r>
                        <a:rPr kumimoji="0" lang="en-US" sz="1800" b="1" i="0" u="none" strike="noStrike" cap="none" normalizeH="0" baseline="0" dirty="0" err="1">
                          <a:ln>
                            <a:noFill/>
                          </a:ln>
                          <a:solidFill>
                            <a:srgbClr val="333333"/>
                          </a:solidFill>
                          <a:effectLst/>
                          <a:latin typeface="Calibri Light"/>
                          <a:cs typeface="Times New Roman" pitchFamily="18" charset="0"/>
                        </a:rPr>
                        <a:t>odnosih</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mladi-stari</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“Dicker”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Nemčija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dobesedno</a:t>
                      </a:r>
                      <a:r>
                        <a:rPr kumimoji="0" lang="en-US" sz="1800" b="0" i="0" u="none" strike="noStrike" cap="none" normalizeH="0" baseline="0">
                          <a:ln>
                            <a:noFill/>
                          </a:ln>
                          <a:solidFill>
                            <a:srgbClr val="333333"/>
                          </a:solidFill>
                          <a:effectLst/>
                          <a:latin typeface="Calibri Light"/>
                          <a:cs typeface="Times New Roman" pitchFamily="18" charset="0"/>
                        </a:rPr>
                        <a:t>: “Debeluh”) </a:t>
                      </a:r>
                      <a:r>
                        <a:rPr kumimoji="0" lang="en-US" sz="1800" b="0" i="0" u="none" strike="noStrike" cap="none" normalizeH="0" baseline="0" err="1">
                          <a:ln>
                            <a:noFill/>
                          </a:ln>
                          <a:solidFill>
                            <a:srgbClr val="333333"/>
                          </a:solidFill>
                          <a:effectLst/>
                          <a:latin typeface="Calibri Light"/>
                          <a:cs typeface="Times New Roman" pitchFamily="18" charset="0"/>
                        </a:rPr>
                        <a:t>ali</a:t>
                      </a:r>
                      <a:r>
                        <a:rPr kumimoji="0" lang="en-US" sz="1800" b="0" i="0" u="none" strike="noStrike" cap="none" normalizeH="0" baseline="0">
                          <a:ln>
                            <a:noFill/>
                          </a:ln>
                          <a:solidFill>
                            <a:srgbClr val="333333"/>
                          </a:solidFill>
                          <a:effectLst/>
                          <a:latin typeface="Calibri Light"/>
                          <a:cs typeface="Times New Roman" pitchFamily="18" charset="0"/>
                        </a:rPr>
                        <a:t> “stari” </a:t>
                      </a:r>
                      <a:r>
                        <a:rPr kumimoji="0" lang="en-US" sz="1800" b="0" i="0" u="none" strike="noStrike" cap="none" normalizeH="0" baseline="0" dirty="0">
                          <a:ln>
                            <a:noFill/>
                          </a:ln>
                          <a:solidFill>
                            <a:srgbClr val="333333"/>
                          </a:solidFill>
                          <a:effectLst/>
                          <a:latin typeface="Calibri Light"/>
                          <a:cs typeface="Times New Roman" pitchFamily="18" charset="0"/>
                        </a:rPr>
                        <a:t>so </a:t>
                      </a:r>
                      <a:r>
                        <a:rPr kumimoji="0" lang="en-US" sz="1800" b="0" i="0" u="none" strike="noStrike" cap="none" normalizeH="0" baseline="0" dirty="0" err="1">
                          <a:ln>
                            <a:noFill/>
                          </a:ln>
                          <a:solidFill>
                            <a:srgbClr val="333333"/>
                          </a:solidFill>
                          <a:effectLst/>
                          <a:latin typeface="Calibri Light"/>
                          <a:cs typeface="Times New Roman" pitchFamily="18" charset="0"/>
                        </a:rPr>
                        <a:t>lahko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prijateljski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pozdravi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znotraj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mladostniške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skupine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starejši</a:t>
                      </a:r>
                      <a:r>
                        <a:rPr kumimoji="0" lang="en-US" sz="1800" b="0" i="0" u="none" strike="noStrike" cap="none" normalizeH="0" baseline="0" dirty="0">
                          <a:ln>
                            <a:noFill/>
                          </a:ln>
                          <a:solidFill>
                            <a:srgbClr val="333333"/>
                          </a:solidFill>
                          <a:effectLst/>
                          <a:latin typeface="Calibri Light"/>
                          <a:cs typeface="Times New Roman" pitchFamily="18" charset="0"/>
                        </a:rPr>
                        <a:t> pa </a:t>
                      </a:r>
                      <a:r>
                        <a:rPr kumimoji="0" lang="en-US" sz="1800" b="0" i="0" u="none" strike="noStrike" cap="none" normalizeH="0" baseline="0" dirty="0" err="1">
                          <a:ln>
                            <a:noFill/>
                          </a:ln>
                          <a:solidFill>
                            <a:srgbClr val="333333"/>
                          </a:solidFill>
                          <a:effectLst/>
                          <a:latin typeface="Calibri Light"/>
                          <a:cs typeface="Times New Roman" pitchFamily="18" charset="0"/>
                        </a:rPr>
                        <a:t>jih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lahko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dojamejo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žalitev</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498119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Naloga 2</a:t>
            </a:r>
            <a:endParaRPr lang="de-DE" altLang="de-DE" sz="3600">
              <a:latin typeface="+mn-lt"/>
              <a:ea typeface="+mn-ea"/>
              <a:cs typeface="+mn-cs"/>
            </a:endParaRPr>
          </a:p>
        </p:txBody>
      </p:sp>
      <p:sp>
        <p:nvSpPr>
          <p:cNvPr id="54275" name="Rectangle 3"/>
          <p:cNvSpPr>
            <a:spLocks noGrp="1" noChangeArrowheads="1"/>
          </p:cNvSpPr>
          <p:nvPr>
            <p:ph idx="1"/>
          </p:nvPr>
        </p:nvSpPr>
        <p:spPr/>
        <p:txBody>
          <a:bodyPr>
            <a:noAutofit/>
          </a:bodyPr>
          <a:lstStyle/>
          <a:p>
            <a:pPr eaLnBrk="1" hangingPunct="1"/>
            <a:r>
              <a:rPr lang="sl-SI" altLang="de-DE" sz="2400">
                <a:solidFill>
                  <a:srgbClr val="333333"/>
                </a:solidFill>
              </a:rPr>
              <a:t>Na naslednjih diapozitivih boste videli sliko (ali del slike)</a:t>
            </a:r>
            <a:r>
              <a:rPr lang="de-DE" altLang="de-DE" sz="2400">
                <a:solidFill>
                  <a:srgbClr val="333333"/>
                </a:solidFill>
              </a:rPr>
              <a:t>.</a:t>
            </a:r>
          </a:p>
          <a:p>
            <a:pPr eaLnBrk="1" hangingPunct="1"/>
            <a:r>
              <a:rPr lang="sl-SI" altLang="de-DE" sz="2400">
                <a:solidFill>
                  <a:srgbClr val="333333"/>
                </a:solidFill>
              </a:rPr>
              <a:t>Prosim poskušajte ugotoviti, kaj oseba na sliki dela ali razmišlja</a:t>
            </a:r>
            <a:r>
              <a:rPr lang="de-DE" altLang="de-DE" sz="2400">
                <a:solidFill>
                  <a:srgbClr val="333333"/>
                </a:solidFill>
              </a:rPr>
              <a:t>.</a:t>
            </a:r>
          </a:p>
          <a:p>
            <a:pPr eaLnBrk="1" hangingPunct="1"/>
            <a:r>
              <a:rPr lang="sl-SI" altLang="ko-KR" sz="2400">
                <a:solidFill>
                  <a:srgbClr val="333333"/>
                </a:solidFill>
              </a:rPr>
              <a:t>Prosim pogovorite se v skupini, kako prepričani ste v svojo oceno</a:t>
            </a:r>
            <a:r>
              <a:rPr lang="en-GB" altLang="ko-KR" sz="2400">
                <a:solidFill>
                  <a:srgbClr val="333333"/>
                </a:solidFill>
              </a:rPr>
              <a:t>.</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je pretekel ciljno črto na maratonu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je jezen</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kriči, ker so ukradli njegov srajco</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časti sonce</a:t>
            </a:r>
            <a:endParaRPr lang="en-GB"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27</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je pretekel ciljno črto na maratonu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Moški je jezen</a:t>
            </a:r>
            <a:endParaRPr lang="de-DE" alt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kriči, ker so ukradli njegov srajco</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časti sonce</a:t>
            </a:r>
            <a:endParaRPr lang="en-GB" alt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28</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Jeza!</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Zaključne besede na sodišču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Sindikalni vodja nagovarja svoje kolege </a:t>
            </a:r>
            <a:r>
              <a:rPr lang="de-DE" altLang="de-DE" dirty="0">
                <a:solidFill>
                  <a:srgbClr val="333333"/>
                </a:solidFill>
                <a:latin typeface="+mn-lt"/>
                <a:cs typeface="+mn-cs"/>
              </a:rPr>
              <a:t>(</a:t>
            </a:r>
            <a:r>
              <a:rPr lang="sl-SI" altLang="de-DE" dirty="0">
                <a:solidFill>
                  <a:srgbClr val="333333"/>
                </a:solidFill>
                <a:latin typeface="+mn-lt"/>
                <a:cs typeface="+mn-cs"/>
              </a:rPr>
              <a:t>v </a:t>
            </a:r>
            <a:r>
              <a:rPr lang="de-DE" altLang="de-DE" dirty="0">
                <a:solidFill>
                  <a:srgbClr val="333333"/>
                </a:solidFill>
                <a:latin typeface="+mn-lt"/>
                <a:cs typeface="+mn-cs"/>
              </a:rPr>
              <a:t>1920</a:t>
            </a:r>
            <a:r>
              <a:rPr lang="sl-SI" altLang="de-DE" dirty="0">
                <a:solidFill>
                  <a:srgbClr val="333333"/>
                </a:solidFill>
                <a:latin typeface="+mn-lt"/>
                <a:cs typeface="+mn-cs"/>
              </a:rPr>
              <a:t> letih</a:t>
            </a:r>
            <a:r>
              <a:rPr lang="de-DE" altLang="de-DE"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Prepir na tržnici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Glasbenik poje ljubezensko pesem</a:t>
            </a:r>
            <a:endParaRPr lang="en-GB"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29</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Zaključne besede na sodišču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Sindikalni vodja nagovarja svoje kolege </a:t>
            </a:r>
            <a:r>
              <a:rPr lang="de-DE" altLang="de-DE" dirty="0">
                <a:solidFill>
                  <a:srgbClr val="333333"/>
                </a:solidFill>
                <a:latin typeface="+mn-lt"/>
                <a:cs typeface="+mn-cs"/>
              </a:rPr>
              <a:t>(</a:t>
            </a:r>
            <a:r>
              <a:rPr lang="sl-SI" altLang="de-DE" dirty="0">
                <a:solidFill>
                  <a:srgbClr val="333333"/>
                </a:solidFill>
                <a:latin typeface="+mn-lt"/>
                <a:cs typeface="+mn-cs"/>
              </a:rPr>
              <a:t>v </a:t>
            </a:r>
            <a:r>
              <a:rPr lang="de-DE" altLang="de-DE" dirty="0">
                <a:solidFill>
                  <a:srgbClr val="333333"/>
                </a:solidFill>
                <a:latin typeface="+mn-lt"/>
                <a:cs typeface="+mn-cs"/>
              </a:rPr>
              <a:t>1920</a:t>
            </a:r>
            <a:r>
              <a:rPr lang="sl-SI" altLang="de-DE" dirty="0">
                <a:solidFill>
                  <a:srgbClr val="333333"/>
                </a:solidFill>
                <a:latin typeface="+mn-lt"/>
                <a:cs typeface="+mn-cs"/>
              </a:rPr>
              <a:t> letih</a:t>
            </a:r>
            <a:r>
              <a:rPr lang="de-DE" altLang="de-DE"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Prepir na tržnici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Glasbenik poje ljubezensko pesem</a:t>
            </a:r>
            <a:endParaRPr lang="en-GB" altLang="de-DE"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30</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Strast!</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Fotografija iskanega afriškega zločinca </a:t>
            </a:r>
            <a:r>
              <a:rPr lang="de-DE" altLang="de-DE" dirty="0">
                <a:solidFill>
                  <a:srgbClr val="333333"/>
                </a:solidFill>
                <a:latin typeface="+mn-lt"/>
                <a:cs typeface="+mn-cs"/>
              </a:rPr>
              <a:t>(General Dbeki)</a:t>
            </a: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teče na maratonu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Obupan slep moški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Ameriški politik, ki teče med svojimi varnostniki</a:t>
            </a:r>
            <a:endParaRPr lang="en-GB"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31</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Fotografija iskanega afriškega zločinca </a:t>
            </a:r>
            <a:r>
              <a:rPr lang="de-DE" altLang="de-DE" dirty="0">
                <a:solidFill>
                  <a:srgbClr val="333333"/>
                </a:solidFill>
                <a:latin typeface="+mn-lt"/>
                <a:cs typeface="+mn-cs"/>
              </a:rPr>
              <a:t>(General Dbeki)</a:t>
            </a: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Moški teče na maratonu</a:t>
            </a:r>
            <a:endParaRPr lang="de-DE" alt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Obupan slep moški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Ameriški politik, ki teče med svojimi varnostniki</a:t>
            </a:r>
            <a:endParaRPr lang="en-GB" alt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32</a:t>
            </a:fld>
            <a:endParaRPr lang="de-DE" altLang="de-DE">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Igralec daje znak svoji skupini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Slep menih</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Sumničav pogled</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Lokostrelec meri na cilj</a:t>
            </a:r>
            <a:endParaRPr lang="de-DE"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33</a:t>
            </a:fld>
            <a:endParaRPr lang="de-DE" altLang="de-DE">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Igralec daje znak svoji skupini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Slep menih</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Sumničav pogled</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Lokostrelec meri na cilj</a:t>
            </a:r>
            <a:endParaRPr lang="de-DE" altLang="de-DE"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34</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Koncentracija!</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Naročanje pijače za barom</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Trener spodbuja svojo ekipo</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Besen borzni posrednik</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izziva pretep</a:t>
            </a:r>
            <a:endParaRPr lang="de-DE"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35</a:t>
            </a:fld>
            <a:endParaRPr lang="de-DE" altLang="de-DE">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Naročanje pijače za barom</a:t>
            </a:r>
            <a:endParaRPr lang="de-DE" alt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Trener spodbuja svojo ekipo</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Besen borzni posrednik</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Moški izziva pretep</a:t>
            </a:r>
            <a:endParaRPr lang="de-DE" alt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36</a:t>
            </a:fld>
            <a:endParaRPr lang="de-DE" altLang="de-DE">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5" name="Slide Number Placeholder 4"/>
          <p:cNvSpPr>
            <a:spLocks noGrp="1"/>
          </p:cNvSpPr>
          <p:nvPr>
            <p:ph type="sldNum" sz="quarter" idx="12"/>
          </p:nvPr>
        </p:nvSpPr>
        <p:spPr/>
        <p:txBody>
          <a:bodyPr/>
          <a:lstStyle/>
          <a:p>
            <a:fld id="{6206A882-4AEC-4B94-97B2-93C034C1DE82}" type="slidenum">
              <a:rPr lang="de-DE" altLang="de-DE" smtClean="0">
                <a:latin typeface="+mn-lt"/>
                <a:cs typeface="+mn-cs"/>
              </a: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za</a:t>
            </a:r>
            <a:r>
              <a:rPr lang="en-US" altLang="ko-KR" sz="1800" i="1" spc="-5" dirty="0">
                <a:solidFill>
                  <a:srgbClr val="333333"/>
                </a:solidFill>
                <a:cs typeface="+mn-cs"/>
              </a:rPr>
              <a:t> </a:t>
            </a:r>
            <a:r>
              <a:rPr lang="en-US" altLang="ko-KR" sz="1800" i="1" spc="-5" dirty="0" err="1">
                <a:solidFill>
                  <a:srgbClr val="333333"/>
                </a:solidFill>
                <a:cs typeface="+mn-cs"/>
              </a:rPr>
              <a:t>vodje</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nekateri</a:t>
            </a:r>
            <a:r>
              <a:rPr lang="en-US" altLang="ko-KR" sz="1800" dirty="0">
                <a:solidFill>
                  <a:srgbClr val="333333"/>
                </a:solidFill>
                <a:cs typeface="+mn-cs"/>
              </a:rPr>
              <a:t> </a:t>
            </a:r>
            <a:r>
              <a:rPr lang="en-US" altLang="ko-KR" sz="1800" dirty="0" err="1">
                <a:solidFill>
                  <a:srgbClr val="333333"/>
                </a:solidFill>
                <a:cs typeface="+mn-cs"/>
              </a:rPr>
              <a:t>izseki</a:t>
            </a:r>
            <a:r>
              <a:rPr lang="en-US" altLang="ko-KR" sz="1800" dirty="0">
                <a:solidFill>
                  <a:srgbClr val="333333"/>
                </a:solidFill>
                <a:cs typeface="+mn-cs"/>
              </a:rPr>
              <a:t> </a:t>
            </a:r>
            <a:r>
              <a:rPr lang="en-US" altLang="ko-KR" sz="1800" dirty="0" err="1">
                <a:solidFill>
                  <a:srgbClr val="333333"/>
                </a:solidFill>
                <a:cs typeface="+mn-cs"/>
              </a:rPr>
              <a:t>iz</a:t>
            </a:r>
            <a:r>
              <a:rPr lang="en-US" altLang="ko-KR" sz="1800" dirty="0">
                <a:solidFill>
                  <a:srgbClr val="333333"/>
                </a:solidFill>
                <a:cs typeface="+mn-cs"/>
              </a:rPr>
              <a:t> </a:t>
            </a:r>
            <a:r>
              <a:rPr lang="en-US" altLang="ko-KR" sz="1800" dirty="0" err="1">
                <a:solidFill>
                  <a:srgbClr val="333333"/>
                </a:solidFill>
                <a:cs typeface="+mn-cs"/>
              </a:rPr>
              <a:t>filmov</a:t>
            </a:r>
            <a:r>
              <a:rPr lang="en-US" altLang="ko-KR" sz="1800" dirty="0">
                <a:solidFill>
                  <a:srgbClr val="333333"/>
                </a:solidFill>
                <a:cs typeface="+mn-cs"/>
              </a:rPr>
              <a:t> </a:t>
            </a:r>
            <a:r>
              <a:rPr lang="en-US" altLang="ko-KR" sz="1800" dirty="0" err="1">
                <a:solidFill>
                  <a:srgbClr val="333333"/>
                </a:solidFill>
                <a:cs typeface="+mn-cs"/>
              </a:rPr>
              <a:t>vsebujejo</a:t>
            </a:r>
            <a:r>
              <a:rPr lang="en-US" altLang="ko-KR" sz="1800" dirty="0">
                <a:solidFill>
                  <a:srgbClr val="333333"/>
                </a:solidFill>
                <a:cs typeface="+mn-cs"/>
              </a:rPr>
              <a:t> </a:t>
            </a:r>
            <a:r>
              <a:rPr lang="en-US" altLang="ko-KR" sz="1800" dirty="0" err="1">
                <a:solidFill>
                  <a:srgbClr val="333333"/>
                </a:solidFill>
                <a:cs typeface="+mn-cs"/>
              </a:rPr>
              <a:t>jezik</a:t>
            </a:r>
            <a:r>
              <a:rPr lang="en-US" altLang="ko-KR" sz="1800" dirty="0">
                <a:solidFill>
                  <a:srgbClr val="333333"/>
                </a:solidFill>
                <a:cs typeface="+mn-cs"/>
              </a:rPr>
              <a:t>, </a:t>
            </a:r>
            <a:r>
              <a:rPr lang="en-US" altLang="ko-KR" sz="1800" dirty="0" err="1">
                <a:solidFill>
                  <a:srgbClr val="333333"/>
                </a:solidFill>
                <a:cs typeface="+mn-cs"/>
              </a:rPr>
              <a:t>ki</a:t>
            </a:r>
            <a:r>
              <a:rPr lang="en-US" altLang="ko-KR" sz="1800" dirty="0">
                <a:solidFill>
                  <a:srgbClr val="333333"/>
                </a:solidFill>
                <a:cs typeface="+mn-cs"/>
              </a:rPr>
              <a:t> </a:t>
            </a:r>
            <a:r>
              <a:rPr lang="en-US" altLang="ko-KR" sz="1800" dirty="0" err="1">
                <a:solidFill>
                  <a:srgbClr val="333333"/>
                </a:solidFill>
                <a:cs typeface="+mn-cs"/>
              </a:rPr>
              <a:t>ni</a:t>
            </a:r>
            <a:r>
              <a:rPr lang="en-US" altLang="ko-KR" sz="1800" dirty="0">
                <a:solidFill>
                  <a:srgbClr val="333333"/>
                </a:solidFill>
                <a:cs typeface="+mn-cs"/>
              </a:rPr>
              <a:t> </a:t>
            </a:r>
            <a:r>
              <a:rPr lang="en-US" altLang="ko-KR" sz="1800" dirty="0" err="1">
                <a:solidFill>
                  <a:srgbClr val="333333"/>
                </a:solidFill>
                <a:cs typeface="+mn-cs"/>
              </a:rPr>
              <a:t>ustrezen</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vsako</a:t>
            </a:r>
            <a:r>
              <a:rPr lang="en-US" altLang="ko-KR" sz="1800" dirty="0">
                <a:solidFill>
                  <a:srgbClr val="333333"/>
                </a:solidFill>
                <a:cs typeface="+mn-cs"/>
              </a:rPr>
              <a:t> </a:t>
            </a:r>
            <a:r>
              <a:rPr lang="en-US" altLang="ko-KR" sz="1800" dirty="0" err="1">
                <a:solidFill>
                  <a:srgbClr val="333333"/>
                </a:solidFill>
                <a:cs typeface="+mn-cs"/>
              </a:rPr>
              <a:t>publiko</a:t>
            </a:r>
            <a:r>
              <a:rPr lang="en-US" altLang="ko-KR" sz="1800" dirty="0">
                <a:solidFill>
                  <a:srgbClr val="333333"/>
                </a:solidFill>
                <a:cs typeface="+mn-cs"/>
              </a:rPr>
              <a:t> </a:t>
            </a:r>
            <a:r>
              <a:rPr lang="en-US" altLang="ko-KR" sz="1800" dirty="0" err="1">
                <a:solidFill>
                  <a:srgbClr val="333333"/>
                </a:solidFill>
                <a:cs typeface="+mn-cs"/>
              </a:rPr>
              <a:t>ali</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vsako</a:t>
            </a:r>
            <a:r>
              <a:rPr lang="en-US" altLang="ko-KR" sz="1800" dirty="0">
                <a:solidFill>
                  <a:srgbClr val="333333"/>
                </a:solidFill>
                <a:cs typeface="+mn-cs"/>
              </a:rPr>
              <a:t> </a:t>
            </a:r>
            <a:r>
              <a:rPr lang="en-US" altLang="ko-KR" sz="1800" dirty="0" err="1">
                <a:solidFill>
                  <a:srgbClr val="333333"/>
                </a:solidFill>
                <a:cs typeface="+mn-cs"/>
              </a:rPr>
              <a:t>kulturo</a:t>
            </a:r>
            <a:r>
              <a:rPr lang="en-US" altLang="ko-KR" sz="1800" dirty="0">
                <a:solidFill>
                  <a:srgbClr val="333333"/>
                </a:solidFill>
                <a:cs typeface="+mn-cs"/>
              </a:rPr>
              <a:t>. </a:t>
            </a:r>
            <a:r>
              <a:rPr lang="en-US" altLang="ko-KR" sz="1800" dirty="0" err="1">
                <a:solidFill>
                  <a:srgbClr val="333333"/>
                </a:solidFill>
                <a:cs typeface="+mn-cs"/>
              </a:rPr>
              <a:t>Prosimo</a:t>
            </a:r>
            <a:r>
              <a:rPr lang="en-US" altLang="ko-KR" sz="1800" dirty="0">
                <a:solidFill>
                  <a:srgbClr val="333333"/>
                </a:solidFill>
                <a:cs typeface="+mn-cs"/>
              </a:rPr>
              <a:t>, da </a:t>
            </a:r>
            <a:r>
              <a:rPr lang="en-US" altLang="ko-KR" sz="1800" dirty="0" err="1">
                <a:solidFill>
                  <a:srgbClr val="333333"/>
                </a:solidFill>
                <a:cs typeface="+mn-cs"/>
              </a:rPr>
              <a:t>skrbno</a:t>
            </a:r>
            <a:r>
              <a:rPr lang="en-US" altLang="ko-KR" sz="1800" dirty="0">
                <a:solidFill>
                  <a:srgbClr val="333333"/>
                </a:solidFill>
                <a:cs typeface="+mn-cs"/>
              </a:rPr>
              <a:t> </a:t>
            </a:r>
            <a:r>
              <a:rPr lang="en-US" altLang="ko-KR" sz="1800" dirty="0" err="1">
                <a:solidFill>
                  <a:srgbClr val="333333"/>
                </a:solidFill>
                <a:cs typeface="+mn-cs"/>
              </a:rPr>
              <a:t>pregledate</a:t>
            </a:r>
            <a:r>
              <a:rPr lang="en-US" altLang="ko-KR" sz="1800" dirty="0">
                <a:solidFill>
                  <a:srgbClr val="333333"/>
                </a:solidFill>
                <a:cs typeface="+mn-cs"/>
              </a:rPr>
              <a:t> </a:t>
            </a:r>
            <a:r>
              <a:rPr lang="en-US" altLang="ko-KR" sz="1800" dirty="0" err="1">
                <a:solidFill>
                  <a:srgbClr val="333333"/>
                </a:solidFill>
                <a:cs typeface="+mn-cs"/>
              </a:rPr>
              <a:t>posnetke</a:t>
            </a:r>
            <a:r>
              <a:rPr lang="en-US" altLang="ko-KR" sz="1800" dirty="0">
                <a:solidFill>
                  <a:srgbClr val="333333"/>
                </a:solidFill>
                <a:cs typeface="+mn-cs"/>
              </a:rPr>
              <a:t>, </a:t>
            </a:r>
            <a:r>
              <a:rPr lang="en-US" altLang="ko-KR" sz="1800" dirty="0" err="1">
                <a:solidFill>
                  <a:srgbClr val="333333"/>
                </a:solidFill>
                <a:cs typeface="+mn-cs"/>
              </a:rPr>
              <a:t>preden</a:t>
            </a:r>
            <a:r>
              <a:rPr lang="en-US" altLang="ko-KR" sz="1800" dirty="0">
                <a:solidFill>
                  <a:srgbClr val="333333"/>
                </a:solidFill>
                <a:cs typeface="+mn-cs"/>
              </a:rPr>
              <a:t> </a:t>
            </a:r>
            <a:r>
              <a:rPr lang="en-US" altLang="ko-KR" sz="1800" dirty="0" err="1">
                <a:solidFill>
                  <a:srgbClr val="333333"/>
                </a:solidFill>
                <a:cs typeface="+mn-cs"/>
              </a:rPr>
              <a:t>jih</a:t>
            </a:r>
            <a:r>
              <a:rPr lang="en-US" altLang="ko-KR" sz="1800" dirty="0">
                <a:solidFill>
                  <a:srgbClr val="333333"/>
                </a:solidFill>
                <a:cs typeface="+mn-cs"/>
              </a:rPr>
              <a:t> </a:t>
            </a:r>
            <a:r>
              <a:rPr lang="en-US" altLang="ko-KR" sz="1800" dirty="0" err="1">
                <a:solidFill>
                  <a:srgbClr val="333333"/>
                </a:solidFill>
                <a:cs typeface="+mn-cs"/>
              </a:rPr>
              <a:t>predvajate</a:t>
            </a:r>
            <a:r>
              <a:rPr lang="en-US" altLang="ko-KR" sz="1800" dirty="0">
                <a:solidFill>
                  <a:srgbClr val="333333"/>
                </a:solidFill>
                <a:cs typeface="+mn-cs"/>
              </a:rPr>
              <a:t>.</a:t>
            </a:r>
            <a:r>
              <a:rPr lang="de-DE" sz="180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496449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z gnusom jé črve</a:t>
            </a:r>
            <a:endParaRPr lang="de-DE" alt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Osramočena ženska je sklonila glavo</a:t>
            </a:r>
            <a:endParaRPr lang="de-DE" alt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moli</a:t>
            </a:r>
            <a:endParaRPr lang="de-DE" alt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uživa v nesreči nekoga drugega</a:t>
            </a:r>
            <a:endParaRPr lang="en-GB"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38</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Ženska z gnusom jé črve</a:t>
            </a:r>
            <a:endParaRPr lang="de-DE" altLang="de-DE" dirty="0">
              <a:solidFill>
                <a:srgbClr val="004992"/>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Osramočena ženska je sklonila glavo</a:t>
            </a:r>
            <a:endParaRPr lang="de-DE" alt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moli</a:t>
            </a:r>
            <a:endParaRPr lang="de-DE" altLang="de-DE" dirty="0">
              <a:solidFill>
                <a:srgbClr val="333333"/>
              </a:solidFill>
              <a:latin typeface="+mn-lt"/>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uživa v nesreči nekoga drugega</a:t>
            </a:r>
            <a:endParaRPr lang="en-GB" alt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39</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Gnus!</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1030"/>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Prepir</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Pesnik recitira poezijo</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Spogledovanje</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Žaljiva gesta</a:t>
            </a:r>
            <a:endParaRPr lang="en-GB"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40</a:t>
            </a:fld>
            <a:endParaRPr lang="de-DE" altLang="de-DE">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Prepir</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Pesnik recitira poezijo</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Spogledovanje</a:t>
            </a:r>
            <a:endParaRPr lang="de-DE" alt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Žaljiva gesta</a:t>
            </a:r>
            <a:endParaRPr lang="en-GB" alt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Nevesta </a:t>
            </a:r>
            <a:r>
              <a:rPr lang="sl-SI" altLang="de-DE">
                <a:solidFill>
                  <a:srgbClr val="333333"/>
                </a:solidFill>
                <a:latin typeface="+mn-lt"/>
                <a:cs typeface="+mn-cs"/>
              </a:rPr>
              <a:t>reče </a:t>
            </a:r>
            <a:r>
              <a:rPr lang="en-US" altLang="de-DE">
                <a:solidFill>
                  <a:srgbClr val="333333"/>
                </a:solidFill>
                <a:latin typeface="+mn-lt"/>
                <a:cs typeface="+mn-cs"/>
              </a:rPr>
              <a:t>“</a:t>
            </a:r>
            <a:r>
              <a:rPr lang="sl-SI" altLang="de-DE">
                <a:solidFill>
                  <a:srgbClr val="333333"/>
                </a:solidFill>
                <a:latin typeface="+mn-lt"/>
                <a:cs typeface="+mn-cs"/>
              </a:rPr>
              <a:t>da</a:t>
            </a:r>
            <a:r>
              <a:rPr lang="en-US" altLang="de-DE">
                <a:solidFill>
                  <a:srgbClr val="333333"/>
                </a:solidFill>
                <a:latin typeface="+mn-lt"/>
                <a:cs typeface="+mn-cs"/>
              </a:rPr>
              <a:t>”</a:t>
            </a:r>
            <a:r>
              <a:rPr lang="de-DE" altLang="de-DE">
                <a:solidFill>
                  <a:srgbClr val="333333"/>
                </a:solidFill>
                <a:latin typeface="+mn-lt"/>
                <a:cs typeface="+mn-cs"/>
              </a:rPr>
              <a:t> </a:t>
            </a:r>
            <a:r>
              <a:rPr lang="sl-SI" altLang="de-DE" dirty="0">
                <a:solidFill>
                  <a:srgbClr val="333333"/>
                </a:solidFill>
                <a:latin typeface="+mn-lt"/>
                <a:cs typeface="+mn-cs"/>
              </a:rPr>
              <a:t>na svoji poroki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v baru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ponosno kaže svoj poročni prstan</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se pritožuje zaradi kazni za napačno parkiranje</a:t>
            </a:r>
            <a:endParaRPr lang="en-GB"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42</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Nevesta </a:t>
            </a:r>
            <a:r>
              <a:rPr lang="sl-SI" altLang="de-DE">
                <a:solidFill>
                  <a:srgbClr val="333333"/>
                </a:solidFill>
                <a:latin typeface="+mn-lt"/>
                <a:cs typeface="+mn-cs"/>
              </a:rPr>
              <a:t>reče </a:t>
            </a:r>
            <a:r>
              <a:rPr lang="en-US" altLang="de-DE">
                <a:solidFill>
                  <a:srgbClr val="333333"/>
                </a:solidFill>
                <a:latin typeface="+mn-lt"/>
                <a:cs typeface="+mn-cs"/>
              </a:rPr>
              <a:t>“</a:t>
            </a:r>
            <a:r>
              <a:rPr lang="sl-SI" altLang="de-DE">
                <a:solidFill>
                  <a:srgbClr val="333333"/>
                </a:solidFill>
                <a:latin typeface="+mn-lt"/>
                <a:cs typeface="+mn-cs"/>
              </a:rPr>
              <a:t>da</a:t>
            </a:r>
            <a:r>
              <a:rPr lang="en-US" altLang="de-DE">
                <a:solidFill>
                  <a:srgbClr val="333333"/>
                </a:solidFill>
                <a:latin typeface="+mn-lt"/>
                <a:cs typeface="+mn-cs"/>
              </a:rPr>
              <a:t>”</a:t>
            </a:r>
            <a:r>
              <a:rPr lang="de-DE" altLang="de-DE">
                <a:solidFill>
                  <a:srgbClr val="333333"/>
                </a:solidFill>
                <a:latin typeface="+mn-lt"/>
                <a:cs typeface="+mn-cs"/>
              </a:rPr>
              <a:t> </a:t>
            </a:r>
            <a:r>
              <a:rPr lang="sl-SI" altLang="de-DE" dirty="0">
                <a:solidFill>
                  <a:srgbClr val="333333"/>
                </a:solidFill>
                <a:latin typeface="+mn-lt"/>
                <a:cs typeface="+mn-cs"/>
              </a:rPr>
              <a:t>na svoji poroki</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Ženska v baru</a:t>
            </a:r>
            <a:endParaRPr lang="de-DE" alt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ponosno kaže svoj poročni prstan</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Ženska se pritožuje zaradi kazni za napačno parkiranje</a:t>
            </a:r>
            <a:endParaRPr lang="en-GB" alt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43</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Sreča!</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9"/>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Agresiven navijač (huligan)</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Dobrovoljni barmen</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Pretep</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Igralec slavi gol</a:t>
            </a:r>
            <a:endParaRPr lang="en-GB" alt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44</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Agresiven navijač (huligan)</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Dobrovoljni barmen</a:t>
            </a:r>
            <a:endParaRPr lang="de-DE" alt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Pretep</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Igralec slavi gol</a:t>
            </a:r>
            <a:endParaRPr lang="en-GB" altLang="de-DE"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45</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Sreča!</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Preživeli rudar po eksploziji v rudniku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Delavec na odmoru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Propadla stavka</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Pustna maska </a:t>
            </a:r>
            <a:r>
              <a:rPr lang="de-DE" altLang="de-DE" dirty="0">
                <a:solidFill>
                  <a:srgbClr val="333333"/>
                </a:solidFill>
                <a:latin typeface="+mn-lt"/>
                <a:cs typeface="+mn-cs"/>
              </a:rPr>
              <a:t>(</a:t>
            </a:r>
            <a:r>
              <a:rPr lang="sl-SI" altLang="de-DE" dirty="0">
                <a:solidFill>
                  <a:srgbClr val="333333"/>
                </a:solidFill>
                <a:latin typeface="+mn-lt"/>
                <a:cs typeface="+mn-cs"/>
              </a:rPr>
              <a:t>rudar</a:t>
            </a:r>
            <a:r>
              <a:rPr lang="de-DE" altLang="de-DE"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46</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Del slike!</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4"/>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Preživeli rudar po eksploziji v rudniku</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l-SI" altLang="de-DE" dirty="0">
                <a:solidFill>
                  <a:srgbClr val="004992"/>
                </a:solidFill>
                <a:latin typeface="+mn-lt"/>
                <a:cs typeface="+mn-cs"/>
              </a:rPr>
              <a:t>Delavec na odmoru</a:t>
            </a:r>
            <a:endParaRPr lang="de-DE" alt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Propadla stavka</a:t>
            </a:r>
            <a:endParaRPr lang="de-DE" alt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l-SI" altLang="de-DE" dirty="0">
                <a:solidFill>
                  <a:srgbClr val="333333"/>
                </a:solidFill>
                <a:latin typeface="+mn-lt"/>
                <a:cs typeface="+mn-cs"/>
              </a:rPr>
              <a:t>Pustna maska </a:t>
            </a:r>
            <a:r>
              <a:rPr lang="de-DE" altLang="de-DE" dirty="0">
                <a:solidFill>
                  <a:srgbClr val="333333"/>
                </a:solidFill>
                <a:latin typeface="+mn-lt"/>
                <a:cs typeface="+mn-cs"/>
              </a:rPr>
              <a:t>(</a:t>
            </a:r>
            <a:r>
              <a:rPr lang="sl-SI" altLang="de-DE" dirty="0">
                <a:solidFill>
                  <a:srgbClr val="333333"/>
                </a:solidFill>
                <a:latin typeface="+mn-lt"/>
                <a:cs typeface="+mn-cs"/>
              </a:rPr>
              <a:t>rudar</a:t>
            </a:r>
            <a:r>
              <a:rPr lang="de-DE" altLang="de-DE"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47</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5"/>
          <p:cNvSpPr txBox="1">
            <a:spLocks noChangeArrowheads="1"/>
          </p:cNvSpPr>
          <p:nvPr/>
        </p:nvSpPr>
        <p:spPr bwMode="auto">
          <a:xfrm>
            <a:off x="408955" y="4653136"/>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r>
              <a:rPr lang="sl-SI" altLang="de-DE" dirty="0">
                <a:solidFill>
                  <a:srgbClr val="333333"/>
                </a:solidFill>
                <a:latin typeface="+mn-lt"/>
                <a:cs typeface="+mn-cs"/>
              </a:rPr>
              <a:t>Moški bere</a:t>
            </a:r>
            <a:r>
              <a:rPr lang="de-DE" altLang="de-DE" dirty="0">
                <a:solidFill>
                  <a:srgbClr val="333333"/>
                </a:solidFill>
                <a:latin typeface="+mn-lt"/>
                <a:cs typeface="+mn-cs"/>
              </a:rPr>
              <a:t>:</a:t>
            </a:r>
          </a:p>
          <a:p>
            <a:pPr eaLnBrk="1" hangingPunct="1">
              <a:buFontTx/>
              <a:buChar char="•"/>
            </a:pPr>
            <a:r>
              <a:rPr lang="sl-SI" altLang="de-DE" dirty="0">
                <a:solidFill>
                  <a:srgbClr val="333333"/>
                </a:solidFill>
                <a:latin typeface="+mn-lt"/>
                <a:cs typeface="+mn-cs"/>
              </a:rPr>
              <a:t>ljubezensko pismo </a:t>
            </a:r>
            <a:r>
              <a:rPr lang="de-DE" altLang="de-DE" dirty="0">
                <a:solidFill>
                  <a:srgbClr val="333333"/>
                </a:solidFill>
                <a:latin typeface="+mn-lt"/>
                <a:cs typeface="+mn-cs"/>
              </a:rPr>
              <a:t>(</a:t>
            </a:r>
            <a:r>
              <a:rPr lang="sl-SI" altLang="de-DE" dirty="0">
                <a:solidFill>
                  <a:srgbClr val="333333"/>
                </a:solidFill>
                <a:latin typeface="+mn-lt"/>
                <a:cs typeface="+mn-cs"/>
              </a:rPr>
              <a:t>zardevanje na naslednji sliki</a:t>
            </a:r>
            <a:r>
              <a:rPr lang="de-DE" altLang="de-DE" dirty="0">
                <a:solidFill>
                  <a:srgbClr val="333333"/>
                </a:solidFill>
                <a:latin typeface="+mn-lt"/>
                <a:cs typeface="+mn-cs"/>
              </a:rPr>
              <a:t>)</a:t>
            </a:r>
          </a:p>
          <a:p>
            <a:pPr eaLnBrk="1" hangingPunct="1">
              <a:buFontTx/>
              <a:buChar char="•"/>
            </a:pPr>
            <a:r>
              <a:rPr lang="sl-SI" altLang="de-DE" dirty="0">
                <a:solidFill>
                  <a:srgbClr val="333333"/>
                </a:solidFill>
                <a:latin typeface="+mn-lt"/>
                <a:cs typeface="+mn-cs"/>
              </a:rPr>
              <a:t>zanimiv članek </a:t>
            </a:r>
            <a:r>
              <a:rPr lang="de-DE" altLang="de-DE" dirty="0">
                <a:solidFill>
                  <a:srgbClr val="333333"/>
                </a:solidFill>
                <a:latin typeface="+mn-lt"/>
                <a:cs typeface="+mn-cs"/>
              </a:rPr>
              <a:t>(</a:t>
            </a:r>
            <a:r>
              <a:rPr lang="sl-SI" altLang="de-DE" dirty="0">
                <a:solidFill>
                  <a:srgbClr val="333333"/>
                </a:solidFill>
                <a:latin typeface="+mn-lt"/>
                <a:cs typeface="+mn-cs"/>
              </a:rPr>
              <a:t>pisanje beležk na naslednji sliki</a:t>
            </a:r>
            <a:r>
              <a:rPr lang="de-DE" altLang="de-DE" dirty="0">
                <a:solidFill>
                  <a:srgbClr val="333333"/>
                </a:solidFill>
                <a:latin typeface="+mn-lt"/>
                <a:cs typeface="+mn-cs"/>
              </a:rPr>
              <a:t>)</a:t>
            </a:r>
          </a:p>
          <a:p>
            <a:pPr eaLnBrk="1" hangingPunct="1">
              <a:buFontTx/>
              <a:buChar char="•"/>
            </a:pPr>
            <a:r>
              <a:rPr lang="sl-SI" altLang="de-DE" dirty="0">
                <a:solidFill>
                  <a:srgbClr val="333333"/>
                </a:solidFill>
                <a:latin typeface="+mn-lt"/>
                <a:cs typeface="+mn-cs"/>
              </a:rPr>
              <a:t>pisno zavrnitev </a:t>
            </a:r>
            <a:r>
              <a:rPr lang="de-DE" altLang="de-DE" dirty="0">
                <a:solidFill>
                  <a:srgbClr val="333333"/>
                </a:solidFill>
                <a:latin typeface="+mn-lt"/>
                <a:cs typeface="+mn-cs"/>
              </a:rPr>
              <a:t>(</a:t>
            </a:r>
            <a:r>
              <a:rPr lang="sl-SI" altLang="de-DE" dirty="0">
                <a:solidFill>
                  <a:srgbClr val="333333"/>
                </a:solidFill>
                <a:latin typeface="+mn-lt"/>
                <a:cs typeface="+mn-cs"/>
              </a:rPr>
              <a:t>izbruh jeze na naslednji sliki</a:t>
            </a:r>
            <a:r>
              <a:rPr lang="de-DE" altLang="de-DE" dirty="0">
                <a:solidFill>
                  <a:srgbClr val="333333"/>
                </a:solidFill>
                <a:latin typeface="+mn-lt"/>
                <a:cs typeface="+mn-cs"/>
              </a:rPr>
              <a:t>)</a:t>
            </a:r>
          </a:p>
          <a:p>
            <a:pPr eaLnBrk="1" hangingPunct="1">
              <a:buFontTx/>
              <a:buChar char="•"/>
            </a:pPr>
            <a:r>
              <a:rPr lang="sl-SI" altLang="de-DE" dirty="0">
                <a:solidFill>
                  <a:srgbClr val="333333"/>
                </a:solidFill>
                <a:latin typeface="+mn-lt"/>
                <a:cs typeface="+mn-cs"/>
              </a:rPr>
              <a:t>šale</a:t>
            </a:r>
            <a:r>
              <a:rPr lang="de-DE" altLang="de-DE" dirty="0">
                <a:solidFill>
                  <a:srgbClr val="333333"/>
                </a:solidFill>
                <a:latin typeface="+mn-lt"/>
                <a:cs typeface="+mn-cs"/>
              </a:rPr>
              <a:t> (</a:t>
            </a:r>
            <a:r>
              <a:rPr lang="sl-SI" altLang="de-DE" dirty="0">
                <a:solidFill>
                  <a:srgbClr val="333333"/>
                </a:solidFill>
                <a:latin typeface="+mn-lt"/>
                <a:cs typeface="+mn-cs"/>
              </a:rPr>
              <a:t>smejanje na naslednji sliki</a:t>
            </a:r>
            <a:r>
              <a:rPr lang="de-DE" altLang="de-DE"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se ta </a:t>
            </a:r>
            <a:r>
              <a:rPr lang="en-US" sz="3600" dirty="0" err="1">
                <a:latin typeface="+mn-lt"/>
                <a:ea typeface="+mn-ea"/>
                <a:cs typeface="+mn-cs"/>
              </a:rPr>
              <a:t>oseba</a:t>
            </a:r>
            <a:r>
              <a:rPr lang="en-US" sz="3600" dirty="0">
                <a:latin typeface="+mn-lt"/>
                <a:ea typeface="+mn-ea"/>
                <a:cs typeface="+mn-cs"/>
              </a:rPr>
              <a:t> </a:t>
            </a:r>
            <a:r>
              <a:rPr lang="en-US" sz="3600" dirty="0" err="1">
                <a:latin typeface="+mn-lt"/>
                <a:ea typeface="+mn-ea"/>
                <a:cs typeface="+mn-cs"/>
              </a:rPr>
              <a:t>počuti</a:t>
            </a:r>
            <a:r>
              <a:rPr lang="en-US" sz="3600" dirty="0">
                <a:latin typeface="+mn-lt"/>
                <a:ea typeface="+mn-ea"/>
                <a:cs typeface="+mn-cs"/>
              </a:rPr>
              <a:t> </a:t>
            </a:r>
            <a:r>
              <a:rPr lang="en-US" sz="3600" dirty="0" err="1">
                <a:latin typeface="+mn-lt"/>
                <a:ea typeface="+mn-ea"/>
                <a:cs typeface="+mn-cs"/>
              </a:rPr>
              <a:t>ali</a:t>
            </a:r>
            <a:r>
              <a:rPr lang="en-US" sz="3600" dirty="0">
                <a:latin typeface="+mn-lt"/>
                <a:ea typeface="+mn-ea"/>
                <a:cs typeface="+mn-cs"/>
              </a:rPr>
              <a:t> </a:t>
            </a:r>
            <a:r>
              <a:rPr lang="en-US" sz="3600" dirty="0" err="1">
                <a:latin typeface="+mn-lt"/>
                <a:ea typeface="+mn-ea"/>
                <a:cs typeface="+mn-cs"/>
              </a:rPr>
              <a:t>kaj</a:t>
            </a:r>
            <a:r>
              <a:rPr lang="en-US" sz="3600" dirty="0">
                <a:latin typeface="+mn-lt"/>
                <a:ea typeface="+mn-ea"/>
                <a:cs typeface="+mn-cs"/>
              </a:rPr>
              <a:t> </a:t>
            </a:r>
            <a:r>
              <a:rPr lang="en-US" sz="3600" dirty="0" err="1">
                <a:latin typeface="+mn-lt"/>
                <a:ea typeface="+mn-ea"/>
                <a:cs typeface="+mn-cs"/>
              </a:rPr>
              <a:t>dela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prepričani</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48</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408955" y="4653136"/>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eaLnBrk="1" hangingPunct="1"/>
            <a:r>
              <a:rPr lang="sl-SI" altLang="de-DE" dirty="0">
                <a:solidFill>
                  <a:srgbClr val="333333"/>
                </a:solidFill>
                <a:latin typeface="+mn-lt"/>
                <a:cs typeface="+mn-cs"/>
              </a:rPr>
              <a:t>Moški bere</a:t>
            </a:r>
            <a:r>
              <a:rPr lang="de-DE" altLang="de-DE" dirty="0">
                <a:solidFill>
                  <a:srgbClr val="333333"/>
                </a:solidFill>
                <a:latin typeface="+mn-lt"/>
                <a:cs typeface="+mn-cs"/>
              </a:rPr>
              <a:t>:</a:t>
            </a:r>
          </a:p>
          <a:p>
            <a:pPr eaLnBrk="1" hangingPunct="1">
              <a:buFontTx/>
              <a:buChar char="•"/>
            </a:pPr>
            <a:r>
              <a:rPr lang="sl-SI" altLang="de-DE" dirty="0">
                <a:solidFill>
                  <a:srgbClr val="333333"/>
                </a:solidFill>
                <a:latin typeface="+mn-lt"/>
                <a:cs typeface="+mn-cs"/>
              </a:rPr>
              <a:t>ljubezensko pismo </a:t>
            </a:r>
            <a:r>
              <a:rPr lang="de-DE" altLang="de-DE" dirty="0">
                <a:solidFill>
                  <a:srgbClr val="333333"/>
                </a:solidFill>
                <a:latin typeface="+mn-lt"/>
                <a:cs typeface="+mn-cs"/>
              </a:rPr>
              <a:t>(</a:t>
            </a:r>
            <a:r>
              <a:rPr lang="sl-SI" altLang="de-DE" dirty="0">
                <a:solidFill>
                  <a:srgbClr val="333333"/>
                </a:solidFill>
                <a:latin typeface="+mn-lt"/>
                <a:cs typeface="+mn-cs"/>
              </a:rPr>
              <a:t>zardevanje na naslednji sliki</a:t>
            </a:r>
            <a:r>
              <a:rPr lang="de-DE" altLang="de-DE" dirty="0">
                <a:solidFill>
                  <a:srgbClr val="333333"/>
                </a:solidFill>
                <a:latin typeface="+mn-lt"/>
                <a:cs typeface="+mn-cs"/>
              </a:rPr>
              <a:t>)</a:t>
            </a:r>
          </a:p>
          <a:p>
            <a:pPr eaLnBrk="1" hangingPunct="1">
              <a:buFontTx/>
              <a:buChar char="•"/>
            </a:pPr>
            <a:r>
              <a:rPr lang="sl-SI" altLang="de-DE" dirty="0">
                <a:solidFill>
                  <a:srgbClr val="333333"/>
                </a:solidFill>
                <a:latin typeface="+mn-lt"/>
                <a:cs typeface="+mn-cs"/>
              </a:rPr>
              <a:t>zanimiv članek </a:t>
            </a:r>
            <a:r>
              <a:rPr lang="de-DE" altLang="de-DE" dirty="0">
                <a:solidFill>
                  <a:srgbClr val="333333"/>
                </a:solidFill>
                <a:latin typeface="+mn-lt"/>
                <a:cs typeface="+mn-cs"/>
              </a:rPr>
              <a:t>(</a:t>
            </a:r>
            <a:r>
              <a:rPr lang="sl-SI" altLang="de-DE" dirty="0">
                <a:solidFill>
                  <a:srgbClr val="333333"/>
                </a:solidFill>
                <a:latin typeface="+mn-lt"/>
                <a:cs typeface="+mn-cs"/>
              </a:rPr>
              <a:t>pisanje beležk na naslednji sliki</a:t>
            </a:r>
            <a:r>
              <a:rPr lang="de-DE" altLang="de-DE" dirty="0">
                <a:solidFill>
                  <a:srgbClr val="333333"/>
                </a:solidFill>
                <a:latin typeface="+mn-lt"/>
                <a:cs typeface="+mn-cs"/>
              </a:rPr>
              <a:t>)</a:t>
            </a:r>
          </a:p>
          <a:p>
            <a:pPr eaLnBrk="1" hangingPunct="1">
              <a:buClr>
                <a:srgbClr val="004992"/>
              </a:buClr>
              <a:buFontTx/>
              <a:buChar char="•"/>
            </a:pPr>
            <a:r>
              <a:rPr lang="sl-SI" altLang="de-DE" dirty="0">
                <a:solidFill>
                  <a:srgbClr val="004992"/>
                </a:solidFill>
                <a:latin typeface="+mn-lt"/>
                <a:cs typeface="+mn-cs"/>
              </a:rPr>
              <a:t>pisno zavrnitev</a:t>
            </a:r>
            <a:r>
              <a:rPr lang="de-DE" altLang="de-DE" dirty="0">
                <a:solidFill>
                  <a:srgbClr val="004992"/>
                </a:solidFill>
                <a:latin typeface="+mn-lt"/>
                <a:cs typeface="+mn-cs"/>
              </a:rPr>
              <a:t> (</a:t>
            </a:r>
            <a:r>
              <a:rPr lang="sl-SI" altLang="de-DE" dirty="0">
                <a:solidFill>
                  <a:srgbClr val="004992"/>
                </a:solidFill>
                <a:latin typeface="+mn-lt"/>
                <a:cs typeface="+mn-cs"/>
              </a:rPr>
              <a:t>izbruh jeze na naslednji sliki</a:t>
            </a:r>
            <a:r>
              <a:rPr lang="de-DE" altLang="de-DE" dirty="0">
                <a:solidFill>
                  <a:srgbClr val="004992"/>
                </a:solidFill>
                <a:latin typeface="+mn-lt"/>
                <a:cs typeface="+mn-cs"/>
              </a:rPr>
              <a:t>)</a:t>
            </a:r>
          </a:p>
          <a:p>
            <a:pPr eaLnBrk="1" hangingPunct="1">
              <a:buFontTx/>
              <a:buChar char="•"/>
            </a:pPr>
            <a:r>
              <a:rPr lang="sl-SI" altLang="de-DE" dirty="0">
                <a:solidFill>
                  <a:srgbClr val="333333"/>
                </a:solidFill>
                <a:latin typeface="+mn-lt"/>
                <a:cs typeface="+mn-cs"/>
              </a:rPr>
              <a:t>šale</a:t>
            </a:r>
            <a:r>
              <a:rPr lang="de-DE" altLang="de-DE" dirty="0">
                <a:solidFill>
                  <a:srgbClr val="333333"/>
                </a:solidFill>
                <a:latin typeface="+mn-lt"/>
                <a:cs typeface="+mn-cs"/>
              </a:rPr>
              <a:t> (</a:t>
            </a:r>
            <a:r>
              <a:rPr lang="sl-SI" altLang="de-DE" dirty="0">
                <a:solidFill>
                  <a:srgbClr val="333333"/>
                </a:solidFill>
                <a:latin typeface="+mn-lt"/>
                <a:cs typeface="+mn-cs"/>
              </a:rPr>
              <a:t>smejanje na naslednji sliki</a:t>
            </a:r>
            <a:r>
              <a:rPr lang="de-DE" altLang="de-DE"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49</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zaključek!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l-SI" altLang="de-DE" sz="2400" dirty="0">
                <a:solidFill>
                  <a:srgbClr val="333333"/>
                </a:solidFill>
              </a:rPr>
              <a:t>Izrazov obraza in gest ne moremo vedno enoznačno razložiti</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zaključek!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l-SI" altLang="de-DE" sz="2400" dirty="0">
                <a:solidFill>
                  <a:srgbClr val="333333"/>
                </a:solidFill>
              </a:rPr>
              <a:t>Izrazov obraza in gest ne moremo vedno enoznačno razložiti</a:t>
            </a:r>
            <a:r>
              <a:rPr lang="en-US" altLang="de-DE" sz="2400" dirty="0">
                <a:solidFill>
                  <a:srgbClr val="333333"/>
                </a:solidFill>
              </a:rPr>
              <a:t>!</a:t>
            </a:r>
          </a:p>
          <a:p>
            <a:pPr marL="342900" indent="-342900" defTabSz="914400" fontAlgn="base">
              <a:buClr>
                <a:srgbClr val="333333"/>
              </a:buClr>
              <a:buFont typeface="WingDings"/>
              <a:buChar char=""/>
            </a:pPr>
            <a:r>
              <a:rPr lang="sl-SI" altLang="de-DE" sz="2400" dirty="0">
                <a:solidFill>
                  <a:srgbClr val="333333"/>
                </a:solidFill>
              </a:rPr>
              <a:t>Mnogo ljudi ne kaže čustev z izrazom, zaradi narave njihove bolezni</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Parkinsonova bolezen</a:t>
            </a:r>
            <a:r>
              <a:rPr lang="en-US" altLang="de-DE" sz="2400" dirty="0">
                <a:solidFill>
                  <a:srgbClr val="333333"/>
                </a:solidFill>
              </a:rPr>
              <a:t>)</a:t>
            </a:r>
            <a:r>
              <a:rPr lang="sl-SI" altLang="de-DE" sz="2400" dirty="0">
                <a:solidFill>
                  <a:srgbClr val="333333"/>
                </a:solidFill>
              </a:rPr>
              <a:t>. Zato težje sklepamo o njihovem notranjem </a:t>
            </a:r>
            <a:r>
              <a:rPr lang="sl-SI" altLang="de-DE" sz="2400">
                <a:solidFill>
                  <a:srgbClr val="333333"/>
                </a:solidFill>
              </a:rPr>
              <a:t>doživljanju</a:t>
            </a:r>
            <a:r>
              <a:rPr lang="en-US" altLang="de-DE" sz="2400">
                <a:solidFill>
                  <a:srgbClr val="333333"/>
                </a:solidFill>
              </a:rPr>
              <a:t>.</a:t>
            </a:r>
            <a:endParaRPr lang="en-US" sz="2400" dirty="0"/>
          </a:p>
        </p:txBody>
      </p:sp>
    </p:spTree>
    <p:extLst>
      <p:ext uri="{BB962C8B-B14F-4D97-AF65-F5344CB8AC3E}">
        <p14:creationId xmlns:p14="http://schemas.microsoft.com/office/powerpoint/2010/main" val="37263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zaključek!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l-SI" altLang="de-DE" sz="2400" dirty="0">
                <a:solidFill>
                  <a:srgbClr val="333333"/>
                </a:solidFill>
              </a:rPr>
              <a:t>Izrazov obraza in gest ne moremo vedno enoznačno razložiti</a:t>
            </a:r>
            <a:r>
              <a:rPr lang="en-US" altLang="de-DE" sz="2400" dirty="0">
                <a:solidFill>
                  <a:srgbClr val="333333"/>
                </a:solidFill>
              </a:rPr>
              <a:t>!</a:t>
            </a:r>
          </a:p>
          <a:p>
            <a:pPr marL="342900" indent="-342900" defTabSz="914400" fontAlgn="base">
              <a:buClr>
                <a:srgbClr val="333333"/>
              </a:buClr>
              <a:buFont typeface="WingDings"/>
              <a:buChar char=""/>
            </a:pPr>
            <a:r>
              <a:rPr lang="sl-SI" altLang="de-DE" sz="2400" dirty="0">
                <a:solidFill>
                  <a:srgbClr val="333333"/>
                </a:solidFill>
              </a:rPr>
              <a:t>Mnogo ljudi ne kaže čustev z izrazom, zaradi narave njihove bolezni</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Parkinsonova bolezen</a:t>
            </a:r>
            <a:r>
              <a:rPr lang="en-US" altLang="de-DE" sz="2400" dirty="0">
                <a:solidFill>
                  <a:srgbClr val="333333"/>
                </a:solidFill>
              </a:rPr>
              <a:t>)</a:t>
            </a:r>
            <a:r>
              <a:rPr lang="sl-SI" altLang="de-DE" sz="2400" dirty="0">
                <a:solidFill>
                  <a:srgbClr val="333333"/>
                </a:solidFill>
              </a:rPr>
              <a:t>. Zato težje sklepamo o njihovem notranjem doživljanju</a:t>
            </a:r>
            <a:r>
              <a:rPr lang="en-US" altLang="de-DE" sz="2400" dirty="0">
                <a:solidFill>
                  <a:srgbClr val="333333"/>
                </a:solidFill>
              </a:rPr>
              <a:t>.</a:t>
            </a:r>
          </a:p>
          <a:p>
            <a:pPr marL="342900" indent="-342900" defTabSz="914400" fontAlgn="base">
              <a:buClr>
                <a:srgbClr val="333333"/>
              </a:buClr>
              <a:buFont typeface="WingDings"/>
              <a:buChar char=""/>
            </a:pPr>
            <a:r>
              <a:rPr lang="sl-SI" altLang="de-DE" sz="2400" dirty="0">
                <a:solidFill>
                  <a:srgbClr val="333333"/>
                </a:solidFill>
              </a:rPr>
              <a:t>Preden si razložimo izraze na obrazu in geste, moramo upoštevati različne informacije </a:t>
            </a:r>
            <a:r>
              <a:rPr lang="en-US" altLang="de-DE" sz="2400" dirty="0">
                <a:solidFill>
                  <a:srgbClr val="333333"/>
                </a:solidFill>
              </a:rPr>
              <a:t>(</a:t>
            </a:r>
            <a:r>
              <a:rPr lang="sl-SI" altLang="de-DE" sz="2400" dirty="0">
                <a:solidFill>
                  <a:srgbClr val="333333"/>
                </a:solidFill>
              </a:rPr>
              <a:t>situacija</a:t>
            </a:r>
            <a:r>
              <a:rPr lang="en-US" altLang="de-DE" sz="2400" dirty="0">
                <a:solidFill>
                  <a:srgbClr val="333333"/>
                </a:solidFill>
              </a:rPr>
              <a:t>, </a:t>
            </a:r>
            <a:r>
              <a:rPr lang="sl-SI" altLang="de-DE" sz="2400" dirty="0">
                <a:solidFill>
                  <a:srgbClr val="333333"/>
                </a:solidFill>
              </a:rPr>
              <a:t>predhodno znanje o osebi;</a:t>
            </a:r>
            <a:r>
              <a:rPr lang="en-US" altLang="de-DE" sz="2400" dirty="0">
                <a:solidFill>
                  <a:srgbClr val="333333"/>
                </a:solidFill>
              </a:rPr>
              <a:t> </a:t>
            </a:r>
            <a:r>
              <a:rPr lang="sl-SI" altLang="de-DE" sz="2400" dirty="0">
                <a:solidFill>
                  <a:srgbClr val="333333"/>
                </a:solidFill>
              </a:rPr>
              <a:t>če je možno, dirketno vprašajte osebo</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7961628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Naloga 3</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Pokazali vam bomo zaporedje slik</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Slike </a:t>
            </a:r>
            <a:r>
              <a:rPr lang="en-US" altLang="de-DE" sz="2400" dirty="0">
                <a:solidFill>
                  <a:srgbClr val="333333"/>
                </a:solidFill>
              </a:rPr>
              <a:t>1-3 </a:t>
            </a:r>
            <a:r>
              <a:rPr lang="sl-SI" altLang="de-DE" sz="2400" dirty="0">
                <a:solidFill>
                  <a:srgbClr val="333333"/>
                </a:solidFill>
              </a:rPr>
              <a:t>so prikazane v obratnem vrstnem redu, slika 3 je na vrsti kot prva</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Po tem, ko bodo prikazane vse slike, boste morali izbrati, katera od treh ponujenih možnosti najbolj logično zaključuje zgodbo</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storiti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54</a:t>
            </a:fld>
            <a:endParaRPr lang="de-DE" altLang="de-DE">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storiti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55</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storiti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56</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4c!</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57</a:t>
            </a:fld>
            <a:endParaRPr lang="de-DE" altLang="de-DE">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58</a:t>
            </a:fld>
            <a:endParaRPr lang="de-DE" altLang="de-DE">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59</a:t>
            </a:fld>
            <a:endParaRPr lang="de-DE" altLang="de-DE">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60</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61</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62</a:t>
            </a:fld>
            <a:endParaRPr lang="de-DE" altLang="de-DE">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63</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64</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4c!</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65</a:t>
            </a:fld>
            <a:endParaRPr lang="de-DE" altLang="de-DE">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66</a:t>
            </a:fld>
            <a:endParaRPr lang="de-DE" altLang="de-DE">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67</a:t>
            </a:fld>
            <a:endParaRPr lang="de-DE" altLang="de-DE">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68</a:t>
            </a:fld>
            <a:endParaRPr lang="de-DE" altLang="de-DE">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69</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70</a:t>
            </a:fld>
            <a:endParaRPr lang="de-DE" altLang="de-DE">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71</a:t>
            </a:fld>
            <a:endParaRPr lang="de-DE" altLang="de-DE">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72</a:t>
            </a:fld>
            <a:endParaRPr lang="de-DE" altLang="de-DE">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4b!</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73</a:t>
            </a:fld>
            <a:endParaRPr lang="de-DE" altLang="de-DE">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74</a:t>
            </a:fld>
            <a:endParaRPr lang="de-DE" altLang="de-DE">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75</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76</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4b!</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77</a:t>
            </a:fld>
            <a:endParaRPr lang="de-DE" altLang="de-DE">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fant?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78</a:t>
            </a:fld>
            <a:endParaRPr lang="de-DE" altLang="de-DE">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fant?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79</a:t>
            </a:fld>
            <a:endParaRPr lang="de-DE" altLang="de-DE">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fant?</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80</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81</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82</a:t>
            </a:fld>
            <a:endParaRPr lang="de-DE" altLang="de-DE">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83</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84</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4b!</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85</a:t>
            </a:fld>
            <a:endParaRPr lang="de-DE" altLang="de-DE">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86</a:t>
            </a:fld>
            <a:endParaRPr lang="de-DE" altLang="de-DE">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87</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ženska?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88</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4a!</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89</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90</a:t>
            </a:fld>
            <a:endParaRPr lang="de-DE" altLang="de-DE">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91</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namerava moški?</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92</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zgornja zgodba nadaljuje?</a:t>
            </a:r>
          </a:p>
          <a:p>
            <a:pPr algn="ctr" eaLnBrk="1" hangingPunct="1">
              <a:spcBef>
                <a:spcPts val="1200"/>
              </a:spcBef>
              <a:spcAft>
                <a:spcPts val="0"/>
              </a:spcAft>
              <a:buClrTx/>
              <a:buNone/>
            </a:pPr>
            <a:r>
              <a:rPr lang="en-US" altLang="de-DE" sz="2000">
                <a:solidFill>
                  <a:srgbClr val="333333"/>
                </a:solidFill>
                <a:latin typeface="Calibri Light"/>
              </a:rPr>
              <a:t>Prosim pogovorite se o verjetnosti naslednjih možnosti:</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Pravilen odgovor je 4b!</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93</a:t>
            </a:fld>
            <a:endParaRPr lang="de-DE" altLang="de-DE">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Povzetek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94</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l-SI" sz="2400" dirty="0">
                <a:solidFill>
                  <a:srgbClr val="333333"/>
                </a:solidFill>
              </a:rPr>
              <a:t>Do trdnih zaključkov o neki osebi lahko pridemo le, če tisto osebo dobro poznamo ali če smo jo imeli možnost opazovati v različnih situacijah</a:t>
            </a:r>
            <a:r>
              <a:rPr lang="en-GB"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Povzetek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95</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l-SI" sz="2400" dirty="0">
                <a:solidFill>
                  <a:srgbClr val="333333"/>
                </a:solidFill>
              </a:rPr>
              <a:t>Do trdnih zaključkov o neki osebi lahko pridemo le, če tisto osebo dobro poznamo ali če smo jo imeli možnost opazovati v različnih situacijah</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sl-SI" sz="2400" dirty="0">
                <a:solidFill>
                  <a:srgbClr val="333333"/>
                </a:solidFill>
              </a:rPr>
              <a:t>Ko ocenjujemo kompleksne situacije (kot so te, ki so bile predstavljene), je nujno upoštevati vse možne </a:t>
            </a:r>
            <a:r>
              <a:rPr lang="sl-SI" sz="2400">
                <a:solidFill>
                  <a:srgbClr val="333333"/>
                </a:solidFill>
              </a:rPr>
              <a:t>informacije</a:t>
            </a:r>
            <a:r>
              <a:rPr lang="en-US" sz="2400">
                <a:solidFill>
                  <a:srgbClr val="333333"/>
                </a:solidFill>
              </a:rPr>
              <a:t>.</a:t>
            </a:r>
            <a:endParaRPr lang="en-US" sz="2400" dirty="0"/>
          </a:p>
        </p:txBody>
      </p:sp>
    </p:spTree>
    <p:extLst>
      <p:ext uri="{BB962C8B-B14F-4D97-AF65-F5344CB8AC3E}">
        <p14:creationId xmlns:p14="http://schemas.microsoft.com/office/powerpoint/2010/main" val="40622463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Povzetek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96</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sl-SI" sz="2400" dirty="0">
                <a:solidFill>
                  <a:srgbClr val="333333"/>
                </a:solidFill>
              </a:rPr>
              <a:t>Do trdnih zaključkov o neki osebi lahko pridemo le, če tisto osebo dobro poznamo ali če smo jo imeli možnost opazovati v različnih situacijah</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sl-SI" sz="2400" dirty="0">
                <a:solidFill>
                  <a:srgbClr val="333333"/>
                </a:solidFill>
              </a:rPr>
              <a:t>Ko ocenjujemo kompleksne situacije (kot so te, ki so bile predstavljene), je nujno upoštevati vse možne informacije</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sl-SI" sz="2400" dirty="0">
                <a:solidFill>
                  <a:srgbClr val="333333"/>
                </a:solidFill>
              </a:rPr>
              <a:t>Več informacij kot upoštevate, večja je verjetnost pravilnega zaključka</a:t>
            </a:r>
            <a:r>
              <a:rPr lang="en-US" sz="2400" dirty="0">
                <a:solidFill>
                  <a:srgbClr val="333333"/>
                </a:solidFill>
              </a:rPr>
              <a:t>.</a:t>
            </a:r>
            <a:endParaRPr lang="en-US" sz="2400" dirty="0"/>
          </a:p>
        </p:txBody>
      </p:sp>
    </p:spTree>
    <p:extLst>
      <p:ext uri="{BB962C8B-B14F-4D97-AF65-F5344CB8AC3E}">
        <p14:creationId xmlns:p14="http://schemas.microsoft.com/office/powerpoint/2010/main" val="13128467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Naloga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Videli boste zaporedje slik, ki pripovedujejo neko zgodbo</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Poleg slik bodo ponujeni trije možni poteki zgodbe</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Vaša naloga je, da ugotovite, kateri od treh predlogov je najverjetnejši zaključek zgodbe</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nameravata fanta?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98</a:t>
            </a:fld>
            <a:endParaRPr lang="de-DE" altLang="de-DE">
              <a:latin typeface="+mn-lt"/>
              <a:cs typeface="+mn-cs"/>
            </a:endParaRPr>
          </a:p>
        </p:txBody>
      </p:sp>
      <p:sp>
        <p:nvSpPr>
          <p:cNvPr id="12800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Povabiti tretjega fanta, da se igra z njima</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Izvesti potegavščino</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Prositi znanega nogometaša za avtogram</a:t>
            </a:r>
            <a:r>
              <a:rPr lang="en-CA" altLang="de-DE" dirty="0">
                <a:solidFill>
                  <a:srgbClr val="333333"/>
                </a:solidFill>
                <a:latin typeface="+mn-lt"/>
                <a:cs typeface="+mn-cs"/>
              </a:rPr>
              <a:t>.</a:t>
            </a:r>
            <a:endParaRPr lang="en-US" altLang="de-DE"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nameravata fanta?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99</a:t>
            </a:fld>
            <a:endParaRPr lang="de-DE" altLang="de-DE">
              <a:latin typeface="+mn-lt"/>
              <a:cs typeface="+mn-cs"/>
            </a:endParaRPr>
          </a:p>
        </p:txBody>
      </p:sp>
      <p:sp>
        <p:nvSpPr>
          <p:cNvPr id="12902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Povabiti tretjega fanta, da se igra z njima</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Izvesti potegavščino</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Prositi znanega nogometaša za avtogram</a:t>
            </a:r>
            <a:r>
              <a:rPr lang="en-CA" altLang="de-DE" dirty="0">
                <a:solidFill>
                  <a:srgbClr val="333333"/>
                </a:solidFill>
                <a:latin typeface="+mn-lt"/>
                <a:cs typeface="+mn-cs"/>
              </a:rPr>
              <a:t>.</a:t>
            </a:r>
            <a:endParaRPr lang="en-US" altLang="de-DE"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5"/>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nameravata fanta?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100</a:t>
            </a:fld>
            <a:endParaRPr lang="de-DE" altLang="de-DE">
              <a:latin typeface="+mn-lt"/>
              <a:cs typeface="+mn-cs"/>
            </a:endParaRPr>
          </a:p>
        </p:txBody>
      </p:sp>
      <p:sp>
        <p:nvSpPr>
          <p:cNvPr id="13005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Povabiti tretjega fanta, da se igra z njima</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Izvesti potegavščino</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Prositi znanega nogometaša za avtogram</a:t>
            </a:r>
            <a:r>
              <a:rPr lang="en-CA" altLang="de-DE" dirty="0">
                <a:solidFill>
                  <a:srgbClr val="333333"/>
                </a:solidFill>
                <a:latin typeface="+mn-lt"/>
                <a:cs typeface="+mn-cs"/>
              </a:rPr>
              <a:t>.</a:t>
            </a:r>
            <a:endParaRPr lang="en-US" altLang="de-DE"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7"/>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nameravata fanta?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101</a:t>
            </a:fld>
            <a:endParaRPr lang="de-DE" altLang="de-DE">
              <a:latin typeface="+mn-lt"/>
              <a:cs typeface="+mn-cs"/>
            </a:endParaRPr>
          </a:p>
        </p:txBody>
      </p:sp>
      <p:sp>
        <p:nvSpPr>
          <p:cNvPr id="131078"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Povabiti tretjega fanta, da se igra z njima</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Izvesti potegavščino</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Prositi znanega nogometaša za avtogram</a:t>
            </a:r>
            <a:r>
              <a:rPr lang="en-CA" altLang="de-DE" dirty="0">
                <a:solidFill>
                  <a:srgbClr val="333333"/>
                </a:solidFill>
                <a:latin typeface="+mn-lt"/>
                <a:cs typeface="+mn-cs"/>
              </a:rPr>
              <a:t>.</a:t>
            </a:r>
            <a:endParaRPr lang="en-US" altLang="de-DE"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2" name="Rectangle 6"/>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nameravata fanta?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102</a:t>
            </a:fld>
            <a:endParaRPr lang="de-DE" altLang="de-DE">
              <a:latin typeface="+mn-lt"/>
              <a:cs typeface="+mn-cs"/>
            </a:endParaRPr>
          </a:p>
        </p:txBody>
      </p:sp>
      <p:sp>
        <p:nvSpPr>
          <p:cNvPr id="13210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Povabiti tretjega fanta, da se igra z njima</a:t>
            </a:r>
            <a:r>
              <a:rPr lang="en-CA"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l-SI" altLang="de-DE" dirty="0">
                <a:solidFill>
                  <a:srgbClr val="004992"/>
                </a:solidFill>
                <a:latin typeface="+mn-lt"/>
                <a:cs typeface="+mn-cs"/>
              </a:rPr>
              <a:t>Izvesti potegavščino</a:t>
            </a:r>
            <a:r>
              <a:rPr lang="en-CA" altLang="de-DE"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Prositi znanega nogometaša za avtogram</a:t>
            </a:r>
            <a:r>
              <a:rPr lang="en-CA" altLang="de-DE" dirty="0">
                <a:solidFill>
                  <a:srgbClr val="333333"/>
                </a:solidFill>
                <a:latin typeface="+mn-lt"/>
                <a:cs typeface="+mn-cs"/>
              </a:rPr>
              <a:t>.</a:t>
            </a:r>
            <a:endParaRPr lang="en-US" altLang="de-DE"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počneta moška?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103</a:t>
            </a:fld>
            <a:endParaRPr lang="de-DE" altLang="de-DE">
              <a:latin typeface="+mn-lt"/>
              <a:cs typeface="+mn-cs"/>
            </a:endParaRPr>
          </a:p>
        </p:txBody>
      </p:sp>
      <p:sp>
        <p:nvSpPr>
          <p:cNvPr id="13312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Plešeta na mesečini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Poskušata pobegniti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Trenirata</a:t>
            </a:r>
            <a:r>
              <a:rPr lang="en-US" altLang="de-DE"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počneta moška?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104</a:t>
            </a:fld>
            <a:endParaRPr lang="de-DE" altLang="de-DE">
              <a:latin typeface="+mn-lt"/>
              <a:cs typeface="+mn-cs"/>
            </a:endParaRPr>
          </a:p>
        </p:txBody>
      </p:sp>
      <p:sp>
        <p:nvSpPr>
          <p:cNvPr id="134150"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Plešeta na mesečini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Poskušata pobegniti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Trenirata</a:t>
            </a:r>
            <a:r>
              <a:rPr lang="en-US" altLang="de-DE" dirty="0">
                <a:solidFill>
                  <a:srgbClr val="333333"/>
                </a:solidFill>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počneta moška?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105</a:t>
            </a:fld>
            <a:endParaRPr lang="de-DE" altLang="de-DE">
              <a:latin typeface="+mn-lt"/>
              <a:cs typeface="+mn-cs"/>
            </a:endParaRPr>
          </a:p>
        </p:txBody>
      </p:sp>
      <p:sp>
        <p:nvSpPr>
          <p:cNvPr id="13517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Plešeta na mesečini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Poskušata pobegniti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Trenirata</a:t>
            </a:r>
            <a:r>
              <a:rPr lang="en-US" altLang="de-DE"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počneta moška?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106</a:t>
            </a:fld>
            <a:endParaRPr lang="de-DE" altLang="de-DE">
              <a:latin typeface="+mn-lt"/>
              <a:cs typeface="+mn-cs"/>
            </a:endParaRPr>
          </a:p>
        </p:txBody>
      </p:sp>
      <p:sp>
        <p:nvSpPr>
          <p:cNvPr id="13620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Plešeta na mesečini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Poskušata pobegniti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Trenirata</a:t>
            </a:r>
            <a:r>
              <a:rPr lang="en-US" altLang="de-DE"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2" name="Rectangle 6"/>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počneta moška?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107</a:t>
            </a:fld>
            <a:endParaRPr lang="de-DE" altLang="de-DE">
              <a:latin typeface="+mn-lt"/>
              <a:cs typeface="+mn-cs"/>
            </a:endParaRPr>
          </a:p>
        </p:txBody>
      </p:sp>
      <p:sp>
        <p:nvSpPr>
          <p:cNvPr id="13722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Plešeta na mesečini</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l-SI" altLang="de-DE" dirty="0">
                <a:solidFill>
                  <a:srgbClr val="004992"/>
                </a:solidFill>
                <a:latin typeface="+mn-lt"/>
                <a:cs typeface="+mn-cs"/>
              </a:rPr>
              <a:t>Poskušata pobegniti</a:t>
            </a:r>
            <a:r>
              <a:rPr lang="en-US" altLang="de-DE"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Trenirata</a:t>
            </a:r>
            <a:r>
              <a:rPr lang="en-US" altLang="de-DE"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 fant?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108</a:t>
            </a:fld>
            <a:endParaRPr lang="de-DE" altLang="de-DE">
              <a:latin typeface="+mn-lt"/>
              <a:cs typeface="+mn-cs"/>
            </a:endParaRPr>
          </a:p>
        </p:txBody>
      </p:sp>
      <p:sp>
        <p:nvSpPr>
          <p:cNvPr id="13824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Uživa v rojstnodnevnem darilu</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Zavija darilo</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 prestrašiti svojo sestro</a:t>
            </a:r>
            <a:r>
              <a:rPr lang="en-US" altLang="de-DE"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Rectangle 4"/>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 fant?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109</a:t>
            </a:fld>
            <a:endParaRPr lang="de-DE" altLang="de-DE">
              <a:latin typeface="+mn-lt"/>
              <a:cs typeface="+mn-cs"/>
            </a:endParaRPr>
          </a:p>
        </p:txBody>
      </p:sp>
      <p:sp>
        <p:nvSpPr>
          <p:cNvPr id="13927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Uživa v rojstnodnevnem darilu</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Zavija darilo</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 prestrašiti svojo sestro</a:t>
            </a:r>
            <a:r>
              <a:rPr lang="en-US" altLang="de-DE" dirty="0">
                <a:solidFill>
                  <a:srgbClr val="333333"/>
                </a:solidFill>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3" name="Rectangle 5"/>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 fant?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110</a:t>
            </a:fld>
            <a:endParaRPr lang="de-DE" altLang="de-DE">
              <a:latin typeface="+mn-lt"/>
              <a:cs typeface="+mn-cs"/>
            </a:endParaRPr>
          </a:p>
        </p:txBody>
      </p:sp>
      <p:sp>
        <p:nvSpPr>
          <p:cNvPr id="14029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Uživa v rojstnodnevnem darilu</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Zavija darilo</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 prestrašiti svojo sestro</a:t>
            </a:r>
            <a:r>
              <a:rPr lang="en-US" altLang="de-DE"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8" name="Rectangle 6"/>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 fant?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111</a:t>
            </a:fld>
            <a:endParaRPr lang="de-DE" altLang="de-DE">
              <a:latin typeface="+mn-lt"/>
              <a:cs typeface="+mn-cs"/>
            </a:endParaRPr>
          </a:p>
        </p:txBody>
      </p:sp>
      <p:sp>
        <p:nvSpPr>
          <p:cNvPr id="14132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Uživa v rojstnodnevnem darilu</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Zavija darilo</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Poskuša prestrašiti svojo sestro</a:t>
            </a:r>
            <a:r>
              <a:rPr lang="en-US" altLang="de-DE" dirty="0">
                <a:solidFill>
                  <a:srgbClr val="333333"/>
                </a:solidFill>
                <a:latin typeface="+mn-lt"/>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1" name="Rectangle 5"/>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Kaj počne fant?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3" name="Slide Number Placeholder 2"/>
          <p:cNvSpPr>
            <a:spLocks noGrp="1"/>
          </p:cNvSpPr>
          <p:nvPr>
            <p:ph type="sldNum" sz="quarter" idx="12"/>
          </p:nvPr>
        </p:nvSpPr>
        <p:spPr/>
        <p:txBody>
          <a:bodyPr/>
          <a:lstStyle/>
          <a:p>
            <a:fld id="{19C87F44-B3A3-4053-A2E1-A4DFF437A827}" type="slidenum">
              <a:rPr lang="de-DE" altLang="de-DE" smtClean="0">
                <a:latin typeface="+mn-lt"/>
                <a:cs typeface="+mn-cs"/>
              </a:rPr>
              <a:pPr/>
              <a:t>112</a:t>
            </a:fld>
            <a:endParaRPr lang="de-DE" altLang="de-DE">
              <a:latin typeface="+mn-lt"/>
              <a:cs typeface="+mn-cs"/>
            </a:endParaRPr>
          </a:p>
        </p:txBody>
      </p:sp>
      <p:sp>
        <p:nvSpPr>
          <p:cNvPr id="14234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Uživa v rojstnodnevnem darilu</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l-SI" altLang="de-DE" dirty="0">
                <a:solidFill>
                  <a:srgbClr val="333333"/>
                </a:solidFill>
                <a:latin typeface="+mn-lt"/>
                <a:cs typeface="+mn-cs"/>
              </a:rPr>
              <a:t>Zavija darilo</a:t>
            </a:r>
            <a:r>
              <a:rPr lang="en-US" altLang="de-DE"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l-SI" altLang="de-DE" dirty="0">
                <a:solidFill>
                  <a:srgbClr val="004992"/>
                </a:solidFill>
                <a:latin typeface="+mn-lt"/>
                <a:cs typeface="+mn-cs"/>
              </a:rPr>
              <a:t>Poskuša prestrašiti svojo sestro</a:t>
            </a:r>
            <a:r>
              <a:rPr lang="en-US" altLang="de-DE" dirty="0">
                <a:solidFill>
                  <a:srgbClr val="004992"/>
                </a:solidFill>
                <a:latin typeface="+mn-lt"/>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Do trdnih zaključkov o neki osebi lahko pridemo le, če tisto osebo dobro poznamo ali če smo jo imeli možnost opazovati v različnih situacijah</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Do trdnih zaključkov o neki osebi lahko pridemo le, če tisto osebo dobro poznamo ali če smo jo imeli možnost opazovati v različnih situacijah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Izrazi na obrazu in geste so pomemben pokazatelj tega, kar človek čuti, vendar nas včasih lahko </a:t>
            </a:r>
            <a:r>
              <a:rPr lang="sl-SI" altLang="de-DE" sz="2400">
                <a:solidFill>
                  <a:srgbClr val="333333"/>
                </a:solidFill>
              </a:rPr>
              <a:t>zavedejo</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114</a:t>
            </a:fld>
            <a:endParaRPr lang="de-DE" altLang="de-DE">
              <a:latin typeface="+mn-lt"/>
              <a:cs typeface="+mn-cs"/>
            </a:endParaRPr>
          </a:p>
        </p:txBody>
      </p:sp>
    </p:spTree>
    <p:extLst>
      <p:ext uri="{BB962C8B-B14F-4D97-AF65-F5344CB8AC3E}">
        <p14:creationId xmlns:p14="http://schemas.microsoft.com/office/powerpoint/2010/main" val="75511050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Do trdnih zaključkov o neki osebi lahko pridemo le, če tisto osebo dobro poznamo ali če smo jo imeli možnost opazovati v različnih situacijah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Izrazi na obrazu in geste so pomemben pokazatelj tega, kar človek čuti, vendar nas včasih lahko zavedejo</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Ko ocenjujemo kompleksne situacije, je nujno upoštevati vse možne </a:t>
            </a:r>
            <a:r>
              <a:rPr lang="sl-SI" altLang="de-DE" sz="2400">
                <a:solidFill>
                  <a:srgbClr val="333333"/>
                </a:solidFill>
              </a:rPr>
              <a:t>informacije</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115</a:t>
            </a:fld>
            <a:endParaRPr lang="de-DE" altLang="de-DE">
              <a:latin typeface="+mn-lt"/>
              <a:cs typeface="+mn-cs"/>
            </a:endParaRPr>
          </a:p>
        </p:txBody>
      </p:sp>
    </p:spTree>
    <p:extLst>
      <p:ext uri="{BB962C8B-B14F-4D97-AF65-F5344CB8AC3E}">
        <p14:creationId xmlns:p14="http://schemas.microsoft.com/office/powerpoint/2010/main" val="10082644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Do trdnih zaključkov o neki osebi lahko pridemo le, če tisto osebo dobro poznamo ali če smo jo imeli možnost opazovati v različnih situacijah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Izrazi na obrazu in geste so pomemben pokazatelj tega, kar človek čuti, vendar nas včasih lahko zavedejo</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Ko ocenjujemo kompleksne situacije, je nujno upoštevati vse možne informacije</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Več informacij kot upoštevate, večja je verjetnost pravilnega zaključka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116</a:t>
            </a:fld>
            <a:endParaRPr lang="de-DE" altLang="de-DE">
              <a:latin typeface="+mn-lt"/>
              <a:cs typeface="+mn-cs"/>
            </a:endParaRPr>
          </a:p>
        </p:txBody>
      </p:sp>
    </p:spTree>
    <p:extLst>
      <p:ext uri="{BB962C8B-B14F-4D97-AF65-F5344CB8AC3E}">
        <p14:creationId xmlns:p14="http://schemas.microsoft.com/office/powerpoint/2010/main" val="22286264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Med psihozo so ljudje nagnjeni k temu, da si napačno razlagajo ali dajo preveliko težo izrazom na obrazu ali vedenju drugih</a:t>
            </a:r>
            <a:r>
              <a:rPr lang="en-AU" altLang="de-DE" sz="2400" dirty="0">
                <a:solidFill>
                  <a:srgbClr val="333333"/>
                </a:solidFill>
              </a:rPr>
              <a:t>.</a:t>
            </a: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Ivan je imel fiksno idejo, da je fant od </a:t>
            </a:r>
            <a:r>
              <a:rPr lang="en-AU" altLang="de-DE" sz="2400" dirty="0">
                <a:solidFill>
                  <a:srgbClr val="333333"/>
                </a:solidFill>
              </a:rPr>
              <a:t>Jodie Foster</a:t>
            </a:r>
            <a:r>
              <a:rPr lang="sl-SI" altLang="de-DE" sz="2400" dirty="0">
                <a:solidFill>
                  <a:srgbClr val="333333"/>
                </a:solidFill>
              </a:rPr>
              <a:t>. Pisal ji je ljubezenska pisma in načrtoval prihodnost z njo.</a:t>
            </a:r>
            <a:endParaRPr lang="en-US" altLang="de-DE" sz="2400" dirty="0">
              <a:solidFill>
                <a:srgbClr val="333333"/>
              </a:solidFill>
            </a:endParaRPr>
          </a:p>
          <a:p>
            <a:pPr lvl="0" defTabSz="914400" fontAlgn="base"/>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Na premieri filma je videl </a:t>
            </a:r>
            <a:r>
              <a:rPr lang="en-AU" altLang="de-DE" sz="2400" dirty="0">
                <a:solidFill>
                  <a:srgbClr val="333333"/>
                </a:solidFill>
              </a:rPr>
              <a:t>Jodie Foster. </a:t>
            </a:r>
            <a:r>
              <a:rPr lang="sl-SI" altLang="de-DE" sz="2400" dirty="0">
                <a:solidFill>
                  <a:srgbClr val="333333"/>
                </a:solidFill>
              </a:rPr>
              <a:t>Veselo je pomahala množici in njemu </a:t>
            </a:r>
            <a:r>
              <a:rPr lang="sl-SI" altLang="de-DE" sz="2400" i="1" dirty="0">
                <a:solidFill>
                  <a:srgbClr val="333333"/>
                </a:solidFill>
              </a:rPr>
              <a:t>tako kot tudi drugim.</a:t>
            </a:r>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Med psihozo so ljudje nagnjeni k temu, da si napačno razlagajo ali dajo preveliko težo izrazom na obrazu ali vedenju drugih</a:t>
            </a:r>
            <a:r>
              <a:rPr lang="en-AU" altLang="de-DE" sz="2400" dirty="0">
                <a:solidFill>
                  <a:srgbClr val="333333"/>
                </a:solidFill>
              </a:rPr>
              <a:t>.</a:t>
            </a: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Ivan je imel fiksno idejo, da je fant od </a:t>
            </a:r>
            <a:r>
              <a:rPr lang="en-AU" altLang="de-DE" sz="2400" dirty="0">
                <a:solidFill>
                  <a:srgbClr val="333333"/>
                </a:solidFill>
              </a:rPr>
              <a:t>Jodie Foster</a:t>
            </a:r>
            <a:r>
              <a:rPr lang="sl-SI" altLang="de-DE" sz="2400" dirty="0">
                <a:solidFill>
                  <a:srgbClr val="333333"/>
                </a:solidFill>
              </a:rPr>
              <a:t>. Pisal ji je ljubezenska pisma in načrtoval prihodnost z njo.</a:t>
            </a:r>
            <a:endParaRPr lang="en-US" altLang="de-DE" sz="2400" dirty="0">
              <a:solidFill>
                <a:srgbClr val="333333"/>
              </a:solidFill>
            </a:endParaRPr>
          </a:p>
          <a:p>
            <a:pPr lvl="0" defTabSz="914400" fontAlgn="base"/>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Na premieri filma je videl </a:t>
            </a:r>
            <a:r>
              <a:rPr lang="en-AU" altLang="de-DE" sz="2400" dirty="0">
                <a:solidFill>
                  <a:srgbClr val="333333"/>
                </a:solidFill>
              </a:rPr>
              <a:t>Jodie Foster. </a:t>
            </a:r>
            <a:r>
              <a:rPr lang="sl-SI" altLang="de-DE" sz="2400" dirty="0">
                <a:solidFill>
                  <a:srgbClr val="333333"/>
                </a:solidFill>
              </a:rPr>
              <a:t>Veselo je pomahala množici in njemu </a:t>
            </a:r>
            <a:r>
              <a:rPr lang="sl-SI" altLang="de-DE" sz="2400" i="1" dirty="0">
                <a:solidFill>
                  <a:srgbClr val="333333"/>
                </a:solidFill>
              </a:rPr>
              <a:t>tako kot tudi drugim.</a:t>
            </a:r>
          </a:p>
          <a:p>
            <a:pPr lvl="0" defTabSz="914400" fontAlgn="base"/>
            <a:r>
              <a:rPr lang="sl-SI" altLang="de-DE" sz="2400" dirty="0">
                <a:solidFill>
                  <a:srgbClr val="333333"/>
                </a:solidFill>
              </a:rPr>
              <a:t>Veliko stvari je v očeh tistega, ki gleda</a:t>
            </a:r>
            <a:r>
              <a:rPr lang="de-DE" altLang="de-DE" sz="2400" dirty="0">
                <a:solidFill>
                  <a:srgbClr val="333333"/>
                </a:solidFill>
              </a:rPr>
              <a:t>. </a:t>
            </a:r>
            <a:r>
              <a:rPr lang="sl-SI" altLang="de-DE" sz="2400" dirty="0">
                <a:solidFill>
                  <a:srgbClr val="333333"/>
                </a:solidFill>
              </a:rPr>
              <a:t>Naša čustva vplivajo na naše zaznavanje, zlasti kadar se počutimo ogrožene</a:t>
            </a:r>
            <a:r>
              <a:rPr lang="de-DE" altLang="de-DE" sz="2400" dirty="0">
                <a:solidFill>
                  <a:srgbClr val="333333"/>
                </a:solidFill>
              </a:rPr>
              <a:t>. </a:t>
            </a:r>
            <a:r>
              <a:rPr lang="sl-SI" altLang="de-DE" sz="2400" dirty="0">
                <a:solidFill>
                  <a:srgbClr val="333333"/>
                </a:solidFill>
              </a:rPr>
              <a:t>Ko smo tesnobni, se nam zdi okolica sovražna</a:t>
            </a:r>
            <a:r>
              <a:rPr lang="de-DE" altLang="de-DE" sz="2400" dirty="0">
                <a:solidFill>
                  <a:srgbClr val="333333"/>
                </a:solidFill>
              </a:rPr>
              <a:t>. </a:t>
            </a:r>
            <a:r>
              <a:rPr lang="sl-SI" altLang="de-DE" sz="2400" dirty="0">
                <a:solidFill>
                  <a:srgbClr val="333333"/>
                </a:solidFill>
              </a:rPr>
              <a:t>Ko smo ekstremno srečni, se lahko pojavi močan občutek nepremagljivosti ali ljubljenosti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9666390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6206A882-4AEC-4B94-97B2-93C034C1DE82}" type="slidenum">
              <a:rPr lang="de-DE" altLang="de-DE" smtClean="0">
                <a:latin typeface="+mn-lt"/>
                <a:cs typeface="+mn-cs"/>
              </a: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0510060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34371788"/>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424966709"/>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Metakognitivni trening 4 – Sposobnost sočustvovanja (empatije) z drugimi - I del</a:t>
            </a:r>
          </a:p>
        </p:txBody>
      </p:sp>
      <p:sp>
        <p:nvSpPr>
          <p:cNvPr id="4" name="Slide Number Placeholder 3"/>
          <p:cNvSpPr>
            <a:spLocks noGrp="1"/>
          </p:cNvSpPr>
          <p:nvPr>
            <p:ph type="sldNum" sz="quarter" idx="12"/>
          </p:nvPr>
        </p:nvSpPr>
        <p:spPr/>
        <p:txBody>
          <a:bodyPr/>
          <a:lstStyle/>
          <a:p>
            <a:fld id="{19C87F44-B3A3-4053-A2E1-A4DFF437A827}" type="slidenum">
              <a:rPr lang="de-DE" altLang="de-DE" smtClean="0">
                <a:latin typeface="+mn-lt"/>
                <a:cs typeface="+mn-cs"/>
              </a: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837023072"/>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7022</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Wingdings</vt:lpstr>
      <vt:lpstr>Calibri Light</vt:lpstr>
      <vt:lpstr>Symbol</vt:lpstr>
      <vt:lpstr>Times New Roman</vt:lpstr>
      <vt:lpstr>Arial</vt:lpstr>
      <vt:lpstr>Verdana</vt:lpstr>
      <vt:lpstr>Wingdings</vt:lpstr>
      <vt:lpstr>Calibri</vt:lpstr>
      <vt:lpstr>UKE_PPT-Vorlage_16zu9</vt:lpstr>
      <vt:lpstr>MCT 4 A – Sposobnost sočustvovanja (empatije) z drugimi - I del</vt:lpstr>
      <vt:lpstr>Kako lahko prepoznam in razumem, kaj občuti druga oseba...?</vt:lpstr>
      <vt:lpstr>Kako lahko prepoznam in razumem, kaj občuti druga oseba...?</vt:lpstr>
      <vt:lpstr>Kako lahko prepoznam in razumem, kaj občuti druga oseba...?</vt:lpstr>
      <vt:lpstr>Kako lahko prepoznam in razumem, kaj občuti druga oseba...?</vt:lpstr>
      <vt:lpstr>Kako lahko prepoznam in razumem, kaj občuti druga oseba...?</vt:lpstr>
      <vt:lpstr>Kako lahko prepoznam in razumem, kaj občuti druga oseba...?</vt:lpstr>
      <vt:lpstr>Kako lahko prepoznam in razumem, kaj občuti druga oseba...?</vt:lpstr>
      <vt:lpstr>Kako lahko prepoznam in razumem, kaj občuti druga oseba...?</vt:lpstr>
      <vt:lpstr>Zakaj to delamo?</vt:lpstr>
      <vt:lpstr>Zakaj to delamo?</vt:lpstr>
      <vt:lpstr>Kako težave s prepoznavanjem čustev drugih vodijo do napačnih razlag v času psihoze – primeri</vt:lpstr>
      <vt:lpstr>Naloga 1</vt:lpstr>
      <vt:lpstr>Prosim, poimenujte osnovna človeška čustva</vt:lpstr>
      <vt:lpstr>Prosim, poimenujte osnovna človeška čustva</vt:lpstr>
      <vt:lpstr>Čustva/občutki Včasih je lahko razumeti, kako se nekdo drug počuti... Še posebej, če poznamo kontekst...</vt:lpstr>
      <vt:lpstr>Čustva/občutki Včasih je lahko razumeti, kako se nekdo drug počuti... Še posebej, če poznamo kontekst...</vt:lpstr>
      <vt:lpstr>PowerPoint-Präsentation</vt:lpstr>
      <vt:lpstr>PowerPoint-Präsentation</vt:lpstr>
      <vt:lpstr>Ali lahko sklepamo o karakterju ali poklicu osebe samo na podlagi videza?</vt:lpstr>
      <vt:lpstr>Ali ste vedeli!?</vt:lpstr>
      <vt:lpstr>Druge države, drugi običaji! Pogoste napačne razlage gest in mimike</vt:lpstr>
      <vt:lpstr>Druge države, drugi običaji! Pogoste napačne razlage gest in mimike</vt:lpstr>
      <vt:lpstr>Druge države, drugi običaji! Pogoste napačne razlage gest in mimike</vt:lpstr>
      <vt:lpstr>Druge države, drugi običaji! Pogoste napačne razlage gest in mimike</vt:lpstr>
      <vt:lpstr>Naloga 2</vt:lpstr>
      <vt:lpstr>Kako se ta oseba počuti ali kaj dela? Kako prepričani ste?</vt:lpstr>
      <vt:lpstr>PowerPoint-Präsentation</vt:lpstr>
      <vt:lpstr>Kako se ta oseba počuti ali kaj dela? Kako prepričani ste?</vt:lpstr>
      <vt:lpstr>PowerPoint-Präsentation</vt:lpstr>
      <vt:lpstr>Kako se ta oseba počuti ali kaj dela? Kako prepričani ste?</vt:lpstr>
      <vt:lpstr>PowerPoint-Präsentation</vt:lpstr>
      <vt:lpstr>Kako se ta oseba počuti ali kaj dela? Kako prepričani ste?</vt:lpstr>
      <vt:lpstr>PowerPoint-Präsentation</vt:lpstr>
      <vt:lpstr>Kako se ta oseba počuti ali kaj dela? Kako prepričani ste?</vt:lpstr>
      <vt:lpstr>PowerPoint-Präsentation</vt:lpstr>
      <vt:lpstr>Izbirno: video posnetki</vt:lpstr>
      <vt:lpstr>Kako se ta oseba počuti ali kaj dela? Kako prepričani ste?</vt:lpstr>
      <vt:lpstr>PowerPoint-Präsentation</vt:lpstr>
      <vt:lpstr>Kako se ta oseba počuti ali kaj dela? Kako prepričani ste?</vt:lpstr>
      <vt:lpstr>PowerPoint-Präsentation</vt:lpstr>
      <vt:lpstr>Kako se ta oseba počuti ali kaj dela? Kako prepričani ste?</vt:lpstr>
      <vt:lpstr>PowerPoint-Präsentation</vt:lpstr>
      <vt:lpstr>Kako se ta oseba počuti ali kaj dela? Kako prepričani ste?</vt:lpstr>
      <vt:lpstr>PowerPoint-Präsentation</vt:lpstr>
      <vt:lpstr>Kako se ta oseba počuti ali kaj dela? Kako prepričani ste?</vt:lpstr>
      <vt:lpstr>PowerPoint-Präsentation</vt:lpstr>
      <vt:lpstr>Kako se ta oseba počuti ali kaj dela? Kako prepričani ste?</vt:lpstr>
      <vt:lpstr>PowerPoint-Präsentation</vt:lpstr>
      <vt:lpstr>Prvi zaključek!</vt:lpstr>
      <vt:lpstr>Prvi zaključek!</vt:lpstr>
      <vt:lpstr>Prvi zaključek!</vt:lpstr>
      <vt:lpstr>Naloga 3</vt:lpstr>
      <vt:lpstr>Kaj namerava storiti moški?</vt:lpstr>
      <vt:lpstr>Kaj namerava storiti moški?</vt:lpstr>
      <vt:lpstr>Kaj namerava storiti moški?</vt:lpstr>
      <vt:lpstr>Pravilen odgovor je 4c!</vt:lpstr>
      <vt:lpstr>Kaj namerava ženska?</vt:lpstr>
      <vt:lpstr>Kaj namerava ženska?</vt:lpstr>
      <vt:lpstr>Kaj namerava ženska?</vt:lpstr>
      <vt:lpstr>Pravilen odgovor je 4a!</vt:lpstr>
      <vt:lpstr>Kaj namerava moški?</vt:lpstr>
      <vt:lpstr>Kaj namerava moški?</vt:lpstr>
      <vt:lpstr>Kaj namerava moški?</vt:lpstr>
      <vt:lpstr>Pravilen odgovor je 4c!</vt:lpstr>
      <vt:lpstr>Kaj namerava ženska?</vt:lpstr>
      <vt:lpstr>Kaj namerava ženska?</vt:lpstr>
      <vt:lpstr>Kaj namerava ženska?</vt:lpstr>
      <vt:lpstr>Pravilen odgovor je 4a!</vt:lpstr>
      <vt:lpstr>Kaj namerava ženska?</vt:lpstr>
      <vt:lpstr>Kaj namerava ženska?</vt:lpstr>
      <vt:lpstr>Kaj namerava ženska?</vt:lpstr>
      <vt:lpstr>Pravilen odgovor je 4b!</vt:lpstr>
      <vt:lpstr>Kaj namerava ženska?</vt:lpstr>
      <vt:lpstr>Kaj namerava ženska?</vt:lpstr>
      <vt:lpstr>Kaj namerava ženska?</vt:lpstr>
      <vt:lpstr>Pravilen odgovor je 4b!</vt:lpstr>
      <vt:lpstr>Kaj namerava fant?</vt:lpstr>
      <vt:lpstr>Kaj namerava fant?</vt:lpstr>
      <vt:lpstr>Kaj namerava fant?</vt:lpstr>
      <vt:lpstr>Pravilen odgovor je 4a!</vt:lpstr>
      <vt:lpstr>Kaj namerava moški?</vt:lpstr>
      <vt:lpstr>Kaj namerava moški?</vt:lpstr>
      <vt:lpstr>Kaj namerava moški?</vt:lpstr>
      <vt:lpstr>Pravilen odgovor je 4b!</vt:lpstr>
      <vt:lpstr>Kaj namerava ženska?</vt:lpstr>
      <vt:lpstr>Kaj namerava ženska?</vt:lpstr>
      <vt:lpstr>Kaj namerava ženska?</vt:lpstr>
      <vt:lpstr>Pravilen odgovor je 4a!</vt:lpstr>
      <vt:lpstr>Kaj namerava moški?</vt:lpstr>
      <vt:lpstr>Kaj namerava moški?</vt:lpstr>
      <vt:lpstr>Kaj namerava moški?</vt:lpstr>
      <vt:lpstr>Pravilen odgovor je 4b!</vt:lpstr>
      <vt:lpstr>Povzetek</vt:lpstr>
      <vt:lpstr>Povzetek</vt:lpstr>
      <vt:lpstr>Povzetek</vt:lpstr>
      <vt:lpstr>Naloga 4</vt:lpstr>
      <vt:lpstr>Kaj nameravata fanta?</vt:lpstr>
      <vt:lpstr>Kaj nameravata fanta?</vt:lpstr>
      <vt:lpstr>Kaj nameravata fanta?</vt:lpstr>
      <vt:lpstr>Kaj nameravata fanta?</vt:lpstr>
      <vt:lpstr>Kaj nameravata fanta?</vt:lpstr>
      <vt:lpstr>Kaj počneta moška?</vt:lpstr>
      <vt:lpstr>Kaj počneta moška?</vt:lpstr>
      <vt:lpstr>Kaj počneta moška?</vt:lpstr>
      <vt:lpstr>Kaj počneta moška?</vt:lpstr>
      <vt:lpstr>Kaj počneta moška?</vt:lpstr>
      <vt:lpstr>Kaj počne fant?</vt:lpstr>
      <vt:lpstr>Kaj počne fant?</vt:lpstr>
      <vt:lpstr>Kaj počne fant?</vt:lpstr>
      <vt:lpstr>Kaj počne fant?</vt:lpstr>
      <vt:lpstr>Kaj počne fant?</vt:lpstr>
      <vt:lpstr>Uporaba v vsakdanjem življenju</vt:lpstr>
      <vt:lpstr>Uporaba v vsakdanjem življenju</vt:lpstr>
      <vt:lpstr>Uporaba v vsakdanjem življenju</vt:lpstr>
      <vt:lpstr>Uporaba v vsakdanjem življenju</vt:lpstr>
      <vt:lpstr>Kako je to povezano s psihozo?</vt:lpstr>
      <vt:lpstr>Kako je to povezano s psihozo?</vt:lpstr>
      <vt:lpstr>Hvala za vašo pozornost!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434</cp:revision>
  <dcterms:created xsi:type="dcterms:W3CDTF">2004-07-26T08:39:44Z</dcterms:created>
  <dcterms:modified xsi:type="dcterms:W3CDTF">2025-01-09T17:59:14Z</dcterms:modified>
</cp:coreProperties>
</file>