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5" r:id="rId1"/>
    <p:sldMasterId id="2147483964" r:id="rId2"/>
    <p:sldMasterId id="2147483977" r:id="rId3"/>
  </p:sldMasterIdLst>
  <p:notesMasterIdLst>
    <p:notesMasterId r:id="rId88"/>
  </p:notesMasterIdLst>
  <p:handoutMasterIdLst>
    <p:handoutMasterId r:id="rId89"/>
  </p:handoutMasterIdLst>
  <p:sldIdLst>
    <p:sldId id="712" r:id="rId4"/>
    <p:sldId id="652" r:id="rId5"/>
    <p:sldId id="690" r:id="rId6"/>
    <p:sldId id="691" r:id="rId7"/>
    <p:sldId id="654" r:id="rId8"/>
    <p:sldId id="692" r:id="rId9"/>
    <p:sldId id="693" r:id="rId10"/>
    <p:sldId id="694" r:id="rId11"/>
    <p:sldId id="476" r:id="rId12"/>
    <p:sldId id="664" r:id="rId13"/>
    <p:sldId id="695" r:id="rId14"/>
    <p:sldId id="696" r:id="rId15"/>
    <p:sldId id="569" r:id="rId16"/>
    <p:sldId id="585" r:id="rId17"/>
    <p:sldId id="584" r:id="rId18"/>
    <p:sldId id="625" r:id="rId19"/>
    <p:sldId id="570" r:id="rId20"/>
    <p:sldId id="697" r:id="rId21"/>
    <p:sldId id="609" r:id="rId22"/>
    <p:sldId id="572" r:id="rId23"/>
    <p:sldId id="698" r:id="rId24"/>
    <p:sldId id="699" r:id="rId25"/>
    <p:sldId id="700" r:id="rId26"/>
    <p:sldId id="481" r:id="rId27"/>
    <p:sldId id="482" r:id="rId28"/>
    <p:sldId id="607" r:id="rId29"/>
    <p:sldId id="608" r:id="rId30"/>
    <p:sldId id="520" r:id="rId31"/>
    <p:sldId id="521" r:id="rId32"/>
    <p:sldId id="483" r:id="rId33"/>
    <p:sldId id="484" r:id="rId34"/>
    <p:sldId id="596" r:id="rId35"/>
    <p:sldId id="597" r:id="rId36"/>
    <p:sldId id="711" r:id="rId37"/>
    <p:sldId id="598" r:id="rId38"/>
    <p:sldId id="599" r:id="rId39"/>
    <p:sldId id="505" r:id="rId40"/>
    <p:sldId id="506" r:id="rId41"/>
    <p:sldId id="544" r:id="rId42"/>
    <p:sldId id="545" r:id="rId43"/>
    <p:sldId id="495" r:id="rId44"/>
    <p:sldId id="496" r:id="rId45"/>
    <p:sldId id="600" r:id="rId46"/>
    <p:sldId id="601" r:id="rId47"/>
    <p:sldId id="602" r:id="rId48"/>
    <p:sldId id="603" r:id="rId49"/>
    <p:sldId id="513" r:id="rId50"/>
    <p:sldId id="514" r:id="rId51"/>
    <p:sldId id="604" r:id="rId52"/>
    <p:sldId id="605" r:id="rId53"/>
    <p:sldId id="551" r:id="rId54"/>
    <p:sldId id="662" r:id="rId55"/>
    <p:sldId id="515" r:id="rId56"/>
    <p:sldId id="516" r:id="rId57"/>
    <p:sldId id="633" r:id="rId58"/>
    <p:sldId id="507" r:id="rId59"/>
    <p:sldId id="508" r:id="rId60"/>
    <p:sldId id="680" r:id="rId61"/>
    <p:sldId id="663" r:id="rId62"/>
    <p:sldId id="573" r:id="rId63"/>
    <p:sldId id="574" r:id="rId64"/>
    <p:sldId id="575" r:id="rId65"/>
    <p:sldId id="576" r:id="rId66"/>
    <p:sldId id="682" r:id="rId67"/>
    <p:sldId id="702" r:id="rId68"/>
    <p:sldId id="703" r:id="rId69"/>
    <p:sldId id="704" r:id="rId70"/>
    <p:sldId id="701" r:id="rId71"/>
    <p:sldId id="705" r:id="rId72"/>
    <p:sldId id="706" r:id="rId73"/>
    <p:sldId id="631" r:id="rId74"/>
    <p:sldId id="707" r:id="rId75"/>
    <p:sldId id="709" r:id="rId76"/>
    <p:sldId id="710" r:id="rId77"/>
    <p:sldId id="644" r:id="rId78"/>
    <p:sldId id="713" r:id="rId79"/>
    <p:sldId id="714" r:id="rId80"/>
    <p:sldId id="715" r:id="rId81"/>
    <p:sldId id="716" r:id="rId82"/>
    <p:sldId id="717" r:id="rId83"/>
    <p:sldId id="718" r:id="rId84"/>
    <p:sldId id="719" r:id="rId85"/>
    <p:sldId id="672" r:id="rId86"/>
    <p:sldId id="673" r:id="rId8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30" y="66"/>
      </p:cViewPr>
      <p:guideLst>
        <p:guide orient="horz" pos="3339"/>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98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s>
</file>

<file path=ppt/_rels/viewProps.xml.rels><?xml version="1.0" encoding="UTF-8" standalone="yes"?>
<Relationships xmlns="http://schemas.openxmlformats.org/package/2006/relationships"><Relationship Id="rId1"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69BB3AC-332A-40CC-B787-681CF001005B}" type="slidenum">
              <a:rPr lang="en-GB" altLang="de-DE"/>
              <a:pPr/>
              <a:t>‹Nr.›</a:t>
            </a:fld>
            <a:endParaRPr lang="en-GB" altLang="de-DE"/>
          </a:p>
        </p:txBody>
      </p:sp>
    </p:spTree>
    <p:extLst>
      <p:ext uri="{BB962C8B-B14F-4D97-AF65-F5344CB8AC3E}">
        <p14:creationId xmlns:p14="http://schemas.microsoft.com/office/powerpoint/2010/main" val="1283823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1571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21B49274-A8E3-4F8C-9714-6D67FBBDEA9C}" type="slidenum">
              <a:rPr lang="de-DE" altLang="de-DE"/>
              <a:pPr/>
              <a:t>‹Nr.›</a:t>
            </a:fld>
            <a:endParaRPr lang="de-DE" altLang="de-DE"/>
          </a:p>
        </p:txBody>
      </p:sp>
    </p:spTree>
    <p:extLst>
      <p:ext uri="{BB962C8B-B14F-4D97-AF65-F5344CB8AC3E}">
        <p14:creationId xmlns:p14="http://schemas.microsoft.com/office/powerpoint/2010/main" val="3758850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4110A0C-781A-41E2-9376-F30A7035A065}"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99686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4110A0C-781A-41E2-9376-F30A7035A065}"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996865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4110A0C-781A-41E2-9376-F30A7035A065}"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996865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8FE9AB-7642-4723-9D6B-19A877E0FABA}"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43696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8FE9AB-7642-4723-9D6B-19A877E0FABA}"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43696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8FE9AB-7642-4723-9D6B-19A877E0FABA}"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43696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8FE9AB-7642-4723-9D6B-19A877E0FABA}"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43696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5C6FBA-D84A-4C14-8343-FA7E37B02223}"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270573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9188A9-ED0D-46D7-A7A3-2F0990E6EA0B}"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957752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9188A9-ED0D-46D7-A7A3-2F0990E6EA0B}"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957752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9188A9-ED0D-46D7-A7A3-2F0990E6EA0B}"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957752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BCB1AF4-8D1A-4D4B-B7FB-2D82EEADBD8B}"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1253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B8AAEA-C722-46DC-B17E-1852F0BC24F9}"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58437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23A4DF-470C-47EA-BE63-CF2E2B598162}"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07547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F1E9EA-2FC6-4BF0-86F6-2B9DB3BDFDE1}"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687171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EFF0B7-F2AD-45B6-A5CB-8078D019211E}"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259391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EFF0B7-F2AD-45B6-A5CB-8078D019211E}"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259391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83DB1B-2BC7-4CD4-B775-E749FB6F47C7}"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3877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E488E-EFDA-4A48-831A-1678506E7483}"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969994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E488E-EFDA-4A48-831A-1678506E7483}"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969994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E488E-EFDA-4A48-831A-1678506E7483}"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969994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E488E-EFDA-4A48-831A-1678506E7483}"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969994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85A159-CC88-4E3D-8160-B61424034470}"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627712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AA5BAA-B90D-42F7-A705-B314C48D365B}"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98655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AE90DD-F475-4D4F-A117-1A60002DA9C9}"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853106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062B3E-28A6-4EF6-AC08-382CB4FE8171}"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22453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B51731-18C9-4354-B1B2-D62E19B355CD}"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498369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7B9114-6706-416C-89F2-5953A0341818}"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860294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616D3DE-3A2E-4698-94B8-92261D7DE8D6}"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286797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C50619-0677-4D99-B16D-9419DE9D520B}"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47459" name="Rectangle 1026"/>
          <p:cNvSpPr>
            <a:spLocks noGrp="1" noRot="1" noChangeAspect="1" noChangeArrowheads="1" noTextEdit="1"/>
          </p:cNvSpPr>
          <p:nvPr>
            <p:ph type="sldImg"/>
          </p:nvPr>
        </p:nvSpPr>
        <p:spPr>
          <a:xfrm>
            <a:off x="141288" y="768350"/>
            <a:ext cx="6821487" cy="3836988"/>
          </a:xfrm>
          <a:ln/>
        </p:spPr>
      </p:sp>
      <p:sp>
        <p:nvSpPr>
          <p:cNvPr id="147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25255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CC0C204-CBFA-468D-909C-344DD3A8229C}"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852419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A0F388-090A-4F0A-88F5-81CB3C9B852E}"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4220692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085DAA-7C31-4969-BC68-4F27C99818A2}"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099333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4674AC0-43DC-4603-94DF-681CBC39CEC5}"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236390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FC38D-1091-4C70-A88C-61DA3EEB680F}"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22298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DF3AEF-0813-4916-9F9B-E9FDE72EAB92}"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1354990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ED40BB-BC0C-4600-A026-DE3D37B3D4D2}"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6716742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BC1B073-E928-4B09-9D4C-290662F9F82F}"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55651" name="Rectangle 1026"/>
          <p:cNvSpPr>
            <a:spLocks noGrp="1" noRot="1" noChangeAspect="1" noChangeArrowheads="1" noTextEdit="1"/>
          </p:cNvSpPr>
          <p:nvPr>
            <p:ph type="sldImg"/>
          </p:nvPr>
        </p:nvSpPr>
        <p:spPr>
          <a:xfrm>
            <a:off x="141288" y="768350"/>
            <a:ext cx="6821487"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9046989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C0414F4-0030-42BF-97D0-94CC3720AC82}"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1025251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CBAAB4C-54D9-4608-91EF-463847B03A6D}"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386284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566502-92B4-4D36-B0F2-CB3072B8F2ED}"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069158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E876E06-36DB-4E75-87B7-BDFA41BEBD63}"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7622128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185AEB-3C51-457D-84E5-3A3210345596}" type="slidenum">
              <a:rPr lang="de-DE" altLang="de-DE" sz="1400">
                <a:cs typeface="Times New Roman" panose="02020603050405020304" pitchFamily="18" charset="0"/>
              </a:rPr>
              <a:pPr eaLnBrk="1" hangingPunct="1">
                <a:spcBef>
                  <a:spcPct val="0"/>
                </a:spcBef>
              </a:pPr>
              <a:t>45</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8907011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D8F8CF9-BED4-4D5F-9996-B16748983E30}"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41793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F88100-DEE8-4A92-980F-06C4438F2C0D}"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994853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57FA0A-7884-462B-9507-6707C0FC5051}"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9108343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5423EDB-87F2-405C-9763-78FEAE5E0004}"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36171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07FF08-66A0-4B1F-B316-AD1960EBEDCD}"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42740069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D7F81B-EA0A-41DD-9B6A-7A298B5B0117}"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877472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923428-8AC1-4117-A8B0-DF2287FDBDE9}"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2121201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AD7938-1C4F-4231-A433-0B412E32192C}"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8727462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FD04ED-67A3-4778-B3A3-C36923C7085C}"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3690780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DA019D3-5DCA-4C74-B21E-618621A05653}"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4009181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17B4936-F9C0-41C2-BCE2-40D3905D44E8}"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005939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7BD938-E65B-4EA5-AA82-21F8658BDB25}"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9154450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69DD79-778A-4075-9AB9-1FB0ACB29EEC}"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74083" name="Rectangle 1026"/>
          <p:cNvSpPr>
            <a:spLocks noGrp="1" noRot="1" noChangeAspect="1" noChangeArrowheads="1" noTextEdit="1"/>
          </p:cNvSpPr>
          <p:nvPr>
            <p:ph type="sldImg"/>
          </p:nvPr>
        </p:nvSpPr>
        <p:spPr>
          <a:xfrm>
            <a:off x="141288" y="768350"/>
            <a:ext cx="6821487" cy="3836988"/>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1240258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CBC0FFF-CD18-4081-984D-1A947276D46E}"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75107" name="Rectangle 1026"/>
          <p:cNvSpPr>
            <a:spLocks noGrp="1" noRot="1" noChangeAspect="1" noChangeArrowheads="1" noTextEdit="1"/>
          </p:cNvSpPr>
          <p:nvPr>
            <p:ph type="sldImg"/>
          </p:nvPr>
        </p:nvSpPr>
        <p:spPr>
          <a:xfrm>
            <a:off x="141288" y="768350"/>
            <a:ext cx="6821487"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8336878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320E21-8305-488A-A9C1-4D00D822D43A}"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14042579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E1B1CF1-C47E-4ECE-97F9-F1946ADF8A8A}"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9237286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F72C04-98BB-4770-B065-0EF39E48FCC6}"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34265809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24F16F-F916-49C9-82B8-A785C4F475E9}"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7803113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9A55AB-3D9B-4884-97E9-52041EF4D014}"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322452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DDFEAA-480E-4D04-AD32-DF98946984EF}"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2840007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DDFEAA-480E-4D04-AD32-DF98946984EF}"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2840007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DDFEAA-480E-4D04-AD32-DF98946984EF}" type="slidenum">
              <a:rPr lang="de-DE" altLang="de-DE" sz="1400">
                <a:cs typeface="Times New Roman" panose="02020603050405020304" pitchFamily="18" charset="0"/>
              </a:rPr>
              <a:pPr eaLnBrk="1" hangingPunct="1">
                <a:spcBef>
                  <a:spcPct val="0"/>
                </a:spcBef>
              </a:pPr>
              <a:t>73</a:t>
            </a:fld>
            <a:endParaRPr lang="de-DE" altLang="de-DE" sz="14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latin typeface="Arial" panose="020B0604020202020204" pitchFamily="34" charset="0"/>
            </a:endParaRPr>
          </a:p>
        </p:txBody>
      </p:sp>
    </p:spTree>
    <p:extLst>
      <p:ext uri="{BB962C8B-B14F-4D97-AF65-F5344CB8AC3E}">
        <p14:creationId xmlns:p14="http://schemas.microsoft.com/office/powerpoint/2010/main" val="22840007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912CF57-80ED-4B02-9639-D23C8A76B00A}" type="slidenum">
              <a:rPr lang="de-DE" altLang="de-DE" sz="1400">
                <a:cs typeface="Times New Roman" panose="02020603050405020304" pitchFamily="18" charset="0"/>
              </a:rPr>
              <a:pPr eaLnBrk="1" hangingPunct="1">
                <a:spcBef>
                  <a:spcPct val="0"/>
                </a:spcBef>
              </a:pPr>
              <a:t>75</a:t>
            </a:fld>
            <a:endParaRPr lang="de-DE" altLang="de-DE" sz="1400">
              <a:cs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141288" y="768350"/>
            <a:ext cx="6821487"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2940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76</a:t>
            </a:fld>
            <a:endParaRPr lang="de-DE" altLang="de-DE" sz="1300"/>
          </a:p>
        </p:txBody>
      </p:sp>
      <p:sp>
        <p:nvSpPr>
          <p:cNvPr id="289795" name="Rectangle 2"/>
          <p:cNvSpPr>
            <a:spLocks noGrp="1" noRot="1" noChangeAspect="1" noChangeArrowheads="1" noTextEdit="1"/>
          </p:cNvSpPr>
          <p:nvPr>
            <p:ph type="sldImg"/>
          </p:nvPr>
        </p:nvSpPr>
        <p:spPr>
          <a:xfrm>
            <a:off x="138113" y="768350"/>
            <a:ext cx="6824662"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77</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78</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79</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80</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81</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82</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fld id="{41F6A07E-534B-4F4F-9F55-EC9290B1E8C4}"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7 - Saltar a Conclusiones, Segunda Parte</a:t>
            </a:r>
          </a:p>
        </p:txBody>
      </p:sp>
      <p:sp>
        <p:nvSpPr>
          <p:cNvPr id="7" name="Slide Number Placeholder 6"/>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7 - Saltar a Conclusiones, Segunda Parte</a:t>
            </a:r>
          </a:p>
        </p:txBody>
      </p:sp>
      <p:sp>
        <p:nvSpPr>
          <p:cNvPr id="5" name="Slide Number Placeholder 4"/>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7 - Saltar a Conclusiones, Segunda Parte</a:t>
            </a:r>
          </a:p>
        </p:txBody>
      </p:sp>
      <p:sp>
        <p:nvSpPr>
          <p:cNvPr id="4" name="Slide Number Placeholder 3"/>
          <p:cNvSpPr>
            <a:spLocks noGrp="1"/>
          </p:cNvSpPr>
          <p:nvPr>
            <p:ph type="sldNum" sz="quarter" idx="12"/>
          </p:nvPr>
        </p:nvSpPr>
        <p:spPr bwMode="gray"/>
        <p:txBody>
          <a:bodyPr/>
          <a:lstStyle/>
          <a:p>
            <a:fld id="{41F6A07E-534B-4F4F-9F55-EC9290B1E8C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7 - Saltar a Conclusiones,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7 - Saltar a Conclusiones,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Entrenamiento Metacognitivo 7 - Saltar a Conclusiones,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1F6A07E-534B-4F4F-9F55-EC9290B1E8C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Lst>
  <p:hf sldNum="0"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de-DE">
                <a:solidFill>
                  <a:srgbClr val="333333"/>
                </a:solidFill>
                <a:ea typeface="ＭＳ Ｐゴシック" panose="020B0600070205080204" pitchFamily="34" charset="-128"/>
              </a:rPr>
              <a:t>Entrenamiento Metacognitivo 7 - Saltar a Conclusiones,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0C71D7B0-72CC-43FA-9C95-59D12C3FBF7C}" type="slidenum">
              <a:rPr lang="de-DE" altLang="de-DE" smtClean="0">
                <a:solidFill>
                  <a:srgbClr val="333333"/>
                </a:solidFill>
                <a:ea typeface="ＭＳ Ｐゴシック" panose="020B0600070205080204" pitchFamily="34" charset="-128"/>
              </a:rPr>
              <a:pPr eaLnBrk="0" hangingPunct="0">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Lst>
  <p:hf sldNum="0"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r>
              <a:rPr lang="de-DE">
                <a:solidFill>
                  <a:srgbClr val="333333"/>
                </a:solidFill>
                <a:ea typeface="ＭＳ Ｐゴシック" panose="020B0600070205080204" pitchFamily="34" charset="-128"/>
              </a:rPr>
              <a:t>Entrenamiento Metacognitivo 7 - Saltar a Conclusiones,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64A9821B-060D-4E5C-B2E0-355E33A2AD6E}" type="slidenum">
              <a:rPr lang="de-DE" smtClean="0">
                <a:solidFill>
                  <a:srgbClr val="333333"/>
                </a:solidFill>
                <a:ea typeface="ＭＳ Ｐゴシック" panose="020B0600070205080204" pitchFamily="34" charset="-128"/>
              </a:rPr>
              <a:pPr eaLnBrk="0" hangingPunct="0">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Lst>
  <p:hf sldNum="0"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hyperlink" Target="https://ghdi.ghi-dc.org/sub_image.cfm?image_id=2502&amp;language=german" TargetMode="External"/><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7 A – Saltar a Conclusiones,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a:latin typeface="+mj-lt"/>
              </a:rPr>
              <a:t>, 12|22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2505822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1026"/>
          <p:cNvSpPr>
            <a:spLocks noGrp="1" noChangeArrowheads="1"/>
          </p:cNvSpPr>
          <p:nvPr>
            <p:ph idx="1"/>
          </p:nvPr>
        </p:nvSpPr>
        <p:spPr/>
        <p:txBody>
          <a:bodyPr/>
          <a:lstStyle/>
          <a:p>
            <a:pPr algn="l" eaLnBrk="1" hangingPunct="1"/>
            <a:r>
              <a:rPr lang="es-ES" altLang="de-DE" sz="2400" dirty="0">
                <a:solidFill>
                  <a:srgbClr val="333333"/>
                </a:solidFill>
                <a:latin typeface="Calibri Light"/>
              </a:rPr>
              <a:t>A menudo emitimos juicios sin conocer toda la verdad.</a:t>
            </a:r>
          </a:p>
          <a:p>
            <a:pPr marL="342900" indent="-342900" algn="l" eaLnBrk="1" hangingPunct="1">
              <a:buClr>
                <a:srgbClr val="333333"/>
              </a:buClr>
              <a:buFont typeface="WingDings"/>
              <a:buChar char=""/>
            </a:pPr>
            <a:r>
              <a:rPr lang="es-ES" altLang="de-DE" sz="2400" dirty="0">
                <a:solidFill>
                  <a:srgbClr val="004992"/>
                </a:solidFill>
                <a:latin typeface="Calibri Light"/>
              </a:rPr>
              <a:t>Razones / ventajas:</a:t>
            </a:r>
            <a:r>
              <a:rPr lang="es-ES" altLang="de-DE" sz="2400" dirty="0">
                <a:solidFill>
                  <a:srgbClr val="333333"/>
                </a:solidFill>
                <a:latin typeface="Calibri Light"/>
              </a:rPr>
              <a:t> ???</a:t>
            </a:r>
            <a:r>
              <a:rPr lang="es-ES" altLang="de-DE" sz="2400" dirty="0">
                <a:solidFill>
                  <a:srgbClr val="FFFFFF"/>
                </a:solidFill>
                <a:latin typeface="Calibri Light"/>
              </a:rPr>
              <a:t> ahorro de tiempo, hace que uno se sienta seguro, se puede parecer resuelto y competente ante los </a:t>
            </a:r>
            <a:r>
              <a:rPr lang="es-ES" altLang="de-DE" sz="2400">
                <a:solidFill>
                  <a:srgbClr val="FFFFFF"/>
                </a:solidFill>
                <a:latin typeface="Calibri Light"/>
              </a:rPr>
              <a:t>demás (“Una </a:t>
            </a:r>
            <a:r>
              <a:rPr lang="es-ES" altLang="de-DE" sz="2400" dirty="0">
                <a:solidFill>
                  <a:srgbClr val="FFFFFF"/>
                </a:solidFill>
                <a:latin typeface="Calibri Light"/>
              </a:rPr>
              <a:t>decisión equivocada es mejor que ninguna decisión</a:t>
            </a:r>
            <a:r>
              <a:rPr lang="es-ES" altLang="de-DE" sz="2400">
                <a:solidFill>
                  <a:srgbClr val="FFFFFF"/>
                </a:solidFill>
                <a:latin typeface="Calibri Light"/>
              </a:rPr>
              <a:t>. ”)</a:t>
            </a:r>
            <a:endParaRPr lang="es-ES" altLang="de-DE" sz="2400" dirty="0">
              <a:solidFill>
                <a:srgbClr val="FFFFFF"/>
              </a:solidFill>
              <a:latin typeface="Calibri Light"/>
            </a:endParaRPr>
          </a:p>
          <a:p>
            <a:pPr marL="342900" indent="-342900">
              <a:buClr>
                <a:srgbClr val="333333"/>
              </a:buClr>
              <a:buFont typeface="WingDings"/>
              <a:buChar char=""/>
            </a:pPr>
            <a:r>
              <a:rPr lang="es-ES" altLang="de-DE" sz="2400" dirty="0">
                <a:solidFill>
                  <a:srgbClr val="004992"/>
                </a:solidFill>
                <a:latin typeface="Calibri Light"/>
              </a:rPr>
              <a:t>Desventajas:</a:t>
            </a:r>
            <a:r>
              <a:rPr lang="es-ES" altLang="de-DE" sz="2400" dirty="0">
                <a:solidFill>
                  <a:srgbClr val="333333"/>
                </a:solidFill>
                <a:latin typeface="Calibri Light"/>
              </a:rPr>
              <a:t> ???</a:t>
            </a:r>
            <a:r>
              <a:rPr lang="es-ES" altLang="de-DE" sz="2400" dirty="0">
                <a:solidFill>
                  <a:srgbClr val="FFFFFF"/>
                </a:solidFill>
                <a:latin typeface="Calibri Light"/>
              </a:rPr>
              <a:t> riesgo de hacer una interpretación errónea y tomar una decisión peligrosa...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1026"/>
          <p:cNvSpPr>
            <a:spLocks noGrp="1" noChangeArrowheads="1"/>
          </p:cNvSpPr>
          <p:nvPr>
            <p:ph idx="1"/>
          </p:nvPr>
        </p:nvSpPr>
        <p:spPr/>
        <p:txBody>
          <a:bodyPr/>
          <a:lstStyle/>
          <a:p>
            <a:r>
              <a:rPr lang="es-ES" altLang="de-DE" sz="2400" dirty="0">
                <a:solidFill>
                  <a:srgbClr val="333333"/>
                </a:solidFill>
                <a:latin typeface="Calibri Light"/>
              </a:rPr>
              <a:t>A menudo emitimos juicios sin conocer toda la verdad.</a:t>
            </a:r>
          </a:p>
          <a:p>
            <a:pPr marL="342900" indent="-342900">
              <a:buClr>
                <a:srgbClr val="333333"/>
              </a:buClr>
              <a:buFont typeface="WingDings"/>
              <a:buChar char=""/>
            </a:pPr>
            <a:r>
              <a:rPr lang="es-ES" altLang="de-DE" sz="2400" dirty="0">
                <a:solidFill>
                  <a:srgbClr val="004992"/>
                </a:solidFill>
                <a:latin typeface="Calibri Light"/>
              </a:rPr>
              <a:t>Razones / ventajas:</a:t>
            </a:r>
            <a:r>
              <a:rPr lang="es-ES" altLang="de-DE" sz="2400" dirty="0">
                <a:solidFill>
                  <a:srgbClr val="333333"/>
                </a:solidFill>
                <a:latin typeface="Calibri Light"/>
              </a:rPr>
              <a:t> ahorro de tiempo, hace que uno se sienta seguro, se puede parecer resuelto y competente ante los </a:t>
            </a:r>
            <a:r>
              <a:rPr lang="es-ES" altLang="de-DE" sz="2400">
                <a:solidFill>
                  <a:srgbClr val="333333"/>
                </a:solidFill>
                <a:latin typeface="Calibri Light"/>
              </a:rPr>
              <a:t>demás (“Una </a:t>
            </a:r>
            <a:r>
              <a:rPr lang="es-ES" altLang="de-DE" sz="2400" dirty="0">
                <a:solidFill>
                  <a:srgbClr val="333333"/>
                </a:solidFill>
                <a:latin typeface="Calibri Light"/>
              </a:rPr>
              <a:t>decisión equivocada es mejor que ninguna decisión</a:t>
            </a:r>
            <a:r>
              <a:rPr lang="es-ES" altLang="de-DE" sz="2400">
                <a:solidFill>
                  <a:srgbClr val="333333"/>
                </a:solidFill>
                <a:latin typeface="Calibri Light"/>
              </a:rPr>
              <a:t>. ”)</a:t>
            </a:r>
            <a:endParaRPr lang="es-ES" altLang="de-DE" sz="2400" dirty="0">
              <a:solidFill>
                <a:srgbClr val="333333"/>
              </a:solidFill>
              <a:latin typeface="Calibri Light"/>
            </a:endParaRPr>
          </a:p>
          <a:p>
            <a:pPr marL="342900" indent="-342900">
              <a:buClr>
                <a:srgbClr val="333333"/>
              </a:buClr>
              <a:buFont typeface="WingDings"/>
              <a:buChar char=""/>
            </a:pPr>
            <a:r>
              <a:rPr lang="es-ES" altLang="de-DE" sz="2400" dirty="0">
                <a:solidFill>
                  <a:srgbClr val="004992"/>
                </a:solidFill>
                <a:latin typeface="Calibri Light"/>
              </a:rPr>
              <a:t>Desventajas:</a:t>
            </a:r>
            <a:r>
              <a:rPr lang="es-ES" altLang="de-DE" sz="2400" dirty="0">
                <a:solidFill>
                  <a:srgbClr val="333333"/>
                </a:solidFill>
                <a:latin typeface="Calibri Light"/>
              </a:rPr>
              <a:t> ???</a:t>
            </a:r>
            <a:r>
              <a:rPr lang="es-ES" altLang="de-DE" sz="2400" dirty="0">
                <a:solidFill>
                  <a:srgbClr val="FFFFFF"/>
                </a:solidFill>
                <a:latin typeface="Calibri Light"/>
              </a:rPr>
              <a:t> riesgo de hacer una interpretación errónea y tomar una decisión peligrosa...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3318328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Conclusiones Apresuradas</a:t>
            </a:r>
          </a:p>
        </p:txBody>
      </p:sp>
      <p:sp>
        <p:nvSpPr>
          <p:cNvPr id="32770" name="Rectangle 1026"/>
          <p:cNvSpPr>
            <a:spLocks noGrp="1" noChangeArrowheads="1"/>
          </p:cNvSpPr>
          <p:nvPr>
            <p:ph idx="1"/>
          </p:nvPr>
        </p:nvSpPr>
        <p:spPr/>
        <p:txBody>
          <a:bodyPr/>
          <a:lstStyle/>
          <a:p>
            <a:pPr algn="l" eaLnBrk="1" hangingPunct="1"/>
            <a:r>
              <a:rPr lang="es-ES" altLang="de-DE" sz="2400" dirty="0">
                <a:solidFill>
                  <a:srgbClr val="333333"/>
                </a:solidFill>
                <a:latin typeface="Calibri Light"/>
              </a:rPr>
              <a:t>A menudo emitimos juicios sin conocer toda la verdad.</a:t>
            </a:r>
          </a:p>
          <a:p>
            <a:pPr marL="342900" indent="-342900" algn="l" eaLnBrk="1" hangingPunct="1">
              <a:buClr>
                <a:srgbClr val="333333"/>
              </a:buClr>
              <a:buFont typeface="WingDings"/>
              <a:buChar char=""/>
            </a:pPr>
            <a:r>
              <a:rPr lang="es-ES" altLang="de-DE" sz="2400" dirty="0">
                <a:solidFill>
                  <a:srgbClr val="004992"/>
                </a:solidFill>
                <a:latin typeface="Calibri Light"/>
              </a:rPr>
              <a:t>Razones / ventajas: </a:t>
            </a:r>
            <a:r>
              <a:rPr lang="es-ES" altLang="de-DE" sz="2400" dirty="0">
                <a:solidFill>
                  <a:srgbClr val="333333"/>
                </a:solidFill>
                <a:latin typeface="Calibri Light"/>
              </a:rPr>
              <a:t>ahorro de tiempo, hace que uno se sienta seguro, se puede parecer resuelto y competente ante los </a:t>
            </a:r>
            <a:r>
              <a:rPr lang="es-ES" altLang="de-DE" sz="2400">
                <a:solidFill>
                  <a:srgbClr val="333333"/>
                </a:solidFill>
                <a:latin typeface="Calibri Light"/>
              </a:rPr>
              <a:t>demás (“Una </a:t>
            </a:r>
            <a:r>
              <a:rPr lang="es-ES" altLang="de-DE" sz="2400" dirty="0">
                <a:solidFill>
                  <a:srgbClr val="333333"/>
                </a:solidFill>
                <a:latin typeface="Calibri Light"/>
              </a:rPr>
              <a:t>decisión equivocada es mejor que ninguna decisión</a:t>
            </a:r>
            <a:r>
              <a:rPr lang="es-ES" altLang="de-DE" sz="2400">
                <a:solidFill>
                  <a:srgbClr val="333333"/>
                </a:solidFill>
                <a:latin typeface="Calibri Light"/>
              </a:rPr>
              <a:t>. ”)</a:t>
            </a:r>
            <a:endParaRPr lang="es-ES" altLang="de-DE" sz="2400" dirty="0">
              <a:solidFill>
                <a:srgbClr val="333333"/>
              </a:solidFill>
              <a:latin typeface="Calibri Light"/>
            </a:endParaRPr>
          </a:p>
          <a:p>
            <a:pPr marL="342900" indent="-342900" algn="l" eaLnBrk="1" hangingPunct="1">
              <a:buClr>
                <a:srgbClr val="333333"/>
              </a:buClr>
              <a:buFont typeface="WingDings"/>
              <a:buChar char=""/>
            </a:pPr>
            <a:r>
              <a:rPr lang="es-ES" altLang="de-DE" sz="2400" dirty="0">
                <a:solidFill>
                  <a:srgbClr val="004992"/>
                </a:solidFill>
                <a:latin typeface="Calibri Light"/>
              </a:rPr>
              <a:t>Desventajas: </a:t>
            </a:r>
            <a:r>
              <a:rPr lang="es-ES" altLang="de-DE" sz="2400" dirty="0">
                <a:solidFill>
                  <a:srgbClr val="333333"/>
                </a:solidFill>
                <a:latin typeface="Calibri Light"/>
              </a:rPr>
              <a:t>riesgo de hacer una interpretación errónea y tomar una decisión peligrosa...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3933420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Saltar a Conclusiones</a:t>
            </a:r>
            <a:br>
              <a:rPr lang="es-ES" sz="3600">
                <a:solidFill>
                  <a:srgbClr val="004992"/>
                </a:solidFill>
                <a:latin typeface="Calibri Light"/>
              </a:rPr>
            </a:br>
            <a:r>
              <a:rPr lang="es-ES">
                <a:solidFill>
                  <a:srgbClr val="004992"/>
                </a:solidFill>
                <a:latin typeface="Calibri Light"/>
              </a:rPr>
              <a:t>¿En qué tipo de situaciones/cuándo sacamos conclusiones sin conocer toda la verdad?</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5" name="Group 27"/>
          <p:cNvGraphicFramePr>
            <a:graphicFrameLocks noGrp="1"/>
          </p:cNvGraphicFramePr>
          <p:nvPr>
            <p:extLst>
              <p:ext uri="{D42A27DB-BD31-4B8C-83A1-F6EECF244321}">
                <p14:modId xmlns:p14="http://schemas.microsoft.com/office/powerpoint/2010/main" val="389629506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 cuando tenemos acceso limitado a la información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a partir de la cual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Saltar a Conclusiones</a:t>
            </a:r>
            <a:br>
              <a:rPr lang="es-ES" sz="3600">
                <a:solidFill>
                  <a:srgbClr val="004992"/>
                </a:solidFill>
                <a:latin typeface="Calibri Light"/>
              </a:rPr>
            </a:br>
            <a:r>
              <a:rPr lang="es-ES">
                <a:solidFill>
                  <a:srgbClr val="004992"/>
                </a:solidFill>
                <a:latin typeface="Calibri Light"/>
              </a:rPr>
              <a:t>¿En qué tipo de situaciones/cuándo sacamos conclusiones sin conocer toda la verdad?</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5" name="Group 27"/>
          <p:cNvGraphicFramePr>
            <a:graphicFrameLocks noGrp="1"/>
          </p:cNvGraphicFramePr>
          <p:nvPr>
            <p:extLst>
              <p:ext uri="{D42A27DB-BD31-4B8C-83A1-F6EECF244321}">
                <p14:modId xmlns:p14="http://schemas.microsoft.com/office/powerpoint/2010/main" val="380047819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 cuando tenemos acceso limitado a la información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Entrevista de trabajo: posibilidad limitada de conocer de antemano el nuevo lugar de trabajo y a los nuevos colegas.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a partir de la cual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71587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Saltar a Conclusiones</a:t>
            </a:r>
            <a:br>
              <a:rPr lang="es-ES" sz="3600">
                <a:solidFill>
                  <a:srgbClr val="004992"/>
                </a:solidFill>
                <a:latin typeface="Calibri Light"/>
              </a:rPr>
            </a:br>
            <a:r>
              <a:rPr lang="es-ES">
                <a:solidFill>
                  <a:srgbClr val="004992"/>
                </a:solidFill>
                <a:latin typeface="Calibri Light"/>
              </a:rPr>
              <a:t>¿En qué tipo de situaciones/cuándo sacamos conclusiones sin conocer toda la verdad?</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5" name="Group 27"/>
          <p:cNvGraphicFramePr>
            <a:graphicFrameLocks noGrp="1"/>
          </p:cNvGraphicFramePr>
          <p:nvPr>
            <p:extLst>
              <p:ext uri="{D42A27DB-BD31-4B8C-83A1-F6EECF244321}">
                <p14:modId xmlns:p14="http://schemas.microsoft.com/office/powerpoint/2010/main" val="4234995253"/>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 cuando tenemos acceso limitado a la información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Entrevista de trabajo: posibilidad limitada de conocer de antemano el nuevo lugar de trabajo y a los nuevos colegas.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a partir de la cual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Las sobre-generalizaciones pueden conducir a prejuicios.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(“visto uno, vistos todos”)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0546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Calibri Light"/>
              </a:rPr>
              <a:t>Saltar a Conclusiones</a:t>
            </a:r>
            <a:br>
              <a:rPr lang="es-ES" sz="3600">
                <a:solidFill>
                  <a:srgbClr val="004992"/>
                </a:solidFill>
                <a:latin typeface="Calibri Light"/>
              </a:rPr>
            </a:br>
            <a:r>
              <a:rPr lang="es-ES">
                <a:solidFill>
                  <a:srgbClr val="004992"/>
                </a:solidFill>
                <a:latin typeface="Calibri Light"/>
              </a:rPr>
              <a:t>¿En qué tipo de situaciones/cuándo sacamos conclusiones sin conocer toda la verdad?</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5" name="Group 27"/>
          <p:cNvGraphicFramePr>
            <a:graphicFrameLocks noGrp="1"/>
          </p:cNvGraphicFramePr>
          <p:nvPr>
            <p:extLst>
              <p:ext uri="{D42A27DB-BD31-4B8C-83A1-F6EECF244321}">
                <p14:modId xmlns:p14="http://schemas.microsoft.com/office/powerpoint/2010/main" val="1839475917"/>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¿Cuándo?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 cuando tenemos acceso limitado a la información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Entrevista de trabajo: posibilidad limitada de conocer de antemano el nuevo lugar de trabajo y a los nuevos colegas.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tenemos una experiencia previa, a partir de la cual se pueden hacer generalizaciones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Las sobre-generalizaciones pueden conducir a prejuicios.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(“visto uno, vistos todos”)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 cuando la decisión en realidad no tiene mucha importancia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Calibri Light"/>
                          <a:cs typeface="Times New Roman" pitchFamily="18" charset="0"/>
                        </a:rPr>
                        <a:t>Al escoger la ropa de vestir, el color de los calcetines, la comida, etc.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5314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Conclusiones Apresuradas: En Acción</a:t>
            </a: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8" name="Group 152"/>
          <p:cNvGraphicFramePr>
            <a:graphicFrameLocks noGrp="1"/>
          </p:cNvGraphicFramePr>
          <p:nvPr>
            <p:extLst>
              <p:ext uri="{D42A27DB-BD31-4B8C-83A1-F6EECF244321}">
                <p14:modId xmlns:p14="http://schemas.microsoft.com/office/powerpoint/2010/main" val="2254360089"/>
              </p:ext>
            </p:extLst>
          </p:nvPr>
        </p:nvGraphicFramePr>
        <p:xfrm>
          <a:off x="408955" y="2203704"/>
          <a:ext cx="11376000" cy="42062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Dominio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Ejemplo</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ctr"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es-ES" sz="2000" kern="1200" dirty="0">
                          <a:solidFill>
                            <a:schemeClr val="dk1"/>
                          </a:solidFill>
                          <a:effectLst/>
                          <a:latin typeface="+mj-lt"/>
                          <a:ea typeface="+mn-ea"/>
                          <a:cs typeface="+mn-cs"/>
                        </a:rPr>
                        <a:t>En 1983, la revista de noticias alemana </a:t>
                      </a:r>
                      <a:r>
                        <a:rPr lang="es-ES" sz="2000" i="1" kern="1200" dirty="0">
                          <a:solidFill>
                            <a:schemeClr val="dk1"/>
                          </a:solidFill>
                          <a:effectLst/>
                          <a:latin typeface="+mj-lt"/>
                          <a:ea typeface="+mn-ea"/>
                          <a:cs typeface="+mn-cs"/>
                        </a:rPr>
                        <a:t>Stern</a:t>
                      </a:r>
                      <a:r>
                        <a:rPr lang="es-ES" sz="2000" kern="1200" dirty="0">
                          <a:solidFill>
                            <a:schemeClr val="dk1"/>
                          </a:solidFill>
                          <a:effectLst/>
                          <a:latin typeface="+mj-lt"/>
                          <a:ea typeface="+mn-ea"/>
                          <a:cs typeface="+mn-cs"/>
                        </a:rPr>
                        <a:t> (estrella en alemán) publicó los supuestos diarios secretos de Adolf Hitler, el líder del régimen nazi en Alemania (1933-1945). La revista pagó 9,3 millones de marcos alemanes (alrededor de 5 millones de euros) por ellos, aunque había habido indicios de una falsificación. Por ejemplo, un poema que, según los diarios, fue escrito por Hitler se reveló como obra de otro escritor en 1980.</a:t>
                      </a:r>
                      <a:endParaRPr lang="de-DE" sz="2000" kern="1200" dirty="0">
                        <a:solidFill>
                          <a:schemeClr val="dk1"/>
                        </a:solidFill>
                        <a:effectLst/>
                        <a:latin typeface="+mj-lt"/>
                        <a:ea typeface="+mn-ea"/>
                        <a:cs typeface="+mn-cs"/>
                      </a:endParaRPr>
                    </a:p>
                    <a:p>
                      <a:r>
                        <a:rPr lang="es-ES" sz="2000" kern="1200" dirty="0">
                          <a:solidFill>
                            <a:schemeClr val="dk1"/>
                          </a:solidFill>
                          <a:effectLst/>
                          <a:latin typeface="+mj-lt"/>
                          <a:ea typeface="+mn-ea"/>
                          <a:cs typeface="+mn-cs"/>
                        </a:rPr>
                        <a:t>Pocos días después de la publicación de los diarios en Stern, una investigación de la Oficina Federal de Policía Criminal de Alemania (BKA) estableció sin lugar a dudas que los diarios eran falsos. Habían sido creados por el falsificador de arte </a:t>
                      </a:r>
                      <a:r>
                        <a:rPr lang="es-ES" sz="2000" b="0" kern="1200" dirty="0">
                          <a:solidFill>
                            <a:schemeClr val="dk1"/>
                          </a:solidFill>
                          <a:effectLst/>
                          <a:latin typeface="+mj-lt"/>
                          <a:ea typeface="+mn-ea"/>
                          <a:cs typeface="+mn-cs"/>
                        </a:rPr>
                        <a:t>Konrad Kujau</a:t>
                      </a:r>
                      <a:r>
                        <a:rPr lang="es-ES" sz="2000" kern="1200" dirty="0">
                          <a:solidFill>
                            <a:schemeClr val="dk1"/>
                          </a:solidFill>
                          <a:effectLst/>
                          <a:latin typeface="+mj-lt"/>
                          <a:ea typeface="+mn-ea"/>
                          <a:cs typeface="+mn-cs"/>
                        </a:rPr>
                        <a:t>.</a:t>
                      </a:r>
                    </a:p>
                    <a:p>
                      <a:endParaRPr lang="de-DE" sz="2000" kern="1200" dirty="0">
                        <a:solidFill>
                          <a:schemeClr val="dk1"/>
                        </a:solidFill>
                        <a:effectLst/>
                        <a:latin typeface="+mj-lt"/>
                        <a:ea typeface="+mn-ea"/>
                        <a:cs typeface="+mn-cs"/>
                      </a:endParaRPr>
                    </a:p>
                    <a:p>
                      <a:r>
                        <a:rPr lang="es-ES" sz="2000" kern="1200" dirty="0">
                          <a:solidFill>
                            <a:schemeClr val="dk1"/>
                          </a:solidFill>
                          <a:effectLst/>
                          <a:latin typeface="+mj-lt"/>
                          <a:ea typeface="+mn-ea"/>
                          <a:cs typeface="+mn-cs"/>
                        </a:rPr>
                        <a:t>Si </a:t>
                      </a:r>
                      <a:r>
                        <a:rPr lang="es-ES" sz="2000" i="1" kern="1200" dirty="0">
                          <a:solidFill>
                            <a:schemeClr val="dk1"/>
                          </a:solidFill>
                          <a:effectLst/>
                          <a:latin typeface="+mj-lt"/>
                          <a:ea typeface="+mn-ea"/>
                          <a:cs typeface="+mn-cs"/>
                        </a:rPr>
                        <a:t>Stern</a:t>
                      </a:r>
                      <a:r>
                        <a:rPr lang="es-ES" sz="2000" kern="1200" dirty="0">
                          <a:solidFill>
                            <a:schemeClr val="dk1"/>
                          </a:solidFill>
                          <a:effectLst/>
                          <a:latin typeface="+mj-lt"/>
                          <a:ea typeface="+mn-ea"/>
                          <a:cs typeface="+mn-cs"/>
                        </a:rPr>
                        <a:t> hubiera esperado la investigación de la BKA, se habría evitado el escándalo</a:t>
                      </a:r>
                      <a:endParaRPr kumimoji="0" lang="de-DE" sz="2400" b="0" i="0" u="none" strike="noStrike" cap="none" normalizeH="0" baseline="0" dirty="0">
                        <a:ln>
                          <a:noFill/>
                        </a:ln>
                        <a:solidFill>
                          <a:srgbClr val="333333"/>
                        </a:solidFill>
                        <a:effectLst/>
                        <a:latin typeface="+mj-l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Caption_12"/>
          <p:cNvSpPr txBox="1">
            <a:spLocks noChangeArrowheads="1"/>
          </p:cNvSpPr>
          <p:nvPr/>
        </p:nvSpPr>
        <p:spPr bwMode="auto">
          <a:xfrm>
            <a:off x="552971" y="5091651"/>
            <a:ext cx="23042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de-DE" sz="1800" b="0" dirty="0" err="1">
                <a:solidFill>
                  <a:srgbClr val="000000"/>
                </a:solidFill>
                <a:effectLst/>
                <a:latin typeface="+mj-lt"/>
                <a:ea typeface="Times New Roman" panose="02020603050405020304" pitchFamily="18" charset="0"/>
                <a:cs typeface="Calibri" panose="020F0502020204030204" pitchFamily="34" charset="0"/>
              </a:rPr>
              <a:t>Portada</a:t>
            </a:r>
            <a:r>
              <a:rPr lang="de-DE" sz="1800" b="0" dirty="0">
                <a:solidFill>
                  <a:srgbClr val="000000"/>
                </a:solidFill>
                <a:effectLst/>
                <a:latin typeface="+mj-lt"/>
                <a:ea typeface="Times New Roman" panose="02020603050405020304" pitchFamily="18" charset="0"/>
                <a:cs typeface="Calibri" panose="020F0502020204030204" pitchFamily="34" charset="0"/>
              </a:rPr>
              <a:t> de la </a:t>
            </a:r>
            <a:r>
              <a:rPr lang="de-DE" sz="1800" b="0" dirty="0" err="1">
                <a:solidFill>
                  <a:srgbClr val="000000"/>
                </a:solidFill>
                <a:effectLst/>
                <a:latin typeface="+mj-lt"/>
                <a:ea typeface="Times New Roman" panose="02020603050405020304" pitchFamily="18" charset="0"/>
                <a:cs typeface="Calibri" panose="020F0502020204030204" pitchFamily="34" charset="0"/>
              </a:rPr>
              <a:t>revista</a:t>
            </a:r>
            <a:r>
              <a:rPr lang="de-DE" sz="1800" b="0" dirty="0">
                <a:solidFill>
                  <a:srgbClr val="000000"/>
                </a:solidFill>
                <a:effectLst/>
                <a:latin typeface="+mj-lt"/>
                <a:ea typeface="Times New Roman" panose="02020603050405020304" pitchFamily="18" charset="0"/>
                <a:cs typeface="Calibri" panose="020F0502020204030204" pitchFamily="34" charset="0"/>
              </a:rPr>
              <a:t> Stern, </a:t>
            </a:r>
            <a:r>
              <a:rPr lang="de-DE" sz="1800" b="0" dirty="0" err="1">
                <a:solidFill>
                  <a:srgbClr val="000000"/>
                </a:solidFill>
                <a:effectLst/>
                <a:latin typeface="+mj-lt"/>
                <a:ea typeface="Times New Roman" panose="02020603050405020304" pitchFamily="18" charset="0"/>
                <a:cs typeface="Calibri" panose="020F0502020204030204" pitchFamily="34" charset="0"/>
              </a:rPr>
              <a:t>que</a:t>
            </a:r>
            <a:r>
              <a:rPr lang="de-DE" sz="1800" b="0" dirty="0">
                <a:solidFill>
                  <a:srgbClr val="000000"/>
                </a:solidFill>
                <a:effectLst/>
                <a:latin typeface="+mj-lt"/>
                <a:ea typeface="Times New Roman" panose="02020603050405020304" pitchFamily="18" charset="0"/>
                <a:cs typeface="Calibri" panose="020F0502020204030204" pitchFamily="34" charset="0"/>
              </a:rPr>
              <a:t> </a:t>
            </a:r>
            <a:r>
              <a:rPr lang="de-DE" sz="1800" b="0" dirty="0" err="1">
                <a:solidFill>
                  <a:srgbClr val="000000"/>
                </a:solidFill>
                <a:effectLst/>
                <a:latin typeface="+mj-lt"/>
                <a:ea typeface="Times New Roman" panose="02020603050405020304" pitchFamily="18" charset="0"/>
                <a:cs typeface="Calibri" panose="020F0502020204030204" pitchFamily="34" charset="0"/>
              </a:rPr>
              <a:t>publicó</a:t>
            </a:r>
            <a:r>
              <a:rPr lang="de-DE" sz="1800" b="0" dirty="0">
                <a:solidFill>
                  <a:srgbClr val="000000"/>
                </a:solidFill>
                <a:effectLst/>
                <a:latin typeface="+mj-lt"/>
                <a:ea typeface="Times New Roman" panose="02020603050405020304" pitchFamily="18" charset="0"/>
                <a:cs typeface="Calibri" panose="020F0502020204030204" pitchFamily="34" charset="0"/>
              </a:rPr>
              <a:t> los </a:t>
            </a:r>
            <a:r>
              <a:rPr lang="de-DE" sz="1800" b="0" dirty="0" err="1">
                <a:solidFill>
                  <a:srgbClr val="000000"/>
                </a:solidFill>
                <a:effectLst/>
                <a:latin typeface="+mj-lt"/>
                <a:ea typeface="Times New Roman" panose="02020603050405020304" pitchFamily="18" charset="0"/>
                <a:cs typeface="Calibri" panose="020F0502020204030204" pitchFamily="34" charset="0"/>
              </a:rPr>
              <a:t>diarios</a:t>
            </a:r>
            <a:r>
              <a:rPr lang="de-DE" sz="1800" b="0" dirty="0">
                <a:solidFill>
                  <a:srgbClr val="000000"/>
                </a:solidFill>
                <a:effectLst/>
                <a:latin typeface="+mj-lt"/>
                <a:ea typeface="Times New Roman" panose="02020603050405020304" pitchFamily="18" charset="0"/>
                <a:cs typeface="Calibri" panose="020F0502020204030204" pitchFamily="34" charset="0"/>
              </a:rPr>
              <a:t> </a:t>
            </a:r>
            <a:r>
              <a:rPr lang="de-DE" sz="1800" b="0" dirty="0" err="1">
                <a:solidFill>
                  <a:srgbClr val="000000"/>
                </a:solidFill>
                <a:effectLst/>
                <a:latin typeface="+mj-lt"/>
                <a:ea typeface="Times New Roman" panose="02020603050405020304" pitchFamily="18" charset="0"/>
                <a:cs typeface="Calibri" panose="020F0502020204030204" pitchFamily="34" charset="0"/>
              </a:rPr>
              <a:t>falsos</a:t>
            </a:r>
            <a:r>
              <a:rPr lang="de-DE" sz="1800" b="0" dirty="0">
                <a:solidFill>
                  <a:srgbClr val="000000"/>
                </a:solidFill>
                <a:effectLst/>
                <a:latin typeface="+mj-lt"/>
                <a:ea typeface="Times New Roman" panose="02020603050405020304" pitchFamily="18" charset="0"/>
                <a:cs typeface="Calibri" panose="020F0502020204030204" pitchFamily="34" charset="0"/>
              </a:rPr>
              <a:t> de Hitler. </a:t>
            </a:r>
            <a:endParaRPr lang="de-DE" sz="1800" b="0" dirty="0">
              <a:effectLst/>
              <a:latin typeface="+mj-lt"/>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D1960530-BEDA-4C1F-99BA-A4C990E97932}"/>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590590635"/>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Leyenda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Desde la década de los 80 han circulado rumores de que las marcas en las cajetillas de Marlboro indican que pertenecen al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A favor: </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004992"/>
                          </a:solidFill>
                          <a:effectLst/>
                          <a:latin typeface="Calibri Light"/>
                          <a:cs typeface="Times New Roman" pitchFamily="18" charset="0"/>
                        </a:rPr>
                        <a:t>???</a:t>
                      </a:r>
                      <a:r>
                        <a:rPr kumimoji="0" lang="es-ES" sz="1500" b="0" i="0" u="none" strike="noStrike" cap="none" normalizeH="0" baseline="0" dirty="0">
                          <a:ln>
                            <a:noFill/>
                          </a:ln>
                          <a:solidFill>
                            <a:srgbClr val="333333"/>
                          </a:solidFill>
                          <a:effectLst/>
                          <a:latin typeface="Calibri Light"/>
                          <a:cs typeface="Times New Roman" pitchFamily="18" charset="0"/>
                        </a:rPr>
                        <a:t> </a:t>
                      </a:r>
                      <a:r>
                        <a:rPr kumimoji="0" lang="es-ES" sz="1500" b="0" i="0" u="none" strike="noStrike" cap="none" normalizeH="0" baseline="0" dirty="0">
                          <a:ln>
                            <a:noFill/>
                          </a:ln>
                          <a:solidFill>
                            <a:srgbClr val="FFFFFF"/>
                          </a:solidFill>
                          <a:effectLst/>
                          <a:latin typeface="Calibri Light"/>
                          <a:cs typeface="Times New Roman" pitchFamily="18" charset="0"/>
                        </a:rPr>
                        <a:t>El diseño rojo sobre el fondo blanco forma una letra “K” mayúscula.</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“Mar” al revés se lee “jew” (judío en inglés) – “lboro” al revés parece decir “horrible” = “judío horrible” (ver a la derecha)</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El lema “veni, vidi, vici” (llegué, vi y vencí) es un eslogan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En contra:</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004992"/>
                          </a:solidFill>
                          <a:effectLst/>
                          <a:latin typeface="Calibri Light"/>
                          <a:cs typeface="Times New Roman" pitchFamily="18" charset="0"/>
                        </a:rPr>
                        <a:t>???</a:t>
                      </a:r>
                      <a:r>
                        <a:rPr kumimoji="0" lang="es-ES" sz="1500" b="1" i="0" u="none" strike="noStrike" cap="none" normalizeH="0" baseline="0" dirty="0">
                          <a:ln>
                            <a:noFill/>
                          </a:ln>
                          <a:solidFill>
                            <a:srgbClr val="333333"/>
                          </a:solidFill>
                          <a:effectLst/>
                          <a:latin typeface="Calibri Light"/>
                          <a:cs typeface="Times New Roman" pitchFamily="18" charset="0"/>
                        </a:rPr>
                        <a:t> </a:t>
                      </a:r>
                      <a:r>
                        <a:rPr kumimoji="0" lang="es-ES" sz="1500" b="0" i="0" u="none" strike="noStrike" cap="none" normalizeH="0" baseline="0" dirty="0">
                          <a:ln>
                            <a:noFill/>
                          </a:ln>
                          <a:solidFill>
                            <a:srgbClr val="FFFFFF"/>
                          </a:solidFill>
                          <a:effectLst/>
                          <a:latin typeface="Calibri Light"/>
                          <a:cs typeface="Times New Roman" pitchFamily="18" charset="0"/>
                        </a:rPr>
                        <a:t>El fundador es </a:t>
                      </a:r>
                      <a:r>
                        <a:rPr kumimoji="0" lang="es-ES" sz="1500" b="0" i="0" u="none" strike="noStrike" cap="none" normalizeH="0" baseline="0" dirty="0" err="1">
                          <a:ln>
                            <a:noFill/>
                          </a:ln>
                          <a:solidFill>
                            <a:srgbClr val="FFFFFF"/>
                          </a:solidFill>
                          <a:effectLst/>
                          <a:latin typeface="Calibri Light"/>
                          <a:cs typeface="Times New Roman" pitchFamily="18" charset="0"/>
                        </a:rPr>
                        <a:t>Philipp</a:t>
                      </a:r>
                      <a:r>
                        <a:rPr kumimoji="0" lang="es-ES" sz="1500" b="0" i="0" u="none" strike="noStrike" cap="none" normalizeH="0" baseline="0" dirty="0">
                          <a:ln>
                            <a:noFill/>
                          </a:ln>
                          <a:solidFill>
                            <a:srgbClr val="FFFFFF"/>
                          </a:solidFill>
                          <a:effectLst/>
                          <a:latin typeface="Calibri Light"/>
                          <a:cs typeface="Times New Roman" pitchFamily="18" charset="0"/>
                        </a:rPr>
                        <a:t> Morris, un inglés; no hay conexión con 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El nombre proviene de la calle donde se haya la fábrica de Londres: </a:t>
                      </a:r>
                      <a:r>
                        <a:rPr kumimoji="0" lang="es-ES" sz="1500" b="0" i="0" u="none" strike="noStrike" cap="none" normalizeH="0" baseline="0" dirty="0" err="1">
                          <a:ln>
                            <a:noFill/>
                          </a:ln>
                          <a:solidFill>
                            <a:srgbClr val="FFFFFF"/>
                          </a:solidFill>
                          <a:effectLst/>
                          <a:latin typeface="Calibri Light"/>
                          <a:cs typeface="Times New Roman" pitchFamily="18" charset="0"/>
                        </a:rPr>
                        <a:t>Marlborough</a:t>
                      </a:r>
                      <a:r>
                        <a:rPr kumimoji="0" lang="es-ES" sz="1500" b="0" i="0" u="none" strike="noStrike" cap="none" normalizeH="0" baseline="0" dirty="0">
                          <a:ln>
                            <a:noFill/>
                          </a:ln>
                          <a:solidFill>
                            <a:srgbClr val="FFFFFF"/>
                          </a:solidFill>
                          <a:effectLst/>
                          <a:latin typeface="Calibri Light"/>
                          <a:cs typeface="Times New Roman" pitchFamily="18" charset="0"/>
                        </a:rPr>
                        <a:t> </a:t>
                      </a:r>
                      <a:r>
                        <a:rPr kumimoji="0" lang="es-ES" sz="1500" b="0" i="0" u="none" strike="noStrike" cap="none" normalizeH="0" baseline="0" dirty="0" err="1">
                          <a:ln>
                            <a:noFill/>
                          </a:ln>
                          <a:solidFill>
                            <a:srgbClr val="FFFFFF"/>
                          </a:solidFill>
                          <a:effectLst/>
                          <a:latin typeface="Calibri Light"/>
                          <a:cs typeface="Times New Roman" pitchFamily="18" charset="0"/>
                        </a:rPr>
                        <a:t>street</a:t>
                      </a:r>
                      <a:r>
                        <a:rPr kumimoji="0" lang="es-ES" sz="1500" b="0" i="0" u="none" strike="noStrike" cap="none" normalizeH="0" baseline="0" dirty="0">
                          <a:ln>
                            <a:noFill/>
                          </a:ln>
                          <a:solidFill>
                            <a:srgbClr val="FFFFFF"/>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El lema no tiene que ver con el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s-ES" sz="3600" dirty="0">
                <a:solidFill>
                  <a:srgbClr val="004992"/>
                </a:solidFill>
                <a:latin typeface="Calibri Light"/>
              </a:rPr>
              <a:t>Conclusiones Apresuradas: En Acción</a:t>
            </a:r>
            <a:br>
              <a:rPr lang="es-ES" sz="3600" dirty="0">
                <a:solidFill>
                  <a:srgbClr val="004992"/>
                </a:solidFill>
                <a:latin typeface="Calibri Light"/>
              </a:rPr>
            </a:br>
            <a:r>
              <a:rPr lang="es-ES" dirty="0">
                <a:solidFill>
                  <a:srgbClr val="004992"/>
                </a:solidFill>
                <a:latin typeface="Calibri Light"/>
              </a:rPr>
              <a:t>- Mitos Modernos </a:t>
            </a:r>
            <a:r>
              <a:rPr lang="es-ES" dirty="0">
                <a:solidFill>
                  <a:srgbClr val="004992"/>
                </a:solidFill>
              </a:rPr>
              <a:t>–</a:t>
            </a:r>
            <a:br>
              <a:rPr lang="es-ES" dirty="0">
                <a:solidFill>
                  <a:srgbClr val="004992"/>
                </a:solidFill>
              </a:rPr>
            </a:br>
            <a:r>
              <a:rPr lang="es-ES" sz="2400" dirty="0">
                <a:solidFill>
                  <a:srgbClr val="004992"/>
                </a:solidFill>
              </a:rPr>
              <a:t>(para un ejercicio alternativo ir al final de la presentación)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solidFill>
                  <a:srgbClr val="333333"/>
                </a:solidFill>
                <a:latin typeface="Calibri Light"/>
              </a:rPr>
              <a:t>¿Los dueños de Marlboro son el Ku Klux Klan?</a:t>
            </a:r>
            <a:endParaRPr lang="de-DE" altLang="de-DE" sz="2000" dirty="0">
              <a:solidFill>
                <a:srgbClr val="333333"/>
              </a:solidFill>
              <a:latin typeface="Calibri Light"/>
            </a:endParaRPr>
          </a:p>
        </p:txBody>
      </p:sp>
      <p:sp>
        <p:nvSpPr>
          <p:cNvPr id="16"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7"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9"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727213517"/>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Leyenda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Desde la década de los 80 han circulado rumores de que las marcas en las cajetillas de Marlboro indican que pertenecen al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A favor: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diseño rojo sobre el fondo blanco forma una letra “K” mayúscula.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“Mar” al revés se lee “jew” (judío en inglés) – “lboro” al revés parece decir “horrible” = “judío horrible” (ver a la derecha)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lema “veni, vidi, vici” (llegué, vi y vencí) es un eslogan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En contra:</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004992"/>
                          </a:solidFill>
                          <a:effectLst/>
                          <a:latin typeface="Calibri Light"/>
                          <a:cs typeface="Times New Roman" pitchFamily="18" charset="0"/>
                        </a:rPr>
                        <a:t>???</a:t>
                      </a:r>
                      <a:r>
                        <a:rPr kumimoji="0" lang="es-ES" sz="1500" b="0" i="0" u="none" strike="noStrike" cap="none" normalizeH="0" baseline="0" dirty="0">
                          <a:ln>
                            <a:noFill/>
                          </a:ln>
                          <a:solidFill>
                            <a:srgbClr val="333333"/>
                          </a:solidFill>
                          <a:effectLst/>
                          <a:latin typeface="Calibri Light"/>
                          <a:cs typeface="Times New Roman" pitchFamily="18" charset="0"/>
                        </a:rPr>
                        <a:t> </a:t>
                      </a:r>
                      <a:r>
                        <a:rPr kumimoji="0" lang="es-ES" sz="1500" b="0" i="0" u="none" strike="noStrike" cap="none" normalizeH="0" baseline="0" dirty="0">
                          <a:ln>
                            <a:noFill/>
                          </a:ln>
                          <a:solidFill>
                            <a:srgbClr val="FFFFFF"/>
                          </a:solidFill>
                          <a:effectLst/>
                          <a:latin typeface="Calibri Light"/>
                          <a:cs typeface="Times New Roman" pitchFamily="18" charset="0"/>
                        </a:rPr>
                        <a:t>El fundador es </a:t>
                      </a:r>
                      <a:r>
                        <a:rPr kumimoji="0" lang="es-ES" sz="1500" b="0" i="0" u="none" strike="noStrike" cap="none" normalizeH="0" baseline="0" dirty="0" err="1">
                          <a:ln>
                            <a:noFill/>
                          </a:ln>
                          <a:solidFill>
                            <a:srgbClr val="FFFFFF"/>
                          </a:solidFill>
                          <a:effectLst/>
                          <a:latin typeface="Calibri Light"/>
                          <a:cs typeface="Times New Roman" pitchFamily="18" charset="0"/>
                        </a:rPr>
                        <a:t>Philipp</a:t>
                      </a:r>
                      <a:r>
                        <a:rPr kumimoji="0" lang="es-ES" sz="1500" b="0" i="0" u="none" strike="noStrike" cap="none" normalizeH="0" baseline="0" dirty="0">
                          <a:ln>
                            <a:noFill/>
                          </a:ln>
                          <a:solidFill>
                            <a:srgbClr val="FFFFFF"/>
                          </a:solidFill>
                          <a:effectLst/>
                          <a:latin typeface="Calibri Light"/>
                          <a:cs typeface="Times New Roman" pitchFamily="18" charset="0"/>
                        </a:rPr>
                        <a:t> Morris, un inglés; no hay conexión con 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El nombre proviene de la calle donde se haya la fábrica de Londres: </a:t>
                      </a:r>
                      <a:r>
                        <a:rPr kumimoji="0" lang="es-ES" sz="1500" b="0" i="0" u="none" strike="noStrike" cap="none" normalizeH="0" baseline="0" dirty="0" err="1">
                          <a:ln>
                            <a:noFill/>
                          </a:ln>
                          <a:solidFill>
                            <a:srgbClr val="FFFFFF"/>
                          </a:solidFill>
                          <a:effectLst/>
                          <a:latin typeface="Calibri Light"/>
                          <a:cs typeface="Times New Roman" pitchFamily="18" charset="0"/>
                        </a:rPr>
                        <a:t>Marlborough</a:t>
                      </a:r>
                      <a:r>
                        <a:rPr kumimoji="0" lang="es-ES" sz="1500" b="0" i="0" u="none" strike="noStrike" cap="none" normalizeH="0" baseline="0" dirty="0">
                          <a:ln>
                            <a:noFill/>
                          </a:ln>
                          <a:solidFill>
                            <a:srgbClr val="FFFFFF"/>
                          </a:solidFill>
                          <a:effectLst/>
                          <a:latin typeface="Calibri Light"/>
                          <a:cs typeface="Times New Roman" pitchFamily="18" charset="0"/>
                        </a:rPr>
                        <a:t> </a:t>
                      </a:r>
                      <a:r>
                        <a:rPr kumimoji="0" lang="es-ES" sz="1500" b="0" i="0" u="none" strike="noStrike" cap="none" normalizeH="0" baseline="0" dirty="0" err="1">
                          <a:ln>
                            <a:noFill/>
                          </a:ln>
                          <a:solidFill>
                            <a:srgbClr val="FFFFFF"/>
                          </a:solidFill>
                          <a:effectLst/>
                          <a:latin typeface="Calibri Light"/>
                          <a:cs typeface="Times New Roman" pitchFamily="18" charset="0"/>
                        </a:rPr>
                        <a:t>street</a:t>
                      </a:r>
                      <a:r>
                        <a:rPr kumimoji="0" lang="es-ES" sz="1500" b="0" i="0" u="none" strike="noStrike" cap="none" normalizeH="0" baseline="0" dirty="0">
                          <a:ln>
                            <a:noFill/>
                          </a:ln>
                          <a:solidFill>
                            <a:srgbClr val="FFFFFF"/>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0" i="0" u="none" strike="noStrike" cap="none" normalizeH="0" baseline="0" dirty="0">
                          <a:ln>
                            <a:noFill/>
                          </a:ln>
                          <a:solidFill>
                            <a:srgbClr val="FFFFFF"/>
                          </a:solidFill>
                          <a:effectLst/>
                          <a:latin typeface="Calibri Light"/>
                          <a:cs typeface="Times New Roman" pitchFamily="18" charset="0"/>
                        </a:rPr>
                        <a:t>El lema no tiene que ver con el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solidFill>
                  <a:srgbClr val="333333"/>
                </a:solidFill>
                <a:latin typeface="Calibri Light"/>
              </a:rPr>
              <a:t>¿Los dueños de Marlboro son el Ku Klux Klan?</a:t>
            </a:r>
            <a:endParaRPr lang="de-DE" altLang="de-DE" sz="2000" dirty="0">
              <a:solidFill>
                <a:srgbClr val="333333"/>
              </a:solidFill>
              <a:latin typeface="Calibri Light"/>
            </a:endParaRPr>
          </a:p>
        </p:txBody>
      </p:sp>
      <p:sp>
        <p:nvSpPr>
          <p:cNvPr id="16"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7"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9"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extLst>
      <p:ext uri="{BB962C8B-B14F-4D97-AF65-F5344CB8AC3E}">
        <p14:creationId xmlns:p14="http://schemas.microsoft.com/office/powerpoint/2010/main" val="3106021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1189746750"/>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Leyenda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A favor y en contra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“Evidencia”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1800" b="0" i="0" u="none" strike="noStrike" cap="none" normalizeH="0" baseline="0">
                          <a:ln>
                            <a:noFill/>
                          </a:ln>
                          <a:solidFill>
                            <a:srgbClr val="333333"/>
                          </a:solidFill>
                          <a:effectLst/>
                          <a:latin typeface="Calibri Light"/>
                          <a:cs typeface="Times New Roman" pitchFamily="18" charset="0"/>
                        </a:rPr>
                        <a:t>Desde la década de los 80 han circulado rumores de que las marcas en las cajetillas de Marlboro indican que pertenecen al Ku Klux Klan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A favor: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diseño rojo sobre el fondo blanco forma una </a:t>
                      </a:r>
                      <a:r>
                        <a:rPr kumimoji="0" lang="es-ES" sz="1500" b="0" i="0" u="none" strike="noStrike" cap="none" normalizeH="0" baseline="0">
                          <a:ln>
                            <a:noFill/>
                          </a:ln>
                          <a:solidFill>
                            <a:srgbClr val="333333"/>
                          </a:solidFill>
                          <a:effectLst/>
                          <a:latin typeface="Calibri Light"/>
                          <a:cs typeface="Times New Roman" pitchFamily="18" charset="0"/>
                        </a:rPr>
                        <a:t>letra “K” </a:t>
                      </a:r>
                      <a:r>
                        <a:rPr kumimoji="0" lang="es-ES" sz="1500" b="0" i="0" u="none" strike="noStrike" cap="none" normalizeH="0" baseline="0" dirty="0">
                          <a:ln>
                            <a:noFill/>
                          </a:ln>
                          <a:solidFill>
                            <a:srgbClr val="333333"/>
                          </a:solidFill>
                          <a:effectLst/>
                          <a:latin typeface="Calibri Light"/>
                          <a:cs typeface="Times New Roman" pitchFamily="18" charset="0"/>
                        </a:rPr>
                        <a:t>mayúscula.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a:ln>
                            <a:noFill/>
                          </a:ln>
                          <a:solidFill>
                            <a:srgbClr val="333333"/>
                          </a:solidFill>
                          <a:effectLst/>
                          <a:latin typeface="Calibri Light"/>
                          <a:cs typeface="Times New Roman" pitchFamily="18" charset="0"/>
                        </a:rPr>
                        <a:t>“Mar” </a:t>
                      </a:r>
                      <a:r>
                        <a:rPr kumimoji="0" lang="es-ES" sz="1500" b="0" i="0" u="none" strike="noStrike" cap="none" normalizeH="0" baseline="0" dirty="0">
                          <a:ln>
                            <a:noFill/>
                          </a:ln>
                          <a:solidFill>
                            <a:srgbClr val="333333"/>
                          </a:solidFill>
                          <a:effectLst/>
                          <a:latin typeface="Calibri Light"/>
                          <a:cs typeface="Times New Roman" pitchFamily="18" charset="0"/>
                        </a:rPr>
                        <a:t>al revés se </a:t>
                      </a:r>
                      <a:r>
                        <a:rPr kumimoji="0" lang="es-ES" sz="1500" b="0" i="0" u="none" strike="noStrike" cap="none" normalizeH="0" baseline="0">
                          <a:ln>
                            <a:noFill/>
                          </a:ln>
                          <a:solidFill>
                            <a:srgbClr val="333333"/>
                          </a:solidFill>
                          <a:effectLst/>
                          <a:latin typeface="Calibri Light"/>
                          <a:cs typeface="Times New Roman" pitchFamily="18" charset="0"/>
                        </a:rPr>
                        <a:t>lee “jew” </a:t>
                      </a:r>
                      <a:r>
                        <a:rPr kumimoji="0" lang="es-ES" sz="1500" b="0" i="0" u="none" strike="noStrike" cap="none" normalizeH="0" baseline="0" dirty="0">
                          <a:ln>
                            <a:noFill/>
                          </a:ln>
                          <a:solidFill>
                            <a:srgbClr val="333333"/>
                          </a:solidFill>
                          <a:effectLst/>
                          <a:latin typeface="Calibri Light"/>
                          <a:cs typeface="Times New Roman" pitchFamily="18" charset="0"/>
                        </a:rPr>
                        <a:t>(judío en inglés) </a:t>
                      </a:r>
                      <a:r>
                        <a:rPr kumimoji="0" lang="es-ES" sz="1500" b="0" i="0" u="none" strike="noStrike" cap="none" normalizeH="0" baseline="0">
                          <a:ln>
                            <a:noFill/>
                          </a:ln>
                          <a:solidFill>
                            <a:srgbClr val="333333"/>
                          </a:solidFill>
                          <a:effectLst/>
                          <a:latin typeface="Calibri Light"/>
                          <a:cs typeface="Times New Roman" pitchFamily="18" charset="0"/>
                        </a:rPr>
                        <a:t>– “lboro” </a:t>
                      </a:r>
                      <a:r>
                        <a:rPr kumimoji="0" lang="es-ES" sz="1500" b="0" i="0" u="none" strike="noStrike" cap="none" normalizeH="0" baseline="0" dirty="0">
                          <a:ln>
                            <a:noFill/>
                          </a:ln>
                          <a:solidFill>
                            <a:srgbClr val="333333"/>
                          </a:solidFill>
                          <a:effectLst/>
                          <a:latin typeface="Calibri Light"/>
                          <a:cs typeface="Times New Roman" pitchFamily="18" charset="0"/>
                        </a:rPr>
                        <a:t>al revés parece </a:t>
                      </a:r>
                      <a:r>
                        <a:rPr kumimoji="0" lang="es-ES" sz="1500" b="0" i="0" u="none" strike="noStrike" cap="none" normalizeH="0" baseline="0">
                          <a:ln>
                            <a:noFill/>
                          </a:ln>
                          <a:solidFill>
                            <a:srgbClr val="333333"/>
                          </a:solidFill>
                          <a:effectLst/>
                          <a:latin typeface="Calibri Light"/>
                          <a:cs typeface="Times New Roman" pitchFamily="18" charset="0"/>
                        </a:rPr>
                        <a:t>decir “horrible” = “judío horrible” </a:t>
                      </a:r>
                      <a:r>
                        <a:rPr kumimoji="0" lang="es-ES" sz="1500" b="0" i="0" u="none" strike="noStrike" cap="none" normalizeH="0" baseline="0" dirty="0">
                          <a:ln>
                            <a:noFill/>
                          </a:ln>
                          <a:solidFill>
                            <a:srgbClr val="333333"/>
                          </a:solidFill>
                          <a:effectLst/>
                          <a:latin typeface="Calibri Light"/>
                          <a:cs typeface="Times New Roman" pitchFamily="18" charset="0"/>
                        </a:rPr>
                        <a:t>(ver a la derecha)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a:t>
                      </a:r>
                      <a:r>
                        <a:rPr kumimoji="0" lang="es-ES" sz="1500" b="0" i="0" u="none" strike="noStrike" cap="none" normalizeH="0" baseline="0">
                          <a:ln>
                            <a:noFill/>
                          </a:ln>
                          <a:solidFill>
                            <a:srgbClr val="333333"/>
                          </a:solidFill>
                          <a:effectLst/>
                          <a:latin typeface="Calibri Light"/>
                          <a:cs typeface="Times New Roman" pitchFamily="18" charset="0"/>
                        </a:rPr>
                        <a:t>lema “veni</a:t>
                      </a:r>
                      <a:r>
                        <a:rPr kumimoji="0" lang="es-ES" sz="1500" b="0" i="0" u="none" strike="noStrike" cap="none" normalizeH="0" baseline="0" dirty="0">
                          <a:ln>
                            <a:noFill/>
                          </a:ln>
                          <a:solidFill>
                            <a:srgbClr val="333333"/>
                          </a:solidFill>
                          <a:effectLst/>
                          <a:latin typeface="Calibri Light"/>
                          <a:cs typeface="Times New Roman" pitchFamily="18" charset="0"/>
                        </a:rPr>
                        <a:t>, </a:t>
                      </a:r>
                      <a:r>
                        <a:rPr kumimoji="0" lang="es-ES" sz="1500" b="0" i="0" u="none" strike="noStrike" cap="none" normalizeH="0" baseline="0" dirty="0" err="1">
                          <a:ln>
                            <a:noFill/>
                          </a:ln>
                          <a:solidFill>
                            <a:srgbClr val="333333"/>
                          </a:solidFill>
                          <a:effectLst/>
                          <a:latin typeface="Calibri Light"/>
                          <a:cs typeface="Times New Roman" pitchFamily="18" charset="0"/>
                        </a:rPr>
                        <a:t>vidi</a:t>
                      </a:r>
                      <a:r>
                        <a:rPr kumimoji="0" lang="es-ES" sz="1500" b="0" i="0" u="none" strike="noStrike" cap="none" normalizeH="0" baseline="0">
                          <a:ln>
                            <a:noFill/>
                          </a:ln>
                          <a:solidFill>
                            <a:srgbClr val="333333"/>
                          </a:solidFill>
                          <a:effectLst/>
                          <a:latin typeface="Calibri Light"/>
                          <a:cs typeface="Times New Roman" pitchFamily="18" charset="0"/>
                        </a:rPr>
                        <a:t>, vici” </a:t>
                      </a:r>
                      <a:r>
                        <a:rPr kumimoji="0" lang="es-ES" sz="1500" b="0" i="0" u="none" strike="noStrike" cap="none" normalizeH="0" baseline="0" dirty="0">
                          <a:ln>
                            <a:noFill/>
                          </a:ln>
                          <a:solidFill>
                            <a:srgbClr val="333333"/>
                          </a:solidFill>
                          <a:effectLst/>
                          <a:latin typeface="Calibri Light"/>
                          <a:cs typeface="Times New Roman" pitchFamily="18" charset="0"/>
                        </a:rPr>
                        <a:t>(llegué, vi y vencí) es un eslogan del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s-ES" sz="1500" b="1" i="0" u="none" strike="noStrike" cap="none" normalizeH="0" baseline="0" dirty="0">
                          <a:ln>
                            <a:noFill/>
                          </a:ln>
                          <a:solidFill>
                            <a:srgbClr val="333333"/>
                          </a:solidFill>
                          <a:effectLst/>
                          <a:latin typeface="Calibri Light"/>
                          <a:cs typeface="Times New Roman" pitchFamily="18" charset="0"/>
                        </a:rPr>
                        <a:t>En contra: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fundador es </a:t>
                      </a:r>
                      <a:r>
                        <a:rPr kumimoji="0" lang="es-ES" sz="1500" b="0" i="0" u="none" strike="noStrike" cap="none" normalizeH="0" baseline="0" dirty="0" err="1">
                          <a:ln>
                            <a:noFill/>
                          </a:ln>
                          <a:solidFill>
                            <a:srgbClr val="333333"/>
                          </a:solidFill>
                          <a:effectLst/>
                          <a:latin typeface="Calibri Light"/>
                          <a:cs typeface="Times New Roman" pitchFamily="18" charset="0"/>
                        </a:rPr>
                        <a:t>Philipp</a:t>
                      </a:r>
                      <a:r>
                        <a:rPr kumimoji="0" lang="es-ES" sz="1500" b="0" i="0" u="none" strike="noStrike" cap="none" normalizeH="0" baseline="0" dirty="0">
                          <a:ln>
                            <a:noFill/>
                          </a:ln>
                          <a:solidFill>
                            <a:srgbClr val="333333"/>
                          </a:solidFill>
                          <a:effectLst/>
                          <a:latin typeface="Calibri Light"/>
                          <a:cs typeface="Times New Roman" pitchFamily="18" charset="0"/>
                        </a:rPr>
                        <a:t> Morris, un inglés; no hay conexión con el KKK.</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nombre proviene de la calle donde se haya la fábrica de Londres: </a:t>
                      </a:r>
                      <a:r>
                        <a:rPr kumimoji="0" lang="es-ES" sz="1500" b="0" i="0" u="none" strike="noStrike" cap="none" normalizeH="0" baseline="0" dirty="0" err="1">
                          <a:ln>
                            <a:noFill/>
                          </a:ln>
                          <a:solidFill>
                            <a:srgbClr val="333333"/>
                          </a:solidFill>
                          <a:effectLst/>
                          <a:latin typeface="Calibri Light"/>
                          <a:cs typeface="Times New Roman" pitchFamily="18" charset="0"/>
                        </a:rPr>
                        <a:t>Marlborough</a:t>
                      </a:r>
                      <a:r>
                        <a:rPr kumimoji="0" lang="es-ES" sz="1500" b="0" i="0" u="none" strike="noStrike" cap="none" normalizeH="0" baseline="0" dirty="0">
                          <a:ln>
                            <a:noFill/>
                          </a:ln>
                          <a:solidFill>
                            <a:srgbClr val="333333"/>
                          </a:solidFill>
                          <a:effectLst/>
                          <a:latin typeface="Calibri Light"/>
                          <a:cs typeface="Times New Roman" pitchFamily="18" charset="0"/>
                        </a:rPr>
                        <a:t> </a:t>
                      </a:r>
                      <a:r>
                        <a:rPr kumimoji="0" lang="es-ES" sz="1500" b="0" i="0" u="none" strike="noStrike" cap="none" normalizeH="0" baseline="0" dirty="0" err="1">
                          <a:ln>
                            <a:noFill/>
                          </a:ln>
                          <a:solidFill>
                            <a:srgbClr val="333333"/>
                          </a:solidFill>
                          <a:effectLst/>
                          <a:latin typeface="Calibri Light"/>
                          <a:cs typeface="Times New Roman" pitchFamily="18" charset="0"/>
                        </a:rPr>
                        <a:t>street</a:t>
                      </a:r>
                      <a:r>
                        <a:rPr kumimoji="0" lang="es-ES" sz="15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500" b="0" i="0" u="none" strike="noStrike" cap="none" normalizeH="0" baseline="0" dirty="0">
                          <a:ln>
                            <a:noFill/>
                          </a:ln>
                          <a:solidFill>
                            <a:srgbClr val="333333"/>
                          </a:solidFill>
                          <a:effectLst/>
                          <a:latin typeface="Calibri Light"/>
                          <a:cs typeface="Times New Roman" pitchFamily="18" charset="0"/>
                        </a:rPr>
                        <a:t>El lema no tiene que ver con el KKK.</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000" b="0">
                <a:solidFill>
                  <a:srgbClr val="333333"/>
                </a:solidFill>
                <a:latin typeface="Calibri Light"/>
              </a:rPr>
              <a:t>¿Los dueños de Marlboro son el Ku Klux Klan?</a:t>
            </a:r>
            <a:endParaRPr lang="de-DE" altLang="de-DE" sz="2000" dirty="0">
              <a:solidFill>
                <a:srgbClr val="333333"/>
              </a:solidFill>
              <a:latin typeface="Calibri Light"/>
            </a:endParaRPr>
          </a:p>
        </p:txBody>
      </p:sp>
      <p:sp>
        <p:nvSpPr>
          <p:cNvPr id="16"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7" name="Text Box 19"/>
          <p:cNvSpPr txBox="1">
            <a:spLocks noChangeArrowheads="1"/>
          </p:cNvSpPr>
          <p:nvPr/>
        </p:nvSpPr>
        <p:spPr bwMode="auto">
          <a:xfrm>
            <a:off x="8750196"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9" name="Text Box 23"/>
          <p:cNvSpPr txBox="1">
            <a:spLocks noChangeArrowheads="1"/>
          </p:cNvSpPr>
          <p:nvPr/>
        </p:nvSpPr>
        <p:spPr bwMode="auto">
          <a:xfrm>
            <a:off x="10490075" y="6021288"/>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Tree>
    <p:extLst>
      <p:ext uri="{BB962C8B-B14F-4D97-AF65-F5344CB8AC3E}">
        <p14:creationId xmlns:p14="http://schemas.microsoft.com/office/powerpoint/2010/main" val="827055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solidFill>
                  <a:srgbClr val="004992"/>
                </a:solidFill>
                <a:latin typeface="Calibri Light"/>
              </a:rPr>
              <a:t>Conclusiones Apresuradas: En Acción</a:t>
            </a:r>
            <a:br>
              <a:rPr lang="es-ES" sz="3600">
                <a:solidFill>
                  <a:srgbClr val="004992"/>
                </a:solidFill>
                <a:latin typeface="Calibri Light"/>
              </a:rPr>
            </a:br>
            <a:r>
              <a:rPr lang="es-ES">
                <a:solidFill>
                  <a:srgbClr val="004992"/>
                </a:solidFill>
                <a:latin typeface="Calibri Light"/>
              </a:rPr>
              <a:t>- Mitos Modernos -</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s-ES" altLang="de-DE" sz="2400" b="0">
                <a:solidFill>
                  <a:srgbClr val="333333"/>
                </a:solidFill>
                <a:latin typeface="Calibri Light"/>
              </a:rPr>
              <a:t>¿Los dueños de Marlboro son el Ku Klux Klan?</a:t>
            </a:r>
            <a:endParaRPr lang="de-DE" altLang="de-DE" sz="2400" dirty="0">
              <a:solidFill>
                <a:srgbClr val="333333"/>
              </a:solidFill>
              <a:latin typeface="Calibri Light"/>
            </a:endParaRPr>
          </a:p>
        </p:txBody>
      </p:sp>
      <p:sp>
        <p:nvSpPr>
          <p:cNvPr id="11"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¡No!</a:t>
            </a:r>
            <a:endParaRPr lang="en-US" altLang="de-DE" sz="24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3" name="Content Placeholder 2"/>
          <p:cNvSpPr>
            <a:spLocks noGrp="1"/>
          </p:cNvSpPr>
          <p:nvPr>
            <p:ph idx="1"/>
          </p:nvPr>
        </p:nvSpPr>
        <p:spPr/>
        <p:txBody>
          <a:bodyPr/>
          <a:lstStyle/>
          <a:p>
            <a:pPr>
              <a:lnSpc>
                <a:spcPct val="100000"/>
              </a:lnSpc>
              <a:spcBef>
                <a:spcPts val="0"/>
              </a:spcBef>
            </a:pPr>
            <a:r>
              <a:rPr lang="en-US" sz="240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sz="2400">
                <a:solidFill>
                  <a:srgbClr val="333333"/>
                </a:solidFill>
                <a:latin typeface="Calibri Light"/>
                <a:ea typeface="ＭＳ Ｐゴシック" pitchFamily="34" charset="-128"/>
              </a:rPr>
              <a:t>Son </a:t>
            </a:r>
            <a:r>
              <a:rPr lang="en-US" sz="2400" dirty="0" err="1">
                <a:solidFill>
                  <a:srgbClr val="333333"/>
                </a:solidFill>
                <a:latin typeface="Calibri Light"/>
                <a:ea typeface="ＭＳ Ｐゴシック" pitchFamily="34" charset="-128"/>
              </a:rPr>
              <a:t>más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emocionantes</a:t>
            </a:r>
            <a:r>
              <a:rPr lang="en-US" sz="2400" dirty="0">
                <a:solidFill>
                  <a:srgbClr val="333333"/>
                </a:solidFill>
                <a:latin typeface="Calibri Light"/>
                <a:ea typeface="ＭＳ Ｐゴシック" pitchFamily="34" charset="-128"/>
              </a:rPr>
              <a:t> que la </a:t>
            </a:r>
            <a:r>
              <a:rPr lang="en-US" sz="2400" dirty="0" err="1">
                <a:solidFill>
                  <a:srgbClr val="333333"/>
                </a:solidFill>
                <a:latin typeface="Calibri Light"/>
                <a:ea typeface="ＭＳ Ｐゴシック" pitchFamily="34" charset="-128"/>
              </a:rPr>
              <a:t>misma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realidad</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Se </a:t>
            </a:r>
            <a:r>
              <a:rPr lang="en-US" sz="2400" dirty="0" err="1">
                <a:solidFill>
                  <a:srgbClr val="333333"/>
                </a:solidFill>
                <a:latin typeface="Calibri Light"/>
                <a:ea typeface="ＭＳ Ｐゴシック" pitchFamily="34" charset="-128"/>
              </a:rPr>
              <a:t>basan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información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difícil</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comprobar</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demostrar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por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ejemplo</a:t>
            </a:r>
            <a:r>
              <a:rPr lang="en-US" sz="2400">
                <a:solidFill>
                  <a:srgbClr val="333333"/>
                </a:solidFill>
                <a:latin typeface="Calibri Light"/>
                <a:ea typeface="ＭＳ Ｐゴシック" pitchFamily="34" charset="-128"/>
              </a:rPr>
              <a:t>, ¿</a:t>
            </a:r>
            <a:r>
              <a:rPr lang="en-US" altLang="de-DE" sz="2400">
                <a:solidFill>
                  <a:srgbClr val="333333"/>
                </a:solidFill>
                <a:latin typeface="Calibri Light"/>
                <a:ea typeface="ＭＳ Ｐゴシック" pitchFamily="34" charset="-128"/>
              </a:rPr>
              <a:t>“</a:t>
            </a:r>
            <a:r>
              <a:rPr lang="en-US" sz="2400">
                <a:solidFill>
                  <a:srgbClr val="333333"/>
                </a:solidFill>
                <a:latin typeface="Calibri Light"/>
                <a:ea typeface="ＭＳ Ｐゴシック" pitchFamily="34" charset="-128"/>
              </a:rPr>
              <a:t>Veni</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Vidi</a:t>
            </a:r>
            <a:r>
              <a:rPr lang="en-US" sz="2400">
                <a:solidFill>
                  <a:srgbClr val="333333"/>
                </a:solidFill>
                <a:latin typeface="Calibri Light"/>
                <a:ea typeface="ＭＳ Ｐゴシック" pitchFamily="34" charset="-128"/>
              </a:rPr>
              <a:t>, Vici</a:t>
            </a:r>
            <a:r>
              <a:rPr lang="en-US" altLang="de-DE" sz="2400">
                <a:solidFill>
                  <a:srgbClr val="333333"/>
                </a:solidFill>
                <a:latin typeface="Calibri Light"/>
                <a:ea typeface="ＭＳ Ｐゴシック" pitchFamily="34" charset="-128"/>
              </a:rPr>
              <a:t>”</a:t>
            </a:r>
            <a:r>
              <a:rPr lang="en-US" sz="240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verdad</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será</a:t>
            </a:r>
            <a:r>
              <a:rPr lang="en-US" sz="2400" dirty="0">
                <a:solidFill>
                  <a:srgbClr val="333333"/>
                </a:solidFill>
                <a:latin typeface="Calibri Light"/>
                <a:ea typeface="ＭＳ Ｐゴシック" pitchFamily="34" charset="-128"/>
              </a:rPr>
              <a:t> el </a:t>
            </a:r>
            <a:r>
              <a:rPr lang="en-US" sz="2400" dirty="0" err="1">
                <a:solidFill>
                  <a:srgbClr val="333333"/>
                </a:solidFill>
                <a:latin typeface="Calibri Light"/>
                <a:ea typeface="ＭＳ Ｐゴシック" pitchFamily="34" charset="-128"/>
              </a:rPr>
              <a:t>lema</a:t>
            </a:r>
            <a:r>
              <a:rPr lang="en-US" sz="2400" dirty="0">
                <a:solidFill>
                  <a:srgbClr val="333333"/>
                </a:solidFill>
                <a:latin typeface="Calibri Light"/>
                <a:ea typeface="ＭＳ Ｐゴシック" pitchFamily="34" charset="-128"/>
              </a:rPr>
              <a:t> del Ku Klux Klan? ¡</a:t>
            </a:r>
            <a:r>
              <a:rPr lang="en-US" sz="2400" dirty="0" err="1">
                <a:solidFill>
                  <a:srgbClr val="333333"/>
                </a:solidFill>
                <a:latin typeface="Calibri Light"/>
                <a:ea typeface="ＭＳ Ｐゴシック" pitchFamily="34" charset="-128"/>
              </a:rPr>
              <a:t>Falso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pero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aún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creído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ingenuamente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por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algunas</a:t>
            </a:r>
            <a:r>
              <a:rPr lang="en-US" sz="2400" dirty="0">
                <a:solidFill>
                  <a:srgbClr val="333333"/>
                </a:solidFill>
                <a:latin typeface="Calibri Light"/>
                <a:ea typeface="ＭＳ Ｐゴシック" pitchFamily="34" charset="-128"/>
              </a:rPr>
              <a:t> personas.</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explicaciones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alternativas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ocultan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por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ejemplo</a:t>
            </a:r>
            <a:r>
              <a:rPr lang="en-US" sz="2400" dirty="0">
                <a:solidFill>
                  <a:srgbClr val="333333"/>
                </a:solidFill>
                <a:latin typeface="Calibri Light"/>
                <a:ea typeface="ＭＳ Ｐゴシック" pitchFamily="34" charset="-128"/>
              </a:rPr>
              <a:t>, el </a:t>
            </a:r>
            <a:r>
              <a:rPr lang="en-US" sz="2400" dirty="0" err="1">
                <a:solidFill>
                  <a:srgbClr val="333333"/>
                </a:solidFill>
                <a:latin typeface="Calibri Light"/>
                <a:ea typeface="ＭＳ Ｐゴシック" pitchFamily="34" charset="-128"/>
              </a:rPr>
              <a:t>nombre</a:t>
            </a:r>
            <a:r>
              <a:rPr lang="en-US" sz="2400" dirty="0">
                <a:solidFill>
                  <a:srgbClr val="333333"/>
                </a:solidFill>
                <a:latin typeface="Calibri Light"/>
                <a:ea typeface="ＭＳ Ｐゴシック" pitchFamily="34" charset="-128"/>
              </a:rPr>
              <a:t> </a:t>
            </a:r>
            <a:r>
              <a:rPr lang="en-US" sz="2400">
                <a:solidFill>
                  <a:srgbClr val="333333"/>
                </a:solidFill>
                <a:latin typeface="Calibri Light"/>
                <a:ea typeface="ＭＳ Ｐゴシック" pitchFamily="34" charset="-128"/>
              </a:rPr>
              <a:t>de </a:t>
            </a:r>
            <a:r>
              <a:rPr lang="en-US" altLang="de-DE" sz="2400">
                <a:solidFill>
                  <a:srgbClr val="333333"/>
                </a:solidFill>
                <a:latin typeface="Calibri Light"/>
                <a:ea typeface="ＭＳ Ｐゴシック" pitchFamily="34" charset="-128"/>
              </a:rPr>
              <a:t>“</a:t>
            </a:r>
            <a:r>
              <a:rPr lang="en-US" sz="2400">
                <a:solidFill>
                  <a:srgbClr val="333333"/>
                </a:solidFill>
                <a:latin typeface="Calibri Light"/>
                <a:ea typeface="ＭＳ Ｐゴシック" pitchFamily="34" charset="-128"/>
              </a:rPr>
              <a:t>Marlboro</a:t>
            </a:r>
            <a:r>
              <a:rPr lang="en-US" altLang="de-DE" sz="2400">
                <a:solidFill>
                  <a:srgbClr val="333333"/>
                </a:solidFill>
                <a:latin typeface="Calibri Light"/>
                <a:ea typeface="ＭＳ Ｐゴシック" pitchFamily="34" charset="-128"/>
              </a:rPr>
              <a:t>”</a:t>
            </a:r>
            <a:r>
              <a:rPr lang="en-US" sz="240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reordenado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adelante</a:t>
            </a:r>
            <a:r>
              <a:rPr lang="en-US" sz="2400" dirty="0">
                <a:solidFill>
                  <a:srgbClr val="333333"/>
                </a:solidFill>
                <a:latin typeface="Calibri Light"/>
                <a:ea typeface="ＭＳ Ｐゴシック" pitchFamily="34" charset="-128"/>
              </a:rPr>
              <a:t> y </a:t>
            </a:r>
            <a:r>
              <a:rPr lang="en-US" sz="2400" dirty="0" err="1">
                <a:solidFill>
                  <a:srgbClr val="333333"/>
                </a:solidFill>
                <a:latin typeface="Calibri Light"/>
                <a:ea typeface="ＭＳ Ｐゴシック" pitchFamily="34" charset="-128"/>
              </a:rPr>
              <a:t>atrás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puede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significar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muchas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cosas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por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ejemplo</a:t>
            </a:r>
            <a:r>
              <a:rPr lang="en-US" sz="2400" dirty="0">
                <a:solidFill>
                  <a:srgbClr val="333333"/>
                </a:solidFill>
                <a:latin typeface="Calibri Light"/>
                <a:ea typeface="ＭＳ Ｐゴシック" pitchFamily="34" charset="-128"/>
              </a:rPr>
              <a:t>, las palabras Oro o Rambo </a:t>
            </a:r>
            <a:r>
              <a:rPr lang="en-US" sz="2400" dirty="0" err="1">
                <a:solidFill>
                  <a:srgbClr val="333333"/>
                </a:solidFill>
                <a:latin typeface="Calibri Light"/>
                <a:ea typeface="ＭＳ Ｐゴシック" pitchFamily="34" charset="-128"/>
              </a:rPr>
              <a:t>también</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pueden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encontrar</a:t>
            </a:r>
            <a:r>
              <a:rPr lang="en-US" sz="2400" dirty="0">
                <a:solidFill>
                  <a:srgbClr val="333333"/>
                </a:solidFill>
                <a:latin typeface="Calibri Light"/>
                <a:ea typeface="ＭＳ Ｐゴシック"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leyendas</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veces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basan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hechos</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han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sido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sacados</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contexto</a:t>
            </a:r>
            <a:r>
              <a:rPr lang="en-US" sz="2400" dirty="0">
                <a:solidFill>
                  <a:srgbClr val="333333"/>
                </a:solidFill>
                <a:latin typeface="Calibri Light"/>
                <a:ea typeface="ＭＳ Ｐゴシック" pitchFamily="34" charset="-128"/>
              </a:rPr>
              <a:t>. La </a:t>
            </a:r>
            <a:r>
              <a:rPr lang="en-US" sz="2400" dirty="0" err="1">
                <a:solidFill>
                  <a:srgbClr val="333333"/>
                </a:solidFill>
                <a:latin typeface="Calibri Light"/>
                <a:ea typeface="ＭＳ Ｐゴシック" pitchFamily="34" charset="-128"/>
              </a:rPr>
              <a:t>importancia</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estos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datos</a:t>
            </a:r>
            <a:r>
              <a:rPr lang="en-US" sz="2400" dirty="0">
                <a:solidFill>
                  <a:srgbClr val="333333"/>
                </a:solidFill>
                <a:latin typeface="Calibri Light"/>
                <a:ea typeface="ＭＳ Ｐゴシック" pitchFamily="34" charset="-128"/>
              </a:rPr>
              <a:t> se </a:t>
            </a:r>
            <a:r>
              <a:rPr lang="en-US" sz="2400" dirty="0" err="1">
                <a:solidFill>
                  <a:srgbClr val="333333"/>
                </a:solidFill>
                <a:latin typeface="Calibri Light"/>
                <a:ea typeface="ＭＳ Ｐゴシック" pitchFamily="34" charset="-128"/>
              </a:rPr>
              <a:t>exagera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gran </a:t>
            </a:r>
            <a:r>
              <a:rPr lang="en-US" sz="2400" dirty="0" err="1">
                <a:solidFill>
                  <a:srgbClr val="333333"/>
                </a:solidFill>
                <a:latin typeface="Calibri Light"/>
                <a:ea typeface="ＭＳ Ｐゴシック" pitchFamily="34" charset="-128"/>
              </a:rPr>
              <a:t>medida</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primera</a:t>
            </a:r>
            <a:r>
              <a:rPr lang="en-US" sz="2400" dirty="0">
                <a:solidFill>
                  <a:srgbClr val="333333"/>
                </a:solidFill>
                <a:latin typeface="Calibri Light"/>
                <a:ea typeface="ＭＳ Ｐゴシック" pitchFamily="34" charset="-128"/>
              </a:rPr>
              <a:t> vista, las </a:t>
            </a:r>
            <a:r>
              <a:rPr lang="en-US" sz="2400" dirty="0" err="1">
                <a:solidFill>
                  <a:srgbClr val="333333"/>
                </a:solidFill>
                <a:latin typeface="Calibri Light"/>
                <a:ea typeface="ＭＳ Ｐゴシック" pitchFamily="34" charset="-128"/>
              </a:rPr>
              <a:t>tres</a:t>
            </a:r>
            <a:r>
              <a:rPr lang="en-US" sz="2400" dirty="0">
                <a:solidFill>
                  <a:srgbClr val="333333"/>
                </a:solidFill>
                <a:latin typeface="Calibri Light"/>
                <a:ea typeface="ＭＳ Ｐゴシック" pitchFamily="34" charset="-128"/>
              </a:rPr>
              <a:t> K de color </a:t>
            </a:r>
            <a:r>
              <a:rPr lang="en-US" sz="2400" dirty="0" err="1">
                <a:solidFill>
                  <a:srgbClr val="333333"/>
                </a:solidFill>
                <a:latin typeface="Calibri Light"/>
                <a:ea typeface="ＭＳ Ｐゴシック" pitchFamily="34" charset="-128"/>
              </a:rPr>
              <a:t>rojo</a:t>
            </a:r>
            <a:r>
              <a:rPr lang="en-US" sz="2400" dirty="0">
                <a:solidFill>
                  <a:srgbClr val="333333"/>
                </a:solidFill>
                <a:latin typeface="Calibri Light"/>
                <a:ea typeface="ＭＳ Ｐゴシック" pitchFamily="34" charset="-128"/>
              </a:rPr>
              <a:t> son </a:t>
            </a:r>
            <a:r>
              <a:rPr lang="en-US" sz="2400" dirty="0" err="1">
                <a:solidFill>
                  <a:srgbClr val="333333"/>
                </a:solidFill>
                <a:latin typeface="Calibri Light"/>
                <a:ea typeface="ＭＳ Ｐゴシック" pitchFamily="34" charset="-128"/>
              </a:rPr>
              <a:t>impresionantes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pero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eso</a:t>
            </a:r>
            <a:r>
              <a:rPr lang="en-US" sz="2400" dirty="0">
                <a:solidFill>
                  <a:srgbClr val="333333"/>
                </a:solidFill>
                <a:latin typeface="Calibri Light"/>
                <a:ea typeface="ＭＳ Ｐゴシック" pitchFamily="34" charset="-128"/>
              </a:rPr>
              <a:t> no </a:t>
            </a:r>
            <a:r>
              <a:rPr lang="en-US" sz="2400" dirty="0" err="1">
                <a:solidFill>
                  <a:srgbClr val="333333"/>
                </a:solidFill>
                <a:latin typeface="Calibri Light"/>
                <a:ea typeface="ＭＳ Ｐゴシック" pitchFamily="34" charset="-128"/>
              </a:rPr>
              <a:t>prueba</a:t>
            </a:r>
            <a:r>
              <a:rPr lang="en-US" sz="2400" dirty="0">
                <a:solidFill>
                  <a:srgbClr val="333333"/>
                </a:solidFill>
                <a:latin typeface="Calibri Light"/>
                <a:ea typeface="ＭＳ Ｐゴシック" pitchFamily="34" charset="-128"/>
              </a:rPr>
              <a:t> nada).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40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estuvieron fuera de su control. </a:t>
            </a:r>
            <a:r>
              <a:rPr lang="de-DE" altLang="de-DE" sz="2400" dirty="0">
                <a:solidFill>
                  <a:srgbClr val="333333"/>
                </a:solidFill>
                <a:latin typeface="Calibri Light"/>
                <a:ea typeface="MS PGothic" panose="020B0600070205080204" pitchFamily="34" charset="-128"/>
              </a:rPr>
              <a:t>Por ejemplo, en la Edad Media se culpaba a las brujas u otras personas de religiones minoritarias por la mala cosecha. </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s-ES" sz="2400" dirty="0">
                <a:solidFill>
                  <a:srgbClr val="333333"/>
                </a:solidFill>
                <a:latin typeface="Calibri Light"/>
                <a:ea typeface="ＭＳ Ｐゴシック" pitchFamily="34" charset="-128"/>
              </a:rPr>
              <a:t>Hay estudios que demuestran que muchas personas con psicosis (¡pero no todas!) toman decisiones basándose en una información escasa. Esta forma de tomar decisiones puede conducir fácilmente a errores, en comparación con una forma de tomar decisiones que implique un examen cuidadoso de toda la información disponible.</a:t>
            </a:r>
          </a:p>
        </p:txBody>
      </p:sp>
      <p:sp>
        <p:nvSpPr>
          <p:cNvPr id="4" name="Footer Placeholder 3"/>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449263" algn="l"/>
              </a:tabLst>
              <a:defRPr/>
            </a:pPr>
            <a:r>
              <a:rPr lang="es-ES" sz="2400">
                <a:solidFill>
                  <a:srgbClr val="333333"/>
                </a:solidFill>
                <a:latin typeface="Calibri Light"/>
                <a:ea typeface="ＭＳ Ｐゴシック" pitchFamily="34" charset="-128"/>
              </a:rPr>
              <a:t>Hay estudios que demuestran que muchas personas con psicosis (¡pero no todas!) toman decisiones basándose en una información escasa. </a:t>
            </a:r>
            <a:r>
              <a:rPr lang="es-ES" sz="2400" dirty="0">
                <a:solidFill>
                  <a:srgbClr val="333333"/>
                </a:solidFill>
                <a:latin typeface="Calibri Light"/>
                <a:ea typeface="ＭＳ Ｐゴシック" pitchFamily="34" charset="-128"/>
              </a:rPr>
              <a:t>Esta forma de tomar decisiones puede conducir fácilmente a errores, en comparación con una forma de tomar decisiones que implique un examen cuidadoso de toda la información disponible.</a:t>
            </a:r>
          </a:p>
          <a:p>
            <a:pPr marL="342900" lvl="0" indent="-342900" defTabSz="914400" fontAlgn="base">
              <a:buClr>
                <a:srgbClr val="333333"/>
              </a:buClr>
              <a:buFont typeface="WingDings"/>
              <a:buChar char=""/>
              <a:tabLst>
                <a:tab pos="449263" algn="l"/>
              </a:tabLst>
              <a:defRPr/>
            </a:pPr>
            <a:r>
              <a:rPr lang="es-ES" sz="2400" dirty="0">
                <a:solidFill>
                  <a:srgbClr val="333333"/>
                </a:solidFill>
                <a:latin typeface="Calibri Light"/>
                <a:ea typeface="ＭＳ Ｐゴシック" pitchFamily="34" charset="-128"/>
              </a:rPr>
              <a:t>La percepción de la realidad para muchas (¡pero no para todas!) de las personas con psicosis está alterada. Se tienen en cuenta interpretaciones poco probables que la mayor parte de la gente pasaría por alto.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2231021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solidFill>
                  <a:srgbClr val="004992"/>
                </a:solidFill>
                <a:latin typeface="Calibri Light"/>
              </a:rPr>
              <a:t>A continuación les mostramos como el saltar a conclusiones conduce a errores de interpretación durante la psicosis.</a:t>
            </a:r>
            <a:endParaRPr lang="en-US" sz="3600">
              <a:solidFill>
                <a:srgbClr val="004992"/>
              </a:solidFill>
              <a:latin typeface="Calibri Light"/>
            </a:endParaRPr>
          </a:p>
        </p:txBody>
      </p:sp>
      <p:sp>
        <p:nvSpPr>
          <p:cNvPr id="48154" name="Rechteck 1"/>
          <p:cNvSpPr>
            <a:spLocks noChangeArrowheads="1"/>
          </p:cNvSpPr>
          <p:nvPr/>
        </p:nvSpPr>
        <p:spPr bwMode="auto">
          <a:xfrm>
            <a:off x="408955" y="622802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000" b="0" dirty="0">
                <a:solidFill>
                  <a:srgbClr val="004992"/>
                </a:solidFill>
                <a:latin typeface="Calibri Light"/>
              </a:rPr>
              <a:t>¿</a:t>
            </a:r>
            <a:r>
              <a:rPr lang="en-US" altLang="de-DE" sz="2000" b="0" dirty="0" err="1">
                <a:solidFill>
                  <a:srgbClr val="004992"/>
                </a:solidFill>
                <a:latin typeface="Calibri Light"/>
              </a:rPr>
              <a:t>Quiere</a:t>
            </a:r>
            <a:r>
              <a:rPr lang="en-US" altLang="de-DE" sz="2000" b="0" dirty="0">
                <a:solidFill>
                  <a:srgbClr val="004992"/>
                </a:solidFill>
                <a:latin typeface="Calibri Light"/>
              </a:rPr>
              <a:t> </a:t>
            </a:r>
            <a:r>
              <a:rPr lang="en-US" altLang="de-DE" sz="2000" b="0" dirty="0" err="1">
                <a:solidFill>
                  <a:srgbClr val="004992"/>
                </a:solidFill>
                <a:latin typeface="Calibri Light"/>
              </a:rPr>
              <a:t>contribuir</a:t>
            </a:r>
            <a:r>
              <a:rPr lang="en-US" altLang="de-DE" sz="2000" b="0" dirty="0">
                <a:solidFill>
                  <a:srgbClr val="004992"/>
                </a:solidFill>
                <a:latin typeface="Calibri Light"/>
              </a:rPr>
              <a:t> </a:t>
            </a:r>
            <a:r>
              <a:rPr lang="en-US" altLang="de-DE" sz="2000" b="0" dirty="0" err="1">
                <a:solidFill>
                  <a:srgbClr val="004992"/>
                </a:solidFill>
                <a:latin typeface="Calibri Light"/>
              </a:rPr>
              <a:t>alguien</a:t>
            </a:r>
            <a:r>
              <a:rPr lang="en-US" altLang="de-DE" sz="2000" b="0" dirty="0">
                <a:solidFill>
                  <a:srgbClr val="004992"/>
                </a:solidFill>
                <a:latin typeface="Calibri Light"/>
              </a:rPr>
              <a:t> con </a:t>
            </a:r>
            <a:r>
              <a:rPr lang="en-US" altLang="de-DE" sz="2000" b="0" dirty="0" err="1">
                <a:solidFill>
                  <a:srgbClr val="004992"/>
                </a:solidFill>
                <a:latin typeface="Calibri Light"/>
              </a:rPr>
              <a:t>alguna</a:t>
            </a:r>
            <a:r>
              <a:rPr lang="en-US" altLang="de-DE" sz="2000" b="0" dirty="0">
                <a:solidFill>
                  <a:srgbClr val="004992"/>
                </a:solidFill>
                <a:latin typeface="Calibri Light"/>
              </a:rPr>
              <a:t> </a:t>
            </a:r>
            <a:r>
              <a:rPr lang="en-US" altLang="de-DE" sz="2000" b="0" dirty="0" err="1">
                <a:solidFill>
                  <a:srgbClr val="004992"/>
                </a:solidFill>
                <a:latin typeface="Calibri Light"/>
              </a:rPr>
              <a:t>experiencia</a:t>
            </a:r>
            <a:r>
              <a:rPr lang="en-US" altLang="de-DE" sz="2000" b="0" dirty="0">
                <a:solidFill>
                  <a:srgbClr val="004992"/>
                </a:solidFill>
                <a:latin typeface="Calibri Light"/>
              </a:rPr>
              <a:t> personal breve? </a:t>
            </a:r>
            <a:endParaRPr lang="de-DE" altLang="de-DE" sz="2000" b="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7" name="Content Placeholder 8"/>
          <p:cNvGraphicFramePr>
            <a:graphicFrameLocks/>
          </p:cNvGraphicFramePr>
          <p:nvPr>
            <p:extLst>
              <p:ext uri="{D42A27DB-BD31-4B8C-83A1-F6EECF244321}">
                <p14:modId xmlns:p14="http://schemas.microsoft.com/office/powerpoint/2010/main" val="4284151101"/>
              </p:ext>
            </p:extLst>
          </p:nvPr>
        </p:nvGraphicFramePr>
        <p:xfrm>
          <a:off x="409575" y="2203704"/>
          <a:ext cx="11339514" cy="4023384"/>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Evento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Explicación del evento durante la psicosis</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Lo que en realidad sucedió</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Adelantan su fecha de alta del hospital.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Está convencido de que los doctores se han dado por vencidos.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Inesperadamente, ha surgido una cama libre en un alojamiento residencial.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El </a:t>
                      </a:r>
                      <a:r>
                        <a:rPr kumimoji="0" lang="es-ES" sz="2000" b="0" i="0" u="none" strike="noStrike" cap="none" normalizeH="0" baseline="0">
                          <a:ln>
                            <a:noFill/>
                          </a:ln>
                          <a:solidFill>
                            <a:srgbClr val="333333"/>
                          </a:solidFill>
                          <a:effectLst/>
                          <a:latin typeface="Calibri Light"/>
                          <a:cs typeface="Times New Roman" pitchFamily="18" charset="0"/>
                        </a:rPr>
                        <a:t>pensamiento “eres inútil” </a:t>
                      </a:r>
                      <a:r>
                        <a:rPr kumimoji="0" lang="es-ES" sz="2000" b="0" i="0" u="none" strike="noStrike" cap="none" normalizeH="0" baseline="0" dirty="0">
                          <a:ln>
                            <a:noFill/>
                          </a:ln>
                          <a:solidFill>
                            <a:srgbClr val="333333"/>
                          </a:solidFill>
                          <a:effectLst/>
                          <a:latin typeface="Calibri Light"/>
                          <a:cs typeface="Times New Roman" pitchFamily="18" charset="0"/>
                        </a:rPr>
                        <a:t>le está dando vueltas en la cabeza sin parar.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Está convencido de que esto ha sido causado por una antena de telefonía móvil situada en el tejado.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La mayoría de las personas suelen tener pensamientos </a:t>
                      </a:r>
                      <a:r>
                        <a:rPr kumimoji="0" lang="es-ES" sz="2000" b="0" i="0" u="none" strike="noStrike" cap="none" normalizeH="0" baseline="0" dirty="0" err="1">
                          <a:ln>
                            <a:noFill/>
                          </a:ln>
                          <a:solidFill>
                            <a:srgbClr val="333333"/>
                          </a:solidFill>
                          <a:effectLst/>
                          <a:latin typeface="Calibri Light"/>
                          <a:cs typeface="Times New Roman" pitchFamily="18" charset="0"/>
                        </a:rPr>
                        <a:t>autodenigrantes</a:t>
                      </a:r>
                      <a:r>
                        <a:rPr kumimoji="0" lang="es-E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El terapeuta dice una palabra que usted estaba a punto de decir.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El terapeuta le puede leer el pensamiento.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Calibri Light"/>
                          <a:cs typeface="Times New Roman" pitchFamily="18" charset="0"/>
                        </a:rPr>
                        <a:t>La palabra se podía derivar del contexto de lo que estaban hablando.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1065410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favor diga también el grado de seguridad en su decisión.</a:t>
            </a:r>
            <a:endParaRPr lang="en-US" altLang="de-DE" sz="2400"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3130520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Tarea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siguientes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ejercicios</a:t>
            </a:r>
            <a:r>
              <a:rPr lang="en-US" altLang="de-DE" sz="2400" dirty="0">
                <a:solidFill>
                  <a:srgbClr val="333333"/>
                </a:solidFill>
                <a:latin typeface="Calibri Light"/>
                <a:ea typeface="MS PGothic" panose="020B0600070205080204" pitchFamily="34" charset="-128"/>
              </a:rPr>
              <a:t> se le </a:t>
            </a:r>
            <a:r>
              <a:rPr lang="en-US" altLang="de-DE" sz="2400" dirty="0" err="1">
                <a:solidFill>
                  <a:srgbClr val="333333"/>
                </a:solidFill>
                <a:latin typeface="Calibri Light"/>
                <a:ea typeface="MS PGothic" panose="020B0600070205080204" pitchFamily="34" charset="-128"/>
              </a:rPr>
              <a:t>mostrarán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diferentes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cuadros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favor, </a:t>
            </a:r>
            <a:r>
              <a:rPr lang="en-US" altLang="de-DE" sz="2400" dirty="0" err="1">
                <a:solidFill>
                  <a:srgbClr val="333333"/>
                </a:solidFill>
                <a:latin typeface="Calibri Light"/>
                <a:ea typeface="MS PGothic" panose="020B0600070205080204" pitchFamily="34" charset="-128"/>
              </a:rPr>
              <a:t>trate</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seleccionar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alternativas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ser</a:t>
            </a:r>
            <a:r>
              <a:rPr lang="en-US" altLang="de-DE" sz="2400" dirty="0">
                <a:solidFill>
                  <a:srgbClr val="333333"/>
                </a:solidFill>
                <a:latin typeface="Calibri Light"/>
                <a:ea typeface="MS PGothic" panose="020B0600070205080204" pitchFamily="34" charset="-128"/>
              </a:rPr>
              <a:t> el </a:t>
            </a:r>
            <a:r>
              <a:rPr lang="en-US" altLang="de-DE" sz="2400" dirty="0" err="1">
                <a:solidFill>
                  <a:srgbClr val="333333"/>
                </a:solidFill>
                <a:latin typeface="Calibri Light"/>
                <a:ea typeface="MS PGothic" panose="020B0600070205080204" pitchFamily="34" charset="-128"/>
              </a:rPr>
              <a:t>título</a:t>
            </a:r>
            <a:r>
              <a:rPr lang="en-US" altLang="de-DE" sz="2400" dirty="0">
                <a:solidFill>
                  <a:srgbClr val="333333"/>
                </a:solidFill>
                <a:latin typeface="Calibri Light"/>
                <a:ea typeface="MS PGothic" panose="020B0600070205080204" pitchFamily="34" charset="-128"/>
              </a:rPr>
              <a:t> de la </a:t>
            </a:r>
            <a:r>
              <a:rPr lang="en-US" altLang="de-DE" sz="2400" dirty="0" err="1">
                <a:solidFill>
                  <a:srgbClr val="333333"/>
                </a:solidFill>
                <a:latin typeface="Calibri Light"/>
                <a:ea typeface="MS PGothic" panose="020B0600070205080204" pitchFamily="34" charset="-128"/>
              </a:rPr>
              <a:t>pintura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descarte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aquellas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sean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improbables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Comente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a:solidFill>
                  <a:srgbClr val="004992"/>
                </a:solidFill>
                <a:latin typeface="Calibri Light"/>
                <a:ea typeface="MS PGothic" panose="020B0600070205080204" pitchFamily="34" charset="-128"/>
              </a:rPr>
              <a:t>pros y contras </a:t>
            </a:r>
            <a:r>
              <a:rPr lang="en-US" altLang="de-DE" sz="2400" dirty="0">
                <a:solidFill>
                  <a:srgbClr val="333333"/>
                </a:solidFill>
                <a:latin typeface="Calibri Light"/>
                <a:ea typeface="MS PGothic" panose="020B0600070205080204" pitchFamily="34" charset="-128"/>
              </a:rPr>
              <a:t>de </a:t>
            </a:r>
            <a:r>
              <a:rPr lang="en-US" altLang="de-DE" sz="2400" dirty="0" err="1">
                <a:solidFill>
                  <a:srgbClr val="333333"/>
                </a:solidFill>
                <a:latin typeface="Calibri Light"/>
                <a:ea typeface="MS PGothic" panose="020B0600070205080204" pitchFamily="34" charset="-128"/>
              </a:rPr>
              <a:t>cada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de las </a:t>
            </a:r>
            <a:r>
              <a:rPr lang="en-US" altLang="de-DE" sz="2400" dirty="0" err="1">
                <a:solidFill>
                  <a:srgbClr val="333333"/>
                </a:solidFill>
                <a:latin typeface="Calibri Light"/>
                <a:ea typeface="MS PGothic" panose="020B0600070205080204" pitchFamily="34" charset="-128"/>
              </a:rPr>
              <a:t>interpretaciones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favor diga también el grado de seguridad en su decisión. </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Preste</a:t>
            </a:r>
            <a:r>
              <a:rPr lang="en-US" altLang="de-DE" sz="2400" dirty="0">
                <a:solidFill>
                  <a:srgbClr val="333333"/>
                </a:solidFill>
                <a:latin typeface="Calibri Light"/>
                <a:ea typeface="MS PGothic" panose="020B0600070205080204" pitchFamily="34" charset="-128"/>
              </a:rPr>
              <a:t> especial </a:t>
            </a:r>
            <a:r>
              <a:rPr lang="en-US" altLang="de-DE" sz="2400" dirty="0" err="1">
                <a:solidFill>
                  <a:srgbClr val="333333"/>
                </a:solidFill>
                <a:latin typeface="Calibri Light"/>
                <a:ea typeface="MS PGothic" panose="020B0600070205080204" pitchFamily="34" charset="-128"/>
              </a:rPr>
              <a:t>atención</a:t>
            </a:r>
            <a:r>
              <a:rPr lang="en-US" altLang="de-DE" sz="2400" dirty="0">
                <a:solidFill>
                  <a:srgbClr val="333333"/>
                </a:solidFill>
                <a:latin typeface="Calibri Light"/>
                <a:ea typeface="MS PGothic" panose="020B0600070205080204" pitchFamily="34" charset="-128"/>
              </a:rPr>
              <a:t> a las </a:t>
            </a:r>
            <a:r>
              <a:rPr lang="en-US" altLang="de-DE" sz="2400" dirty="0" err="1">
                <a:solidFill>
                  <a:srgbClr val="333333"/>
                </a:solidFill>
                <a:latin typeface="Calibri Light"/>
                <a:ea typeface="MS PGothic" panose="020B0600070205080204" pitchFamily="34" charset="-128"/>
              </a:rPr>
              <a:t>características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claramente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excluyen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interpretación</a:t>
            </a:r>
            <a:r>
              <a:rPr lang="en-US" altLang="de-DE" sz="2400" dirty="0">
                <a:solidFill>
                  <a:srgbClr val="333333"/>
                </a:solidFill>
                <a:latin typeface="Calibri Light"/>
                <a:ea typeface="MS PGothic" panose="020B0600070205080204" pitchFamily="34" charset="-128"/>
              </a:rPr>
              <a:t>.</a:t>
            </a:r>
            <a:endParaRPr 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3082058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263640" y="2203704"/>
            <a:ext cx="5180201"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Confesión de adulterio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Cortejo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Anuncio de la muerte de un pariente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vendedor de flores</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263640" y="2203704"/>
            <a:ext cx="5180201"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Confesión de adulterio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Cortejo </a:t>
            </a:r>
            <a:r>
              <a:rPr lang="de-DE" altLang="de-DE" sz="1800" b="0" dirty="0">
                <a:solidFill>
                  <a:srgbClr val="004992"/>
                </a:solidFill>
                <a:latin typeface="Calibri Light"/>
              </a:rPr>
              <a:t>(Karl Zewv, 1896)</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Anuncio de la muerte de un pariente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vendedor de flores</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ChangeArrowheads="1"/>
          </p:cNvSpPr>
          <p:nvPr/>
        </p:nvSpPr>
        <p:spPr bwMode="auto">
          <a:xfrm>
            <a:off x="6263640" y="2203704"/>
            <a:ext cx="52578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monje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borrachín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t>
            </a:r>
            <a:r>
              <a:rPr lang="de-DE" altLang="de-DE" sz="2400" b="0" dirty="0" err="1">
                <a:solidFill>
                  <a:srgbClr val="333333"/>
                </a:solidFill>
                <a:latin typeface="Calibri Light"/>
              </a:rPr>
              <a:t>químico</a:t>
            </a:r>
            <a:r>
              <a:rPr lang="de-DE" altLang="de-DE" sz="2400" b="0" dirty="0">
                <a:solidFill>
                  <a:srgbClr val="333333"/>
                </a:solidFill>
                <a:latin typeface="Calibri Light"/>
              </a:rPr>
              <a:t> </a:t>
            </a:r>
            <a:r>
              <a:rPr lang="de-DE" altLang="de-DE" sz="2400" b="0" dirty="0" err="1">
                <a:solidFill>
                  <a:srgbClr val="333333"/>
                </a:solidFill>
                <a:latin typeface="Calibri Light"/>
              </a:rPr>
              <a:t>lector</a:t>
            </a:r>
            <a:endParaRPr lang="de-DE" alt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devora libros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ChangeArrowheads="1"/>
          </p:cNvSpPr>
          <p:nvPr/>
        </p:nvSpPr>
        <p:spPr bwMode="auto">
          <a:xfrm>
            <a:off x="6263640" y="2203704"/>
            <a:ext cx="5257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monje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borrachín </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a:t>
            </a:r>
            <a:r>
              <a:rPr lang="de-DE" altLang="de-DE" sz="2400" b="0" dirty="0" err="1">
                <a:solidFill>
                  <a:srgbClr val="004992"/>
                </a:solidFill>
                <a:latin typeface="Calibri Light"/>
              </a:rPr>
              <a:t>químico</a:t>
            </a:r>
            <a:r>
              <a:rPr lang="de-DE" altLang="de-DE" sz="2400" b="0" dirty="0">
                <a:solidFill>
                  <a:srgbClr val="004992"/>
                </a:solidFill>
                <a:latin typeface="Calibri Light"/>
              </a:rPr>
              <a:t> </a:t>
            </a:r>
            <a:r>
              <a:rPr lang="de-DE" altLang="de-DE" sz="2400" b="0" dirty="0" err="1">
                <a:solidFill>
                  <a:srgbClr val="004992"/>
                </a:solidFill>
                <a:latin typeface="Calibri Light"/>
              </a:rPr>
              <a:t>lector</a:t>
            </a:r>
            <a:br>
              <a:rPr lang="de-DE" altLang="de-DE" sz="2400" b="0" dirty="0">
                <a:solidFill>
                  <a:srgbClr val="004992"/>
                </a:solidFill>
                <a:latin typeface="Calibri Light"/>
              </a:rPr>
            </a:br>
            <a:r>
              <a:rPr lang="de-DE" altLang="de-DE" sz="1800"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devora libros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6"/>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Cuarto del sirviente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enfermo imaginario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poeta pobre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hogar de indigentes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Cuarto del sirviente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enfermo imaginario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poeta pobre </a:t>
            </a: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hogar de indigentes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263639" y="2203704"/>
            <a:ext cx="3183436"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bruja malvada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niño travieso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ladrón de zapatos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admonición</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3"/>
          <p:cNvSpPr txBox="1">
            <a:spLocks noChangeArrowheads="1"/>
          </p:cNvSpPr>
          <p:nvPr/>
        </p:nvSpPr>
        <p:spPr bwMode="auto">
          <a:xfrm>
            <a:off x="6263640" y="2203704"/>
            <a:ext cx="4019627"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bruja malvada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niño travieso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ladrón de zapatos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admonición</a:t>
            </a:r>
            <a:br>
              <a:rPr lang="de-DE" altLang="de-DE" sz="2400" b="0" dirty="0">
                <a:solidFill>
                  <a:srgbClr val="004992"/>
                </a:solidFill>
                <a:latin typeface="Calibri Light"/>
              </a:rPr>
            </a:br>
            <a:r>
              <a:rPr lang="de-DE" altLang="de-DE" sz="1800" b="0" dirty="0">
                <a:solidFill>
                  <a:srgbClr val="004992"/>
                </a:solidFill>
                <a:latin typeface="Calibri Light"/>
              </a:rPr>
              <a:t>(Ferdinand Georg Waldmüller, 1846)</a:t>
            </a:r>
            <a:endParaRPr lang="en-US" altLang="de-DE" sz="1800" b="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263640" y="2203704"/>
            <a:ext cx="3784819"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visita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Inmersión en los estudios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poeta</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La biblioteca del abuelo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263640" y="2203704"/>
            <a:ext cx="3784819"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visita </a:t>
            </a:r>
            <a:r>
              <a:rPr lang="de-DE" altLang="de-DE" sz="1800" b="0" dirty="0">
                <a:solidFill>
                  <a:srgbClr val="004992"/>
                </a:solidFill>
                <a:latin typeface="Calibri Light"/>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Inmersión en los estudios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poeta</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La </a:t>
            </a:r>
            <a:r>
              <a:rPr lang="en-US" altLang="de-DE" sz="2400" b="0" dirty="0" err="1">
                <a:solidFill>
                  <a:srgbClr val="333333"/>
                </a:solidFill>
                <a:latin typeface="Calibri Light"/>
              </a:rPr>
              <a:t>biblioteca</a:t>
            </a:r>
            <a:r>
              <a:rPr lang="en-US" altLang="de-DE" sz="2400" b="0" dirty="0">
                <a:solidFill>
                  <a:srgbClr val="333333"/>
                </a:solidFill>
                <a:latin typeface="Calibri Light"/>
              </a:rPr>
              <a:t> del </a:t>
            </a:r>
            <a:r>
              <a:rPr lang="en-US" altLang="de-DE" sz="2400" b="0" dirty="0" err="1">
                <a:solidFill>
                  <a:srgbClr val="333333"/>
                </a:solidFill>
                <a:latin typeface="Calibri Light"/>
              </a:rPr>
              <a:t>abuelo</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7 - Saltar a Conclusiones, Segunda Parte</a:t>
            </a:r>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798468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1029"/>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Enfrentándose al monstruo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borrachín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Pesadilla</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Accidente de caza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Enfrentándose al monstruo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borrachín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Pesadilla</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Accidente</a:t>
            </a:r>
            <a:r>
              <a:rPr lang="en-US" altLang="de-DE" sz="2400" b="0" dirty="0">
                <a:solidFill>
                  <a:srgbClr val="004992"/>
                </a:solidFill>
                <a:latin typeface="Calibri Light"/>
              </a:rPr>
              <a:t> de </a:t>
            </a:r>
            <a:r>
              <a:rPr lang="en-US" altLang="de-DE" sz="2400" b="0" dirty="0" err="1">
                <a:solidFill>
                  <a:srgbClr val="004992"/>
                </a:solidFill>
                <a:latin typeface="Calibri Light"/>
              </a:rPr>
              <a:t>caza</a:t>
            </a:r>
            <a:r>
              <a:rPr lang="en-US" altLang="de-DE" sz="2400" b="0" dirty="0">
                <a:solidFill>
                  <a:srgbClr val="004992"/>
                </a:solidFill>
                <a:latin typeface="Calibri Light"/>
              </a:rPr>
              <a:t> </a:t>
            </a: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6263640" y="2203704"/>
            <a:ext cx="3431645"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glotonería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carta de los cosacos</a:t>
            </a: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Calibri Light"/>
              </a:rPr>
              <a:t>El pulso</a:t>
            </a:r>
            <a:endParaRPr lang="de-DE" altLang="de-DE" sz="2400" b="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s-ES" altLang="de-DE" sz="2400" b="0">
                <a:solidFill>
                  <a:srgbClr val="333333"/>
                </a:solidFill>
                <a:latin typeface="Calibri Light"/>
              </a:rPr>
              <a:t>Antes de la batalla</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6263639" y="2203704"/>
            <a:ext cx="3515834"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glotonería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carta de los cosacos</a:t>
            </a:r>
            <a:br>
              <a:rPr lang="de-DE" altLang="de-DE" sz="2400" b="0" dirty="0">
                <a:solidFill>
                  <a:srgbClr val="004992"/>
                </a:solidFill>
                <a:latin typeface="Calibri Light"/>
              </a:rPr>
            </a:br>
            <a:r>
              <a:rPr lang="de-DE" altLang="de-DE" sz="1800" b="0" dirty="0">
                <a:solidFill>
                  <a:srgbClr val="004992"/>
                </a:solidFill>
                <a:latin typeface="Calibri Light"/>
              </a:rPr>
              <a:t>(Ilja Jefimowitsch Repin, 1891) </a:t>
            </a: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El pulso</a:t>
            </a:r>
            <a:endParaRPr lang="de-DE" altLang="de-DE" sz="2400" b="0" i="1"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Antes de la batalla</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ChangeArrowheads="1"/>
          </p:cNvSpPr>
          <p:nvPr>
            <p:ph type="body" sz="half" idx="4294967295"/>
          </p:nvPr>
        </p:nvSpPr>
        <p:spPr>
          <a:xfrm>
            <a:off x="6263640" y="2203704"/>
            <a:ext cx="5257800" cy="1571625"/>
          </a:xfrm>
          <a:noFill/>
        </p:spPr>
        <p:txBody>
          <a:bodyPr/>
          <a:lstStyle/>
          <a:p>
            <a:pPr marL="457200" indent="-457200">
              <a:buClr>
                <a:srgbClr val="333333"/>
              </a:buClr>
              <a:buFont typeface="WingDings"/>
              <a:buAutoNum type="alphaLcPeriod"/>
            </a:pPr>
            <a:r>
              <a:rPr lang="es-ES" altLang="de-DE" sz="2400" dirty="0">
                <a:solidFill>
                  <a:srgbClr val="333333"/>
                </a:solidFill>
                <a:latin typeface="Calibri Light"/>
              </a:rPr>
              <a:t>La fiesta de cumpleaños de los niños</a:t>
            </a:r>
          </a:p>
          <a:p>
            <a:pPr marL="457200" indent="-457200">
              <a:buClr>
                <a:srgbClr val="333333"/>
              </a:buClr>
              <a:buFont typeface="WingDings"/>
              <a:buAutoNum type="alphaLcPeriod"/>
            </a:pPr>
            <a:r>
              <a:rPr lang="es-ES" altLang="de-DE" sz="2400" dirty="0">
                <a:solidFill>
                  <a:srgbClr val="333333"/>
                </a:solidFill>
                <a:latin typeface="Calibri Light"/>
              </a:rPr>
              <a:t>El erudito</a:t>
            </a:r>
          </a:p>
          <a:p>
            <a:pPr marL="457200" indent="-457200">
              <a:buClr>
                <a:srgbClr val="333333"/>
              </a:buClr>
              <a:buFont typeface="WingDings"/>
              <a:buAutoNum type="alphaLcPeriod"/>
            </a:pPr>
            <a:r>
              <a:rPr lang="es-ES" altLang="de-DE" sz="2400" dirty="0">
                <a:solidFill>
                  <a:srgbClr val="333333"/>
                </a:solidFill>
                <a:latin typeface="Calibri Light"/>
              </a:rPr>
              <a:t>El descanso del viajante</a:t>
            </a:r>
          </a:p>
          <a:p>
            <a:pPr marL="457200" indent="-457200">
              <a:buClr>
                <a:srgbClr val="333333"/>
              </a:buClr>
              <a:buFont typeface="WingDings"/>
              <a:buAutoNum type="alphaLcPeriod"/>
            </a:pPr>
            <a:r>
              <a:rPr lang="es-ES" altLang="de-DE" sz="2400" dirty="0">
                <a:solidFill>
                  <a:srgbClr val="333333"/>
                </a:solidFill>
                <a:latin typeface="Calibri Light"/>
              </a:rPr>
              <a:t>El óptico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body" sz="half" idx="4294967295"/>
          </p:nvPr>
        </p:nvSpPr>
        <p:spPr>
          <a:xfrm>
            <a:off x="6263640" y="2203704"/>
            <a:ext cx="5257800" cy="1498600"/>
          </a:xfrm>
          <a:noFill/>
        </p:spPr>
        <p:txBody>
          <a:bodyPr/>
          <a:lstStyle/>
          <a:p>
            <a:pPr marL="457200" indent="-457200">
              <a:buClr>
                <a:srgbClr val="333333"/>
              </a:buClr>
              <a:buFont typeface="WingDings"/>
              <a:buAutoNum type="alphaLcPeriod"/>
            </a:pPr>
            <a:r>
              <a:rPr lang="es-ES" altLang="de-DE" sz="2400" dirty="0">
                <a:solidFill>
                  <a:srgbClr val="333333"/>
                </a:solidFill>
                <a:latin typeface="Calibri Light"/>
              </a:rPr>
              <a:t>La fiesta de cumpleaños de los niños</a:t>
            </a:r>
          </a:p>
          <a:p>
            <a:pPr marL="457200" indent="-457200">
              <a:buClr>
                <a:srgbClr val="333333"/>
              </a:buClr>
              <a:buFont typeface="WingDings"/>
              <a:buAutoNum type="alphaLcPeriod"/>
            </a:pPr>
            <a:r>
              <a:rPr lang="es-ES" altLang="de-DE" sz="2400" dirty="0">
                <a:solidFill>
                  <a:srgbClr val="333333"/>
                </a:solidFill>
                <a:latin typeface="Calibri Light"/>
              </a:rPr>
              <a:t>El erudito</a:t>
            </a:r>
          </a:p>
          <a:p>
            <a:pPr marL="457200" indent="-457200">
              <a:buClr>
                <a:srgbClr val="333333"/>
              </a:buClr>
              <a:buFont typeface="WingDings"/>
              <a:buAutoNum type="alphaLcPeriod"/>
            </a:pPr>
            <a:r>
              <a:rPr lang="es-ES" altLang="de-DE" sz="2400" dirty="0">
                <a:solidFill>
                  <a:srgbClr val="333333"/>
                </a:solidFill>
                <a:latin typeface="Calibri Light"/>
              </a:rPr>
              <a:t>El descanso del viajante </a:t>
            </a:r>
          </a:p>
          <a:p>
            <a:pPr marL="457200" indent="-457200">
              <a:buClr>
                <a:srgbClr val="004992"/>
              </a:buClr>
              <a:buFont typeface="WingDings"/>
              <a:buAutoNum type="alphaLcPeriod"/>
            </a:pPr>
            <a:r>
              <a:rPr lang="es-ES" altLang="de-DE" sz="2400" dirty="0">
                <a:solidFill>
                  <a:srgbClr val="004992"/>
                </a:solidFill>
                <a:latin typeface="Calibri Light"/>
              </a:rPr>
              <a:t>El óptico </a:t>
            </a:r>
            <a:r>
              <a:rPr lang="es-ES" altLang="de-DE" dirty="0">
                <a:solidFill>
                  <a:srgbClr val="004992"/>
                </a:solidFill>
                <a:latin typeface="Calibri Light"/>
              </a:rPr>
              <a:t>(Frederick Daniel Hardy, 1826-1911)</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3"/>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envenedador de Salamanca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aguador de Sevilla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Degustación de vinos en Málaga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alcóholico de Madrid</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6263640" y="2203704"/>
            <a:ext cx="52578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envenedador de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aguador de Sevilla </a:t>
            </a:r>
            <a:br>
              <a:rPr lang="de-DE" altLang="de-DE" sz="2400" b="0" dirty="0">
                <a:solidFill>
                  <a:srgbClr val="004992"/>
                </a:solidFill>
                <a:latin typeface="Calibri Light"/>
              </a:rPr>
            </a:br>
            <a:r>
              <a:rPr lang="de-DE"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Degustación de vinos en Málaga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alcóholico de Madrid</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026"/>
          <p:cNvSpPr txBox="1">
            <a:spLocks noChangeArrowheads="1"/>
          </p:cNvSpPr>
          <p:nvPr/>
        </p:nvSpPr>
        <p:spPr bwMode="auto">
          <a:xfrm>
            <a:off x="6263640" y="2203704"/>
            <a:ext cx="3011787"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caballero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Paseo de domingo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viudo</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Admirador secreto </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1026"/>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caballero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Paseo de domingo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viudo </a:t>
            </a:r>
            <a:r>
              <a:rPr lang="de-DE" altLang="de-DE" sz="1800" b="0" dirty="0">
                <a:solidFill>
                  <a:srgbClr val="004992"/>
                </a:solidFill>
                <a:latin typeface="Calibri Light"/>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Admirador</a:t>
            </a:r>
            <a:r>
              <a:rPr lang="en-US" altLang="de-DE" sz="2400" b="0" dirty="0">
                <a:solidFill>
                  <a:srgbClr val="333333"/>
                </a:solidFill>
                <a:latin typeface="Calibri Light"/>
              </a:rPr>
              <a:t> </a:t>
            </a:r>
            <a:r>
              <a:rPr lang="en-US" altLang="de-DE" sz="2400" b="0" dirty="0" err="1">
                <a:solidFill>
                  <a:srgbClr val="333333"/>
                </a:solidFill>
                <a:latin typeface="Calibri Light"/>
              </a:rPr>
              <a:t>secreto</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263639" y="2203704"/>
            <a:ext cx="2219262"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pedicura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consulta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Amputación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El admirador</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pedicura </a:t>
            </a:r>
            <a:r>
              <a:rPr lang="de-DE" altLang="de-DE" sz="1800" b="0" dirty="0">
                <a:solidFill>
                  <a:srgbClr val="004992"/>
                </a:solidFill>
                <a:latin typeface="Calibri Light"/>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consulta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Amputación</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El </a:t>
            </a:r>
            <a:r>
              <a:rPr lang="en-US" altLang="de-DE" sz="2400" b="0" dirty="0" err="1">
                <a:solidFill>
                  <a:srgbClr val="333333"/>
                </a:solidFill>
                <a:latin typeface="Calibri Light"/>
              </a:rPr>
              <a:t>admirador</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5"/>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piñata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vagabundo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Traspaso ilegal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Los ladrones de frutas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5"/>
          <p:cNvSpPr txBox="1">
            <a:spLocks noChangeArrowheads="1"/>
          </p:cNvSpPr>
          <p:nvPr/>
        </p:nvSpPr>
        <p:spPr bwMode="auto">
          <a:xfrm>
            <a:off x="626364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piñata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vagabundo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Traspaso ilegal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Los ladrones de frutas</a:t>
            </a:r>
            <a:br>
              <a:rPr lang="de-DE" altLang="de-DE" sz="2400" b="0" dirty="0">
                <a:solidFill>
                  <a:srgbClr val="004992"/>
                </a:solidFill>
                <a:latin typeface="Calibri Light"/>
              </a:rPr>
            </a:br>
            <a:r>
              <a:rPr lang="de-DE" altLang="de-DE" sz="1800" b="0" dirty="0">
                <a:solidFill>
                  <a:srgbClr val="004992"/>
                </a:solidFill>
                <a:latin typeface="Calibri Light"/>
              </a:rPr>
              <a:t>(Hermann Kauffmann, 1848)</a:t>
            </a:r>
          </a:p>
        </p:txBody>
      </p:sp>
      <p:sp>
        <p:nvSpPr>
          <p:cNvPr id="2" name="Footer Placeholder 1"/>
          <p:cNvSpPr>
            <a:spLocks noGrp="1"/>
          </p:cNvSpPr>
          <p:nvPr>
            <p:ph type="ftr" sz="quarter" idx="11"/>
          </p:nvPr>
        </p:nvSpPr>
        <p:spPr/>
        <p:txBody>
          <a:bodyPr/>
          <a:lstStyle/>
          <a:p>
            <a:pPr>
              <a:defRPr/>
            </a:pPr>
            <a:r>
              <a:rPr lang="de-DE" dirty="0"/>
              <a:t>Entrenamiento Metacognitivo 7 - Saltar a Conclusiones, Segunda Parte</a:t>
            </a:r>
          </a:p>
        </p:txBody>
      </p:sp>
      <p:pic>
        <p:nvPicPr>
          <p:cNvPr id="6"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263640" y="2203704"/>
            <a:ext cx="2997359"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cosecha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Oración de la tarde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funeral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Huertos</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5"/>
          <p:cNvSpPr txBox="1">
            <a:spLocks noChangeArrowheads="1"/>
          </p:cNvSpPr>
          <p:nvPr/>
        </p:nvSpPr>
        <p:spPr bwMode="auto">
          <a:xfrm>
            <a:off x="6263640" y="2203704"/>
            <a:ext cx="52578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cosecha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Oración de la tarde</a:t>
            </a:r>
            <a:br>
              <a:rPr lang="de-DE" altLang="de-DE" sz="2400" b="0" dirty="0">
                <a:solidFill>
                  <a:srgbClr val="004992"/>
                </a:solidFill>
                <a:latin typeface="Calibri Light"/>
              </a:rPr>
            </a:br>
            <a:r>
              <a:rPr lang="de-DE" altLang="de-DE" sz="1800" b="0" dirty="0">
                <a:solidFill>
                  <a:srgbClr val="004992"/>
                </a:solidFill>
                <a:latin typeface="Calibri Light"/>
              </a:rPr>
              <a:t>(Jean-Fancois Millet, 1859)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funeral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Calibri Light"/>
              </a:rPr>
              <a:t>Huertos</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ChangeArrowheads="1"/>
          </p:cNvSpPr>
          <p:nvPr/>
        </p:nvSpPr>
        <p:spPr bwMode="auto">
          <a:xfrm>
            <a:off x="6263640" y="2203704"/>
            <a:ext cx="525780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El paseo</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Esperando al bote de pesca </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Los dolientes</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A la fuga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ChangeArrowheads="1"/>
          </p:cNvSpPr>
          <p:nvPr/>
        </p:nvSpPr>
        <p:spPr bwMode="auto">
          <a:xfrm>
            <a:off x="6263640" y="2203704"/>
            <a:ext cx="525780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El paseo</a:t>
            </a:r>
          </a:p>
          <a:p>
            <a:pPr marL="457200" indent="-457200" eaLnBrk="1" hangingPunct="1">
              <a:lnSpc>
                <a:spcPct val="105000"/>
              </a:lnSpc>
              <a:spcBef>
                <a:spcPts val="1999"/>
              </a:spcBef>
              <a:spcAft>
                <a:spcPts val="0"/>
              </a:spcAft>
              <a:buClr>
                <a:srgbClr val="004992"/>
              </a:buClr>
              <a:buFont typeface="WingDings"/>
              <a:buAutoNum type="alphaLcPeriod"/>
            </a:pPr>
            <a:r>
              <a:rPr lang="es-ES" altLang="de-DE" sz="2400" b="0" dirty="0">
                <a:solidFill>
                  <a:srgbClr val="004992"/>
                </a:solidFill>
                <a:latin typeface="Calibri Light"/>
              </a:rPr>
              <a:t>Esperando al bote de pesca</a:t>
            </a:r>
            <a:br>
              <a:rPr lang="es-ES" altLang="de-DE" sz="2400" b="0" dirty="0">
                <a:solidFill>
                  <a:srgbClr val="004992"/>
                </a:solidFill>
                <a:latin typeface="Calibri Light"/>
              </a:rPr>
            </a:br>
            <a:r>
              <a:rPr lang="es-ES" altLang="de-DE" sz="1800" b="0" dirty="0">
                <a:solidFill>
                  <a:srgbClr val="004992"/>
                </a:solidFill>
                <a:latin typeface="Calibri Light"/>
              </a:rPr>
              <a:t>(Philip </a:t>
            </a:r>
            <a:r>
              <a:rPr lang="es-ES" altLang="de-DE" sz="1800" b="0" dirty="0" err="1">
                <a:solidFill>
                  <a:srgbClr val="004992"/>
                </a:solidFill>
                <a:latin typeface="Calibri Light"/>
              </a:rPr>
              <a:t>Lodewijk</a:t>
            </a:r>
            <a:r>
              <a:rPr lang="es-ES" altLang="de-DE" sz="1800" b="0" dirty="0">
                <a:solidFill>
                  <a:srgbClr val="004992"/>
                </a:solidFill>
                <a:latin typeface="Calibri Light"/>
              </a:rPr>
              <a:t> F. </a:t>
            </a:r>
            <a:r>
              <a:rPr lang="es-ES" altLang="de-DE" sz="1800" b="0" dirty="0" err="1">
                <a:solidFill>
                  <a:srgbClr val="004992"/>
                </a:solidFill>
                <a:latin typeface="Calibri Light"/>
              </a:rPr>
              <a:t>Sadée</a:t>
            </a:r>
            <a:r>
              <a:rPr lang="es-ES" altLang="de-DE" sz="1800" b="0" dirty="0">
                <a:solidFill>
                  <a:srgbClr val="004992"/>
                </a:solidFill>
                <a:latin typeface="Calibri Light"/>
              </a:rPr>
              <a:t>, 1837-1904)</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Los dolientes</a:t>
            </a:r>
          </a:p>
          <a:p>
            <a:pPr marL="457200" indent="-457200" eaLnBrk="1" hangingPunct="1">
              <a:lnSpc>
                <a:spcPct val="105000"/>
              </a:lnSpc>
              <a:spcBef>
                <a:spcPts val="1999"/>
              </a:spcBef>
              <a:spcAft>
                <a:spcPts val="0"/>
              </a:spcAft>
              <a:buClr>
                <a:srgbClr val="333333"/>
              </a:buClr>
              <a:buFont typeface="WingDings"/>
              <a:buAutoNum type="alphaLcPeriod"/>
            </a:pPr>
            <a:r>
              <a:rPr lang="es-ES" altLang="de-DE" sz="2400" b="0" dirty="0">
                <a:solidFill>
                  <a:srgbClr val="333333"/>
                </a:solidFill>
                <a:latin typeface="Calibri Light"/>
              </a:rPr>
              <a:t>A la fuga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de-DE" altLang="de-DE" sz="2400" b="0" dirty="0">
                <a:solidFill>
                  <a:srgbClr val="333333"/>
                </a:solidFill>
                <a:latin typeface="Calibri Light"/>
              </a:rPr>
              <a:t>¿Qué está pasando aquí?</a:t>
            </a:r>
            <a:endParaRPr lang="en-US" altLang="de-DE" sz="2400" b="0" dirty="0">
              <a:solidFill>
                <a:srgbClr val="333333"/>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9"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odia tocar el violín pero sus padres le obligan.</a:t>
            </a:r>
          </a:p>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ciego desea poder tocar el violín. </a:t>
            </a:r>
          </a:p>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ha roto el violín de su padre y teme tener que decírselo. </a:t>
            </a:r>
          </a:p>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es un músico muy talentoso que se concentra antes de su próximo concierto. </a:t>
            </a:r>
            <a:endParaRPr lang="en-US" altLang="de-DE" sz="2400" b="0"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9"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odia tocar el violín pero sus padres le obligan.</a:t>
            </a:r>
          </a:p>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ciego desea poder tocar el violín. </a:t>
            </a:r>
          </a:p>
          <a:p>
            <a:pPr>
              <a:lnSpc>
                <a:spcPct val="105000"/>
              </a:lnSpc>
              <a:spcBef>
                <a:spcPts val="1999"/>
              </a:spcBef>
              <a:spcAft>
                <a:spcPts val="0"/>
              </a:spcAft>
              <a:buClr>
                <a:srgbClr val="333333"/>
              </a:buClr>
              <a:buNone/>
            </a:pPr>
            <a:r>
              <a:rPr lang="es-ES" altLang="de-DE" sz="2400" b="0" dirty="0">
                <a:solidFill>
                  <a:srgbClr val="333333"/>
                </a:solidFill>
                <a:latin typeface="Calibri Light"/>
                <a:cs typeface="+mn-cs"/>
              </a:rPr>
              <a:t>El niño ha roto el violín de su padre y teme tener que decírselo. </a:t>
            </a:r>
          </a:p>
          <a:p>
            <a:pPr>
              <a:lnSpc>
                <a:spcPct val="105000"/>
              </a:lnSpc>
              <a:spcBef>
                <a:spcPts val="1999"/>
              </a:spcBef>
              <a:spcAft>
                <a:spcPts val="0"/>
              </a:spcAft>
              <a:buClr>
                <a:srgbClr val="333333"/>
              </a:buClr>
              <a:buNone/>
            </a:pPr>
            <a:r>
              <a:rPr lang="es-ES" altLang="de-DE" sz="2400" b="0" dirty="0">
                <a:solidFill>
                  <a:srgbClr val="004992"/>
                </a:solidFill>
                <a:latin typeface="Calibri Light"/>
                <a:cs typeface="+mn-cs"/>
              </a:rPr>
              <a:t>El niño es un músico muy talentoso que se concentra antes de su próximo concierto. </a:t>
            </a:r>
            <a:endParaRPr lang="en-US" altLang="de-DE" sz="2400" b="0" dirty="0">
              <a:solidFill>
                <a:srgbClr val="004992"/>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3"/>
          <p:cNvSpPr txBox="1">
            <a:spLocks noChangeArrowheads="1"/>
          </p:cNvSpPr>
          <p:nvPr/>
        </p:nvSpPr>
        <p:spPr bwMode="auto">
          <a:xfrm>
            <a:off x="6263639"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carta de amor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vecino malvado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 mudanza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topógrafo</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3"/>
          <p:cNvSpPr txBox="1">
            <a:spLocks noChangeArrowheads="1"/>
          </p:cNvSpPr>
          <p:nvPr/>
        </p:nvSpPr>
        <p:spPr bwMode="auto">
          <a:xfrm>
            <a:off x="6263640" y="2203704"/>
            <a:ext cx="525780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 carta de amor </a:t>
            </a:r>
            <a:r>
              <a:rPr lang="de-DE" altLang="de-DE" sz="1800" b="0" dirty="0">
                <a:solidFill>
                  <a:srgbClr val="004992"/>
                </a:solidFill>
                <a:latin typeface="Calibri Light"/>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vecino malvado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 mudanza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topógrafo</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5"/>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Corrupción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El</a:t>
            </a:r>
            <a:r>
              <a:rPr lang="de-DE" altLang="de-DE" sz="2400" b="0" dirty="0">
                <a:solidFill>
                  <a:srgbClr val="333333"/>
                </a:solidFill>
                <a:latin typeface="Calibri Light"/>
              </a:rPr>
              <a:t> </a:t>
            </a:r>
            <a:r>
              <a:rPr lang="de-DE" altLang="de-DE" sz="2400" b="0" dirty="0" err="1">
                <a:solidFill>
                  <a:srgbClr val="333333"/>
                </a:solidFill>
                <a:latin typeface="Calibri Light"/>
              </a:rPr>
              <a:t>mesías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Tributo</a:t>
            </a:r>
            <a:r>
              <a:rPr lang="de-DE" altLang="de-DE" sz="2400" b="0" dirty="0">
                <a:solidFill>
                  <a:srgbClr val="333333"/>
                </a:solidFill>
                <a:latin typeface="Calibri Light"/>
              </a:rPr>
              <a:t> de </a:t>
            </a:r>
            <a:r>
              <a:rPr lang="de-DE" altLang="de-DE" sz="2400" b="0">
                <a:solidFill>
                  <a:srgbClr val="333333"/>
                </a:solidFill>
                <a:latin typeface="Calibri Light"/>
              </a:rPr>
              <a:t>la moneda </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aristócrata y el bucanero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5"/>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Corrupción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El</a:t>
            </a:r>
            <a:r>
              <a:rPr lang="de-DE" altLang="de-DE" sz="2400" b="0" dirty="0">
                <a:solidFill>
                  <a:srgbClr val="333333"/>
                </a:solidFill>
                <a:latin typeface="Calibri Light"/>
              </a:rPr>
              <a:t> </a:t>
            </a:r>
            <a:r>
              <a:rPr lang="de-DE" altLang="de-DE" sz="2400" b="0" dirty="0" err="1">
                <a:solidFill>
                  <a:srgbClr val="333333"/>
                </a:solidFill>
                <a:latin typeface="Calibri Light"/>
              </a:rPr>
              <a:t>mesías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Tributo</a:t>
            </a:r>
            <a:r>
              <a:rPr lang="de-DE" altLang="de-DE" sz="2400" b="0" dirty="0">
                <a:solidFill>
                  <a:srgbClr val="004992"/>
                </a:solidFill>
                <a:latin typeface="Calibri Light"/>
              </a:rPr>
              <a:t> de la </a:t>
            </a:r>
            <a:r>
              <a:rPr lang="de-DE" altLang="de-DE" sz="2400" b="0" dirty="0" err="1">
                <a:solidFill>
                  <a:srgbClr val="004992"/>
                </a:solidFill>
                <a:latin typeface="Calibri Light"/>
              </a:rPr>
              <a:t>moneda</a:t>
            </a:r>
            <a:r>
              <a:rPr lang="de-DE" altLang="de-DE" sz="2400" b="0" dirty="0">
                <a:solidFill>
                  <a:srgbClr val="004992"/>
                </a:solidFill>
                <a:latin typeface="Calibri Light"/>
              </a:rPr>
              <a:t> </a:t>
            </a:r>
            <a:r>
              <a:rPr lang="de-DE" altLang="de-DE" sz="1800" b="0" dirty="0">
                <a:solidFill>
                  <a:srgbClr val="004992"/>
                </a:solidFill>
                <a:latin typeface="Calibri Light"/>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aristócrata y el bucanero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6263639" y="2203704"/>
            <a:ext cx="52578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borrachín imprudente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Las mujeres chismosas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cs typeface="+mn-cs"/>
              </a:rPr>
              <a:t>Invitación a bailar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cs typeface="+mn-cs"/>
              </a:rPr>
              <a:t>Celebración del funeral</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2" name="Rectangle 11"/>
          <p:cNvSpPr>
            <a:spLocks noChangeArrowheads="1"/>
          </p:cNvSpPr>
          <p:nvPr/>
        </p:nvSpPr>
        <p:spPr bwMode="auto">
          <a:xfrm>
            <a:off x="6263640" y="2203704"/>
            <a:ext cx="52578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El borrachín imprudente</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Las mujeres chismosas</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cs typeface="+mn-cs"/>
              </a:rPr>
              <a:t>Invitación a </a:t>
            </a:r>
            <a:r>
              <a:rPr lang="de-DE" altLang="de-DE" sz="2400" b="0" dirty="0" err="1">
                <a:solidFill>
                  <a:srgbClr val="004992"/>
                </a:solidFill>
                <a:latin typeface="Calibri Light"/>
                <a:cs typeface="+mn-cs"/>
              </a:rPr>
              <a:t>bailar</a:t>
            </a:r>
            <a:r>
              <a:rPr lang="de-DE" altLang="de-DE" sz="2400" b="0" dirty="0">
                <a:solidFill>
                  <a:srgbClr val="004992"/>
                </a:solidFill>
                <a:latin typeface="Calibri Light"/>
                <a:cs typeface="+mn-cs"/>
              </a:rPr>
              <a:t> </a:t>
            </a:r>
            <a:br>
              <a:rPr lang="de-DE" altLang="de-DE" sz="2400" b="0" dirty="0">
                <a:solidFill>
                  <a:srgbClr val="004992"/>
                </a:solidFill>
                <a:latin typeface="Calibri Light"/>
                <a:cs typeface="+mn-cs"/>
              </a:rPr>
            </a:br>
            <a:r>
              <a:rPr lang="de-DE" altLang="de-DE" sz="1800" b="0" dirty="0">
                <a:solidFill>
                  <a:srgbClr val="004992"/>
                </a:solidFill>
                <a:latin typeface="Calibri Light"/>
                <a:cs typeface="+mn-cs"/>
              </a:rPr>
              <a:t>(Peter Buamgartner, 1834-1911)</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cs typeface="+mn-cs"/>
              </a:rPr>
              <a:t>Celebración del funeral</a:t>
            </a:r>
            <a:endParaRPr lang="de-DE"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7"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1028"/>
          <p:cNvSpPr txBox="1">
            <a:spLocks noChangeArrowheads="1"/>
          </p:cNvSpPr>
          <p:nvPr/>
        </p:nvSpPr>
        <p:spPr bwMode="auto">
          <a:xfrm>
            <a:off x="6263640" y="2203704"/>
            <a:ext cx="3625673"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Testigos de un asesinato</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El drama</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En el cine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Novia a la fuga</a:t>
            </a:r>
            <a:endParaRPr lang="en-US" altLang="de-DE" sz="2400" b="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1029"/>
          <p:cNvSpPr txBox="1">
            <a:spLocks noChangeArrowheads="1"/>
          </p:cNvSpPr>
          <p:nvPr/>
        </p:nvSpPr>
        <p:spPr bwMode="auto">
          <a:xfrm>
            <a:off x="6263640" y="2203704"/>
            <a:ext cx="52578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Testigos de un asesinato</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El drama </a:t>
            </a:r>
            <a:r>
              <a:rPr lang="de-DE" altLang="de-DE" sz="1800" b="0" dirty="0">
                <a:solidFill>
                  <a:srgbClr val="004992"/>
                </a:solidFill>
                <a:latin typeface="Calibri Light"/>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En el cine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Novia a la fuga</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pic>
        <p:nvPicPr>
          <p:cNvPr id="6"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a:t>
            </a:r>
            <a:r>
              <a:rPr lang="es-ES" altLang="de-DE" dirty="0">
                <a:solidFill>
                  <a:srgbClr val="333333"/>
                </a:solidFill>
                <a:latin typeface="Calibri Light"/>
                <a:ea typeface="MS PGothic" panose="020B0600070205080204" pitchFamily="34" charset="-128"/>
              </a:rPr>
              <a:t> Un hombre que balbucea... </a:t>
            </a:r>
            <a:r>
              <a:rPr lang="es-ES" altLang="de-DE" i="1" dirty="0">
                <a:solidFill>
                  <a:srgbClr val="004992"/>
                </a:solidFill>
                <a:latin typeface="Calibri Light"/>
                <a:ea typeface="MS PGothic" panose="020B0600070205080204" pitchFamily="34" charset="-128"/>
              </a:rPr>
              <a:t>¿estará borracho?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3203919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a:t>
            </a:r>
            <a:r>
              <a:rPr lang="es-ES" altLang="de-DE" dirty="0">
                <a:solidFill>
                  <a:srgbClr val="333333"/>
                </a:solidFill>
                <a:latin typeface="Calibri Light"/>
                <a:ea typeface="MS PGothic" panose="020B0600070205080204" pitchFamily="34" charset="-128"/>
              </a:rPr>
              <a:t> Un hombre que balbucea... </a:t>
            </a:r>
            <a:r>
              <a:rPr lang="es-ES" altLang="de-DE" i="1" dirty="0">
                <a:solidFill>
                  <a:srgbClr val="004992"/>
                </a:solidFill>
                <a:latin typeface="Calibri Light"/>
                <a:ea typeface="MS PGothic" panose="020B0600070205080204" pitchFamily="34" charset="-128"/>
              </a:rPr>
              <a:t>¿estará borracho?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Observe con cuidado: ¿lo ha visto salir de un bar?... ¿huele a alcohol? </a:t>
            </a:r>
            <a:br>
              <a:rPr lang="es-ES" altLang="de-DE" dirty="0">
                <a:solidFill>
                  <a:srgbClr val="333333"/>
                </a:solidFill>
                <a:latin typeface="Calibri Light"/>
                <a:ea typeface="MS PGothic" panose="020B0600070205080204" pitchFamily="34" charset="-128"/>
              </a:rPr>
            </a:br>
            <a:r>
              <a:rPr lang="es-ES" altLang="de-DE" i="1" dirty="0">
                <a:solidFill>
                  <a:srgbClr val="004992"/>
                </a:solidFill>
                <a:latin typeface="Calibri Light"/>
                <a:ea typeface="MS PGothic" panose="020B0600070205080204" pitchFamily="34" charset="-128"/>
              </a:rPr>
              <a:t>Puede que el hombre sufra de un trastorno del habla causado por un derrame cerebral.</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18611053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a:t>
            </a:r>
            <a:r>
              <a:rPr lang="es-ES" altLang="de-DE" dirty="0">
                <a:solidFill>
                  <a:srgbClr val="333333"/>
                </a:solidFill>
                <a:latin typeface="Calibri Light"/>
                <a:ea typeface="MS PGothic" panose="020B0600070205080204" pitchFamily="34" charset="-128"/>
              </a:rPr>
              <a:t> Un hombre que balbucea... </a:t>
            </a:r>
            <a:r>
              <a:rPr lang="es-ES" altLang="de-DE" i="1" dirty="0">
                <a:solidFill>
                  <a:srgbClr val="004992"/>
                </a:solidFill>
                <a:latin typeface="Calibri Light"/>
                <a:ea typeface="MS PGothic" panose="020B0600070205080204" pitchFamily="34" charset="-128"/>
              </a:rPr>
              <a:t>¿estará borracho?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Observe con cuidado: ¿lo ha visto salir de un bar?... ¿huele a alcohol? </a:t>
            </a:r>
            <a:br>
              <a:rPr lang="es-ES" altLang="de-DE" dirty="0">
                <a:solidFill>
                  <a:srgbClr val="333333"/>
                </a:solidFill>
                <a:latin typeface="Calibri Light"/>
                <a:ea typeface="MS PGothic" panose="020B0600070205080204" pitchFamily="34" charset="-128"/>
              </a:rPr>
            </a:br>
            <a:r>
              <a:rPr lang="es-ES" altLang="de-DE" i="1" dirty="0">
                <a:solidFill>
                  <a:srgbClr val="004992"/>
                </a:solidFill>
                <a:latin typeface="Calibri Light"/>
                <a:ea typeface="MS PGothic" panose="020B0600070205080204" pitchFamily="34" charset="-128"/>
              </a:rPr>
              <a:t>Puede que el hombre sufra de un trastorno del habla causado por un derrame cerebral .</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Recordemos que tomar decisiones precipitadas puede aumentar el riesgo de cometer errores.</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1943295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 </a:t>
            </a:r>
            <a:r>
              <a:rPr lang="es-ES" altLang="de-DE" dirty="0">
                <a:solidFill>
                  <a:srgbClr val="333333"/>
                </a:solidFill>
                <a:latin typeface="Calibri Light"/>
                <a:ea typeface="MS PGothic" panose="020B0600070205080204" pitchFamily="34" charset="-128"/>
              </a:rPr>
              <a:t>Un hombre que balbucea... </a:t>
            </a:r>
            <a:r>
              <a:rPr lang="es-ES" altLang="de-DE" i="1" dirty="0">
                <a:solidFill>
                  <a:srgbClr val="004992"/>
                </a:solidFill>
                <a:latin typeface="Calibri Light"/>
                <a:ea typeface="MS PGothic" panose="020B0600070205080204" pitchFamily="34" charset="-128"/>
              </a:rPr>
              <a:t>¿estará borracho?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Observe con cuidado: ¿lo ha visto salir de un bar?... ¿huele a alcohol? </a:t>
            </a:r>
            <a:br>
              <a:rPr lang="es-ES" altLang="de-DE" dirty="0">
                <a:solidFill>
                  <a:srgbClr val="333333"/>
                </a:solidFill>
                <a:latin typeface="Calibri Light"/>
                <a:ea typeface="MS PGothic" panose="020B0600070205080204" pitchFamily="34" charset="-128"/>
              </a:rPr>
            </a:br>
            <a:r>
              <a:rPr lang="es-ES" altLang="de-DE" i="1" dirty="0">
                <a:solidFill>
                  <a:srgbClr val="004992"/>
                </a:solidFill>
                <a:latin typeface="Calibri Light"/>
                <a:ea typeface="MS PGothic" panose="020B0600070205080204" pitchFamily="34" charset="-128"/>
              </a:rPr>
              <a:t>Puede que el hombre sufra de un trastorno del habla causado por un derrame cerebral .</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Recordemos que tomar decisiones precipitadas puede aumentar el riesgo de cometer errores.</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(por ejemplo, la elección de una fruta o un tipo de pastel, o al escoger números de lotería).</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4693301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 </a:t>
            </a:r>
            <a:r>
              <a:rPr lang="es-ES" altLang="de-DE" dirty="0">
                <a:solidFill>
                  <a:srgbClr val="333333"/>
                </a:solidFill>
                <a:latin typeface="Calibri Light"/>
                <a:ea typeface="MS PGothic" panose="020B0600070205080204" pitchFamily="34" charset="-128"/>
              </a:rPr>
              <a:t>Un hombre que balbucea... </a:t>
            </a:r>
            <a:r>
              <a:rPr lang="es-ES" altLang="de-DE" i="1" dirty="0">
                <a:solidFill>
                  <a:srgbClr val="004992"/>
                </a:solidFill>
                <a:latin typeface="Calibri Light"/>
                <a:ea typeface="MS PGothic" panose="020B0600070205080204" pitchFamily="34" charset="-128"/>
              </a:rPr>
              <a:t>¿estará borracho?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Observe con cuidado: ¿lo ha visto salir de un bar?... ¿huele a alcohol? </a:t>
            </a:r>
            <a:br>
              <a:rPr lang="es-ES" altLang="de-DE" dirty="0">
                <a:solidFill>
                  <a:srgbClr val="333333"/>
                </a:solidFill>
                <a:latin typeface="Calibri Light"/>
                <a:ea typeface="MS PGothic" panose="020B0600070205080204" pitchFamily="34" charset="-128"/>
              </a:rPr>
            </a:br>
            <a:r>
              <a:rPr lang="es-ES" altLang="de-DE" i="1" dirty="0">
                <a:solidFill>
                  <a:srgbClr val="004992"/>
                </a:solidFill>
                <a:latin typeface="Calibri Light"/>
                <a:ea typeface="MS PGothic" panose="020B0600070205080204" pitchFamily="34" charset="-128"/>
              </a:rPr>
              <a:t>Puede que el hombre sufra de un trastorno del habla causado por un derrame cerebral .</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Recordemos que tomar decisiones precipitadas puede aumentar el riesgo de cometer errores.</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(por ejemplo, la elección de una fruta o un tipo de pastel, o al escoger números de lotería).</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Errar es humano, esté preparado para la posibilidad de estar equivocado.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6336567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b="1" dirty="0">
                <a:solidFill>
                  <a:srgbClr val="333333"/>
                </a:solidFill>
                <a:latin typeface="Calibri Light"/>
                <a:ea typeface="MS PGothic" panose="020B0600070205080204" pitchFamily="34" charset="-128"/>
              </a:rPr>
              <a:t>Metas de Aprendizaje</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Cuando los juicios son importantes y trascendentales, es mejor evitar las decisiones apresuradas y considerar toda la información pertinente. </a:t>
            </a:r>
            <a:r>
              <a:rPr lang="en-GB" altLang="de-DE" dirty="0">
                <a:solidFill>
                  <a:srgbClr val="333333"/>
                </a:solidFill>
                <a:latin typeface="Calibri Light"/>
                <a:ea typeface="MS PGothic" panose="020B0600070205080204" pitchFamily="34" charset="-128"/>
              </a:rPr>
              <a:t>(“hombre </a:t>
            </a:r>
            <a:r>
              <a:rPr lang="en-GB" altLang="de-DE" dirty="0" err="1">
                <a:solidFill>
                  <a:srgbClr val="333333"/>
                </a:solidFill>
                <a:latin typeface="Calibri Light"/>
                <a:ea typeface="MS PGothic" panose="020B0600070205080204" pitchFamily="34" charset="-128"/>
              </a:rPr>
              <a:t>prevenido</a:t>
            </a:r>
            <a:r>
              <a:rPr lang="en-GB" altLang="de-DE" dirty="0">
                <a:solidFill>
                  <a:srgbClr val="333333"/>
                </a:solidFill>
                <a:latin typeface="Calibri Light"/>
                <a:ea typeface="MS PGothic" panose="020B0600070205080204" pitchFamily="34" charset="-128"/>
              </a:rPr>
              <a:t> vale por dos”; </a:t>
            </a:r>
            <a:r>
              <a:rPr lang="en-GB" altLang="de-DE" dirty="0" err="1">
                <a:solidFill>
                  <a:srgbClr val="333333"/>
                </a:solidFill>
                <a:latin typeface="Calibri Light"/>
                <a:ea typeface="MS PGothic" panose="020B0600070205080204" pitchFamily="34" charset="-128"/>
              </a:rPr>
              <a:t>mejor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estar</a:t>
            </a:r>
            <a:r>
              <a:rPr lang="en-GB" altLang="de-DE" dirty="0">
                <a:solidFill>
                  <a:srgbClr val="333333"/>
                </a:solidFill>
                <a:latin typeface="Calibri Light"/>
                <a:ea typeface="MS PGothic" panose="020B0600070205080204" pitchFamily="34" charset="-128"/>
              </a:rPr>
              <a:t> </a:t>
            </a:r>
            <a:r>
              <a:rPr lang="en-GB" altLang="de-DE" dirty="0" err="1">
                <a:solidFill>
                  <a:srgbClr val="333333"/>
                </a:solidFill>
                <a:latin typeface="Calibri Light"/>
                <a:ea typeface="MS PGothic" panose="020B0600070205080204" pitchFamily="34" charset="-128"/>
              </a:rPr>
              <a:t>seguro</a:t>
            </a:r>
            <a:r>
              <a:rPr lang="en-GB" altLang="de-DE" dirty="0">
                <a:solidFill>
                  <a:srgbClr val="333333"/>
                </a:solidFill>
                <a:latin typeface="Calibri Light"/>
                <a:ea typeface="MS PGothic" panose="020B0600070205080204" pitchFamily="34" charset="-128"/>
              </a:rPr>
              <a:t> que </a:t>
            </a:r>
            <a:r>
              <a:rPr lang="en-GB" altLang="de-DE" dirty="0" err="1">
                <a:solidFill>
                  <a:srgbClr val="333333"/>
                </a:solidFill>
                <a:latin typeface="Calibri Light"/>
                <a:ea typeface="MS PGothic" panose="020B0600070205080204" pitchFamily="34" charset="-128"/>
              </a:rPr>
              <a:t>arrepentirse</a:t>
            </a:r>
            <a:r>
              <a:rPr lang="en-GB" altLang="de-DE" dirty="0">
                <a:solidFill>
                  <a:srgbClr val="333333"/>
                </a:solidFill>
                <a:latin typeface="Calibri Light"/>
                <a:ea typeface="MS PGothic" panose="020B0600070205080204" pitchFamily="34" charset="-128"/>
              </a:rPr>
              <a:t>)</a:t>
            </a:r>
            <a:endParaRPr lang="es-ES" altLang="de-DE" dirty="0">
              <a:solidFill>
                <a:srgbClr val="333333"/>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0000"/>
              </a:buClr>
              <a:buFont typeface="WingDings"/>
              <a:buChar char=""/>
            </a:pPr>
            <a:r>
              <a:rPr lang="es-ES" altLang="de-DE" dirty="0">
                <a:solidFill>
                  <a:srgbClr val="004992"/>
                </a:solidFill>
                <a:latin typeface="Calibri Light"/>
                <a:ea typeface="MS PGothic" panose="020B0600070205080204" pitchFamily="34" charset="-128"/>
              </a:rPr>
              <a:t>Ejemplo: </a:t>
            </a:r>
            <a:r>
              <a:rPr lang="es-ES" altLang="de-DE" dirty="0">
                <a:solidFill>
                  <a:srgbClr val="333333"/>
                </a:solidFill>
                <a:latin typeface="Calibri Light"/>
                <a:ea typeface="MS PGothic" panose="020B0600070205080204" pitchFamily="34" charset="-128"/>
              </a:rPr>
              <a:t>Un hombre que balbucea... </a:t>
            </a:r>
            <a:r>
              <a:rPr lang="es-ES" altLang="de-DE" i="1" dirty="0">
                <a:solidFill>
                  <a:srgbClr val="004992"/>
                </a:solidFill>
                <a:latin typeface="Calibri Light"/>
                <a:ea typeface="MS PGothic" panose="020B0600070205080204" pitchFamily="34" charset="-128"/>
              </a:rPr>
              <a:t>¿estará borracho?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Observe con cuidado: ¿lo ha visto salir </a:t>
            </a:r>
            <a:r>
              <a:rPr lang="es-ES" altLang="de-DE">
                <a:solidFill>
                  <a:srgbClr val="333333"/>
                </a:solidFill>
                <a:latin typeface="Calibri Light"/>
                <a:ea typeface="MS PGothic" panose="020B0600070205080204" pitchFamily="34" charset="-128"/>
              </a:rPr>
              <a:t>de un bar</a:t>
            </a:r>
            <a:r>
              <a:rPr lang="es-ES" altLang="de-DE" dirty="0">
                <a:solidFill>
                  <a:srgbClr val="333333"/>
                </a:solidFill>
                <a:latin typeface="Calibri Light"/>
                <a:ea typeface="MS PGothic" panose="020B0600070205080204" pitchFamily="34" charset="-128"/>
              </a:rPr>
              <a:t>?... ¿huele a alcohol? </a:t>
            </a:r>
            <a:br>
              <a:rPr lang="es-ES" altLang="de-DE" dirty="0">
                <a:solidFill>
                  <a:srgbClr val="333333"/>
                </a:solidFill>
                <a:latin typeface="Calibri Light"/>
                <a:ea typeface="MS PGothic" panose="020B0600070205080204" pitchFamily="34" charset="-128"/>
              </a:rPr>
            </a:br>
            <a:r>
              <a:rPr lang="es-ES" altLang="de-DE" i="1" dirty="0">
                <a:solidFill>
                  <a:srgbClr val="004992"/>
                </a:solidFill>
                <a:latin typeface="Calibri Light"/>
                <a:ea typeface="MS PGothic" panose="020B0600070205080204" pitchFamily="34" charset="-128"/>
              </a:rPr>
              <a:t>Puede que el hombre sufra de un trastorno del habla causado por un derrame cerebral .</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Recordemos que tomar decisiones precipitadas puede aumentar el riesgo de cometer errores.</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Para eventos de menor importancia, es posible decidir rápidamente (por ejemplo, la elección de una fruta o un tipo de pastel, o al escoger números de lotería).</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Errar es humano, esté preparado para la posibilidad de estar equivocado.</a:t>
            </a:r>
          </a:p>
          <a:p>
            <a:pPr marL="285750" lvl="0" indent="-285750" defTabSz="914400" fontAlgn="base">
              <a:lnSpc>
                <a:spcPct val="100000"/>
              </a:lnSpc>
              <a:spcBef>
                <a:spcPts val="1200"/>
              </a:spcBef>
              <a:buClr>
                <a:srgbClr val="000000"/>
              </a:buClr>
              <a:buFont typeface="WingDings"/>
              <a:buChar char=""/>
            </a:pPr>
            <a:r>
              <a:rPr lang="es-ES" altLang="de-DE" dirty="0">
                <a:solidFill>
                  <a:srgbClr val="333333"/>
                </a:solidFill>
                <a:latin typeface="Calibri Light"/>
                <a:ea typeface="MS PGothic" panose="020B0600070205080204" pitchFamily="34" charset="-128"/>
              </a:rPr>
              <a:t>Las decisiones importantes deben basarse en hechos sólidos. Las meras conjeturas son “malos consejeros”. Hay que tener en cuenta siempre las consecuencias de un juicio erróneo. </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1815731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Ejemplo: </a:t>
            </a:r>
            <a:r>
              <a:rPr lang="es-ES" altLang="de-DE" sz="2000" dirty="0">
                <a:solidFill>
                  <a:srgbClr val="333333"/>
                </a:solidFill>
                <a:latin typeface="Calibri Light"/>
                <a:ea typeface="MS PGothic" panose="020B0600070205080204" pitchFamily="34" charset="-128"/>
              </a:rPr>
              <a:t>Eduardo quiere ir a la universidad en su coche, pero no encuentra las llaves. Piensa que el casero se las ha robado para impedirle que pueda ir.</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Trasfondo: </a:t>
            </a:r>
            <a:r>
              <a:rPr lang="es-ES" altLang="de-DE" sz="2000" dirty="0">
                <a:solidFill>
                  <a:srgbClr val="333333"/>
                </a:solidFill>
                <a:latin typeface="Calibri Light"/>
                <a:ea typeface="MS PGothic" panose="020B0600070205080204" pitchFamily="34" charset="-128"/>
              </a:rPr>
              <a:t>Está convencido de que la gente de la universidad le quiere expulsar. </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¿Por qué al casero le importaría que expulsaran a Eduardo de la universidad?; ¿Cómo cogió las llaves de Eduardo? </a:t>
            </a: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823702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Muchas [¡pero no todas!] de las personas con psicosis tienden a saltar a conclusiones y a formarse opiniones extremas. Esta forma de razonar puede exacerbarse cuando se está bajo presión y se necesita desahogo.</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Ejemplo: </a:t>
            </a:r>
            <a:r>
              <a:rPr lang="es-ES" altLang="de-DE" sz="2000" dirty="0">
                <a:solidFill>
                  <a:srgbClr val="333333"/>
                </a:solidFill>
                <a:latin typeface="Calibri Light"/>
                <a:ea typeface="MS PGothic" panose="020B0600070205080204" pitchFamily="34" charset="-128"/>
              </a:rPr>
              <a:t>Eduardo quiere ir a la universidad en su coche, pero no encuentra las llaves. Piensa que el casero se las ha robado para impedirle que pueda ir.</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Trasfondo: </a:t>
            </a:r>
            <a:r>
              <a:rPr lang="es-ES" altLang="de-DE" sz="2000" dirty="0">
                <a:solidFill>
                  <a:srgbClr val="333333"/>
                </a:solidFill>
                <a:latin typeface="Calibri Light"/>
                <a:ea typeface="MS PGothic" panose="020B0600070205080204" pitchFamily="34" charset="-128"/>
              </a:rPr>
              <a:t>Está convencido de que la gente de la universidad le quiere expulsar. </a:t>
            </a:r>
          </a:p>
          <a:p>
            <a:pPr lvl="0" defTabSz="914400" fontAlgn="base">
              <a:lnSpc>
                <a:spcPct val="100000"/>
              </a:lnSpc>
              <a:spcBef>
                <a:spcPts val="1200"/>
              </a:spcBef>
            </a:pPr>
            <a:r>
              <a:rPr lang="es-ES"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¿Por qué al casero le importaría que expulsaran a Eduardo de la universidad?; ¿Cómo cogió las llaves de Eduardo? </a:t>
            </a:r>
          </a:p>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Antes de hacer acusaciones serias se debe corroborar la información mediante múltiples fuentes y también discutir las diferentes posibilidades con personas de confianza.</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spTree>
    <p:extLst>
      <p:ext uri="{BB962C8B-B14F-4D97-AF65-F5344CB8AC3E}">
        <p14:creationId xmlns:p14="http://schemas.microsoft.com/office/powerpoint/2010/main" val="27365580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7 - Saltar a Conclusiones, Segunda Parte</a:t>
            </a: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3306939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de-DE"/>
              <a:t>Entrenamiento Metacognitivo 7 - Saltar a Conclusiones, Segunda Parte</a:t>
            </a:r>
          </a:p>
        </p:txBody>
      </p:sp>
      <p:graphicFrame>
        <p:nvGraphicFramePr>
          <p:cNvPr id="6" name="Group 2"/>
          <p:cNvGraphicFramePr>
            <a:graphicFrameLocks noGrp="1"/>
          </p:cNvGraphicFramePr>
          <p:nvPr>
            <p:extLst>
              <p:ext uri="{D42A27DB-BD31-4B8C-83A1-F6EECF244321}">
                <p14:modId xmlns:p14="http://schemas.microsoft.com/office/powerpoint/2010/main" val="1120091922"/>
              </p:ext>
            </p:extLst>
          </p:nvPr>
        </p:nvGraphicFramePr>
        <p:xfrm>
          <a:off x="408954" y="2011680"/>
          <a:ext cx="11375999" cy="3048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j-lt"/>
                          <a:ea typeface="+mn-ea"/>
                          <a:cs typeface="+mn-cs"/>
                        </a:rPr>
                        <a:t>Portada de la revista </a:t>
                      </a:r>
                      <a:r>
                        <a:rPr lang="es-ES" sz="1000" i="1" kern="1200" dirty="0">
                          <a:solidFill>
                            <a:schemeClr val="dk1"/>
                          </a:solidFill>
                          <a:effectLst/>
                          <a:latin typeface="+mj-lt"/>
                          <a:ea typeface="+mn-ea"/>
                          <a:cs typeface="+mn-cs"/>
                        </a:rPr>
                        <a:t>Stern</a:t>
                      </a:r>
                      <a:r>
                        <a:rPr lang="es-ES" sz="1000" kern="1200" dirty="0">
                          <a:solidFill>
                            <a:schemeClr val="dk1"/>
                          </a:solidFill>
                          <a:effectLst/>
                          <a:latin typeface="+mj-lt"/>
                          <a:ea typeface="+mn-ea"/>
                          <a:cs typeface="+mn-cs"/>
                        </a:rPr>
                        <a:t> </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GHDI - Image (ghi-dc.org</a:t>
                      </a:r>
                      <a:r>
                        <a:rPr lang="de-DE" sz="1000" b="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a:t>
                      </a:r>
                      <a:endParaRPr lang="de-DE" sz="1000" b="0" u="none" kern="1200" dirty="0">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j-lt"/>
                          <a:ea typeface="+mn-ea"/>
                          <a:cs typeface="+mn-cs"/>
                        </a:rPr>
                        <a:t>Este trabajo está autorizado bajo una política de "uso</a:t>
                      </a:r>
                    </a:p>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j-lt"/>
                          <a:ea typeface="+mn-ea"/>
                          <a:cs typeface="+mn-cs"/>
                        </a:rPr>
                        <a:t>justo". Si sospecha de una infracción de derechos de</a:t>
                      </a:r>
                    </a:p>
                    <a:p>
                      <a:pPr marL="342900" marR="0" lvl="0" indent="-34290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j-lt"/>
                          <a:ea typeface="+mn-ea"/>
                          <a:cs typeface="+mn-cs"/>
                        </a:rPr>
                        <a:t>autor, comuníquese con nosotros/as.</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s-ES" sz="1000" kern="1200" dirty="0">
                          <a:solidFill>
                            <a:schemeClr val="dk1"/>
                          </a:solidFill>
                          <a:effectLst/>
                          <a:latin typeface="+mj-lt"/>
                          <a:ea typeface="+mn-ea"/>
                          <a:cs typeface="+mn-cs"/>
                        </a:rPr>
                        <a:t>Portada de la revista </a:t>
                      </a:r>
                      <a:r>
                        <a:rPr lang="es-ES" sz="1000" i="1" kern="1200" dirty="0">
                          <a:solidFill>
                            <a:schemeClr val="dk1"/>
                          </a:solidFill>
                          <a:effectLst/>
                          <a:latin typeface="+mj-lt"/>
                          <a:ea typeface="+mn-ea"/>
                          <a:cs typeface="+mn-cs"/>
                        </a:rPr>
                        <a:t>Stern</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miss_blackbutterlfy</a:t>
                      </a:r>
                      <a:r>
                        <a:rPr kumimoji="0" lang="en-US" sz="1000" b="0" i="0" u="none" strike="noStrike" cap="none" normalizeH="0" baseline="0" dirty="0">
                          <a:ln>
                            <a:noFill/>
                          </a:ln>
                          <a:solidFill>
                            <a:srgbClr val="333333"/>
                          </a:solidFill>
                          <a:effectLst/>
                          <a:latin typeface="Calibri Light"/>
                          <a:cs typeface="Times New Roman" pitchFamily="18" charset="0"/>
                        </a:rPr>
                        <a:t>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a:t>
                      </a:r>
                      <a:r>
                        <a:rPr kumimoji="0" lang="de-DE" sz="1000" b="0" i="0" u="none" strike="noStrike" cap="none" normalizeH="0" baseline="0" dirty="0" err="1">
                          <a:ln>
                            <a:noFill/>
                          </a:ln>
                          <a:solidFill>
                            <a:srgbClr val="333333"/>
                          </a:solidFill>
                          <a:effectLst/>
                          <a:latin typeface="Calibri Light"/>
                          <a:cs typeface="Times New Roman" pitchFamily="18" charset="0"/>
                        </a:rPr>
                        <a:t>reproduced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paintings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are</a:t>
                      </a:r>
                      <a:r>
                        <a:rPr kumimoji="0" lang="de-DE" sz="1000" b="0" i="0" u="none" strike="noStrike" cap="none" normalizeH="0" baseline="0" dirty="0">
                          <a:ln>
                            <a:noFill/>
                          </a:ln>
                          <a:solidFill>
                            <a:srgbClr val="333333"/>
                          </a:solidFill>
                          <a:effectLst/>
                          <a:latin typeface="Calibri Light"/>
                          <a:cs typeface="Times New Roman" pitchFamily="18" charset="0"/>
                        </a:rPr>
                        <a:t> in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because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their</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copyright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has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expired</a:t>
                      </a:r>
                      <a:r>
                        <a:rPr kumimoji="0" lang="de-DE" sz="1000" b="0" i="0" u="none" strike="noStrike" cap="none" normalizeH="0" baseline="0" dirty="0">
                          <a:ln>
                            <a:noFill/>
                          </a:ln>
                          <a:solidFill>
                            <a:srgbClr val="333333"/>
                          </a:solidFill>
                          <a:effectLst/>
                          <a:latin typeface="Calibri Light"/>
                          <a:cs typeface="Times New Roman" pitchFamily="18" charset="0"/>
                        </a:rPr>
                        <a:t> (all </a:t>
                      </a:r>
                      <a:r>
                        <a:rPr kumimoji="0" lang="de-DE" sz="1000" b="0" i="0" u="none" strike="noStrike" cap="none" normalizeH="0" baseline="0" dirty="0" err="1">
                          <a:ln>
                            <a:noFill/>
                          </a:ln>
                          <a:solidFill>
                            <a:srgbClr val="333333"/>
                          </a:solidFill>
                          <a:effectLst/>
                          <a:latin typeface="Calibri Light"/>
                          <a:cs typeface="Times New Roman" pitchFamily="18" charset="0"/>
                        </a:rPr>
                        <a:t>artists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died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more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than</a:t>
                      </a:r>
                      <a:r>
                        <a:rPr kumimoji="0" lang="de-DE" sz="1000" b="0" i="0" u="none" strike="noStrike" cap="none" normalizeH="0" baseline="0" dirty="0">
                          <a:ln>
                            <a:noFill/>
                          </a:ln>
                          <a:solidFill>
                            <a:srgbClr val="333333"/>
                          </a:solidFill>
                          <a:effectLst/>
                          <a:latin typeface="Calibri Light"/>
                          <a:cs typeface="Times New Roman" pitchFamily="18" charset="0"/>
                        </a:rPr>
                        <a:t> 70years </a:t>
                      </a:r>
                      <a:r>
                        <a:rPr kumimoji="0" lang="de-DE" sz="1000" b="0" i="0" u="none" strike="noStrike" cap="none" normalizeH="0" baseline="0" dirty="0" err="1">
                          <a:ln>
                            <a:noFill/>
                          </a:ln>
                          <a:solidFill>
                            <a:srgbClr val="333333"/>
                          </a:solidFill>
                          <a:effectLst/>
                          <a:latin typeface="Calibri Light"/>
                          <a:cs typeface="Times New Roman" pitchFamily="18" charset="0"/>
                        </a:rPr>
                        <a:t>ago</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30491512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2304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9643762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164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17843393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A </a:t>
                      </a:r>
                      <a:r>
                        <a:rPr kumimoji="0" lang="de-DE" sz="1800" b="1" i="0" u="none" strike="noStrike" cap="none" normalizeH="0" baseline="0" dirty="0" err="1">
                          <a:ln>
                            <a:noFill/>
                          </a:ln>
                          <a:solidFill>
                            <a:srgbClr val="333333"/>
                          </a:solidFill>
                          <a:effectLst/>
                          <a:latin typeface="Calibri Light"/>
                        </a:rPr>
                        <a:t>favor</a:t>
                      </a:r>
                      <a:r>
                        <a:rPr kumimoji="0" lang="de-DE" sz="1800" b="1"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51431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36640496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84288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368417706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92064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383226099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57144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7 - Saltar a Conclusiones, Segunda Parte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Fuente: German </a:t>
            </a:r>
            <a:r>
              <a:rPr lang="de-DE" altLang="de-DE" sz="1200" b="0" dirty="0" err="1">
                <a:latin typeface="+mj-lt"/>
              </a:rPr>
              <a:t>television</a:t>
            </a:r>
            <a:r>
              <a:rPr lang="de-DE" altLang="de-DE" sz="1200" b="0" dirty="0">
                <a:latin typeface="+mj-lt"/>
              </a:rPr>
              <a:t> </a:t>
            </a:r>
            <a:r>
              <a:rPr lang="de-DE" altLang="de-DE" sz="1200" b="0" dirty="0" err="1">
                <a:latin typeface="+mj-lt"/>
              </a:rPr>
              <a:t>station</a:t>
            </a:r>
            <a:r>
              <a:rPr lang="de-DE" altLang="de-DE" sz="1200" b="0" dirty="0">
                <a:latin typeface="+mj-lt"/>
              </a:rPr>
              <a:t> ZDF:  “Vorsicht Verschwörung” [</a:t>
            </a:r>
            <a:r>
              <a:rPr lang="de-DE" altLang="de-DE" sz="1200" b="0" dirty="0" err="1">
                <a:latin typeface="+mj-lt"/>
              </a:rPr>
              <a:t>Beware</a:t>
            </a:r>
            <a:r>
              <a:rPr lang="de-DE" altLang="de-DE" sz="1200" b="0" dirty="0">
                <a:latin typeface="+mj-lt"/>
              </a:rPr>
              <a:t> </a:t>
            </a:r>
            <a:r>
              <a:rPr lang="de-DE" altLang="de-DE" sz="1200" b="0" dirty="0" err="1">
                <a:latin typeface="+mj-lt"/>
              </a:rPr>
              <a:t>conspiracy</a:t>
            </a:r>
            <a:r>
              <a:rPr lang="de-DE" altLang="de-DE" sz="1200" b="0" dirty="0">
                <a:latin typeface="+mj-lt"/>
              </a:rPr>
              <a:t>]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b="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b="0">
                <a:solidFill>
                  <a:srgbClr val="000000"/>
                </a:solidFill>
                <a:latin typeface="Calibri Light"/>
                <a:ea typeface="ＭＳ Ｐゴシック" panose="020B0600070205080204" pitchFamily="34" charset="-128"/>
              </a:rPr>
              <a:t>del gobierno de los EEUU? </a:t>
            </a:r>
            <a:endParaRPr lang="de-DE" sz="2200" b="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b="0">
                <a:latin typeface="Calibri Light"/>
              </a:rPr>
              <a:t>Director Roland Emmerich (Independence Day):</a:t>
            </a:r>
            <a:br>
              <a:rPr lang="es-ES" altLang="de-DE" sz="2400" b="0">
                <a:latin typeface="Calibri Light"/>
              </a:rPr>
            </a:br>
            <a:r>
              <a:rPr lang="es-ES" altLang="de-DE" sz="2400" b="0">
                <a:latin typeface="Calibri Light"/>
              </a:rPr>
              <a:t>“La llegada a la luna […] era demasiado buena. Tal cosa era imposible de lograr en los años 60. Incluso con tecnología como la de hoy en dia plantearía problemas.”</a:t>
            </a:r>
            <a:endParaRPr lang="de-DE" altLang="de-DE" sz="2400" b="0" i="1" dirty="0">
              <a:latin typeface="Calibri Light"/>
            </a:endParaRPr>
          </a:p>
        </p:txBody>
      </p:sp>
    </p:spTree>
    <p:extLst>
      <p:ext uri="{BB962C8B-B14F-4D97-AF65-F5344CB8AC3E}">
        <p14:creationId xmlns:p14="http://schemas.microsoft.com/office/powerpoint/2010/main" val="5396341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solidFill>
                  <a:srgbClr val="004992"/>
                </a:solidFill>
                <a:latin typeface="Calibri Light"/>
              </a:rPr>
              <a:t>¿Cómo surgen esta leyenda urbana y otras teorías conspiratorias?</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cs typeface="Times New Roman" panose="02020603050405020304" pitchFamily="18" charset="0"/>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MS PGothic" panose="020B0600070205080204" pitchFamily="34" charset="-128"/>
                <a:cs typeface="Times New Roman" panose="02020603050405020304" pitchFamily="18" charset="0"/>
              </a:rPr>
              <a:t>A menudo son más emocionantes que la realidad</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cs typeface="Times New Roman" panose="02020603050405020304" pitchFamily="18" charset="0"/>
              </a:rPr>
              <a:t>Se basan en información que es difícil de comprobar y la gente lo cree fácilemente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ej</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el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ondear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bandera</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sugiere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que 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fotos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fueron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tomadas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tierra</a:t>
            </a:r>
            <a:r>
              <a:rPr lang="en-US" altLang="de-DE" sz="2400" dirty="0">
                <a:solidFill>
                  <a:srgbClr val="333333"/>
                </a:solidFill>
                <a:latin typeface="Calibri Light"/>
                <a:ea typeface="MS PGothic" panose="020B0600070205080204" pitchFamily="34" charset="-128"/>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cs typeface="Times New Roman" panose="02020603050405020304" pitchFamily="18" charset="0"/>
              </a:rPr>
              <a:t>Se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ocultan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explicaciones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alternativas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ej</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el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cielo</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sin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estrellas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se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puede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explicar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por</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la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limitaciones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técnicas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fotografías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nocturnas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cs typeface="Times New Roman" panose="02020603050405020304" pitchFamily="18" charset="0"/>
              </a:rPr>
              <a:t>Las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leyendas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urbanas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toman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hechos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sacados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de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contexto</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y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los</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ponen</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al </a:t>
            </a:r>
            <a:r>
              <a:rPr lang="en-US" altLang="de-DE" sz="2400" dirty="0" err="1">
                <a:solidFill>
                  <a:srgbClr val="333333"/>
                </a:solidFill>
                <a:latin typeface="Calibri Light"/>
                <a:ea typeface="MS PGothic" panose="020B0600070205080204" pitchFamily="34" charset="-128"/>
                <a:cs typeface="Times New Roman" panose="02020603050405020304" pitchFamily="18" charset="0"/>
              </a:rPr>
              <a:t>límite</a:t>
            </a:r>
            <a:r>
              <a:rPr lang="en-US" altLang="de-DE" sz="2400" dirty="0">
                <a:solidFill>
                  <a:srgbClr val="333333"/>
                </a:solidFill>
                <a:latin typeface="Calibri Light"/>
                <a:ea typeface="MS PGothic" panose="020B0600070205080204" pitchFamily="34" charset="-128"/>
                <a:cs typeface="Times New Roman" panose="02020603050405020304" pitchFamily="18" charset="0"/>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7 - Saltar a Conclusiones, Segunda Parte</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5154</Words>
  <Application>Microsoft Office PowerPoint</Application>
  <PresentationFormat>Benutzerdefiniert</PresentationFormat>
  <Paragraphs>631</Paragraphs>
  <Slides>84</Slides>
  <Notes>82</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84</vt:i4>
      </vt:variant>
    </vt:vector>
  </HeadingPairs>
  <TitlesOfParts>
    <vt:vector size="94"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7 A – Saltar a Conclusiones, Segunda Parte</vt:lpstr>
      <vt:lpstr>Conclusiones Apresuradas</vt:lpstr>
      <vt:lpstr>Conclusiones Apresuradas</vt:lpstr>
      <vt:lpstr>Conclusiones Apresuradas</vt:lpstr>
      <vt:lpstr>Saltar a Conclusiones ¿En qué tipo de situaciones/cuándo sacamos conclusiones sin conocer toda la verdad?</vt:lpstr>
      <vt:lpstr>Saltar a Conclusiones ¿En qué tipo de situaciones/cuándo sacamos conclusiones sin conocer toda la verdad?</vt:lpstr>
      <vt:lpstr>Saltar a Conclusiones ¿En qué tipo de situaciones/cuándo sacamos conclusiones sin conocer toda la verdad?</vt:lpstr>
      <vt:lpstr>Saltar a Conclusiones ¿En qué tipo de situaciones/cuándo sacamos conclusiones sin conocer toda la verdad?</vt:lpstr>
      <vt:lpstr>Conclusiones Apresuradas: En Acción</vt:lpstr>
      <vt:lpstr>Conclusiones Apresuradas: En Acción - Mitos Modernos – (para un ejercicio alternativo ir al final de la presentación)</vt:lpstr>
      <vt:lpstr>Conclusiones Apresuradas: En Acción - Mitos Modernos -</vt:lpstr>
      <vt:lpstr>Conclusiones Apresuradas: En Acción - Mitos Modernos -</vt:lpstr>
      <vt:lpstr>Conclusiones Apresuradas: En Acción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conduce a errores de interpretación durante la psicosis.</vt:lpstr>
      <vt:lpstr>Tarea</vt:lpstr>
      <vt:lpstr>Tarea</vt:lpstr>
      <vt:lpstr>Tarea</vt:lpstr>
      <vt:lpstr>Tarea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Traducción a la vida diaria</vt:lpstr>
      <vt:lpstr>Traducción a la vida diaria</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313</cp:revision>
  <dcterms:created xsi:type="dcterms:W3CDTF">2004-06-30T16:15:23Z</dcterms:created>
  <dcterms:modified xsi:type="dcterms:W3CDTF">2022-12-23T12:32:21Z</dcterms:modified>
</cp:coreProperties>
</file>